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9"/>
  </p:notesMasterIdLst>
  <p:sldIdLst>
    <p:sldId id="530" r:id="rId2"/>
    <p:sldId id="529" r:id="rId3"/>
    <p:sldId id="299" r:id="rId4"/>
    <p:sldId id="513" r:id="rId5"/>
    <p:sldId id="514" r:id="rId6"/>
    <p:sldId id="523" r:id="rId7"/>
    <p:sldId id="343" r:id="rId8"/>
    <p:sldId id="524" r:id="rId9"/>
    <p:sldId id="502" r:id="rId10"/>
    <p:sldId id="526" r:id="rId11"/>
    <p:sldId id="528" r:id="rId12"/>
    <p:sldId id="505" r:id="rId13"/>
    <p:sldId id="506" r:id="rId14"/>
    <p:sldId id="511" r:id="rId15"/>
    <p:sldId id="508" r:id="rId16"/>
    <p:sldId id="518" r:id="rId17"/>
    <p:sldId id="521" r:id="rId18"/>
  </p:sldIdLst>
  <p:sldSz cx="10972800" cy="6858000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13CB"/>
    <a:srgbClr val="FF0000"/>
    <a:srgbClr val="FFFFFF"/>
    <a:srgbClr val="66FF66"/>
    <a:srgbClr val="CCFFFF"/>
    <a:srgbClr val="FFFFCC"/>
    <a:srgbClr val="FBF4D9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000" autoAdjust="0"/>
    <p:restoredTop sz="94660"/>
  </p:normalViewPr>
  <p:slideViewPr>
    <p:cSldViewPr>
      <p:cViewPr>
        <p:scale>
          <a:sx n="75" d="100"/>
          <a:sy n="75" d="100"/>
        </p:scale>
        <p:origin x="-624" y="60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C4819432-97A5-4F2C-B923-B7E5D1FB41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1BA6AB9-8C2B-4A41-A193-9A594137D7E6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17730B-6CA5-4DC5-B7F4-0D35DAE31906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C1C14-64FA-457E-8A98-27B2AA4BE4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42AFC-06CA-4E35-BE44-150C5F9A2B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F0342-EDDD-4785-8581-6FCB670456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8D5FF-0162-42DC-AAB2-1088E5AE7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0F555-2224-4B39-84D4-14C39207F8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37D82-3FAD-4E33-A484-C6315E8450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BD01B-F7AE-49AC-AE33-A3ECB3E802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F40FA-97FD-4CC0-9B08-A27D78EEB7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C690C-2A87-45C6-977A-246CA9DAE6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0F5AE-D8E6-4AEE-9757-741C3E31DA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1C34A-9666-42D4-9429-41A852C61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63907-DB74-43BD-A03B-C3C10828F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59767-CD92-4265-AB23-332741B3B8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E69619F1-3B12-4BB3-99E1-A6C0EFB272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\Downloads\nguy&#7879;t%20AN%20HUY&#7878;N\&#272;&#7884;C%20NH&#7840;C%20BAN%20NH&#7840;C%20&#272;&#212;%20R&#202;%20MI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19.jpeg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audio" Target="../media/audio1.wav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gif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image" Target="../media/image5.gif"/><Relationship Id="rId7" Type="http://schemas.openxmlformats.org/officeDocument/2006/relationships/audio" Target="../media/audio2.wav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9" Type="http://schemas.openxmlformats.org/officeDocument/2006/relationships/audio" Target="../media/audio4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Pictures\tttt\hinh-nen-slide-thuyet-trinh-dep-2-1024x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0972800" cy="6858000"/>
          </a:xfrm>
          <a:prstGeom prst="rect">
            <a:avLst/>
          </a:prstGeom>
          <a:noFill/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285728"/>
            <a:ext cx="10972800" cy="265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4291" tIns="57145" rIns="114291" bIns="57145">
            <a:spAutoFit/>
          </a:bodyPr>
          <a:lstStyle/>
          <a:p>
            <a:pPr eaLnBrk="1" hangingPunct="1"/>
            <a:endParaRPr lang="en-US" sz="1000" b="1" dirty="0" smtClean="0">
              <a:solidFill>
                <a:srgbClr val="1713CB"/>
              </a:solidFill>
              <a:cs typeface="Times New Roman" pitchFamily="18" charset="0"/>
            </a:endParaRPr>
          </a:p>
          <a:p>
            <a:pPr eaLnBrk="1" hangingPunct="1"/>
            <a:r>
              <a:rPr lang="en-US" sz="6600" b="1" spc="50" dirty="0" err="1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Tiết</a:t>
            </a:r>
            <a:r>
              <a:rPr lang="en-US" sz="6600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  2:</a:t>
            </a:r>
            <a:endParaRPr lang="en-US" sz="6600" b="1" dirty="0" smtClean="0">
              <a:solidFill>
                <a:srgbClr val="1713CB"/>
              </a:solidFill>
              <a:cs typeface="Times New Roman" pitchFamily="18" charset="0"/>
            </a:endParaRPr>
          </a:p>
          <a:p>
            <a:pPr eaLnBrk="1" hangingPunct="1"/>
            <a:r>
              <a:rPr lang="en-US" sz="4000" b="1" dirty="0" smtClean="0">
                <a:solidFill>
                  <a:srgbClr val="1713CB"/>
                </a:solidFill>
                <a:cs typeface="Times New Roman" pitchFamily="18" charset="0"/>
              </a:rPr>
              <a:t>HÁT: LỚP MỘT THÂN YÊU (TIẾP)</a:t>
            </a:r>
          </a:p>
          <a:p>
            <a:pPr eaLnBrk="1" hangingPunct="1"/>
            <a:endParaRPr lang="en-US" sz="900" b="1" dirty="0" smtClean="0">
              <a:solidFill>
                <a:srgbClr val="1713CB"/>
              </a:solidFill>
              <a:cs typeface="Times New Roman" pitchFamily="18" charset="0"/>
            </a:endParaRPr>
          </a:p>
          <a:p>
            <a:pPr eaLnBrk="1" hangingPunct="1"/>
            <a:r>
              <a:rPr lang="en-US" sz="4000" b="1" dirty="0" smtClean="0">
                <a:solidFill>
                  <a:srgbClr val="1713CB"/>
                </a:solidFill>
                <a:cs typeface="Times New Roman" pitchFamily="18" charset="0"/>
              </a:rPr>
              <a:t>ĐỌC NHẠC: BAN NHẠC ĐÔ – RÊ - MI</a:t>
            </a:r>
            <a:endParaRPr lang="en-US" sz="4000" b="1" dirty="0">
              <a:solidFill>
                <a:srgbClr val="1713CB"/>
              </a:solidFill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700450" y="8929726"/>
            <a:ext cx="10972800" cy="1223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4291" tIns="57145" rIns="114291" bIns="57145">
            <a:spAutoFit/>
          </a:bodyPr>
          <a:lstStyle/>
          <a:p>
            <a:pPr eaLnBrk="1" hangingPunct="1"/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Giáo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viên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Nguyễn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Thị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Nguyệt</a:t>
            </a:r>
            <a:endParaRPr lang="en-US" sz="36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eaLnBrk="1" hangingPunct="1"/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Đơn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vị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Trường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Tiểu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học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Vĩnh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Phong</a:t>
            </a:r>
            <a:endParaRPr lang="en-US" sz="2800" dirty="0">
              <a:solidFill>
                <a:srgbClr val="1713CB"/>
              </a:solidFill>
              <a:cs typeface="Times New Roman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4765224"/>
            <a:ext cx="10972800" cy="159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4291" tIns="57145" rIns="114291" bIns="57145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4800" b="1" spc="50" dirty="0" err="1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Giáo</a:t>
            </a:r>
            <a:r>
              <a:rPr lang="en-US" sz="4800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 </a:t>
            </a:r>
            <a:r>
              <a:rPr lang="en-US" sz="4800" b="1" spc="50" dirty="0" err="1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viên</a:t>
            </a:r>
            <a:r>
              <a:rPr lang="en-US" sz="4800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: </a:t>
            </a:r>
            <a:r>
              <a:rPr lang="en-US" sz="4800" b="1" spc="50" dirty="0" err="1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NguyễnThị</a:t>
            </a:r>
            <a:r>
              <a:rPr lang="en-US" sz="4800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 </a:t>
            </a:r>
            <a:r>
              <a:rPr lang="en-US" sz="4800" b="1" spc="50" dirty="0" err="1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Nguyệt</a:t>
            </a:r>
            <a:r>
              <a:rPr lang="en-US" sz="4800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   </a:t>
            </a:r>
            <a:endParaRPr lang="en-US" sz="4800" b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NF Chops Normal" pitchFamily="2" charset="0"/>
            </a:endParaRPr>
          </a:p>
          <a:p>
            <a:pPr eaLnBrk="1" hangingPunct="1">
              <a:defRPr/>
            </a:pPr>
            <a:r>
              <a:rPr lang="en-US" sz="4800" b="1" spc="50" dirty="0" err="1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Đơn</a:t>
            </a:r>
            <a:r>
              <a:rPr lang="en-US" sz="4800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 </a:t>
            </a:r>
            <a:r>
              <a:rPr lang="en-US" sz="4800" b="1" spc="50" dirty="0" err="1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vị</a:t>
            </a:r>
            <a:r>
              <a:rPr lang="en-US" sz="4800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: </a:t>
            </a:r>
            <a:r>
              <a:rPr lang="en-US" sz="4800" b="1" spc="50" dirty="0" err="1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Trường</a:t>
            </a:r>
            <a:r>
              <a:rPr lang="en-US" sz="4800" b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 </a:t>
            </a:r>
            <a:r>
              <a:rPr lang="en-US" sz="4800" b="1" spc="50" dirty="0" err="1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Tiểu</a:t>
            </a:r>
            <a:r>
              <a:rPr lang="en-US" sz="4800" b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 </a:t>
            </a:r>
            <a:r>
              <a:rPr lang="en-US" sz="4800" b="1" spc="50" dirty="0" err="1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học</a:t>
            </a:r>
            <a:r>
              <a:rPr lang="en-US" sz="4800" b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 </a:t>
            </a:r>
            <a:r>
              <a:rPr lang="en-US" sz="4800" b="1" spc="50" dirty="0" err="1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Vĩnh</a:t>
            </a:r>
            <a:r>
              <a:rPr lang="en-US" sz="4800" b="1" spc="50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 </a:t>
            </a:r>
            <a:r>
              <a:rPr lang="en-US" sz="4800" b="1" spc="50" dirty="0" err="1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F Chops Normal" pitchFamily="2" charset="0"/>
              </a:rPr>
              <a:t>Phong</a:t>
            </a:r>
            <a:endParaRPr lang="en-US" sz="4800" b="1" spc="50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NF Chops Normal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 descr="D:\GIÁO ÁN 1 2020-2021\HÌNH SOẠN GIÁO ÁN\Đọc nhạc\BAN NHẠC ĐRM\Picture1.jpg"/>
          <p:cNvPicPr>
            <a:picLocks noChangeAspect="1" noChangeArrowheads="1"/>
          </p:cNvPicPr>
          <p:nvPr/>
        </p:nvPicPr>
        <p:blipFill>
          <a:blip r:embed="rId2"/>
          <a:srcRect r="7770" b="21353"/>
          <a:stretch>
            <a:fillRect/>
          </a:stretch>
        </p:blipFill>
        <p:spPr bwMode="auto">
          <a:xfrm>
            <a:off x="295275" y="642938"/>
            <a:ext cx="1067752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8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9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0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1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2343150" y="157163"/>
            <a:ext cx="621506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 dirty="0">
                <a:solidFill>
                  <a:srgbClr val="FF0000"/>
                </a:solidFill>
              </a:rPr>
              <a:t>BAN </a:t>
            </a:r>
            <a:r>
              <a:rPr lang="en-US" sz="4000" b="1" dirty="0" smtClean="0">
                <a:solidFill>
                  <a:srgbClr val="FF0000"/>
                </a:solidFill>
              </a:rPr>
              <a:t>NHẠC </a:t>
            </a:r>
            <a:r>
              <a:rPr lang="en-US" sz="4000" b="1" dirty="0">
                <a:solidFill>
                  <a:srgbClr val="FF0000"/>
                </a:solidFill>
              </a:rPr>
              <a:t>ĐÔ - RÊ - MI</a:t>
            </a:r>
          </a:p>
        </p:txBody>
      </p:sp>
      <p:pic>
        <p:nvPicPr>
          <p:cNvPr id="17416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2746375"/>
            <a:ext cx="72231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5429250"/>
            <a:ext cx="722312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93213" y="5375275"/>
            <a:ext cx="722312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85900" y="5429250"/>
            <a:ext cx="72231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2714625"/>
            <a:ext cx="72231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3303588" y="2825750"/>
            <a:ext cx="714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8058150" y="2786063"/>
            <a:ext cx="7143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5772150" y="5500688"/>
            <a:ext cx="7143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2914650" y="5491163"/>
            <a:ext cx="7143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41618" t="31725" r="47670" b="51193"/>
          <a:stretch>
            <a:fillRect/>
          </a:stretch>
        </p:blipFill>
        <p:spPr bwMode="auto">
          <a:xfrm>
            <a:off x="5343525" y="2781300"/>
            <a:ext cx="928688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6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41618" t="31725" r="47670" b="51193"/>
          <a:stretch>
            <a:fillRect/>
          </a:stretch>
        </p:blipFill>
        <p:spPr bwMode="auto">
          <a:xfrm>
            <a:off x="9772650" y="2786063"/>
            <a:ext cx="928688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41618" t="31725" r="47670" b="51193"/>
          <a:stretch>
            <a:fillRect/>
          </a:stretch>
        </p:blipFill>
        <p:spPr bwMode="auto">
          <a:xfrm>
            <a:off x="4414838" y="5491163"/>
            <a:ext cx="928687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ĐỌC NHẠC BAN NHẠC ĐÔ RÊ M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314" y="500042"/>
            <a:ext cx="10629936" cy="597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14"/>
          <p:cNvPicPr>
            <a:picLocks noChangeAspect="1" noChangeArrowheads="1"/>
          </p:cNvPicPr>
          <p:nvPr/>
        </p:nvPicPr>
        <p:blipFill>
          <a:blip r:embed="rId3"/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8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9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0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1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485775" y="1071563"/>
            <a:ext cx="32861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</a:rPr>
              <a:t>ĐỌC TỪNG CÂU</a:t>
            </a:r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4629150" y="1500188"/>
            <a:ext cx="1643063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CÂU 1</a:t>
            </a:r>
          </a:p>
        </p:txBody>
      </p:sp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414338" y="157163"/>
            <a:ext cx="428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FFFF00"/>
                </a:solidFill>
              </a:rPr>
              <a:t>BAN </a:t>
            </a:r>
            <a:r>
              <a:rPr lang="en-US" sz="2800" b="1" dirty="0" smtClean="0">
                <a:solidFill>
                  <a:srgbClr val="FFFF00"/>
                </a:solidFill>
              </a:rPr>
              <a:t>NHẠC </a:t>
            </a:r>
            <a:r>
              <a:rPr lang="en-US" sz="2800" b="1" dirty="0">
                <a:solidFill>
                  <a:srgbClr val="FFFF00"/>
                </a:solidFill>
              </a:rPr>
              <a:t>ĐÔ-RÊ-MI</a:t>
            </a:r>
          </a:p>
        </p:txBody>
      </p:sp>
      <p:pic>
        <p:nvPicPr>
          <p:cNvPr id="15370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14484" t="31725" r="77586" b="51193"/>
          <a:stretch>
            <a:fillRect/>
          </a:stretch>
        </p:blipFill>
        <p:spPr bwMode="auto">
          <a:xfrm>
            <a:off x="2090738" y="4391025"/>
            <a:ext cx="823912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3" descr="D:\GIÁO ÁN 1 2020-2021\HÌNH SOẠN GIÁO ÁN\Đọc nhạc\BAN NHẠC ĐRM\Ban nhạc Đô Rê Mi.jpg"/>
          <p:cNvPicPr>
            <a:picLocks noChangeAspect="1" noChangeArrowheads="1"/>
          </p:cNvPicPr>
          <p:nvPr/>
        </p:nvPicPr>
        <p:blipFill>
          <a:blip r:embed="rId6">
            <a:lum contrast="30000"/>
          </a:blip>
          <a:srcRect b="50848"/>
          <a:stretch>
            <a:fillRect/>
          </a:stretch>
        </p:blipFill>
        <p:spPr bwMode="auto">
          <a:xfrm>
            <a:off x="517525" y="2278063"/>
            <a:ext cx="9929813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41618" t="31725" r="47670" b="51193"/>
          <a:stretch>
            <a:fillRect/>
          </a:stretch>
        </p:blipFill>
        <p:spPr bwMode="auto">
          <a:xfrm>
            <a:off x="5057775" y="4495800"/>
            <a:ext cx="10001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3271838" y="4429125"/>
            <a:ext cx="857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14484" t="31725" r="77586" b="51193"/>
          <a:stretch>
            <a:fillRect/>
          </a:stretch>
        </p:blipFill>
        <p:spPr bwMode="auto">
          <a:xfrm>
            <a:off x="6415088" y="4429125"/>
            <a:ext cx="793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41618" t="31725" r="47670" b="51193"/>
          <a:stretch>
            <a:fillRect/>
          </a:stretch>
        </p:blipFill>
        <p:spPr bwMode="auto">
          <a:xfrm>
            <a:off x="9272588" y="4495800"/>
            <a:ext cx="10001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7613650" y="4459288"/>
            <a:ext cx="830263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 descr="14"/>
          <p:cNvPicPr>
            <a:picLocks noChangeAspect="1" noChangeArrowheads="1"/>
          </p:cNvPicPr>
          <p:nvPr/>
        </p:nvPicPr>
        <p:blipFill>
          <a:blip r:embed="rId2"/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8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9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0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1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Text Box 10"/>
          <p:cNvSpPr txBox="1">
            <a:spLocks noChangeArrowheads="1"/>
          </p:cNvSpPr>
          <p:nvPr/>
        </p:nvSpPr>
        <p:spPr bwMode="auto">
          <a:xfrm>
            <a:off x="414338" y="157163"/>
            <a:ext cx="428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FFFF00"/>
                </a:solidFill>
              </a:rPr>
              <a:t>BAN </a:t>
            </a:r>
            <a:r>
              <a:rPr lang="en-US" sz="2800" b="1" dirty="0" smtClean="0">
                <a:solidFill>
                  <a:srgbClr val="FFFF00"/>
                </a:solidFill>
              </a:rPr>
              <a:t>NHẠC </a:t>
            </a:r>
            <a:r>
              <a:rPr lang="en-US" sz="2800" b="1" dirty="0">
                <a:solidFill>
                  <a:srgbClr val="FFFF00"/>
                </a:solidFill>
              </a:rPr>
              <a:t>ĐÔ-RÊ-MI</a:t>
            </a:r>
          </a:p>
        </p:txBody>
      </p:sp>
      <p:sp>
        <p:nvSpPr>
          <p:cNvPr id="16392" name="Text Box 10"/>
          <p:cNvSpPr txBox="1">
            <a:spLocks noChangeArrowheads="1"/>
          </p:cNvSpPr>
          <p:nvPr/>
        </p:nvSpPr>
        <p:spPr bwMode="auto">
          <a:xfrm>
            <a:off x="414338" y="1143000"/>
            <a:ext cx="32861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</a:rPr>
              <a:t>ĐỌC TỪNG CÂU</a:t>
            </a:r>
          </a:p>
        </p:txBody>
      </p:sp>
      <p:sp>
        <p:nvSpPr>
          <p:cNvPr id="16393" name="Text Box 10"/>
          <p:cNvSpPr txBox="1">
            <a:spLocks noChangeArrowheads="1"/>
          </p:cNvSpPr>
          <p:nvPr/>
        </p:nvSpPr>
        <p:spPr bwMode="auto">
          <a:xfrm>
            <a:off x="4700588" y="1571625"/>
            <a:ext cx="1643062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CÂU 2</a:t>
            </a:r>
          </a:p>
        </p:txBody>
      </p:sp>
      <p:pic>
        <p:nvPicPr>
          <p:cNvPr id="16394" name="Picture 13" descr="D:\GIÁO ÁN 1 2020-2021\HÌNH SOẠN GIÁO ÁN\Đọc nhạc\BAN NHẠC ĐRM\Ban nhạc Đô Rê Mi.jpg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 t="47832"/>
          <a:stretch>
            <a:fillRect/>
          </a:stretch>
        </p:blipFill>
        <p:spPr bwMode="auto">
          <a:xfrm>
            <a:off x="509588" y="2227263"/>
            <a:ext cx="9929812" cy="219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14484" t="31725" r="77586" b="51193"/>
          <a:stretch>
            <a:fillRect/>
          </a:stretch>
        </p:blipFill>
        <p:spPr bwMode="auto">
          <a:xfrm>
            <a:off x="1590675" y="4391025"/>
            <a:ext cx="823913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41618" t="31725" r="47670" b="51193"/>
          <a:stretch>
            <a:fillRect/>
          </a:stretch>
        </p:blipFill>
        <p:spPr bwMode="auto">
          <a:xfrm>
            <a:off x="4179888" y="4479925"/>
            <a:ext cx="10001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2771775" y="4429125"/>
            <a:ext cx="857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5414963" y="4429125"/>
            <a:ext cx="857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14484" t="31725" r="77586" b="51193"/>
          <a:stretch>
            <a:fillRect/>
          </a:stretch>
        </p:blipFill>
        <p:spPr bwMode="auto">
          <a:xfrm>
            <a:off x="6877050" y="4391025"/>
            <a:ext cx="823913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14484" t="31725" r="77586" b="51193"/>
          <a:stretch>
            <a:fillRect/>
          </a:stretch>
        </p:blipFill>
        <p:spPr bwMode="auto">
          <a:xfrm>
            <a:off x="8701088" y="4391025"/>
            <a:ext cx="823912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 descr="D:\GIÁO ÁN 1 2020-2021\HÌNH SOẠN GIÁO ÁN\Đọc nhạc\BAN NHẠC ĐRM\Picture1.jpg"/>
          <p:cNvPicPr>
            <a:picLocks noChangeAspect="1" noChangeArrowheads="1"/>
          </p:cNvPicPr>
          <p:nvPr/>
        </p:nvPicPr>
        <p:blipFill>
          <a:blip r:embed="rId3"/>
          <a:srcRect r="7770" b="21353"/>
          <a:stretch>
            <a:fillRect/>
          </a:stretch>
        </p:blipFill>
        <p:spPr bwMode="auto">
          <a:xfrm>
            <a:off x="295275" y="642938"/>
            <a:ext cx="1067752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8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9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0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1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2343150" y="157163"/>
            <a:ext cx="621506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</a:rPr>
              <a:t>ĐỌC CẢ BÀI</a:t>
            </a:r>
          </a:p>
        </p:txBody>
      </p:sp>
      <p:pic>
        <p:nvPicPr>
          <p:cNvPr id="17416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2746375"/>
            <a:ext cx="72231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72338" y="5429250"/>
            <a:ext cx="722312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93213" y="5375275"/>
            <a:ext cx="722312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85900" y="5429250"/>
            <a:ext cx="72231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29400" y="2714625"/>
            <a:ext cx="72231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/>
          <a:srcRect l="27338" t="31725" r="64095" b="51193"/>
          <a:stretch>
            <a:fillRect/>
          </a:stretch>
        </p:blipFill>
        <p:spPr bwMode="auto">
          <a:xfrm>
            <a:off x="3303588" y="2825750"/>
            <a:ext cx="714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/>
          <a:srcRect l="27338" t="31725" r="64095" b="51193"/>
          <a:stretch>
            <a:fillRect/>
          </a:stretch>
        </p:blipFill>
        <p:spPr bwMode="auto">
          <a:xfrm>
            <a:off x="8058150" y="2786063"/>
            <a:ext cx="7143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/>
          <a:srcRect l="27338" t="31725" r="64095" b="51193"/>
          <a:stretch>
            <a:fillRect/>
          </a:stretch>
        </p:blipFill>
        <p:spPr bwMode="auto">
          <a:xfrm>
            <a:off x="5772150" y="5500688"/>
            <a:ext cx="7143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/>
          <a:srcRect l="27338" t="31725" r="64095" b="51193"/>
          <a:stretch>
            <a:fillRect/>
          </a:stretch>
        </p:blipFill>
        <p:spPr bwMode="auto">
          <a:xfrm>
            <a:off x="2914650" y="5491163"/>
            <a:ext cx="7143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5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/>
          <a:srcRect l="41618" t="31725" r="47670" b="51193"/>
          <a:stretch>
            <a:fillRect/>
          </a:stretch>
        </p:blipFill>
        <p:spPr bwMode="auto">
          <a:xfrm>
            <a:off x="5343525" y="2781300"/>
            <a:ext cx="928688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6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/>
          <a:srcRect l="41618" t="31725" r="47670" b="51193"/>
          <a:stretch>
            <a:fillRect/>
          </a:stretch>
        </p:blipFill>
        <p:spPr bwMode="auto">
          <a:xfrm>
            <a:off x="9772650" y="2786063"/>
            <a:ext cx="928688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6"/>
          <a:srcRect l="41618" t="31725" r="47670" b="51193"/>
          <a:stretch>
            <a:fillRect/>
          </a:stretch>
        </p:blipFill>
        <p:spPr bwMode="auto">
          <a:xfrm>
            <a:off x="4414838" y="5491163"/>
            <a:ext cx="928687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30000"/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271588" y="1500188"/>
            <a:ext cx="8443912" cy="180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5500" b="1">
                <a:solidFill>
                  <a:srgbClr val="0000FF"/>
                </a:solidFill>
                <a:cs typeface="Times New Roman" pitchFamily="18" charset="0"/>
              </a:rPr>
              <a:t>ĐỌC NHẠC</a:t>
            </a:r>
          </a:p>
          <a:p>
            <a:pPr eaLnBrk="1" hangingPunct="1"/>
            <a:r>
              <a:rPr lang="en-US" sz="5500" b="1">
                <a:solidFill>
                  <a:srgbClr val="0000FF"/>
                </a:solidFill>
                <a:cs typeface="Times New Roman" pitchFamily="18" charset="0"/>
              </a:rPr>
              <a:t>THEO KÍ HIỆU BÀN TAY</a:t>
            </a:r>
          </a:p>
        </p:txBody>
      </p:sp>
      <p:pic>
        <p:nvPicPr>
          <p:cNvPr id="18436" name="Picture 8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9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0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1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Text Box 10"/>
          <p:cNvSpPr txBox="1">
            <a:spLocks noChangeArrowheads="1"/>
          </p:cNvSpPr>
          <p:nvPr/>
        </p:nvSpPr>
        <p:spPr bwMode="auto">
          <a:xfrm>
            <a:off x="3128963" y="857250"/>
            <a:ext cx="428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</a:rPr>
              <a:t>BAN </a:t>
            </a:r>
            <a:r>
              <a:rPr lang="en-US" sz="2800" b="1" dirty="0" smtClean="0">
                <a:solidFill>
                  <a:srgbClr val="FF0000"/>
                </a:solidFill>
              </a:rPr>
              <a:t>NHẠC </a:t>
            </a:r>
            <a:r>
              <a:rPr lang="en-US" sz="2800" b="1" dirty="0">
                <a:solidFill>
                  <a:srgbClr val="FF0000"/>
                </a:solidFill>
              </a:rPr>
              <a:t>ĐÔ-RÊ-MI</a:t>
            </a:r>
          </a:p>
        </p:txBody>
      </p:sp>
      <p:pic>
        <p:nvPicPr>
          <p:cNvPr id="12" name="Picture 2" descr="D:\GIÁO ÁN 1 2020-2021\HÌNH SOẠN GIÁO ÁN\Đọc nhạc\DO RE MI.jpg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 r="40234" b="36028"/>
          <a:stretch>
            <a:fillRect/>
          </a:stretch>
        </p:blipFill>
        <p:spPr bwMode="auto">
          <a:xfrm>
            <a:off x="2343128" y="3500438"/>
            <a:ext cx="620078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9" descr="D:\GIÁO ÁN 1 2020-2021\HÌNH SOẠN GIÁO ÁN\Đọc nhạc\BAN NHẠC ĐRM\Picture1.jpg"/>
          <p:cNvPicPr>
            <a:picLocks noChangeAspect="1" noChangeArrowheads="1"/>
          </p:cNvPicPr>
          <p:nvPr/>
        </p:nvPicPr>
        <p:blipFill>
          <a:blip r:embed="rId2"/>
          <a:srcRect r="7770" b="21353"/>
          <a:stretch>
            <a:fillRect/>
          </a:stretch>
        </p:blipFill>
        <p:spPr bwMode="auto">
          <a:xfrm>
            <a:off x="295275" y="642938"/>
            <a:ext cx="1067752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8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9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0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1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 Box 10"/>
          <p:cNvSpPr txBox="1">
            <a:spLocks noChangeArrowheads="1"/>
          </p:cNvSpPr>
          <p:nvPr/>
        </p:nvSpPr>
        <p:spPr bwMode="auto">
          <a:xfrm>
            <a:off x="2343150" y="157163"/>
            <a:ext cx="621506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</a:rPr>
              <a:t>BAN </a:t>
            </a:r>
            <a:r>
              <a:rPr lang="en-US" sz="4000" b="1" smtClean="0">
                <a:solidFill>
                  <a:srgbClr val="FF0000"/>
                </a:solidFill>
              </a:rPr>
              <a:t>NHẠC </a:t>
            </a:r>
            <a:r>
              <a:rPr lang="en-US" sz="4000" b="1" dirty="0">
                <a:solidFill>
                  <a:srgbClr val="FF0000"/>
                </a:solidFill>
              </a:rPr>
              <a:t>ĐÔ - RÊ - MI</a:t>
            </a:r>
          </a:p>
        </p:txBody>
      </p:sp>
      <p:pic>
        <p:nvPicPr>
          <p:cNvPr id="19464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2746375"/>
            <a:ext cx="72231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2338" y="5429250"/>
            <a:ext cx="722312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93213" y="5375275"/>
            <a:ext cx="722312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85900" y="5429250"/>
            <a:ext cx="72231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0" descr="D:\GIÁO ÁN 1 2020-2021\HÌNH SOẠN GIÁO ÁN\Đọc nhạc\BAN NHẠC ĐRM\Pictur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2714625"/>
            <a:ext cx="72231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3303588" y="2825750"/>
            <a:ext cx="714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8058150" y="2786063"/>
            <a:ext cx="7143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5772150" y="5500688"/>
            <a:ext cx="7143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27338" t="31725" r="64095" b="51193"/>
          <a:stretch>
            <a:fillRect/>
          </a:stretch>
        </p:blipFill>
        <p:spPr bwMode="auto">
          <a:xfrm>
            <a:off x="2914650" y="5491163"/>
            <a:ext cx="714375" cy="83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3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41618" t="31725" r="47670" b="51193"/>
          <a:stretch>
            <a:fillRect/>
          </a:stretch>
        </p:blipFill>
        <p:spPr bwMode="auto">
          <a:xfrm>
            <a:off x="5343525" y="2781300"/>
            <a:ext cx="928688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4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41618" t="31725" r="47670" b="51193"/>
          <a:stretch>
            <a:fillRect/>
          </a:stretch>
        </p:blipFill>
        <p:spPr bwMode="auto">
          <a:xfrm>
            <a:off x="9772650" y="2786063"/>
            <a:ext cx="928688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5" name="Picture 3" descr="D:\GIÁO ÁN 1 2020-2021\HÌNH SOẠN GIÁO ÁN\Đọc nhạc\Picture2 - Copy.jpg"/>
          <p:cNvPicPr>
            <a:picLocks noChangeAspect="1" noChangeArrowheads="1"/>
          </p:cNvPicPr>
          <p:nvPr/>
        </p:nvPicPr>
        <p:blipFill>
          <a:blip r:embed="rId5"/>
          <a:srcRect l="41618" t="31725" r="47670" b="51193"/>
          <a:stretch>
            <a:fillRect/>
          </a:stretch>
        </p:blipFill>
        <p:spPr bwMode="auto">
          <a:xfrm>
            <a:off x="4414838" y="5491163"/>
            <a:ext cx="928687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843088" y="2143125"/>
            <a:ext cx="7445375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5500" b="1">
                <a:solidFill>
                  <a:srgbClr val="0000FF"/>
                </a:solidFill>
                <a:cs typeface="Times New Roman" pitchFamily="18" charset="0"/>
              </a:rPr>
              <a:t>ĐỌC NHẠC</a:t>
            </a:r>
          </a:p>
          <a:p>
            <a:pPr eaLnBrk="1" hangingPunct="1"/>
            <a:r>
              <a:rPr lang="en-US" sz="5500" b="1">
                <a:solidFill>
                  <a:srgbClr val="0000FF"/>
                </a:solidFill>
                <a:cs typeface="Times New Roman" pitchFamily="18" charset="0"/>
              </a:rPr>
              <a:t>KẾT HỢP NHẠC ĐỆM</a:t>
            </a:r>
          </a:p>
        </p:txBody>
      </p:sp>
      <p:pic>
        <p:nvPicPr>
          <p:cNvPr id="20484" name="Picture 8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9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0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11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ction Button: Sound 7">
            <a:hlinkClick r:id="" action="ppaction://noaction" highlightClick="1">
              <a:snd r:embed="rId4" name="Beat-lop-mot-than-yeu-version-1.wav"/>
            </a:hlinkClick>
          </p:cNvPr>
          <p:cNvSpPr/>
          <p:nvPr/>
        </p:nvSpPr>
        <p:spPr>
          <a:xfrm>
            <a:off x="9986963" y="357188"/>
            <a:ext cx="500062" cy="357187"/>
          </a:xfrm>
          <a:prstGeom prst="actionButtonSound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9" name="Action Button: Sound 8">
            <a:hlinkClick r:id="" action="ppaction://noaction" highlightClick="1">
              <a:snd r:embed="rId5" name="lop-mot-than-yeu-version-2.wav"/>
            </a:hlinkClick>
          </p:cNvPr>
          <p:cNvSpPr/>
          <p:nvPr/>
        </p:nvSpPr>
        <p:spPr>
          <a:xfrm>
            <a:off x="414338" y="428625"/>
            <a:ext cx="500062" cy="357188"/>
          </a:xfrm>
          <a:prstGeom prst="actionButtonSound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Pictures\tttt\hinh-nen-slide-thuyet-trinh-dep-2-1024x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0972800" cy="6858000"/>
          </a:xfrm>
          <a:prstGeom prst="rect">
            <a:avLst/>
          </a:prstGeom>
          <a:noFill/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500042"/>
            <a:ext cx="10972800" cy="2392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4291" tIns="57145" rIns="114291" bIns="57145">
            <a:spAutoFit/>
          </a:bodyPr>
          <a:lstStyle/>
          <a:p>
            <a:pPr eaLnBrk="1" hangingPunct="1"/>
            <a:endParaRPr lang="en-US" sz="3200" b="1" dirty="0" smtClean="0">
              <a:solidFill>
                <a:srgbClr val="1713CB"/>
              </a:solidFill>
              <a:cs typeface="Times New Roman" pitchFamily="18" charset="0"/>
            </a:endParaRPr>
          </a:p>
          <a:p>
            <a:pPr eaLnBrk="1" hangingPunct="1"/>
            <a:r>
              <a:rPr lang="en-US" sz="3600" b="1" dirty="0" smtClean="0">
                <a:solidFill>
                  <a:srgbClr val="1713CB"/>
                </a:solidFill>
                <a:cs typeface="Times New Roman" pitchFamily="18" charset="0"/>
              </a:rPr>
              <a:t>TIẾT 2</a:t>
            </a:r>
            <a:r>
              <a:rPr lang="en-US" sz="3600" b="1" dirty="0" smtClean="0">
                <a:solidFill>
                  <a:srgbClr val="1713CB"/>
                </a:solidFill>
                <a:cs typeface="Times New Roman" pitchFamily="18" charset="0"/>
              </a:rPr>
              <a:t>:</a:t>
            </a:r>
            <a:endParaRPr lang="en-US" sz="3600" b="1" dirty="0" smtClean="0">
              <a:solidFill>
                <a:srgbClr val="1713CB"/>
              </a:solidFill>
              <a:cs typeface="Times New Roman" pitchFamily="18" charset="0"/>
            </a:endParaRPr>
          </a:p>
          <a:p>
            <a:pPr eaLnBrk="1" hangingPunct="1"/>
            <a:r>
              <a:rPr lang="en-US" sz="4000" b="1" dirty="0" smtClean="0">
                <a:solidFill>
                  <a:srgbClr val="1713CB"/>
                </a:solidFill>
                <a:cs typeface="Times New Roman" pitchFamily="18" charset="0"/>
              </a:rPr>
              <a:t>HÁT: LỚP MỘT THÂN YÊU (</a:t>
            </a:r>
            <a:r>
              <a:rPr lang="en-US" sz="4000" b="1" dirty="0" err="1" smtClean="0">
                <a:solidFill>
                  <a:srgbClr val="1713CB"/>
                </a:solidFill>
                <a:cs typeface="Times New Roman" pitchFamily="18" charset="0"/>
              </a:rPr>
              <a:t>Tiếp</a:t>
            </a:r>
            <a:r>
              <a:rPr lang="en-US" sz="4000" b="1" dirty="0" smtClean="0">
                <a:solidFill>
                  <a:srgbClr val="1713CB"/>
                </a:solidFill>
                <a:cs typeface="Times New Roman" pitchFamily="18" charset="0"/>
              </a:rPr>
              <a:t>)</a:t>
            </a:r>
          </a:p>
          <a:p>
            <a:pPr eaLnBrk="1" hangingPunct="1"/>
            <a:r>
              <a:rPr lang="en-US" sz="4000" b="1" dirty="0" smtClean="0">
                <a:solidFill>
                  <a:srgbClr val="1713CB"/>
                </a:solidFill>
                <a:cs typeface="Times New Roman" pitchFamily="18" charset="0"/>
              </a:rPr>
              <a:t>ĐỌC NHẠC: BAN NHẠC ĐÔ – RÊ - MI</a:t>
            </a:r>
            <a:endParaRPr lang="en-US" sz="4000" b="1" dirty="0">
              <a:solidFill>
                <a:srgbClr val="1713CB"/>
              </a:solidFill>
              <a:cs typeface="Times New Roman" pitchFamily="18" charset="0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4777366"/>
            <a:ext cx="10972800" cy="1223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4291" tIns="57145" rIns="114291" bIns="57145">
            <a:spAutoFit/>
          </a:bodyPr>
          <a:lstStyle/>
          <a:p>
            <a:pPr eaLnBrk="1" hangingPunct="1"/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Giáo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viên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Nguyễn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Thị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Nguyệt</a:t>
            </a:r>
            <a:endParaRPr lang="en-US" sz="36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eaLnBrk="1" hangingPunct="1"/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Đơn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vị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Trường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Tiểu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học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Vĩnh</a:t>
            </a:r>
            <a:r>
              <a:rPr lang="en-US" sz="3600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cs typeface="Times New Roman" pitchFamily="18" charset="0"/>
              </a:rPr>
              <a:t>Phong</a:t>
            </a:r>
            <a:endParaRPr lang="en-US" sz="2800" dirty="0">
              <a:solidFill>
                <a:srgbClr val="1713CB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Kết quả hình ảnh cho nền powerpoint đẹ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3771900" y="857250"/>
            <a:ext cx="3482975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5000" b="1">
                <a:solidFill>
                  <a:srgbClr val="C00000"/>
                </a:solidFill>
                <a:cs typeface="Times New Roman" pitchFamily="18" charset="0"/>
              </a:rPr>
              <a:t>ÂM NHẠC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128713" y="2000250"/>
            <a:ext cx="9001125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algn="l">
              <a:buFontTx/>
              <a:buChar char="-"/>
            </a:pPr>
            <a:endParaRPr lang="en-US" sz="1500" b="1" dirty="0">
              <a:solidFill>
                <a:srgbClr val="1713CB"/>
              </a:solidFill>
              <a:cs typeface="Times New Roman" pitchFamily="18" charset="0"/>
            </a:endParaRPr>
          </a:p>
          <a:p>
            <a:r>
              <a:rPr lang="en-US" sz="9600" b="1" dirty="0">
                <a:solidFill>
                  <a:srgbClr val="1713CB"/>
                </a:solidFill>
                <a:cs typeface="Times New Roman" pitchFamily="18" charset="0"/>
              </a:rPr>
              <a:t>KHỞI ĐỘNG</a:t>
            </a:r>
            <a:r>
              <a:rPr lang="en-US" sz="5400" b="1" i="1" dirty="0">
                <a:solidFill>
                  <a:srgbClr val="1713CB"/>
                </a:solidFill>
                <a:cs typeface="Times New Roman" pitchFamily="18" charset="0"/>
              </a:rPr>
              <a:t>                                </a:t>
            </a:r>
            <a:endParaRPr lang="en-US" sz="6600" b="1" i="1" dirty="0">
              <a:solidFill>
                <a:srgbClr val="1713CB"/>
              </a:solidFill>
              <a:cs typeface="Times New Roman" pitchFamily="18" charset="0"/>
            </a:endParaRPr>
          </a:p>
        </p:txBody>
      </p:sp>
      <p:pic>
        <p:nvPicPr>
          <p:cNvPr id="3077" name="Picture 4" descr="pcp_download_12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5950" y="4643438"/>
            <a:ext cx="8350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AG00130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7095487">
            <a:off x="6469062" y="5035551"/>
            <a:ext cx="741363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8" descr="000o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9" descr="000o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10" descr="000o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1" descr="000o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ction Button: Sound 11">
            <a:hlinkClick r:id="" action="ppaction://noaction" highlightClick="1">
              <a:snd r:embed="rId6" name="Hai Bàn Tay Của Em Beat.wav"/>
            </a:hlinkClick>
          </p:cNvPr>
          <p:cNvSpPr/>
          <p:nvPr/>
        </p:nvSpPr>
        <p:spPr>
          <a:xfrm>
            <a:off x="3057508" y="1071546"/>
            <a:ext cx="571504" cy="428628"/>
          </a:xfrm>
          <a:prstGeom prst="actionButtonSound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/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11" descr="D:\GIÁO ÁN 1 2020-2021\HÌNH SOẠN GIÁO ÁN\Học hát\Lớp 1 thân yêu\Các bạn nhỏ vui đến trường_HTS.png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l="24986"/>
          <a:stretch>
            <a:fillRect/>
          </a:stretch>
        </p:blipFill>
        <p:spPr bwMode="auto">
          <a:xfrm>
            <a:off x="414338" y="1000125"/>
            <a:ext cx="10215562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8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9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10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11" descr="000o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9"/>
          <p:cNvSpPr txBox="1">
            <a:spLocks noChangeArrowheads="1"/>
          </p:cNvSpPr>
          <p:nvPr/>
        </p:nvSpPr>
        <p:spPr bwMode="auto">
          <a:xfrm>
            <a:off x="414338" y="1071563"/>
            <a:ext cx="264318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3000" b="1">
                <a:solidFill>
                  <a:srgbClr val="1713CB"/>
                </a:solidFill>
                <a:cs typeface="Times New Roman" pitchFamily="18" charset="0"/>
              </a:rPr>
              <a:t>Ôn tập bài hát</a:t>
            </a:r>
            <a:endParaRPr lang="en-US" sz="4000" b="1">
              <a:solidFill>
                <a:srgbClr val="1713CB"/>
              </a:solidFill>
              <a:cs typeface="Times New Roman" pitchFamily="18" charset="0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771525" y="1714500"/>
            <a:ext cx="542925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500" b="1"/>
              <a:t>LỚP MỘT THÂN YÊU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986213" y="2357438"/>
            <a:ext cx="25003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000" i="1">
                <a:solidFill>
                  <a:srgbClr val="FF0000"/>
                </a:solidFill>
                <a:cs typeface="Times New Roman" pitchFamily="18" charset="0"/>
              </a:rPr>
              <a:t>Bùi Anh Tôn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20490" grpId="0"/>
      <p:bldP spid="1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0" descr="D:\GIÁO ÁN 1 2020-2021\HÌNH SOẠN GIÁO ÁN\Học hát\Lớp 1 thân yêu\Nhịp - Copy.jp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68275" y="73025"/>
            <a:ext cx="10501313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942975" y="285750"/>
            <a:ext cx="257175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000" b="1">
                <a:solidFill>
                  <a:srgbClr val="FF0000"/>
                </a:solidFill>
                <a:cs typeface="Times New Roman" pitchFamily="18" charset="0"/>
              </a:rPr>
              <a:t>Nghe hát mẫu</a:t>
            </a:r>
          </a:p>
        </p:txBody>
      </p:sp>
      <p:pic>
        <p:nvPicPr>
          <p:cNvPr id="6148" name="Picture 8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9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0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1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ction Button: Sound 7">
            <a:hlinkClick r:id="" action="ppaction://noaction" highlightClick="1">
              <a:snd r:embed="rId4" name="Beat-lop-mot-than-yeu-version-1.wav"/>
            </a:hlinkClick>
          </p:cNvPr>
          <p:cNvSpPr/>
          <p:nvPr/>
        </p:nvSpPr>
        <p:spPr>
          <a:xfrm>
            <a:off x="10058432" y="1071546"/>
            <a:ext cx="500062" cy="357187"/>
          </a:xfrm>
          <a:prstGeom prst="actionButtonSound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9" name="Action Button: Sound 8">
            <a:hlinkClick r:id="" action="ppaction://noaction" highlightClick="1">
              <a:snd r:embed="rId5" name="lop-mot-than-yeu-version-2.wav"/>
            </a:hlinkClick>
          </p:cNvPr>
          <p:cNvSpPr/>
          <p:nvPr/>
        </p:nvSpPr>
        <p:spPr>
          <a:xfrm>
            <a:off x="414338" y="428625"/>
            <a:ext cx="500062" cy="357188"/>
          </a:xfrm>
          <a:prstGeom prst="actionButtonSound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Action Button: Sound 10">
            <a:hlinkClick r:id="" action="ppaction://noaction" highlightClick="1">
              <a:snd r:embed="rId6" name="Beat-lop-mot-than-yeu-version-1.wav"/>
            </a:hlinkClick>
          </p:cNvPr>
          <p:cNvSpPr/>
          <p:nvPr/>
        </p:nvSpPr>
        <p:spPr>
          <a:xfrm>
            <a:off x="10058432" y="428604"/>
            <a:ext cx="428628" cy="357190"/>
          </a:xfrm>
          <a:prstGeom prst="actionButtonSoun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-24"/>
            <a:ext cx="9874250" cy="11430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 NỐI TIẾP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785794"/>
            <a:ext cx="109728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1713CB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Tổ</a:t>
            </a:r>
            <a:r>
              <a:rPr kumimoji="0" lang="en-US" sz="4000" b="1" i="0" u="sng" strike="noStrike" kern="1200" cap="none" spc="0" normalizeH="0" noProof="0" dirty="0" smtClean="0">
                <a:ln>
                  <a:noFill/>
                </a:ln>
                <a:solidFill>
                  <a:srgbClr val="1713CB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800" b="1" baseline="0" dirty="0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  </a:t>
            </a:r>
            <a:r>
              <a:rPr lang="en-US" sz="3800" b="1" baseline="0" dirty="0" err="1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Kìa</a:t>
            </a:r>
            <a:r>
              <a:rPr lang="en-US" sz="3800" b="1" dirty="0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tiếng</a:t>
            </a:r>
            <a:r>
              <a:rPr lang="en-US" sz="3800" b="1" dirty="0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trống</a:t>
            </a:r>
            <a:r>
              <a:rPr lang="en-US" sz="3800" b="1" dirty="0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trường</a:t>
            </a:r>
            <a:r>
              <a:rPr lang="en-US" sz="3800" b="1" dirty="0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vang</a:t>
            </a:r>
            <a:r>
              <a:rPr lang="en-US" sz="3800" b="1" dirty="0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, </a:t>
            </a:r>
            <a:r>
              <a:rPr lang="en-US" sz="3800" b="1" dirty="0" err="1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em</a:t>
            </a:r>
            <a:r>
              <a:rPr lang="en-US" sz="3800" b="1" dirty="0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bước</a:t>
            </a:r>
            <a:r>
              <a:rPr lang="en-US" sz="3800" b="1" dirty="0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vào</a:t>
            </a:r>
            <a:r>
              <a:rPr lang="en-US" sz="3800" b="1" dirty="0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lớp</a:t>
            </a:r>
            <a:r>
              <a:rPr lang="en-US" sz="3800" b="1" dirty="0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1713CB"/>
                </a:solidFill>
                <a:ea typeface="+mj-ea"/>
                <a:cs typeface="Times New Roman" pitchFamily="18" charset="0"/>
              </a:rPr>
              <a:t>M</a:t>
            </a:r>
            <a:r>
              <a:rPr lang="en-US" sz="3800" b="1" dirty="0" err="1" smtClean="0">
                <a:solidFill>
                  <a:srgbClr val="1713CB"/>
                </a:solidFill>
                <a:ea typeface="+mj-ea"/>
                <a:cs typeface="Times New Roman" pitchFamily="18" charset="0"/>
              </a:rPr>
              <a:t>ột</a:t>
            </a: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srgbClr val="1713CB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0" y="2214554"/>
            <a:ext cx="109728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Tổ</a:t>
            </a:r>
            <a:r>
              <a:rPr kumimoji="0" lang="en-US" sz="4000" b="1" i="0" u="sng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baseline="0" dirty="0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  </a:t>
            </a:r>
            <a:r>
              <a:rPr lang="en-US" sz="4000" b="1" baseline="0" dirty="0" err="1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Từng</a:t>
            </a:r>
            <a:r>
              <a:rPr lang="en-US" sz="4000" b="1" dirty="0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nét</a:t>
            </a:r>
            <a:r>
              <a:rPr lang="en-US" sz="4000" b="1" dirty="0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chữ</a:t>
            </a:r>
            <a:r>
              <a:rPr lang="en-US" sz="4000" b="1" dirty="0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đầu</a:t>
            </a:r>
            <a:r>
              <a:rPr lang="en-US" sz="4000" b="1" dirty="0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tiên</a:t>
            </a:r>
            <a:r>
              <a:rPr lang="en-US" sz="4000" b="1" dirty="0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trang</a:t>
            </a:r>
            <a:r>
              <a:rPr lang="en-US" sz="4000" b="1" dirty="0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sách</a:t>
            </a:r>
            <a:r>
              <a:rPr lang="en-US" sz="4000" b="1" dirty="0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học</a:t>
            </a:r>
            <a:r>
              <a:rPr lang="en-US" sz="4000" b="1" dirty="0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điều</a:t>
            </a:r>
            <a:r>
              <a:rPr lang="en-US" sz="4000" b="1" dirty="0" smtClean="0">
                <a:solidFill>
                  <a:srgbClr val="C00000"/>
                </a:solidFill>
                <a:ea typeface="+mj-ea"/>
                <a:cs typeface="Times New Roman" pitchFamily="18" charset="0"/>
              </a:rPr>
              <a:t> hay.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3643314"/>
            <a:ext cx="109728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Tổ</a:t>
            </a:r>
            <a:r>
              <a:rPr kumimoji="0" lang="en-US" sz="4000" b="1" i="0" u="sng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baseline="0" dirty="0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  </a:t>
            </a:r>
            <a:r>
              <a:rPr lang="en-US" sz="4000" b="1" baseline="0" dirty="0" err="1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Hòa</a:t>
            </a:r>
            <a:r>
              <a:rPr lang="en-US" sz="4000" b="1" dirty="0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nhịp</a:t>
            </a:r>
            <a:r>
              <a:rPr lang="en-US" sz="4000" b="1" dirty="0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cùng</a:t>
            </a:r>
            <a:r>
              <a:rPr lang="en-US" sz="4000" b="1" dirty="0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tiếng</a:t>
            </a:r>
            <a:r>
              <a:rPr lang="en-US" sz="4000" b="1" dirty="0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 ca, </a:t>
            </a:r>
            <a:r>
              <a:rPr lang="en-US" sz="4000" b="1" dirty="0" err="1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rộn</a:t>
            </a:r>
            <a:r>
              <a:rPr lang="en-US" sz="4000" b="1" dirty="0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ràng</a:t>
            </a:r>
            <a:r>
              <a:rPr lang="en-US" sz="4000" b="1" dirty="0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muôn</a:t>
            </a:r>
            <a:r>
              <a:rPr lang="en-US" sz="4000" b="1" dirty="0">
                <a:solidFill>
                  <a:srgbClr val="00206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lá</a:t>
            </a:r>
            <a:r>
              <a:rPr lang="en-US" sz="4000" b="1" dirty="0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hoa</a:t>
            </a:r>
            <a:r>
              <a:rPr lang="en-US" sz="4000" b="1" dirty="0" smtClean="0">
                <a:solidFill>
                  <a:srgbClr val="002060"/>
                </a:solidFill>
                <a:ea typeface="+mj-ea"/>
                <a:cs typeface="Times New Roman" pitchFamily="18" charset="0"/>
              </a:rPr>
              <a:t>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5072074"/>
            <a:ext cx="109728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Cả</a:t>
            </a:r>
            <a:r>
              <a:rPr kumimoji="0" lang="en-US" sz="4000" b="1" i="0" u="sng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000" b="1" i="0" u="sng" strike="noStrike" kern="1200" cap="none" spc="0" normalizeH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lớp</a:t>
            </a:r>
            <a:endParaRPr kumimoji="0" lang="en-US" sz="4000" b="1" i="0" u="sng" strike="noStrike" kern="1200" cap="none" spc="0" normalizeH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baseline="0" dirty="0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  </a:t>
            </a:r>
            <a:r>
              <a:rPr lang="en-US" sz="4000" b="1" baseline="0" dirty="0" err="1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Chúng</a:t>
            </a:r>
            <a:r>
              <a:rPr lang="en-US" sz="4000" b="1" dirty="0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mình</a:t>
            </a:r>
            <a:r>
              <a:rPr lang="en-US" sz="4000" b="1" dirty="0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cùng</a:t>
            </a:r>
            <a:r>
              <a:rPr lang="en-US" sz="4000" b="1" dirty="0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nắm</a:t>
            </a:r>
            <a:r>
              <a:rPr lang="en-US" sz="4000" b="1" dirty="0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tay</a:t>
            </a:r>
            <a:r>
              <a:rPr lang="en-US" sz="4000" b="1" dirty="0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ơi</a:t>
            </a:r>
            <a:r>
              <a:rPr lang="en-US" sz="4000" b="1" dirty="0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Một</a:t>
            </a:r>
            <a:r>
              <a:rPr lang="en-US" sz="4000" b="1" dirty="0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thân</a:t>
            </a:r>
            <a:r>
              <a:rPr lang="en-US" sz="4000" b="1" dirty="0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yêu</a:t>
            </a:r>
            <a:r>
              <a:rPr lang="en-US" sz="4000" b="1" dirty="0" smtClean="0">
                <a:solidFill>
                  <a:srgbClr val="00B0F0"/>
                </a:solidFill>
                <a:ea typeface="+mj-ea"/>
                <a:cs typeface="Times New Roman" pitchFamily="18" charset="0"/>
              </a:rPr>
              <a:t>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Action Button: Sound 7">
            <a:hlinkClick r:id="" action="ppaction://noaction" highlightClick="1">
              <a:snd r:embed="rId2" name="Beat-lop-mot-than-yeu-version-1.wav"/>
            </a:hlinkClick>
          </p:cNvPr>
          <p:cNvSpPr/>
          <p:nvPr/>
        </p:nvSpPr>
        <p:spPr>
          <a:xfrm>
            <a:off x="9986963" y="928673"/>
            <a:ext cx="500062" cy="357187"/>
          </a:xfrm>
          <a:prstGeom prst="actionButtonSound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9" name="Action Button: Sound 8">
            <a:hlinkClick r:id="" action="ppaction://noaction" highlightClick="1">
              <a:snd r:embed="rId3" name="Beat-lop-mot-than-yeu-version-1.wav"/>
            </a:hlinkClick>
          </p:cNvPr>
          <p:cNvSpPr/>
          <p:nvPr/>
        </p:nvSpPr>
        <p:spPr>
          <a:xfrm>
            <a:off x="9986994" y="285728"/>
            <a:ext cx="428628" cy="357190"/>
          </a:xfrm>
          <a:prstGeom prst="actionButtonSoun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" descr="Kết quả hình ảnh cho nền powerpoint đẹp"/>
          <p:cNvPicPr>
            <a:picLocks noChangeAspect="1" noChangeArrowheads="1"/>
          </p:cNvPicPr>
          <p:nvPr/>
        </p:nvPicPr>
        <p:blipFill>
          <a:blip r:embed="rId2">
            <a:lum bright="10000" contrast="20000"/>
          </a:blip>
          <a:srcRect t="3616" b="4849"/>
          <a:stretch>
            <a:fillRect/>
          </a:stretch>
        </p:blipFill>
        <p:spPr bwMode="auto">
          <a:xfrm>
            <a:off x="-19050" y="0"/>
            <a:ext cx="10991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6" descr="ag00373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634405">
            <a:off x="6854825" y="4481513"/>
            <a:ext cx="2478088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92213" y="4654550"/>
            <a:ext cx="2713037" cy="145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85838" y="2571750"/>
            <a:ext cx="8836025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800" b="1">
                <a:solidFill>
                  <a:srgbClr val="0000FF"/>
                </a:solidFill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4800" b="1">
                <a:solidFill>
                  <a:srgbClr val="0000FF"/>
                </a:solidFill>
                <a:cs typeface="Times New Roman" pitchFamily="18" charset="0"/>
              </a:rPr>
              <a:t>VẬN ĐỘNG THEO NHỊP ĐIỆU</a:t>
            </a:r>
          </a:p>
        </p:txBody>
      </p:sp>
      <p:pic>
        <p:nvPicPr>
          <p:cNvPr id="7174" name="Picture 8" descr="000o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9" descr="000o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10" descr="000o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11" descr="000o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D:\GIÁO ÁN 1 2020-2021\HÌNH SOẠN GIÁO ÁN\Học hát\Lớp 1 thân yêu\bộ gõ cơ thể.jpg"/>
          <p:cNvPicPr>
            <a:picLocks noChangeAspect="1" noChangeArrowheads="1"/>
          </p:cNvPicPr>
          <p:nvPr/>
        </p:nvPicPr>
        <p:blipFill>
          <a:blip r:embed="rId2"/>
          <a:srcRect t="1666"/>
          <a:stretch>
            <a:fillRect/>
          </a:stretch>
        </p:blipFill>
        <p:spPr bwMode="auto">
          <a:xfrm>
            <a:off x="342864" y="0"/>
            <a:ext cx="10287072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8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9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10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1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1557310" y="2230439"/>
            <a:ext cx="8858312" cy="341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57244" y="3500438"/>
            <a:ext cx="9215502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200120" y="4891088"/>
            <a:ext cx="9144064" cy="3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271558" y="6267450"/>
            <a:ext cx="9072626" cy="376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10254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3062" y="2222492"/>
            <a:ext cx="34290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3260" y="2235192"/>
            <a:ext cx="34290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39227" y="2230329"/>
            <a:ext cx="34290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3838" y="2233395"/>
            <a:ext cx="34290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3775" y="3571875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9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4" y="3571875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28748" y="3563938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7508" y="3571876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2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3070" y="4893705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3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87061" y="4905046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4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1242" y="4905046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5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00900" y="4905045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6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3775" y="6254750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7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01025" y="6286500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8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30538" y="6267428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9" name="Picture 9" descr="C:\Users\Admin\Downloads\nguyệt AN HUYỆN\TAY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7118" y="6265294"/>
            <a:ext cx="34290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475" t="11217" r="22881" b="72813"/>
          <a:stretch>
            <a:fillRect/>
          </a:stretch>
        </p:blipFill>
        <p:spPr bwMode="auto">
          <a:xfrm>
            <a:off x="4986338" y="2187569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81" t="11217" r="58475" b="72813"/>
          <a:stretch>
            <a:fillRect/>
          </a:stretch>
        </p:blipFill>
        <p:spPr bwMode="auto">
          <a:xfrm>
            <a:off x="5557842" y="2187569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475" t="11217" r="22881" b="72813"/>
          <a:stretch>
            <a:fillRect/>
          </a:stretch>
        </p:blipFill>
        <p:spPr bwMode="auto">
          <a:xfrm>
            <a:off x="4414834" y="3500438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81" t="11217" r="58475" b="72813"/>
          <a:stretch>
            <a:fillRect/>
          </a:stretch>
        </p:blipFill>
        <p:spPr bwMode="auto">
          <a:xfrm>
            <a:off x="5057776" y="3500438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475" t="11217" r="22881" b="72813"/>
          <a:stretch>
            <a:fillRect/>
          </a:stretch>
        </p:blipFill>
        <p:spPr bwMode="auto">
          <a:xfrm>
            <a:off x="4271954" y="4817854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81" t="11217" r="58475" b="72813"/>
          <a:stretch>
            <a:fillRect/>
          </a:stretch>
        </p:blipFill>
        <p:spPr bwMode="auto">
          <a:xfrm>
            <a:off x="4843458" y="4817854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475" t="11217" r="22881" b="72813"/>
          <a:stretch>
            <a:fillRect/>
          </a:stretch>
        </p:blipFill>
        <p:spPr bwMode="auto">
          <a:xfrm>
            <a:off x="4414834" y="6215082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81" t="11217" r="58475" b="72813"/>
          <a:stretch>
            <a:fillRect/>
          </a:stretch>
        </p:blipFill>
        <p:spPr bwMode="auto">
          <a:xfrm>
            <a:off x="4986338" y="6215082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475" t="11217" r="22881" b="72813"/>
          <a:stretch>
            <a:fillRect/>
          </a:stretch>
        </p:blipFill>
        <p:spPr bwMode="auto">
          <a:xfrm>
            <a:off x="9129742" y="6202382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81" t="11217" r="58475" b="72813"/>
          <a:stretch>
            <a:fillRect/>
          </a:stretch>
        </p:blipFill>
        <p:spPr bwMode="auto">
          <a:xfrm>
            <a:off x="9701246" y="6202382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475" t="11217" r="22881" b="72813"/>
          <a:stretch>
            <a:fillRect/>
          </a:stretch>
        </p:blipFill>
        <p:spPr bwMode="auto">
          <a:xfrm>
            <a:off x="9058304" y="4817854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81" t="11217" r="58475" b="72813"/>
          <a:stretch>
            <a:fillRect/>
          </a:stretch>
        </p:blipFill>
        <p:spPr bwMode="auto">
          <a:xfrm>
            <a:off x="9629808" y="4817854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475" t="11217" r="22881" b="72813"/>
          <a:stretch>
            <a:fillRect/>
          </a:stretch>
        </p:blipFill>
        <p:spPr bwMode="auto">
          <a:xfrm>
            <a:off x="9129742" y="3500438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81" t="11217" r="58475" b="72813"/>
          <a:stretch>
            <a:fillRect/>
          </a:stretch>
        </p:blipFill>
        <p:spPr bwMode="auto">
          <a:xfrm>
            <a:off x="9701246" y="3500438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475" t="11217" r="22881" b="72813"/>
          <a:stretch>
            <a:fillRect/>
          </a:stretch>
        </p:blipFill>
        <p:spPr bwMode="auto">
          <a:xfrm>
            <a:off x="9201180" y="2200269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2" descr="C:\Users\Admin\Pictures\bo-go-co-the-nu-na-nu-nong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81" t="11217" r="58475" b="72813"/>
          <a:stretch>
            <a:fillRect/>
          </a:stretch>
        </p:blipFill>
        <p:spPr bwMode="auto">
          <a:xfrm>
            <a:off x="9772684" y="2200269"/>
            <a:ext cx="64293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56"/>
          <p:cNvSpPr txBox="1"/>
          <p:nvPr/>
        </p:nvSpPr>
        <p:spPr>
          <a:xfrm>
            <a:off x="1485872" y="1916660"/>
            <a:ext cx="89297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   </a:t>
            </a:r>
            <a:r>
              <a:rPr lang="en-US" b="1" dirty="0" err="1" smtClean="0">
                <a:solidFill>
                  <a:srgbClr val="FF0000"/>
                </a:solidFill>
                <a:cs typeface="Times New Roman" pitchFamily="18" charset="0"/>
              </a:rPr>
              <a:t>Kìa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    </a:t>
            </a:r>
            <a:r>
              <a:rPr lang="en-US" b="1" dirty="0" err="1" smtClean="0">
                <a:solidFill>
                  <a:schemeClr val="tx2"/>
                </a:solidFill>
                <a:cs typeface="Times New Roman" pitchFamily="18" charset="0"/>
              </a:rPr>
              <a:t>tiếng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  </a:t>
            </a:r>
            <a:r>
              <a:rPr lang="en-US" b="1" dirty="0" err="1" smtClean="0">
                <a:solidFill>
                  <a:srgbClr val="FF0000"/>
                </a:solidFill>
                <a:cs typeface="Times New Roman" pitchFamily="18" charset="0"/>
              </a:rPr>
              <a:t>trống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</a:t>
            </a:r>
            <a:r>
              <a:rPr lang="en-US" b="1" dirty="0" err="1" smtClean="0">
                <a:solidFill>
                  <a:schemeClr val="tx2"/>
                </a:solidFill>
                <a:cs typeface="Times New Roman" pitchFamily="18" charset="0"/>
              </a:rPr>
              <a:t>trường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         </a:t>
            </a:r>
            <a:r>
              <a:rPr lang="en-US" b="1" dirty="0" err="1" smtClean="0">
                <a:solidFill>
                  <a:srgbClr val="0070C0"/>
                </a:solidFill>
                <a:cs typeface="Times New Roman" pitchFamily="18" charset="0"/>
              </a:rPr>
              <a:t>vang</a:t>
            </a:r>
            <a:r>
              <a:rPr lang="en-US" b="1" dirty="0">
                <a:solidFill>
                  <a:schemeClr val="tx2"/>
                </a:solidFill>
                <a:cs typeface="Times New Roman" pitchFamily="18" charset="0"/>
              </a:rPr>
              <a:t>, 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       </a:t>
            </a:r>
            <a:r>
              <a:rPr lang="en-US" b="1" dirty="0" err="1" smtClean="0">
                <a:solidFill>
                  <a:srgbClr val="FF0000"/>
                </a:solidFill>
                <a:cs typeface="Times New Roman" pitchFamily="18" charset="0"/>
              </a:rPr>
              <a:t>em</a:t>
            </a:r>
            <a:r>
              <a:rPr lang="en-US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  </a:t>
            </a:r>
            <a:r>
              <a:rPr lang="en-US" b="1" dirty="0" err="1" smtClean="0">
                <a:solidFill>
                  <a:schemeClr val="tx2"/>
                </a:solidFill>
                <a:cs typeface="Times New Roman" pitchFamily="18" charset="0"/>
              </a:rPr>
              <a:t>bước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      </a:t>
            </a:r>
            <a:r>
              <a:rPr lang="en-US" b="1" dirty="0" err="1" smtClean="0">
                <a:solidFill>
                  <a:srgbClr val="FF0000"/>
                </a:solidFill>
                <a:cs typeface="Times New Roman" pitchFamily="18" charset="0"/>
              </a:rPr>
              <a:t>vào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     </a:t>
            </a:r>
            <a:r>
              <a:rPr lang="en-US" b="1" dirty="0" err="1" smtClean="0">
                <a:solidFill>
                  <a:schemeClr val="tx2"/>
                </a:solidFill>
                <a:cs typeface="Times New Roman" pitchFamily="18" charset="0"/>
              </a:rPr>
              <a:t>lớp</a:t>
            </a: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         </a:t>
            </a:r>
            <a:r>
              <a:rPr lang="en-US" b="1" dirty="0" err="1" smtClean="0">
                <a:solidFill>
                  <a:srgbClr val="0070C0"/>
                </a:solidFill>
                <a:cs typeface="Times New Roman" pitchFamily="18" charset="0"/>
              </a:rPr>
              <a:t>Một</a:t>
            </a:r>
            <a:endParaRPr lang="en-US" b="1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200120" y="3273982"/>
            <a:ext cx="892975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  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Từng</a:t>
            </a:r>
            <a:r>
              <a:rPr lang="en-US" sz="2000" b="1" dirty="0">
                <a:cs typeface="Times New Roman" pitchFamily="18" charset="0"/>
              </a:rPr>
              <a:t> </a:t>
            </a:r>
            <a:r>
              <a:rPr lang="en-US" sz="2000" b="1" dirty="0" smtClean="0">
                <a:cs typeface="Times New Roman" pitchFamily="18" charset="0"/>
              </a:rPr>
              <a:t> </a:t>
            </a:r>
            <a:r>
              <a:rPr lang="en-US" sz="2000" b="1" dirty="0" err="1" smtClean="0">
                <a:cs typeface="Times New Roman" pitchFamily="18" charset="0"/>
              </a:rPr>
              <a:t>nét</a:t>
            </a:r>
            <a:r>
              <a:rPr lang="en-US" sz="2000" b="1" dirty="0" smtClean="0">
                <a:cs typeface="Times New Roman" pitchFamily="18" charset="0"/>
              </a:rPr>
              <a:t>    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chữ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  </a:t>
            </a:r>
            <a:r>
              <a:rPr lang="en-US" sz="2000" b="1" dirty="0" smtClean="0">
                <a:cs typeface="Times New Roman" pitchFamily="18" charset="0"/>
              </a:rPr>
              <a:t>   </a:t>
            </a:r>
            <a:r>
              <a:rPr lang="en-US" sz="2000" b="1" dirty="0" err="1" smtClean="0">
                <a:cs typeface="Times New Roman" pitchFamily="18" charset="0"/>
              </a:rPr>
              <a:t>đầu</a:t>
            </a:r>
            <a:r>
              <a:rPr lang="en-US" sz="2000" b="1" dirty="0" smtClean="0">
                <a:cs typeface="Times New Roman" pitchFamily="18" charset="0"/>
              </a:rPr>
              <a:t>       </a:t>
            </a:r>
            <a:r>
              <a:rPr lang="en-US" sz="2000" b="1" dirty="0" err="1">
                <a:solidFill>
                  <a:srgbClr val="00B0F0"/>
                </a:solidFill>
                <a:cs typeface="Times New Roman" pitchFamily="18" charset="0"/>
              </a:rPr>
              <a:t>tiên</a:t>
            </a:r>
            <a:r>
              <a:rPr lang="en-US" sz="2000" b="1" dirty="0" smtClean="0">
                <a:solidFill>
                  <a:srgbClr val="00B0F0"/>
                </a:solidFill>
                <a:cs typeface="Times New Roman" pitchFamily="18" charset="0"/>
              </a:rPr>
              <a:t>,</a:t>
            </a:r>
            <a:r>
              <a:rPr lang="en-US" sz="2000" b="1" dirty="0" smtClean="0">
                <a:cs typeface="Times New Roman" pitchFamily="18" charset="0"/>
              </a:rPr>
              <a:t>  </a:t>
            </a:r>
            <a:r>
              <a:rPr lang="en-US" sz="2000" b="1" dirty="0" err="1">
                <a:solidFill>
                  <a:srgbClr val="00B0F0"/>
                </a:solidFill>
                <a:cs typeface="Times New Roman" pitchFamily="18" charset="0"/>
              </a:rPr>
              <a:t>trang</a:t>
            </a:r>
            <a:r>
              <a:rPr lang="en-US" sz="2000" b="1" dirty="0">
                <a:cs typeface="Times New Roman" pitchFamily="18" charset="0"/>
              </a:rPr>
              <a:t> </a:t>
            </a:r>
            <a:r>
              <a:rPr lang="en-US" sz="2000" b="1" dirty="0" smtClean="0">
                <a:cs typeface="Times New Roman" pitchFamily="18" charset="0"/>
              </a:rPr>
              <a:t>     </a:t>
            </a:r>
            <a:r>
              <a:rPr lang="en-US" sz="2000" b="1" dirty="0" err="1" smtClean="0">
                <a:cs typeface="Times New Roman" pitchFamily="18" charset="0"/>
              </a:rPr>
              <a:t>sách</a:t>
            </a:r>
            <a:r>
              <a:rPr lang="en-US" sz="2000" b="1" dirty="0" smtClean="0">
                <a:cs typeface="Times New Roman" pitchFamily="18" charset="0"/>
              </a:rPr>
              <a:t>           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học</a:t>
            </a:r>
            <a:r>
              <a:rPr lang="en-US" sz="2000" b="1" dirty="0" smtClean="0">
                <a:cs typeface="Times New Roman" pitchFamily="18" charset="0"/>
              </a:rPr>
              <a:t>       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điều</a:t>
            </a:r>
            <a:r>
              <a:rPr lang="en-US" sz="2000" b="1" dirty="0" smtClean="0">
                <a:cs typeface="Times New Roman" pitchFamily="18" charset="0"/>
              </a:rPr>
              <a:t>             </a:t>
            </a:r>
            <a:r>
              <a:rPr lang="en-US" sz="2000" b="1" dirty="0">
                <a:solidFill>
                  <a:srgbClr val="00B0F0"/>
                </a:solidFill>
                <a:cs typeface="Times New Roman" pitchFamily="18" charset="0"/>
              </a:rPr>
              <a:t>hay</a:t>
            </a:r>
            <a:r>
              <a:rPr lang="en-US" sz="2000" b="1" dirty="0">
                <a:cs typeface="Times New Roman" pitchFamily="18" charset="0"/>
              </a:rPr>
              <a:t>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128682" y="4500570"/>
            <a:ext cx="935837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defRPr/>
            </a:pPr>
            <a:r>
              <a:rPr lang="en-US" b="1" dirty="0" smtClean="0">
                <a:solidFill>
                  <a:schemeClr val="tx2"/>
                </a:solidFill>
                <a:cs typeface="Times New Roman" pitchFamily="18" charset="0"/>
              </a:rPr>
              <a:t>    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Hòa</a:t>
            </a:r>
            <a:r>
              <a:rPr lang="en-US" sz="2000" b="1" dirty="0">
                <a:cs typeface="Times New Roman" pitchFamily="18" charset="0"/>
              </a:rPr>
              <a:t> </a:t>
            </a:r>
            <a:r>
              <a:rPr lang="en-US" sz="2000" b="1" dirty="0" smtClean="0">
                <a:cs typeface="Times New Roman" pitchFamily="18" charset="0"/>
              </a:rPr>
              <a:t>   </a:t>
            </a:r>
            <a:r>
              <a:rPr lang="en-US" sz="2000" b="1" dirty="0" err="1" smtClean="0">
                <a:cs typeface="Times New Roman" pitchFamily="18" charset="0"/>
              </a:rPr>
              <a:t>nhịp</a:t>
            </a:r>
            <a:r>
              <a:rPr lang="en-US" sz="2000" b="1" dirty="0" smtClean="0">
                <a:cs typeface="Times New Roman" pitchFamily="18" charset="0"/>
              </a:rPr>
              <a:t>  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cùng</a:t>
            </a:r>
            <a:r>
              <a:rPr lang="en-US" sz="2000" b="1" dirty="0" smtClean="0">
                <a:cs typeface="Times New Roman" pitchFamily="18" charset="0"/>
              </a:rPr>
              <a:t>  </a:t>
            </a:r>
            <a:r>
              <a:rPr lang="en-US" sz="2000" b="1" dirty="0" err="1">
                <a:cs typeface="Times New Roman" pitchFamily="18" charset="0"/>
              </a:rPr>
              <a:t>tiếng</a:t>
            </a:r>
            <a:r>
              <a:rPr lang="en-US" sz="2000" b="1" dirty="0">
                <a:cs typeface="Times New Roman" pitchFamily="18" charset="0"/>
              </a:rPr>
              <a:t> </a:t>
            </a:r>
            <a:r>
              <a:rPr lang="en-US" sz="2000" b="1" dirty="0" smtClean="0">
                <a:cs typeface="Times New Roman" pitchFamily="18" charset="0"/>
              </a:rPr>
              <a:t>          </a:t>
            </a:r>
            <a:r>
              <a:rPr lang="en-US" sz="2000" b="1" dirty="0" smtClean="0">
                <a:solidFill>
                  <a:srgbClr val="00B0F0"/>
                </a:solidFill>
                <a:cs typeface="Times New Roman" pitchFamily="18" charset="0"/>
              </a:rPr>
              <a:t>ca</a:t>
            </a:r>
            <a:r>
              <a:rPr lang="en-US" sz="2000" b="1" dirty="0">
                <a:solidFill>
                  <a:srgbClr val="00B0F0"/>
                </a:solidFill>
                <a:cs typeface="Times New Roman" pitchFamily="18" charset="0"/>
              </a:rPr>
              <a:t>,</a:t>
            </a:r>
            <a:r>
              <a:rPr lang="en-US" sz="2000" b="1" dirty="0">
                <a:cs typeface="Times New Roman" pitchFamily="18" charset="0"/>
              </a:rPr>
              <a:t> </a:t>
            </a:r>
            <a:r>
              <a:rPr lang="en-US" sz="2000" b="1" dirty="0" smtClean="0">
                <a:cs typeface="Times New Roman" pitchFamily="18" charset="0"/>
              </a:rPr>
              <a:t>      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rộn</a:t>
            </a:r>
            <a:r>
              <a:rPr lang="en-US" sz="2000" b="1" dirty="0" smtClean="0">
                <a:cs typeface="Times New Roman" pitchFamily="18" charset="0"/>
              </a:rPr>
              <a:t>       </a:t>
            </a:r>
            <a:r>
              <a:rPr lang="en-US" sz="2000" b="1" dirty="0" err="1" smtClean="0">
                <a:cs typeface="Times New Roman" pitchFamily="18" charset="0"/>
              </a:rPr>
              <a:t>ràng</a:t>
            </a:r>
            <a:r>
              <a:rPr lang="en-US" sz="2000" b="1" dirty="0" smtClean="0">
                <a:cs typeface="Times New Roman" pitchFamily="18" charset="0"/>
              </a:rPr>
              <a:t>  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muôn</a:t>
            </a:r>
            <a:r>
              <a:rPr lang="en-US" sz="2000" b="1" dirty="0" smtClean="0">
                <a:cs typeface="Times New Roman" pitchFamily="18" charset="0"/>
              </a:rPr>
              <a:t>      </a:t>
            </a:r>
            <a:r>
              <a:rPr lang="en-US" sz="2000" b="1" dirty="0" err="1">
                <a:cs typeface="Times New Roman" pitchFamily="18" charset="0"/>
              </a:rPr>
              <a:t>lá</a:t>
            </a:r>
            <a:r>
              <a:rPr lang="en-US" sz="2000" b="1" dirty="0">
                <a:cs typeface="Times New Roman" pitchFamily="18" charset="0"/>
              </a:rPr>
              <a:t> </a:t>
            </a:r>
            <a:r>
              <a:rPr lang="en-US" sz="2000" b="1" dirty="0" smtClean="0">
                <a:cs typeface="Times New Roman" pitchFamily="18" charset="0"/>
              </a:rPr>
              <a:t>                  </a:t>
            </a:r>
            <a:r>
              <a:rPr lang="en-US" sz="2000" b="1" dirty="0" err="1" smtClean="0">
                <a:solidFill>
                  <a:srgbClr val="00B0F0"/>
                </a:solidFill>
                <a:cs typeface="Times New Roman" pitchFamily="18" charset="0"/>
              </a:rPr>
              <a:t>hoa</a:t>
            </a:r>
            <a:r>
              <a:rPr lang="en-US" sz="2000" b="1" dirty="0" smtClean="0">
                <a:cs typeface="Times New Roman" pitchFamily="18" charset="0"/>
              </a:rPr>
              <a:t>.</a:t>
            </a:r>
            <a:endParaRPr lang="en-US" sz="2000" b="1" dirty="0"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200120" y="5937210"/>
            <a:ext cx="935837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en-US" b="1" dirty="0" smtClean="0">
                <a:cs typeface="Times New Roman" pitchFamily="18" charset="0"/>
              </a:rPr>
              <a:t>  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Chúng</a:t>
            </a:r>
            <a:r>
              <a:rPr lang="en-US" sz="2000" b="1" dirty="0" smtClean="0">
                <a:cs typeface="Times New Roman" pitchFamily="18" charset="0"/>
              </a:rPr>
              <a:t> </a:t>
            </a:r>
            <a:r>
              <a:rPr lang="en-US" sz="2000" b="1" dirty="0" err="1">
                <a:cs typeface="Times New Roman" pitchFamily="18" charset="0"/>
              </a:rPr>
              <a:t>mình</a:t>
            </a:r>
            <a:r>
              <a:rPr lang="en-US" sz="2000" b="1" dirty="0"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cùng</a:t>
            </a:r>
            <a:r>
              <a:rPr lang="en-US" sz="2000" b="1" dirty="0">
                <a:cs typeface="Times New Roman" pitchFamily="18" charset="0"/>
              </a:rPr>
              <a:t> </a:t>
            </a:r>
            <a:r>
              <a:rPr lang="en-US" sz="2000" b="1" dirty="0" err="1">
                <a:cs typeface="Times New Roman" pitchFamily="18" charset="0"/>
              </a:rPr>
              <a:t>nắm</a:t>
            </a:r>
            <a:r>
              <a:rPr lang="en-US" sz="2000" b="1" dirty="0">
                <a:cs typeface="Times New Roman" pitchFamily="18" charset="0"/>
              </a:rPr>
              <a:t> </a:t>
            </a:r>
            <a:r>
              <a:rPr lang="en-US" sz="2000" b="1" dirty="0" smtClean="0">
                <a:cs typeface="Times New Roman" pitchFamily="18" charset="0"/>
              </a:rPr>
              <a:t>         </a:t>
            </a:r>
            <a:r>
              <a:rPr lang="en-US" sz="2000" b="1" dirty="0" err="1" smtClean="0">
                <a:solidFill>
                  <a:srgbClr val="00B0F0"/>
                </a:solidFill>
                <a:cs typeface="Times New Roman" pitchFamily="18" charset="0"/>
              </a:rPr>
              <a:t>tay</a:t>
            </a:r>
            <a:r>
              <a:rPr lang="en-US" sz="2000" b="1" dirty="0">
                <a:solidFill>
                  <a:srgbClr val="00B0F0"/>
                </a:solidFill>
                <a:cs typeface="Times New Roman" pitchFamily="18" charset="0"/>
              </a:rPr>
              <a:t>, </a:t>
            </a:r>
            <a:r>
              <a:rPr lang="en-US" sz="2000" b="1" dirty="0" smtClean="0">
                <a:solidFill>
                  <a:srgbClr val="00B0F0"/>
                </a:solidFill>
                <a:cs typeface="Times New Roman" pitchFamily="18" charset="0"/>
              </a:rPr>
              <a:t>    </a:t>
            </a:r>
            <a:r>
              <a:rPr lang="en-US" sz="2000" b="1" dirty="0" err="1" smtClean="0">
                <a:solidFill>
                  <a:srgbClr val="00B0F0"/>
                </a:solidFill>
                <a:cs typeface="Times New Roman" pitchFamily="18" charset="0"/>
              </a:rPr>
              <a:t>ơi</a:t>
            </a:r>
            <a:r>
              <a:rPr lang="en-US" sz="2000" b="1" dirty="0" smtClean="0">
                <a:solidFill>
                  <a:srgbClr val="00B0F0"/>
                </a:solidFill>
                <a:cs typeface="Times New Roman" pitchFamily="18" charset="0"/>
              </a:rPr>
              <a:t>           </a:t>
            </a:r>
            <a:r>
              <a:rPr lang="en-US" sz="2000" b="1" dirty="0" err="1" smtClean="0">
                <a:cs typeface="Times New Roman" pitchFamily="18" charset="0"/>
              </a:rPr>
              <a:t>lớp</a:t>
            </a:r>
            <a:r>
              <a:rPr lang="en-US" sz="2000" b="1" dirty="0" smtClean="0">
                <a:cs typeface="Times New Roman" pitchFamily="18" charset="0"/>
              </a:rPr>
              <a:t>             </a:t>
            </a:r>
            <a:r>
              <a:rPr lang="en-US" sz="2000" b="1" dirty="0" err="1">
                <a:solidFill>
                  <a:srgbClr val="FF0000"/>
                </a:solidFill>
                <a:cs typeface="Times New Roman" pitchFamily="18" charset="0"/>
              </a:rPr>
              <a:t>Một</a:t>
            </a:r>
            <a:r>
              <a:rPr lang="en-US" sz="2000" b="1" dirty="0">
                <a:cs typeface="Times New Roman" pitchFamily="18" charset="0"/>
              </a:rPr>
              <a:t> </a:t>
            </a:r>
            <a:r>
              <a:rPr lang="en-US" sz="2000" b="1" dirty="0" smtClean="0">
                <a:cs typeface="Times New Roman" pitchFamily="18" charset="0"/>
              </a:rPr>
              <a:t>     </a:t>
            </a:r>
            <a:r>
              <a:rPr lang="en-US" sz="2000" b="1" dirty="0" err="1" smtClean="0">
                <a:solidFill>
                  <a:srgbClr val="FF0000"/>
                </a:solidFill>
                <a:cs typeface="Times New Roman" pitchFamily="18" charset="0"/>
              </a:rPr>
              <a:t>thân</a:t>
            </a:r>
            <a:r>
              <a:rPr lang="en-US" sz="20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2000" b="1" dirty="0" smtClean="0">
                <a:cs typeface="Times New Roman" pitchFamily="18" charset="0"/>
              </a:rPr>
              <a:t>            </a:t>
            </a:r>
            <a:r>
              <a:rPr lang="en-US" sz="2000" b="1" dirty="0" err="1" smtClean="0">
                <a:solidFill>
                  <a:srgbClr val="00B0F0"/>
                </a:solidFill>
                <a:cs typeface="Times New Roman" pitchFamily="18" charset="0"/>
              </a:rPr>
              <a:t>yêu</a:t>
            </a:r>
            <a:r>
              <a:rPr lang="en-US" sz="2000" b="1" dirty="0">
                <a:cs typeface="Times New Roman" pitchFamily="18" charset="0"/>
              </a:rPr>
              <a:t>.</a:t>
            </a:r>
          </a:p>
        </p:txBody>
      </p:sp>
      <p:sp>
        <p:nvSpPr>
          <p:cNvPr id="63" name="Action Button: Sound 62">
            <a:hlinkClick r:id="" action="ppaction://noaction" highlightClick="1">
              <a:snd r:embed="rId7" name="Beat-lop-mot-than-yeu-version-1.wav"/>
            </a:hlinkClick>
          </p:cNvPr>
          <p:cNvSpPr/>
          <p:nvPr/>
        </p:nvSpPr>
        <p:spPr>
          <a:xfrm>
            <a:off x="9986994" y="785794"/>
            <a:ext cx="500062" cy="357187"/>
          </a:xfrm>
          <a:prstGeom prst="actionButtonSound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4" name="Action Button: Sound 63">
            <a:hlinkClick r:id="" action="ppaction://noaction" highlightClick="1">
              <a:snd r:embed="rId8" name="lop-mot-than-yeu-version-2.wav"/>
            </a:hlinkClick>
          </p:cNvPr>
          <p:cNvSpPr/>
          <p:nvPr/>
        </p:nvSpPr>
        <p:spPr>
          <a:xfrm>
            <a:off x="414338" y="428625"/>
            <a:ext cx="500062" cy="357188"/>
          </a:xfrm>
          <a:prstGeom prst="actionButtonSound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6" name="Action Button: Sound 55">
            <a:hlinkClick r:id="" action="ppaction://noaction" highlightClick="1">
              <a:snd r:embed="rId9" name="Beat-lop-mot-than-yeu-version-1.wav"/>
            </a:hlinkClick>
          </p:cNvPr>
          <p:cNvSpPr/>
          <p:nvPr/>
        </p:nvSpPr>
        <p:spPr>
          <a:xfrm>
            <a:off x="9986994" y="214290"/>
            <a:ext cx="428628" cy="357190"/>
          </a:xfrm>
          <a:prstGeom prst="actionButtonSoun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14"/>
          <p:cNvPicPr>
            <a:picLocks noChangeAspect="1" noChangeArrowheads="1"/>
          </p:cNvPicPr>
          <p:nvPr/>
        </p:nvPicPr>
        <p:blipFill>
          <a:blip r:embed="rId2"/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8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9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0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1" descr="000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4557713" y="1071563"/>
            <a:ext cx="1971675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3200" b="1">
                <a:solidFill>
                  <a:srgbClr val="1713CB"/>
                </a:solidFill>
                <a:cs typeface="Times New Roman" pitchFamily="18" charset="0"/>
              </a:rPr>
              <a:t>Đọc nhạc</a:t>
            </a:r>
            <a:endParaRPr lang="en-US" sz="4400" b="1">
              <a:solidFill>
                <a:srgbClr val="1713CB"/>
              </a:solidFill>
              <a:cs typeface="Times New Roman" pitchFamily="18" charset="0"/>
            </a:endParaRPr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2700338" y="1714500"/>
            <a:ext cx="5929312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291" tIns="57145" rIns="114291" bIns="57145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500" b="1" dirty="0">
                <a:solidFill>
                  <a:srgbClr val="FF0000"/>
                </a:solidFill>
              </a:rPr>
              <a:t>BAN NHẠC ĐÔ – RÊ - MI</a:t>
            </a:r>
          </a:p>
        </p:txBody>
      </p:sp>
      <p:pic>
        <p:nvPicPr>
          <p:cNvPr id="13321" name="Picture 7" descr="D:\GIÁO ÁN 1 2020-2021\HÌNH SOẠN GIÁO ÁN\Nhạc cụ\Trống con - Copy (4).jpg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1557338" y="2357438"/>
            <a:ext cx="7715250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7043</TotalTime>
  <Words>284</Words>
  <Application>Microsoft Office PowerPoint</Application>
  <PresentationFormat>Custom</PresentationFormat>
  <Paragraphs>55</Paragraphs>
  <Slides>17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Default Design</vt:lpstr>
      <vt:lpstr>Slide 1</vt:lpstr>
      <vt:lpstr>Slide 2</vt:lpstr>
      <vt:lpstr>Slide 3</vt:lpstr>
      <vt:lpstr>Slide 4</vt:lpstr>
      <vt:lpstr>Slide 5</vt:lpstr>
      <vt:lpstr>HÁT NỐI TIẾP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610</cp:revision>
  <dcterms:created xsi:type="dcterms:W3CDTF">2010-04-30T18:19:48Z</dcterms:created>
  <dcterms:modified xsi:type="dcterms:W3CDTF">2020-11-03T03:53:58Z</dcterms:modified>
</cp:coreProperties>
</file>