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mp4" ContentType="video/unknown"/>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56" r:id="rId2"/>
    <p:sldId id="258" r:id="rId3"/>
    <p:sldId id="263" r:id="rId4"/>
    <p:sldId id="264" r:id="rId5"/>
    <p:sldId id="278" r:id="rId6"/>
    <p:sldId id="281" r:id="rId7"/>
    <p:sldId id="282" r:id="rId8"/>
    <p:sldId id="285" r:id="rId9"/>
    <p:sldId id="287" r:id="rId10"/>
    <p:sldId id="292" r:id="rId11"/>
    <p:sldId id="294" r:id="rId12"/>
    <p:sldId id="295" r:id="rId13"/>
    <p:sldId id="297" r:id="rId14"/>
    <p:sldId id="298" r:id="rId15"/>
    <p:sldId id="299" r:id="rId16"/>
    <p:sldId id="300" r:id="rId17"/>
    <p:sldId id="307" r:id="rId18"/>
    <p:sldId id="308" r:id="rId1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1" d="100"/>
          <a:sy n="91" d="100"/>
        </p:scale>
        <p:origin x="-786" y="-96"/>
      </p:cViewPr>
      <p:guideLst>
        <p:guide orient="horz" pos="162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AA04A1-10BA-464C-BE6F-E0F068EECA5B}" type="datetimeFigureOut">
              <a:rPr lang="en-US" smtClean="0"/>
              <a:pPr/>
              <a:t>10/8/2021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F496D8-BCC2-4E36-A857-1374E1A8A59B}" type="slidenum">
              <a:rPr lang="en-US" smtClean="0"/>
              <a:pPr/>
              <a:t>‹#›</a:t>
            </a:fld>
            <a:endParaRPr lang="en-US"/>
          </a:p>
        </p:txBody>
      </p:sp>
    </p:spTree>
    <p:extLst>
      <p:ext uri="{BB962C8B-B14F-4D97-AF65-F5344CB8AC3E}">
        <p14:creationId xmlns:p14="http://schemas.microsoft.com/office/powerpoint/2010/main" xmlns="" val="1718195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F496D8-BCC2-4E36-A857-1374E1A8A59B}" type="slidenum">
              <a:rPr lang="en-US" smtClean="0"/>
              <a:pPr/>
              <a:t>1</a:t>
            </a:fld>
            <a:endParaRPr lang="en-US"/>
          </a:p>
        </p:txBody>
      </p:sp>
    </p:spTree>
    <p:extLst>
      <p:ext uri="{BB962C8B-B14F-4D97-AF65-F5344CB8AC3E}">
        <p14:creationId xmlns:p14="http://schemas.microsoft.com/office/powerpoint/2010/main" xmlns="" val="2675740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F496D8-BCC2-4E36-A857-1374E1A8A59B}" type="slidenum">
              <a:rPr lang="en-US" smtClean="0"/>
              <a:pPr/>
              <a:t>7</a:t>
            </a:fld>
            <a:endParaRPr lang="en-US"/>
          </a:p>
        </p:txBody>
      </p:sp>
    </p:spTree>
    <p:extLst>
      <p:ext uri="{BB962C8B-B14F-4D97-AF65-F5344CB8AC3E}">
        <p14:creationId xmlns:p14="http://schemas.microsoft.com/office/powerpoint/2010/main" xmlns="" val="66080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B1FE4D8-E607-4212-B995-4F98E45BE2DA}" type="slidenum">
              <a:rPr lang="en-US" smtClean="0"/>
              <a:pPr/>
              <a:t>8</a:t>
            </a:fld>
            <a:endParaRPr lang="en-US"/>
          </a:p>
        </p:txBody>
      </p:sp>
    </p:spTree>
    <p:extLst>
      <p:ext uri="{BB962C8B-B14F-4D97-AF65-F5344CB8AC3E}">
        <p14:creationId xmlns:p14="http://schemas.microsoft.com/office/powerpoint/2010/main" xmlns="" val="1986620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B1FE4D8-E607-4212-B995-4F98E45BE2DA}" type="slidenum">
              <a:rPr lang="en-US" smtClean="0"/>
              <a:pPr/>
              <a:t>10</a:t>
            </a:fld>
            <a:endParaRPr lang="en-US"/>
          </a:p>
        </p:txBody>
      </p:sp>
    </p:spTree>
    <p:extLst>
      <p:ext uri="{BB962C8B-B14F-4D97-AF65-F5344CB8AC3E}">
        <p14:creationId xmlns:p14="http://schemas.microsoft.com/office/powerpoint/2010/main" xmlns="" val="1986620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B1FE4D8-E607-4212-B995-4F98E45BE2DA}" type="slidenum">
              <a:rPr lang="en-US" smtClean="0"/>
              <a:pPr/>
              <a:t>12</a:t>
            </a:fld>
            <a:endParaRPr lang="en-US"/>
          </a:p>
        </p:txBody>
      </p:sp>
    </p:spTree>
    <p:extLst>
      <p:ext uri="{BB962C8B-B14F-4D97-AF65-F5344CB8AC3E}">
        <p14:creationId xmlns:p14="http://schemas.microsoft.com/office/powerpoint/2010/main" xmlns="" val="1986620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B1FE4D8-E607-4212-B995-4F98E45BE2DA}" type="slidenum">
              <a:rPr lang="en-US" smtClean="0"/>
              <a:pPr/>
              <a:t>14</a:t>
            </a:fld>
            <a:endParaRPr lang="en-US"/>
          </a:p>
        </p:txBody>
      </p:sp>
    </p:spTree>
    <p:extLst>
      <p:ext uri="{BB962C8B-B14F-4D97-AF65-F5344CB8AC3E}">
        <p14:creationId xmlns:p14="http://schemas.microsoft.com/office/powerpoint/2010/main" xmlns="" val="1986620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2900190"/>
            <a:ext cx="9144000" cy="224331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290019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1989233"/>
            <a:ext cx="9144000" cy="17145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200150"/>
            <a:ext cx="9144000" cy="382905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3789409"/>
            <a:ext cx="5637010" cy="66158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161F971-25D4-4967-8863-AD3C41859FCC}" type="datetimeFigureOut">
              <a:rPr lang="en-US" smtClean="0"/>
              <a:pPr/>
              <a:t>10/8/2021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E4C83-4624-4349-9FA5-A0753601B826}" type="slidenum">
              <a:rPr lang="en-US" smtClean="0"/>
              <a:pPr/>
              <a:t>‹#›</a:t>
            </a:fld>
            <a:endParaRPr lang="en-US"/>
          </a:p>
        </p:txBody>
      </p:sp>
      <p:sp>
        <p:nvSpPr>
          <p:cNvPr id="2" name="Title 1"/>
          <p:cNvSpPr>
            <a:spLocks noGrp="1"/>
          </p:cNvSpPr>
          <p:nvPr>
            <p:ph type="ctrTitle"/>
          </p:nvPr>
        </p:nvSpPr>
        <p:spPr>
          <a:xfrm>
            <a:off x="817582" y="2349218"/>
            <a:ext cx="7175351" cy="1344875"/>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548639"/>
            <a:ext cx="6400800" cy="260604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61F971-25D4-4967-8863-AD3C41859FCC}" type="datetimeFigureOut">
              <a:rPr lang="en-US" smtClean="0"/>
              <a:pPr/>
              <a:t>10/8/2021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E4C83-4624-4349-9FA5-A0753601B826}"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282388"/>
            <a:ext cx="2057400" cy="3928754"/>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4" y="548640"/>
            <a:ext cx="4829287" cy="367104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161F971-25D4-4967-8863-AD3C41859FCC}" type="datetimeFigureOut">
              <a:rPr lang="en-US" smtClean="0"/>
              <a:pPr/>
              <a:t>10/8/2021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E4C83-4624-4349-9FA5-A0753601B826}"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161F971-25D4-4967-8863-AD3C41859FCC}" type="datetimeFigureOut">
              <a:rPr lang="en-US" smtClean="0"/>
              <a:pPr/>
              <a:t>10/8/2021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E4C83-4624-4349-9FA5-A0753601B826}"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548640"/>
            <a:ext cx="6400800" cy="26060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2900190"/>
            <a:ext cx="9144000" cy="224331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290019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1989233"/>
            <a:ext cx="9144000" cy="17145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200150"/>
            <a:ext cx="9144000" cy="382905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1629486"/>
            <a:ext cx="5966666" cy="1817510"/>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3455633"/>
            <a:ext cx="5970494" cy="626595"/>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61F971-25D4-4967-8863-AD3C41859FCC}" type="datetimeFigureOut">
              <a:rPr lang="en-US" smtClean="0"/>
              <a:pPr/>
              <a:t>10/8/2021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CE4C83-4624-4349-9FA5-A0753601B826}"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161F971-25D4-4967-8863-AD3C41859FCC}" type="datetimeFigureOut">
              <a:rPr lang="en-US" smtClean="0"/>
              <a:pPr/>
              <a:t>10/8/2021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CE4C83-4624-4349-9FA5-A0753601B826}"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548639"/>
            <a:ext cx="3346704" cy="26060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548640"/>
            <a:ext cx="3346704" cy="26060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548640"/>
            <a:ext cx="3346704" cy="47982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050245"/>
            <a:ext cx="3346704" cy="20574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548640"/>
            <a:ext cx="3346704" cy="47982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049274"/>
            <a:ext cx="3346704" cy="20574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161F971-25D4-4967-8863-AD3C41859FCC}" type="datetimeFigureOut">
              <a:rPr lang="en-US" smtClean="0"/>
              <a:pPr/>
              <a:t>10/8/2021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CE4C83-4624-4349-9FA5-A0753601B826}" type="slidenum">
              <a:rPr lang="en-US" smtClean="0"/>
              <a:pPr/>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161F971-25D4-4967-8863-AD3C41859FCC}" type="datetimeFigureOut">
              <a:rPr lang="en-US" smtClean="0"/>
              <a:pPr/>
              <a:t>10/8/2021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CE4C83-4624-4349-9FA5-A0753601B826}"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61F971-25D4-4967-8863-AD3C41859FCC}" type="datetimeFigureOut">
              <a:rPr lang="en-US" smtClean="0"/>
              <a:pPr/>
              <a:t>10/8/2021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CE4C83-4624-4349-9FA5-A0753601B826}"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6" y="1657350"/>
            <a:ext cx="3636085" cy="943870"/>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6" y="548640"/>
            <a:ext cx="4017085" cy="3671048"/>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2623351"/>
            <a:ext cx="3388660" cy="160463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61F971-25D4-4967-8863-AD3C41859FCC}" type="datetimeFigureOut">
              <a:rPr lang="en-US" smtClean="0"/>
              <a:pPr/>
              <a:t>10/8/2021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CE4C83-4624-4349-9FA5-A0753601B826}"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2900190"/>
            <a:ext cx="9144000" cy="224331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290019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1989233"/>
            <a:ext cx="9144000" cy="17145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200150"/>
            <a:ext cx="9144000" cy="382905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857250"/>
            <a:ext cx="4114800" cy="2345855"/>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757865"/>
            <a:ext cx="3694114" cy="1622265"/>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61F971-25D4-4967-8863-AD3C41859FCC}" type="datetimeFigureOut">
              <a:rPr lang="en-US" smtClean="0"/>
              <a:pPr/>
              <a:t>10/8/2021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CE4C83-4624-4349-9FA5-A0753601B826}" type="slidenum">
              <a:rPr lang="en-US" smtClean="0"/>
              <a:pPr/>
              <a:t>‹#›</a:t>
            </a:fld>
            <a:endParaRPr lang="en-US"/>
          </a:p>
        </p:txBody>
      </p:sp>
      <p:sp>
        <p:nvSpPr>
          <p:cNvPr id="2" name="Title 1"/>
          <p:cNvSpPr>
            <a:spLocks noGrp="1"/>
          </p:cNvSpPr>
          <p:nvPr>
            <p:ph type="title"/>
          </p:nvPr>
        </p:nvSpPr>
        <p:spPr>
          <a:xfrm>
            <a:off x="727268" y="3348316"/>
            <a:ext cx="6383538" cy="85725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3829050"/>
            <a:ext cx="9144000" cy="131445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2905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826228"/>
            <a:ext cx="9144000" cy="17145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200150"/>
            <a:ext cx="9144000" cy="382905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90" y="3279126"/>
            <a:ext cx="6512511" cy="85725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549195"/>
            <a:ext cx="6400800" cy="26060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4629150"/>
            <a:ext cx="2514600" cy="273844"/>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7161F971-25D4-4967-8863-AD3C41859FCC}" type="datetimeFigureOut">
              <a:rPr lang="en-US" smtClean="0"/>
              <a:pPr/>
              <a:t>10/8/2021</a:t>
            </a:fld>
            <a:endParaRPr lang="en-US"/>
          </a:p>
        </p:txBody>
      </p:sp>
      <p:sp>
        <p:nvSpPr>
          <p:cNvPr id="5" name="Footer Placeholder 4"/>
          <p:cNvSpPr>
            <a:spLocks noGrp="1"/>
          </p:cNvSpPr>
          <p:nvPr>
            <p:ph type="ftr" sz="quarter" idx="3"/>
          </p:nvPr>
        </p:nvSpPr>
        <p:spPr>
          <a:xfrm>
            <a:off x="457200" y="4629150"/>
            <a:ext cx="3352801" cy="273844"/>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4629150"/>
            <a:ext cx="1828800" cy="273844"/>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F7CE4C83-4624-4349-9FA5-A0753601B82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gif"/><Relationship Id="rId13" Type="http://schemas.openxmlformats.org/officeDocument/2006/relationships/image" Target="../media/image10.gif"/><Relationship Id="rId3" Type="http://schemas.openxmlformats.org/officeDocument/2006/relationships/audio" Target="../media/audio1.wav"/><Relationship Id="rId7" Type="http://schemas.openxmlformats.org/officeDocument/2006/relationships/image" Target="../media/image4.gif"/><Relationship Id="rId12" Type="http://schemas.openxmlformats.org/officeDocument/2006/relationships/image" Target="../media/image9.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gif"/><Relationship Id="rId11" Type="http://schemas.openxmlformats.org/officeDocument/2006/relationships/image" Target="../media/image8.gif"/><Relationship Id="rId5" Type="http://schemas.openxmlformats.org/officeDocument/2006/relationships/image" Target="../media/image2.jpeg"/><Relationship Id="rId10" Type="http://schemas.openxmlformats.org/officeDocument/2006/relationships/image" Target="../media/image7.emf"/><Relationship Id="rId4" Type="http://schemas.openxmlformats.org/officeDocument/2006/relationships/image" Target="../media/image1.jpeg"/><Relationship Id="rId9" Type="http://schemas.openxmlformats.org/officeDocument/2006/relationships/image" Target="../media/image6.jpeg"/></Relationships>
</file>

<file path=ppt/slides/_rels/slide10.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slideLayout" Target="../slideLayouts/slideLayout2.xml"/><Relationship Id="rId7" Type="http://schemas.openxmlformats.org/officeDocument/2006/relationships/image" Target="../media/image26.jpeg"/><Relationship Id="rId2" Type="http://schemas.openxmlformats.org/officeDocument/2006/relationships/video" Target="file:///F:\&#272;I&#7878;N%20T&#7916;%20&#194;M%20NH&#7840;C%20CHU&#7848;N\xong%20chuan\K4\L&#7899;p%204%20-%20Tu&#7847;n%206\vio\&#272;&#224;n%20tam.mp4" TargetMode="External"/><Relationship Id="rId1" Type="http://schemas.openxmlformats.org/officeDocument/2006/relationships/tags" Target="../tags/tag2.xml"/><Relationship Id="rId6" Type="http://schemas.openxmlformats.org/officeDocument/2006/relationships/image" Target="../media/image21.jpeg"/><Relationship Id="rId5" Type="http://schemas.openxmlformats.org/officeDocument/2006/relationships/image" Target="../media/image20.gif"/><Relationship Id="rId4" Type="http://schemas.openxmlformats.org/officeDocument/2006/relationships/notesSlide" Target="../notesSlides/notesSlide4.xml"/><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2.xml"/><Relationship Id="rId7" Type="http://schemas.openxmlformats.org/officeDocument/2006/relationships/image" Target="../media/image30.jpeg"/><Relationship Id="rId2" Type="http://schemas.openxmlformats.org/officeDocument/2006/relationships/video" Target="file:///F:\&#272;I&#7878;N%20T&#7916;%20&#194;M%20NH&#7840;C%20CHU&#7848;N\xong%20chuan\K4\L&#7899;p%204%20-%20Tu&#7847;n%206\vio\&#272;&#224;n%20t&#7913;.mp4" TargetMode="External"/><Relationship Id="rId1" Type="http://schemas.openxmlformats.org/officeDocument/2006/relationships/tags" Target="../tags/tag3.xml"/><Relationship Id="rId6" Type="http://schemas.openxmlformats.org/officeDocument/2006/relationships/image" Target="../media/image21.jpeg"/><Relationship Id="rId5" Type="http://schemas.openxmlformats.org/officeDocument/2006/relationships/image" Target="../media/image20.gif"/><Relationship Id="rId4"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Layout" Target="../slideLayouts/slideLayout2.xml"/><Relationship Id="rId7" Type="http://schemas.microsoft.com/office/2007/relationships/media" Target="../media/media4.mp4"/><Relationship Id="rId2" Type="http://schemas.openxmlformats.org/officeDocument/2006/relationships/video" Target="NULL" TargetMode="External"/><Relationship Id="rId1" Type="http://schemas.openxmlformats.org/officeDocument/2006/relationships/tags" Target="../tags/tag4.xml"/><Relationship Id="rId6" Type="http://schemas.openxmlformats.org/officeDocument/2006/relationships/image" Target="../media/image21.jpeg"/><Relationship Id="rId5" Type="http://schemas.openxmlformats.org/officeDocument/2006/relationships/image" Target="../media/image20.gif"/><Relationship Id="rId10" Type="http://schemas.openxmlformats.org/officeDocument/2006/relationships/image" Target="../media/image34.png"/><Relationship Id="rId4" Type="http://schemas.openxmlformats.org/officeDocument/2006/relationships/notesSlide" Target="../notesSlides/notesSlide6.xml"/><Relationship Id="rId9"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8" Type="http://schemas.openxmlformats.org/officeDocument/2006/relationships/hyperlink" Target="tro%20choi%20don%20gian.pptx" TargetMode="External"/><Relationship Id="rId3" Type="http://schemas.openxmlformats.org/officeDocument/2006/relationships/hyperlink" Target="TRO%20CHOI%20NOT%20NHAC%20-%20Copy.pptx" TargetMode="External"/><Relationship Id="rId7" Type="http://schemas.openxmlformats.org/officeDocument/2006/relationships/image" Target="../media/image37.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6%20cau%20hoi%20(Web)/index.html" TargetMode="External"/><Relationship Id="rId5" Type="http://schemas.openxmlformats.org/officeDocument/2006/relationships/image" Target="../media/image36.jpeg"/><Relationship Id="rId4" Type="http://schemas.openxmlformats.org/officeDocument/2006/relationships/image" Target="../media/image35.gif"/><Relationship Id="rId9" Type="http://schemas.openxmlformats.org/officeDocument/2006/relationships/image" Target="../media/image38.gif"/></Relationships>
</file>

<file path=ppt/slides/_rels/slide17.xml.rels><?xml version="1.0" encoding="UTF-8" standalone="yes"?>
<Relationships xmlns="http://schemas.openxmlformats.org/package/2006/relationships"><Relationship Id="rId8" Type="http://schemas.openxmlformats.org/officeDocument/2006/relationships/audio" Target="../media/audio3.wav"/><Relationship Id="rId3" Type="http://schemas.openxmlformats.org/officeDocument/2006/relationships/image" Target="../media/image2.jpeg"/><Relationship Id="rId7" Type="http://schemas.openxmlformats.org/officeDocument/2006/relationships/image" Target="../media/image23.jpeg"/><Relationship Id="rId12" Type="http://schemas.openxmlformats.org/officeDocument/2006/relationships/image" Target="../media/image20.gif"/><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audio" Target="../media/audio6.wav"/><Relationship Id="rId5" Type="http://schemas.openxmlformats.org/officeDocument/2006/relationships/image" Target="../media/image32.jpeg"/><Relationship Id="rId10" Type="http://schemas.openxmlformats.org/officeDocument/2006/relationships/audio" Target="../media/audio5.wav"/><Relationship Id="rId4" Type="http://schemas.openxmlformats.org/officeDocument/2006/relationships/image" Target="../media/image30.jpeg"/><Relationship Id="rId9" Type="http://schemas.openxmlformats.org/officeDocument/2006/relationships/audio" Target="../media/audio4.wav"/></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KTBC.pptx"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slideLayout" Target="../slideLayouts/slideLayout2.xml"/><Relationship Id="rId7" Type="http://schemas.openxmlformats.org/officeDocument/2006/relationships/image" Target="../media/image22.png"/><Relationship Id="rId2" Type="http://schemas.openxmlformats.org/officeDocument/2006/relationships/video" Target="file:///F:\&#272;I&#7878;N%20T&#7916;%20&#194;M%20NH&#7840;C%20CHU&#7848;N\xong%20chuan\K4\L&#7899;p%204%20-%20Tu&#7847;n%206\vio\&#272;&#224;n%20nh&#7883;.mp4" TargetMode="External"/><Relationship Id="rId1" Type="http://schemas.openxmlformats.org/officeDocument/2006/relationships/tags" Target="../tags/tag1.xml"/><Relationship Id="rId6" Type="http://schemas.openxmlformats.org/officeDocument/2006/relationships/image" Target="../media/image21.jpeg"/><Relationship Id="rId5" Type="http://schemas.openxmlformats.org/officeDocument/2006/relationships/image" Target="../media/image20.gif"/><Relationship Id="rId4" Type="http://schemas.openxmlformats.org/officeDocument/2006/relationships/notesSlide" Target="../notesSlides/notesSlide3.xml"/><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ownloads\4285-floating-keyboard-1360x768-music-wallpaper.jpg"/>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33197"/>
          <a:stretch/>
        </p:blipFill>
        <p:spPr bwMode="auto">
          <a:xfrm>
            <a:off x="0" y="-16152"/>
            <a:ext cx="4600159" cy="5191561"/>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C:\Users\Administrator\Downloads\piano-wallpaper_090846408.jpg"/>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1" r="31168"/>
          <a:stretch/>
        </p:blipFill>
        <p:spPr bwMode="auto">
          <a:xfrm>
            <a:off x="4581110" y="-28853"/>
            <a:ext cx="4581940" cy="5204261"/>
          </a:xfrm>
          <a:prstGeom prst="rect">
            <a:avLst/>
          </a:prstGeom>
          <a:noFill/>
          <a:extLst>
            <a:ext uri="{909E8E84-426E-40DD-AFC4-6F175D3DCCD1}">
              <a14:hiddenFill xmlns:a14="http://schemas.microsoft.com/office/drawing/2010/main" xmlns="">
                <a:solidFill>
                  <a:srgbClr val="FFFFFF"/>
                </a:solidFill>
              </a14:hiddenFill>
            </a:ext>
          </a:extLst>
        </p:spPr>
      </p:pic>
      <p:sp>
        <p:nvSpPr>
          <p:cNvPr id="6" name="Music"/>
          <p:cNvSpPr>
            <a:spLocks noEditPoints="1" noChangeArrowheads="1"/>
          </p:cNvSpPr>
          <p:nvPr/>
        </p:nvSpPr>
        <p:spPr bwMode="auto">
          <a:xfrm flipH="1">
            <a:off x="7296150" y="2724150"/>
            <a:ext cx="552450" cy="501116"/>
          </a:xfrm>
          <a:custGeom>
            <a:avLst/>
            <a:gdLst>
              <a:gd name="T0" fmla="*/ 570597 w 21600"/>
              <a:gd name="T1" fmla="*/ 2596 h 21600"/>
              <a:gd name="T2" fmla="*/ 572227 w 21600"/>
              <a:gd name="T3" fmla="*/ 558800 h 21600"/>
              <a:gd name="T4" fmla="*/ 1682842 w 21600"/>
              <a:gd name="T5" fmla="*/ 567888 h 21600"/>
              <a:gd name="T6" fmla="*/ 570597 w 21600"/>
              <a:gd name="T7" fmla="*/ 2596 h 21600"/>
              <a:gd name="T8" fmla="*/ 1676400 w 21600"/>
              <a:gd name="T9" fmla="*/ 0 h 21600"/>
              <a:gd name="T10" fmla="*/ 0 60000 65536"/>
              <a:gd name="T11" fmla="*/ 0 60000 65536"/>
              <a:gd name="T12" fmla="*/ 0 60000 65536"/>
              <a:gd name="T13" fmla="*/ 0 60000 65536"/>
              <a:gd name="T14" fmla="*/ 0 60000 65536"/>
              <a:gd name="T15" fmla="*/ 7975 w 21600"/>
              <a:gd name="T16" fmla="*/ 923 h 21600"/>
              <a:gd name="T17" fmla="*/ 20935 w 21600"/>
              <a:gd name="T18" fmla="*/ 5354 h 21600"/>
            </a:gdLst>
            <a:ahLst/>
            <a:cxnLst>
              <a:cxn ang="T10">
                <a:pos x="T0" y="T1"/>
              </a:cxn>
              <a:cxn ang="T11">
                <a:pos x="T2" y="T3"/>
              </a:cxn>
              <a:cxn ang="T12">
                <a:pos x="T4" y="T5"/>
              </a:cxn>
              <a:cxn ang="T13">
                <a:pos x="T6" y="T7"/>
              </a:cxn>
              <a:cxn ang="T14">
                <a:pos x="T8" y="T9"/>
              </a:cxn>
            </a:cxnLst>
            <a:rect l="T15" t="T16" r="T17" b="T18"/>
            <a:pathLst>
              <a:path w="21600" h="21600">
                <a:moveTo>
                  <a:pt x="7352" y="46"/>
                </a:moveTo>
                <a:lnTo>
                  <a:pt x="7373" y="9900"/>
                </a:lnTo>
                <a:lnTo>
                  <a:pt x="7352" y="16107"/>
                </a:lnTo>
                <a:lnTo>
                  <a:pt x="7103" y="15969"/>
                </a:lnTo>
                <a:lnTo>
                  <a:pt x="6729" y="15692"/>
                </a:lnTo>
                <a:lnTo>
                  <a:pt x="6355" y="15553"/>
                </a:lnTo>
                <a:lnTo>
                  <a:pt x="5981" y="15415"/>
                </a:lnTo>
                <a:lnTo>
                  <a:pt x="5607" y="15276"/>
                </a:lnTo>
                <a:lnTo>
                  <a:pt x="5109" y="15138"/>
                </a:lnTo>
                <a:lnTo>
                  <a:pt x="4735" y="15138"/>
                </a:lnTo>
                <a:lnTo>
                  <a:pt x="4236" y="15138"/>
                </a:lnTo>
                <a:lnTo>
                  <a:pt x="3364" y="15138"/>
                </a:lnTo>
                <a:lnTo>
                  <a:pt x="2616" y="15276"/>
                </a:lnTo>
                <a:lnTo>
                  <a:pt x="1869" y="15692"/>
                </a:lnTo>
                <a:lnTo>
                  <a:pt x="1246" y="15969"/>
                </a:lnTo>
                <a:lnTo>
                  <a:pt x="747" y="16523"/>
                </a:lnTo>
                <a:lnTo>
                  <a:pt x="373" y="17076"/>
                </a:lnTo>
                <a:lnTo>
                  <a:pt x="124" y="17630"/>
                </a:lnTo>
                <a:lnTo>
                  <a:pt x="0" y="18323"/>
                </a:lnTo>
                <a:lnTo>
                  <a:pt x="124" y="19015"/>
                </a:lnTo>
                <a:lnTo>
                  <a:pt x="373" y="19569"/>
                </a:lnTo>
                <a:lnTo>
                  <a:pt x="747" y="20123"/>
                </a:lnTo>
                <a:lnTo>
                  <a:pt x="1246" y="20676"/>
                </a:lnTo>
                <a:lnTo>
                  <a:pt x="1869" y="21092"/>
                </a:lnTo>
                <a:lnTo>
                  <a:pt x="2616" y="21369"/>
                </a:lnTo>
                <a:lnTo>
                  <a:pt x="3364" y="21507"/>
                </a:lnTo>
                <a:lnTo>
                  <a:pt x="4236" y="21646"/>
                </a:lnTo>
                <a:lnTo>
                  <a:pt x="5109" y="21507"/>
                </a:lnTo>
                <a:lnTo>
                  <a:pt x="5856" y="21369"/>
                </a:lnTo>
                <a:lnTo>
                  <a:pt x="6604" y="21092"/>
                </a:lnTo>
                <a:lnTo>
                  <a:pt x="7227" y="20676"/>
                </a:lnTo>
                <a:lnTo>
                  <a:pt x="7726" y="20123"/>
                </a:lnTo>
                <a:lnTo>
                  <a:pt x="8100" y="19569"/>
                </a:lnTo>
                <a:lnTo>
                  <a:pt x="8349" y="19015"/>
                </a:lnTo>
                <a:lnTo>
                  <a:pt x="8473" y="18323"/>
                </a:lnTo>
                <a:lnTo>
                  <a:pt x="8473" y="6276"/>
                </a:lnTo>
                <a:lnTo>
                  <a:pt x="20561" y="6276"/>
                </a:lnTo>
                <a:lnTo>
                  <a:pt x="20561" y="16107"/>
                </a:lnTo>
                <a:lnTo>
                  <a:pt x="20187" y="15830"/>
                </a:lnTo>
                <a:lnTo>
                  <a:pt x="19938" y="15692"/>
                </a:lnTo>
                <a:lnTo>
                  <a:pt x="19564" y="15553"/>
                </a:lnTo>
                <a:lnTo>
                  <a:pt x="19190" y="15415"/>
                </a:lnTo>
                <a:lnTo>
                  <a:pt x="18692" y="15276"/>
                </a:lnTo>
                <a:lnTo>
                  <a:pt x="18318" y="15138"/>
                </a:lnTo>
                <a:lnTo>
                  <a:pt x="17944" y="15138"/>
                </a:lnTo>
                <a:lnTo>
                  <a:pt x="17446" y="15138"/>
                </a:lnTo>
                <a:lnTo>
                  <a:pt x="16573" y="15138"/>
                </a:lnTo>
                <a:lnTo>
                  <a:pt x="15826" y="15276"/>
                </a:lnTo>
                <a:lnTo>
                  <a:pt x="15078" y="15692"/>
                </a:lnTo>
                <a:lnTo>
                  <a:pt x="14455" y="15969"/>
                </a:lnTo>
                <a:lnTo>
                  <a:pt x="13956" y="16523"/>
                </a:lnTo>
                <a:lnTo>
                  <a:pt x="13583" y="17076"/>
                </a:lnTo>
                <a:lnTo>
                  <a:pt x="13333" y="17630"/>
                </a:lnTo>
                <a:lnTo>
                  <a:pt x="13209" y="18323"/>
                </a:lnTo>
                <a:lnTo>
                  <a:pt x="13333" y="19015"/>
                </a:lnTo>
                <a:lnTo>
                  <a:pt x="13583" y="19569"/>
                </a:lnTo>
                <a:lnTo>
                  <a:pt x="13956" y="20123"/>
                </a:lnTo>
                <a:lnTo>
                  <a:pt x="14455" y="20676"/>
                </a:lnTo>
                <a:lnTo>
                  <a:pt x="15078" y="21092"/>
                </a:lnTo>
                <a:lnTo>
                  <a:pt x="15826" y="21369"/>
                </a:lnTo>
                <a:lnTo>
                  <a:pt x="16573" y="21507"/>
                </a:lnTo>
                <a:lnTo>
                  <a:pt x="17446" y="21646"/>
                </a:lnTo>
                <a:lnTo>
                  <a:pt x="18318" y="21507"/>
                </a:lnTo>
                <a:lnTo>
                  <a:pt x="19066" y="21369"/>
                </a:lnTo>
                <a:lnTo>
                  <a:pt x="19813" y="21092"/>
                </a:lnTo>
                <a:lnTo>
                  <a:pt x="20436" y="20676"/>
                </a:lnTo>
                <a:lnTo>
                  <a:pt x="20935" y="20123"/>
                </a:lnTo>
                <a:lnTo>
                  <a:pt x="21309" y="19569"/>
                </a:lnTo>
                <a:lnTo>
                  <a:pt x="21558" y="19015"/>
                </a:lnTo>
                <a:lnTo>
                  <a:pt x="21683" y="18323"/>
                </a:lnTo>
                <a:lnTo>
                  <a:pt x="21683" y="10061"/>
                </a:lnTo>
                <a:lnTo>
                  <a:pt x="21683" y="46"/>
                </a:lnTo>
                <a:lnTo>
                  <a:pt x="7352" y="46"/>
                </a:ln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5400000" scaled="1"/>
          </a:gradFill>
          <a:ln w="41275">
            <a:solidFill>
              <a:srgbClr val="FFFF00"/>
            </a:solidFill>
            <a:miter lim="800000"/>
            <a:headEnd/>
            <a:tailEnd/>
          </a:ln>
          <a:effectLst>
            <a:outerShdw dist="107763" dir="2700000" algn="ctr" rotWithShape="0">
              <a:srgbClr val="808080"/>
            </a:outerShdw>
          </a:effectLst>
        </p:spPr>
        <p:txBody>
          <a:bodyPr/>
          <a:lstStyle/>
          <a:p>
            <a:endParaRPr lang="en-US"/>
          </a:p>
        </p:txBody>
      </p:sp>
      <p:sp>
        <p:nvSpPr>
          <p:cNvPr id="7" name="AutoShape 6"/>
          <p:cNvSpPr>
            <a:spLocks noEditPoints="1" noChangeArrowheads="1"/>
          </p:cNvSpPr>
          <p:nvPr/>
        </p:nvSpPr>
        <p:spPr bwMode="auto">
          <a:xfrm rot="20176177">
            <a:off x="1185974" y="1699517"/>
            <a:ext cx="609600" cy="269708"/>
          </a:xfrm>
          <a:custGeom>
            <a:avLst/>
            <a:gdLst>
              <a:gd name="T0" fmla="*/ 414980 w 21600"/>
              <a:gd name="T1" fmla="*/ 1623 h 21600"/>
              <a:gd name="T2" fmla="*/ 416165 w 21600"/>
              <a:gd name="T3" fmla="*/ 349250 h 21600"/>
              <a:gd name="T4" fmla="*/ 1223885 w 21600"/>
              <a:gd name="T5" fmla="*/ 354930 h 21600"/>
              <a:gd name="T6" fmla="*/ 414980 w 21600"/>
              <a:gd name="T7" fmla="*/ 1623 h 21600"/>
              <a:gd name="T8" fmla="*/ 1219200 w 21600"/>
              <a:gd name="T9" fmla="*/ 0 h 21600"/>
              <a:gd name="T10" fmla="*/ 0 60000 65536"/>
              <a:gd name="T11" fmla="*/ 0 60000 65536"/>
              <a:gd name="T12" fmla="*/ 0 60000 65536"/>
              <a:gd name="T13" fmla="*/ 0 60000 65536"/>
              <a:gd name="T14" fmla="*/ 0 60000 65536"/>
              <a:gd name="T15" fmla="*/ 7975 w 21600"/>
              <a:gd name="T16" fmla="*/ 923 h 21600"/>
              <a:gd name="T17" fmla="*/ 20935 w 21600"/>
              <a:gd name="T18" fmla="*/ 5354 h 21600"/>
            </a:gdLst>
            <a:ahLst/>
            <a:cxnLst>
              <a:cxn ang="T10">
                <a:pos x="T0" y="T1"/>
              </a:cxn>
              <a:cxn ang="T11">
                <a:pos x="T2" y="T3"/>
              </a:cxn>
              <a:cxn ang="T12">
                <a:pos x="T4" y="T5"/>
              </a:cxn>
              <a:cxn ang="T13">
                <a:pos x="T6" y="T7"/>
              </a:cxn>
              <a:cxn ang="T14">
                <a:pos x="T8" y="T9"/>
              </a:cxn>
            </a:cxnLst>
            <a:rect l="T15" t="T16" r="T17" b="T18"/>
            <a:pathLst>
              <a:path w="21600" h="21600">
                <a:moveTo>
                  <a:pt x="7352" y="46"/>
                </a:moveTo>
                <a:lnTo>
                  <a:pt x="7373" y="9900"/>
                </a:lnTo>
                <a:lnTo>
                  <a:pt x="7352" y="16107"/>
                </a:lnTo>
                <a:lnTo>
                  <a:pt x="7103" y="15969"/>
                </a:lnTo>
                <a:lnTo>
                  <a:pt x="6729" y="15692"/>
                </a:lnTo>
                <a:lnTo>
                  <a:pt x="6355" y="15553"/>
                </a:lnTo>
                <a:lnTo>
                  <a:pt x="5981" y="15415"/>
                </a:lnTo>
                <a:lnTo>
                  <a:pt x="5607" y="15276"/>
                </a:lnTo>
                <a:lnTo>
                  <a:pt x="5109" y="15138"/>
                </a:lnTo>
                <a:lnTo>
                  <a:pt x="4735" y="15138"/>
                </a:lnTo>
                <a:lnTo>
                  <a:pt x="4236" y="15138"/>
                </a:lnTo>
                <a:lnTo>
                  <a:pt x="3364" y="15138"/>
                </a:lnTo>
                <a:lnTo>
                  <a:pt x="2616" y="15276"/>
                </a:lnTo>
                <a:lnTo>
                  <a:pt x="1869" y="15692"/>
                </a:lnTo>
                <a:lnTo>
                  <a:pt x="1246" y="15969"/>
                </a:lnTo>
                <a:lnTo>
                  <a:pt x="747" y="16523"/>
                </a:lnTo>
                <a:lnTo>
                  <a:pt x="373" y="17076"/>
                </a:lnTo>
                <a:lnTo>
                  <a:pt x="124" y="17630"/>
                </a:lnTo>
                <a:lnTo>
                  <a:pt x="0" y="18323"/>
                </a:lnTo>
                <a:lnTo>
                  <a:pt x="124" y="19015"/>
                </a:lnTo>
                <a:lnTo>
                  <a:pt x="373" y="19569"/>
                </a:lnTo>
                <a:lnTo>
                  <a:pt x="747" y="20123"/>
                </a:lnTo>
                <a:lnTo>
                  <a:pt x="1246" y="20676"/>
                </a:lnTo>
                <a:lnTo>
                  <a:pt x="1869" y="21092"/>
                </a:lnTo>
                <a:lnTo>
                  <a:pt x="2616" y="21369"/>
                </a:lnTo>
                <a:lnTo>
                  <a:pt x="3364" y="21507"/>
                </a:lnTo>
                <a:lnTo>
                  <a:pt x="4236" y="21646"/>
                </a:lnTo>
                <a:lnTo>
                  <a:pt x="5109" y="21507"/>
                </a:lnTo>
                <a:lnTo>
                  <a:pt x="5856" y="21369"/>
                </a:lnTo>
                <a:lnTo>
                  <a:pt x="6604" y="21092"/>
                </a:lnTo>
                <a:lnTo>
                  <a:pt x="7227" y="20676"/>
                </a:lnTo>
                <a:lnTo>
                  <a:pt x="7726" y="20123"/>
                </a:lnTo>
                <a:lnTo>
                  <a:pt x="8100" y="19569"/>
                </a:lnTo>
                <a:lnTo>
                  <a:pt x="8349" y="19015"/>
                </a:lnTo>
                <a:lnTo>
                  <a:pt x="8473" y="18323"/>
                </a:lnTo>
                <a:lnTo>
                  <a:pt x="8473" y="6276"/>
                </a:lnTo>
                <a:lnTo>
                  <a:pt x="20561" y="6276"/>
                </a:lnTo>
                <a:lnTo>
                  <a:pt x="20561" y="16107"/>
                </a:lnTo>
                <a:lnTo>
                  <a:pt x="20187" y="15830"/>
                </a:lnTo>
                <a:lnTo>
                  <a:pt x="19938" y="15692"/>
                </a:lnTo>
                <a:lnTo>
                  <a:pt x="19564" y="15553"/>
                </a:lnTo>
                <a:lnTo>
                  <a:pt x="19190" y="15415"/>
                </a:lnTo>
                <a:lnTo>
                  <a:pt x="18692" y="15276"/>
                </a:lnTo>
                <a:lnTo>
                  <a:pt x="18318" y="15138"/>
                </a:lnTo>
                <a:lnTo>
                  <a:pt x="17944" y="15138"/>
                </a:lnTo>
                <a:lnTo>
                  <a:pt x="17446" y="15138"/>
                </a:lnTo>
                <a:lnTo>
                  <a:pt x="16573" y="15138"/>
                </a:lnTo>
                <a:lnTo>
                  <a:pt x="15826" y="15276"/>
                </a:lnTo>
                <a:lnTo>
                  <a:pt x="15078" y="15692"/>
                </a:lnTo>
                <a:lnTo>
                  <a:pt x="14455" y="15969"/>
                </a:lnTo>
                <a:lnTo>
                  <a:pt x="13956" y="16523"/>
                </a:lnTo>
                <a:lnTo>
                  <a:pt x="13583" y="17076"/>
                </a:lnTo>
                <a:lnTo>
                  <a:pt x="13333" y="17630"/>
                </a:lnTo>
                <a:lnTo>
                  <a:pt x="13209" y="18323"/>
                </a:lnTo>
                <a:lnTo>
                  <a:pt x="13333" y="19015"/>
                </a:lnTo>
                <a:lnTo>
                  <a:pt x="13583" y="19569"/>
                </a:lnTo>
                <a:lnTo>
                  <a:pt x="13956" y="20123"/>
                </a:lnTo>
                <a:lnTo>
                  <a:pt x="14455" y="20676"/>
                </a:lnTo>
                <a:lnTo>
                  <a:pt x="15078" y="21092"/>
                </a:lnTo>
                <a:lnTo>
                  <a:pt x="15826" y="21369"/>
                </a:lnTo>
                <a:lnTo>
                  <a:pt x="16573" y="21507"/>
                </a:lnTo>
                <a:lnTo>
                  <a:pt x="17446" y="21646"/>
                </a:lnTo>
                <a:lnTo>
                  <a:pt x="18318" y="21507"/>
                </a:lnTo>
                <a:lnTo>
                  <a:pt x="19066" y="21369"/>
                </a:lnTo>
                <a:lnTo>
                  <a:pt x="19813" y="21092"/>
                </a:lnTo>
                <a:lnTo>
                  <a:pt x="20436" y="20676"/>
                </a:lnTo>
                <a:lnTo>
                  <a:pt x="20935" y="20123"/>
                </a:lnTo>
                <a:lnTo>
                  <a:pt x="21309" y="19569"/>
                </a:lnTo>
                <a:lnTo>
                  <a:pt x="21558" y="19015"/>
                </a:lnTo>
                <a:lnTo>
                  <a:pt x="21683" y="18323"/>
                </a:lnTo>
                <a:lnTo>
                  <a:pt x="21683" y="10061"/>
                </a:lnTo>
                <a:lnTo>
                  <a:pt x="21683" y="46"/>
                </a:lnTo>
                <a:lnTo>
                  <a:pt x="7352" y="46"/>
                </a:lnTo>
                <a:close/>
              </a:path>
            </a:pathLst>
          </a:custGeom>
          <a:solidFill>
            <a:srgbClr val="00FF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8" name="AutoShape 7"/>
          <p:cNvSpPr>
            <a:spLocks noEditPoints="1" noChangeArrowheads="1"/>
          </p:cNvSpPr>
          <p:nvPr/>
        </p:nvSpPr>
        <p:spPr bwMode="auto">
          <a:xfrm>
            <a:off x="8410574" y="3476424"/>
            <a:ext cx="409575" cy="1212016"/>
          </a:xfrm>
          <a:custGeom>
            <a:avLst/>
            <a:gdLst>
              <a:gd name="T0" fmla="*/ 311235 w 21600"/>
              <a:gd name="T1" fmla="*/ 12333 h 21600"/>
              <a:gd name="T2" fmla="*/ 312124 w 21600"/>
              <a:gd name="T3" fmla="*/ 2654300 h 21600"/>
              <a:gd name="T4" fmla="*/ 917914 w 21600"/>
              <a:gd name="T5" fmla="*/ 2697466 h 21600"/>
              <a:gd name="T6" fmla="*/ 311235 w 21600"/>
              <a:gd name="T7" fmla="*/ 12333 h 21600"/>
              <a:gd name="T8" fmla="*/ 914400 w 21600"/>
              <a:gd name="T9" fmla="*/ 0 h 21600"/>
              <a:gd name="T10" fmla="*/ 0 60000 65536"/>
              <a:gd name="T11" fmla="*/ 0 60000 65536"/>
              <a:gd name="T12" fmla="*/ 0 60000 65536"/>
              <a:gd name="T13" fmla="*/ 0 60000 65536"/>
              <a:gd name="T14" fmla="*/ 0 60000 65536"/>
              <a:gd name="T15" fmla="*/ 7975 w 21600"/>
              <a:gd name="T16" fmla="*/ 923 h 21600"/>
              <a:gd name="T17" fmla="*/ 20935 w 21600"/>
              <a:gd name="T18" fmla="*/ 5354 h 21600"/>
            </a:gdLst>
            <a:ahLst/>
            <a:cxnLst>
              <a:cxn ang="T10">
                <a:pos x="T0" y="T1"/>
              </a:cxn>
              <a:cxn ang="T11">
                <a:pos x="T2" y="T3"/>
              </a:cxn>
              <a:cxn ang="T12">
                <a:pos x="T4" y="T5"/>
              </a:cxn>
              <a:cxn ang="T13">
                <a:pos x="T6" y="T7"/>
              </a:cxn>
              <a:cxn ang="T14">
                <a:pos x="T8" y="T9"/>
              </a:cxn>
            </a:cxnLst>
            <a:rect l="T15" t="T16" r="T17" b="T18"/>
            <a:pathLst>
              <a:path w="21600" h="21600">
                <a:moveTo>
                  <a:pt x="7352" y="46"/>
                </a:moveTo>
                <a:lnTo>
                  <a:pt x="7373" y="9900"/>
                </a:lnTo>
                <a:lnTo>
                  <a:pt x="7352" y="16107"/>
                </a:lnTo>
                <a:lnTo>
                  <a:pt x="7103" y="15969"/>
                </a:lnTo>
                <a:lnTo>
                  <a:pt x="6729" y="15692"/>
                </a:lnTo>
                <a:lnTo>
                  <a:pt x="6355" y="15553"/>
                </a:lnTo>
                <a:lnTo>
                  <a:pt x="5981" y="15415"/>
                </a:lnTo>
                <a:lnTo>
                  <a:pt x="5607" y="15276"/>
                </a:lnTo>
                <a:lnTo>
                  <a:pt x="5109" y="15138"/>
                </a:lnTo>
                <a:lnTo>
                  <a:pt x="4735" y="15138"/>
                </a:lnTo>
                <a:lnTo>
                  <a:pt x="4236" y="15138"/>
                </a:lnTo>
                <a:lnTo>
                  <a:pt x="3364" y="15138"/>
                </a:lnTo>
                <a:lnTo>
                  <a:pt x="2616" y="15276"/>
                </a:lnTo>
                <a:lnTo>
                  <a:pt x="1869" y="15692"/>
                </a:lnTo>
                <a:lnTo>
                  <a:pt x="1246" y="15969"/>
                </a:lnTo>
                <a:lnTo>
                  <a:pt x="747" y="16523"/>
                </a:lnTo>
                <a:lnTo>
                  <a:pt x="373" y="17076"/>
                </a:lnTo>
                <a:lnTo>
                  <a:pt x="124" y="17630"/>
                </a:lnTo>
                <a:lnTo>
                  <a:pt x="0" y="18323"/>
                </a:lnTo>
                <a:lnTo>
                  <a:pt x="124" y="19015"/>
                </a:lnTo>
                <a:lnTo>
                  <a:pt x="373" y="19569"/>
                </a:lnTo>
                <a:lnTo>
                  <a:pt x="747" y="20123"/>
                </a:lnTo>
                <a:lnTo>
                  <a:pt x="1246" y="20676"/>
                </a:lnTo>
                <a:lnTo>
                  <a:pt x="1869" y="21092"/>
                </a:lnTo>
                <a:lnTo>
                  <a:pt x="2616" y="21369"/>
                </a:lnTo>
                <a:lnTo>
                  <a:pt x="3364" y="21507"/>
                </a:lnTo>
                <a:lnTo>
                  <a:pt x="4236" y="21646"/>
                </a:lnTo>
                <a:lnTo>
                  <a:pt x="5109" y="21507"/>
                </a:lnTo>
                <a:lnTo>
                  <a:pt x="5856" y="21369"/>
                </a:lnTo>
                <a:lnTo>
                  <a:pt x="6604" y="21092"/>
                </a:lnTo>
                <a:lnTo>
                  <a:pt x="7227" y="20676"/>
                </a:lnTo>
                <a:lnTo>
                  <a:pt x="7726" y="20123"/>
                </a:lnTo>
                <a:lnTo>
                  <a:pt x="8100" y="19569"/>
                </a:lnTo>
                <a:lnTo>
                  <a:pt x="8349" y="19015"/>
                </a:lnTo>
                <a:lnTo>
                  <a:pt x="8473" y="18323"/>
                </a:lnTo>
                <a:lnTo>
                  <a:pt x="8473" y="6276"/>
                </a:lnTo>
                <a:lnTo>
                  <a:pt x="20561" y="6276"/>
                </a:lnTo>
                <a:lnTo>
                  <a:pt x="20561" y="16107"/>
                </a:lnTo>
                <a:lnTo>
                  <a:pt x="20187" y="15830"/>
                </a:lnTo>
                <a:lnTo>
                  <a:pt x="19938" y="15692"/>
                </a:lnTo>
                <a:lnTo>
                  <a:pt x="19564" y="15553"/>
                </a:lnTo>
                <a:lnTo>
                  <a:pt x="19190" y="15415"/>
                </a:lnTo>
                <a:lnTo>
                  <a:pt x="18692" y="15276"/>
                </a:lnTo>
                <a:lnTo>
                  <a:pt x="18318" y="15138"/>
                </a:lnTo>
                <a:lnTo>
                  <a:pt x="17944" y="15138"/>
                </a:lnTo>
                <a:lnTo>
                  <a:pt x="17446" y="15138"/>
                </a:lnTo>
                <a:lnTo>
                  <a:pt x="16573" y="15138"/>
                </a:lnTo>
                <a:lnTo>
                  <a:pt x="15826" y="15276"/>
                </a:lnTo>
                <a:lnTo>
                  <a:pt x="15078" y="15692"/>
                </a:lnTo>
                <a:lnTo>
                  <a:pt x="14455" y="15969"/>
                </a:lnTo>
                <a:lnTo>
                  <a:pt x="13956" y="16523"/>
                </a:lnTo>
                <a:lnTo>
                  <a:pt x="13583" y="17076"/>
                </a:lnTo>
                <a:lnTo>
                  <a:pt x="13333" y="17630"/>
                </a:lnTo>
                <a:lnTo>
                  <a:pt x="13209" y="18323"/>
                </a:lnTo>
                <a:lnTo>
                  <a:pt x="13333" y="19015"/>
                </a:lnTo>
                <a:lnTo>
                  <a:pt x="13583" y="19569"/>
                </a:lnTo>
                <a:lnTo>
                  <a:pt x="13956" y="20123"/>
                </a:lnTo>
                <a:lnTo>
                  <a:pt x="14455" y="20676"/>
                </a:lnTo>
                <a:lnTo>
                  <a:pt x="15078" y="21092"/>
                </a:lnTo>
                <a:lnTo>
                  <a:pt x="15826" y="21369"/>
                </a:lnTo>
                <a:lnTo>
                  <a:pt x="16573" y="21507"/>
                </a:lnTo>
                <a:lnTo>
                  <a:pt x="17446" y="21646"/>
                </a:lnTo>
                <a:lnTo>
                  <a:pt x="18318" y="21507"/>
                </a:lnTo>
                <a:lnTo>
                  <a:pt x="19066" y="21369"/>
                </a:lnTo>
                <a:lnTo>
                  <a:pt x="19813" y="21092"/>
                </a:lnTo>
                <a:lnTo>
                  <a:pt x="20436" y="20676"/>
                </a:lnTo>
                <a:lnTo>
                  <a:pt x="20935" y="20123"/>
                </a:lnTo>
                <a:lnTo>
                  <a:pt x="21309" y="19569"/>
                </a:lnTo>
                <a:lnTo>
                  <a:pt x="21558" y="19015"/>
                </a:lnTo>
                <a:lnTo>
                  <a:pt x="21683" y="18323"/>
                </a:lnTo>
                <a:lnTo>
                  <a:pt x="21683" y="10061"/>
                </a:lnTo>
                <a:lnTo>
                  <a:pt x="21683" y="46"/>
                </a:lnTo>
                <a:lnTo>
                  <a:pt x="7352" y="46"/>
                </a:lnTo>
                <a:close/>
              </a:path>
            </a:pathLst>
          </a:custGeom>
          <a:solidFill>
            <a:srgbClr val="FF00FF"/>
          </a:solidFill>
          <a:ln w="57150">
            <a:solidFill>
              <a:srgbClr val="00FF00"/>
            </a:solidFill>
            <a:miter lim="800000"/>
            <a:headEnd/>
            <a:tailEnd/>
          </a:ln>
          <a:effectLst>
            <a:outerShdw dist="107763" dir="2700000" algn="ctr" rotWithShape="0">
              <a:srgbClr val="808080"/>
            </a:outerShdw>
          </a:effectLst>
        </p:spPr>
        <p:txBody>
          <a:bodyPr/>
          <a:lstStyle/>
          <a:p>
            <a:endParaRPr lang="en-US"/>
          </a:p>
        </p:txBody>
      </p:sp>
      <p:sp>
        <p:nvSpPr>
          <p:cNvPr id="9" name="AutoShape 8"/>
          <p:cNvSpPr>
            <a:spLocks noEditPoints="1" noChangeArrowheads="1"/>
          </p:cNvSpPr>
          <p:nvPr/>
        </p:nvSpPr>
        <p:spPr bwMode="auto">
          <a:xfrm rot="9141953">
            <a:off x="1220756" y="4464522"/>
            <a:ext cx="714758" cy="448646"/>
          </a:xfrm>
          <a:custGeom>
            <a:avLst/>
            <a:gdLst>
              <a:gd name="T0" fmla="*/ 492788 w 21600"/>
              <a:gd name="T1" fmla="*/ 1947 h 21600"/>
              <a:gd name="T2" fmla="*/ 494196 w 21600"/>
              <a:gd name="T3" fmla="*/ 419100 h 21600"/>
              <a:gd name="T4" fmla="*/ 1453363 w 21600"/>
              <a:gd name="T5" fmla="*/ 425916 h 21600"/>
              <a:gd name="T6" fmla="*/ 492788 w 21600"/>
              <a:gd name="T7" fmla="*/ 1947 h 21600"/>
              <a:gd name="T8" fmla="*/ 1447800 w 21600"/>
              <a:gd name="T9" fmla="*/ 0 h 21600"/>
              <a:gd name="T10" fmla="*/ 0 60000 65536"/>
              <a:gd name="T11" fmla="*/ 0 60000 65536"/>
              <a:gd name="T12" fmla="*/ 0 60000 65536"/>
              <a:gd name="T13" fmla="*/ 0 60000 65536"/>
              <a:gd name="T14" fmla="*/ 0 60000 65536"/>
              <a:gd name="T15" fmla="*/ 7975 w 21600"/>
              <a:gd name="T16" fmla="*/ 923 h 21600"/>
              <a:gd name="T17" fmla="*/ 20935 w 21600"/>
              <a:gd name="T18" fmla="*/ 5354 h 21600"/>
            </a:gdLst>
            <a:ahLst/>
            <a:cxnLst>
              <a:cxn ang="T10">
                <a:pos x="T0" y="T1"/>
              </a:cxn>
              <a:cxn ang="T11">
                <a:pos x="T2" y="T3"/>
              </a:cxn>
              <a:cxn ang="T12">
                <a:pos x="T4" y="T5"/>
              </a:cxn>
              <a:cxn ang="T13">
                <a:pos x="T6" y="T7"/>
              </a:cxn>
              <a:cxn ang="T14">
                <a:pos x="T8" y="T9"/>
              </a:cxn>
            </a:cxnLst>
            <a:rect l="T15" t="T16" r="T17" b="T18"/>
            <a:pathLst>
              <a:path w="21600" h="21600">
                <a:moveTo>
                  <a:pt x="7352" y="46"/>
                </a:moveTo>
                <a:lnTo>
                  <a:pt x="7373" y="9900"/>
                </a:lnTo>
                <a:lnTo>
                  <a:pt x="7352" y="16107"/>
                </a:lnTo>
                <a:lnTo>
                  <a:pt x="7103" y="15969"/>
                </a:lnTo>
                <a:lnTo>
                  <a:pt x="6729" y="15692"/>
                </a:lnTo>
                <a:lnTo>
                  <a:pt x="6355" y="15553"/>
                </a:lnTo>
                <a:lnTo>
                  <a:pt x="5981" y="15415"/>
                </a:lnTo>
                <a:lnTo>
                  <a:pt x="5607" y="15276"/>
                </a:lnTo>
                <a:lnTo>
                  <a:pt x="5109" y="15138"/>
                </a:lnTo>
                <a:lnTo>
                  <a:pt x="4735" y="15138"/>
                </a:lnTo>
                <a:lnTo>
                  <a:pt x="4236" y="15138"/>
                </a:lnTo>
                <a:lnTo>
                  <a:pt x="3364" y="15138"/>
                </a:lnTo>
                <a:lnTo>
                  <a:pt x="2616" y="15276"/>
                </a:lnTo>
                <a:lnTo>
                  <a:pt x="1869" y="15692"/>
                </a:lnTo>
                <a:lnTo>
                  <a:pt x="1246" y="15969"/>
                </a:lnTo>
                <a:lnTo>
                  <a:pt x="747" y="16523"/>
                </a:lnTo>
                <a:lnTo>
                  <a:pt x="373" y="17076"/>
                </a:lnTo>
                <a:lnTo>
                  <a:pt x="124" y="17630"/>
                </a:lnTo>
                <a:lnTo>
                  <a:pt x="0" y="18323"/>
                </a:lnTo>
                <a:lnTo>
                  <a:pt x="124" y="19015"/>
                </a:lnTo>
                <a:lnTo>
                  <a:pt x="373" y="19569"/>
                </a:lnTo>
                <a:lnTo>
                  <a:pt x="747" y="20123"/>
                </a:lnTo>
                <a:lnTo>
                  <a:pt x="1246" y="20676"/>
                </a:lnTo>
                <a:lnTo>
                  <a:pt x="1869" y="21092"/>
                </a:lnTo>
                <a:lnTo>
                  <a:pt x="2616" y="21369"/>
                </a:lnTo>
                <a:lnTo>
                  <a:pt x="3364" y="21507"/>
                </a:lnTo>
                <a:lnTo>
                  <a:pt x="4236" y="21646"/>
                </a:lnTo>
                <a:lnTo>
                  <a:pt x="5109" y="21507"/>
                </a:lnTo>
                <a:lnTo>
                  <a:pt x="5856" y="21369"/>
                </a:lnTo>
                <a:lnTo>
                  <a:pt x="6604" y="21092"/>
                </a:lnTo>
                <a:lnTo>
                  <a:pt x="7227" y="20676"/>
                </a:lnTo>
                <a:lnTo>
                  <a:pt x="7726" y="20123"/>
                </a:lnTo>
                <a:lnTo>
                  <a:pt x="8100" y="19569"/>
                </a:lnTo>
                <a:lnTo>
                  <a:pt x="8349" y="19015"/>
                </a:lnTo>
                <a:lnTo>
                  <a:pt x="8473" y="18323"/>
                </a:lnTo>
                <a:lnTo>
                  <a:pt x="8473" y="6276"/>
                </a:lnTo>
                <a:lnTo>
                  <a:pt x="20561" y="6276"/>
                </a:lnTo>
                <a:lnTo>
                  <a:pt x="20561" y="16107"/>
                </a:lnTo>
                <a:lnTo>
                  <a:pt x="20187" y="15830"/>
                </a:lnTo>
                <a:lnTo>
                  <a:pt x="19938" y="15692"/>
                </a:lnTo>
                <a:lnTo>
                  <a:pt x="19564" y="15553"/>
                </a:lnTo>
                <a:lnTo>
                  <a:pt x="19190" y="15415"/>
                </a:lnTo>
                <a:lnTo>
                  <a:pt x="18692" y="15276"/>
                </a:lnTo>
                <a:lnTo>
                  <a:pt x="18318" y="15138"/>
                </a:lnTo>
                <a:lnTo>
                  <a:pt x="17944" y="15138"/>
                </a:lnTo>
                <a:lnTo>
                  <a:pt x="17446" y="15138"/>
                </a:lnTo>
                <a:lnTo>
                  <a:pt x="16573" y="15138"/>
                </a:lnTo>
                <a:lnTo>
                  <a:pt x="15826" y="15276"/>
                </a:lnTo>
                <a:lnTo>
                  <a:pt x="15078" y="15692"/>
                </a:lnTo>
                <a:lnTo>
                  <a:pt x="14455" y="15969"/>
                </a:lnTo>
                <a:lnTo>
                  <a:pt x="13956" y="16523"/>
                </a:lnTo>
                <a:lnTo>
                  <a:pt x="13583" y="17076"/>
                </a:lnTo>
                <a:lnTo>
                  <a:pt x="13333" y="17630"/>
                </a:lnTo>
                <a:lnTo>
                  <a:pt x="13209" y="18323"/>
                </a:lnTo>
                <a:lnTo>
                  <a:pt x="13333" y="19015"/>
                </a:lnTo>
                <a:lnTo>
                  <a:pt x="13583" y="19569"/>
                </a:lnTo>
                <a:lnTo>
                  <a:pt x="13956" y="20123"/>
                </a:lnTo>
                <a:lnTo>
                  <a:pt x="14455" y="20676"/>
                </a:lnTo>
                <a:lnTo>
                  <a:pt x="15078" y="21092"/>
                </a:lnTo>
                <a:lnTo>
                  <a:pt x="15826" y="21369"/>
                </a:lnTo>
                <a:lnTo>
                  <a:pt x="16573" y="21507"/>
                </a:lnTo>
                <a:lnTo>
                  <a:pt x="17446" y="21646"/>
                </a:lnTo>
                <a:lnTo>
                  <a:pt x="18318" y="21507"/>
                </a:lnTo>
                <a:lnTo>
                  <a:pt x="19066" y="21369"/>
                </a:lnTo>
                <a:lnTo>
                  <a:pt x="19813" y="21092"/>
                </a:lnTo>
                <a:lnTo>
                  <a:pt x="20436" y="20676"/>
                </a:lnTo>
                <a:lnTo>
                  <a:pt x="20935" y="20123"/>
                </a:lnTo>
                <a:lnTo>
                  <a:pt x="21309" y="19569"/>
                </a:lnTo>
                <a:lnTo>
                  <a:pt x="21558" y="19015"/>
                </a:lnTo>
                <a:lnTo>
                  <a:pt x="21683" y="18323"/>
                </a:lnTo>
                <a:lnTo>
                  <a:pt x="21683" y="10061"/>
                </a:lnTo>
                <a:lnTo>
                  <a:pt x="21683" y="46"/>
                </a:lnTo>
                <a:lnTo>
                  <a:pt x="7352" y="46"/>
                </a:lnTo>
                <a:close/>
              </a:path>
            </a:pathLst>
          </a:custGeom>
          <a:solidFill>
            <a:srgbClr val="FFFF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 name="Rectangle 10"/>
          <p:cNvSpPr>
            <a:spLocks noChangeArrowheads="1"/>
          </p:cNvSpPr>
          <p:nvPr/>
        </p:nvSpPr>
        <p:spPr bwMode="auto">
          <a:xfrm>
            <a:off x="0" y="895350"/>
            <a:ext cx="91440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VÒ </a:t>
            </a:r>
            <a:r>
              <a:rPr lang="en-US" sz="24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dù</a:t>
            </a:r>
            <a:r>
              <a:rPr 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 </a:t>
            </a:r>
            <a:r>
              <a:rPr lang="en-US" sz="24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giê</a:t>
            </a:r>
            <a:r>
              <a:rPr 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 </a:t>
            </a:r>
            <a:r>
              <a:rPr lang="en-US" sz="2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m«n</a:t>
            </a:r>
            <a:r>
              <a:rPr 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 ©m </a:t>
            </a:r>
            <a:r>
              <a:rPr 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nh¹c </a:t>
            </a:r>
            <a:r>
              <a:rPr lang="en-US" sz="2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líp</a:t>
            </a:r>
            <a:r>
              <a:rPr 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 </a:t>
            </a:r>
            <a:r>
              <a:rPr 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VnTifani HeavyH" pitchFamily="34" charset="0"/>
              </a:rPr>
              <a:t>4</a:t>
            </a:r>
          </a:p>
        </p:txBody>
      </p:sp>
      <p:pic>
        <p:nvPicPr>
          <p:cNvPr id="13" name="Picture 60" descr="paul-ani"/>
          <p:cNvPicPr>
            <a:picLocks noChangeAspect="1" noChangeArrowheads="1" noCrop="1"/>
          </p:cNvPicPr>
          <p:nvPr/>
        </p:nvPicPr>
        <p:blipFill>
          <a:blip r:embed="rId6">
            <a:extLst>
              <a:ext uri="{28A0092B-C50C-407E-A947-70E740481C1C}">
                <a14:useLocalDpi xmlns:a14="http://schemas.microsoft.com/office/drawing/2010/main" xmlns="" val="0"/>
              </a:ext>
            </a:extLst>
          </a:blip>
          <a:srcRect/>
          <a:stretch>
            <a:fillRect/>
          </a:stretch>
        </p:blipFill>
        <p:spPr bwMode="auto">
          <a:xfrm>
            <a:off x="1693841" y="3559176"/>
            <a:ext cx="952500" cy="1333500"/>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61" descr="george-ani"/>
          <p:cNvPicPr>
            <a:picLocks noChangeAspect="1" noChangeArrowheads="1" noCrop="1"/>
          </p:cNvPicPr>
          <p:nvPr/>
        </p:nvPicPr>
        <p:blipFill>
          <a:blip r:embed="rId7">
            <a:extLst>
              <a:ext uri="{28A0092B-C50C-407E-A947-70E740481C1C}">
                <a14:useLocalDpi xmlns:a14="http://schemas.microsoft.com/office/drawing/2010/main" xmlns="" val="0"/>
              </a:ext>
            </a:extLst>
          </a:blip>
          <a:srcRect/>
          <a:stretch>
            <a:fillRect/>
          </a:stretch>
        </p:blipFill>
        <p:spPr bwMode="auto">
          <a:xfrm>
            <a:off x="6696075" y="3604349"/>
            <a:ext cx="952500" cy="1333500"/>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62" descr="ringo-ani"/>
          <p:cNvPicPr>
            <a:picLocks noChangeAspect="1" noChangeArrowheads="1" noCrop="1"/>
          </p:cNvPicPr>
          <p:nvPr/>
        </p:nvPicPr>
        <p:blipFill>
          <a:blip r:embed="rId8">
            <a:extLst>
              <a:ext uri="{28A0092B-C50C-407E-A947-70E740481C1C}">
                <a14:useLocalDpi xmlns:a14="http://schemas.microsoft.com/office/drawing/2010/main" xmlns="" val="0"/>
              </a:ext>
            </a:extLst>
          </a:blip>
          <a:srcRect/>
          <a:stretch>
            <a:fillRect/>
          </a:stretch>
        </p:blipFill>
        <p:spPr bwMode="auto">
          <a:xfrm>
            <a:off x="4047709" y="3563938"/>
            <a:ext cx="1143000" cy="1323975"/>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Rectangle 17"/>
          <p:cNvSpPr>
            <a:spLocks noChangeArrowheads="1"/>
          </p:cNvSpPr>
          <p:nvPr/>
        </p:nvSpPr>
        <p:spPr bwMode="auto">
          <a:xfrm>
            <a:off x="0" y="133350"/>
            <a:ext cx="91440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400" b="1" dirty="0" err="1" smtClean="0">
                <a:ln w="11430"/>
                <a:solidFill>
                  <a:srgbClr val="FFFF00"/>
                </a:solidFill>
                <a:effectLst>
                  <a:outerShdw blurRad="50800" dist="39000" dir="5460000" algn="tl">
                    <a:srgbClr val="000000">
                      <a:alpha val="38000"/>
                    </a:srgbClr>
                  </a:outerShdw>
                </a:effectLst>
                <a:latin typeface=".VnTifani HeavyH" pitchFamily="34" charset="0"/>
              </a:rPr>
              <a:t>NhiÖt</a:t>
            </a:r>
            <a:r>
              <a:rPr lang="en-US" sz="2400" b="1" dirty="0" smtClean="0">
                <a:ln w="11430"/>
                <a:solidFill>
                  <a:srgbClr val="FFFF00"/>
                </a:solidFill>
                <a:effectLst>
                  <a:outerShdw blurRad="50800" dist="39000" dir="5460000" algn="tl">
                    <a:srgbClr val="000000">
                      <a:alpha val="38000"/>
                    </a:srgbClr>
                  </a:outerShdw>
                </a:effectLst>
                <a:latin typeface=".VnTifani HeavyH" pitchFamily="34" charset="0"/>
              </a:rPr>
              <a:t> </a:t>
            </a:r>
            <a:r>
              <a:rPr lang="en-US" sz="2400" b="1" dirty="0" err="1" smtClean="0">
                <a:ln w="11430"/>
                <a:solidFill>
                  <a:srgbClr val="FFFF00"/>
                </a:solidFill>
                <a:effectLst>
                  <a:outerShdw blurRad="50800" dist="39000" dir="5460000" algn="tl">
                    <a:srgbClr val="000000">
                      <a:alpha val="38000"/>
                    </a:srgbClr>
                  </a:outerShdw>
                </a:effectLst>
                <a:latin typeface=".VnTifani HeavyH" pitchFamily="34" charset="0"/>
              </a:rPr>
              <a:t>liÖt</a:t>
            </a:r>
            <a:r>
              <a:rPr lang="en-US" sz="2400" b="1" dirty="0" smtClean="0">
                <a:ln w="11430"/>
                <a:solidFill>
                  <a:srgbClr val="FFFF00"/>
                </a:solidFill>
                <a:effectLst>
                  <a:outerShdw blurRad="50800" dist="39000" dir="5460000" algn="tl">
                    <a:srgbClr val="000000">
                      <a:alpha val="38000"/>
                    </a:srgbClr>
                  </a:outerShdw>
                </a:effectLst>
                <a:latin typeface=".VnTifani HeavyH" pitchFamily="34" charset="0"/>
              </a:rPr>
              <a:t> </a:t>
            </a:r>
            <a:r>
              <a:rPr lang="en-US" sz="2400" b="1" dirty="0" err="1" smtClean="0">
                <a:ln w="11430"/>
                <a:solidFill>
                  <a:srgbClr val="FFFF00"/>
                </a:solidFill>
                <a:effectLst>
                  <a:outerShdw blurRad="50800" dist="39000" dir="5460000" algn="tl">
                    <a:srgbClr val="000000">
                      <a:alpha val="38000"/>
                    </a:srgbClr>
                  </a:outerShdw>
                </a:effectLst>
                <a:latin typeface=".VnTifani HeavyH" pitchFamily="34" charset="0"/>
              </a:rPr>
              <a:t>Chµo</a:t>
            </a:r>
            <a:r>
              <a:rPr lang="en-US" sz="2400" b="1" dirty="0" smtClean="0">
                <a:ln w="11430"/>
                <a:solidFill>
                  <a:srgbClr val="FFFF00"/>
                </a:solidFill>
                <a:effectLst>
                  <a:outerShdw blurRad="50800" dist="39000" dir="5460000" algn="tl">
                    <a:srgbClr val="000000">
                      <a:alpha val="38000"/>
                    </a:srgbClr>
                  </a:outerShdw>
                </a:effectLst>
                <a:latin typeface=".VnTifani HeavyH" pitchFamily="34" charset="0"/>
              </a:rPr>
              <a:t> </a:t>
            </a:r>
            <a:r>
              <a:rPr lang="en-US" sz="2400" b="1" dirty="0" err="1" smtClean="0">
                <a:ln w="11430"/>
                <a:solidFill>
                  <a:srgbClr val="FFFF00"/>
                </a:solidFill>
                <a:effectLst>
                  <a:outerShdw blurRad="50800" dist="39000" dir="5460000" algn="tl">
                    <a:srgbClr val="000000">
                      <a:alpha val="38000"/>
                    </a:srgbClr>
                  </a:outerShdw>
                </a:effectLst>
                <a:latin typeface=".VnTifani HeavyH" pitchFamily="34" charset="0"/>
              </a:rPr>
              <a:t>mõng</a:t>
            </a:r>
            <a:r>
              <a:rPr lang="en-US" sz="2400" b="1" dirty="0" smtClean="0">
                <a:ln w="11430"/>
                <a:solidFill>
                  <a:srgbClr val="FFFF00"/>
                </a:solidFill>
                <a:effectLst>
                  <a:outerShdw blurRad="50800" dist="39000" dir="5460000" algn="tl">
                    <a:srgbClr val="000000">
                      <a:alpha val="38000"/>
                    </a:srgbClr>
                  </a:outerShdw>
                </a:effectLst>
                <a:latin typeface=".VnTifani HeavyH" pitchFamily="34" charset="0"/>
              </a:rPr>
              <a:t> </a:t>
            </a:r>
            <a:r>
              <a:rPr lang="en-US" sz="2400" b="1" dirty="0" err="1" smtClean="0">
                <a:ln w="11430"/>
                <a:solidFill>
                  <a:srgbClr val="FFFF00"/>
                </a:solidFill>
                <a:effectLst>
                  <a:outerShdw blurRad="50800" dist="39000" dir="5460000" algn="tl">
                    <a:srgbClr val="000000">
                      <a:alpha val="38000"/>
                    </a:srgbClr>
                  </a:outerShdw>
                </a:effectLst>
                <a:latin typeface=".VnTifani HeavyH" pitchFamily="34" charset="0"/>
              </a:rPr>
              <a:t>c¸c</a:t>
            </a:r>
            <a:r>
              <a:rPr lang="en-US" sz="2400" b="1" dirty="0" smtClean="0">
                <a:ln w="11430"/>
                <a:solidFill>
                  <a:srgbClr val="FFFF00"/>
                </a:solidFill>
                <a:effectLst>
                  <a:outerShdw blurRad="50800" dist="39000" dir="5460000" algn="tl">
                    <a:srgbClr val="000000">
                      <a:alpha val="38000"/>
                    </a:srgbClr>
                  </a:outerShdw>
                </a:effectLst>
                <a:latin typeface=".VnTifani HeavyH" pitchFamily="34" charset="0"/>
              </a:rPr>
              <a:t> </a:t>
            </a:r>
            <a:r>
              <a:rPr lang="en-US" sz="2400" b="1" dirty="0" err="1" smtClean="0">
                <a:ln w="11430"/>
                <a:solidFill>
                  <a:srgbClr val="FFFF00"/>
                </a:solidFill>
                <a:effectLst>
                  <a:outerShdw blurRad="50800" dist="39000" dir="5460000" algn="tl">
                    <a:srgbClr val="000000">
                      <a:alpha val="38000"/>
                    </a:srgbClr>
                  </a:outerShdw>
                </a:effectLst>
                <a:latin typeface=".VnTifani HeavyH" pitchFamily="34" charset="0"/>
              </a:rPr>
              <a:t>thÇy</a:t>
            </a:r>
            <a:r>
              <a:rPr lang="en-US" sz="2400" b="1" dirty="0" smtClean="0">
                <a:ln w="11430"/>
                <a:solidFill>
                  <a:srgbClr val="FFFF00"/>
                </a:solidFill>
                <a:effectLst>
                  <a:outerShdw blurRad="50800" dist="39000" dir="5460000" algn="tl">
                    <a:srgbClr val="000000">
                      <a:alpha val="38000"/>
                    </a:srgbClr>
                  </a:outerShdw>
                </a:effectLst>
                <a:latin typeface=".VnTifani HeavyH" pitchFamily="34" charset="0"/>
              </a:rPr>
              <a:t> c«</a:t>
            </a:r>
            <a:endParaRPr lang="en-US" sz="2400" b="1" dirty="0">
              <a:ln w="11430"/>
              <a:solidFill>
                <a:srgbClr val="FFFF00"/>
              </a:solidFill>
              <a:effectLst>
                <a:outerShdw blurRad="50800" dist="39000" dir="5460000" algn="tl">
                  <a:srgbClr val="000000">
                    <a:alpha val="38000"/>
                  </a:srgbClr>
                </a:outerShdw>
              </a:effectLst>
              <a:latin typeface=".VnTifani HeavyH" pitchFamily="34" charset="0"/>
            </a:endParaRPr>
          </a:p>
        </p:txBody>
      </p:sp>
      <p:pic>
        <p:nvPicPr>
          <p:cNvPr id="1028" name="Picture 4" descr="F:\ANH CHUP\ANH TIEU HOC VINH PHONG\TRƯỜNG TH VP\logo truong th vinh phong.jpg"/>
          <p:cNvPicPr>
            <a:picLocks noChangeAspect="1" noChangeArrowheads="1"/>
          </p:cNvPicPr>
          <p:nvPr/>
        </p:nvPicPr>
        <p:blipFill>
          <a:blip r:embed="rId9"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a:stretch>
            <a:fillRect/>
          </a:stretch>
        </p:blipFill>
        <p:spPr bwMode="auto">
          <a:xfrm>
            <a:off x="3706672" y="1714300"/>
            <a:ext cx="1730655" cy="17306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6" name="Picture 30" descr="Lua chon1"/>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4254793" y="2266950"/>
            <a:ext cx="685800" cy="670120"/>
          </a:xfrm>
          <a:prstGeom prst="rect">
            <a:avLst/>
          </a:prstGeom>
          <a:noFill/>
          <a:ln>
            <a:noFill/>
          </a:ln>
          <a:effectLst>
            <a:outerShdw dist="107763" dir="13500000" algn="ctr" rotWithShape="0">
              <a:srgbClr val="808080">
                <a:alpha val="50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2" descr="F:\4 loai dan\anh Music dong\animated-music-image-0247.gif"/>
          <p:cNvPicPr>
            <a:picLocks noChangeAspect="1" noChangeArrowheads="1" noCrop="1"/>
          </p:cNvPicPr>
          <p:nvPr/>
        </p:nvPicPr>
        <p:blipFill>
          <a:blip r:embed="rId11">
            <a:extLst>
              <a:ext uri="{28A0092B-C50C-407E-A947-70E740481C1C}">
                <a14:useLocalDpi xmlns:a14="http://schemas.microsoft.com/office/drawing/2010/main" xmlns="" val="0"/>
              </a:ext>
            </a:extLst>
          </a:blip>
          <a:srcRect/>
          <a:stretch>
            <a:fillRect/>
          </a:stretch>
        </p:blipFill>
        <p:spPr bwMode="auto">
          <a:xfrm>
            <a:off x="2162174" y="1418928"/>
            <a:ext cx="4819650" cy="619125"/>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3" descr="F:\4 loai dan\anh Music dong\animated-music-image-0257.gif"/>
          <p:cNvPicPr>
            <a:picLocks noChangeAspect="1" noChangeArrowheads="1" noCrop="1"/>
          </p:cNvPicPr>
          <p:nvPr/>
        </p:nvPicPr>
        <p:blipFill>
          <a:blip r:embed="rId12">
            <a:extLst>
              <a:ext uri="{28A0092B-C50C-407E-A947-70E740481C1C}">
                <a14:useLocalDpi xmlns:a14="http://schemas.microsoft.com/office/drawing/2010/main" xmlns="" val="0"/>
              </a:ext>
            </a:extLst>
          </a:blip>
          <a:srcRect/>
          <a:stretch>
            <a:fillRect/>
          </a:stretch>
        </p:blipFill>
        <p:spPr bwMode="auto">
          <a:xfrm>
            <a:off x="3843338" y="2257425"/>
            <a:ext cx="1457325" cy="62865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4" descr="F:\4 loai dan\anh Music dong\animated-guitarist-image-0018.gif"/>
          <p:cNvPicPr>
            <a:picLocks noChangeAspect="1" noChangeArrowheads="1" noCrop="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5946" y="2742315"/>
            <a:ext cx="1428750" cy="14287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74383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to="" calcmode="lin" valueType="num">
                                      <p:cBhvr>
                                        <p:cTn id="7" dur="1" fill="hold"/>
                                        <p:tgtEl>
                                          <p:spTgt spid="1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ung hoc nhac ( da sua).wav"/>
                                        </p:tgtEl>
                                      </p:cMediaNode>
                                    </p:audio>
                                  </p:subTnLst>
                                </p:cTn>
                              </p:par>
                              <p:par>
                                <p:cTn id="8" presetID="19" presetClass="entr" presetSubtype="10" repeatCount="indefinite"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0" fill="hold"/>
                                        <p:tgtEl>
                                          <p:spTgt spid="16"/>
                                        </p:tgtEl>
                                        <p:attrNameLst>
                                          <p:attrName>ppt_w</p:attrName>
                                        </p:attrNameLst>
                                      </p:cBhvr>
                                      <p:tavLst>
                                        <p:tav tm="0" fmla="#ppt_w*sin(2.5*pi*$)">
                                          <p:val>
                                            <p:fltVal val="0"/>
                                          </p:val>
                                        </p:tav>
                                        <p:tav tm="100000">
                                          <p:val>
                                            <p:fltVal val="1"/>
                                          </p:val>
                                        </p:tav>
                                      </p:tavLst>
                                    </p:anim>
                                    <p:anim calcmode="lin" valueType="num">
                                      <p:cBhvr>
                                        <p:cTn id="11" dur="5000" fill="hold"/>
                                        <p:tgtEl>
                                          <p:spTgt spid="16"/>
                                        </p:tgtEl>
                                        <p:attrNameLst>
                                          <p:attrName>ppt_h</p:attrName>
                                        </p:attrNameLst>
                                      </p:cBhvr>
                                      <p:tavLst>
                                        <p:tav tm="0">
                                          <p:val>
                                            <p:strVal val="#ppt_h"/>
                                          </p:val>
                                        </p:tav>
                                        <p:tav tm="100000">
                                          <p:val>
                                            <p:strVal val="#ppt_h"/>
                                          </p:val>
                                        </p:tav>
                                      </p:tavLst>
                                    </p:anim>
                                  </p:childTnLst>
                                </p:cTn>
                              </p:par>
                              <p:par>
                                <p:cTn id="12" presetID="25" presetClass="entr" presetSubtype="0" repeatCount="500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2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5" dur="2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 dur="2500" accel="50000" fill="hold">
                                          <p:stCondLst>
                                            <p:cond delay="2500"/>
                                          </p:stCondLst>
                                        </p:cTn>
                                        <p:tgtEl>
                                          <p:spTgt spid="6"/>
                                        </p:tgtEl>
                                        <p:attrNameLst>
                                          <p:attrName>ppt_w</p:attrName>
                                        </p:attrNameLst>
                                      </p:cBhvr>
                                      <p:tavLst>
                                        <p:tav tm="0">
                                          <p:val>
                                            <p:strVal val="#ppt_w*.05"/>
                                          </p:val>
                                        </p:tav>
                                        <p:tav tm="100000">
                                          <p:val>
                                            <p:strVal val="#ppt_w"/>
                                          </p:val>
                                        </p:tav>
                                      </p:tavLst>
                                    </p:anim>
                                    <p:anim calcmode="lin" valueType="num">
                                      <p:cBhvr>
                                        <p:cTn id="17" dur="5000" fill="hold"/>
                                        <p:tgtEl>
                                          <p:spTgt spid="6"/>
                                        </p:tgtEl>
                                        <p:attrNameLst>
                                          <p:attrName>ppt_h</p:attrName>
                                        </p:attrNameLst>
                                      </p:cBhvr>
                                      <p:tavLst>
                                        <p:tav tm="0">
                                          <p:val>
                                            <p:strVal val="#ppt_h"/>
                                          </p:val>
                                        </p:tav>
                                        <p:tav tm="100000">
                                          <p:val>
                                            <p:strVal val="#ppt_h"/>
                                          </p:val>
                                        </p:tav>
                                      </p:tavLst>
                                    </p:anim>
                                    <p:anim calcmode="lin" valueType="num">
                                      <p:cBhvr>
                                        <p:cTn id="18" dur="2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9" dur="2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0" dur="2500" accel="50000" fill="hold">
                                          <p:stCondLst>
                                            <p:cond delay="2500"/>
                                          </p:stCondLst>
                                        </p:cTn>
                                        <p:tgtEl>
                                          <p:spTgt spid="6"/>
                                        </p:tgtEl>
                                        <p:attrNameLst>
                                          <p:attrName>ppt_y</p:attrName>
                                        </p:attrNameLst>
                                      </p:cBhvr>
                                      <p:tavLst>
                                        <p:tav tm="0">
                                          <p:val>
                                            <p:strVal val="#ppt_y+.1"/>
                                          </p:val>
                                        </p:tav>
                                        <p:tav tm="100000">
                                          <p:val>
                                            <p:strVal val="#ppt_y"/>
                                          </p:val>
                                        </p:tav>
                                      </p:tavLst>
                                    </p:anim>
                                    <p:animEffect transition="in" filter="fade">
                                      <p:cBhvr>
                                        <p:cTn id="21" dur="5000" decel="50000">
                                          <p:stCondLst>
                                            <p:cond delay="0"/>
                                          </p:stCondLst>
                                        </p:cTn>
                                        <p:tgtEl>
                                          <p:spTgt spid="6"/>
                                        </p:tgtEl>
                                      </p:cBhvr>
                                    </p:animEffect>
                                  </p:childTnLst>
                                  <p:subTnLst>
                                    <p:audio>
                                      <p:cMediaNode>
                                        <p:cTn display="0" masterRel="sameClick">
                                          <p:stCondLst>
                                            <p:cond evt="begin" delay="0">
                                              <p:tn val="12"/>
                                            </p:cond>
                                          </p:stCondLst>
                                          <p:endCondLst>
                                            <p:cond evt="onStopAudio" delay="0">
                                              <p:tgtEl>
                                                <p:sldTgt/>
                                              </p:tgtEl>
                                            </p:cond>
                                          </p:endCondLst>
                                        </p:cTn>
                                        <p:tgtEl>
                                          <p:sndTgt r:embed="rId3" name="cung hoc nhac ( da sua).wav"/>
                                        </p:tgtEl>
                                      </p:cMediaNode>
                                    </p:audio>
                                  </p:subTnLst>
                                </p:cTn>
                              </p:par>
                              <p:par>
                                <p:cTn id="22" presetID="26" presetClass="entr" presetSubtype="0" repeatCount="400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1450">
                                          <p:stCondLst>
                                            <p:cond delay="0"/>
                                          </p:stCondLst>
                                        </p:cTn>
                                        <p:tgtEl>
                                          <p:spTgt spid="8"/>
                                        </p:tgtEl>
                                      </p:cBhvr>
                                    </p:animEffect>
                                    <p:anim calcmode="lin" valueType="num">
                                      <p:cBhvr>
                                        <p:cTn id="25" dur="4555"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6" dur="1660"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7" dur="1660" tmFilter="0, 0; 0.125,0.2665; 0.25,0.4; 0.375,0.465; 0.5,0.5;  0.625,0.535; 0.75,0.6; 0.875,0.7335; 1,1">
                                          <p:stCondLst>
                                            <p:cond delay="1660"/>
                                          </p:stCondLst>
                                        </p:cTn>
                                        <p:tgtEl>
                                          <p:spTgt spid="8"/>
                                        </p:tgtEl>
                                        <p:attrNameLst>
                                          <p:attrName>ppt_y</p:attrName>
                                        </p:attrNameLst>
                                      </p:cBhvr>
                                      <p:tavLst>
                                        <p:tav tm="0" fmla="#ppt_y-sin(pi*$)/9">
                                          <p:val>
                                            <p:fltVal val="0"/>
                                          </p:val>
                                        </p:tav>
                                        <p:tav tm="100000">
                                          <p:val>
                                            <p:fltVal val="1"/>
                                          </p:val>
                                        </p:tav>
                                      </p:tavLst>
                                    </p:anim>
                                    <p:anim calcmode="lin" valueType="num">
                                      <p:cBhvr>
                                        <p:cTn id="28" dur="830" tmFilter="0, 0; 0.125,0.2665; 0.25,0.4; 0.375,0.465; 0.5,0.5;  0.625,0.535; 0.75,0.6; 0.875,0.7335; 1,1">
                                          <p:stCondLst>
                                            <p:cond delay="3310"/>
                                          </p:stCondLst>
                                        </p:cTn>
                                        <p:tgtEl>
                                          <p:spTgt spid="8"/>
                                        </p:tgtEl>
                                        <p:attrNameLst>
                                          <p:attrName>ppt_y</p:attrName>
                                        </p:attrNameLst>
                                      </p:cBhvr>
                                      <p:tavLst>
                                        <p:tav tm="0" fmla="#ppt_y-sin(pi*$)/27">
                                          <p:val>
                                            <p:fltVal val="0"/>
                                          </p:val>
                                        </p:tav>
                                        <p:tav tm="100000">
                                          <p:val>
                                            <p:fltVal val="1"/>
                                          </p:val>
                                        </p:tav>
                                      </p:tavLst>
                                    </p:anim>
                                    <p:anim calcmode="lin" valueType="num">
                                      <p:cBhvr>
                                        <p:cTn id="29" dur="410" tmFilter="0, 0; 0.125,0.2665; 0.25,0.4; 0.375,0.465; 0.5,0.5;  0.625,0.535; 0.75,0.6; 0.875,0.7335; 1,1">
                                          <p:stCondLst>
                                            <p:cond delay="4140"/>
                                          </p:stCondLst>
                                        </p:cTn>
                                        <p:tgtEl>
                                          <p:spTgt spid="8"/>
                                        </p:tgtEl>
                                        <p:attrNameLst>
                                          <p:attrName>ppt_y</p:attrName>
                                        </p:attrNameLst>
                                      </p:cBhvr>
                                      <p:tavLst>
                                        <p:tav tm="0" fmla="#ppt_y-sin(pi*$)/81">
                                          <p:val>
                                            <p:fltVal val="0"/>
                                          </p:val>
                                        </p:tav>
                                        <p:tav tm="100000">
                                          <p:val>
                                            <p:fltVal val="1"/>
                                          </p:val>
                                        </p:tav>
                                      </p:tavLst>
                                    </p:anim>
                                    <p:animScale>
                                      <p:cBhvr>
                                        <p:cTn id="30" dur="65">
                                          <p:stCondLst>
                                            <p:cond delay="1625"/>
                                          </p:stCondLst>
                                        </p:cTn>
                                        <p:tgtEl>
                                          <p:spTgt spid="8"/>
                                        </p:tgtEl>
                                      </p:cBhvr>
                                      <p:to x="100000" y="60000"/>
                                    </p:animScale>
                                    <p:animScale>
                                      <p:cBhvr>
                                        <p:cTn id="31" dur="415" decel="50000">
                                          <p:stCondLst>
                                            <p:cond delay="1690"/>
                                          </p:stCondLst>
                                        </p:cTn>
                                        <p:tgtEl>
                                          <p:spTgt spid="8"/>
                                        </p:tgtEl>
                                      </p:cBhvr>
                                      <p:to x="100000" y="100000"/>
                                    </p:animScale>
                                    <p:animScale>
                                      <p:cBhvr>
                                        <p:cTn id="32" dur="65">
                                          <p:stCondLst>
                                            <p:cond delay="3280"/>
                                          </p:stCondLst>
                                        </p:cTn>
                                        <p:tgtEl>
                                          <p:spTgt spid="8"/>
                                        </p:tgtEl>
                                      </p:cBhvr>
                                      <p:to x="100000" y="80000"/>
                                    </p:animScale>
                                    <p:animScale>
                                      <p:cBhvr>
                                        <p:cTn id="33" dur="415" decel="50000">
                                          <p:stCondLst>
                                            <p:cond delay="3345"/>
                                          </p:stCondLst>
                                        </p:cTn>
                                        <p:tgtEl>
                                          <p:spTgt spid="8"/>
                                        </p:tgtEl>
                                      </p:cBhvr>
                                      <p:to x="100000" y="100000"/>
                                    </p:animScale>
                                    <p:animScale>
                                      <p:cBhvr>
                                        <p:cTn id="34" dur="65">
                                          <p:stCondLst>
                                            <p:cond delay="4105"/>
                                          </p:stCondLst>
                                        </p:cTn>
                                        <p:tgtEl>
                                          <p:spTgt spid="8"/>
                                        </p:tgtEl>
                                      </p:cBhvr>
                                      <p:to x="100000" y="90000"/>
                                    </p:animScale>
                                    <p:animScale>
                                      <p:cBhvr>
                                        <p:cTn id="35" dur="415" decel="50000">
                                          <p:stCondLst>
                                            <p:cond delay="4170"/>
                                          </p:stCondLst>
                                        </p:cTn>
                                        <p:tgtEl>
                                          <p:spTgt spid="8"/>
                                        </p:tgtEl>
                                      </p:cBhvr>
                                      <p:to x="100000" y="100000"/>
                                    </p:animScale>
                                    <p:animScale>
                                      <p:cBhvr>
                                        <p:cTn id="36" dur="65">
                                          <p:stCondLst>
                                            <p:cond delay="4520"/>
                                          </p:stCondLst>
                                        </p:cTn>
                                        <p:tgtEl>
                                          <p:spTgt spid="8"/>
                                        </p:tgtEl>
                                      </p:cBhvr>
                                      <p:to x="100000" y="95000"/>
                                    </p:animScale>
                                    <p:animScale>
                                      <p:cBhvr>
                                        <p:cTn id="37" dur="415" decel="50000">
                                          <p:stCondLst>
                                            <p:cond delay="4585"/>
                                          </p:stCondLst>
                                        </p:cTn>
                                        <p:tgtEl>
                                          <p:spTgt spid="8"/>
                                        </p:tgtEl>
                                      </p:cBhvr>
                                      <p:to x="100000" y="100000"/>
                                    </p:animScale>
                                  </p:childTnLst>
                                </p:cTn>
                              </p:par>
                              <p:par>
                                <p:cTn id="38" presetID="19" presetClass="entr" presetSubtype="10" repeatCount="500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0" fill="hold"/>
                                        <p:tgtEl>
                                          <p:spTgt spid="7"/>
                                        </p:tgtEl>
                                        <p:attrNameLst>
                                          <p:attrName>ppt_w</p:attrName>
                                        </p:attrNameLst>
                                      </p:cBhvr>
                                      <p:tavLst>
                                        <p:tav tm="0" fmla="#ppt_w*sin(2.5*pi*$)">
                                          <p:val>
                                            <p:fltVal val="0"/>
                                          </p:val>
                                        </p:tav>
                                        <p:tav tm="100000">
                                          <p:val>
                                            <p:fltVal val="1"/>
                                          </p:val>
                                        </p:tav>
                                      </p:tavLst>
                                    </p:anim>
                                    <p:anim calcmode="lin" valueType="num">
                                      <p:cBhvr>
                                        <p:cTn id="41" dur="5000" fill="hold"/>
                                        <p:tgtEl>
                                          <p:spTgt spid="7"/>
                                        </p:tgtEl>
                                        <p:attrNameLst>
                                          <p:attrName>ppt_h</p:attrName>
                                        </p:attrNameLst>
                                      </p:cBhvr>
                                      <p:tavLst>
                                        <p:tav tm="0">
                                          <p:val>
                                            <p:strVal val="#ppt_h"/>
                                          </p:val>
                                        </p:tav>
                                        <p:tav tm="100000">
                                          <p:val>
                                            <p:strVal val="#ppt_h"/>
                                          </p:val>
                                        </p:tav>
                                      </p:tavLst>
                                    </p:anim>
                                  </p:childTnLst>
                                </p:cTn>
                              </p:par>
                              <p:par>
                                <p:cTn id="42" presetID="19" presetClass="entr" presetSubtype="5" repeatCount="400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0" fill="hold"/>
                                        <p:tgtEl>
                                          <p:spTgt spid="9"/>
                                        </p:tgtEl>
                                        <p:attrNameLst>
                                          <p:attrName>ppt_w</p:attrName>
                                        </p:attrNameLst>
                                      </p:cBhvr>
                                      <p:tavLst>
                                        <p:tav tm="0">
                                          <p:val>
                                            <p:strVal val="#ppt_w"/>
                                          </p:val>
                                        </p:tav>
                                        <p:tav tm="100000">
                                          <p:val>
                                            <p:strVal val="#ppt_w"/>
                                          </p:val>
                                        </p:tav>
                                      </p:tavLst>
                                    </p:anim>
                                    <p:anim calcmode="lin" valueType="num">
                                      <p:cBhvr>
                                        <p:cTn id="45" dur="5000" fill="hold"/>
                                        <p:tgtEl>
                                          <p:spTgt spid="9"/>
                                        </p:tgtEl>
                                        <p:attrNameLst>
                                          <p:attrName>ppt_h</p:attrName>
                                        </p:attrNameLst>
                                      </p:cBhvr>
                                      <p:tavLst>
                                        <p:tav tm="0" fmla="#ppt_h*sin(2.5*pi*$)">
                                          <p:val>
                                            <p:fltVal val="0"/>
                                          </p:val>
                                        </p:tav>
                                        <p:tav tm="100000">
                                          <p:val>
                                            <p:fltVal val="1"/>
                                          </p:val>
                                        </p:tav>
                                      </p:tavLst>
                                    </p:anim>
                                  </p:childTnLst>
                                </p:cTn>
                              </p:par>
                              <p:par>
                                <p:cTn id="46" presetID="24"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to="" calcmode="lin" valueType="num">
                                      <p:cBhvr>
                                        <p:cTn id="48" dur="1" fill="hold"/>
                                        <p:tgtEl>
                                          <p:spTgt spid="11"/>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3" presetClass="exit" presetSubtype="32" fill="hold" nodeType="clickEffect">
                                  <p:stCondLst>
                                    <p:cond delay="0"/>
                                  </p:stCondLst>
                                  <p:childTnLst>
                                    <p:anim calcmode="lin" valueType="num">
                                      <p:cBhvr>
                                        <p:cTn id="52" dur="2000"/>
                                        <p:tgtEl>
                                          <p:spTgt spid="13"/>
                                        </p:tgtEl>
                                        <p:attrNameLst>
                                          <p:attrName>ppt_w</p:attrName>
                                        </p:attrNameLst>
                                      </p:cBhvr>
                                      <p:tavLst>
                                        <p:tav tm="0">
                                          <p:val>
                                            <p:strVal val="ppt_w"/>
                                          </p:val>
                                        </p:tav>
                                        <p:tav tm="100000">
                                          <p:val>
                                            <p:fltVal val="0"/>
                                          </p:val>
                                        </p:tav>
                                      </p:tavLst>
                                    </p:anim>
                                    <p:anim calcmode="lin" valueType="num">
                                      <p:cBhvr>
                                        <p:cTn id="53" dur="2000"/>
                                        <p:tgtEl>
                                          <p:spTgt spid="13"/>
                                        </p:tgtEl>
                                        <p:attrNameLst>
                                          <p:attrName>ppt_h</p:attrName>
                                        </p:attrNameLst>
                                      </p:cBhvr>
                                      <p:tavLst>
                                        <p:tav tm="0">
                                          <p:val>
                                            <p:strVal val="ppt_h"/>
                                          </p:val>
                                        </p:tav>
                                        <p:tav tm="100000">
                                          <p:val>
                                            <p:fltVal val="0"/>
                                          </p:val>
                                        </p:tav>
                                      </p:tavLst>
                                    </p:anim>
                                    <p:set>
                                      <p:cBhvr>
                                        <p:cTn id="54" dur="1" fill="hold">
                                          <p:stCondLst>
                                            <p:cond delay="1999"/>
                                          </p:stCondLst>
                                        </p:cTn>
                                        <p:tgtEl>
                                          <p:spTgt spid="13"/>
                                        </p:tgtEl>
                                        <p:attrNameLst>
                                          <p:attrName>style.visibility</p:attrName>
                                        </p:attrNameLst>
                                      </p:cBhvr>
                                      <p:to>
                                        <p:strVal val="hidden"/>
                                      </p:to>
                                    </p:set>
                                  </p:childTnLst>
                                </p:cTn>
                              </p:par>
                              <p:par>
                                <p:cTn id="55" presetID="23" presetClass="exit" presetSubtype="32" fill="hold" nodeType="withEffect">
                                  <p:stCondLst>
                                    <p:cond delay="0"/>
                                  </p:stCondLst>
                                  <p:childTnLst>
                                    <p:anim calcmode="lin" valueType="num">
                                      <p:cBhvr>
                                        <p:cTn id="56" dur="2000"/>
                                        <p:tgtEl>
                                          <p:spTgt spid="14"/>
                                        </p:tgtEl>
                                        <p:attrNameLst>
                                          <p:attrName>ppt_w</p:attrName>
                                        </p:attrNameLst>
                                      </p:cBhvr>
                                      <p:tavLst>
                                        <p:tav tm="0">
                                          <p:val>
                                            <p:strVal val="ppt_w"/>
                                          </p:val>
                                        </p:tav>
                                        <p:tav tm="100000">
                                          <p:val>
                                            <p:fltVal val="0"/>
                                          </p:val>
                                        </p:tav>
                                      </p:tavLst>
                                    </p:anim>
                                    <p:anim calcmode="lin" valueType="num">
                                      <p:cBhvr>
                                        <p:cTn id="57" dur="2000"/>
                                        <p:tgtEl>
                                          <p:spTgt spid="14"/>
                                        </p:tgtEl>
                                        <p:attrNameLst>
                                          <p:attrName>ppt_h</p:attrName>
                                        </p:attrNameLst>
                                      </p:cBhvr>
                                      <p:tavLst>
                                        <p:tav tm="0">
                                          <p:val>
                                            <p:strVal val="ppt_h"/>
                                          </p:val>
                                        </p:tav>
                                        <p:tav tm="100000">
                                          <p:val>
                                            <p:fltVal val="0"/>
                                          </p:val>
                                        </p:tav>
                                      </p:tavLst>
                                    </p:anim>
                                    <p:set>
                                      <p:cBhvr>
                                        <p:cTn id="58" dur="1" fill="hold">
                                          <p:stCondLst>
                                            <p:cond delay="1999"/>
                                          </p:stCondLst>
                                        </p:cTn>
                                        <p:tgtEl>
                                          <p:spTgt spid="14"/>
                                        </p:tgtEl>
                                        <p:attrNameLst>
                                          <p:attrName>style.visibility</p:attrName>
                                        </p:attrNameLst>
                                      </p:cBhvr>
                                      <p:to>
                                        <p:strVal val="hidden"/>
                                      </p:to>
                                    </p:set>
                                  </p:childTnLst>
                                </p:cTn>
                              </p:par>
                              <p:par>
                                <p:cTn id="59" presetID="23" presetClass="exit" presetSubtype="32" fill="hold" nodeType="withEffect">
                                  <p:stCondLst>
                                    <p:cond delay="0"/>
                                  </p:stCondLst>
                                  <p:childTnLst>
                                    <p:anim calcmode="lin" valueType="num">
                                      <p:cBhvr>
                                        <p:cTn id="60" dur="2000"/>
                                        <p:tgtEl>
                                          <p:spTgt spid="15"/>
                                        </p:tgtEl>
                                        <p:attrNameLst>
                                          <p:attrName>ppt_w</p:attrName>
                                        </p:attrNameLst>
                                      </p:cBhvr>
                                      <p:tavLst>
                                        <p:tav tm="0">
                                          <p:val>
                                            <p:strVal val="ppt_w"/>
                                          </p:val>
                                        </p:tav>
                                        <p:tav tm="100000">
                                          <p:val>
                                            <p:fltVal val="0"/>
                                          </p:val>
                                        </p:tav>
                                      </p:tavLst>
                                    </p:anim>
                                    <p:anim calcmode="lin" valueType="num">
                                      <p:cBhvr>
                                        <p:cTn id="61" dur="2000"/>
                                        <p:tgtEl>
                                          <p:spTgt spid="15"/>
                                        </p:tgtEl>
                                        <p:attrNameLst>
                                          <p:attrName>ppt_h</p:attrName>
                                        </p:attrNameLst>
                                      </p:cBhvr>
                                      <p:tavLst>
                                        <p:tav tm="0">
                                          <p:val>
                                            <p:strVal val="ppt_h"/>
                                          </p:val>
                                        </p:tav>
                                        <p:tav tm="100000">
                                          <p:val>
                                            <p:fltVal val="0"/>
                                          </p:val>
                                        </p:tav>
                                      </p:tavLst>
                                    </p:anim>
                                    <p:set>
                                      <p:cBhvr>
                                        <p:cTn id="62" dur="1" fill="hold">
                                          <p:stCondLst>
                                            <p:cond delay="1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5400000" flipV="1">
            <a:off x="-2333961" y="2534853"/>
            <a:ext cx="4894694" cy="74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0800000" flipV="1">
            <a:off x="76200" y="57151"/>
            <a:ext cx="8991600" cy="7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0800000" flipV="1">
            <a:off x="76200" y="5009500"/>
            <a:ext cx="8991600" cy="7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5400000" flipV="1">
            <a:off x="6583267" y="2534853"/>
            <a:ext cx="4894694" cy="74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 name="TextBox 39"/>
          <p:cNvSpPr txBox="1"/>
          <p:nvPr/>
        </p:nvSpPr>
        <p:spPr>
          <a:xfrm>
            <a:off x="273603" y="247650"/>
            <a:ext cx="1143000" cy="2862322"/>
          </a:xfrm>
          <a:prstGeom prst="flowChartProcess">
            <a:avLst/>
          </a:prstGeom>
          <a:ln>
            <a:solidFill>
              <a:schemeClr val="accent4">
                <a:lumMod val="50000"/>
              </a:schemeClr>
            </a:solidFill>
          </a:ln>
          <a:scene3d>
            <a:camera prst="orthographicFront"/>
            <a:lightRig rig="threePt" dir="t"/>
          </a:scene3d>
          <a:sp3d>
            <a:bevelT w="139700" h="139700" prst="divot"/>
          </a:sp3d>
        </p:spPr>
        <p:style>
          <a:lnRef idx="3">
            <a:schemeClr val="lt1"/>
          </a:lnRef>
          <a:fillRef idx="1">
            <a:schemeClr val="accent3"/>
          </a:fillRef>
          <a:effectRef idx="1">
            <a:schemeClr val="accent3"/>
          </a:effectRef>
          <a:fontRef idx="minor">
            <a:schemeClr val="lt1"/>
          </a:fontRef>
        </p:style>
        <p:txBody>
          <a:bodyPr wrap="square" rtlCol="0">
            <a:spAutoFit/>
          </a:bodyPr>
          <a:lstStyle/>
          <a:p>
            <a:pPr algn="ctr"/>
            <a:endPar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Độc</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tấu</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đàn</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a:p>
            <a:pPr algn="ct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tam</a:t>
            </a:r>
          </a:p>
          <a:p>
            <a:pPr algn="ctr"/>
            <a:endParaRPr lang="en-US" sz="32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42" name="Rectangle 41"/>
          <p:cNvSpPr/>
          <p:nvPr/>
        </p:nvSpPr>
        <p:spPr>
          <a:xfrm>
            <a:off x="1601837" y="5143500"/>
            <a:ext cx="6294583" cy="135083"/>
          </a:xfrm>
          <a:prstGeom prst="rect">
            <a:avLst/>
          </a:prstGeom>
          <a:ln>
            <a:solidFill>
              <a:schemeClr val="tx1"/>
            </a:solidFill>
          </a:ln>
          <a:scene3d>
            <a:camera prst="orthographicFront"/>
            <a:lightRig rig="threePt" dir="t"/>
          </a:scene3d>
          <a:sp3d>
            <a:bevelT w="152400" h="50800" prst="softRound"/>
          </a:sp3d>
        </p:spPr>
        <p:style>
          <a:lnRef idx="3">
            <a:schemeClr val="lt1"/>
          </a:lnRef>
          <a:fillRef idx="1">
            <a:schemeClr val="dk1"/>
          </a:fillRef>
          <a:effectRef idx="1">
            <a:schemeClr val="dk1"/>
          </a:effectRef>
          <a:fontRef idx="minor">
            <a:schemeClr val="lt1"/>
          </a:fontRef>
        </p:style>
        <p:txBody>
          <a:bodyPr rtlCol="0" anchor="ctr"/>
          <a:lstStyle/>
          <a:p>
            <a:pPr algn="ctr"/>
            <a:r>
              <a:rPr lang="en-US" sz="700" b="1" dirty="0" smtClean="0">
                <a:solidFill>
                  <a:schemeClr val="bg1">
                    <a:lumMod val="85000"/>
                  </a:schemeClr>
                </a:solidFill>
                <a:latin typeface="Times New Roman" pitchFamily="18" charset="0"/>
                <a:cs typeface="Times New Roman" pitchFamily="18" charset="0"/>
              </a:rPr>
              <a:t>SONY</a:t>
            </a:r>
            <a:endParaRPr lang="en-US" sz="700" b="1" dirty="0">
              <a:solidFill>
                <a:schemeClr val="bg1">
                  <a:lumMod val="85000"/>
                </a:schemeClr>
              </a:solidFill>
              <a:latin typeface="Times New Roman" pitchFamily="18" charset="0"/>
              <a:cs typeface="Times New Roman" pitchFamily="18" charset="0"/>
            </a:endParaRPr>
          </a:p>
        </p:txBody>
      </p:sp>
      <p:pic>
        <p:nvPicPr>
          <p:cNvPr id="1026" name="Picture 2" descr="Hình ảnh có liên quan"/>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066800" y="23397"/>
            <a:ext cx="8289890" cy="5062953"/>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4" descr="Kết quả hình ảnh cho dan tam"/>
          <p:cNvPicPr>
            <a:picLocks noChangeAspect="1" noChangeArrowheads="1"/>
          </p:cNvPicPr>
          <p:nvPr/>
        </p:nvPicPr>
        <p:blipFill>
          <a:blip r:embed="rId7">
            <a:clrChange>
              <a:clrFrom>
                <a:srgbClr val="CBFFFB"/>
              </a:clrFrom>
              <a:clrTo>
                <a:srgbClr val="CBFFFB">
                  <a:alpha val="0"/>
                </a:srgbClr>
              </a:clrTo>
            </a:clrChange>
            <a:extLst>
              <a:ext uri="{28A0092B-C50C-407E-A947-70E740481C1C}">
                <a14:useLocalDpi xmlns:a14="http://schemas.microsoft.com/office/drawing/2010/main" xmlns="" val="0"/>
              </a:ext>
            </a:extLst>
          </a:blip>
          <a:srcRect/>
          <a:stretch>
            <a:fillRect/>
          </a:stretch>
        </p:blipFill>
        <p:spPr bwMode="auto">
          <a:xfrm rot="1329485">
            <a:off x="314421" y="1790682"/>
            <a:ext cx="1377701" cy="3314700"/>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2" descr="Kết quả hình ảnh cho đàn tam"/>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rot="20376026" flipH="1">
            <a:off x="488922" y="2420524"/>
            <a:ext cx="868093" cy="277512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Đàn tam.mp4">
            <a:hlinkClick r:id="" action="ppaction://media"/>
          </p:cNvPr>
          <p:cNvPicPr>
            <a:picLocks noRot="1" noChangeAspect="1"/>
          </p:cNvPicPr>
          <p:nvPr>
            <a:videoFile r:link="rId2"/>
          </p:nvPr>
        </p:nvPicPr>
        <p:blipFill>
          <a:blip r:embed="rId9"/>
          <a:stretch>
            <a:fillRect/>
          </a:stretch>
        </p:blipFill>
        <p:spPr>
          <a:xfrm>
            <a:off x="1676400" y="285750"/>
            <a:ext cx="7162800" cy="4082026"/>
          </a:xfrm>
          <a:prstGeom prst="rect">
            <a:avLst/>
          </a:prstGeom>
        </p:spPr>
      </p:pic>
    </p:spTree>
    <p:custDataLst>
      <p:tags r:id="rId1"/>
    </p:custDataLst>
    <p:extLst>
      <p:ext uri="{BB962C8B-B14F-4D97-AF65-F5344CB8AC3E}">
        <p14:creationId xmlns:p14="http://schemas.microsoft.com/office/powerpoint/2010/main" xmlns="" val="956959843"/>
      </p:ext>
    </p:extLst>
  </p:cSld>
  <p:clrMapOvr>
    <a:masterClrMapping/>
  </p:clrMapOvr>
  <mc:AlternateContent xmlns:mc="http://schemas.openxmlformats.org/markup-compatibility/2006">
    <mc:Choice xmlns:p14="http://schemas.microsoft.com/office/powerpoint/2010/main" xmlns="" Requires="p14">
      <p:transition p14:dur="0" advClick="0" advTm="151039"/>
    </mc:Choice>
    <mc:Fallback>
      <p:transition advClick="0" advTm="151039"/>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p:cTn id="7" fill="hold" display="0">
                  <p:stCondLst>
                    <p:cond delay="indefinite"/>
                  </p:stCondLst>
                  <p:endCondLst>
                    <p:cond evt="onNext" delay="0">
                      <p:tgtEl>
                        <p:sldTgt/>
                      </p:tgtEl>
                    </p:cond>
                    <p:cond evt="onPrev" delay="0">
                      <p:tgtEl>
                        <p:sldTgt/>
                      </p:tgtEl>
                    </p:cond>
                  </p:endCondLst>
                </p:cTn>
                <p:tgtEl>
                  <p:spTgt spid="1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p:cNvSpPr>
            <a:spLocks noChangeArrowheads="1"/>
          </p:cNvSpPr>
          <p:nvPr/>
        </p:nvSpPr>
        <p:spPr bwMode="auto">
          <a:xfrm>
            <a:off x="152400" y="50800"/>
            <a:ext cx="8610600" cy="51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2800" dirty="0" smtClean="0">
                <a:solidFill>
                  <a:srgbClr val="FF0000"/>
                </a:solidFill>
                <a:latin typeface="Times New Roman" pitchFamily="18" charset="0"/>
                <a:cs typeface="Times New Roman" pitchFamily="18" charset="0"/>
              </a:rPr>
              <a:t>2/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thiệu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một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nhạc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cụ</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tộc</a:t>
            </a:r>
            <a:r>
              <a:rPr lang="en-US" sz="2800" dirty="0">
                <a:solidFill>
                  <a:srgbClr val="FF0000"/>
                </a:solidFill>
                <a:latin typeface="Times New Roman" pitchFamily="18" charset="0"/>
                <a:cs typeface="Times New Roman" pitchFamily="18" charset="0"/>
              </a:rPr>
              <a:t>:</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latin typeface="Times New Roman" pitchFamily="18" charset="0"/>
              <a:cs typeface="Times New Roman" pitchFamily="18" charset="0"/>
            </a:endParaRPr>
          </a:p>
        </p:txBody>
      </p:sp>
      <p:sp>
        <p:nvSpPr>
          <p:cNvPr id="13" name="Down Arrow Callout 12"/>
          <p:cNvSpPr/>
          <p:nvPr/>
        </p:nvSpPr>
        <p:spPr>
          <a:xfrm>
            <a:off x="6248400" y="107950"/>
            <a:ext cx="1850850" cy="635000"/>
          </a:xfrm>
          <a:prstGeom prst="downArrowCallout">
            <a:avLst>
              <a:gd name="adj1" fmla="val 154556"/>
              <a:gd name="adj2" fmla="val 158333"/>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tứ</a:t>
            </a:r>
            <a:endParaRPr lang="en-US" sz="2400" b="1" dirty="0" smtClean="0">
              <a:solidFill>
                <a:srgbClr val="FF0000"/>
              </a:solidFill>
              <a:latin typeface="Times New Roman" pitchFamily="18" charset="0"/>
              <a:cs typeface="Times New Roman" pitchFamily="18" charset="0"/>
            </a:endParaRPr>
          </a:p>
        </p:txBody>
      </p:sp>
      <p:sp>
        <p:nvSpPr>
          <p:cNvPr id="15" name="Text Box 57"/>
          <p:cNvSpPr txBox="1">
            <a:spLocks noChangeArrowheads="1"/>
          </p:cNvSpPr>
          <p:nvPr/>
        </p:nvSpPr>
        <p:spPr bwMode="auto">
          <a:xfrm>
            <a:off x="152400" y="647510"/>
            <a:ext cx="4727641" cy="4524315"/>
          </a:xfrm>
          <a:prstGeom prst="rect">
            <a:avLst/>
          </a:prstGeom>
          <a:noFill/>
          <a:ln w="12700" cap="sq">
            <a:noFill/>
            <a:miter lim="800000"/>
            <a:headEnd type="none" w="sm" len="sm"/>
            <a:tailEnd type="none" w="sm" len="sm"/>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vi-VN" sz="2400" dirty="0">
                <a:latin typeface="Times New Roman" pitchFamily="18" charset="0"/>
                <a:cs typeface="Times New Roman" pitchFamily="18" charset="0"/>
              </a:rPr>
              <a:t>- </a:t>
            </a:r>
            <a:r>
              <a:rPr lang="vi-VN" sz="2400" b="1" dirty="0">
                <a:latin typeface="Times New Roman" pitchFamily="18" charset="0"/>
                <a:cs typeface="Times New Roman" pitchFamily="18" charset="0"/>
              </a:rPr>
              <a:t>Đàn tứ</a:t>
            </a:r>
            <a:r>
              <a:rPr lang="vi-VN" sz="2400" b="1"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Gồm có bốn dây</a:t>
            </a:r>
            <a:r>
              <a:rPr lang="vi-VN"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dây </a:t>
            </a:r>
            <a:r>
              <a:rPr lang="vi-VN" sz="2400" dirty="0">
                <a:latin typeface="Times New Roman" pitchFamily="18" charset="0"/>
                <a:cs typeface="Times New Roman" pitchFamily="18" charset="0"/>
              </a:rPr>
              <a:t>đàn làm bằng kim loại, thuộc loại đàn gảy. Bầu đàn tròn giống như đàn nguyệt nhưng cần đàn ngắn hơn đàn nguyệt.</a:t>
            </a:r>
          </a:p>
          <a:p>
            <a:pPr algn="just"/>
            <a:r>
              <a:rPr lang="vi-VN" sz="2400" dirty="0">
                <a:latin typeface="Times New Roman" pitchFamily="18" charset="0"/>
                <a:cs typeface="Times New Roman" pitchFamily="18" charset="0"/>
              </a:rPr>
              <a:t>- Tiếng đàn sáng sủa, trong trẻo, nghe hơi đanh. Đàn tứ có khả năng thể hiện những bản nhạc vui tươi, trong sáng, sôi nổi</a:t>
            </a:r>
            <a:r>
              <a:rPr lang="vi-VN" sz="2400" dirty="0" smtClean="0">
                <a:latin typeface="Times New Roman" pitchFamily="18" charset="0"/>
                <a:cs typeface="Times New Roman" pitchFamily="18" charset="0"/>
              </a:rPr>
              <a:t>.</a:t>
            </a:r>
            <a:endParaRPr lang="vi-VN" sz="2400" dirty="0">
              <a:latin typeface="Times New Roman" pitchFamily="18" charset="0"/>
              <a:cs typeface="Times New Roman" pitchFamily="18" charset="0"/>
            </a:endParaRPr>
          </a:p>
          <a:p>
            <a:pPr algn="just"/>
            <a:r>
              <a:rPr lang="vi-VN" sz="2400" dirty="0">
                <a:latin typeface="Times New Roman" pitchFamily="18" charset="0"/>
                <a:cs typeface="Times New Roman" pitchFamily="18" charset="0"/>
              </a:rPr>
              <a:t>- Được sử dụng rộng rãi trong các dàn nhạc của dân tộc Kinh  và  một số dân tộc khác. </a:t>
            </a:r>
          </a:p>
        </p:txBody>
      </p:sp>
      <p:grpSp>
        <p:nvGrpSpPr>
          <p:cNvPr id="62" name="Group 61"/>
          <p:cNvGrpSpPr/>
          <p:nvPr/>
        </p:nvGrpSpPr>
        <p:grpSpPr>
          <a:xfrm>
            <a:off x="5232317" y="815877"/>
            <a:ext cx="3675562" cy="4160122"/>
            <a:chOff x="5232317" y="815877"/>
            <a:chExt cx="3675562" cy="4160122"/>
          </a:xfrm>
        </p:grpSpPr>
        <p:grpSp>
          <p:nvGrpSpPr>
            <p:cNvPr id="10" name="Group 9"/>
            <p:cNvGrpSpPr/>
            <p:nvPr/>
          </p:nvGrpSpPr>
          <p:grpSpPr>
            <a:xfrm>
              <a:off x="5232317" y="815877"/>
              <a:ext cx="3653150" cy="4160122"/>
              <a:chOff x="5658071" y="-1289573"/>
              <a:chExt cx="4802481" cy="5267158"/>
            </a:xfrm>
          </p:grpSpPr>
          <p:pic>
            <p:nvPicPr>
              <p:cNvPr id="5122" name="Picture 2" descr="Hình ảnh có liên quan"/>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5316"/>
              <a:stretch/>
            </p:blipFill>
            <p:spPr bwMode="auto">
              <a:xfrm>
                <a:off x="5658071" y="-1289573"/>
                <a:ext cx="4802481" cy="5267158"/>
              </a:xfrm>
              <a:prstGeom prst="rect">
                <a:avLst/>
              </a:prstGeom>
              <a:noFill/>
              <a:extLst>
                <a:ext uri="{909E8E84-426E-40DD-AFC4-6F175D3DCCD1}">
                  <a14:hiddenFill xmlns:a14="http://schemas.microsoft.com/office/drawing/2010/main" xmlns="">
                    <a:solidFill>
                      <a:srgbClr val="FFFFFF"/>
                    </a:solidFill>
                  </a14:hiddenFill>
                </a:ext>
              </a:extLst>
            </p:spPr>
          </p:pic>
          <p:cxnSp>
            <p:nvCxnSpPr>
              <p:cNvPr id="3" name="Straight Connector 2"/>
              <p:cNvCxnSpPr/>
              <p:nvPr/>
            </p:nvCxnSpPr>
            <p:spPr>
              <a:xfrm flipH="1">
                <a:off x="7622084" y="581537"/>
                <a:ext cx="329413" cy="291204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5257800" y="939609"/>
              <a:ext cx="3650079" cy="4026715"/>
              <a:chOff x="5257800" y="939609"/>
              <a:chExt cx="3650079" cy="4026715"/>
            </a:xfrm>
          </p:grpSpPr>
          <p:cxnSp>
            <p:nvCxnSpPr>
              <p:cNvPr id="30" name="Straight Connector 29"/>
              <p:cNvCxnSpPr/>
              <p:nvPr/>
            </p:nvCxnSpPr>
            <p:spPr>
              <a:xfrm flipH="1">
                <a:off x="6779583" y="2271969"/>
                <a:ext cx="224650" cy="232175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6818326" y="2264719"/>
                <a:ext cx="207789" cy="23322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6871585" y="2322727"/>
                <a:ext cx="181883" cy="2308152"/>
              </a:xfrm>
              <a:prstGeom prst="line">
                <a:avLst/>
              </a:prstGeom>
            </p:spPr>
            <p:style>
              <a:lnRef idx="1">
                <a:schemeClr val="accent1"/>
              </a:lnRef>
              <a:fillRef idx="0">
                <a:schemeClr val="accent1"/>
              </a:fillRef>
              <a:effectRef idx="0">
                <a:schemeClr val="accent1"/>
              </a:effectRef>
              <a:fontRef idx="minor">
                <a:schemeClr val="tx1"/>
              </a:fontRef>
            </p:style>
          </p:cxnSp>
          <p:sp>
            <p:nvSpPr>
              <p:cNvPr id="40" name="Rectangle 39"/>
              <p:cNvSpPr>
                <a:spLocks noChangeArrowheads="1"/>
              </p:cNvSpPr>
              <p:nvPr/>
            </p:nvSpPr>
            <p:spPr bwMode="auto">
              <a:xfrm>
                <a:off x="5432994" y="939609"/>
                <a:ext cx="12667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dây</a:t>
                </a:r>
                <a:endParaRPr lang="en-US" dirty="0"/>
              </a:p>
            </p:txBody>
          </p:sp>
          <p:sp>
            <p:nvSpPr>
              <p:cNvPr id="41" name="Rectangle 40"/>
              <p:cNvSpPr>
                <a:spLocks noChangeArrowheads="1"/>
              </p:cNvSpPr>
              <p:nvPr/>
            </p:nvSpPr>
            <p:spPr bwMode="auto">
              <a:xfrm>
                <a:off x="7864611" y="1098750"/>
                <a:ext cx="947695" cy="420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err="1">
                    <a:latin typeface="Times New Roman" pitchFamily="18" charset="0"/>
                    <a:cs typeface="Times New Roman" pitchFamily="18" charset="0"/>
                  </a:rPr>
                  <a:t>Cần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đàn</a:t>
                </a:r>
                <a:endParaRPr lang="en-US" dirty="0"/>
              </a:p>
            </p:txBody>
          </p:sp>
          <p:sp>
            <p:nvSpPr>
              <p:cNvPr id="42" name="Rectangle 41"/>
              <p:cNvSpPr>
                <a:spLocks noChangeArrowheads="1"/>
              </p:cNvSpPr>
              <p:nvPr/>
            </p:nvSpPr>
            <p:spPr bwMode="auto">
              <a:xfrm>
                <a:off x="7767021" y="4596992"/>
                <a:ext cx="110035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dirty="0" err="1">
                    <a:latin typeface="Times New Roman" pitchFamily="18" charset="0"/>
                    <a:cs typeface="Times New Roman" pitchFamily="18" charset="0"/>
                  </a:rPr>
                  <a:t>Ngựa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đàn</a:t>
                </a:r>
                <a:endParaRPr lang="en-US" dirty="0"/>
              </a:p>
            </p:txBody>
          </p:sp>
          <p:sp>
            <p:nvSpPr>
              <p:cNvPr id="43" name="Rectangle 42"/>
              <p:cNvSpPr>
                <a:spLocks noChangeArrowheads="1"/>
              </p:cNvSpPr>
              <p:nvPr/>
            </p:nvSpPr>
            <p:spPr bwMode="auto">
              <a:xfrm>
                <a:off x="5268557" y="4544694"/>
                <a:ext cx="95445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dirty="0" err="1" smtClean="0">
                    <a:latin typeface="Times New Roman" pitchFamily="18" charset="0"/>
                    <a:cs typeface="Times New Roman" pitchFamily="18" charset="0"/>
                  </a:rPr>
                  <a:t>Mặt</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đàn</a:t>
                </a:r>
                <a:endParaRPr lang="en-US" dirty="0"/>
              </a:p>
            </p:txBody>
          </p:sp>
          <p:sp>
            <p:nvSpPr>
              <p:cNvPr id="44" name="Rectangle 43"/>
              <p:cNvSpPr>
                <a:spLocks noChangeArrowheads="1"/>
              </p:cNvSpPr>
              <p:nvPr/>
            </p:nvSpPr>
            <p:spPr bwMode="auto">
              <a:xfrm>
                <a:off x="7955474" y="2774210"/>
                <a:ext cx="95240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dirty="0" err="1" smtClean="0">
                    <a:latin typeface="Times New Roman" pitchFamily="18" charset="0"/>
                    <a:cs typeface="Times New Roman" pitchFamily="18" charset="0"/>
                  </a:rPr>
                  <a:t>Dây</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đàn</a:t>
                </a:r>
                <a:endParaRPr lang="en-US" dirty="0"/>
              </a:p>
            </p:txBody>
          </p:sp>
          <p:sp>
            <p:nvSpPr>
              <p:cNvPr id="45" name="Rectangle 44"/>
              <p:cNvSpPr>
                <a:spLocks noChangeArrowheads="1"/>
              </p:cNvSpPr>
              <p:nvPr/>
            </p:nvSpPr>
            <p:spPr bwMode="auto">
              <a:xfrm>
                <a:off x="5257800" y="2275534"/>
                <a:ext cx="110035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dirty="0" err="1" smtClean="0">
                    <a:latin typeface="Times New Roman" pitchFamily="18" charset="0"/>
                    <a:cs typeface="Times New Roman" pitchFamily="18" charset="0"/>
                  </a:rPr>
                  <a:t>Bầu</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đàn</a:t>
                </a:r>
                <a:endParaRPr lang="en-US" dirty="0"/>
              </a:p>
            </p:txBody>
          </p:sp>
          <p:cxnSp>
            <p:nvCxnSpPr>
              <p:cNvPr id="46" name="Straight Arrow Connector 45"/>
              <p:cNvCxnSpPr/>
              <p:nvPr/>
            </p:nvCxnSpPr>
            <p:spPr>
              <a:xfrm flipH="1">
                <a:off x="7186109" y="1430767"/>
                <a:ext cx="1086522" cy="484094"/>
              </a:xfrm>
              <a:prstGeom prst="straightConnector1">
                <a:avLst/>
              </a:prstGeom>
              <a:ln w="12700">
                <a:tailEnd type="arrow"/>
              </a:ln>
            </p:spPr>
            <p:style>
              <a:lnRef idx="1">
                <a:schemeClr val="accent6"/>
              </a:lnRef>
              <a:fillRef idx="0">
                <a:schemeClr val="accent6"/>
              </a:fillRef>
              <a:effectRef idx="0">
                <a:schemeClr val="accent6"/>
              </a:effectRef>
              <a:fontRef idx="minor">
                <a:schemeClr val="tx1"/>
              </a:fontRef>
            </p:style>
          </p:cxnSp>
          <p:cxnSp>
            <p:nvCxnSpPr>
              <p:cNvPr id="49" name="Straight Arrow Connector 48"/>
              <p:cNvCxnSpPr/>
              <p:nvPr/>
            </p:nvCxnSpPr>
            <p:spPr>
              <a:xfrm>
                <a:off x="6066350" y="1308941"/>
                <a:ext cx="291805" cy="363873"/>
              </a:xfrm>
              <a:prstGeom prst="straightConnector1">
                <a:avLst/>
              </a:prstGeom>
              <a:ln w="12700">
                <a:tailEnd type="arrow"/>
              </a:ln>
            </p:spPr>
            <p:style>
              <a:lnRef idx="1">
                <a:schemeClr val="accent6"/>
              </a:lnRef>
              <a:fillRef idx="0">
                <a:schemeClr val="accent6"/>
              </a:fillRef>
              <a:effectRef idx="0">
                <a:schemeClr val="accent6"/>
              </a:effectRef>
              <a:fontRef idx="minor">
                <a:schemeClr val="tx1"/>
              </a:fontRef>
            </p:style>
          </p:cxnSp>
          <p:cxnSp>
            <p:nvCxnSpPr>
              <p:cNvPr id="51" name="Straight Arrow Connector 50"/>
              <p:cNvCxnSpPr>
                <a:stCxn id="45" idx="2"/>
              </p:cNvCxnSpPr>
              <p:nvPr/>
            </p:nvCxnSpPr>
            <p:spPr>
              <a:xfrm>
                <a:off x="5807978" y="2644866"/>
                <a:ext cx="440422" cy="541800"/>
              </a:xfrm>
              <a:prstGeom prst="straightConnector1">
                <a:avLst/>
              </a:prstGeom>
              <a:ln w="12700">
                <a:tailEnd type="arrow"/>
              </a:ln>
            </p:spPr>
            <p:style>
              <a:lnRef idx="1">
                <a:schemeClr val="accent6"/>
              </a:lnRef>
              <a:fillRef idx="0">
                <a:schemeClr val="accent6"/>
              </a:fillRef>
              <a:effectRef idx="0">
                <a:schemeClr val="accent6"/>
              </a:effectRef>
              <a:fontRef idx="minor">
                <a:schemeClr val="tx1"/>
              </a:fontRef>
            </p:style>
          </p:cxnSp>
          <p:cxnSp>
            <p:nvCxnSpPr>
              <p:cNvPr id="53" name="Straight Arrow Connector 52"/>
              <p:cNvCxnSpPr>
                <a:stCxn id="44" idx="2"/>
              </p:cNvCxnSpPr>
              <p:nvPr/>
            </p:nvCxnSpPr>
            <p:spPr>
              <a:xfrm flipH="1">
                <a:off x="6947703" y="3143542"/>
                <a:ext cx="1483974" cy="908199"/>
              </a:xfrm>
              <a:prstGeom prst="straightConnector1">
                <a:avLst/>
              </a:prstGeom>
              <a:ln w="12700">
                <a:tailEnd type="arrow"/>
              </a:ln>
            </p:spPr>
            <p:style>
              <a:lnRef idx="1">
                <a:schemeClr val="accent6"/>
              </a:lnRef>
              <a:fillRef idx="0">
                <a:schemeClr val="accent6"/>
              </a:fillRef>
              <a:effectRef idx="0">
                <a:schemeClr val="accent6"/>
              </a:effectRef>
              <a:fontRef idx="minor">
                <a:schemeClr val="tx1"/>
              </a:fontRef>
            </p:style>
          </p:cxnSp>
          <p:cxnSp>
            <p:nvCxnSpPr>
              <p:cNvPr id="55" name="Straight Arrow Connector 54"/>
              <p:cNvCxnSpPr>
                <a:stCxn id="42" idx="1"/>
              </p:cNvCxnSpPr>
              <p:nvPr/>
            </p:nvCxnSpPr>
            <p:spPr>
              <a:xfrm flipH="1" flipV="1">
                <a:off x="7002363" y="4596992"/>
                <a:ext cx="764658" cy="184666"/>
              </a:xfrm>
              <a:prstGeom prst="straightConnector1">
                <a:avLst/>
              </a:prstGeom>
              <a:ln w="12700">
                <a:tailEnd type="arrow"/>
              </a:ln>
            </p:spPr>
            <p:style>
              <a:lnRef idx="1">
                <a:schemeClr val="accent6"/>
              </a:lnRef>
              <a:fillRef idx="0">
                <a:schemeClr val="accent6"/>
              </a:fillRef>
              <a:effectRef idx="0">
                <a:schemeClr val="accent6"/>
              </a:effectRef>
              <a:fontRef idx="minor">
                <a:schemeClr val="tx1"/>
              </a:fontRef>
            </p:style>
          </p:cxnSp>
          <p:cxnSp>
            <p:nvCxnSpPr>
              <p:cNvPr id="57" name="Straight Arrow Connector 56"/>
              <p:cNvCxnSpPr>
                <a:stCxn id="43" idx="0"/>
              </p:cNvCxnSpPr>
              <p:nvPr/>
            </p:nvCxnSpPr>
            <p:spPr>
              <a:xfrm flipV="1">
                <a:off x="5745784" y="4051741"/>
                <a:ext cx="612371" cy="492953"/>
              </a:xfrm>
              <a:prstGeom prst="straightConnector1">
                <a:avLst/>
              </a:prstGeom>
              <a:ln w="12700">
                <a:tailEnd type="arrow"/>
              </a:ln>
            </p:spPr>
            <p:style>
              <a:lnRef idx="1">
                <a:schemeClr val="accent6"/>
              </a:lnRef>
              <a:fillRef idx="0">
                <a:schemeClr val="accent6"/>
              </a:fillRef>
              <a:effectRef idx="0">
                <a:schemeClr val="accent6"/>
              </a:effectRef>
              <a:fontRef idx="minor">
                <a:schemeClr val="tx1"/>
              </a:fontRef>
            </p:style>
          </p:cxnSp>
        </p:grpSp>
      </p:grpSp>
    </p:spTree>
    <p:extLst>
      <p:ext uri="{BB962C8B-B14F-4D97-AF65-F5344CB8AC3E}">
        <p14:creationId xmlns:p14="http://schemas.microsoft.com/office/powerpoint/2010/main" xmlns="" val="1623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par>
                                <p:cTn id="8" presetID="6" presetClass="entr" presetSubtype="16"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circle(in)">
                                      <p:cBhvr>
                                        <p:cTn id="10" dur="2000"/>
                                        <p:tgtEl>
                                          <p:spTgt spid="62"/>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1" nodeType="click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by="(-#ppt_w*2)" calcmode="lin" valueType="num">
                                      <p:cBhvr rctx="PPT">
                                        <p:cTn id="15" dur="250" autoRev="1" fill="hold">
                                          <p:stCondLst>
                                            <p:cond delay="0"/>
                                          </p:stCondLst>
                                        </p:cTn>
                                        <p:tgtEl>
                                          <p:spTgt spid="15"/>
                                        </p:tgtEl>
                                        <p:attrNameLst>
                                          <p:attrName>ppt_w</p:attrName>
                                        </p:attrNameLst>
                                      </p:cBhvr>
                                    </p:anim>
                                    <p:anim by="(#ppt_w*0.50)" calcmode="lin" valueType="num">
                                      <p:cBhvr>
                                        <p:cTn id="16" dur="250" decel="50000" autoRev="1" fill="hold">
                                          <p:stCondLst>
                                            <p:cond delay="0"/>
                                          </p:stCondLst>
                                        </p:cTn>
                                        <p:tgtEl>
                                          <p:spTgt spid="15"/>
                                        </p:tgtEl>
                                        <p:attrNameLst>
                                          <p:attrName>ppt_x</p:attrName>
                                        </p:attrNameLst>
                                      </p:cBhvr>
                                    </p:anim>
                                    <p:anim from="(-#ppt_h/2)" to="(#ppt_y)" calcmode="lin" valueType="num">
                                      <p:cBhvr>
                                        <p:cTn id="17" dur="500" fill="hold">
                                          <p:stCondLst>
                                            <p:cond delay="0"/>
                                          </p:stCondLst>
                                        </p:cTn>
                                        <p:tgtEl>
                                          <p:spTgt spid="15"/>
                                        </p:tgtEl>
                                        <p:attrNameLst>
                                          <p:attrName>ppt_y</p:attrName>
                                        </p:attrNameLst>
                                      </p:cBhvr>
                                    </p:anim>
                                    <p:animRot by="21600000">
                                      <p:cBhvr>
                                        <p:cTn id="18"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5400000" flipV="1">
            <a:off x="-2333961" y="2534853"/>
            <a:ext cx="4894694" cy="74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0800000" flipV="1">
            <a:off x="76200" y="57151"/>
            <a:ext cx="8991600" cy="7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0800000" flipV="1">
            <a:off x="76200" y="5009500"/>
            <a:ext cx="8991600" cy="7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5400000" flipV="1">
            <a:off x="6583267" y="2534853"/>
            <a:ext cx="4894694" cy="74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 name="TextBox 39"/>
          <p:cNvSpPr txBox="1"/>
          <p:nvPr/>
        </p:nvSpPr>
        <p:spPr>
          <a:xfrm>
            <a:off x="273603" y="247650"/>
            <a:ext cx="1143000" cy="2862322"/>
          </a:xfrm>
          <a:prstGeom prst="flowChartProcess">
            <a:avLst/>
          </a:prstGeom>
          <a:ln>
            <a:solidFill>
              <a:schemeClr val="accent4">
                <a:lumMod val="50000"/>
              </a:schemeClr>
            </a:solidFill>
          </a:ln>
          <a:scene3d>
            <a:camera prst="orthographicFront"/>
            <a:lightRig rig="threePt" dir="t"/>
          </a:scene3d>
          <a:sp3d>
            <a:bevelT w="139700" h="139700" prst="divot"/>
          </a:sp3d>
        </p:spPr>
        <p:style>
          <a:lnRef idx="3">
            <a:schemeClr val="lt1"/>
          </a:lnRef>
          <a:fillRef idx="1">
            <a:schemeClr val="accent3"/>
          </a:fillRef>
          <a:effectRef idx="1">
            <a:schemeClr val="accent3"/>
          </a:effectRef>
          <a:fontRef idx="minor">
            <a:schemeClr val="lt1"/>
          </a:fontRef>
        </p:style>
        <p:txBody>
          <a:bodyPr wrap="square" rtlCol="0">
            <a:spAutoFit/>
          </a:bodyPr>
          <a:lstStyle/>
          <a:p>
            <a:pPr algn="ctr"/>
            <a:endPar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Độc</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tấu</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đàn</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tứ</a:t>
            </a:r>
            <a:endPar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pPr algn="ctr"/>
            <a:endParaRPr lang="en-US" sz="32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42" name="Rectangle 41"/>
          <p:cNvSpPr/>
          <p:nvPr/>
        </p:nvSpPr>
        <p:spPr>
          <a:xfrm>
            <a:off x="1601837" y="5143500"/>
            <a:ext cx="6294583" cy="135083"/>
          </a:xfrm>
          <a:prstGeom prst="rect">
            <a:avLst/>
          </a:prstGeom>
          <a:ln>
            <a:solidFill>
              <a:schemeClr val="tx1"/>
            </a:solidFill>
          </a:ln>
          <a:scene3d>
            <a:camera prst="orthographicFront"/>
            <a:lightRig rig="threePt" dir="t"/>
          </a:scene3d>
          <a:sp3d>
            <a:bevelT w="152400" h="50800" prst="softRound"/>
          </a:sp3d>
        </p:spPr>
        <p:style>
          <a:lnRef idx="3">
            <a:schemeClr val="lt1"/>
          </a:lnRef>
          <a:fillRef idx="1">
            <a:schemeClr val="dk1"/>
          </a:fillRef>
          <a:effectRef idx="1">
            <a:schemeClr val="dk1"/>
          </a:effectRef>
          <a:fontRef idx="minor">
            <a:schemeClr val="lt1"/>
          </a:fontRef>
        </p:style>
        <p:txBody>
          <a:bodyPr rtlCol="0" anchor="ctr"/>
          <a:lstStyle/>
          <a:p>
            <a:pPr algn="ctr"/>
            <a:r>
              <a:rPr lang="en-US" sz="700" b="1" dirty="0" smtClean="0">
                <a:solidFill>
                  <a:schemeClr val="bg1">
                    <a:lumMod val="85000"/>
                  </a:schemeClr>
                </a:solidFill>
                <a:latin typeface="Times New Roman" pitchFamily="18" charset="0"/>
                <a:cs typeface="Times New Roman" pitchFamily="18" charset="0"/>
              </a:rPr>
              <a:t>SONY</a:t>
            </a:r>
            <a:endParaRPr lang="en-US" sz="700" b="1" dirty="0">
              <a:solidFill>
                <a:schemeClr val="bg1">
                  <a:lumMod val="85000"/>
                </a:schemeClr>
              </a:solidFill>
              <a:latin typeface="Times New Roman" pitchFamily="18" charset="0"/>
              <a:cs typeface="Times New Roman" pitchFamily="18" charset="0"/>
            </a:endParaRPr>
          </a:p>
        </p:txBody>
      </p:sp>
      <p:pic>
        <p:nvPicPr>
          <p:cNvPr id="1026" name="Picture 2" descr="Hình ảnh có liên quan"/>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066800" y="23397"/>
            <a:ext cx="8289890" cy="5062953"/>
          </a:xfrm>
          <a:prstGeom prst="rect">
            <a:avLst/>
          </a:prstGeom>
          <a:noFill/>
          <a:extLst>
            <a:ext uri="{909E8E84-426E-40DD-AFC4-6F175D3DCCD1}">
              <a14:hiddenFill xmlns:a14="http://schemas.microsoft.com/office/drawing/2010/main" xmlns="">
                <a:solidFill>
                  <a:srgbClr val="FFFFFF"/>
                </a:solidFill>
              </a14:hiddenFill>
            </a:ext>
          </a:extLst>
        </p:spPr>
      </p:pic>
      <p:pic>
        <p:nvPicPr>
          <p:cNvPr id="7170" name="Picture 2" descr="Hình ảnh có liên quan"/>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rot="812420">
            <a:off x="-201588" y="2301351"/>
            <a:ext cx="2351968" cy="2748954"/>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Đàn tứ.mp4">
            <a:hlinkClick r:id="" action="ppaction://media"/>
          </p:cNvPr>
          <p:cNvPicPr>
            <a:picLocks noRot="1" noChangeAspect="1"/>
          </p:cNvPicPr>
          <p:nvPr>
            <a:videoFile r:link="rId2"/>
          </p:nvPr>
        </p:nvPicPr>
        <p:blipFill>
          <a:blip r:embed="rId8"/>
          <a:stretch>
            <a:fillRect/>
          </a:stretch>
        </p:blipFill>
        <p:spPr>
          <a:xfrm>
            <a:off x="1676400" y="285750"/>
            <a:ext cx="7086600" cy="4114800"/>
          </a:xfrm>
          <a:prstGeom prst="rect">
            <a:avLst/>
          </a:prstGeom>
        </p:spPr>
      </p:pic>
    </p:spTree>
    <p:custDataLst>
      <p:tags r:id="rId1"/>
    </p:custDataLst>
    <p:extLst>
      <p:ext uri="{BB962C8B-B14F-4D97-AF65-F5344CB8AC3E}">
        <p14:creationId xmlns:p14="http://schemas.microsoft.com/office/powerpoint/2010/main" xmlns="" val="1555425188"/>
      </p:ext>
    </p:extLst>
  </p:cSld>
  <p:clrMapOvr>
    <a:masterClrMapping/>
  </p:clrMapOvr>
  <mc:AlternateContent xmlns:mc="http://schemas.openxmlformats.org/markup-compatibility/2006">
    <mc:Choice xmlns:p14="http://schemas.microsoft.com/office/powerpoint/2010/main" xmlns="" Requires="p14">
      <p:transition p14:dur="0" advClick="0" advTm="151039"/>
    </mc:Choice>
    <mc:Fallback>
      <p:transition advClick="0" advTm="151039"/>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p:cTn id="7" fill="hold" display="0">
                  <p:stCondLst>
                    <p:cond delay="indefinite"/>
                  </p:stCondLst>
                  <p:endCondLst>
                    <p:cond evt="onNext" delay="0">
                      <p:tgtEl>
                        <p:sldTgt/>
                      </p:tgtEl>
                    </p:cond>
                    <p:cond evt="onPrev" delay="0">
                      <p:tgtEl>
                        <p:sldTgt/>
                      </p:tgtEl>
                    </p:cond>
                  </p:endCondLst>
                </p:cTn>
                <p:tgtEl>
                  <p:spTgt spid="11"/>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52400" y="50800"/>
            <a:ext cx="8610600" cy="51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2800" dirty="0" smtClean="0">
                <a:solidFill>
                  <a:srgbClr val="FF0000"/>
                </a:solidFill>
                <a:latin typeface="Times New Roman" pitchFamily="18" charset="0"/>
                <a:cs typeface="Times New Roman" pitchFamily="18" charset="0"/>
              </a:rPr>
              <a:t>2/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thiệu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một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nhạc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cụ</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tộc</a:t>
            </a:r>
            <a:r>
              <a:rPr lang="en-US" sz="2800" dirty="0">
                <a:solidFill>
                  <a:srgbClr val="FF0000"/>
                </a:solidFill>
                <a:latin typeface="Times New Roman" pitchFamily="18" charset="0"/>
                <a:cs typeface="Times New Roman" pitchFamily="18" charset="0"/>
              </a:rPr>
              <a:t>:</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latin typeface="Times New Roman" pitchFamily="18" charset="0"/>
              <a:cs typeface="Times New Roman" pitchFamily="18" charset="0"/>
            </a:endParaRPr>
          </a:p>
        </p:txBody>
      </p:sp>
      <p:sp>
        <p:nvSpPr>
          <p:cNvPr id="3" name="Down Arrow Callout 2"/>
          <p:cNvSpPr/>
          <p:nvPr/>
        </p:nvSpPr>
        <p:spPr>
          <a:xfrm>
            <a:off x="6642100" y="107950"/>
            <a:ext cx="1850850" cy="635000"/>
          </a:xfrm>
          <a:prstGeom prst="downArrowCallout">
            <a:avLst>
              <a:gd name="adj1" fmla="val 154556"/>
              <a:gd name="adj2" fmla="val 158333"/>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tì</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bà</a:t>
            </a:r>
            <a:endParaRPr lang="en-US" sz="2400" b="1" dirty="0" smtClean="0">
              <a:solidFill>
                <a:srgbClr val="FF0000"/>
              </a:solidFill>
              <a:latin typeface="Times New Roman" pitchFamily="18" charset="0"/>
              <a:cs typeface="Times New Roman" pitchFamily="18" charset="0"/>
            </a:endParaRPr>
          </a:p>
        </p:txBody>
      </p:sp>
      <p:sp>
        <p:nvSpPr>
          <p:cNvPr id="11" name="Text Box 62"/>
          <p:cNvSpPr txBox="1">
            <a:spLocks noChangeArrowheads="1"/>
          </p:cNvSpPr>
          <p:nvPr/>
        </p:nvSpPr>
        <p:spPr bwMode="auto">
          <a:xfrm>
            <a:off x="241300" y="975169"/>
            <a:ext cx="5778500"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wrap="square">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just"/>
            <a:r>
              <a:rPr lang="vi-VN" sz="2400" dirty="0"/>
              <a:t> </a:t>
            </a:r>
            <a:r>
              <a:rPr lang="en-US" sz="2400" dirty="0" smtClean="0"/>
              <a:t>- </a:t>
            </a:r>
            <a:r>
              <a:rPr lang="vi-VN" sz="2400" b="1" dirty="0" smtClean="0"/>
              <a:t>Đàn t</a:t>
            </a:r>
            <a:r>
              <a:rPr lang="en-US" sz="2400" b="1" dirty="0"/>
              <a:t>ì</a:t>
            </a:r>
            <a:r>
              <a:rPr lang="vi-VN" sz="2400" b="1" dirty="0" smtClean="0"/>
              <a:t> </a:t>
            </a:r>
            <a:r>
              <a:rPr lang="vi-VN" sz="2400" b="1" dirty="0"/>
              <a:t>bà: </a:t>
            </a:r>
            <a:r>
              <a:rPr lang="vi-VN" sz="2400" dirty="0"/>
              <a:t>trông giống hình chiếc lá bàng với cuống ngả về phía sau và cong lên, chạm trổ rất đẹp. Đàn có bốn dây và các phím. Người ta xếp đàn này vào nhóm đàn gảy.</a:t>
            </a:r>
          </a:p>
          <a:p>
            <a:pPr algn="just"/>
            <a:r>
              <a:rPr lang="vi-VN" sz="2400" dirty="0"/>
              <a:t> </a:t>
            </a:r>
            <a:r>
              <a:rPr lang="en-US" sz="2400" dirty="0" smtClean="0"/>
              <a:t>- Â</a:t>
            </a:r>
            <a:r>
              <a:rPr lang="vi-VN" sz="2400" dirty="0" smtClean="0"/>
              <a:t>m </a:t>
            </a:r>
            <a:r>
              <a:rPr lang="vi-VN" sz="2400" dirty="0"/>
              <a:t>thanh trong trẻo, tươi sáng, trữ tình, màu âm hơi giống đàn nguyệt nhưng đanh và khô hơn, cho nên hơi giống màu âm của đàn tứ.</a:t>
            </a:r>
          </a:p>
          <a:p>
            <a:pPr algn="just"/>
            <a:r>
              <a:rPr lang="vi-VN" sz="2400" dirty="0"/>
              <a:t> </a:t>
            </a:r>
            <a:r>
              <a:rPr lang="en-US" sz="2400" dirty="0" smtClean="0"/>
              <a:t>- </a:t>
            </a:r>
            <a:r>
              <a:rPr lang="vi-VN" sz="2400" dirty="0" smtClean="0"/>
              <a:t>Có </a:t>
            </a:r>
            <a:r>
              <a:rPr lang="vi-VN" sz="2400" dirty="0"/>
              <a:t>thể dùng </a:t>
            </a:r>
            <a:r>
              <a:rPr lang="vi-VN" sz="2400" dirty="0" smtClean="0"/>
              <a:t>đà</a:t>
            </a:r>
            <a:r>
              <a:rPr lang="en-US" sz="2400" dirty="0" smtClean="0"/>
              <a:t>n</a:t>
            </a:r>
            <a:r>
              <a:rPr lang="vi-VN" sz="2400" dirty="0" smtClean="0"/>
              <a:t> t</a:t>
            </a:r>
            <a:r>
              <a:rPr lang="en-US" sz="2400" dirty="0"/>
              <a:t>ì</a:t>
            </a:r>
            <a:r>
              <a:rPr lang="vi-VN" sz="2400" dirty="0" smtClean="0"/>
              <a:t> </a:t>
            </a:r>
            <a:r>
              <a:rPr lang="vi-VN" sz="2400" dirty="0"/>
              <a:t>bà để độc tấu hoặc sử dụng trong dàn nhạc dân tộc. </a:t>
            </a:r>
          </a:p>
        </p:txBody>
      </p:sp>
      <p:grpSp>
        <p:nvGrpSpPr>
          <p:cNvPr id="5" name="Group 4"/>
          <p:cNvGrpSpPr/>
          <p:nvPr/>
        </p:nvGrpSpPr>
        <p:grpSpPr>
          <a:xfrm>
            <a:off x="6335626" y="898827"/>
            <a:ext cx="2770274" cy="3861994"/>
            <a:chOff x="6335626" y="898827"/>
            <a:chExt cx="2770274" cy="3861994"/>
          </a:xfrm>
        </p:grpSpPr>
        <p:sp>
          <p:nvSpPr>
            <p:cNvPr id="24" name="Text Box 57"/>
            <p:cNvSpPr txBox="1">
              <a:spLocks noChangeArrowheads="1"/>
            </p:cNvSpPr>
            <p:nvPr/>
          </p:nvSpPr>
          <p:spPr bwMode="auto">
            <a:xfrm>
              <a:off x="8255000" y="3472792"/>
              <a:ext cx="8382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l">
                <a:spcBef>
                  <a:spcPct val="50000"/>
                </a:spcBef>
              </a:pPr>
              <a:r>
                <a:rPr lang="en-US" sz="1400" dirty="0" err="1" smtClean="0">
                  <a:cs typeface="Times New Roman" pitchFamily="18" charset="0"/>
                </a:rPr>
                <a:t>Dây</a:t>
              </a:r>
              <a:r>
                <a:rPr lang="en-US" sz="1400" dirty="0" smtClean="0">
                  <a:cs typeface="Times New Roman" pitchFamily="18" charset="0"/>
                </a:rPr>
                <a:t> </a:t>
              </a:r>
              <a:r>
                <a:rPr lang="en-US" sz="1400" dirty="0" err="1" smtClean="0">
                  <a:cs typeface="Times New Roman" pitchFamily="18" charset="0"/>
                </a:rPr>
                <a:t>đàn</a:t>
              </a:r>
              <a:endParaRPr lang="en-US" sz="1400" dirty="0">
                <a:cs typeface="Times New Roman" pitchFamily="18" charset="0"/>
              </a:endParaRPr>
            </a:p>
          </p:txBody>
        </p:sp>
        <p:grpSp>
          <p:nvGrpSpPr>
            <p:cNvPr id="28" name="Group 27"/>
            <p:cNvGrpSpPr/>
            <p:nvPr/>
          </p:nvGrpSpPr>
          <p:grpSpPr>
            <a:xfrm>
              <a:off x="6335626" y="898827"/>
              <a:ext cx="2770274" cy="3861994"/>
              <a:chOff x="6335626" y="898827"/>
              <a:chExt cx="2770274" cy="3861994"/>
            </a:xfrm>
          </p:grpSpPr>
          <p:grpSp>
            <p:nvGrpSpPr>
              <p:cNvPr id="4" name="Group 3"/>
              <p:cNvGrpSpPr/>
              <p:nvPr/>
            </p:nvGrpSpPr>
            <p:grpSpPr>
              <a:xfrm>
                <a:off x="8077200" y="1097417"/>
                <a:ext cx="1028700" cy="3643253"/>
                <a:chOff x="1752600" y="1543050"/>
                <a:chExt cx="1028700" cy="3308443"/>
              </a:xfrm>
            </p:grpSpPr>
            <p:sp>
              <p:nvSpPr>
                <p:cNvPr id="6" name="Text Box 54"/>
                <p:cNvSpPr txBox="1">
                  <a:spLocks noChangeArrowheads="1"/>
                </p:cNvSpPr>
                <p:nvPr/>
              </p:nvSpPr>
              <p:spPr bwMode="auto">
                <a:xfrm>
                  <a:off x="1790700" y="2453957"/>
                  <a:ext cx="914400" cy="2794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ctr">
                    <a:spcBef>
                      <a:spcPct val="50000"/>
                    </a:spcBef>
                  </a:pPr>
                  <a:r>
                    <a:rPr lang="en-US" sz="1400" dirty="0" err="1" smtClean="0">
                      <a:cs typeface="Times New Roman" pitchFamily="18" charset="0"/>
                    </a:rPr>
                    <a:t>Cần</a:t>
                  </a:r>
                  <a:r>
                    <a:rPr lang="en-US" sz="1400" dirty="0" smtClean="0">
                      <a:cs typeface="Times New Roman" pitchFamily="18" charset="0"/>
                    </a:rPr>
                    <a:t> </a:t>
                  </a:r>
                  <a:r>
                    <a:rPr lang="en-US" sz="1400" dirty="0" err="1" smtClean="0">
                      <a:cs typeface="Times New Roman" pitchFamily="18" charset="0"/>
                    </a:rPr>
                    <a:t>đàn</a:t>
                  </a:r>
                  <a:endParaRPr lang="en-US" sz="1400" dirty="0">
                    <a:cs typeface="Times New Roman" pitchFamily="18" charset="0"/>
                  </a:endParaRPr>
                </a:p>
              </p:txBody>
            </p:sp>
            <p:sp>
              <p:nvSpPr>
                <p:cNvPr id="7" name="Text Box 55"/>
                <p:cNvSpPr txBox="1">
                  <a:spLocks noChangeArrowheads="1"/>
                </p:cNvSpPr>
                <p:nvPr/>
              </p:nvSpPr>
              <p:spPr bwMode="auto">
                <a:xfrm>
                  <a:off x="2057400" y="2997467"/>
                  <a:ext cx="723900" cy="47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wrap="square">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ctr">
                    <a:spcBef>
                      <a:spcPct val="50000"/>
                    </a:spcBef>
                  </a:pPr>
                  <a:r>
                    <a:rPr lang="en-US" sz="1400" dirty="0" err="1" smtClean="0">
                      <a:cs typeface="Times New Roman" pitchFamily="18" charset="0"/>
                    </a:rPr>
                    <a:t>Thùng</a:t>
                  </a:r>
                  <a:r>
                    <a:rPr lang="en-US" sz="1400" dirty="0" smtClean="0">
                      <a:cs typeface="Times New Roman" pitchFamily="18" charset="0"/>
                    </a:rPr>
                    <a:t> </a:t>
                  </a:r>
                  <a:r>
                    <a:rPr lang="en-US" sz="1400" dirty="0" err="1" smtClean="0">
                      <a:cs typeface="Times New Roman" pitchFamily="18" charset="0"/>
                    </a:rPr>
                    <a:t>đàn</a:t>
                  </a:r>
                  <a:endParaRPr lang="en-US" sz="1400" dirty="0">
                    <a:cs typeface="Times New Roman" pitchFamily="18" charset="0"/>
                  </a:endParaRPr>
                </a:p>
              </p:txBody>
            </p:sp>
            <p:sp>
              <p:nvSpPr>
                <p:cNvPr id="8" name="Text Box 57"/>
                <p:cNvSpPr txBox="1">
                  <a:spLocks noChangeArrowheads="1"/>
                </p:cNvSpPr>
                <p:nvPr/>
              </p:nvSpPr>
              <p:spPr bwMode="auto">
                <a:xfrm>
                  <a:off x="1930400" y="4229100"/>
                  <a:ext cx="838200" cy="2794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l">
                    <a:spcBef>
                      <a:spcPct val="50000"/>
                    </a:spcBef>
                  </a:pPr>
                  <a:r>
                    <a:rPr lang="en-US" sz="1400" dirty="0" err="1" smtClean="0">
                      <a:cs typeface="Times New Roman" pitchFamily="18" charset="0"/>
                    </a:rPr>
                    <a:t>Mặt</a:t>
                  </a:r>
                  <a:r>
                    <a:rPr lang="en-US" sz="1400" dirty="0" smtClean="0">
                      <a:cs typeface="Times New Roman" pitchFamily="18" charset="0"/>
                    </a:rPr>
                    <a:t> </a:t>
                  </a:r>
                  <a:r>
                    <a:rPr lang="en-US" sz="1400" dirty="0" err="1" smtClean="0">
                      <a:cs typeface="Times New Roman" pitchFamily="18" charset="0"/>
                    </a:rPr>
                    <a:t>đàn</a:t>
                  </a:r>
                  <a:endParaRPr lang="en-US" sz="1400" dirty="0">
                    <a:cs typeface="Times New Roman" pitchFamily="18" charset="0"/>
                  </a:endParaRPr>
                </a:p>
              </p:txBody>
            </p:sp>
            <p:sp>
              <p:nvSpPr>
                <p:cNvPr id="9" name="Text Box 59"/>
                <p:cNvSpPr txBox="1">
                  <a:spLocks noChangeArrowheads="1"/>
                </p:cNvSpPr>
                <p:nvPr/>
              </p:nvSpPr>
              <p:spPr bwMode="auto">
                <a:xfrm>
                  <a:off x="1752600" y="4572000"/>
                  <a:ext cx="990600" cy="2794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l">
                    <a:spcBef>
                      <a:spcPct val="50000"/>
                    </a:spcBef>
                  </a:pPr>
                  <a:r>
                    <a:rPr lang="en-US" sz="1400" dirty="0" err="1" smtClean="0">
                      <a:cs typeface="Times New Roman" pitchFamily="18" charset="0"/>
                    </a:rPr>
                    <a:t>Ngựa</a:t>
                  </a:r>
                  <a:r>
                    <a:rPr lang="en-US" sz="1400" dirty="0" smtClean="0">
                      <a:cs typeface="Times New Roman" pitchFamily="18" charset="0"/>
                    </a:rPr>
                    <a:t> </a:t>
                  </a:r>
                  <a:r>
                    <a:rPr lang="en-US" sz="1400" dirty="0" err="1" smtClean="0">
                      <a:cs typeface="Times New Roman" pitchFamily="18" charset="0"/>
                    </a:rPr>
                    <a:t>đàn</a:t>
                  </a:r>
                  <a:endParaRPr lang="en-US" sz="1400" dirty="0">
                    <a:cs typeface="Times New Roman" pitchFamily="18" charset="0"/>
                  </a:endParaRPr>
                </a:p>
              </p:txBody>
            </p:sp>
            <p:sp>
              <p:nvSpPr>
                <p:cNvPr id="10" name="Text Box 61"/>
                <p:cNvSpPr txBox="1">
                  <a:spLocks noChangeArrowheads="1"/>
                </p:cNvSpPr>
                <p:nvPr/>
              </p:nvSpPr>
              <p:spPr bwMode="auto">
                <a:xfrm>
                  <a:off x="1778000" y="1543050"/>
                  <a:ext cx="914400" cy="2794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ctr">
                    <a:spcBef>
                      <a:spcPct val="50000"/>
                    </a:spcBef>
                  </a:pPr>
                  <a:r>
                    <a:rPr lang="en-US" sz="1400" dirty="0" err="1" smtClean="0">
                      <a:cs typeface="Times New Roman" pitchFamily="18" charset="0"/>
                    </a:rPr>
                    <a:t>Đầu</a:t>
                  </a:r>
                  <a:r>
                    <a:rPr lang="en-US" sz="1400" dirty="0" smtClean="0">
                      <a:cs typeface="Times New Roman" pitchFamily="18" charset="0"/>
                    </a:rPr>
                    <a:t> </a:t>
                  </a:r>
                  <a:r>
                    <a:rPr lang="en-US" sz="1400" dirty="0" err="1" smtClean="0">
                      <a:cs typeface="Times New Roman" pitchFamily="18" charset="0"/>
                    </a:rPr>
                    <a:t>đàn</a:t>
                  </a:r>
                  <a:endParaRPr lang="en-US" sz="1400" dirty="0">
                    <a:cs typeface="Times New Roman" pitchFamily="18" charset="0"/>
                  </a:endParaRPr>
                </a:p>
              </p:txBody>
            </p:sp>
          </p:grpSp>
          <p:pic>
            <p:nvPicPr>
              <p:cNvPr id="12" name="Picture 2" descr="Kết quả hình ảnh cho dan ti ba"/>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46222" r="10803"/>
              <a:stretch/>
            </p:blipFill>
            <p:spPr bwMode="auto">
              <a:xfrm>
                <a:off x="6335626" y="898827"/>
                <a:ext cx="1854200" cy="3861994"/>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4" name="Straight Arrow Connector 13"/>
              <p:cNvCxnSpPr/>
              <p:nvPr/>
            </p:nvCxnSpPr>
            <p:spPr>
              <a:xfrm flipH="1">
                <a:off x="7567526" y="1251305"/>
                <a:ext cx="68747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467600" y="2254394"/>
                <a:ext cx="72222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8" idx="1"/>
              </p:cNvCxnSpPr>
              <p:nvPr/>
            </p:nvCxnSpPr>
            <p:spPr>
              <a:xfrm flipH="1" flipV="1">
                <a:off x="7696200" y="4209180"/>
                <a:ext cx="558800"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7467600" y="4432893"/>
                <a:ext cx="635000" cy="1538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7" idx="1"/>
              </p:cNvCxnSpPr>
              <p:nvPr/>
            </p:nvCxnSpPr>
            <p:spPr>
              <a:xfrm flipH="1">
                <a:off x="7785100" y="2960629"/>
                <a:ext cx="596900" cy="3924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4" idx="1"/>
              </p:cNvCxnSpPr>
              <p:nvPr/>
            </p:nvCxnSpPr>
            <p:spPr>
              <a:xfrm flipH="1">
                <a:off x="7315200" y="3626681"/>
                <a:ext cx="939800" cy="3166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xmlns="" val="320565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6"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out)">
                                      <p:cBhvr>
                                        <p:cTn id="11" dur="2000"/>
                                        <p:tgtEl>
                                          <p:spTgt spid="5"/>
                                        </p:tgtEl>
                                      </p:cBhvr>
                                    </p:animEffect>
                                  </p:childTnLst>
                                </p:cTn>
                              </p:par>
                            </p:childTnLst>
                          </p:cTn>
                        </p:par>
                        <p:par>
                          <p:cTn id="12" fill="hold">
                            <p:stCondLst>
                              <p:cond delay="4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by="(-#ppt_w*2)" calcmode="lin" valueType="num">
                                      <p:cBhvr rctx="PPT">
                                        <p:cTn id="15" dur="250" autoRev="1" fill="hold">
                                          <p:stCondLst>
                                            <p:cond delay="0"/>
                                          </p:stCondLst>
                                        </p:cTn>
                                        <p:tgtEl>
                                          <p:spTgt spid="11"/>
                                        </p:tgtEl>
                                        <p:attrNameLst>
                                          <p:attrName>ppt_w</p:attrName>
                                        </p:attrNameLst>
                                      </p:cBhvr>
                                    </p:anim>
                                    <p:anim by="(#ppt_w*0.50)" calcmode="lin" valueType="num">
                                      <p:cBhvr>
                                        <p:cTn id="16" dur="250" decel="50000" autoRev="1" fill="hold">
                                          <p:stCondLst>
                                            <p:cond delay="0"/>
                                          </p:stCondLst>
                                        </p:cTn>
                                        <p:tgtEl>
                                          <p:spTgt spid="11"/>
                                        </p:tgtEl>
                                        <p:attrNameLst>
                                          <p:attrName>ppt_x</p:attrName>
                                        </p:attrNameLst>
                                      </p:cBhvr>
                                    </p:anim>
                                    <p:anim from="(-#ppt_h/2)" to="(#ppt_y)" calcmode="lin" valueType="num">
                                      <p:cBhvr>
                                        <p:cTn id="17" dur="500" fill="hold">
                                          <p:stCondLst>
                                            <p:cond delay="0"/>
                                          </p:stCondLst>
                                        </p:cTn>
                                        <p:tgtEl>
                                          <p:spTgt spid="11"/>
                                        </p:tgtEl>
                                        <p:attrNameLst>
                                          <p:attrName>ppt_y</p:attrName>
                                        </p:attrNameLst>
                                      </p:cBhvr>
                                    </p:anim>
                                    <p:animRot by="21600000">
                                      <p:cBhvr>
                                        <p:cTn id="18" dur="5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5400000" flipV="1">
            <a:off x="-2333961" y="2534853"/>
            <a:ext cx="4894694" cy="74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0800000" flipV="1">
            <a:off x="76200" y="57151"/>
            <a:ext cx="8991600" cy="7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0800000" flipV="1">
            <a:off x="76200" y="5009500"/>
            <a:ext cx="8991600" cy="7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5400000" flipV="1">
            <a:off x="6583267" y="2534853"/>
            <a:ext cx="4894694" cy="74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 name="TextBox 39"/>
          <p:cNvSpPr txBox="1"/>
          <p:nvPr/>
        </p:nvSpPr>
        <p:spPr>
          <a:xfrm>
            <a:off x="273603" y="247650"/>
            <a:ext cx="1143000" cy="2862322"/>
          </a:xfrm>
          <a:prstGeom prst="flowChartProcess">
            <a:avLst/>
          </a:prstGeom>
          <a:ln>
            <a:solidFill>
              <a:schemeClr val="accent4">
                <a:lumMod val="50000"/>
              </a:schemeClr>
            </a:solidFill>
          </a:ln>
          <a:scene3d>
            <a:camera prst="orthographicFront"/>
            <a:lightRig rig="threePt" dir="t"/>
          </a:scene3d>
          <a:sp3d>
            <a:bevelT w="139700" h="139700" prst="divot"/>
          </a:sp3d>
        </p:spPr>
        <p:style>
          <a:lnRef idx="3">
            <a:schemeClr val="lt1"/>
          </a:lnRef>
          <a:fillRef idx="1">
            <a:schemeClr val="accent3"/>
          </a:fillRef>
          <a:effectRef idx="1">
            <a:schemeClr val="accent3"/>
          </a:effectRef>
          <a:fontRef idx="minor">
            <a:schemeClr val="lt1"/>
          </a:fontRef>
        </p:style>
        <p:txBody>
          <a:bodyPr wrap="square" rtlCol="0">
            <a:spAutoFit/>
          </a:bodyPr>
          <a:lstStyle/>
          <a:p>
            <a:pPr algn="ctr"/>
            <a:endPar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Độc</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tấu</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đàn</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p>
          <a:p>
            <a:pPr algn="ct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tì</a:t>
            </a: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bà</a:t>
            </a:r>
            <a:endPar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a:p>
            <a:pPr algn="ctr"/>
            <a:endParaRPr lang="en-US" sz="32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42" name="Rectangle 41"/>
          <p:cNvSpPr/>
          <p:nvPr/>
        </p:nvSpPr>
        <p:spPr>
          <a:xfrm>
            <a:off x="1601837" y="5143500"/>
            <a:ext cx="6294583" cy="135083"/>
          </a:xfrm>
          <a:prstGeom prst="rect">
            <a:avLst/>
          </a:prstGeom>
          <a:ln>
            <a:solidFill>
              <a:schemeClr val="tx1"/>
            </a:solidFill>
          </a:ln>
          <a:scene3d>
            <a:camera prst="orthographicFront"/>
            <a:lightRig rig="threePt" dir="t"/>
          </a:scene3d>
          <a:sp3d>
            <a:bevelT w="152400" h="50800" prst="softRound"/>
          </a:sp3d>
        </p:spPr>
        <p:style>
          <a:lnRef idx="3">
            <a:schemeClr val="lt1"/>
          </a:lnRef>
          <a:fillRef idx="1">
            <a:schemeClr val="dk1"/>
          </a:fillRef>
          <a:effectRef idx="1">
            <a:schemeClr val="dk1"/>
          </a:effectRef>
          <a:fontRef idx="minor">
            <a:schemeClr val="lt1"/>
          </a:fontRef>
        </p:style>
        <p:txBody>
          <a:bodyPr rtlCol="0" anchor="ctr"/>
          <a:lstStyle/>
          <a:p>
            <a:pPr algn="ctr"/>
            <a:r>
              <a:rPr lang="en-US" sz="700" b="1" dirty="0" smtClean="0">
                <a:solidFill>
                  <a:schemeClr val="bg1">
                    <a:lumMod val="85000"/>
                  </a:schemeClr>
                </a:solidFill>
                <a:latin typeface="Times New Roman" pitchFamily="18" charset="0"/>
                <a:cs typeface="Times New Roman" pitchFamily="18" charset="0"/>
              </a:rPr>
              <a:t>SONY</a:t>
            </a:r>
            <a:endParaRPr lang="en-US" sz="700" b="1" dirty="0">
              <a:solidFill>
                <a:schemeClr val="bg1">
                  <a:lumMod val="85000"/>
                </a:schemeClr>
              </a:solidFill>
              <a:latin typeface="Times New Roman" pitchFamily="18" charset="0"/>
              <a:cs typeface="Times New Roman" pitchFamily="18" charset="0"/>
            </a:endParaRPr>
          </a:p>
        </p:txBody>
      </p:sp>
      <p:pic>
        <p:nvPicPr>
          <p:cNvPr id="1026" name="Picture 2" descr="Hình ảnh có liên quan"/>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066800" y="23397"/>
            <a:ext cx="8289890" cy="5062953"/>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Đần Tì bà.mp4">
            <a:hlinkClick r:id="" action="ppaction://media"/>
          </p:cNvPr>
          <p:cNvPicPr>
            <a:picLocks noChangeAspect="1"/>
          </p:cNvPicPr>
          <p:nvPr>
            <a:videoFile r:link="rId2"/>
            <p:extLst>
              <p:ext uri="{DAA4B4D4-6D71-4841-9C94-3DE7FCFB9230}">
                <p14:media xmlns:p14="http://schemas.microsoft.com/office/powerpoint/2010/main" xmlns="" r:embed="rId7"/>
              </p:ext>
            </p:extLst>
          </p:nvPr>
        </p:nvPicPr>
        <p:blipFill>
          <a:blip r:embed="rId8"/>
          <a:stretch>
            <a:fillRect/>
          </a:stretch>
        </p:blipFill>
        <p:spPr>
          <a:xfrm>
            <a:off x="1695449" y="338138"/>
            <a:ext cx="7115457" cy="4081462"/>
          </a:xfrm>
          <a:prstGeom prst="rect">
            <a:avLst/>
          </a:prstGeom>
        </p:spPr>
      </p:pic>
      <p:pic>
        <p:nvPicPr>
          <p:cNvPr id="13" name="Picture 2" descr="Kết quả hình ảnh cho dan ti ba"/>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46222" r="10803"/>
          <a:stretch/>
        </p:blipFill>
        <p:spPr bwMode="auto">
          <a:xfrm rot="1828559">
            <a:off x="463189" y="1975039"/>
            <a:ext cx="1207222" cy="3253935"/>
          </a:xfrm>
          <a:prstGeom prst="rect">
            <a:avLst/>
          </a:prstGeom>
          <a:noFill/>
          <a:extLst>
            <a:ext uri="{909E8E84-426E-40DD-AFC4-6F175D3DCCD1}">
              <a14:hiddenFill xmlns:a14="http://schemas.microsoft.com/office/drawing/2010/main" xmlns="">
                <a:solidFill>
                  <a:srgbClr val="FFFFFF"/>
                </a:solidFill>
              </a14:hiddenFill>
            </a:ext>
          </a:extLst>
        </p:spPr>
      </p:pic>
      <p:pic>
        <p:nvPicPr>
          <p:cNvPr id="9219" name="Picture 3" descr="C:\Users\Public\Pictures\Sample Pictures\New Picture (12).pn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936106" y="2185339"/>
            <a:ext cx="2313307" cy="3124994"/>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3891857465"/>
      </p:ext>
    </p:extLst>
  </p:cSld>
  <p:clrMapOvr>
    <a:masterClrMapping/>
  </p:clrMapOvr>
  <mc:AlternateContent xmlns:mc="http://schemas.openxmlformats.org/markup-compatibility/2006">
    <mc:Choice xmlns:p14="http://schemas.microsoft.com/office/powerpoint/2010/main" xmlns="" Requires="p14">
      <p:transition p14:dur="0" advClick="0" advTm="151039"/>
    </mc:Choice>
    <mc:Fallback>
      <p:transition advClick="0" advTm="151039"/>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4"/>
          <p:cNvSpPr>
            <a:spLocks noChangeArrowheads="1"/>
          </p:cNvSpPr>
          <p:nvPr/>
        </p:nvSpPr>
        <p:spPr bwMode="auto">
          <a:xfrm>
            <a:off x="0" y="63500"/>
            <a:ext cx="9144000" cy="69850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2400" b="1" dirty="0" err="1">
                <a:solidFill>
                  <a:srgbClr val="00B050"/>
                </a:solidFill>
                <a:latin typeface="Times New Roman" pitchFamily="18" charset="0"/>
                <a:cs typeface="Times New Roman" pitchFamily="18" charset="0"/>
              </a:rPr>
              <a:t>Thứ</a:t>
            </a:r>
            <a:r>
              <a:rPr lang="en-US" sz="2400" b="1" dirty="0">
                <a:solidFill>
                  <a:srgbClr val="00B050"/>
                </a:solidFill>
                <a:latin typeface="Times New Roman" pitchFamily="18" charset="0"/>
                <a:cs typeface="Times New Roman" pitchFamily="18" charset="0"/>
              </a:rPr>
              <a:t> </a:t>
            </a:r>
            <a:r>
              <a:rPr lang="en-US" sz="2400" b="1" dirty="0" err="1">
                <a:solidFill>
                  <a:srgbClr val="00B050"/>
                </a:solidFill>
                <a:latin typeface="Times New Roman" pitchFamily="18" charset="0"/>
                <a:cs typeface="Times New Roman" pitchFamily="18" charset="0"/>
              </a:rPr>
              <a:t>hai</a:t>
            </a:r>
            <a:r>
              <a:rPr lang="en-US" sz="2400" b="1" dirty="0">
                <a:solidFill>
                  <a:srgbClr val="00B050"/>
                </a:solidFill>
                <a:latin typeface="Times New Roman" pitchFamily="18" charset="0"/>
                <a:cs typeface="Times New Roman" pitchFamily="18" charset="0"/>
              </a:rPr>
              <a:t> </a:t>
            </a:r>
            <a:r>
              <a:rPr lang="en-US" sz="2400" b="1" dirty="0" err="1">
                <a:solidFill>
                  <a:srgbClr val="00B050"/>
                </a:solidFill>
                <a:latin typeface="Times New Roman" pitchFamily="18" charset="0"/>
                <a:cs typeface="Times New Roman" pitchFamily="18" charset="0"/>
              </a:rPr>
              <a:t>ngày</a:t>
            </a:r>
            <a:r>
              <a:rPr lang="en-US" sz="2400" b="1" dirty="0">
                <a:solidFill>
                  <a:srgbClr val="00B050"/>
                </a:solidFill>
                <a:latin typeface="Times New Roman" pitchFamily="18" charset="0"/>
                <a:cs typeface="Times New Roman" pitchFamily="18" charset="0"/>
              </a:rPr>
              <a:t> </a:t>
            </a:r>
            <a:r>
              <a:rPr lang="en-US" sz="2400" b="1" dirty="0" smtClean="0">
                <a:solidFill>
                  <a:srgbClr val="00B050"/>
                </a:solidFill>
                <a:latin typeface="Times New Roman" pitchFamily="18" charset="0"/>
                <a:cs typeface="Times New Roman" pitchFamily="18" charset="0"/>
              </a:rPr>
              <a:t>25 </a:t>
            </a:r>
            <a:r>
              <a:rPr lang="en-US" sz="2400" b="1" dirty="0" err="1">
                <a:solidFill>
                  <a:srgbClr val="00B050"/>
                </a:solidFill>
                <a:latin typeface="Times New Roman" pitchFamily="18" charset="0"/>
                <a:cs typeface="Times New Roman" pitchFamily="18" charset="0"/>
              </a:rPr>
              <a:t>tháng</a:t>
            </a:r>
            <a:r>
              <a:rPr lang="en-US" sz="2400" b="1" dirty="0">
                <a:solidFill>
                  <a:srgbClr val="00B050"/>
                </a:solidFill>
                <a:latin typeface="Times New Roman" pitchFamily="18" charset="0"/>
                <a:cs typeface="Times New Roman" pitchFamily="18" charset="0"/>
              </a:rPr>
              <a:t> </a:t>
            </a:r>
            <a:r>
              <a:rPr lang="en-US" sz="2400" b="1" dirty="0" smtClean="0">
                <a:solidFill>
                  <a:srgbClr val="00B050"/>
                </a:solidFill>
                <a:latin typeface="Times New Roman" pitchFamily="18" charset="0"/>
                <a:cs typeface="Times New Roman" pitchFamily="18" charset="0"/>
              </a:rPr>
              <a:t>9 </a:t>
            </a:r>
            <a:r>
              <a:rPr lang="en-US" sz="2400" b="1" dirty="0" err="1">
                <a:solidFill>
                  <a:srgbClr val="00B050"/>
                </a:solidFill>
                <a:latin typeface="Times New Roman" pitchFamily="18" charset="0"/>
                <a:cs typeface="Times New Roman" pitchFamily="18" charset="0"/>
              </a:rPr>
              <a:t>năm</a:t>
            </a:r>
            <a:r>
              <a:rPr lang="en-US" sz="2400" b="1" dirty="0">
                <a:solidFill>
                  <a:srgbClr val="00B050"/>
                </a:solidFill>
                <a:latin typeface="Times New Roman" pitchFamily="18" charset="0"/>
                <a:cs typeface="Times New Roman" pitchFamily="18" charset="0"/>
              </a:rPr>
              <a:t> </a:t>
            </a:r>
            <a:r>
              <a:rPr lang="en-US" sz="2400" b="1" dirty="0" smtClean="0">
                <a:solidFill>
                  <a:srgbClr val="00B050"/>
                </a:solidFill>
                <a:latin typeface="Times New Roman" pitchFamily="18" charset="0"/>
                <a:cs typeface="Times New Roman" pitchFamily="18" charset="0"/>
              </a:rPr>
              <a:t>2017</a:t>
            </a:r>
            <a:endParaRPr lang="en-US" sz="2400" b="1" dirty="0">
              <a:solidFill>
                <a:srgbClr val="00B050"/>
              </a:solidFill>
              <a:latin typeface="Times New Roman" pitchFamily="18" charset="0"/>
              <a:cs typeface="Times New Roman" pitchFamily="18" charset="0"/>
            </a:endParaRPr>
          </a:p>
        </p:txBody>
      </p:sp>
      <p:sp>
        <p:nvSpPr>
          <p:cNvPr id="63" name="Rectangle 4"/>
          <p:cNvSpPr>
            <a:spLocks noChangeArrowheads="1"/>
          </p:cNvSpPr>
          <p:nvPr/>
        </p:nvSpPr>
        <p:spPr bwMode="auto">
          <a:xfrm>
            <a:off x="2895600" y="438150"/>
            <a:ext cx="3276600" cy="51435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2400" b="1" u="sng" dirty="0" err="1">
                <a:solidFill>
                  <a:srgbClr val="00B050"/>
                </a:solidFill>
                <a:latin typeface="Times New Roman" pitchFamily="18" charset="0"/>
                <a:cs typeface="Times New Roman" pitchFamily="18" charset="0"/>
              </a:rPr>
              <a:t>Âm</a:t>
            </a:r>
            <a:r>
              <a:rPr lang="en-US" sz="2400" b="1" u="sng" dirty="0">
                <a:solidFill>
                  <a:srgbClr val="00B050"/>
                </a:solidFill>
                <a:latin typeface="Times New Roman" pitchFamily="18" charset="0"/>
                <a:cs typeface="Times New Roman" pitchFamily="18" charset="0"/>
              </a:rPr>
              <a:t> </a:t>
            </a:r>
            <a:r>
              <a:rPr lang="en-US" sz="2400" b="1" u="sng" dirty="0" err="1" smtClean="0">
                <a:solidFill>
                  <a:srgbClr val="00B050"/>
                </a:solidFill>
                <a:latin typeface="Times New Roman" pitchFamily="18" charset="0"/>
                <a:cs typeface="Times New Roman" pitchFamily="18" charset="0"/>
              </a:rPr>
              <a:t>nhạc</a:t>
            </a:r>
            <a:r>
              <a:rPr lang="en-US" sz="2400" b="1" u="sng" dirty="0" smtClean="0">
                <a:solidFill>
                  <a:srgbClr val="00B050"/>
                </a:solidFill>
                <a:latin typeface="Times New Roman" pitchFamily="18" charset="0"/>
                <a:cs typeface="Times New Roman" pitchFamily="18" charset="0"/>
              </a:rPr>
              <a:t>:</a:t>
            </a:r>
            <a:endParaRPr lang="en-US" sz="2400" b="1" u="sng" dirty="0">
              <a:solidFill>
                <a:srgbClr val="00B050"/>
              </a:solidFill>
              <a:latin typeface="Times New Roman" pitchFamily="18" charset="0"/>
              <a:cs typeface="Times New Roman" pitchFamily="18" charset="0"/>
            </a:endParaRPr>
          </a:p>
        </p:txBody>
      </p:sp>
      <p:sp>
        <p:nvSpPr>
          <p:cNvPr id="46" name="Rectangle 4"/>
          <p:cNvSpPr>
            <a:spLocks noChangeArrowheads="1"/>
          </p:cNvSpPr>
          <p:nvPr/>
        </p:nvSpPr>
        <p:spPr bwMode="auto">
          <a:xfrm>
            <a:off x="25400" y="822325"/>
            <a:ext cx="5842000" cy="51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4000" baseline="-25000" dirty="0" err="1" smtClean="0">
                <a:solidFill>
                  <a:srgbClr val="FF0000"/>
                </a:solidFill>
                <a:latin typeface="Times New Roman" pitchFamily="18" charset="0"/>
                <a:cs typeface="Times New Roman" pitchFamily="18" charset="0"/>
              </a:rPr>
              <a:t>Giới</a:t>
            </a:r>
            <a:r>
              <a:rPr lang="en-US" sz="4000" baseline="-25000" dirty="0" smtClean="0">
                <a:solidFill>
                  <a:srgbClr val="FF0000"/>
                </a:solidFill>
                <a:latin typeface="Times New Roman" pitchFamily="18" charset="0"/>
                <a:cs typeface="Times New Roman" pitchFamily="18" charset="0"/>
              </a:rPr>
              <a:t> </a:t>
            </a:r>
            <a:r>
              <a:rPr lang="en-US" sz="4000" baseline="-25000" dirty="0" err="1" smtClean="0">
                <a:solidFill>
                  <a:srgbClr val="FF0000"/>
                </a:solidFill>
                <a:latin typeface="Times New Roman" pitchFamily="18" charset="0"/>
                <a:cs typeface="Times New Roman" pitchFamily="18" charset="0"/>
              </a:rPr>
              <a:t>thiệu</a:t>
            </a:r>
            <a:r>
              <a:rPr lang="en-US" sz="4000" baseline="-25000" dirty="0" smtClean="0">
                <a:solidFill>
                  <a:srgbClr val="FF0000"/>
                </a:solidFill>
                <a:latin typeface="Times New Roman" pitchFamily="18" charset="0"/>
                <a:cs typeface="Times New Roman" pitchFamily="18" charset="0"/>
              </a:rPr>
              <a:t> </a:t>
            </a:r>
            <a:r>
              <a:rPr lang="en-US" sz="4000" baseline="-25000" dirty="0" err="1" smtClean="0">
                <a:solidFill>
                  <a:srgbClr val="FF0000"/>
                </a:solidFill>
                <a:latin typeface="Times New Roman" pitchFamily="18" charset="0"/>
                <a:cs typeface="Times New Roman" pitchFamily="18" charset="0"/>
              </a:rPr>
              <a:t>một</a:t>
            </a:r>
            <a:r>
              <a:rPr lang="en-US" sz="4000" baseline="-25000" dirty="0" smtClean="0">
                <a:solidFill>
                  <a:srgbClr val="FF0000"/>
                </a:solidFill>
                <a:latin typeface="Times New Roman" pitchFamily="18" charset="0"/>
                <a:cs typeface="Times New Roman" pitchFamily="18" charset="0"/>
              </a:rPr>
              <a:t> </a:t>
            </a:r>
            <a:r>
              <a:rPr lang="en-US" sz="4000" baseline="-25000" dirty="0" err="1" smtClean="0">
                <a:solidFill>
                  <a:srgbClr val="FF0000"/>
                </a:solidFill>
                <a:latin typeface="Times New Roman" pitchFamily="18" charset="0"/>
                <a:cs typeface="Times New Roman" pitchFamily="18" charset="0"/>
              </a:rPr>
              <a:t>vài</a:t>
            </a:r>
            <a:r>
              <a:rPr lang="en-US" sz="4000" baseline="-25000" dirty="0" smtClean="0">
                <a:solidFill>
                  <a:srgbClr val="FF0000"/>
                </a:solidFill>
                <a:latin typeface="Times New Roman" pitchFamily="18" charset="0"/>
                <a:cs typeface="Times New Roman" pitchFamily="18" charset="0"/>
              </a:rPr>
              <a:t> </a:t>
            </a:r>
            <a:r>
              <a:rPr lang="en-US" sz="4000" baseline="-25000" dirty="0" err="1" smtClean="0">
                <a:solidFill>
                  <a:srgbClr val="FF0000"/>
                </a:solidFill>
                <a:latin typeface="Times New Roman" pitchFamily="18" charset="0"/>
                <a:cs typeface="Times New Roman" pitchFamily="18" charset="0"/>
              </a:rPr>
              <a:t>nhạc</a:t>
            </a:r>
            <a:r>
              <a:rPr lang="en-US" sz="4000" baseline="-25000" dirty="0" smtClean="0">
                <a:solidFill>
                  <a:srgbClr val="FF0000"/>
                </a:solidFill>
                <a:latin typeface="Times New Roman" pitchFamily="18" charset="0"/>
                <a:cs typeface="Times New Roman" pitchFamily="18" charset="0"/>
              </a:rPr>
              <a:t> </a:t>
            </a:r>
            <a:r>
              <a:rPr lang="en-US" sz="4000" baseline="-25000" dirty="0" err="1" smtClean="0">
                <a:solidFill>
                  <a:srgbClr val="FF0000"/>
                </a:solidFill>
                <a:latin typeface="Times New Roman" pitchFamily="18" charset="0"/>
                <a:cs typeface="Times New Roman" pitchFamily="18" charset="0"/>
              </a:rPr>
              <a:t>cụ</a:t>
            </a:r>
            <a:r>
              <a:rPr lang="en-US" sz="4000" baseline="-25000" dirty="0" smtClean="0">
                <a:solidFill>
                  <a:srgbClr val="FF0000"/>
                </a:solidFill>
                <a:latin typeface="Times New Roman" pitchFamily="18" charset="0"/>
                <a:cs typeface="Times New Roman" pitchFamily="18" charset="0"/>
              </a:rPr>
              <a:t> </a:t>
            </a:r>
            <a:r>
              <a:rPr lang="en-US" sz="4000" baseline="-25000" dirty="0" err="1" smtClean="0">
                <a:solidFill>
                  <a:srgbClr val="FF0000"/>
                </a:solidFill>
                <a:latin typeface="Times New Roman" pitchFamily="18" charset="0"/>
                <a:cs typeface="Times New Roman" pitchFamily="18" charset="0"/>
              </a:rPr>
              <a:t>dân</a:t>
            </a:r>
            <a:r>
              <a:rPr lang="en-US" sz="4000" baseline="-25000" dirty="0" smtClean="0">
                <a:solidFill>
                  <a:srgbClr val="FF0000"/>
                </a:solidFill>
                <a:latin typeface="Times New Roman" pitchFamily="18" charset="0"/>
                <a:cs typeface="Times New Roman" pitchFamily="18" charset="0"/>
              </a:rPr>
              <a:t> </a:t>
            </a:r>
            <a:r>
              <a:rPr lang="en-US" sz="4000" baseline="-25000" dirty="0" err="1" smtClean="0">
                <a:solidFill>
                  <a:srgbClr val="FF0000"/>
                </a:solidFill>
                <a:latin typeface="Times New Roman" pitchFamily="18" charset="0"/>
                <a:cs typeface="Times New Roman" pitchFamily="18" charset="0"/>
              </a:rPr>
              <a:t>tộc</a:t>
            </a:r>
            <a:r>
              <a:rPr lang="en-US" sz="4000" baseline="-25000" dirty="0">
                <a:solidFill>
                  <a:srgbClr val="FF0000"/>
                </a:solidFill>
                <a:latin typeface="Times New Roman" pitchFamily="18" charset="0"/>
                <a:cs typeface="Times New Roman" pitchFamily="18" charset="0"/>
              </a:rPr>
              <a:t>:</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latin typeface="Times New Roman" pitchFamily="18" charset="0"/>
              <a:cs typeface="Times New Roman" pitchFamily="18" charset="0"/>
            </a:endParaRPr>
          </a:p>
        </p:txBody>
      </p:sp>
      <p:pic>
        <p:nvPicPr>
          <p:cNvPr id="47" name="Picture 4" descr="Kết quả hình ảnh cho dan nhi"/>
          <p:cNvPicPr>
            <a:picLocks noChangeAspect="1" noChangeArrowheads="1"/>
          </p:cNvPicPr>
          <p:nvPr/>
        </p:nvPicPr>
        <p:blipFill>
          <a:blip r:embed="rId2">
            <a:clrChange>
              <a:clrFrom>
                <a:srgbClr val="FDFDFB"/>
              </a:clrFrom>
              <a:clrTo>
                <a:srgbClr val="FDFDFB">
                  <a:alpha val="0"/>
                </a:srgbClr>
              </a:clrTo>
            </a:clrChange>
            <a:extLst>
              <a:ext uri="{28A0092B-C50C-407E-A947-70E740481C1C}">
                <a14:useLocalDpi xmlns:a14="http://schemas.microsoft.com/office/drawing/2010/main" xmlns="" val="0"/>
              </a:ext>
            </a:extLst>
          </a:blip>
          <a:srcRect/>
          <a:stretch>
            <a:fillRect/>
          </a:stretch>
        </p:blipFill>
        <p:spPr bwMode="auto">
          <a:xfrm flipH="1">
            <a:off x="-46399" y="1460501"/>
            <a:ext cx="2903899" cy="3059726"/>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2" descr="Hình ảnh có liên qua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58940" y="1481280"/>
            <a:ext cx="2617860" cy="3059726"/>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2" descr="Kết quả hình ảnh cho dan ti ba"/>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46222" r="10803"/>
          <a:stretch/>
        </p:blipFill>
        <p:spPr bwMode="auto">
          <a:xfrm>
            <a:off x="6974292" y="692150"/>
            <a:ext cx="1864908" cy="3794323"/>
          </a:xfrm>
          <a:prstGeom prst="rect">
            <a:avLst/>
          </a:prstGeom>
          <a:noFill/>
          <a:extLst>
            <a:ext uri="{909E8E84-426E-40DD-AFC4-6F175D3DCCD1}">
              <a14:hiddenFill xmlns:a14="http://schemas.microsoft.com/office/drawing/2010/main" xmlns="">
                <a:solidFill>
                  <a:srgbClr val="FFFFFF"/>
                </a:solidFill>
              </a14:hiddenFill>
            </a:ext>
          </a:extLst>
        </p:spPr>
      </p:pic>
      <p:cxnSp>
        <p:nvCxnSpPr>
          <p:cNvPr id="3" name="Straight Connector 2"/>
          <p:cNvCxnSpPr/>
          <p:nvPr/>
        </p:nvCxnSpPr>
        <p:spPr>
          <a:xfrm flipV="1">
            <a:off x="106001" y="5052871"/>
            <a:ext cx="9063399" cy="39829"/>
          </a:xfrm>
          <a:prstGeom prst="line">
            <a:avLst/>
          </a:prstGeom>
        </p:spPr>
        <p:style>
          <a:lnRef idx="1">
            <a:schemeClr val="accent1"/>
          </a:lnRef>
          <a:fillRef idx="0">
            <a:schemeClr val="accent1"/>
          </a:fillRef>
          <a:effectRef idx="0">
            <a:schemeClr val="accent1"/>
          </a:effectRef>
          <a:fontRef idx="minor">
            <a:schemeClr val="tx1"/>
          </a:fontRef>
        </p:style>
      </p:cxnSp>
      <p:pic>
        <p:nvPicPr>
          <p:cNvPr id="53" name="Picture 4" descr="Kết quả hình ảnh cho dan tam"/>
          <p:cNvPicPr>
            <a:picLocks noChangeAspect="1" noChangeArrowheads="1"/>
          </p:cNvPicPr>
          <p:nvPr/>
        </p:nvPicPr>
        <p:blipFill>
          <a:blip r:embed="rId5">
            <a:clrChange>
              <a:clrFrom>
                <a:srgbClr val="CBFFFB"/>
              </a:clrFrom>
              <a:clrTo>
                <a:srgbClr val="CBFFFB">
                  <a:alpha val="0"/>
                </a:srgbClr>
              </a:clrTo>
            </a:clrChange>
            <a:extLst>
              <a:ext uri="{28A0092B-C50C-407E-A947-70E740481C1C}">
                <a14:useLocalDpi xmlns:a14="http://schemas.microsoft.com/office/drawing/2010/main" xmlns="" val="0"/>
              </a:ext>
            </a:extLst>
          </a:blip>
          <a:srcRect/>
          <a:stretch>
            <a:fillRect/>
          </a:stretch>
        </p:blipFill>
        <p:spPr bwMode="auto">
          <a:xfrm>
            <a:off x="4953000" y="603250"/>
            <a:ext cx="1600200" cy="3850025"/>
          </a:xfrm>
          <a:prstGeom prst="rect">
            <a:avLst/>
          </a:prstGeom>
          <a:noFill/>
          <a:extLst>
            <a:ext uri="{909E8E84-426E-40DD-AFC4-6F175D3DCCD1}">
              <a14:hiddenFill xmlns:a14="http://schemas.microsoft.com/office/drawing/2010/main" xmlns="">
                <a:solidFill>
                  <a:srgbClr val="FFFFFF"/>
                </a:solidFill>
              </a14:hiddenFill>
            </a:ext>
          </a:extLst>
        </p:spPr>
      </p:pic>
      <p:sp>
        <p:nvSpPr>
          <p:cNvPr id="54" name="Up Arrow Callout 53"/>
          <p:cNvSpPr/>
          <p:nvPr/>
        </p:nvSpPr>
        <p:spPr>
          <a:xfrm>
            <a:off x="317470" y="4503014"/>
            <a:ext cx="1752630" cy="576986"/>
          </a:xfrm>
          <a:prstGeom prst="upArrowCallout">
            <a:avLst>
              <a:gd name="adj1" fmla="val 205000"/>
              <a:gd name="adj2" fmla="val 150207"/>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nhị</a:t>
            </a:r>
            <a:endParaRPr lang="en-US" sz="2400" b="1" dirty="0" smtClean="0">
              <a:solidFill>
                <a:srgbClr val="FF0000"/>
              </a:solidFill>
              <a:latin typeface="Times New Roman" pitchFamily="18" charset="0"/>
              <a:cs typeface="Times New Roman" pitchFamily="18" charset="0"/>
            </a:endParaRPr>
          </a:p>
        </p:txBody>
      </p:sp>
      <p:sp>
        <p:nvSpPr>
          <p:cNvPr id="55" name="Up Arrow Callout 54"/>
          <p:cNvSpPr/>
          <p:nvPr/>
        </p:nvSpPr>
        <p:spPr>
          <a:xfrm>
            <a:off x="2667000" y="4503014"/>
            <a:ext cx="1752630" cy="576986"/>
          </a:xfrm>
          <a:prstGeom prst="upArrowCallout">
            <a:avLst>
              <a:gd name="adj1" fmla="val 205000"/>
              <a:gd name="adj2" fmla="val 150207"/>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tứ</a:t>
            </a:r>
            <a:endParaRPr lang="en-US" sz="2400" b="1" dirty="0" smtClean="0">
              <a:solidFill>
                <a:srgbClr val="FF0000"/>
              </a:solidFill>
              <a:latin typeface="Times New Roman" pitchFamily="18" charset="0"/>
              <a:cs typeface="Times New Roman" pitchFamily="18" charset="0"/>
            </a:endParaRPr>
          </a:p>
        </p:txBody>
      </p:sp>
      <p:sp>
        <p:nvSpPr>
          <p:cNvPr id="56" name="Up Arrow Callout 55"/>
          <p:cNvSpPr/>
          <p:nvPr/>
        </p:nvSpPr>
        <p:spPr>
          <a:xfrm>
            <a:off x="4927585" y="4491179"/>
            <a:ext cx="1752630" cy="576986"/>
          </a:xfrm>
          <a:prstGeom prst="upArrowCallout">
            <a:avLst>
              <a:gd name="adj1" fmla="val 205000"/>
              <a:gd name="adj2" fmla="val 150207"/>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tam</a:t>
            </a:r>
          </a:p>
        </p:txBody>
      </p:sp>
      <p:sp>
        <p:nvSpPr>
          <p:cNvPr id="57" name="Up Arrow Callout 56"/>
          <p:cNvSpPr/>
          <p:nvPr/>
        </p:nvSpPr>
        <p:spPr>
          <a:xfrm>
            <a:off x="7126692" y="4478479"/>
            <a:ext cx="1752630" cy="576986"/>
          </a:xfrm>
          <a:prstGeom prst="upArrowCallout">
            <a:avLst>
              <a:gd name="adj1" fmla="val 205000"/>
              <a:gd name="adj2" fmla="val 150207"/>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tì</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bà</a:t>
            </a:r>
            <a:endParaRPr lang="en-US" sz="2400" b="1" dirty="0" smtClean="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731617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circle(in)">
                                      <p:cBhvr>
                                        <p:cTn id="7" dur="1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circle(in)">
                                      <p:cBhvr>
                                        <p:cTn id="12" dur="1000"/>
                                        <p:tgtEl>
                                          <p:spTgt spid="5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circle(in)">
                                      <p:cBhvr>
                                        <p:cTn id="17" dur="10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circle(in)">
                                      <p:cBhvr>
                                        <p:cTn id="22"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ownloads\piano-wallpaper_090846408.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69023" cy="5143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descr="F:\4 loai dan\anh Music dong\animated-music-image-0061.gif">
            <a:hlinkClick r:id="rId3" action="ppaction://hlinkpres?slideindex=1&amp;slidetitle="/>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04800" y="590550"/>
            <a:ext cx="800100" cy="752475"/>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2" descr="Kết quả hình ảnh cho dan tam"/>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553200" y="4140828"/>
            <a:ext cx="2065290" cy="997477"/>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F:\4 loai dan\anh Music dong\animated-opera-image-0001.gif">
            <a:hlinkClick r:id="rId6" action="ppaction://hlinkfile"/>
          </p:cNvPr>
          <p:cNvPicPr>
            <a:picLocks noChangeAspect="1" noChangeArrowheads="1" noCrop="1"/>
          </p:cNvPicPr>
          <p:nvPr/>
        </p:nvPicPr>
        <p:blipFill>
          <a:blip r:embed="rId7">
            <a:extLst>
              <a:ext uri="{28A0092B-C50C-407E-A947-70E740481C1C}">
                <a14:useLocalDpi xmlns:a14="http://schemas.microsoft.com/office/drawing/2010/main" xmlns="" val="0"/>
              </a:ext>
            </a:extLst>
          </a:blip>
          <a:srcRect/>
          <a:stretch>
            <a:fillRect/>
          </a:stretch>
        </p:blipFill>
        <p:spPr bwMode="auto">
          <a:xfrm>
            <a:off x="5410200" y="2767000"/>
            <a:ext cx="619125" cy="11049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F:\4 loai dan\anh Music dong\animated-music-image-0072.gif">
            <a:hlinkClick r:id="rId8" action="ppaction://hlinkpres?slideindex=1&amp;slidetitle="/>
          </p:cNvPr>
          <p:cNvPicPr>
            <a:picLocks noChangeAspect="1" noChangeArrowheads="1" noCrop="1"/>
          </p:cNvPicPr>
          <p:nvPr/>
        </p:nvPicPr>
        <p:blipFill>
          <a:blip r:embed="rId9">
            <a:extLst>
              <a:ext uri="{28A0092B-C50C-407E-A947-70E740481C1C}">
                <a14:useLocalDpi xmlns:a14="http://schemas.microsoft.com/office/drawing/2010/main" xmlns="" val="0"/>
              </a:ext>
            </a:extLst>
          </a:blip>
          <a:srcRect/>
          <a:stretch>
            <a:fillRect/>
          </a:stretch>
        </p:blipFill>
        <p:spPr bwMode="auto">
          <a:xfrm>
            <a:off x="6172200" y="3362745"/>
            <a:ext cx="1143000" cy="4191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236876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ownloads\piano-wallpaper_090846408.jpg"/>
          <p:cNvPicPr>
            <a:picLocks noChangeAspect="1" noChangeArrowheads="1"/>
          </p:cNvPicPr>
          <p:nvPr/>
        </p:nvPicPr>
        <p:blipFill>
          <a:blip r:embed="rId3">
            <a:lum bright="70000" contrast="-70000"/>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76200" y="102177"/>
            <a:ext cx="8991600" cy="923330"/>
          </a:xfrm>
          <a:prstGeom prst="rect">
            <a:avLst/>
          </a:prstGeom>
        </p:spPr>
        <p:txBody>
          <a:bodyPr wrap="square">
            <a:spAutoFit/>
          </a:bodyPr>
          <a:lstStyle/>
          <a:p>
            <a:pPr algn="ctr"/>
            <a:r>
              <a:rPr lang="en-US" sz="5400" b="1" dirty="0" err="1">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Nghe</a:t>
            </a:r>
            <a:r>
              <a:rPr lang="en-US" sz="5400" b="1" dirty="0">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lang="en-US" sz="5400" b="1" dirty="0" err="1">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và</a:t>
            </a:r>
            <a:r>
              <a:rPr lang="en-US" sz="5400" b="1" dirty="0">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lang="en-US" sz="5400" b="1" dirty="0" err="1">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đoán</a:t>
            </a:r>
            <a:r>
              <a:rPr lang="en-US" sz="5400" b="1" dirty="0">
                <a:ln w="12700">
                  <a:solidFill>
                    <a:srgbClr val="FFFF00"/>
                  </a:solidFill>
                  <a:prstDash val="solid"/>
                </a:ln>
                <a:solidFill>
                  <a:srgbClr val="FFFF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lang="en-US" sz="5400" b="1" dirty="0" err="1">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tên</a:t>
            </a:r>
            <a:r>
              <a:rPr lang="en-US" sz="5400" b="1" dirty="0">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lang="en-US" sz="5400" b="1" dirty="0" err="1">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nhạc</a:t>
            </a:r>
            <a:r>
              <a:rPr lang="en-US" sz="5400" b="1" dirty="0">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 </a:t>
            </a:r>
            <a:r>
              <a:rPr lang="en-US" sz="5400" b="1" dirty="0" err="1">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cụ</a:t>
            </a:r>
            <a:endParaRPr lang="en-US" sz="5400" b="1" dirty="0">
              <a:ln w="12700">
                <a:solidFill>
                  <a:srgbClr val="FFFF00"/>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pic>
        <p:nvPicPr>
          <p:cNvPr id="8" name="Picture 2" descr="Hình ảnh có liên qua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63830" y="2080797"/>
            <a:ext cx="2058265" cy="2405677"/>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descr="Kết quả hình ảnh cho dan ti ba"/>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l="46222" r="10803"/>
          <a:stretch/>
        </p:blipFill>
        <p:spPr bwMode="auto">
          <a:xfrm>
            <a:off x="2818787" y="1503228"/>
            <a:ext cx="1466264" cy="2983246"/>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4" descr="Kết quả hình ảnh cho dan tam"/>
          <p:cNvPicPr>
            <a:picLocks noChangeAspect="1" noChangeArrowheads="1"/>
          </p:cNvPicPr>
          <p:nvPr/>
        </p:nvPicPr>
        <p:blipFill>
          <a:blip r:embed="rId6">
            <a:clrChange>
              <a:clrFrom>
                <a:srgbClr val="CBFFFB"/>
              </a:clrFrom>
              <a:clrTo>
                <a:srgbClr val="CBFFFB">
                  <a:alpha val="0"/>
                </a:srgbClr>
              </a:clrTo>
            </a:clrChange>
            <a:extLst>
              <a:ext uri="{28A0092B-C50C-407E-A947-70E740481C1C}">
                <a14:useLocalDpi xmlns:a14="http://schemas.microsoft.com/office/drawing/2010/main" xmlns="" val="0"/>
              </a:ext>
            </a:extLst>
          </a:blip>
          <a:srcRect/>
          <a:stretch>
            <a:fillRect/>
          </a:stretch>
        </p:blipFill>
        <p:spPr bwMode="auto">
          <a:xfrm>
            <a:off x="5295060" y="1409485"/>
            <a:ext cx="1265102" cy="3043791"/>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Up Arrow Callout 11"/>
          <p:cNvSpPr/>
          <p:nvPr/>
        </p:nvSpPr>
        <p:spPr>
          <a:xfrm>
            <a:off x="488538" y="4530255"/>
            <a:ext cx="1377986" cy="453649"/>
          </a:xfrm>
          <a:prstGeom prst="upArrowCallout">
            <a:avLst>
              <a:gd name="adj1" fmla="val 205000"/>
              <a:gd name="adj2" fmla="val 150207"/>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tứ</a:t>
            </a:r>
            <a:endParaRPr lang="en-US" sz="2400" b="1" dirty="0" smtClean="0">
              <a:solidFill>
                <a:srgbClr val="FF0000"/>
              </a:solidFill>
              <a:latin typeface="Times New Roman" pitchFamily="18" charset="0"/>
              <a:cs typeface="Times New Roman" pitchFamily="18" charset="0"/>
            </a:endParaRPr>
          </a:p>
        </p:txBody>
      </p:sp>
      <p:sp>
        <p:nvSpPr>
          <p:cNvPr id="13" name="Up Arrow Callout 12"/>
          <p:cNvSpPr/>
          <p:nvPr/>
        </p:nvSpPr>
        <p:spPr>
          <a:xfrm>
            <a:off x="5302229" y="4552170"/>
            <a:ext cx="1377986" cy="453649"/>
          </a:xfrm>
          <a:prstGeom prst="upArrowCallout">
            <a:avLst>
              <a:gd name="adj1" fmla="val 205000"/>
              <a:gd name="adj2" fmla="val 150207"/>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tam</a:t>
            </a:r>
          </a:p>
        </p:txBody>
      </p:sp>
      <p:sp>
        <p:nvSpPr>
          <p:cNvPr id="14" name="Up Arrow Callout 13"/>
          <p:cNvSpPr/>
          <p:nvPr/>
        </p:nvSpPr>
        <p:spPr>
          <a:xfrm>
            <a:off x="2947187" y="4560252"/>
            <a:ext cx="1377986" cy="453649"/>
          </a:xfrm>
          <a:prstGeom prst="upArrowCallout">
            <a:avLst>
              <a:gd name="adj1" fmla="val 205000"/>
              <a:gd name="adj2" fmla="val 150207"/>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000" b="1" dirty="0" err="1" smtClean="0">
                <a:solidFill>
                  <a:srgbClr val="FF0000"/>
                </a:solidFill>
                <a:latin typeface="Times New Roman" pitchFamily="18" charset="0"/>
                <a:cs typeface="Times New Roman" pitchFamily="18" charset="0"/>
              </a:rPr>
              <a:t>Đàn</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tì</a:t>
            </a:r>
            <a:r>
              <a:rPr lang="en-US" sz="2000" b="1" dirty="0" smtClean="0">
                <a:solidFill>
                  <a:srgbClr val="FF0000"/>
                </a:solidFill>
                <a:latin typeface="Times New Roman" pitchFamily="18" charset="0"/>
                <a:cs typeface="Times New Roman" pitchFamily="18" charset="0"/>
              </a:rPr>
              <a:t> </a:t>
            </a:r>
            <a:r>
              <a:rPr lang="en-US" sz="2000" b="1" dirty="0" err="1" smtClean="0">
                <a:solidFill>
                  <a:srgbClr val="FF0000"/>
                </a:solidFill>
                <a:latin typeface="Times New Roman" pitchFamily="18" charset="0"/>
                <a:cs typeface="Times New Roman" pitchFamily="18" charset="0"/>
              </a:rPr>
              <a:t>bà</a:t>
            </a:r>
            <a:endParaRPr lang="en-US" sz="2000" b="1" dirty="0" smtClean="0">
              <a:solidFill>
                <a:srgbClr val="FF0000"/>
              </a:solidFill>
              <a:latin typeface="Times New Roman" pitchFamily="18" charset="0"/>
              <a:cs typeface="Times New Roman" pitchFamily="18" charset="0"/>
            </a:endParaRPr>
          </a:p>
        </p:txBody>
      </p:sp>
      <p:pic>
        <p:nvPicPr>
          <p:cNvPr id="15" name="Picture 4" descr="Kết quả hình ảnh cho dan nhi"/>
          <p:cNvPicPr>
            <a:picLocks noChangeAspect="1" noChangeArrowheads="1"/>
          </p:cNvPicPr>
          <p:nvPr/>
        </p:nvPicPr>
        <p:blipFill rotWithShape="1">
          <a:blip r:embed="rId7">
            <a:clrChange>
              <a:clrFrom>
                <a:srgbClr val="FDFDFB"/>
              </a:clrFrom>
              <a:clrTo>
                <a:srgbClr val="FDFDFB">
                  <a:alpha val="0"/>
                </a:srgbClr>
              </a:clrTo>
            </a:clrChange>
            <a:extLst>
              <a:ext uri="{28A0092B-C50C-407E-A947-70E740481C1C}">
                <a14:useLocalDpi xmlns:a14="http://schemas.microsoft.com/office/drawing/2010/main" xmlns="" val="0"/>
              </a:ext>
            </a:extLst>
          </a:blip>
          <a:srcRect l="17838" r="22567"/>
          <a:stretch/>
        </p:blipFill>
        <p:spPr bwMode="auto">
          <a:xfrm flipH="1">
            <a:off x="7391400" y="1409484"/>
            <a:ext cx="1752600" cy="309864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Up Arrow Callout 15"/>
          <p:cNvSpPr/>
          <p:nvPr/>
        </p:nvSpPr>
        <p:spPr>
          <a:xfrm>
            <a:off x="7391400" y="4525525"/>
            <a:ext cx="1377986" cy="453649"/>
          </a:xfrm>
          <a:prstGeom prst="upArrowCallout">
            <a:avLst>
              <a:gd name="adj1" fmla="val 205000"/>
              <a:gd name="adj2" fmla="val 150207"/>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nhị</a:t>
            </a:r>
            <a:endParaRPr lang="en-US" sz="2400" b="1" dirty="0" smtClean="0">
              <a:solidFill>
                <a:srgbClr val="FF0000"/>
              </a:solidFill>
              <a:latin typeface="Times New Roman" pitchFamily="18" charset="0"/>
              <a:cs typeface="Times New Roman" pitchFamily="18" charset="0"/>
            </a:endParaRPr>
          </a:p>
        </p:txBody>
      </p:sp>
      <p:sp>
        <p:nvSpPr>
          <p:cNvPr id="5" name="Action Button: Sound 4">
            <a:hlinkClick r:id="" action="ppaction://noaction" highlightClick="1">
              <a:snd r:embed="rId8" name="Tieng dan tu.wav"/>
            </a:hlinkClick>
          </p:cNvPr>
          <p:cNvSpPr/>
          <p:nvPr/>
        </p:nvSpPr>
        <p:spPr>
          <a:xfrm>
            <a:off x="923367" y="1056681"/>
            <a:ext cx="410583" cy="277268"/>
          </a:xfrm>
          <a:prstGeom prst="actionButtonSound">
            <a:avLst/>
          </a:prstGeom>
          <a:scene3d>
            <a:camera prst="orthographicFront">
              <a:rot lat="0" lon="0" rev="0"/>
            </a:camera>
            <a:lightRig rig="balanced" dir="tr"/>
          </a:scene3d>
          <a:sp3d contourW="14605" prstMaterial="plastic">
            <a:bevelT w="50800" prst="angle"/>
            <a:contourClr>
              <a:schemeClr val="accent3">
                <a:shade val="30000"/>
                <a:satMod val="120000"/>
              </a:schemeClr>
            </a:contourClr>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6" name="Action Button: Sound 5">
            <a:hlinkClick r:id="" action="ppaction://noaction" highlightClick="1">
              <a:snd r:embed="rId9" name="Tieng dan ti ba.wav"/>
            </a:hlinkClick>
          </p:cNvPr>
          <p:cNvSpPr/>
          <p:nvPr/>
        </p:nvSpPr>
        <p:spPr>
          <a:xfrm>
            <a:off x="3435372" y="1045923"/>
            <a:ext cx="401619" cy="277268"/>
          </a:xfrm>
          <a:prstGeom prst="actionButtonSoun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dirty="0"/>
          </a:p>
        </p:txBody>
      </p:sp>
      <p:sp>
        <p:nvSpPr>
          <p:cNvPr id="17" name="Action Button: Sound 16">
            <a:hlinkClick r:id="" action="ppaction://noaction" highlightClick="1">
              <a:snd r:embed="rId10" name="Tieng dan tam.wav"/>
            </a:hlinkClick>
          </p:cNvPr>
          <p:cNvSpPr/>
          <p:nvPr/>
        </p:nvSpPr>
        <p:spPr>
          <a:xfrm>
            <a:off x="5723216" y="1046854"/>
            <a:ext cx="408790" cy="276337"/>
          </a:xfrm>
          <a:prstGeom prst="actionButtonSound">
            <a:avLst/>
          </a:prstGeom>
          <a:scene3d>
            <a:camera prst="orthographicFront">
              <a:rot lat="0" lon="0" rev="0"/>
            </a:camera>
            <a:lightRig rig="balanced" dir="tr"/>
          </a:scene3d>
          <a:sp3d contourW="14605" prstMaterial="plastic">
            <a:bevelT w="50800" prst="angle"/>
            <a:contourClr>
              <a:schemeClr val="accent6">
                <a:shade val="30000"/>
                <a:satMod val="120000"/>
              </a:schemeClr>
            </a:contourClr>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dirty="0"/>
          </a:p>
        </p:txBody>
      </p:sp>
      <p:sp>
        <p:nvSpPr>
          <p:cNvPr id="18" name="Action Button: Sound 17">
            <a:hlinkClick r:id="" action="ppaction://noaction" highlightClick="1">
              <a:snd r:embed="rId11" name="Tieng dan nhi.wav"/>
            </a:hlinkClick>
          </p:cNvPr>
          <p:cNvSpPr/>
          <p:nvPr/>
        </p:nvSpPr>
        <p:spPr>
          <a:xfrm>
            <a:off x="7878687" y="1043492"/>
            <a:ext cx="403412" cy="279699"/>
          </a:xfrm>
          <a:prstGeom prst="actionButtonSound">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sp>
        <p:nvSpPr>
          <p:cNvPr id="3" name="Oval 2"/>
          <p:cNvSpPr/>
          <p:nvPr/>
        </p:nvSpPr>
        <p:spPr>
          <a:xfrm>
            <a:off x="1213824" y="1075996"/>
            <a:ext cx="410583" cy="247866"/>
          </a:xfrm>
          <a:prstGeom prst="ellipse">
            <a:avLst/>
          </a:prstGeom>
          <a:scene3d>
            <a:camera prst="orthographicFront"/>
            <a:lightRig rig="threePt" dir="t"/>
          </a:scene3d>
          <a:sp3d>
            <a:bevelT w="152400" h="50800" prst="softRound"/>
          </a:sp3d>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smtClean="0"/>
              <a:t>1</a:t>
            </a:r>
            <a:endParaRPr lang="en-US" dirty="0"/>
          </a:p>
        </p:txBody>
      </p:sp>
      <p:sp>
        <p:nvSpPr>
          <p:cNvPr id="21" name="Oval 20"/>
          <p:cNvSpPr/>
          <p:nvPr/>
        </p:nvSpPr>
        <p:spPr>
          <a:xfrm>
            <a:off x="3689875" y="1056275"/>
            <a:ext cx="410583" cy="247866"/>
          </a:xfrm>
          <a:prstGeom prst="ellipse">
            <a:avLst/>
          </a:prstGeom>
          <a:scene3d>
            <a:camera prst="orthographicFront"/>
            <a:lightRig rig="threePt" dir="t"/>
          </a:scene3d>
          <a:sp3d>
            <a:bevelT w="152400" h="50800" prst="softRound"/>
          </a:sp3d>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smtClean="0"/>
              <a:t>2</a:t>
            </a:r>
            <a:endParaRPr lang="en-US" dirty="0"/>
          </a:p>
        </p:txBody>
      </p:sp>
      <p:sp>
        <p:nvSpPr>
          <p:cNvPr id="22" name="Oval 21"/>
          <p:cNvSpPr/>
          <p:nvPr/>
        </p:nvSpPr>
        <p:spPr>
          <a:xfrm>
            <a:off x="6005606" y="1050330"/>
            <a:ext cx="410583" cy="247866"/>
          </a:xfrm>
          <a:prstGeom prst="ellipse">
            <a:avLst/>
          </a:prstGeom>
          <a:scene3d>
            <a:camera prst="orthographicFront"/>
            <a:lightRig rig="threePt" dir="t"/>
          </a:scene3d>
          <a:sp3d>
            <a:bevelT w="152400" h="50800" prst="softRound"/>
          </a:sp3d>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smtClean="0"/>
              <a:t>3</a:t>
            </a:r>
            <a:endParaRPr lang="en-US" dirty="0"/>
          </a:p>
        </p:txBody>
      </p:sp>
      <p:sp>
        <p:nvSpPr>
          <p:cNvPr id="23" name="Oval 22"/>
          <p:cNvSpPr/>
          <p:nvPr/>
        </p:nvSpPr>
        <p:spPr>
          <a:xfrm>
            <a:off x="8163767" y="1059408"/>
            <a:ext cx="410583" cy="247866"/>
          </a:xfrm>
          <a:prstGeom prst="ellipse">
            <a:avLst/>
          </a:prstGeom>
          <a:scene3d>
            <a:camera prst="orthographicFront"/>
            <a:lightRig rig="threePt" dir="t"/>
          </a:scene3d>
          <a:sp3d>
            <a:bevelT w="152400" h="50800" prst="softRound"/>
          </a:sp3d>
        </p:spPr>
        <p:style>
          <a:lnRef idx="3">
            <a:schemeClr val="lt1"/>
          </a:lnRef>
          <a:fillRef idx="1">
            <a:schemeClr val="accent3"/>
          </a:fillRef>
          <a:effectRef idx="1">
            <a:schemeClr val="accent3"/>
          </a:effectRef>
          <a:fontRef idx="minor">
            <a:schemeClr val="lt1"/>
          </a:fontRef>
        </p:style>
        <p:txBody>
          <a:bodyPr rtlCol="0" anchor="ctr"/>
          <a:lstStyle/>
          <a:p>
            <a:pPr algn="ctr"/>
            <a:r>
              <a:rPr lang="en-US" dirty="0" smtClean="0"/>
              <a:t>4</a:t>
            </a:r>
            <a:endParaRPr lang="en-US" dirty="0"/>
          </a:p>
        </p:txBody>
      </p:sp>
      <p:pic>
        <p:nvPicPr>
          <p:cNvPr id="28" name="Picture 22" descr="n3"/>
          <p:cNvPicPr>
            <a:picLocks noChangeAspect="1" noChangeArrowheads="1"/>
          </p:cNvPicPr>
          <p:nvPr/>
        </p:nvPicPr>
        <p:blipFill>
          <a:blip r:embed="rId12">
            <a:extLst>
              <a:ext uri="{28A0092B-C50C-407E-A947-70E740481C1C}">
                <a14:useLocalDpi xmlns:a14="http://schemas.microsoft.com/office/drawing/2010/main" xmlns="" val="0"/>
              </a:ext>
            </a:extLst>
          </a:blip>
          <a:srcRect/>
          <a:stretch>
            <a:fillRect/>
          </a:stretch>
        </p:blipFill>
        <p:spPr bwMode="auto">
          <a:xfrm>
            <a:off x="9187" y="22427"/>
            <a:ext cx="9047864" cy="743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23" descr="n3"/>
          <p:cNvPicPr>
            <a:picLocks noChangeAspect="1" noChangeArrowheads="1"/>
          </p:cNvPicPr>
          <p:nvPr/>
        </p:nvPicPr>
        <p:blipFill>
          <a:blip r:embed="rId12">
            <a:extLst>
              <a:ext uri="{28A0092B-C50C-407E-A947-70E740481C1C}">
                <a14:useLocalDpi xmlns:a14="http://schemas.microsoft.com/office/drawing/2010/main" xmlns="" val="0"/>
              </a:ext>
            </a:extLst>
          </a:blip>
          <a:srcRect/>
          <a:stretch>
            <a:fillRect/>
          </a:stretch>
        </p:blipFill>
        <p:spPr bwMode="auto">
          <a:xfrm rot="5400000">
            <a:off x="-2514274" y="2538937"/>
            <a:ext cx="5104307" cy="630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24" descr="n3"/>
          <p:cNvPicPr>
            <a:picLocks noChangeAspect="1" noChangeArrowheads="1"/>
          </p:cNvPicPr>
          <p:nvPr/>
        </p:nvPicPr>
        <p:blipFill>
          <a:blip r:embed="rId12">
            <a:extLst>
              <a:ext uri="{28A0092B-C50C-407E-A947-70E740481C1C}">
                <a14:useLocalDpi xmlns:a14="http://schemas.microsoft.com/office/drawing/2010/main" xmlns="" val="0"/>
              </a:ext>
            </a:extLst>
          </a:blip>
          <a:srcRect/>
          <a:stretch>
            <a:fillRect/>
          </a:stretch>
        </p:blipFill>
        <p:spPr bwMode="auto">
          <a:xfrm rot="16200000" flipH="1">
            <a:off x="6553526" y="2522688"/>
            <a:ext cx="5074050" cy="65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21" descr="n3"/>
          <p:cNvPicPr>
            <a:picLocks noChangeAspect="1" noChangeArrowheads="1"/>
          </p:cNvPicPr>
          <p:nvPr/>
        </p:nvPicPr>
        <p:blipFill>
          <a:blip r:embed="rId12">
            <a:extLst>
              <a:ext uri="{28A0092B-C50C-407E-A947-70E740481C1C}">
                <a14:useLocalDpi xmlns:a14="http://schemas.microsoft.com/office/drawing/2010/main" xmlns="" val="0"/>
              </a:ext>
            </a:extLst>
          </a:blip>
          <a:srcRect/>
          <a:stretch>
            <a:fillRect/>
          </a:stretch>
        </p:blipFill>
        <p:spPr bwMode="auto">
          <a:xfrm>
            <a:off x="22087" y="5051850"/>
            <a:ext cx="9101131" cy="810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04933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tro choi am nhac.wav"/>
                                        </p:tgtEl>
                                      </p:cMediaNode>
                                    </p:audio>
                                  </p:subTnLst>
                                </p:cTn>
                              </p:par>
                            </p:childTnLst>
                          </p:cTn>
                        </p:par>
                      </p:childTnLst>
                    </p:cTn>
                  </p:par>
                  <p:par>
                    <p:cTn id="9" fill="hold">
                      <p:stCondLst>
                        <p:cond delay="indefinite"/>
                      </p:stCondLst>
                      <p:childTnLst>
                        <p:par>
                          <p:cTn id="10" fill="hold">
                            <p:stCondLst>
                              <p:cond delay="0"/>
                            </p:stCondLst>
                            <p:childTnLst>
                              <p:par>
                                <p:cTn id="11" presetID="35"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style.rotation</p:attrName>
                                        </p:attrNameLst>
                                      </p:cBhvr>
                                      <p:tavLst>
                                        <p:tav tm="0">
                                          <p:val>
                                            <p:fltVal val="720"/>
                                          </p:val>
                                        </p:tav>
                                        <p:tav tm="100000">
                                          <p:val>
                                            <p:fltVal val="0"/>
                                          </p:val>
                                        </p:tav>
                                      </p:tavLst>
                                    </p:anim>
                                    <p:anim calcmode="lin" valueType="num">
                                      <p:cBhvr>
                                        <p:cTn id="15" dur="2000" fill="hold"/>
                                        <p:tgtEl>
                                          <p:spTgt spid="5"/>
                                        </p:tgtEl>
                                        <p:attrNameLst>
                                          <p:attrName>ppt_h</p:attrName>
                                        </p:attrNameLst>
                                      </p:cBhvr>
                                      <p:tavLst>
                                        <p:tav tm="0">
                                          <p:val>
                                            <p:fltVal val="0"/>
                                          </p:val>
                                        </p:tav>
                                        <p:tav tm="100000">
                                          <p:val>
                                            <p:strVal val="#ppt_h"/>
                                          </p:val>
                                        </p:tav>
                                      </p:tavLst>
                                    </p:anim>
                                    <p:anim calcmode="lin" valueType="num">
                                      <p:cBhvr>
                                        <p:cTn id="16" dur="2000" fill="hold"/>
                                        <p:tgtEl>
                                          <p:spTgt spid="5"/>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anim calcmode="lin" valueType="num">
                                      <p:cBhvr>
                                        <p:cTn id="20" dur="2000" fill="hold"/>
                                        <p:tgtEl>
                                          <p:spTgt spid="6"/>
                                        </p:tgtEl>
                                        <p:attrNameLst>
                                          <p:attrName>style.rotation</p:attrName>
                                        </p:attrNameLst>
                                      </p:cBhvr>
                                      <p:tavLst>
                                        <p:tav tm="0">
                                          <p:val>
                                            <p:fltVal val="720"/>
                                          </p:val>
                                        </p:tav>
                                        <p:tav tm="100000">
                                          <p:val>
                                            <p:fltVal val="0"/>
                                          </p:val>
                                        </p:tav>
                                      </p:tavLst>
                                    </p:anim>
                                    <p:anim calcmode="lin" valueType="num">
                                      <p:cBhvr>
                                        <p:cTn id="21" dur="2000" fill="hold"/>
                                        <p:tgtEl>
                                          <p:spTgt spid="6"/>
                                        </p:tgtEl>
                                        <p:attrNameLst>
                                          <p:attrName>ppt_h</p:attrName>
                                        </p:attrNameLst>
                                      </p:cBhvr>
                                      <p:tavLst>
                                        <p:tav tm="0">
                                          <p:val>
                                            <p:fltVal val="0"/>
                                          </p:val>
                                        </p:tav>
                                        <p:tav tm="100000">
                                          <p:val>
                                            <p:strVal val="#ppt_h"/>
                                          </p:val>
                                        </p:tav>
                                      </p:tavLst>
                                    </p:anim>
                                    <p:anim calcmode="lin" valueType="num">
                                      <p:cBhvr>
                                        <p:cTn id="22" dur="2000" fill="hold"/>
                                        <p:tgtEl>
                                          <p:spTgt spid="6"/>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2000"/>
                                        <p:tgtEl>
                                          <p:spTgt spid="17"/>
                                        </p:tgtEl>
                                      </p:cBhvr>
                                    </p:animEffect>
                                    <p:anim calcmode="lin" valueType="num">
                                      <p:cBhvr>
                                        <p:cTn id="26" dur="2000" fill="hold"/>
                                        <p:tgtEl>
                                          <p:spTgt spid="17"/>
                                        </p:tgtEl>
                                        <p:attrNameLst>
                                          <p:attrName>style.rotation</p:attrName>
                                        </p:attrNameLst>
                                      </p:cBhvr>
                                      <p:tavLst>
                                        <p:tav tm="0">
                                          <p:val>
                                            <p:fltVal val="720"/>
                                          </p:val>
                                        </p:tav>
                                        <p:tav tm="100000">
                                          <p:val>
                                            <p:fltVal val="0"/>
                                          </p:val>
                                        </p:tav>
                                      </p:tavLst>
                                    </p:anim>
                                    <p:anim calcmode="lin" valueType="num">
                                      <p:cBhvr>
                                        <p:cTn id="27" dur="2000" fill="hold"/>
                                        <p:tgtEl>
                                          <p:spTgt spid="17"/>
                                        </p:tgtEl>
                                        <p:attrNameLst>
                                          <p:attrName>ppt_h</p:attrName>
                                        </p:attrNameLst>
                                      </p:cBhvr>
                                      <p:tavLst>
                                        <p:tav tm="0">
                                          <p:val>
                                            <p:fltVal val="0"/>
                                          </p:val>
                                        </p:tav>
                                        <p:tav tm="100000">
                                          <p:val>
                                            <p:strVal val="#ppt_h"/>
                                          </p:val>
                                        </p:tav>
                                      </p:tavLst>
                                    </p:anim>
                                    <p:anim calcmode="lin" valueType="num">
                                      <p:cBhvr>
                                        <p:cTn id="28" dur="2000" fill="hold"/>
                                        <p:tgtEl>
                                          <p:spTgt spid="17"/>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000"/>
                                        <p:tgtEl>
                                          <p:spTgt spid="18"/>
                                        </p:tgtEl>
                                      </p:cBhvr>
                                    </p:animEffect>
                                    <p:anim calcmode="lin" valueType="num">
                                      <p:cBhvr>
                                        <p:cTn id="32" dur="2000" fill="hold"/>
                                        <p:tgtEl>
                                          <p:spTgt spid="18"/>
                                        </p:tgtEl>
                                        <p:attrNameLst>
                                          <p:attrName>style.rotation</p:attrName>
                                        </p:attrNameLst>
                                      </p:cBhvr>
                                      <p:tavLst>
                                        <p:tav tm="0">
                                          <p:val>
                                            <p:fltVal val="720"/>
                                          </p:val>
                                        </p:tav>
                                        <p:tav tm="100000">
                                          <p:val>
                                            <p:fltVal val="0"/>
                                          </p:val>
                                        </p:tav>
                                      </p:tavLst>
                                    </p:anim>
                                    <p:anim calcmode="lin" valueType="num">
                                      <p:cBhvr>
                                        <p:cTn id="33" dur="2000" fill="hold"/>
                                        <p:tgtEl>
                                          <p:spTgt spid="18"/>
                                        </p:tgtEl>
                                        <p:attrNameLst>
                                          <p:attrName>ppt_h</p:attrName>
                                        </p:attrNameLst>
                                      </p:cBhvr>
                                      <p:tavLst>
                                        <p:tav tm="0">
                                          <p:val>
                                            <p:fltVal val="0"/>
                                          </p:val>
                                        </p:tav>
                                        <p:tav tm="100000">
                                          <p:val>
                                            <p:strVal val="#ppt_h"/>
                                          </p:val>
                                        </p:tav>
                                      </p:tavLst>
                                    </p:anim>
                                    <p:anim calcmode="lin" valueType="num">
                                      <p:cBhvr>
                                        <p:cTn id="34" dur="2000" fill="hold"/>
                                        <p:tgtEl>
                                          <p:spTgt spid="18"/>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2000"/>
                                        <p:tgtEl>
                                          <p:spTgt spid="3"/>
                                        </p:tgtEl>
                                      </p:cBhvr>
                                    </p:animEffect>
                                    <p:anim calcmode="lin" valueType="num">
                                      <p:cBhvr>
                                        <p:cTn id="38" dur="2000" fill="hold"/>
                                        <p:tgtEl>
                                          <p:spTgt spid="3"/>
                                        </p:tgtEl>
                                        <p:attrNameLst>
                                          <p:attrName>style.rotation</p:attrName>
                                        </p:attrNameLst>
                                      </p:cBhvr>
                                      <p:tavLst>
                                        <p:tav tm="0">
                                          <p:val>
                                            <p:fltVal val="720"/>
                                          </p:val>
                                        </p:tav>
                                        <p:tav tm="100000">
                                          <p:val>
                                            <p:fltVal val="0"/>
                                          </p:val>
                                        </p:tav>
                                      </p:tavLst>
                                    </p:anim>
                                    <p:anim calcmode="lin" valueType="num">
                                      <p:cBhvr>
                                        <p:cTn id="39" dur="2000" fill="hold"/>
                                        <p:tgtEl>
                                          <p:spTgt spid="3"/>
                                        </p:tgtEl>
                                        <p:attrNameLst>
                                          <p:attrName>ppt_h</p:attrName>
                                        </p:attrNameLst>
                                      </p:cBhvr>
                                      <p:tavLst>
                                        <p:tav tm="0">
                                          <p:val>
                                            <p:fltVal val="0"/>
                                          </p:val>
                                        </p:tav>
                                        <p:tav tm="100000">
                                          <p:val>
                                            <p:strVal val="#ppt_h"/>
                                          </p:val>
                                        </p:tav>
                                      </p:tavLst>
                                    </p:anim>
                                    <p:anim calcmode="lin" valueType="num">
                                      <p:cBhvr>
                                        <p:cTn id="40" dur="2000" fill="hold"/>
                                        <p:tgtEl>
                                          <p:spTgt spid="3"/>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2000"/>
                                        <p:tgtEl>
                                          <p:spTgt spid="21"/>
                                        </p:tgtEl>
                                      </p:cBhvr>
                                    </p:animEffect>
                                    <p:anim calcmode="lin" valueType="num">
                                      <p:cBhvr>
                                        <p:cTn id="44" dur="2000" fill="hold"/>
                                        <p:tgtEl>
                                          <p:spTgt spid="21"/>
                                        </p:tgtEl>
                                        <p:attrNameLst>
                                          <p:attrName>style.rotation</p:attrName>
                                        </p:attrNameLst>
                                      </p:cBhvr>
                                      <p:tavLst>
                                        <p:tav tm="0">
                                          <p:val>
                                            <p:fltVal val="720"/>
                                          </p:val>
                                        </p:tav>
                                        <p:tav tm="100000">
                                          <p:val>
                                            <p:fltVal val="0"/>
                                          </p:val>
                                        </p:tav>
                                      </p:tavLst>
                                    </p:anim>
                                    <p:anim calcmode="lin" valueType="num">
                                      <p:cBhvr>
                                        <p:cTn id="45" dur="2000" fill="hold"/>
                                        <p:tgtEl>
                                          <p:spTgt spid="21"/>
                                        </p:tgtEl>
                                        <p:attrNameLst>
                                          <p:attrName>ppt_h</p:attrName>
                                        </p:attrNameLst>
                                      </p:cBhvr>
                                      <p:tavLst>
                                        <p:tav tm="0">
                                          <p:val>
                                            <p:fltVal val="0"/>
                                          </p:val>
                                        </p:tav>
                                        <p:tav tm="100000">
                                          <p:val>
                                            <p:strVal val="#ppt_h"/>
                                          </p:val>
                                        </p:tav>
                                      </p:tavLst>
                                    </p:anim>
                                    <p:anim calcmode="lin" valueType="num">
                                      <p:cBhvr>
                                        <p:cTn id="46" dur="2000" fill="hold"/>
                                        <p:tgtEl>
                                          <p:spTgt spid="21"/>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2000"/>
                                        <p:tgtEl>
                                          <p:spTgt spid="22"/>
                                        </p:tgtEl>
                                      </p:cBhvr>
                                    </p:animEffect>
                                    <p:anim calcmode="lin" valueType="num">
                                      <p:cBhvr>
                                        <p:cTn id="50" dur="2000" fill="hold"/>
                                        <p:tgtEl>
                                          <p:spTgt spid="22"/>
                                        </p:tgtEl>
                                        <p:attrNameLst>
                                          <p:attrName>style.rotation</p:attrName>
                                        </p:attrNameLst>
                                      </p:cBhvr>
                                      <p:tavLst>
                                        <p:tav tm="0">
                                          <p:val>
                                            <p:fltVal val="720"/>
                                          </p:val>
                                        </p:tav>
                                        <p:tav tm="100000">
                                          <p:val>
                                            <p:fltVal val="0"/>
                                          </p:val>
                                        </p:tav>
                                      </p:tavLst>
                                    </p:anim>
                                    <p:anim calcmode="lin" valueType="num">
                                      <p:cBhvr>
                                        <p:cTn id="51" dur="2000" fill="hold"/>
                                        <p:tgtEl>
                                          <p:spTgt spid="22"/>
                                        </p:tgtEl>
                                        <p:attrNameLst>
                                          <p:attrName>ppt_h</p:attrName>
                                        </p:attrNameLst>
                                      </p:cBhvr>
                                      <p:tavLst>
                                        <p:tav tm="0">
                                          <p:val>
                                            <p:fltVal val="0"/>
                                          </p:val>
                                        </p:tav>
                                        <p:tav tm="100000">
                                          <p:val>
                                            <p:strVal val="#ppt_h"/>
                                          </p:val>
                                        </p:tav>
                                      </p:tavLst>
                                    </p:anim>
                                    <p:anim calcmode="lin" valueType="num">
                                      <p:cBhvr>
                                        <p:cTn id="52" dur="2000" fill="hold"/>
                                        <p:tgtEl>
                                          <p:spTgt spid="22"/>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2000"/>
                                        <p:tgtEl>
                                          <p:spTgt spid="23"/>
                                        </p:tgtEl>
                                      </p:cBhvr>
                                    </p:animEffect>
                                    <p:anim calcmode="lin" valueType="num">
                                      <p:cBhvr>
                                        <p:cTn id="56" dur="2000" fill="hold"/>
                                        <p:tgtEl>
                                          <p:spTgt spid="23"/>
                                        </p:tgtEl>
                                        <p:attrNameLst>
                                          <p:attrName>style.rotation</p:attrName>
                                        </p:attrNameLst>
                                      </p:cBhvr>
                                      <p:tavLst>
                                        <p:tav tm="0">
                                          <p:val>
                                            <p:fltVal val="720"/>
                                          </p:val>
                                        </p:tav>
                                        <p:tav tm="100000">
                                          <p:val>
                                            <p:fltVal val="0"/>
                                          </p:val>
                                        </p:tav>
                                      </p:tavLst>
                                    </p:anim>
                                    <p:anim calcmode="lin" valueType="num">
                                      <p:cBhvr>
                                        <p:cTn id="57" dur="2000" fill="hold"/>
                                        <p:tgtEl>
                                          <p:spTgt spid="23"/>
                                        </p:tgtEl>
                                        <p:attrNameLst>
                                          <p:attrName>ppt_h</p:attrName>
                                        </p:attrNameLst>
                                      </p:cBhvr>
                                      <p:tavLst>
                                        <p:tav tm="0">
                                          <p:val>
                                            <p:fltVal val="0"/>
                                          </p:val>
                                        </p:tav>
                                        <p:tav tm="100000">
                                          <p:val>
                                            <p:strVal val="#ppt_h"/>
                                          </p:val>
                                        </p:tav>
                                      </p:tavLst>
                                    </p:anim>
                                    <p:anim calcmode="lin" valueType="num">
                                      <p:cBhvr>
                                        <p:cTn id="58" dur="2000" fill="hold"/>
                                        <p:tgtEl>
                                          <p:spTgt spid="2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23"/>
                    </p:tgtEl>
                  </p:cond>
                </p:stCondLst>
                <p:endSync evt="end" delay="0">
                  <p:rtn val="all"/>
                </p:endSync>
                <p:childTnLst>
                  <p:par>
                    <p:cTn id="60" fill="hold">
                      <p:stCondLst>
                        <p:cond delay="0"/>
                      </p:stCondLst>
                      <p:childTnLst>
                        <p:par>
                          <p:cTn id="61" fill="hold">
                            <p:stCondLst>
                              <p:cond delay="0"/>
                            </p:stCondLst>
                            <p:childTnLst>
                              <p:par>
                                <p:cTn id="62" presetID="6" presetClass="entr" presetSubtype="16"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circle(in)">
                                      <p:cBhvr>
                                        <p:cTn id="64" dur="2000"/>
                                        <p:tgtEl>
                                          <p:spTgt spid="15"/>
                                        </p:tgtEl>
                                      </p:cBhvr>
                                    </p:animEffect>
                                  </p:childTnLst>
                                </p:cTn>
                              </p:par>
                            </p:childTnLst>
                          </p:cTn>
                        </p:par>
                        <p:par>
                          <p:cTn id="65" fill="hold">
                            <p:stCondLst>
                              <p:cond delay="2000"/>
                            </p:stCondLst>
                            <p:childTnLst>
                              <p:par>
                                <p:cTn id="66" presetID="6" presetClass="entr" presetSubtype="16"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circle(in)">
                                      <p:cBhvr>
                                        <p:cTn id="68" dur="2000"/>
                                        <p:tgtEl>
                                          <p:spTgt spid="16"/>
                                        </p:tgtEl>
                                      </p:cBhvr>
                                    </p:animEffect>
                                  </p:childTnLst>
                                </p:cTn>
                              </p:par>
                            </p:childTnLst>
                          </p:cTn>
                        </p:par>
                      </p:childTnLst>
                    </p:cTn>
                  </p:par>
                </p:childTnLst>
              </p:cTn>
              <p:nextCondLst>
                <p:cond evt="onClick" delay="0">
                  <p:tgtEl>
                    <p:spTgt spid="23"/>
                  </p:tgtEl>
                </p:cond>
              </p:nextCondLst>
            </p:seq>
            <p:seq concurrent="1" nextAc="seek">
              <p:cTn id="69" restart="whenNotActive" fill="hold" evtFilter="cancelBubble" nodeType="interactiveSeq">
                <p:stCondLst>
                  <p:cond evt="onClick" delay="0">
                    <p:tgtEl>
                      <p:spTgt spid="22"/>
                    </p:tgtEl>
                  </p:cond>
                </p:stCondLst>
                <p:endSync evt="end" delay="0">
                  <p:rtn val="all"/>
                </p:endSync>
                <p:childTnLst>
                  <p:par>
                    <p:cTn id="70" fill="hold">
                      <p:stCondLst>
                        <p:cond delay="0"/>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1000"/>
                                        <p:tgtEl>
                                          <p:spTgt spid="10"/>
                                        </p:tgtEl>
                                      </p:cBhvr>
                                    </p:animEffect>
                                    <p:anim calcmode="lin" valueType="num">
                                      <p:cBhvr>
                                        <p:cTn id="75" dur="1000" fill="hold"/>
                                        <p:tgtEl>
                                          <p:spTgt spid="10"/>
                                        </p:tgtEl>
                                        <p:attrNameLst>
                                          <p:attrName>ppt_x</p:attrName>
                                        </p:attrNameLst>
                                      </p:cBhvr>
                                      <p:tavLst>
                                        <p:tav tm="0">
                                          <p:val>
                                            <p:strVal val="#ppt_x"/>
                                          </p:val>
                                        </p:tav>
                                        <p:tav tm="100000">
                                          <p:val>
                                            <p:strVal val="#ppt_x"/>
                                          </p:val>
                                        </p:tav>
                                      </p:tavLst>
                                    </p:anim>
                                    <p:anim calcmode="lin" valueType="num">
                                      <p:cBhvr>
                                        <p:cTn id="76" dur="1000" fill="hold"/>
                                        <p:tgtEl>
                                          <p:spTgt spid="10"/>
                                        </p:tgtEl>
                                        <p:attrNameLst>
                                          <p:attrName>ppt_y</p:attrName>
                                        </p:attrNameLst>
                                      </p:cBhvr>
                                      <p:tavLst>
                                        <p:tav tm="0">
                                          <p:val>
                                            <p:strVal val="#ppt_y+.1"/>
                                          </p:val>
                                        </p:tav>
                                        <p:tav tm="100000">
                                          <p:val>
                                            <p:strVal val="#ppt_y"/>
                                          </p:val>
                                        </p:tav>
                                      </p:tavLst>
                                    </p:anim>
                                  </p:childTnLst>
                                </p:cTn>
                              </p:par>
                            </p:childTnLst>
                          </p:cTn>
                        </p:par>
                        <p:par>
                          <p:cTn id="77" fill="hold">
                            <p:stCondLst>
                              <p:cond delay="1000"/>
                            </p:stCondLst>
                            <p:childTnLst>
                              <p:par>
                                <p:cTn id="78" presetID="42"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1000"/>
                                        <p:tgtEl>
                                          <p:spTgt spid="13"/>
                                        </p:tgtEl>
                                      </p:cBhvr>
                                    </p:animEffect>
                                    <p:anim calcmode="lin" valueType="num">
                                      <p:cBhvr>
                                        <p:cTn id="81" dur="1000" fill="hold"/>
                                        <p:tgtEl>
                                          <p:spTgt spid="13"/>
                                        </p:tgtEl>
                                        <p:attrNameLst>
                                          <p:attrName>ppt_x</p:attrName>
                                        </p:attrNameLst>
                                      </p:cBhvr>
                                      <p:tavLst>
                                        <p:tav tm="0">
                                          <p:val>
                                            <p:strVal val="#ppt_x"/>
                                          </p:val>
                                        </p:tav>
                                        <p:tav tm="100000">
                                          <p:val>
                                            <p:strVal val="#ppt_x"/>
                                          </p:val>
                                        </p:tav>
                                      </p:tavLst>
                                    </p:anim>
                                    <p:anim calcmode="lin" valueType="num">
                                      <p:cBhvr>
                                        <p:cTn id="8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22"/>
                  </p:tgtEl>
                </p:cond>
              </p:nextCondLst>
            </p:seq>
            <p:seq concurrent="1" nextAc="seek">
              <p:cTn id="83" restart="whenNotActive" fill="hold" evtFilter="cancelBubble" nodeType="interactiveSeq">
                <p:stCondLst>
                  <p:cond evt="onClick" delay="0">
                    <p:tgtEl>
                      <p:spTgt spid="21"/>
                    </p:tgtEl>
                  </p:cond>
                </p:stCondLst>
                <p:endSync evt="end" delay="0">
                  <p:rtn val="all"/>
                </p:endSync>
                <p:childTnLst>
                  <p:par>
                    <p:cTn id="84" fill="hold">
                      <p:stCondLst>
                        <p:cond delay="0"/>
                      </p:stCondLst>
                      <p:childTnLst>
                        <p:par>
                          <p:cTn id="85" fill="hold">
                            <p:stCondLst>
                              <p:cond delay="0"/>
                            </p:stCondLst>
                            <p:childTnLst>
                              <p:par>
                                <p:cTn id="86" presetID="6" presetClass="entr" presetSubtype="16" fill="hold" nodeType="click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circle(in)">
                                      <p:cBhvr>
                                        <p:cTn id="88" dur="2000"/>
                                        <p:tgtEl>
                                          <p:spTgt spid="9"/>
                                        </p:tgtEl>
                                      </p:cBhvr>
                                    </p:animEffect>
                                  </p:childTnLst>
                                </p:cTn>
                              </p:par>
                            </p:childTnLst>
                          </p:cTn>
                        </p:par>
                        <p:par>
                          <p:cTn id="89" fill="hold">
                            <p:stCondLst>
                              <p:cond delay="2000"/>
                            </p:stCondLst>
                            <p:childTnLst>
                              <p:par>
                                <p:cTn id="90" presetID="6" presetClass="entr" presetSubtype="16" fill="hold" grpId="0" nodeType="after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circle(in)">
                                      <p:cBhvr>
                                        <p:cTn id="92" dur="2000"/>
                                        <p:tgtEl>
                                          <p:spTgt spid="14"/>
                                        </p:tgtEl>
                                      </p:cBhvr>
                                    </p:animEffect>
                                  </p:childTnLst>
                                </p:cTn>
                              </p:par>
                            </p:childTnLst>
                          </p:cTn>
                        </p:par>
                      </p:childTnLst>
                    </p:cTn>
                  </p:par>
                </p:childTnLst>
              </p:cTn>
              <p:nextCondLst>
                <p:cond evt="onClick" delay="0">
                  <p:tgtEl>
                    <p:spTgt spid="21"/>
                  </p:tgtEl>
                </p:cond>
              </p:nextCondLst>
            </p:seq>
            <p:seq concurrent="1" nextAc="seek">
              <p:cTn id="93" restart="whenNotActive" fill="hold" evtFilter="cancelBubble" nodeType="interactiveSeq">
                <p:stCondLst>
                  <p:cond evt="onClick" delay="0">
                    <p:tgtEl>
                      <p:spTgt spid="3"/>
                    </p:tgtEl>
                  </p:cond>
                </p:stCondLst>
                <p:endSync evt="end" delay="0">
                  <p:rtn val="all"/>
                </p:endSync>
                <p:childTnLst>
                  <p:par>
                    <p:cTn id="94" fill="hold">
                      <p:stCondLst>
                        <p:cond delay="0"/>
                      </p:stCondLst>
                      <p:childTnLst>
                        <p:par>
                          <p:cTn id="95" fill="hold">
                            <p:stCondLst>
                              <p:cond delay="0"/>
                            </p:stCondLst>
                            <p:childTnLst>
                              <p:par>
                                <p:cTn id="96" presetID="12" presetClass="entr" presetSubtype="4" fill="hold" nodeType="clickEffect">
                                  <p:stCondLst>
                                    <p:cond delay="0"/>
                                  </p:stCondLst>
                                  <p:childTnLst>
                                    <p:set>
                                      <p:cBhvr>
                                        <p:cTn id="97" dur="1" fill="hold">
                                          <p:stCondLst>
                                            <p:cond delay="0"/>
                                          </p:stCondLst>
                                        </p:cTn>
                                        <p:tgtEl>
                                          <p:spTgt spid="8"/>
                                        </p:tgtEl>
                                        <p:attrNameLst>
                                          <p:attrName>style.visibility</p:attrName>
                                        </p:attrNameLst>
                                      </p:cBhvr>
                                      <p:to>
                                        <p:strVal val="visible"/>
                                      </p:to>
                                    </p:set>
                                    <p:anim calcmode="lin" valueType="num">
                                      <p:cBhvr additive="base">
                                        <p:cTn id="98" dur="500"/>
                                        <p:tgtEl>
                                          <p:spTgt spid="8"/>
                                        </p:tgtEl>
                                        <p:attrNameLst>
                                          <p:attrName>ppt_y</p:attrName>
                                        </p:attrNameLst>
                                      </p:cBhvr>
                                      <p:tavLst>
                                        <p:tav tm="0">
                                          <p:val>
                                            <p:strVal val="#ppt_y+#ppt_h*1.125000"/>
                                          </p:val>
                                        </p:tav>
                                        <p:tav tm="100000">
                                          <p:val>
                                            <p:strVal val="#ppt_y"/>
                                          </p:val>
                                        </p:tav>
                                      </p:tavLst>
                                    </p:anim>
                                    <p:animEffect transition="in" filter="wipe(up)">
                                      <p:cBhvr>
                                        <p:cTn id="99" dur="500"/>
                                        <p:tgtEl>
                                          <p:spTgt spid="8"/>
                                        </p:tgtEl>
                                      </p:cBhvr>
                                    </p:animEffect>
                                  </p:childTnLst>
                                </p:cTn>
                              </p:par>
                            </p:childTnLst>
                          </p:cTn>
                        </p:par>
                        <p:par>
                          <p:cTn id="100" fill="hold">
                            <p:stCondLst>
                              <p:cond delay="500"/>
                            </p:stCondLst>
                            <p:childTnLst>
                              <p:par>
                                <p:cTn id="101" presetID="12" presetClass="entr" presetSubtype="4" fill="hold" grpId="0" nodeType="afterEffect">
                                  <p:stCondLst>
                                    <p:cond delay="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500"/>
                                        <p:tgtEl>
                                          <p:spTgt spid="12"/>
                                        </p:tgtEl>
                                        <p:attrNameLst>
                                          <p:attrName>ppt_y</p:attrName>
                                        </p:attrNameLst>
                                      </p:cBhvr>
                                      <p:tavLst>
                                        <p:tav tm="0">
                                          <p:val>
                                            <p:strVal val="#ppt_y+#ppt_h*1.125000"/>
                                          </p:val>
                                        </p:tav>
                                        <p:tav tm="100000">
                                          <p:val>
                                            <p:strVal val="#ppt_y"/>
                                          </p:val>
                                        </p:tav>
                                      </p:tavLst>
                                    </p:anim>
                                    <p:animEffect transition="in" filter="wipe(up)">
                                      <p:cBhvr>
                                        <p:cTn id="104" dur="500"/>
                                        <p:tgtEl>
                                          <p:spTgt spid="12"/>
                                        </p:tgtEl>
                                      </p:cBhvr>
                                    </p:animEffect>
                                  </p:childTnLst>
                                </p:cTn>
                              </p:par>
                            </p:childTnLst>
                          </p:cTn>
                        </p:par>
                      </p:childTnLst>
                    </p:cTn>
                  </p:par>
                </p:childTnLst>
              </p:cTn>
              <p:nextCondLst>
                <p:cond evt="onClick" delay="0">
                  <p:tgtEl>
                    <p:spTgt spid="3"/>
                  </p:tgtEl>
                </p:cond>
              </p:nextCondLst>
            </p:seq>
          </p:childTnLst>
        </p:cTn>
      </p:par>
    </p:tnLst>
    <p:bldLst>
      <p:bldP spid="2" grpId="0"/>
      <p:bldP spid="12" grpId="0" animBg="1"/>
      <p:bldP spid="13" grpId="0" animBg="1"/>
      <p:bldP spid="14" grpId="0" animBg="1"/>
      <p:bldP spid="16" grpId="0" animBg="1"/>
      <p:bldP spid="5" grpId="0" animBg="1"/>
      <p:bldP spid="6" grpId="0" animBg="1"/>
      <p:bldP spid="17" grpId="0" animBg="1"/>
      <p:bldP spid="18" grpId="0" animBg="1"/>
      <p:bldP spid="3" grpId="0" animBg="1"/>
      <p:bldP spid="21" grpId="0" animBg="1"/>
      <p:bldP spid="22"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8">
            <a:hlinkClick r:id="rId3" action="ppaction://hlinksldjump"/>
          </p:cNvPr>
          <p:cNvSpPr>
            <a:spLocks noChangeArrowheads="1"/>
          </p:cNvSpPr>
          <p:nvPr/>
        </p:nvSpPr>
        <p:spPr bwMode="auto">
          <a:xfrm>
            <a:off x="7848600" y="4400550"/>
            <a:ext cx="914400" cy="628650"/>
          </a:xfrm>
          <a:prstGeom prst="sun">
            <a:avLst>
              <a:gd name="adj" fmla="val 25000"/>
            </a:avLst>
          </a:prstGeom>
          <a:solidFill>
            <a:schemeClr val="accent1"/>
          </a:solidFill>
          <a:ln w="9525">
            <a:solidFill>
              <a:schemeClr val="tx1"/>
            </a:solidFill>
            <a:miter lim="800000"/>
            <a:headEnd/>
            <a:tailEnd/>
          </a:ln>
        </p:spPr>
        <p:txBody>
          <a:bodyPr wrap="none" anchor="ctr"/>
          <a:lstStyle/>
          <a:p>
            <a:endParaRPr lang="en-US"/>
          </a:p>
        </p:txBody>
      </p:sp>
      <p:pic>
        <p:nvPicPr>
          <p:cNvPr id="6" name="Picture 34" descr="phao hoa"/>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47"/>
          <p:cNvSpPr>
            <a:spLocks noChangeArrowheads="1"/>
          </p:cNvSpPr>
          <p:nvPr/>
        </p:nvSpPr>
        <p:spPr bwMode="auto">
          <a:xfrm>
            <a:off x="0" y="1028700"/>
            <a:ext cx="9093200" cy="4154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6600" b="1" dirty="0">
                <a:solidFill>
                  <a:srgbClr val="FFFF00"/>
                </a:solidFill>
              </a:rPr>
              <a:t>  </a:t>
            </a:r>
            <a:r>
              <a:rPr lang="en-US" sz="6600" b="1" dirty="0" err="1">
                <a:solidFill>
                  <a:srgbClr val="FFFF00"/>
                </a:solidFill>
                <a:latin typeface="Times New Roman" pitchFamily="18" charset="0"/>
                <a:cs typeface="Times New Roman" pitchFamily="18" charset="0"/>
              </a:rPr>
              <a:t>Giờ</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học</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kết</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thúc</a:t>
            </a:r>
            <a:endParaRPr lang="en-US" sz="6600" b="1" dirty="0">
              <a:solidFill>
                <a:srgbClr val="FFFF00"/>
              </a:solidFill>
              <a:latin typeface="Times New Roman" pitchFamily="18" charset="0"/>
              <a:cs typeface="Times New Roman" pitchFamily="18" charset="0"/>
            </a:endParaRPr>
          </a:p>
          <a:p>
            <a:pPr algn="ctr"/>
            <a:r>
              <a:rPr lang="en-US" sz="6600" b="1" dirty="0" err="1">
                <a:solidFill>
                  <a:srgbClr val="FFFF00"/>
                </a:solidFill>
                <a:latin typeface="Times New Roman" pitchFamily="18" charset="0"/>
                <a:cs typeface="Times New Roman" pitchFamily="18" charset="0"/>
              </a:rPr>
              <a:t>Xin</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chân</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thành</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cảm</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ơn</a:t>
            </a:r>
            <a:endParaRPr lang="en-US" sz="6600" b="1" dirty="0">
              <a:solidFill>
                <a:srgbClr val="FFFF00"/>
              </a:solidFill>
              <a:latin typeface="Times New Roman" pitchFamily="18" charset="0"/>
              <a:cs typeface="Times New Roman" pitchFamily="18" charset="0"/>
            </a:endParaRPr>
          </a:p>
          <a:p>
            <a:pPr algn="ct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các</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thầy</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cô</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giáo</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cùng</a:t>
            </a:r>
            <a:endParaRPr lang="en-US" sz="6600" b="1" dirty="0">
              <a:solidFill>
                <a:srgbClr val="FFFF00"/>
              </a:solidFill>
              <a:latin typeface="Times New Roman" pitchFamily="18" charset="0"/>
              <a:cs typeface="Times New Roman" pitchFamily="18" charset="0"/>
            </a:endParaRPr>
          </a:p>
          <a:p>
            <a:pPr algn="ct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các</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em</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học</a:t>
            </a:r>
            <a:r>
              <a:rPr lang="en-US" sz="6600" b="1" dirty="0">
                <a:solidFill>
                  <a:srgbClr val="FFFF00"/>
                </a:solidFill>
                <a:latin typeface="Times New Roman" pitchFamily="18" charset="0"/>
                <a:cs typeface="Times New Roman" pitchFamily="18" charset="0"/>
              </a:rPr>
              <a:t> </a:t>
            </a:r>
            <a:r>
              <a:rPr lang="en-US" sz="6600" b="1" dirty="0" err="1">
                <a:solidFill>
                  <a:srgbClr val="FFFF00"/>
                </a:solidFill>
                <a:latin typeface="Times New Roman" pitchFamily="18" charset="0"/>
                <a:cs typeface="Times New Roman" pitchFamily="18" charset="0"/>
              </a:rPr>
              <a:t>sinh</a:t>
            </a:r>
            <a:r>
              <a:rPr lang="en-US" sz="6600" b="1" dirty="0">
                <a:solidFill>
                  <a:srgbClr val="FFFF00"/>
                </a:solidFill>
                <a:latin typeface="Times New Roman" pitchFamily="18" charset="0"/>
                <a:cs typeface="Times New Roman" pitchFamily="18" charset="0"/>
              </a:rPr>
              <a:t>!</a:t>
            </a:r>
          </a:p>
        </p:txBody>
      </p:sp>
    </p:spTree>
    <p:extLst>
      <p:ext uri="{BB962C8B-B14F-4D97-AF65-F5344CB8AC3E}">
        <p14:creationId xmlns:p14="http://schemas.microsoft.com/office/powerpoint/2010/main" xmlns="" val="2929117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subTnLst>
                                    <p:audio>
                                      <p:cMediaNode>
                                        <p:cTn display="0" masterRel="sameClick">
                                          <p:stCondLst>
                                            <p:cond evt="begin" delay="0">
                                              <p:tn val="5"/>
                                            </p:cond>
                                          </p:stCondLst>
                                          <p:endCondLst>
                                            <p:cond evt="onStopAudio" delay="0">
                                              <p:tgtEl>
                                                <p:sldTgt/>
                                              </p:tgtEl>
                                            </p:cond>
                                          </p:endCondLst>
                                        </p:cTn>
                                        <p:tgtEl>
                                          <p:sndTgt r:embed="rId2" name="cung hoc nhac ( da su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2933701" y="2844800"/>
            <a:ext cx="5193424" cy="635000"/>
          </a:xfrm>
          <a:prstGeom prst="rect">
            <a:avLst/>
          </a:prstGeom>
          <a:noFill/>
          <a:ln w="9525">
            <a:noFill/>
            <a:miter lim="800000"/>
            <a:headEnd/>
            <a:tailEnd/>
          </a:ln>
          <a:effectLst/>
        </p:spPr>
        <p:txBody>
          <a:bodyPr/>
          <a:lstStyle/>
          <a:p>
            <a:pPr marL="342900" indent="-342900" algn="ctr">
              <a:lnSpc>
                <a:spcPct val="90000"/>
              </a:lnSpc>
              <a:spcBef>
                <a:spcPct val="20000"/>
              </a:spcBef>
              <a:defRPr/>
            </a:pPr>
            <a:endParaRPr lang="en-US" sz="3200" b="1" dirty="0">
              <a:solidFill>
                <a:schemeClr val="tx1">
                  <a:lumMod val="95000"/>
                  <a:lumOff val="5000"/>
                </a:schemeClr>
              </a:solidFill>
              <a:latin typeface="Times New Roman" pitchFamily="18" charset="0"/>
              <a:cs typeface="Times New Roman" pitchFamily="18" charset="0"/>
            </a:endParaRPr>
          </a:p>
        </p:txBody>
      </p:sp>
      <p:sp>
        <p:nvSpPr>
          <p:cNvPr id="11" name="Rectangle 4"/>
          <p:cNvSpPr>
            <a:spLocks noChangeArrowheads="1"/>
          </p:cNvSpPr>
          <p:nvPr/>
        </p:nvSpPr>
        <p:spPr bwMode="auto">
          <a:xfrm>
            <a:off x="0" y="63500"/>
            <a:ext cx="9144000" cy="69850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2800" b="1" dirty="0" err="1">
                <a:solidFill>
                  <a:srgbClr val="00B050"/>
                </a:solidFill>
                <a:latin typeface="Times New Roman" pitchFamily="18" charset="0"/>
                <a:cs typeface="Times New Roman" pitchFamily="18" charset="0"/>
              </a:rPr>
              <a:t>Thứ</a:t>
            </a:r>
            <a:r>
              <a:rPr lang="en-US" sz="2800" b="1" dirty="0">
                <a:solidFill>
                  <a:srgbClr val="00B050"/>
                </a:solidFill>
                <a:latin typeface="Times New Roman" pitchFamily="18" charset="0"/>
                <a:cs typeface="Times New Roman" pitchFamily="18" charset="0"/>
              </a:rPr>
              <a:t> </a:t>
            </a:r>
            <a:r>
              <a:rPr lang="en-US" sz="2800" b="1" dirty="0" err="1" smtClean="0">
                <a:solidFill>
                  <a:srgbClr val="00B050"/>
                </a:solidFill>
                <a:latin typeface="Times New Roman" pitchFamily="18" charset="0"/>
                <a:cs typeface="Times New Roman" pitchFamily="18" charset="0"/>
              </a:rPr>
              <a:t>ba</a:t>
            </a:r>
            <a:r>
              <a:rPr lang="en-US" sz="2800" b="1" dirty="0" smtClean="0">
                <a:solidFill>
                  <a:srgbClr val="00B050"/>
                </a:solidFill>
                <a:latin typeface="Times New Roman" pitchFamily="18" charset="0"/>
                <a:cs typeface="Times New Roman" pitchFamily="18" charset="0"/>
              </a:rPr>
              <a:t> </a:t>
            </a:r>
            <a:r>
              <a:rPr lang="en-US" sz="2800" b="1" dirty="0" err="1">
                <a:solidFill>
                  <a:srgbClr val="00B050"/>
                </a:solidFill>
                <a:latin typeface="Times New Roman" pitchFamily="18" charset="0"/>
                <a:cs typeface="Times New Roman" pitchFamily="18" charset="0"/>
              </a:rPr>
              <a:t>ngày</a:t>
            </a:r>
            <a:r>
              <a:rPr lang="en-US" sz="2800" b="1" dirty="0">
                <a:solidFill>
                  <a:srgbClr val="00B050"/>
                </a:solidFill>
                <a:latin typeface="Times New Roman" pitchFamily="18" charset="0"/>
                <a:cs typeface="Times New Roman" pitchFamily="18" charset="0"/>
              </a:rPr>
              <a:t> </a:t>
            </a:r>
            <a:r>
              <a:rPr lang="en-US" sz="2800" b="1" dirty="0" smtClean="0">
                <a:solidFill>
                  <a:srgbClr val="00B050"/>
                </a:solidFill>
                <a:latin typeface="Times New Roman" pitchFamily="18" charset="0"/>
                <a:cs typeface="Times New Roman" pitchFamily="18" charset="0"/>
              </a:rPr>
              <a:t>9 </a:t>
            </a:r>
            <a:r>
              <a:rPr lang="en-US" sz="2800" b="1" dirty="0" err="1">
                <a:solidFill>
                  <a:srgbClr val="00B050"/>
                </a:solidFill>
                <a:latin typeface="Times New Roman" pitchFamily="18" charset="0"/>
                <a:cs typeface="Times New Roman" pitchFamily="18" charset="0"/>
              </a:rPr>
              <a:t>tháng</a:t>
            </a:r>
            <a:r>
              <a:rPr lang="en-US" sz="2800" b="1" dirty="0">
                <a:solidFill>
                  <a:srgbClr val="00B050"/>
                </a:solidFill>
                <a:latin typeface="Times New Roman" pitchFamily="18" charset="0"/>
                <a:cs typeface="Times New Roman" pitchFamily="18" charset="0"/>
              </a:rPr>
              <a:t> </a:t>
            </a:r>
            <a:r>
              <a:rPr lang="en-US" sz="2800" b="1" dirty="0" smtClean="0">
                <a:solidFill>
                  <a:srgbClr val="00B050"/>
                </a:solidFill>
                <a:latin typeface="Times New Roman" pitchFamily="18" charset="0"/>
                <a:cs typeface="Times New Roman" pitchFamily="18" charset="0"/>
              </a:rPr>
              <a:t>10 </a:t>
            </a:r>
            <a:r>
              <a:rPr lang="en-US" sz="2800" b="1" dirty="0" err="1">
                <a:solidFill>
                  <a:srgbClr val="00B050"/>
                </a:solidFill>
                <a:latin typeface="Times New Roman" pitchFamily="18" charset="0"/>
                <a:cs typeface="Times New Roman" pitchFamily="18" charset="0"/>
              </a:rPr>
              <a:t>năm</a:t>
            </a:r>
            <a:r>
              <a:rPr lang="en-US" sz="2800" b="1" dirty="0">
                <a:solidFill>
                  <a:srgbClr val="00B050"/>
                </a:solidFill>
                <a:latin typeface="Times New Roman" pitchFamily="18" charset="0"/>
                <a:cs typeface="Times New Roman" pitchFamily="18" charset="0"/>
              </a:rPr>
              <a:t> </a:t>
            </a:r>
            <a:r>
              <a:rPr lang="en-US" sz="2800" b="1" dirty="0" smtClean="0">
                <a:solidFill>
                  <a:srgbClr val="00B050"/>
                </a:solidFill>
                <a:latin typeface="Times New Roman" pitchFamily="18" charset="0"/>
                <a:cs typeface="Times New Roman" pitchFamily="18" charset="0"/>
              </a:rPr>
              <a:t>2018</a:t>
            </a:r>
            <a:endParaRPr lang="en-US" sz="2800" b="1" dirty="0">
              <a:solidFill>
                <a:srgbClr val="00B050"/>
              </a:solidFill>
              <a:latin typeface="Times New Roman" pitchFamily="18" charset="0"/>
              <a:cs typeface="Times New Roman" pitchFamily="18" charset="0"/>
            </a:endParaRPr>
          </a:p>
        </p:txBody>
      </p:sp>
      <p:sp>
        <p:nvSpPr>
          <p:cNvPr id="12" name="Rectangle 4"/>
          <p:cNvSpPr>
            <a:spLocks noChangeArrowheads="1"/>
          </p:cNvSpPr>
          <p:nvPr/>
        </p:nvSpPr>
        <p:spPr bwMode="auto">
          <a:xfrm>
            <a:off x="2895600" y="581025"/>
            <a:ext cx="3276600" cy="51435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2800" b="1" u="sng" dirty="0" err="1">
                <a:solidFill>
                  <a:srgbClr val="00B050"/>
                </a:solidFill>
                <a:latin typeface="Times New Roman" pitchFamily="18" charset="0"/>
                <a:cs typeface="Times New Roman" pitchFamily="18" charset="0"/>
              </a:rPr>
              <a:t>Âm</a:t>
            </a:r>
            <a:r>
              <a:rPr lang="en-US" sz="2800" b="1" u="sng" dirty="0">
                <a:solidFill>
                  <a:srgbClr val="00B050"/>
                </a:solidFill>
                <a:latin typeface="Times New Roman" pitchFamily="18" charset="0"/>
                <a:cs typeface="Times New Roman" pitchFamily="18" charset="0"/>
              </a:rPr>
              <a:t> </a:t>
            </a:r>
            <a:r>
              <a:rPr lang="en-US" sz="2800" b="1" u="sng" dirty="0" err="1" smtClean="0">
                <a:solidFill>
                  <a:srgbClr val="00B050"/>
                </a:solidFill>
                <a:latin typeface="Times New Roman" pitchFamily="18" charset="0"/>
                <a:cs typeface="Times New Roman" pitchFamily="18" charset="0"/>
              </a:rPr>
              <a:t>nhạc</a:t>
            </a:r>
            <a:r>
              <a:rPr lang="en-US" sz="2800" b="1" u="sng" dirty="0" smtClean="0">
                <a:solidFill>
                  <a:srgbClr val="00B050"/>
                </a:solidFill>
                <a:latin typeface="Times New Roman" pitchFamily="18" charset="0"/>
                <a:cs typeface="Times New Roman" pitchFamily="18" charset="0"/>
              </a:rPr>
              <a:t>:</a:t>
            </a:r>
            <a:endParaRPr lang="en-US" sz="2800" b="1" u="sng" dirty="0">
              <a:solidFill>
                <a:srgbClr val="00B050"/>
              </a:solidFill>
              <a:latin typeface="Times New Roman" pitchFamily="18" charset="0"/>
              <a:cs typeface="Times New Roman" pitchFamily="18" charset="0"/>
            </a:endParaRPr>
          </a:p>
        </p:txBody>
      </p:sp>
      <p:sp>
        <p:nvSpPr>
          <p:cNvPr id="13" name="Rectangle 4"/>
          <p:cNvSpPr>
            <a:spLocks noChangeArrowheads="1"/>
          </p:cNvSpPr>
          <p:nvPr/>
        </p:nvSpPr>
        <p:spPr bwMode="auto">
          <a:xfrm>
            <a:off x="0" y="1079500"/>
            <a:ext cx="9144000"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gn="ctr">
              <a:lnSpc>
                <a:spcPct val="90000"/>
              </a:lnSpc>
              <a:spcBef>
                <a:spcPct val="20000"/>
              </a:spcBef>
            </a:pPr>
            <a:r>
              <a:rPr lang="en-US" sz="3200" b="1" dirty="0" err="1">
                <a:solidFill>
                  <a:srgbClr val="FF0000"/>
                </a:solidFill>
                <a:latin typeface="Times New Roman" pitchFamily="18" charset="0"/>
                <a:cs typeface="Times New Roman" pitchFamily="18" charset="0"/>
              </a:rPr>
              <a:t>Tiết</a:t>
            </a:r>
            <a:r>
              <a:rPr lang="en-US" sz="3200" b="1" dirty="0">
                <a:solidFill>
                  <a:srgbClr val="FF0000"/>
                </a:solidFill>
                <a:latin typeface="Times New Roman" pitchFamily="18" charset="0"/>
                <a:cs typeface="Times New Roman" pitchFamily="18" charset="0"/>
              </a:rPr>
              <a:t> </a:t>
            </a:r>
            <a:r>
              <a:rPr lang="en-US" sz="3200" b="1" dirty="0" smtClean="0">
                <a:solidFill>
                  <a:srgbClr val="FF0000"/>
                </a:solidFill>
                <a:latin typeface="Times New Roman" pitchFamily="18" charset="0"/>
                <a:cs typeface="Times New Roman" pitchFamily="18" charset="0"/>
              </a:rPr>
              <a:t>6: </a:t>
            </a:r>
            <a:r>
              <a:rPr lang="en-US" sz="3200" b="1" dirty="0" err="1" smtClean="0">
                <a:solidFill>
                  <a:srgbClr val="FF0000"/>
                </a:solidFill>
                <a:latin typeface="Times New Roman" pitchFamily="18" charset="0"/>
                <a:cs typeface="Times New Roman" pitchFamily="18" charset="0"/>
              </a:rPr>
              <a:t>Tập</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đọc</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nhạc</a:t>
            </a:r>
            <a:r>
              <a:rPr lang="en-US" sz="3200" b="1" dirty="0" smtClean="0">
                <a:solidFill>
                  <a:srgbClr val="FF0000"/>
                </a:solidFill>
                <a:latin typeface="Times New Roman" pitchFamily="18" charset="0"/>
                <a:cs typeface="Times New Roman" pitchFamily="18" charset="0"/>
              </a:rPr>
              <a:t>: TĐN </a:t>
            </a:r>
            <a:r>
              <a:rPr lang="en-US" sz="3200" b="1" dirty="0" err="1" smtClean="0">
                <a:solidFill>
                  <a:srgbClr val="FF0000"/>
                </a:solidFill>
                <a:latin typeface="Times New Roman" pitchFamily="18" charset="0"/>
                <a:cs typeface="Times New Roman" pitchFamily="18" charset="0"/>
              </a:rPr>
              <a:t>số</a:t>
            </a:r>
            <a:r>
              <a:rPr lang="en-US" sz="3200" b="1" dirty="0" smtClean="0">
                <a:solidFill>
                  <a:srgbClr val="FF0000"/>
                </a:solidFill>
                <a:latin typeface="Times New Roman" pitchFamily="18" charset="0"/>
                <a:cs typeface="Times New Roman" pitchFamily="18" charset="0"/>
              </a:rPr>
              <a:t> 1</a:t>
            </a:r>
          </a:p>
          <a:p>
            <a:pPr marL="342900" indent="-342900" algn="ctr">
              <a:lnSpc>
                <a:spcPct val="90000"/>
              </a:lnSpc>
              <a:spcBef>
                <a:spcPct val="20000"/>
              </a:spcBef>
            </a:pPr>
            <a:endParaRPr lang="en-US" sz="3200" b="1" dirty="0">
              <a:solidFill>
                <a:srgbClr val="0070C0"/>
              </a:solidFill>
              <a:latin typeface="Times New Roman" pitchFamily="18" charset="0"/>
              <a:cs typeface="Times New Roman" pitchFamily="18" charset="0"/>
            </a:endParaRPr>
          </a:p>
        </p:txBody>
      </p:sp>
      <p:sp>
        <p:nvSpPr>
          <p:cNvPr id="14" name="Rectangle 4"/>
          <p:cNvSpPr>
            <a:spLocks noChangeArrowheads="1"/>
          </p:cNvSpPr>
          <p:nvPr/>
        </p:nvSpPr>
        <p:spPr bwMode="auto">
          <a:xfrm>
            <a:off x="0" y="1619250"/>
            <a:ext cx="9143999" cy="64770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3200" b="1" dirty="0" smtClean="0">
                <a:solidFill>
                  <a:schemeClr val="tx1">
                    <a:lumMod val="95000"/>
                    <a:lumOff val="5000"/>
                  </a:schemeClr>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Giới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thiệu</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một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vài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nhạc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cụ</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dân</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tộc</a:t>
            </a:r>
            <a:r>
              <a:rPr lang="en-US" sz="3200" b="1" dirty="0">
                <a:solidFill>
                  <a:srgbClr val="FF0000"/>
                </a:solidFill>
                <a:latin typeface="Times New Roman" pitchFamily="18" charset="0"/>
                <a:cs typeface="Times New Roman" pitchFamily="18" charset="0"/>
              </a:rPr>
              <a:t> </a:t>
            </a:r>
          </a:p>
        </p:txBody>
      </p:sp>
      <p:sp>
        <p:nvSpPr>
          <p:cNvPr id="15" name="Rectangle 4"/>
          <p:cNvSpPr>
            <a:spLocks noChangeArrowheads="1"/>
          </p:cNvSpPr>
          <p:nvPr/>
        </p:nvSpPr>
        <p:spPr bwMode="auto">
          <a:xfrm>
            <a:off x="533400" y="2190750"/>
            <a:ext cx="3886200"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smtClean="0">
                <a:solidFill>
                  <a:srgbClr val="0070C0"/>
                </a:solidFill>
                <a:latin typeface="Times New Roman" pitchFamily="18" charset="0"/>
                <a:cs typeface="Times New Roman" pitchFamily="18" charset="0"/>
              </a:rPr>
              <a:t>1/ </a:t>
            </a:r>
            <a:r>
              <a:rPr lang="en-US" sz="3200" b="1" dirty="0" err="1" smtClean="0">
                <a:solidFill>
                  <a:srgbClr val="0070C0"/>
                </a:solidFill>
                <a:latin typeface="Times New Roman" pitchFamily="18" charset="0"/>
                <a:cs typeface="Times New Roman" pitchFamily="18" charset="0"/>
              </a:rPr>
              <a:t>Tập</a:t>
            </a:r>
            <a:r>
              <a:rPr lang="en-US" sz="3200" b="1" dirty="0" smtClean="0">
                <a:solidFill>
                  <a:srgbClr val="0070C0"/>
                </a:solidFill>
                <a:latin typeface="Times New Roman" pitchFamily="18" charset="0"/>
                <a:cs typeface="Times New Roman" pitchFamily="18" charset="0"/>
              </a:rPr>
              <a:t> </a:t>
            </a:r>
            <a:r>
              <a:rPr lang="en-US" sz="3200" b="1" dirty="0" err="1">
                <a:solidFill>
                  <a:srgbClr val="0070C0"/>
                </a:solidFill>
                <a:latin typeface="Times New Roman" pitchFamily="18" charset="0"/>
                <a:cs typeface="Times New Roman" pitchFamily="18" charset="0"/>
              </a:rPr>
              <a:t>đọc</a:t>
            </a:r>
            <a:r>
              <a:rPr lang="en-US" sz="3200" b="1" dirty="0">
                <a:solidFill>
                  <a:srgbClr val="0070C0"/>
                </a:solidFill>
                <a:latin typeface="Times New Roman" pitchFamily="18" charset="0"/>
                <a:cs typeface="Times New Roman" pitchFamily="18" charset="0"/>
              </a:rPr>
              <a:t> </a:t>
            </a:r>
            <a:r>
              <a:rPr lang="en-US" sz="3200" b="1" dirty="0" err="1">
                <a:solidFill>
                  <a:srgbClr val="0070C0"/>
                </a:solidFill>
                <a:latin typeface="Times New Roman" pitchFamily="18" charset="0"/>
                <a:cs typeface="Times New Roman" pitchFamily="18" charset="0"/>
              </a:rPr>
              <a:t>nhạc</a:t>
            </a:r>
            <a:r>
              <a:rPr lang="en-US" sz="3200" b="1" dirty="0">
                <a:solidFill>
                  <a:srgbClr val="0070C0"/>
                </a:solidFill>
                <a:latin typeface="Times New Roman" pitchFamily="18" charset="0"/>
                <a:cs typeface="Times New Roman" pitchFamily="18" charset="0"/>
              </a:rPr>
              <a:t> </a:t>
            </a:r>
            <a:r>
              <a:rPr lang="en-US" sz="3200" b="1" dirty="0" smtClean="0">
                <a:solidFill>
                  <a:srgbClr val="0070C0"/>
                </a:solidFill>
                <a:latin typeface="Times New Roman" pitchFamily="18" charset="0"/>
                <a:cs typeface="Times New Roman" pitchFamily="18" charset="0"/>
              </a:rPr>
              <a:t> </a:t>
            </a:r>
            <a:endParaRPr lang="en-US" sz="3200" b="1" dirty="0">
              <a:solidFill>
                <a:srgbClr val="0070C0"/>
              </a:solidFill>
              <a:latin typeface="Times New Roman" pitchFamily="18" charset="0"/>
              <a:cs typeface="Times New Roman" pitchFamily="18" charset="0"/>
            </a:endParaRPr>
          </a:p>
        </p:txBody>
      </p:sp>
      <p:sp>
        <p:nvSpPr>
          <p:cNvPr id="16" name="Rectangle 4"/>
          <p:cNvSpPr>
            <a:spLocks noChangeArrowheads="1"/>
          </p:cNvSpPr>
          <p:nvPr/>
        </p:nvSpPr>
        <p:spPr bwMode="auto">
          <a:xfrm>
            <a:off x="1143000" y="2800350"/>
            <a:ext cx="4038600"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Luyện</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tập</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cao</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độ</a:t>
            </a:r>
            <a:r>
              <a:rPr lang="en-US" sz="3200" b="1" dirty="0" smtClean="0">
                <a:solidFill>
                  <a:srgbClr val="0070C0"/>
                </a:solidFill>
                <a:latin typeface="Times New Roman" pitchFamily="18" charset="0"/>
                <a:cs typeface="Times New Roman" pitchFamily="18" charset="0"/>
              </a:rPr>
              <a:t>:</a:t>
            </a:r>
            <a:endParaRPr lang="en-US" sz="3200" b="1" dirty="0">
              <a:solidFill>
                <a:srgbClr val="0070C0"/>
              </a:solidFill>
              <a:latin typeface="Times New Roman" pitchFamily="18" charset="0"/>
              <a:cs typeface="Times New Roman" pitchFamily="18" charset="0"/>
            </a:endParaRPr>
          </a:p>
        </p:txBody>
      </p:sp>
      <p:grpSp>
        <p:nvGrpSpPr>
          <p:cNvPr id="35" name="Group 34"/>
          <p:cNvGrpSpPr/>
          <p:nvPr/>
        </p:nvGrpSpPr>
        <p:grpSpPr>
          <a:xfrm>
            <a:off x="245269" y="3117850"/>
            <a:ext cx="8496300" cy="1273175"/>
            <a:chOff x="250825" y="3446463"/>
            <a:chExt cx="8496300" cy="1273175"/>
          </a:xfrm>
        </p:grpSpPr>
        <p:pic>
          <p:nvPicPr>
            <p:cNvPr id="17" name="Picture 2" descr="notTro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24050" y="4548187"/>
              <a:ext cx="288925" cy="169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8" name="Group 3"/>
            <p:cNvGrpSpPr>
              <a:grpSpLocks/>
            </p:cNvGrpSpPr>
            <p:nvPr/>
          </p:nvGrpSpPr>
          <p:grpSpPr bwMode="auto">
            <a:xfrm>
              <a:off x="250825" y="3805237"/>
              <a:ext cx="8496300" cy="635000"/>
              <a:chOff x="204" y="935"/>
              <a:chExt cx="5352" cy="400"/>
            </a:xfrm>
          </p:grpSpPr>
          <p:sp>
            <p:nvSpPr>
              <p:cNvPr id="19" name="Line 4"/>
              <p:cNvSpPr>
                <a:spLocks noChangeShapeType="1"/>
              </p:cNvSpPr>
              <p:nvPr/>
            </p:nvSpPr>
            <p:spPr bwMode="auto">
              <a:xfrm>
                <a:off x="204" y="9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0" name="Line 5"/>
              <p:cNvSpPr>
                <a:spLocks noChangeShapeType="1"/>
              </p:cNvSpPr>
              <p:nvPr/>
            </p:nvSpPr>
            <p:spPr bwMode="auto">
              <a:xfrm>
                <a:off x="204" y="10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1" name="Line 6"/>
              <p:cNvSpPr>
                <a:spLocks noChangeShapeType="1"/>
              </p:cNvSpPr>
              <p:nvPr/>
            </p:nvSpPr>
            <p:spPr bwMode="auto">
              <a:xfrm>
                <a:off x="204" y="11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2" name="Line 7"/>
              <p:cNvSpPr>
                <a:spLocks noChangeShapeType="1"/>
              </p:cNvSpPr>
              <p:nvPr/>
            </p:nvSpPr>
            <p:spPr bwMode="auto">
              <a:xfrm>
                <a:off x="204" y="12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 name="Line 8"/>
              <p:cNvSpPr>
                <a:spLocks noChangeShapeType="1"/>
              </p:cNvSpPr>
              <p:nvPr/>
            </p:nvSpPr>
            <p:spPr bwMode="auto">
              <a:xfrm>
                <a:off x="204" y="13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sp>
          <p:nvSpPr>
            <p:cNvPr id="24" name="Line 10"/>
            <p:cNvSpPr>
              <a:spLocks noChangeShapeType="1"/>
            </p:cNvSpPr>
            <p:nvPr/>
          </p:nvSpPr>
          <p:spPr bwMode="auto">
            <a:xfrm>
              <a:off x="1787525" y="4630737"/>
              <a:ext cx="503238"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25" name="Picture 11" descr="notTro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01988" y="4438650"/>
              <a:ext cx="288925" cy="169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2" descr="notTro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25950" y="4365625"/>
              <a:ext cx="288925" cy="169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3" descr="notTro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51500" y="4197350"/>
              <a:ext cx="288925" cy="169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16" descr="notTro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46900" y="4111625"/>
              <a:ext cx="288925" cy="169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9" descr="khoa-Sol"/>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2425" y="3446463"/>
              <a:ext cx="492125" cy="127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Line 24"/>
            <p:cNvSpPr>
              <a:spLocks noChangeShapeType="1"/>
            </p:cNvSpPr>
            <p:nvPr/>
          </p:nvSpPr>
          <p:spPr bwMode="auto">
            <a:xfrm>
              <a:off x="8741569" y="3803650"/>
              <a:ext cx="0" cy="63738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34" name="Line 25"/>
            <p:cNvSpPr>
              <a:spLocks noChangeShapeType="1"/>
            </p:cNvSpPr>
            <p:nvPr/>
          </p:nvSpPr>
          <p:spPr bwMode="auto">
            <a:xfrm>
              <a:off x="8674894" y="3810000"/>
              <a:ext cx="794" cy="630237"/>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sp>
        <p:nvSpPr>
          <p:cNvPr id="36" name="Rectangle 4"/>
          <p:cNvSpPr>
            <a:spLocks noChangeArrowheads="1"/>
          </p:cNvSpPr>
          <p:nvPr/>
        </p:nvSpPr>
        <p:spPr bwMode="auto">
          <a:xfrm>
            <a:off x="1676400" y="4461596"/>
            <a:ext cx="6324600"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err="1" smtClean="0">
                <a:latin typeface="Times New Roman" pitchFamily="18" charset="0"/>
                <a:cs typeface="Times New Roman" pitchFamily="18" charset="0"/>
              </a:rPr>
              <a:t>Đồ</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rê</a:t>
            </a:r>
            <a:r>
              <a:rPr lang="en-US" sz="3200" b="1" dirty="0" smtClean="0">
                <a:latin typeface="Times New Roman" pitchFamily="18" charset="0"/>
                <a:cs typeface="Times New Roman" pitchFamily="18" charset="0"/>
              </a:rPr>
              <a:t>         mi        sol         la</a:t>
            </a:r>
            <a:endParaRPr lang="en-US" sz="3200" b="1" dirty="0">
              <a:latin typeface="Times New Roman" pitchFamily="18" charset="0"/>
              <a:cs typeface="Times New Roman" pitchFamily="18" charset="0"/>
            </a:endParaRPr>
          </a:p>
        </p:txBody>
      </p:sp>
      <p:sp>
        <p:nvSpPr>
          <p:cNvPr id="29" name="4-Point Star 28"/>
          <p:cNvSpPr/>
          <p:nvPr/>
        </p:nvSpPr>
        <p:spPr>
          <a:xfrm>
            <a:off x="8305800" y="551656"/>
            <a:ext cx="666038" cy="286544"/>
          </a:xfrm>
          <a:prstGeom prst="star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0" name="4-Point Star 29">
            <a:hlinkClick r:id="rId4" action="ppaction://hlinkpres?slideindex=1&amp;slidetitle="/>
          </p:cNvPr>
          <p:cNvSpPr/>
          <p:nvPr/>
        </p:nvSpPr>
        <p:spPr>
          <a:xfrm>
            <a:off x="7993063" y="628650"/>
            <a:ext cx="914400" cy="590550"/>
          </a:xfrm>
          <a:prstGeom prst="star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xmlns="" val="4274583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 by="(-#ppt_w*2)" calcmode="lin" valueType="num">
                                      <p:cBhvr rctx="PPT">
                                        <p:cTn id="12" dur="500" autoRev="1" fill="hold">
                                          <p:stCondLst>
                                            <p:cond delay="0"/>
                                          </p:stCondLst>
                                        </p:cTn>
                                        <p:tgtEl>
                                          <p:spTgt spid="14"/>
                                        </p:tgtEl>
                                        <p:attrNameLst>
                                          <p:attrName>ppt_w</p:attrName>
                                        </p:attrNameLst>
                                      </p:cBhvr>
                                    </p:anim>
                                    <p:anim by="(#ppt_w*0.50)" calcmode="lin" valueType="num">
                                      <p:cBhvr>
                                        <p:cTn id="13" dur="500" decel="50000" autoRev="1" fill="hold">
                                          <p:stCondLst>
                                            <p:cond delay="0"/>
                                          </p:stCondLst>
                                        </p:cTn>
                                        <p:tgtEl>
                                          <p:spTgt spid="14"/>
                                        </p:tgtEl>
                                        <p:attrNameLst>
                                          <p:attrName>ppt_x</p:attrName>
                                        </p:attrNameLst>
                                      </p:cBhvr>
                                    </p:anim>
                                    <p:anim from="(-#ppt_h/2)" to="(#ppt_y)" calcmode="lin" valueType="num">
                                      <p:cBhvr>
                                        <p:cTn id="14" dur="1000" fill="hold">
                                          <p:stCondLst>
                                            <p:cond delay="0"/>
                                          </p:stCondLst>
                                        </p:cTn>
                                        <p:tgtEl>
                                          <p:spTgt spid="14"/>
                                        </p:tgtEl>
                                        <p:attrNameLst>
                                          <p:attrName>ppt_y</p:attrName>
                                        </p:attrNameLst>
                                      </p:cBhvr>
                                    </p:anim>
                                    <p:animRot by="21600000">
                                      <p:cBhvr>
                                        <p:cTn id="15" dur="1000" fill="hold">
                                          <p:stCondLst>
                                            <p:cond delay="0"/>
                                          </p:stCondLst>
                                        </p:cTn>
                                        <p:tgtEl>
                                          <p:spTgt spid="14"/>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1000" fill="hold"/>
                                        <p:tgtEl>
                                          <p:spTgt spid="15"/>
                                        </p:tgtEl>
                                        <p:attrNameLst>
                                          <p:attrName>ppt_w</p:attrName>
                                        </p:attrNameLst>
                                      </p:cBhvr>
                                      <p:tavLst>
                                        <p:tav tm="0">
                                          <p:val>
                                            <p:strVal val="#ppt_w*0.70"/>
                                          </p:val>
                                        </p:tav>
                                        <p:tav tm="100000">
                                          <p:val>
                                            <p:strVal val="#ppt_w"/>
                                          </p:val>
                                        </p:tav>
                                      </p:tavLst>
                                    </p:anim>
                                    <p:anim calcmode="lin" valueType="num">
                                      <p:cBhvr>
                                        <p:cTn id="21" dur="1000" fill="hold"/>
                                        <p:tgtEl>
                                          <p:spTgt spid="15"/>
                                        </p:tgtEl>
                                        <p:attrNameLst>
                                          <p:attrName>ppt_h</p:attrName>
                                        </p:attrNameLst>
                                      </p:cBhvr>
                                      <p:tavLst>
                                        <p:tav tm="0">
                                          <p:val>
                                            <p:strVal val="#ppt_h"/>
                                          </p:val>
                                        </p:tav>
                                        <p:tav tm="100000">
                                          <p:val>
                                            <p:strVal val="#ppt_h"/>
                                          </p:val>
                                        </p:tav>
                                      </p:tavLst>
                                    </p:anim>
                                    <p:animEffect transition="in" filter="fade">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fltVal val="0"/>
                                          </p:val>
                                        </p:tav>
                                        <p:tav tm="100000">
                                          <p:val>
                                            <p:strVal val="#ppt_w"/>
                                          </p:val>
                                        </p:tav>
                                      </p:tavLst>
                                    </p:anim>
                                    <p:anim calcmode="lin" valueType="num">
                                      <p:cBhvr>
                                        <p:cTn id="28" dur="1000" fill="hold"/>
                                        <p:tgtEl>
                                          <p:spTgt spid="16"/>
                                        </p:tgtEl>
                                        <p:attrNameLst>
                                          <p:attrName>ppt_h</p:attrName>
                                        </p:attrNameLst>
                                      </p:cBhvr>
                                      <p:tavLst>
                                        <p:tav tm="0">
                                          <p:val>
                                            <p:fltVal val="0"/>
                                          </p:val>
                                        </p:tav>
                                        <p:tav tm="100000">
                                          <p:val>
                                            <p:strVal val="#ppt_h"/>
                                          </p:val>
                                        </p:tav>
                                      </p:tavLst>
                                    </p:anim>
                                    <p:anim calcmode="lin" valueType="num">
                                      <p:cBhvr>
                                        <p:cTn id="2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6"/>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1000" fill="hold"/>
                                        <p:tgtEl>
                                          <p:spTgt spid="35"/>
                                        </p:tgtEl>
                                        <p:attrNameLst>
                                          <p:attrName>ppt_w</p:attrName>
                                        </p:attrNameLst>
                                      </p:cBhvr>
                                      <p:tavLst>
                                        <p:tav tm="0">
                                          <p:val>
                                            <p:fltVal val="0"/>
                                          </p:val>
                                        </p:tav>
                                        <p:tav tm="100000">
                                          <p:val>
                                            <p:strVal val="#ppt_w"/>
                                          </p:val>
                                        </p:tav>
                                      </p:tavLst>
                                    </p:anim>
                                    <p:anim calcmode="lin" valueType="num">
                                      <p:cBhvr>
                                        <p:cTn id="34" dur="1000" fill="hold"/>
                                        <p:tgtEl>
                                          <p:spTgt spid="35"/>
                                        </p:tgtEl>
                                        <p:attrNameLst>
                                          <p:attrName>ppt_h</p:attrName>
                                        </p:attrNameLst>
                                      </p:cBhvr>
                                      <p:tavLst>
                                        <p:tav tm="0">
                                          <p:val>
                                            <p:fltVal val="0"/>
                                          </p:val>
                                        </p:tav>
                                        <p:tav tm="100000">
                                          <p:val>
                                            <p:strVal val="#ppt_h"/>
                                          </p:val>
                                        </p:tav>
                                      </p:tavLst>
                                    </p:anim>
                                    <p:anim calcmode="lin" valueType="num">
                                      <p:cBhvr>
                                        <p:cTn id="35"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35"/>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1000" fill="hold"/>
                                        <p:tgtEl>
                                          <p:spTgt spid="36"/>
                                        </p:tgtEl>
                                        <p:attrNameLst>
                                          <p:attrName>ppt_w</p:attrName>
                                        </p:attrNameLst>
                                      </p:cBhvr>
                                      <p:tavLst>
                                        <p:tav tm="0">
                                          <p:val>
                                            <p:fltVal val="0"/>
                                          </p:val>
                                        </p:tav>
                                        <p:tav tm="100000">
                                          <p:val>
                                            <p:strVal val="#ppt_w"/>
                                          </p:val>
                                        </p:tav>
                                      </p:tavLst>
                                    </p:anim>
                                    <p:anim calcmode="lin" valueType="num">
                                      <p:cBhvr>
                                        <p:cTn id="40" dur="1000" fill="hold"/>
                                        <p:tgtEl>
                                          <p:spTgt spid="36"/>
                                        </p:tgtEl>
                                        <p:attrNameLst>
                                          <p:attrName>ppt_h</p:attrName>
                                        </p:attrNameLst>
                                      </p:cBhvr>
                                      <p:tavLst>
                                        <p:tav tm="0">
                                          <p:val>
                                            <p:fltVal val="0"/>
                                          </p:val>
                                        </p:tav>
                                        <p:tav tm="100000">
                                          <p:val>
                                            <p:strVal val="#ppt_h"/>
                                          </p:val>
                                        </p:tav>
                                      </p:tavLst>
                                    </p:anim>
                                    <p:anim calcmode="lin" valueType="num">
                                      <p:cBhvr>
                                        <p:cTn id="41"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4" grpId="0"/>
      <p:bldP spid="15" grpId="0"/>
      <p:bldP spid="16" grpId="0"/>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p:cNvSpPr>
            <a:spLocks noChangeArrowheads="1"/>
          </p:cNvSpPr>
          <p:nvPr/>
        </p:nvSpPr>
        <p:spPr bwMode="auto">
          <a:xfrm>
            <a:off x="2895600" y="581025"/>
            <a:ext cx="3276600" cy="51435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2800" b="1" u="sng" dirty="0" err="1">
                <a:solidFill>
                  <a:srgbClr val="00B050"/>
                </a:solidFill>
                <a:latin typeface="Times New Roman" pitchFamily="18" charset="0"/>
                <a:cs typeface="Times New Roman" pitchFamily="18" charset="0"/>
              </a:rPr>
              <a:t>Âm</a:t>
            </a:r>
            <a:r>
              <a:rPr lang="en-US" sz="2800" b="1" u="sng" dirty="0">
                <a:solidFill>
                  <a:srgbClr val="00B050"/>
                </a:solidFill>
                <a:latin typeface="Times New Roman" pitchFamily="18" charset="0"/>
                <a:cs typeface="Times New Roman" pitchFamily="18" charset="0"/>
              </a:rPr>
              <a:t> </a:t>
            </a:r>
            <a:r>
              <a:rPr lang="en-US" sz="2800" b="1" u="sng" dirty="0" err="1" smtClean="0">
                <a:solidFill>
                  <a:srgbClr val="00B050"/>
                </a:solidFill>
                <a:latin typeface="Times New Roman" pitchFamily="18" charset="0"/>
                <a:cs typeface="Times New Roman" pitchFamily="18" charset="0"/>
              </a:rPr>
              <a:t>nhạc</a:t>
            </a:r>
            <a:r>
              <a:rPr lang="en-US" sz="2800" b="1" u="sng" dirty="0" smtClean="0">
                <a:solidFill>
                  <a:srgbClr val="00B050"/>
                </a:solidFill>
                <a:latin typeface="Times New Roman" pitchFamily="18" charset="0"/>
                <a:cs typeface="Times New Roman" pitchFamily="18" charset="0"/>
              </a:rPr>
              <a:t>:</a:t>
            </a:r>
            <a:endParaRPr lang="en-US" sz="2800" b="1" u="sng" dirty="0">
              <a:solidFill>
                <a:srgbClr val="00B050"/>
              </a:solidFill>
              <a:latin typeface="Times New Roman" pitchFamily="18" charset="0"/>
              <a:cs typeface="Times New Roman" pitchFamily="18" charset="0"/>
            </a:endParaRPr>
          </a:p>
        </p:txBody>
      </p:sp>
      <p:sp>
        <p:nvSpPr>
          <p:cNvPr id="13" name="Rectangle 4"/>
          <p:cNvSpPr>
            <a:spLocks noChangeArrowheads="1"/>
          </p:cNvSpPr>
          <p:nvPr/>
        </p:nvSpPr>
        <p:spPr bwMode="auto">
          <a:xfrm>
            <a:off x="0" y="1079500"/>
            <a:ext cx="9144000"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gn="ctr">
              <a:lnSpc>
                <a:spcPct val="90000"/>
              </a:lnSpc>
              <a:spcBef>
                <a:spcPct val="20000"/>
              </a:spcBef>
            </a:pPr>
            <a:r>
              <a:rPr lang="en-US" sz="3200" b="1" dirty="0" err="1">
                <a:solidFill>
                  <a:srgbClr val="FF0000"/>
                </a:solidFill>
                <a:latin typeface="Times New Roman" pitchFamily="18" charset="0"/>
                <a:cs typeface="Times New Roman" pitchFamily="18" charset="0"/>
              </a:rPr>
              <a:t>Tiết</a:t>
            </a:r>
            <a:r>
              <a:rPr lang="en-US" sz="3200" b="1" dirty="0">
                <a:solidFill>
                  <a:srgbClr val="FF0000"/>
                </a:solidFill>
                <a:latin typeface="Times New Roman" pitchFamily="18" charset="0"/>
                <a:cs typeface="Times New Roman" pitchFamily="18" charset="0"/>
              </a:rPr>
              <a:t> </a:t>
            </a:r>
            <a:r>
              <a:rPr lang="en-US" sz="3200" b="1" dirty="0" smtClean="0">
                <a:solidFill>
                  <a:srgbClr val="FF0000"/>
                </a:solidFill>
                <a:latin typeface="Times New Roman" pitchFamily="18" charset="0"/>
                <a:cs typeface="Times New Roman" pitchFamily="18" charset="0"/>
              </a:rPr>
              <a:t>6: </a:t>
            </a:r>
            <a:r>
              <a:rPr lang="en-US" sz="3200" b="1" dirty="0" err="1" smtClean="0">
                <a:solidFill>
                  <a:srgbClr val="FF0000"/>
                </a:solidFill>
                <a:latin typeface="Times New Roman" pitchFamily="18" charset="0"/>
                <a:cs typeface="Times New Roman" pitchFamily="18" charset="0"/>
              </a:rPr>
              <a:t>Tập</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đọc</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nhạc</a:t>
            </a:r>
            <a:r>
              <a:rPr lang="en-US" sz="3200" b="1" dirty="0" smtClean="0">
                <a:solidFill>
                  <a:srgbClr val="FF0000"/>
                </a:solidFill>
                <a:latin typeface="Times New Roman" pitchFamily="18" charset="0"/>
                <a:cs typeface="Times New Roman" pitchFamily="18" charset="0"/>
              </a:rPr>
              <a:t>: TĐN </a:t>
            </a:r>
            <a:r>
              <a:rPr lang="en-US" sz="3200" b="1" dirty="0" err="1" smtClean="0">
                <a:solidFill>
                  <a:srgbClr val="FF0000"/>
                </a:solidFill>
                <a:latin typeface="Times New Roman" pitchFamily="18" charset="0"/>
                <a:cs typeface="Times New Roman" pitchFamily="18" charset="0"/>
              </a:rPr>
              <a:t>số</a:t>
            </a:r>
            <a:r>
              <a:rPr lang="en-US" sz="3200" b="1" dirty="0" smtClean="0">
                <a:solidFill>
                  <a:srgbClr val="FF0000"/>
                </a:solidFill>
                <a:latin typeface="Times New Roman" pitchFamily="18" charset="0"/>
                <a:cs typeface="Times New Roman" pitchFamily="18" charset="0"/>
              </a:rPr>
              <a:t> 1</a:t>
            </a:r>
          </a:p>
          <a:p>
            <a:pPr marL="342900" indent="-342900" algn="ctr">
              <a:lnSpc>
                <a:spcPct val="90000"/>
              </a:lnSpc>
              <a:spcBef>
                <a:spcPct val="20000"/>
              </a:spcBef>
            </a:pPr>
            <a:endParaRPr lang="en-US" sz="3200" b="1" dirty="0">
              <a:solidFill>
                <a:srgbClr val="0070C0"/>
              </a:solidFill>
              <a:latin typeface="Times New Roman" pitchFamily="18" charset="0"/>
              <a:cs typeface="Times New Roman" pitchFamily="18" charset="0"/>
            </a:endParaRPr>
          </a:p>
        </p:txBody>
      </p:sp>
      <p:sp>
        <p:nvSpPr>
          <p:cNvPr id="14" name="Rectangle 4"/>
          <p:cNvSpPr>
            <a:spLocks noChangeArrowheads="1"/>
          </p:cNvSpPr>
          <p:nvPr/>
        </p:nvSpPr>
        <p:spPr bwMode="auto">
          <a:xfrm>
            <a:off x="0" y="1619250"/>
            <a:ext cx="9143999" cy="64770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3200" b="1" dirty="0" smtClean="0">
                <a:solidFill>
                  <a:schemeClr val="tx1">
                    <a:lumMod val="95000"/>
                    <a:lumOff val="5000"/>
                  </a:schemeClr>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Giới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thiệu</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một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vài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nhạc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cụ</a:t>
            </a:r>
            <a:r>
              <a:rPr lang="en-US" sz="3200" b="1" dirty="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dân</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tộc</a:t>
            </a:r>
            <a:r>
              <a:rPr lang="en-US" sz="3200" b="1" dirty="0">
                <a:solidFill>
                  <a:srgbClr val="FF0000"/>
                </a:solidFill>
                <a:latin typeface="Times New Roman" pitchFamily="18" charset="0"/>
                <a:cs typeface="Times New Roman" pitchFamily="18" charset="0"/>
              </a:rPr>
              <a:t> </a:t>
            </a:r>
          </a:p>
        </p:txBody>
      </p:sp>
      <p:sp>
        <p:nvSpPr>
          <p:cNvPr id="15" name="Rectangle 4"/>
          <p:cNvSpPr>
            <a:spLocks noChangeArrowheads="1"/>
          </p:cNvSpPr>
          <p:nvPr/>
        </p:nvSpPr>
        <p:spPr bwMode="auto">
          <a:xfrm>
            <a:off x="533400" y="2190750"/>
            <a:ext cx="3886200"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smtClean="0">
                <a:solidFill>
                  <a:srgbClr val="0070C0"/>
                </a:solidFill>
                <a:latin typeface="Times New Roman" pitchFamily="18" charset="0"/>
                <a:cs typeface="Times New Roman" pitchFamily="18" charset="0"/>
              </a:rPr>
              <a:t>1/ </a:t>
            </a:r>
            <a:r>
              <a:rPr lang="en-US" sz="3200" b="1" dirty="0" err="1" smtClean="0">
                <a:solidFill>
                  <a:srgbClr val="0070C0"/>
                </a:solidFill>
                <a:latin typeface="Times New Roman" pitchFamily="18" charset="0"/>
                <a:cs typeface="Times New Roman" pitchFamily="18" charset="0"/>
              </a:rPr>
              <a:t>Tập</a:t>
            </a:r>
            <a:r>
              <a:rPr lang="en-US" sz="3200" b="1" dirty="0" smtClean="0">
                <a:solidFill>
                  <a:srgbClr val="0070C0"/>
                </a:solidFill>
                <a:latin typeface="Times New Roman" pitchFamily="18" charset="0"/>
                <a:cs typeface="Times New Roman" pitchFamily="18" charset="0"/>
              </a:rPr>
              <a:t> </a:t>
            </a:r>
            <a:r>
              <a:rPr lang="en-US" sz="3200" b="1" dirty="0" err="1">
                <a:solidFill>
                  <a:srgbClr val="0070C0"/>
                </a:solidFill>
                <a:latin typeface="Times New Roman" pitchFamily="18" charset="0"/>
                <a:cs typeface="Times New Roman" pitchFamily="18" charset="0"/>
              </a:rPr>
              <a:t>đọc</a:t>
            </a:r>
            <a:r>
              <a:rPr lang="en-US" sz="3200" b="1" dirty="0">
                <a:solidFill>
                  <a:srgbClr val="0070C0"/>
                </a:solidFill>
                <a:latin typeface="Times New Roman" pitchFamily="18" charset="0"/>
                <a:cs typeface="Times New Roman" pitchFamily="18" charset="0"/>
              </a:rPr>
              <a:t> </a:t>
            </a:r>
            <a:r>
              <a:rPr lang="en-US" sz="3200" b="1" dirty="0" err="1">
                <a:solidFill>
                  <a:srgbClr val="0070C0"/>
                </a:solidFill>
                <a:latin typeface="Times New Roman" pitchFamily="18" charset="0"/>
                <a:cs typeface="Times New Roman" pitchFamily="18" charset="0"/>
              </a:rPr>
              <a:t>nhạc</a:t>
            </a:r>
            <a:r>
              <a:rPr lang="en-US" sz="3200" b="1" dirty="0">
                <a:solidFill>
                  <a:srgbClr val="0070C0"/>
                </a:solidFill>
                <a:latin typeface="Times New Roman" pitchFamily="18" charset="0"/>
                <a:cs typeface="Times New Roman" pitchFamily="18" charset="0"/>
              </a:rPr>
              <a:t> </a:t>
            </a:r>
            <a:r>
              <a:rPr lang="en-US" sz="3200" b="1" dirty="0" smtClean="0">
                <a:solidFill>
                  <a:srgbClr val="0070C0"/>
                </a:solidFill>
                <a:latin typeface="Times New Roman" pitchFamily="18" charset="0"/>
                <a:cs typeface="Times New Roman" pitchFamily="18" charset="0"/>
              </a:rPr>
              <a:t> </a:t>
            </a:r>
            <a:endParaRPr lang="en-US" sz="3200" b="1" dirty="0">
              <a:solidFill>
                <a:srgbClr val="0070C0"/>
              </a:solidFill>
              <a:latin typeface="Times New Roman" pitchFamily="18" charset="0"/>
              <a:cs typeface="Times New Roman" pitchFamily="18" charset="0"/>
            </a:endParaRPr>
          </a:p>
        </p:txBody>
      </p:sp>
      <p:sp>
        <p:nvSpPr>
          <p:cNvPr id="16" name="Rectangle 4"/>
          <p:cNvSpPr>
            <a:spLocks noChangeArrowheads="1"/>
          </p:cNvSpPr>
          <p:nvPr/>
        </p:nvSpPr>
        <p:spPr bwMode="auto">
          <a:xfrm>
            <a:off x="1162050" y="2774950"/>
            <a:ext cx="4038600"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Luyện</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tập</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tiết</a:t>
            </a:r>
            <a:r>
              <a:rPr lang="en-US" sz="3200" b="1" dirty="0" smtClean="0">
                <a:solidFill>
                  <a:srgbClr val="0070C0"/>
                </a:solidFill>
                <a:latin typeface="Times New Roman" pitchFamily="18" charset="0"/>
                <a:cs typeface="Times New Roman" pitchFamily="18" charset="0"/>
              </a:rPr>
              <a:t> </a:t>
            </a:r>
            <a:r>
              <a:rPr lang="en-US" sz="3200" b="1" dirty="0" err="1" smtClean="0">
                <a:solidFill>
                  <a:srgbClr val="0070C0"/>
                </a:solidFill>
                <a:latin typeface="Times New Roman" pitchFamily="18" charset="0"/>
                <a:cs typeface="Times New Roman" pitchFamily="18" charset="0"/>
              </a:rPr>
              <a:t>tấu</a:t>
            </a:r>
            <a:r>
              <a:rPr lang="en-US" sz="3200" b="1" dirty="0" smtClean="0">
                <a:solidFill>
                  <a:srgbClr val="0070C0"/>
                </a:solidFill>
                <a:latin typeface="Times New Roman" pitchFamily="18" charset="0"/>
                <a:cs typeface="Times New Roman" pitchFamily="18" charset="0"/>
              </a:rPr>
              <a:t>:</a:t>
            </a:r>
            <a:endParaRPr lang="en-US" sz="3200" b="1" dirty="0">
              <a:solidFill>
                <a:srgbClr val="0070C0"/>
              </a:solidFill>
              <a:latin typeface="Times New Roman" pitchFamily="18" charset="0"/>
              <a:cs typeface="Times New Roman" pitchFamily="18" charset="0"/>
            </a:endParaRPr>
          </a:p>
        </p:txBody>
      </p:sp>
      <p:grpSp>
        <p:nvGrpSpPr>
          <p:cNvPr id="46" name="Group 45"/>
          <p:cNvGrpSpPr/>
          <p:nvPr/>
        </p:nvGrpSpPr>
        <p:grpSpPr>
          <a:xfrm>
            <a:off x="758825" y="3350726"/>
            <a:ext cx="7921625" cy="752475"/>
            <a:chOff x="468313" y="4449763"/>
            <a:chExt cx="7921625" cy="792162"/>
          </a:xfrm>
        </p:grpSpPr>
        <p:sp>
          <p:nvSpPr>
            <p:cNvPr id="47" name="Line 2"/>
            <p:cNvSpPr>
              <a:spLocks noChangeShapeType="1"/>
            </p:cNvSpPr>
            <p:nvPr/>
          </p:nvSpPr>
          <p:spPr bwMode="auto">
            <a:xfrm>
              <a:off x="8316913" y="4554538"/>
              <a:ext cx="0" cy="647700"/>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48" name="Line 3"/>
            <p:cNvSpPr>
              <a:spLocks noChangeShapeType="1"/>
            </p:cNvSpPr>
            <p:nvPr/>
          </p:nvSpPr>
          <p:spPr bwMode="auto">
            <a:xfrm>
              <a:off x="8389938" y="4554538"/>
              <a:ext cx="0" cy="647700"/>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49" name="Line 4"/>
            <p:cNvSpPr>
              <a:spLocks noChangeShapeType="1"/>
            </p:cNvSpPr>
            <p:nvPr/>
          </p:nvSpPr>
          <p:spPr bwMode="auto">
            <a:xfrm>
              <a:off x="4718050" y="4554538"/>
              <a:ext cx="0" cy="647700"/>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50" name="Picture 8" descr="tempo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8313" y="4449763"/>
              <a:ext cx="319087" cy="792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10" descr="notDen-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382836" y="4537074"/>
              <a:ext cx="230187"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13" descr="notTrang-duoi"/>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806833" y="4540250"/>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 name="Picture 16" descr="notDen-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46211" y="4537074"/>
              <a:ext cx="230187"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 name="Line 18"/>
            <p:cNvSpPr>
              <a:spLocks noChangeShapeType="1"/>
            </p:cNvSpPr>
            <p:nvPr/>
          </p:nvSpPr>
          <p:spPr bwMode="auto">
            <a:xfrm>
              <a:off x="3276600" y="4554538"/>
              <a:ext cx="0" cy="647700"/>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55" name="Picture 21" descr="notDen-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70627" y="4537074"/>
              <a:ext cx="230188"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 name="Picture 24" descr="notTrang-duoi"/>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478705" y="4540250"/>
              <a:ext cx="233362"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27" descr="notDen-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407027" y="4537074"/>
              <a:ext cx="230188"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 name="Line 29"/>
            <p:cNvSpPr>
              <a:spLocks noChangeShapeType="1"/>
            </p:cNvSpPr>
            <p:nvPr/>
          </p:nvSpPr>
          <p:spPr bwMode="auto">
            <a:xfrm>
              <a:off x="7092950" y="4554538"/>
              <a:ext cx="0" cy="647700"/>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sp>
        <p:nvSpPr>
          <p:cNvPr id="59" name="Text Box 10"/>
          <p:cNvSpPr txBox="1">
            <a:spLocks noChangeArrowheads="1"/>
          </p:cNvSpPr>
          <p:nvPr/>
        </p:nvSpPr>
        <p:spPr bwMode="auto">
          <a:xfrm>
            <a:off x="76200" y="4146550"/>
            <a:ext cx="9067799" cy="954107"/>
          </a:xfrm>
          <a:prstGeom prst="rect">
            <a:avLst/>
          </a:prstGeom>
          <a:noFill/>
          <a:ln w="9525">
            <a:noFill/>
            <a:miter lim="800000"/>
            <a:headEnd/>
            <a:tailEnd/>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dirty="0" err="1" smtClean="0">
                <a:solidFill>
                  <a:srgbClr val="00B050"/>
                </a:solidFill>
                <a:latin typeface="Times New Roman" pitchFamily="18" charset="0"/>
                <a:cs typeface="Times New Roman" pitchFamily="18" charset="0"/>
              </a:rPr>
              <a:t>Đọc</a:t>
            </a:r>
            <a:r>
              <a:rPr lang="en-US" b="1" dirty="0" smtClean="0">
                <a:solidFill>
                  <a:srgbClr val="00B050"/>
                </a:solidFill>
                <a:latin typeface="Times New Roman" pitchFamily="18" charset="0"/>
                <a:cs typeface="Times New Roman" pitchFamily="18" charset="0"/>
              </a:rPr>
              <a:t>:</a:t>
            </a:r>
            <a:r>
              <a:rPr lang="en-US" b="1" dirty="0" smtClean="0">
                <a:solidFill>
                  <a:srgbClr val="660033"/>
                </a:solidFill>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a:t>
            </a:r>
            <a:r>
              <a:rPr lang="en-US" sz="2800" b="1" dirty="0" err="1" smtClean="0">
                <a:latin typeface="Times New Roman" pitchFamily="18" charset="0"/>
                <a:cs typeface="Times New Roman" pitchFamily="18" charset="0"/>
              </a:rPr>
              <a:t>en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đen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trắng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đen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đen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trắng</a:t>
            </a:r>
            <a:endParaRPr lang="en-US" sz="2000" b="1" dirty="0">
              <a:latin typeface="Times New Roman" pitchFamily="18" charset="0"/>
              <a:cs typeface="Times New Roman" pitchFamily="18" charset="0"/>
            </a:endParaRPr>
          </a:p>
          <a:p>
            <a:pPr eaLnBrk="1" hangingPunct="1"/>
            <a:r>
              <a:rPr lang="en-US" sz="2400" b="1" u="sng" dirty="0" err="1" smtClean="0">
                <a:solidFill>
                  <a:srgbClr val="00B050"/>
                </a:solidFill>
                <a:latin typeface="Times New Roman" pitchFamily="18" charset="0"/>
                <a:cs typeface="Times New Roman" pitchFamily="18" charset="0"/>
              </a:rPr>
              <a:t>Vỗ</a:t>
            </a:r>
            <a:r>
              <a:rPr lang="en-US" sz="2400" b="1" u="sng" dirty="0" smtClean="0">
                <a:solidFill>
                  <a:srgbClr val="00B050"/>
                </a:solidFill>
                <a:latin typeface="Times New Roman" pitchFamily="18" charset="0"/>
                <a:cs typeface="Times New Roman" pitchFamily="18" charset="0"/>
              </a:rPr>
              <a:t> </a:t>
            </a:r>
            <a:r>
              <a:rPr lang="en-US" sz="2400" b="1" u="sng" dirty="0" err="1" smtClean="0">
                <a:solidFill>
                  <a:srgbClr val="00B050"/>
                </a:solidFill>
                <a:latin typeface="Times New Roman" pitchFamily="18" charset="0"/>
                <a:cs typeface="Times New Roman" pitchFamily="18" charset="0"/>
              </a:rPr>
              <a:t>đệm</a:t>
            </a:r>
            <a:r>
              <a:rPr lang="en-US" sz="2400" b="1" dirty="0" smtClean="0">
                <a:solidFill>
                  <a:srgbClr val="00B050"/>
                </a:solidFill>
                <a:latin typeface="Times New Roman" pitchFamily="18" charset="0"/>
                <a:cs typeface="Times New Roman" pitchFamily="18" charset="0"/>
              </a:rPr>
              <a:t>:      </a:t>
            </a:r>
            <a:r>
              <a:rPr lang="en-US" sz="2400" b="1" dirty="0" smtClean="0">
                <a:solidFill>
                  <a:srgbClr val="FF3300"/>
                </a:solidFill>
                <a:latin typeface="Times New Roman" pitchFamily="18" charset="0"/>
                <a:cs typeface="Times New Roman" pitchFamily="18" charset="0"/>
              </a:rPr>
              <a:t>X         </a:t>
            </a:r>
            <a:r>
              <a:rPr lang="en-US" sz="2400" b="1" dirty="0" err="1" smtClean="0">
                <a:solidFill>
                  <a:srgbClr val="FF3300"/>
                </a:solidFill>
                <a:latin typeface="Times New Roman" pitchFamily="18" charset="0"/>
                <a:cs typeface="Times New Roman" pitchFamily="18" charset="0"/>
              </a:rPr>
              <a:t>X</a:t>
            </a:r>
            <a:r>
              <a:rPr lang="en-US" sz="2400" b="1" dirty="0" smtClean="0">
                <a:solidFill>
                  <a:srgbClr val="FF3300"/>
                </a:solidFill>
                <a:latin typeface="Times New Roman" pitchFamily="18" charset="0"/>
                <a:cs typeface="Times New Roman" pitchFamily="18" charset="0"/>
              </a:rPr>
              <a:t>               </a:t>
            </a:r>
            <a:r>
              <a:rPr lang="en-US" sz="2400" b="1" dirty="0" err="1" smtClean="0">
                <a:solidFill>
                  <a:srgbClr val="FF3300"/>
                </a:solidFill>
                <a:latin typeface="Times New Roman" pitchFamily="18" charset="0"/>
                <a:cs typeface="Times New Roman" pitchFamily="18" charset="0"/>
              </a:rPr>
              <a:t>X</a:t>
            </a:r>
            <a:r>
              <a:rPr lang="en-US" sz="2400" b="1" dirty="0" smtClean="0">
                <a:solidFill>
                  <a:srgbClr val="FF3300"/>
                </a:solidFill>
                <a:latin typeface="Times New Roman" pitchFamily="18" charset="0"/>
                <a:cs typeface="Times New Roman" pitchFamily="18" charset="0"/>
              </a:rPr>
              <a:t>                  </a:t>
            </a:r>
            <a:r>
              <a:rPr lang="en-US" sz="2400" b="1" dirty="0" err="1">
                <a:solidFill>
                  <a:srgbClr val="FF3300"/>
                </a:solidFill>
                <a:latin typeface="Times New Roman" pitchFamily="18" charset="0"/>
                <a:cs typeface="Times New Roman" pitchFamily="18" charset="0"/>
              </a:rPr>
              <a:t>X</a:t>
            </a:r>
            <a:r>
              <a:rPr lang="en-US" sz="2400" b="1" dirty="0">
                <a:solidFill>
                  <a:srgbClr val="FF3300"/>
                </a:solidFill>
                <a:latin typeface="Times New Roman" pitchFamily="18" charset="0"/>
                <a:cs typeface="Times New Roman" pitchFamily="18" charset="0"/>
              </a:rPr>
              <a:t>        </a:t>
            </a:r>
            <a:r>
              <a:rPr lang="en-US" sz="2400" b="1" dirty="0" smtClean="0">
                <a:solidFill>
                  <a:srgbClr val="FF3300"/>
                </a:solidFill>
                <a:latin typeface="Times New Roman" pitchFamily="18" charset="0"/>
                <a:cs typeface="Times New Roman" pitchFamily="18" charset="0"/>
              </a:rPr>
              <a:t>  </a:t>
            </a:r>
            <a:r>
              <a:rPr lang="en-US" sz="2400" b="1" dirty="0" err="1">
                <a:solidFill>
                  <a:srgbClr val="FF3300"/>
                </a:solidFill>
                <a:latin typeface="Times New Roman" pitchFamily="18" charset="0"/>
                <a:cs typeface="Times New Roman" pitchFamily="18" charset="0"/>
              </a:rPr>
              <a:t>X</a:t>
            </a:r>
            <a:r>
              <a:rPr lang="en-US" sz="2400" b="1" dirty="0">
                <a:solidFill>
                  <a:srgbClr val="FF3300"/>
                </a:solidFill>
                <a:latin typeface="Times New Roman" pitchFamily="18" charset="0"/>
                <a:cs typeface="Times New Roman" pitchFamily="18" charset="0"/>
              </a:rPr>
              <a:t>              </a:t>
            </a:r>
            <a:r>
              <a:rPr lang="en-US" sz="2400" b="1" dirty="0" err="1" smtClean="0">
                <a:solidFill>
                  <a:srgbClr val="FF3300"/>
                </a:solidFill>
                <a:latin typeface="Times New Roman" pitchFamily="18" charset="0"/>
                <a:cs typeface="Times New Roman" pitchFamily="18" charset="0"/>
              </a:rPr>
              <a:t>X</a:t>
            </a:r>
            <a:endParaRPr lang="en-US" sz="2400" b="1" dirty="0">
              <a:solidFill>
                <a:srgbClr val="FF33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863680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down)">
                                      <p:cBhvr>
                                        <p:cTn id="23" dur="580">
                                          <p:stCondLst>
                                            <p:cond delay="0"/>
                                          </p:stCondLst>
                                        </p:cTn>
                                        <p:tgtEl>
                                          <p:spTgt spid="46"/>
                                        </p:tgtEl>
                                      </p:cBhvr>
                                    </p:animEffect>
                                    <p:anim calcmode="lin" valueType="num">
                                      <p:cBhvr>
                                        <p:cTn id="24"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29" dur="26">
                                          <p:stCondLst>
                                            <p:cond delay="650"/>
                                          </p:stCondLst>
                                        </p:cTn>
                                        <p:tgtEl>
                                          <p:spTgt spid="46"/>
                                        </p:tgtEl>
                                      </p:cBhvr>
                                      <p:to x="100000" y="60000"/>
                                    </p:animScale>
                                    <p:animScale>
                                      <p:cBhvr>
                                        <p:cTn id="30" dur="166" decel="50000">
                                          <p:stCondLst>
                                            <p:cond delay="676"/>
                                          </p:stCondLst>
                                        </p:cTn>
                                        <p:tgtEl>
                                          <p:spTgt spid="46"/>
                                        </p:tgtEl>
                                      </p:cBhvr>
                                      <p:to x="100000" y="100000"/>
                                    </p:animScale>
                                    <p:animScale>
                                      <p:cBhvr>
                                        <p:cTn id="31" dur="26">
                                          <p:stCondLst>
                                            <p:cond delay="1312"/>
                                          </p:stCondLst>
                                        </p:cTn>
                                        <p:tgtEl>
                                          <p:spTgt spid="46"/>
                                        </p:tgtEl>
                                      </p:cBhvr>
                                      <p:to x="100000" y="80000"/>
                                    </p:animScale>
                                    <p:animScale>
                                      <p:cBhvr>
                                        <p:cTn id="32" dur="166" decel="50000">
                                          <p:stCondLst>
                                            <p:cond delay="1338"/>
                                          </p:stCondLst>
                                        </p:cTn>
                                        <p:tgtEl>
                                          <p:spTgt spid="46"/>
                                        </p:tgtEl>
                                      </p:cBhvr>
                                      <p:to x="100000" y="100000"/>
                                    </p:animScale>
                                    <p:animScale>
                                      <p:cBhvr>
                                        <p:cTn id="33" dur="26">
                                          <p:stCondLst>
                                            <p:cond delay="1642"/>
                                          </p:stCondLst>
                                        </p:cTn>
                                        <p:tgtEl>
                                          <p:spTgt spid="46"/>
                                        </p:tgtEl>
                                      </p:cBhvr>
                                      <p:to x="100000" y="90000"/>
                                    </p:animScale>
                                    <p:animScale>
                                      <p:cBhvr>
                                        <p:cTn id="34" dur="166" decel="50000">
                                          <p:stCondLst>
                                            <p:cond delay="1668"/>
                                          </p:stCondLst>
                                        </p:cTn>
                                        <p:tgtEl>
                                          <p:spTgt spid="46"/>
                                        </p:tgtEl>
                                      </p:cBhvr>
                                      <p:to x="100000" y="100000"/>
                                    </p:animScale>
                                    <p:animScale>
                                      <p:cBhvr>
                                        <p:cTn id="35" dur="26">
                                          <p:stCondLst>
                                            <p:cond delay="1808"/>
                                          </p:stCondLst>
                                        </p:cTn>
                                        <p:tgtEl>
                                          <p:spTgt spid="46"/>
                                        </p:tgtEl>
                                      </p:cBhvr>
                                      <p:to x="100000" y="95000"/>
                                    </p:animScale>
                                    <p:animScale>
                                      <p:cBhvr>
                                        <p:cTn id="36" dur="166" decel="50000">
                                          <p:stCondLst>
                                            <p:cond delay="1834"/>
                                          </p:stCondLst>
                                        </p:cTn>
                                        <p:tgtEl>
                                          <p:spTgt spid="46"/>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59"/>
                                        </p:tgtEl>
                                        <p:attrNameLst>
                                          <p:attrName>style.visibility</p:attrName>
                                        </p:attrNameLst>
                                      </p:cBhvr>
                                      <p:to>
                                        <p:strVal val="visible"/>
                                      </p:to>
                                    </p:set>
                                    <p:anim by="(-#ppt_w*2)" calcmode="lin" valueType="num">
                                      <p:cBhvr rctx="PPT">
                                        <p:cTn id="41" dur="500" autoRev="1" fill="hold">
                                          <p:stCondLst>
                                            <p:cond delay="0"/>
                                          </p:stCondLst>
                                        </p:cTn>
                                        <p:tgtEl>
                                          <p:spTgt spid="59"/>
                                        </p:tgtEl>
                                        <p:attrNameLst>
                                          <p:attrName>ppt_w</p:attrName>
                                        </p:attrNameLst>
                                      </p:cBhvr>
                                    </p:anim>
                                    <p:anim by="(#ppt_w*0.50)" calcmode="lin" valueType="num">
                                      <p:cBhvr>
                                        <p:cTn id="42" dur="500" decel="50000" autoRev="1" fill="hold">
                                          <p:stCondLst>
                                            <p:cond delay="0"/>
                                          </p:stCondLst>
                                        </p:cTn>
                                        <p:tgtEl>
                                          <p:spTgt spid="59"/>
                                        </p:tgtEl>
                                        <p:attrNameLst>
                                          <p:attrName>ppt_x</p:attrName>
                                        </p:attrNameLst>
                                      </p:cBhvr>
                                    </p:anim>
                                    <p:anim from="(-#ppt_h/2)" to="(#ppt_y)" calcmode="lin" valueType="num">
                                      <p:cBhvr>
                                        <p:cTn id="43" dur="1000" fill="hold">
                                          <p:stCondLst>
                                            <p:cond delay="0"/>
                                          </p:stCondLst>
                                        </p:cTn>
                                        <p:tgtEl>
                                          <p:spTgt spid="59"/>
                                        </p:tgtEl>
                                        <p:attrNameLst>
                                          <p:attrName>ppt_y</p:attrName>
                                        </p:attrNameLst>
                                      </p:cBhvr>
                                    </p:anim>
                                    <p:animRot by="21600000">
                                      <p:cBhvr>
                                        <p:cTn id="44" dur="1000" fill="hold">
                                          <p:stCondLst>
                                            <p:cond delay="0"/>
                                          </p:stCondLst>
                                        </p:cTn>
                                        <p:tgtEl>
                                          <p:spTgt spid="5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4"/>
          <p:cNvSpPr>
            <a:spLocks noChangeArrowheads="1"/>
          </p:cNvSpPr>
          <p:nvPr/>
        </p:nvSpPr>
        <p:spPr bwMode="auto">
          <a:xfrm>
            <a:off x="2895600" y="581025"/>
            <a:ext cx="3276600" cy="51435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2800" b="1" u="sng" dirty="0" err="1">
                <a:solidFill>
                  <a:srgbClr val="00B050"/>
                </a:solidFill>
                <a:latin typeface="Times New Roman" pitchFamily="18" charset="0"/>
                <a:cs typeface="Times New Roman" pitchFamily="18" charset="0"/>
              </a:rPr>
              <a:t>Âm</a:t>
            </a:r>
            <a:r>
              <a:rPr lang="en-US" sz="2800" b="1" u="sng" dirty="0">
                <a:solidFill>
                  <a:srgbClr val="00B050"/>
                </a:solidFill>
                <a:latin typeface="Times New Roman" pitchFamily="18" charset="0"/>
                <a:cs typeface="Times New Roman" pitchFamily="18" charset="0"/>
              </a:rPr>
              <a:t> </a:t>
            </a:r>
            <a:r>
              <a:rPr lang="en-US" sz="2800" b="1" u="sng" dirty="0" err="1" smtClean="0">
                <a:solidFill>
                  <a:srgbClr val="00B050"/>
                </a:solidFill>
                <a:latin typeface="Times New Roman" pitchFamily="18" charset="0"/>
                <a:cs typeface="Times New Roman" pitchFamily="18" charset="0"/>
              </a:rPr>
              <a:t>nhạc</a:t>
            </a:r>
            <a:r>
              <a:rPr lang="en-US" sz="2800" b="1" u="sng" dirty="0" smtClean="0">
                <a:solidFill>
                  <a:srgbClr val="00B050"/>
                </a:solidFill>
                <a:latin typeface="Times New Roman" pitchFamily="18" charset="0"/>
                <a:cs typeface="Times New Roman" pitchFamily="18" charset="0"/>
              </a:rPr>
              <a:t>:</a:t>
            </a:r>
            <a:endParaRPr lang="en-US" sz="2800" b="1" u="sng" dirty="0">
              <a:solidFill>
                <a:srgbClr val="00B050"/>
              </a:solidFill>
              <a:latin typeface="Times New Roman" pitchFamily="18" charset="0"/>
              <a:cs typeface="Times New Roman" pitchFamily="18" charset="0"/>
            </a:endParaRPr>
          </a:p>
        </p:txBody>
      </p:sp>
      <p:sp>
        <p:nvSpPr>
          <p:cNvPr id="64" name="Rectangle 4"/>
          <p:cNvSpPr>
            <a:spLocks noChangeArrowheads="1"/>
          </p:cNvSpPr>
          <p:nvPr/>
        </p:nvSpPr>
        <p:spPr bwMode="auto">
          <a:xfrm>
            <a:off x="0" y="1123950"/>
            <a:ext cx="9144000"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gn="ctr">
              <a:lnSpc>
                <a:spcPct val="90000"/>
              </a:lnSpc>
              <a:spcBef>
                <a:spcPct val="20000"/>
              </a:spcBef>
            </a:pPr>
            <a:r>
              <a:rPr lang="en-US" sz="3200" b="1" dirty="0" smtClean="0">
                <a:solidFill>
                  <a:srgbClr val="FF0000"/>
                </a:solidFill>
                <a:latin typeface="Times New Roman" pitchFamily="18" charset="0"/>
                <a:cs typeface="Times New Roman" pitchFamily="18" charset="0"/>
              </a:rPr>
              <a:t>TĐN </a:t>
            </a:r>
            <a:r>
              <a:rPr lang="en-US" sz="3200" b="1" dirty="0" err="1" smtClean="0">
                <a:solidFill>
                  <a:srgbClr val="FF0000"/>
                </a:solidFill>
                <a:latin typeface="Times New Roman" pitchFamily="18" charset="0"/>
                <a:cs typeface="Times New Roman" pitchFamily="18" charset="0"/>
              </a:rPr>
              <a:t>số</a:t>
            </a:r>
            <a:r>
              <a:rPr lang="en-US" sz="3200" b="1" dirty="0" smtClean="0">
                <a:solidFill>
                  <a:srgbClr val="FF0000"/>
                </a:solidFill>
                <a:latin typeface="Times New Roman" pitchFamily="18" charset="0"/>
                <a:cs typeface="Times New Roman" pitchFamily="18" charset="0"/>
              </a:rPr>
              <a:t> 1: </a:t>
            </a:r>
            <a:r>
              <a:rPr lang="en-US" sz="4400" b="1" i="1" dirty="0" smtClean="0">
                <a:solidFill>
                  <a:srgbClr val="FF0000"/>
                </a:solidFill>
                <a:latin typeface="Times New Roman" pitchFamily="18" charset="0"/>
                <a:cs typeface="Times New Roman" pitchFamily="18" charset="0"/>
              </a:rPr>
              <a:t>Son la son</a:t>
            </a:r>
            <a:endParaRPr lang="en-US" sz="3200" b="1" i="1" dirty="0" smtClean="0">
              <a:solidFill>
                <a:srgbClr val="FF0000"/>
              </a:solidFill>
              <a:latin typeface="Times New Roman" pitchFamily="18" charset="0"/>
              <a:cs typeface="Times New Roman" pitchFamily="18" charset="0"/>
            </a:endParaRPr>
          </a:p>
          <a:p>
            <a:pPr marL="342900" indent="-342900" algn="ctr">
              <a:lnSpc>
                <a:spcPct val="90000"/>
              </a:lnSpc>
              <a:spcBef>
                <a:spcPct val="20000"/>
              </a:spcBef>
            </a:pPr>
            <a:r>
              <a:rPr lang="en-US" sz="3200" b="1" dirty="0" smtClean="0">
                <a:solidFill>
                  <a:srgbClr val="FF0000"/>
                </a:solidFill>
                <a:latin typeface="Times New Roman" pitchFamily="18" charset="0"/>
                <a:cs typeface="Times New Roman" pitchFamily="18" charset="0"/>
              </a:rPr>
              <a:t> </a:t>
            </a:r>
          </a:p>
          <a:p>
            <a:pPr marL="342900" indent="-342900" algn="ctr">
              <a:lnSpc>
                <a:spcPct val="90000"/>
              </a:lnSpc>
              <a:spcBef>
                <a:spcPct val="20000"/>
              </a:spcBef>
            </a:pPr>
            <a:endParaRPr lang="en-US" sz="3200" b="1" dirty="0">
              <a:solidFill>
                <a:srgbClr val="0070C0"/>
              </a:solidFill>
              <a:latin typeface="Times New Roman" pitchFamily="18" charset="0"/>
              <a:cs typeface="Times New Roman" pitchFamily="18" charset="0"/>
            </a:endParaRPr>
          </a:p>
        </p:txBody>
      </p:sp>
      <p:sp>
        <p:nvSpPr>
          <p:cNvPr id="66" name="Rectangle 4"/>
          <p:cNvSpPr>
            <a:spLocks noChangeArrowheads="1"/>
          </p:cNvSpPr>
          <p:nvPr/>
        </p:nvSpPr>
        <p:spPr bwMode="auto">
          <a:xfrm>
            <a:off x="3162300" y="5096596"/>
            <a:ext cx="4076700" cy="8470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gn="ctr">
              <a:lnSpc>
                <a:spcPct val="90000"/>
              </a:lnSpc>
              <a:spcBef>
                <a:spcPct val="20000"/>
              </a:spcBef>
            </a:pPr>
            <a:endParaRPr lang="en-US" sz="6000" b="1" i="1" dirty="0">
              <a:solidFill>
                <a:srgbClr val="FF0000"/>
              </a:solidFill>
              <a:latin typeface="Times New Roman" pitchFamily="18" charset="0"/>
              <a:cs typeface="Times New Roman" pitchFamily="18" charset="0"/>
            </a:endParaRPr>
          </a:p>
        </p:txBody>
      </p:sp>
      <p:grpSp>
        <p:nvGrpSpPr>
          <p:cNvPr id="67" name="Group 66"/>
          <p:cNvGrpSpPr/>
          <p:nvPr/>
        </p:nvGrpSpPr>
        <p:grpSpPr>
          <a:xfrm>
            <a:off x="328613" y="1739900"/>
            <a:ext cx="8510587" cy="3498850"/>
            <a:chOff x="404813" y="1962150"/>
            <a:chExt cx="8510587" cy="3225800"/>
          </a:xfrm>
        </p:grpSpPr>
        <p:grpSp>
          <p:nvGrpSpPr>
            <p:cNvPr id="68" name="Group 67"/>
            <p:cNvGrpSpPr/>
            <p:nvPr/>
          </p:nvGrpSpPr>
          <p:grpSpPr>
            <a:xfrm>
              <a:off x="404813" y="1962150"/>
              <a:ext cx="8502650" cy="2582069"/>
              <a:chOff x="423863" y="1935958"/>
              <a:chExt cx="8502650" cy="2760662"/>
            </a:xfrm>
          </p:grpSpPr>
          <p:grpSp>
            <p:nvGrpSpPr>
              <p:cNvPr id="71" name="Group 70"/>
              <p:cNvGrpSpPr>
                <a:grpSpLocks/>
              </p:cNvGrpSpPr>
              <p:nvPr/>
            </p:nvGrpSpPr>
            <p:grpSpPr bwMode="auto">
              <a:xfrm>
                <a:off x="423863" y="3809208"/>
                <a:ext cx="8496300" cy="635000"/>
                <a:chOff x="204" y="935"/>
                <a:chExt cx="5352" cy="400"/>
              </a:xfrm>
            </p:grpSpPr>
            <p:sp>
              <p:nvSpPr>
                <p:cNvPr id="102" name="Line 71"/>
                <p:cNvSpPr>
                  <a:spLocks noChangeShapeType="1"/>
                </p:cNvSpPr>
                <p:nvPr/>
              </p:nvSpPr>
              <p:spPr bwMode="auto">
                <a:xfrm>
                  <a:off x="204" y="9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3" name="Line 72"/>
                <p:cNvSpPr>
                  <a:spLocks noChangeShapeType="1"/>
                </p:cNvSpPr>
                <p:nvPr/>
              </p:nvSpPr>
              <p:spPr bwMode="auto">
                <a:xfrm>
                  <a:off x="204" y="10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4" name="Line 73"/>
                <p:cNvSpPr>
                  <a:spLocks noChangeShapeType="1"/>
                </p:cNvSpPr>
                <p:nvPr/>
              </p:nvSpPr>
              <p:spPr bwMode="auto">
                <a:xfrm>
                  <a:off x="204" y="11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5" name="Line 74"/>
                <p:cNvSpPr>
                  <a:spLocks noChangeShapeType="1"/>
                </p:cNvSpPr>
                <p:nvPr/>
              </p:nvSpPr>
              <p:spPr bwMode="auto">
                <a:xfrm>
                  <a:off x="204" y="12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6" name="Line 75"/>
                <p:cNvSpPr>
                  <a:spLocks noChangeShapeType="1"/>
                </p:cNvSpPr>
                <p:nvPr/>
              </p:nvSpPr>
              <p:spPr bwMode="auto">
                <a:xfrm>
                  <a:off x="204" y="13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pic>
            <p:nvPicPr>
              <p:cNvPr id="72" name="Picture 76" descr="khoa-Sol"/>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3863" y="3577433"/>
                <a:ext cx="406400" cy="105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3" name="Line 77"/>
              <p:cNvSpPr>
                <a:spLocks noChangeShapeType="1"/>
              </p:cNvSpPr>
              <p:nvPr/>
            </p:nvSpPr>
            <p:spPr bwMode="auto">
              <a:xfrm>
                <a:off x="8920163" y="3806033"/>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74" name="Picture 78" descr="notTrang-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885113" y="4039395"/>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75" name="Group 79"/>
              <p:cNvGrpSpPr>
                <a:grpSpLocks/>
              </p:cNvGrpSpPr>
              <p:nvPr/>
            </p:nvGrpSpPr>
            <p:grpSpPr bwMode="auto">
              <a:xfrm>
                <a:off x="423863" y="2167733"/>
                <a:ext cx="8496300" cy="635000"/>
                <a:chOff x="204" y="935"/>
                <a:chExt cx="5352" cy="400"/>
              </a:xfrm>
            </p:grpSpPr>
            <p:sp>
              <p:nvSpPr>
                <p:cNvPr id="97" name="Line 80"/>
                <p:cNvSpPr>
                  <a:spLocks noChangeShapeType="1"/>
                </p:cNvSpPr>
                <p:nvPr/>
              </p:nvSpPr>
              <p:spPr bwMode="auto">
                <a:xfrm>
                  <a:off x="204" y="9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8" name="Line 81"/>
                <p:cNvSpPr>
                  <a:spLocks noChangeShapeType="1"/>
                </p:cNvSpPr>
                <p:nvPr/>
              </p:nvSpPr>
              <p:spPr bwMode="auto">
                <a:xfrm>
                  <a:off x="204" y="10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9" name="Line 82"/>
                <p:cNvSpPr>
                  <a:spLocks noChangeShapeType="1"/>
                </p:cNvSpPr>
                <p:nvPr/>
              </p:nvSpPr>
              <p:spPr bwMode="auto">
                <a:xfrm>
                  <a:off x="204" y="11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0" name="Line 83"/>
                <p:cNvSpPr>
                  <a:spLocks noChangeShapeType="1"/>
                </p:cNvSpPr>
                <p:nvPr/>
              </p:nvSpPr>
              <p:spPr bwMode="auto">
                <a:xfrm>
                  <a:off x="204" y="12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1" name="Line 84"/>
                <p:cNvSpPr>
                  <a:spLocks noChangeShapeType="1"/>
                </p:cNvSpPr>
                <p:nvPr/>
              </p:nvSpPr>
              <p:spPr bwMode="auto">
                <a:xfrm>
                  <a:off x="204" y="13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pic>
            <p:nvPicPr>
              <p:cNvPr id="76" name="Picture 85" descr="khoa-Sol"/>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3863" y="1935958"/>
                <a:ext cx="406400" cy="105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7" name="Picture 86" descr="tempo2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46151" y="2150270"/>
                <a:ext cx="260350"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 name="Picture 87" descr="notTrang-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51288" y="2069308"/>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 name="Picture 88"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27326" y="2006687"/>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0" name="Picture 89"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19263" y="2077245"/>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Line 90"/>
              <p:cNvSpPr>
                <a:spLocks noChangeShapeType="1"/>
              </p:cNvSpPr>
              <p:nvPr/>
            </p:nvSpPr>
            <p:spPr bwMode="auto">
              <a:xfrm>
                <a:off x="4959351" y="2153445"/>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82" name="Line 100"/>
              <p:cNvSpPr>
                <a:spLocks noChangeShapeType="1"/>
              </p:cNvSpPr>
              <p:nvPr/>
            </p:nvSpPr>
            <p:spPr bwMode="auto">
              <a:xfrm>
                <a:off x="7754938" y="4614070"/>
                <a:ext cx="517525"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83" name="Line 101"/>
              <p:cNvSpPr>
                <a:spLocks noChangeShapeType="1"/>
              </p:cNvSpPr>
              <p:nvPr/>
            </p:nvSpPr>
            <p:spPr bwMode="auto">
              <a:xfrm>
                <a:off x="3448051" y="2166145"/>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84" name="Picture 102" descr="notTrang-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823201" y="2069308"/>
                <a:ext cx="233362"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5" name="Picture 103"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92863" y="2006687"/>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104"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84801" y="2008983"/>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Line 105"/>
              <p:cNvSpPr>
                <a:spLocks noChangeShapeType="1"/>
              </p:cNvSpPr>
              <p:nvPr/>
            </p:nvSpPr>
            <p:spPr bwMode="auto">
              <a:xfrm>
                <a:off x="7335838" y="2166145"/>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88" name="Picture 106" descr="notTrang-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51288" y="3871120"/>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9" name="Picture 107"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27326" y="3726658"/>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0" name="Picture 108"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19263" y="3879058"/>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1" name="Line 109"/>
              <p:cNvSpPr>
                <a:spLocks noChangeShapeType="1"/>
              </p:cNvSpPr>
              <p:nvPr/>
            </p:nvSpPr>
            <p:spPr bwMode="auto">
              <a:xfrm>
                <a:off x="4959351" y="3790158"/>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2" name="Line 110"/>
              <p:cNvSpPr>
                <a:spLocks noChangeShapeType="1"/>
              </p:cNvSpPr>
              <p:nvPr/>
            </p:nvSpPr>
            <p:spPr bwMode="auto">
              <a:xfrm>
                <a:off x="3448051" y="3802858"/>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93" name="Picture 111"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92863" y="3967958"/>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4" name="Picture 112"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84801" y="3886995"/>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5" name="Line 113"/>
              <p:cNvSpPr>
                <a:spLocks noChangeShapeType="1"/>
              </p:cNvSpPr>
              <p:nvPr/>
            </p:nvSpPr>
            <p:spPr bwMode="auto">
              <a:xfrm>
                <a:off x="7335838" y="3802858"/>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6" name="Line 116"/>
              <p:cNvSpPr>
                <a:spLocks noChangeShapeType="1"/>
              </p:cNvSpPr>
              <p:nvPr/>
            </p:nvSpPr>
            <p:spPr bwMode="auto">
              <a:xfrm>
                <a:off x="8926513" y="2156620"/>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sp>
          <p:nvSpPr>
            <p:cNvPr id="69" name="Rectangle 4"/>
            <p:cNvSpPr>
              <a:spLocks noChangeArrowheads="1"/>
            </p:cNvSpPr>
            <p:nvPr/>
          </p:nvSpPr>
          <p:spPr bwMode="auto">
            <a:xfrm>
              <a:off x="1385887" y="2869589"/>
              <a:ext cx="752951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smtClean="0">
                  <a:solidFill>
                    <a:srgbClr val="00B050"/>
                  </a:solidFill>
                  <a:latin typeface="Times New Roman" pitchFamily="18" charset="0"/>
                  <a:cs typeface="Times New Roman" pitchFamily="18" charset="0"/>
                </a:rPr>
                <a:t>Son     la        son        </a:t>
              </a:r>
              <a:r>
                <a:rPr lang="en-US" sz="3200" b="1" dirty="0" err="1" smtClean="0">
                  <a:solidFill>
                    <a:srgbClr val="00B050"/>
                  </a:solidFill>
                  <a:latin typeface="Times New Roman" pitchFamily="18" charset="0"/>
                  <a:cs typeface="Times New Roman" pitchFamily="18" charset="0"/>
                </a:rPr>
                <a:t>hát</a:t>
              </a:r>
              <a:r>
                <a:rPr lang="en-US" sz="3200" b="1" dirty="0" smtClean="0">
                  <a:solidFill>
                    <a:srgbClr val="00B050"/>
                  </a:solidFill>
                  <a:latin typeface="Times New Roman" pitchFamily="18" charset="0"/>
                  <a:cs typeface="Times New Roman" pitchFamily="18" charset="0"/>
                </a:rPr>
                <a:t>     </a:t>
              </a:r>
              <a:r>
                <a:rPr lang="en-US" sz="3200" b="1" dirty="0" err="1" smtClean="0">
                  <a:solidFill>
                    <a:srgbClr val="00B050"/>
                  </a:solidFill>
                  <a:latin typeface="Times New Roman" pitchFamily="18" charset="0"/>
                  <a:cs typeface="Times New Roman" pitchFamily="18" charset="0"/>
                </a:rPr>
                <a:t>véo</a:t>
              </a:r>
              <a:r>
                <a:rPr lang="en-US" sz="3200" b="1" dirty="0" smtClean="0">
                  <a:solidFill>
                    <a:srgbClr val="00B050"/>
                  </a:solidFill>
                  <a:latin typeface="Times New Roman" pitchFamily="18" charset="0"/>
                  <a:cs typeface="Times New Roman" pitchFamily="18" charset="0"/>
                </a:rPr>
                <a:t>        von</a:t>
              </a:r>
              <a:endParaRPr lang="en-US" sz="3200" b="1" dirty="0">
                <a:solidFill>
                  <a:srgbClr val="00B050"/>
                </a:solidFill>
                <a:latin typeface="Times New Roman" pitchFamily="18" charset="0"/>
                <a:cs typeface="Times New Roman" pitchFamily="18" charset="0"/>
              </a:endParaRPr>
            </a:p>
          </p:txBody>
        </p:sp>
        <p:sp>
          <p:nvSpPr>
            <p:cNvPr id="70" name="Rectangle 4"/>
            <p:cNvSpPr>
              <a:spLocks noChangeArrowheads="1"/>
            </p:cNvSpPr>
            <p:nvPr/>
          </p:nvSpPr>
          <p:spPr bwMode="auto">
            <a:xfrm>
              <a:off x="1385887" y="4552950"/>
              <a:ext cx="752951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err="1" smtClean="0">
                  <a:solidFill>
                    <a:srgbClr val="00B050"/>
                  </a:solidFill>
                  <a:latin typeface="Times New Roman" pitchFamily="18" charset="0"/>
                  <a:cs typeface="Times New Roman" pitchFamily="18" charset="0"/>
                </a:rPr>
                <a:t>Mi</a:t>
              </a:r>
              <a:r>
                <a:rPr lang="en-US" sz="3200" b="1" dirty="0" smtClean="0">
                  <a:solidFill>
                    <a:srgbClr val="00B050"/>
                  </a:solidFill>
                  <a:latin typeface="Times New Roman" pitchFamily="18" charset="0"/>
                  <a:cs typeface="Times New Roman" pitchFamily="18" charset="0"/>
                </a:rPr>
                <a:t>     son       mi       </a:t>
              </a:r>
              <a:r>
                <a:rPr lang="en-US" sz="3200" b="1" dirty="0" err="1" smtClean="0">
                  <a:solidFill>
                    <a:srgbClr val="00B050"/>
                  </a:solidFill>
                  <a:latin typeface="Times New Roman" pitchFamily="18" charset="0"/>
                  <a:cs typeface="Times New Roman" pitchFamily="18" charset="0"/>
                </a:rPr>
                <a:t>trống</a:t>
              </a:r>
              <a:r>
                <a:rPr lang="en-US" sz="3200" b="1" dirty="0" smtClean="0">
                  <a:solidFill>
                    <a:srgbClr val="00B050"/>
                  </a:solidFill>
                  <a:latin typeface="Times New Roman" pitchFamily="18" charset="0"/>
                  <a:cs typeface="Times New Roman" pitchFamily="18" charset="0"/>
                </a:rPr>
                <a:t>   </a:t>
              </a:r>
              <a:r>
                <a:rPr lang="en-US" sz="3200" b="1" dirty="0" err="1" smtClean="0">
                  <a:solidFill>
                    <a:srgbClr val="00B050"/>
                  </a:solidFill>
                  <a:latin typeface="Times New Roman" pitchFamily="18" charset="0"/>
                  <a:cs typeface="Times New Roman" pitchFamily="18" charset="0"/>
                </a:rPr>
                <a:t>vang</a:t>
              </a:r>
              <a:r>
                <a:rPr lang="en-US" sz="3200" b="1" dirty="0" smtClean="0">
                  <a:solidFill>
                    <a:srgbClr val="00B050"/>
                  </a:solidFill>
                  <a:latin typeface="Times New Roman" pitchFamily="18" charset="0"/>
                  <a:cs typeface="Times New Roman" pitchFamily="18" charset="0"/>
                </a:rPr>
                <a:t>       </a:t>
              </a:r>
              <a:r>
                <a:rPr lang="en-US" sz="3200" b="1" dirty="0" err="1" smtClean="0">
                  <a:solidFill>
                    <a:srgbClr val="00B050"/>
                  </a:solidFill>
                  <a:latin typeface="Times New Roman" pitchFamily="18" charset="0"/>
                  <a:cs typeface="Times New Roman" pitchFamily="18" charset="0"/>
                </a:rPr>
                <a:t>rền</a:t>
              </a:r>
              <a:r>
                <a:rPr lang="en-US" sz="3200" b="1" dirty="0" smtClean="0">
                  <a:solidFill>
                    <a:srgbClr val="00B050"/>
                  </a:solidFill>
                  <a:latin typeface="Times New Roman" pitchFamily="18" charset="0"/>
                  <a:cs typeface="Times New Roman" pitchFamily="18" charset="0"/>
                </a:rPr>
                <a:t>.</a:t>
              </a:r>
              <a:endParaRPr lang="en-US" sz="3200" b="1" dirty="0">
                <a:solidFill>
                  <a:srgbClr val="00B050"/>
                </a:solidFill>
                <a:latin typeface="Times New Roman" pitchFamily="18" charset="0"/>
                <a:cs typeface="Times New Roman" pitchFamily="18" charset="0"/>
              </a:endParaRPr>
            </a:p>
          </p:txBody>
        </p:sp>
      </p:grpSp>
      <p:sp>
        <p:nvSpPr>
          <p:cNvPr id="107" name="Oval 106"/>
          <p:cNvSpPr/>
          <p:nvPr/>
        </p:nvSpPr>
        <p:spPr>
          <a:xfrm>
            <a:off x="697313" y="3208470"/>
            <a:ext cx="914000" cy="431800"/>
          </a:xfrm>
          <a:prstGeom prst="ellipse">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b="1" dirty="0" err="1" smtClean="0">
                <a:solidFill>
                  <a:srgbClr val="FF0000"/>
                </a:solidFill>
                <a:latin typeface="Times New Roman" pitchFamily="18" charset="0"/>
                <a:cs typeface="Times New Roman" pitchFamily="18" charset="0"/>
              </a:rPr>
              <a:t>Câu</a:t>
            </a:r>
            <a:r>
              <a:rPr lang="en-US" sz="1400" b="1" dirty="0" smtClean="0">
                <a:solidFill>
                  <a:srgbClr val="FF0000"/>
                </a:solidFill>
                <a:latin typeface="Times New Roman" pitchFamily="18" charset="0"/>
                <a:cs typeface="Times New Roman" pitchFamily="18" charset="0"/>
              </a:rPr>
              <a:t> 2</a:t>
            </a:r>
            <a:endParaRPr lang="en-US" sz="1400" b="1" dirty="0">
              <a:solidFill>
                <a:srgbClr val="FF0000"/>
              </a:solidFill>
              <a:latin typeface="Times New Roman" pitchFamily="18" charset="0"/>
              <a:cs typeface="Times New Roman" pitchFamily="18" charset="0"/>
            </a:endParaRPr>
          </a:p>
        </p:txBody>
      </p:sp>
      <p:sp>
        <p:nvSpPr>
          <p:cNvPr id="108" name="Oval 107"/>
          <p:cNvSpPr/>
          <p:nvPr/>
        </p:nvSpPr>
        <p:spPr>
          <a:xfrm>
            <a:off x="609600" y="1492250"/>
            <a:ext cx="914000" cy="431800"/>
          </a:xfrm>
          <a:prstGeom prst="ellipse">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400" b="1" dirty="0" err="1" smtClean="0">
                <a:solidFill>
                  <a:srgbClr val="FF0000"/>
                </a:solidFill>
                <a:latin typeface="Times New Roman" pitchFamily="18" charset="0"/>
                <a:cs typeface="Times New Roman" pitchFamily="18" charset="0"/>
              </a:rPr>
              <a:t>Câu</a:t>
            </a:r>
            <a:r>
              <a:rPr lang="en-US" sz="1400" b="1" dirty="0" smtClean="0">
                <a:solidFill>
                  <a:srgbClr val="FF0000"/>
                </a:solidFill>
                <a:latin typeface="Times New Roman" pitchFamily="18" charset="0"/>
                <a:cs typeface="Times New Roman" pitchFamily="18" charset="0"/>
              </a:rPr>
              <a:t> 1</a:t>
            </a:r>
            <a:endParaRPr lang="en-US" sz="1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77019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1000" fill="hold"/>
                                        <p:tgtEl>
                                          <p:spTgt spid="64"/>
                                        </p:tgtEl>
                                        <p:attrNameLst>
                                          <p:attrName>ppt_w</p:attrName>
                                        </p:attrNameLst>
                                      </p:cBhvr>
                                      <p:tavLst>
                                        <p:tav tm="0">
                                          <p:val>
                                            <p:strVal val="#ppt_w*0.70"/>
                                          </p:val>
                                        </p:tav>
                                        <p:tav tm="100000">
                                          <p:val>
                                            <p:strVal val="#ppt_w"/>
                                          </p:val>
                                        </p:tav>
                                      </p:tavLst>
                                    </p:anim>
                                    <p:anim calcmode="lin" valueType="num">
                                      <p:cBhvr>
                                        <p:cTn id="8" dur="1000" fill="hold"/>
                                        <p:tgtEl>
                                          <p:spTgt spid="64"/>
                                        </p:tgtEl>
                                        <p:attrNameLst>
                                          <p:attrName>ppt_h</p:attrName>
                                        </p:attrNameLst>
                                      </p:cBhvr>
                                      <p:tavLst>
                                        <p:tav tm="0">
                                          <p:val>
                                            <p:strVal val="#ppt_h"/>
                                          </p:val>
                                        </p:tav>
                                        <p:tav tm="100000">
                                          <p:val>
                                            <p:strVal val="#ppt_h"/>
                                          </p:val>
                                        </p:tav>
                                      </p:tavLst>
                                    </p:anim>
                                    <p:animEffect transition="in" filter="fade">
                                      <p:cBhvr>
                                        <p:cTn id="9" dur="1000"/>
                                        <p:tgtEl>
                                          <p:spTgt spid="64"/>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circle(in)">
                                      <p:cBhvr>
                                        <p:cTn id="14" dur="2000"/>
                                        <p:tgtEl>
                                          <p:spTgt spid="6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fade">
                                      <p:cBhvr>
                                        <p:cTn id="19" dur="1000"/>
                                        <p:tgtEl>
                                          <p:spTgt spid="108"/>
                                        </p:tgtEl>
                                      </p:cBhvr>
                                    </p:animEffect>
                                    <p:anim calcmode="lin" valueType="num">
                                      <p:cBhvr>
                                        <p:cTn id="20" dur="1000" fill="hold"/>
                                        <p:tgtEl>
                                          <p:spTgt spid="108"/>
                                        </p:tgtEl>
                                        <p:attrNameLst>
                                          <p:attrName>ppt_x</p:attrName>
                                        </p:attrNameLst>
                                      </p:cBhvr>
                                      <p:tavLst>
                                        <p:tav tm="0">
                                          <p:val>
                                            <p:strVal val="#ppt_x"/>
                                          </p:val>
                                        </p:tav>
                                        <p:tav tm="100000">
                                          <p:val>
                                            <p:strVal val="#ppt_x"/>
                                          </p:val>
                                        </p:tav>
                                      </p:tavLst>
                                    </p:anim>
                                    <p:anim calcmode="lin" valueType="num">
                                      <p:cBhvr>
                                        <p:cTn id="21"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fade">
                                      <p:cBhvr>
                                        <p:cTn id="26" dur="1000"/>
                                        <p:tgtEl>
                                          <p:spTgt spid="107"/>
                                        </p:tgtEl>
                                      </p:cBhvr>
                                    </p:animEffect>
                                    <p:anim calcmode="lin" valueType="num">
                                      <p:cBhvr>
                                        <p:cTn id="27" dur="1000" fill="hold"/>
                                        <p:tgtEl>
                                          <p:spTgt spid="107"/>
                                        </p:tgtEl>
                                        <p:attrNameLst>
                                          <p:attrName>ppt_x</p:attrName>
                                        </p:attrNameLst>
                                      </p:cBhvr>
                                      <p:tavLst>
                                        <p:tav tm="0">
                                          <p:val>
                                            <p:strVal val="#ppt_x"/>
                                          </p:val>
                                        </p:tav>
                                        <p:tav tm="100000">
                                          <p:val>
                                            <p:strVal val="#ppt_x"/>
                                          </p:val>
                                        </p:tav>
                                      </p:tavLst>
                                    </p:anim>
                                    <p:anim calcmode="lin" valueType="num">
                                      <p:cBhvr>
                                        <p:cTn id="28"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107" grpId="0" animBg="1"/>
      <p:bldP spid="10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4"/>
          <p:cNvSpPr>
            <a:spLocks noChangeArrowheads="1"/>
          </p:cNvSpPr>
          <p:nvPr/>
        </p:nvSpPr>
        <p:spPr bwMode="auto">
          <a:xfrm>
            <a:off x="2895600" y="581025"/>
            <a:ext cx="3276600" cy="51435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2800" b="1" u="sng" dirty="0" err="1">
                <a:solidFill>
                  <a:srgbClr val="00B050"/>
                </a:solidFill>
                <a:latin typeface="Times New Roman" pitchFamily="18" charset="0"/>
                <a:cs typeface="Times New Roman" pitchFamily="18" charset="0"/>
              </a:rPr>
              <a:t>Âm</a:t>
            </a:r>
            <a:r>
              <a:rPr lang="en-US" sz="2800" b="1" u="sng" dirty="0">
                <a:solidFill>
                  <a:srgbClr val="00B050"/>
                </a:solidFill>
                <a:latin typeface="Times New Roman" pitchFamily="18" charset="0"/>
                <a:cs typeface="Times New Roman" pitchFamily="18" charset="0"/>
              </a:rPr>
              <a:t> </a:t>
            </a:r>
            <a:r>
              <a:rPr lang="en-US" sz="2800" b="1" u="sng" dirty="0" err="1" smtClean="0">
                <a:solidFill>
                  <a:srgbClr val="00B050"/>
                </a:solidFill>
                <a:latin typeface="Times New Roman" pitchFamily="18" charset="0"/>
                <a:cs typeface="Times New Roman" pitchFamily="18" charset="0"/>
              </a:rPr>
              <a:t>nhạc</a:t>
            </a:r>
            <a:r>
              <a:rPr lang="en-US" sz="2800" b="1" u="sng" dirty="0" smtClean="0">
                <a:solidFill>
                  <a:srgbClr val="00B050"/>
                </a:solidFill>
                <a:latin typeface="Times New Roman" pitchFamily="18" charset="0"/>
                <a:cs typeface="Times New Roman" pitchFamily="18" charset="0"/>
              </a:rPr>
              <a:t>:</a:t>
            </a:r>
            <a:endParaRPr lang="en-US" sz="2800" b="1" u="sng" dirty="0">
              <a:solidFill>
                <a:srgbClr val="00B050"/>
              </a:solidFill>
              <a:latin typeface="Times New Roman" pitchFamily="18" charset="0"/>
              <a:cs typeface="Times New Roman" pitchFamily="18" charset="0"/>
            </a:endParaRPr>
          </a:p>
        </p:txBody>
      </p:sp>
      <p:sp>
        <p:nvSpPr>
          <p:cNvPr id="64" name="Rectangle 4"/>
          <p:cNvSpPr>
            <a:spLocks noChangeArrowheads="1"/>
          </p:cNvSpPr>
          <p:nvPr/>
        </p:nvSpPr>
        <p:spPr bwMode="auto">
          <a:xfrm>
            <a:off x="0" y="1111250"/>
            <a:ext cx="9144000"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gn="ctr">
              <a:lnSpc>
                <a:spcPct val="90000"/>
              </a:lnSpc>
              <a:spcBef>
                <a:spcPct val="20000"/>
              </a:spcBef>
            </a:pPr>
            <a:r>
              <a:rPr lang="en-US" sz="3200" b="1" dirty="0" smtClean="0">
                <a:solidFill>
                  <a:srgbClr val="FF0000"/>
                </a:solidFill>
                <a:latin typeface="Times New Roman" pitchFamily="18" charset="0"/>
                <a:cs typeface="Times New Roman" pitchFamily="18" charset="0"/>
              </a:rPr>
              <a:t>TĐN </a:t>
            </a:r>
            <a:r>
              <a:rPr lang="en-US" sz="3200" b="1" dirty="0" err="1" smtClean="0">
                <a:solidFill>
                  <a:srgbClr val="FF0000"/>
                </a:solidFill>
                <a:latin typeface="Times New Roman" pitchFamily="18" charset="0"/>
                <a:cs typeface="Times New Roman" pitchFamily="18" charset="0"/>
              </a:rPr>
              <a:t>số</a:t>
            </a:r>
            <a:r>
              <a:rPr lang="en-US" sz="3200" b="1" dirty="0" smtClean="0">
                <a:solidFill>
                  <a:srgbClr val="FF0000"/>
                </a:solidFill>
                <a:latin typeface="Times New Roman" pitchFamily="18" charset="0"/>
                <a:cs typeface="Times New Roman" pitchFamily="18" charset="0"/>
              </a:rPr>
              <a:t> 1: </a:t>
            </a:r>
            <a:r>
              <a:rPr lang="en-US" sz="4400" b="1" i="1" dirty="0" smtClean="0">
                <a:solidFill>
                  <a:srgbClr val="FF0000"/>
                </a:solidFill>
                <a:latin typeface="Times New Roman" pitchFamily="18" charset="0"/>
                <a:cs typeface="Times New Roman" pitchFamily="18" charset="0"/>
              </a:rPr>
              <a:t>Son la son</a:t>
            </a:r>
            <a:endParaRPr lang="en-US" sz="3200" b="1" i="1" dirty="0" smtClean="0">
              <a:solidFill>
                <a:srgbClr val="FF0000"/>
              </a:solidFill>
              <a:latin typeface="Times New Roman" pitchFamily="18" charset="0"/>
              <a:cs typeface="Times New Roman" pitchFamily="18" charset="0"/>
            </a:endParaRPr>
          </a:p>
          <a:p>
            <a:pPr marL="342900" indent="-342900" algn="ctr">
              <a:lnSpc>
                <a:spcPct val="90000"/>
              </a:lnSpc>
              <a:spcBef>
                <a:spcPct val="20000"/>
              </a:spcBef>
            </a:pPr>
            <a:r>
              <a:rPr lang="en-US" sz="3200" b="1" dirty="0" smtClean="0">
                <a:solidFill>
                  <a:srgbClr val="FF0000"/>
                </a:solidFill>
                <a:latin typeface="Times New Roman" pitchFamily="18" charset="0"/>
                <a:cs typeface="Times New Roman" pitchFamily="18" charset="0"/>
              </a:rPr>
              <a:t> </a:t>
            </a:r>
          </a:p>
          <a:p>
            <a:pPr marL="342900" indent="-342900" algn="ctr">
              <a:lnSpc>
                <a:spcPct val="90000"/>
              </a:lnSpc>
              <a:spcBef>
                <a:spcPct val="20000"/>
              </a:spcBef>
            </a:pPr>
            <a:endParaRPr lang="en-US" sz="3200" b="1" dirty="0">
              <a:solidFill>
                <a:srgbClr val="0070C0"/>
              </a:solidFill>
              <a:latin typeface="Times New Roman" pitchFamily="18" charset="0"/>
              <a:cs typeface="Times New Roman" pitchFamily="18" charset="0"/>
            </a:endParaRPr>
          </a:p>
        </p:txBody>
      </p:sp>
      <p:sp>
        <p:nvSpPr>
          <p:cNvPr id="66" name="Rectangle 4"/>
          <p:cNvSpPr>
            <a:spLocks noChangeArrowheads="1"/>
          </p:cNvSpPr>
          <p:nvPr/>
        </p:nvSpPr>
        <p:spPr bwMode="auto">
          <a:xfrm>
            <a:off x="3162300" y="5096596"/>
            <a:ext cx="4076700" cy="8470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gn="ctr">
              <a:lnSpc>
                <a:spcPct val="90000"/>
              </a:lnSpc>
              <a:spcBef>
                <a:spcPct val="20000"/>
              </a:spcBef>
            </a:pPr>
            <a:endParaRPr lang="en-US" sz="6000" b="1" i="1" dirty="0">
              <a:solidFill>
                <a:srgbClr val="FF0000"/>
              </a:solidFill>
              <a:latin typeface="Times New Roman" pitchFamily="18" charset="0"/>
              <a:cs typeface="Times New Roman" pitchFamily="18" charset="0"/>
            </a:endParaRPr>
          </a:p>
        </p:txBody>
      </p:sp>
      <p:grpSp>
        <p:nvGrpSpPr>
          <p:cNvPr id="67" name="Group 66"/>
          <p:cNvGrpSpPr/>
          <p:nvPr/>
        </p:nvGrpSpPr>
        <p:grpSpPr>
          <a:xfrm>
            <a:off x="316706" y="2490080"/>
            <a:ext cx="8510587" cy="1676401"/>
            <a:chOff x="404813" y="1962149"/>
            <a:chExt cx="8510587" cy="1676401"/>
          </a:xfrm>
        </p:grpSpPr>
        <p:grpSp>
          <p:nvGrpSpPr>
            <p:cNvPr id="68" name="Group 67"/>
            <p:cNvGrpSpPr/>
            <p:nvPr/>
          </p:nvGrpSpPr>
          <p:grpSpPr>
            <a:xfrm>
              <a:off x="404813" y="1962149"/>
              <a:ext cx="8502650" cy="982938"/>
              <a:chOff x="423863" y="1935958"/>
              <a:chExt cx="8502650" cy="1050925"/>
            </a:xfrm>
          </p:grpSpPr>
          <p:sp>
            <p:nvSpPr>
              <p:cNvPr id="105" name="Line 74"/>
              <p:cNvSpPr>
                <a:spLocks noChangeShapeType="1"/>
              </p:cNvSpPr>
              <p:nvPr/>
            </p:nvSpPr>
            <p:spPr bwMode="auto">
              <a:xfrm>
                <a:off x="423863" y="2326131"/>
                <a:ext cx="8496300"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75" name="Group 79"/>
              <p:cNvGrpSpPr>
                <a:grpSpLocks/>
              </p:cNvGrpSpPr>
              <p:nvPr/>
            </p:nvGrpSpPr>
            <p:grpSpPr bwMode="auto">
              <a:xfrm>
                <a:off x="423863" y="2167733"/>
                <a:ext cx="8496300" cy="635000"/>
                <a:chOff x="204" y="935"/>
                <a:chExt cx="5352" cy="400"/>
              </a:xfrm>
            </p:grpSpPr>
            <p:sp>
              <p:nvSpPr>
                <p:cNvPr id="97" name="Line 80"/>
                <p:cNvSpPr>
                  <a:spLocks noChangeShapeType="1"/>
                </p:cNvSpPr>
                <p:nvPr/>
              </p:nvSpPr>
              <p:spPr bwMode="auto">
                <a:xfrm>
                  <a:off x="204" y="9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8" name="Line 81"/>
                <p:cNvSpPr>
                  <a:spLocks noChangeShapeType="1"/>
                </p:cNvSpPr>
                <p:nvPr/>
              </p:nvSpPr>
              <p:spPr bwMode="auto">
                <a:xfrm>
                  <a:off x="204" y="10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9" name="Line 82"/>
                <p:cNvSpPr>
                  <a:spLocks noChangeShapeType="1"/>
                </p:cNvSpPr>
                <p:nvPr/>
              </p:nvSpPr>
              <p:spPr bwMode="auto">
                <a:xfrm>
                  <a:off x="204" y="11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0" name="Line 83"/>
                <p:cNvSpPr>
                  <a:spLocks noChangeShapeType="1"/>
                </p:cNvSpPr>
                <p:nvPr/>
              </p:nvSpPr>
              <p:spPr bwMode="auto">
                <a:xfrm>
                  <a:off x="204" y="12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1" name="Line 84"/>
                <p:cNvSpPr>
                  <a:spLocks noChangeShapeType="1"/>
                </p:cNvSpPr>
                <p:nvPr/>
              </p:nvSpPr>
              <p:spPr bwMode="auto">
                <a:xfrm>
                  <a:off x="204" y="13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pic>
            <p:nvPicPr>
              <p:cNvPr id="76" name="Picture 85" descr="khoa-Sol"/>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3863" y="1935958"/>
                <a:ext cx="406400" cy="105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7" name="Picture 86" descr="tempo2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46151" y="2150270"/>
                <a:ext cx="260350"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 name="Picture 87" descr="notTrang-duoi"/>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51288" y="2069308"/>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 name="Picture 88"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27326" y="2006687"/>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0" name="Picture 89"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19263" y="2077245"/>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Line 90"/>
              <p:cNvSpPr>
                <a:spLocks noChangeShapeType="1"/>
              </p:cNvSpPr>
              <p:nvPr/>
            </p:nvSpPr>
            <p:spPr bwMode="auto">
              <a:xfrm>
                <a:off x="4959351" y="2153445"/>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83" name="Line 101"/>
              <p:cNvSpPr>
                <a:spLocks noChangeShapeType="1"/>
              </p:cNvSpPr>
              <p:nvPr/>
            </p:nvSpPr>
            <p:spPr bwMode="auto">
              <a:xfrm>
                <a:off x="3448051" y="2166145"/>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84" name="Picture 102" descr="notTrang-duoi"/>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823201" y="2069308"/>
                <a:ext cx="233362"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5" name="Picture 103"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92863" y="2006687"/>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104"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84801" y="2008983"/>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Line 105"/>
              <p:cNvSpPr>
                <a:spLocks noChangeShapeType="1"/>
              </p:cNvSpPr>
              <p:nvPr/>
            </p:nvSpPr>
            <p:spPr bwMode="auto">
              <a:xfrm>
                <a:off x="7335838" y="2166145"/>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6" name="Line 116"/>
              <p:cNvSpPr>
                <a:spLocks noChangeShapeType="1"/>
              </p:cNvSpPr>
              <p:nvPr/>
            </p:nvSpPr>
            <p:spPr bwMode="auto">
              <a:xfrm>
                <a:off x="8926513" y="2156620"/>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sp>
          <p:nvSpPr>
            <p:cNvPr id="69" name="Rectangle 4"/>
            <p:cNvSpPr>
              <a:spLocks noChangeArrowheads="1"/>
            </p:cNvSpPr>
            <p:nvPr/>
          </p:nvSpPr>
          <p:spPr bwMode="auto">
            <a:xfrm>
              <a:off x="1385887" y="3003550"/>
              <a:ext cx="752951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smtClean="0">
                  <a:solidFill>
                    <a:srgbClr val="00B050"/>
                  </a:solidFill>
                  <a:latin typeface="Times New Roman" pitchFamily="18" charset="0"/>
                  <a:cs typeface="Times New Roman" pitchFamily="18" charset="0"/>
                </a:rPr>
                <a:t>Son     la        son        </a:t>
              </a:r>
              <a:r>
                <a:rPr lang="en-US" sz="3200" b="1" dirty="0" err="1" smtClean="0">
                  <a:solidFill>
                    <a:srgbClr val="00B050"/>
                  </a:solidFill>
                  <a:latin typeface="Times New Roman" pitchFamily="18" charset="0"/>
                  <a:cs typeface="Times New Roman" pitchFamily="18" charset="0"/>
                </a:rPr>
                <a:t>hát</a:t>
              </a:r>
              <a:r>
                <a:rPr lang="en-US" sz="3200" b="1" dirty="0" smtClean="0">
                  <a:solidFill>
                    <a:srgbClr val="00B050"/>
                  </a:solidFill>
                  <a:latin typeface="Times New Roman" pitchFamily="18" charset="0"/>
                  <a:cs typeface="Times New Roman" pitchFamily="18" charset="0"/>
                </a:rPr>
                <a:t>     </a:t>
              </a:r>
              <a:r>
                <a:rPr lang="en-US" sz="3200" b="1" dirty="0" err="1" smtClean="0">
                  <a:solidFill>
                    <a:srgbClr val="00B050"/>
                  </a:solidFill>
                  <a:latin typeface="Times New Roman" pitchFamily="18" charset="0"/>
                  <a:cs typeface="Times New Roman" pitchFamily="18" charset="0"/>
                </a:rPr>
                <a:t>véo</a:t>
              </a:r>
              <a:r>
                <a:rPr lang="en-US" sz="3200" b="1" dirty="0" smtClean="0">
                  <a:solidFill>
                    <a:srgbClr val="00B050"/>
                  </a:solidFill>
                  <a:latin typeface="Times New Roman" pitchFamily="18" charset="0"/>
                  <a:cs typeface="Times New Roman" pitchFamily="18" charset="0"/>
                </a:rPr>
                <a:t>        von</a:t>
              </a:r>
              <a:endParaRPr lang="en-US" sz="3200" b="1" dirty="0">
                <a:solidFill>
                  <a:srgbClr val="00B050"/>
                </a:solidFill>
                <a:latin typeface="Times New Roman" pitchFamily="18" charset="0"/>
                <a:cs typeface="Times New Roman" pitchFamily="18" charset="0"/>
              </a:endParaRPr>
            </a:p>
          </p:txBody>
        </p:sp>
      </p:grpSp>
      <p:grpSp>
        <p:nvGrpSpPr>
          <p:cNvPr id="46" name="Group 45"/>
          <p:cNvGrpSpPr/>
          <p:nvPr/>
        </p:nvGrpSpPr>
        <p:grpSpPr>
          <a:xfrm>
            <a:off x="316706" y="2481433"/>
            <a:ext cx="8510587" cy="1690517"/>
            <a:chOff x="404813" y="3497433"/>
            <a:chExt cx="8510587" cy="1690517"/>
          </a:xfrm>
        </p:grpSpPr>
        <p:grpSp>
          <p:nvGrpSpPr>
            <p:cNvPr id="47" name="Group 46"/>
            <p:cNvGrpSpPr/>
            <p:nvPr/>
          </p:nvGrpSpPr>
          <p:grpSpPr>
            <a:xfrm>
              <a:off x="404813" y="3497433"/>
              <a:ext cx="8496300" cy="1046784"/>
              <a:chOff x="423863" y="3577433"/>
              <a:chExt cx="8496300" cy="1119187"/>
            </a:xfrm>
          </p:grpSpPr>
          <p:grpSp>
            <p:nvGrpSpPr>
              <p:cNvPr id="49" name="Group 48"/>
              <p:cNvGrpSpPr>
                <a:grpSpLocks/>
              </p:cNvGrpSpPr>
              <p:nvPr/>
            </p:nvGrpSpPr>
            <p:grpSpPr bwMode="auto">
              <a:xfrm>
                <a:off x="423863" y="3809208"/>
                <a:ext cx="8496300" cy="635000"/>
                <a:chOff x="204" y="935"/>
                <a:chExt cx="5352" cy="400"/>
              </a:xfrm>
            </p:grpSpPr>
            <p:sp>
              <p:nvSpPr>
                <p:cNvPr id="65" name="Line 71"/>
                <p:cNvSpPr>
                  <a:spLocks noChangeShapeType="1"/>
                </p:cNvSpPr>
                <p:nvPr/>
              </p:nvSpPr>
              <p:spPr bwMode="auto">
                <a:xfrm>
                  <a:off x="204" y="9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7" name="Line 72"/>
                <p:cNvSpPr>
                  <a:spLocks noChangeShapeType="1"/>
                </p:cNvSpPr>
                <p:nvPr/>
              </p:nvSpPr>
              <p:spPr bwMode="auto">
                <a:xfrm>
                  <a:off x="204" y="10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8" name="Line 73"/>
                <p:cNvSpPr>
                  <a:spLocks noChangeShapeType="1"/>
                </p:cNvSpPr>
                <p:nvPr/>
              </p:nvSpPr>
              <p:spPr bwMode="auto">
                <a:xfrm>
                  <a:off x="204" y="11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9" name="Line 74"/>
                <p:cNvSpPr>
                  <a:spLocks noChangeShapeType="1"/>
                </p:cNvSpPr>
                <p:nvPr/>
              </p:nvSpPr>
              <p:spPr bwMode="auto">
                <a:xfrm>
                  <a:off x="204" y="12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10" name="Line 75"/>
                <p:cNvSpPr>
                  <a:spLocks noChangeShapeType="1"/>
                </p:cNvSpPr>
                <p:nvPr/>
              </p:nvSpPr>
              <p:spPr bwMode="auto">
                <a:xfrm>
                  <a:off x="204" y="13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pic>
            <p:nvPicPr>
              <p:cNvPr id="50" name="Picture 76" descr="khoa-Sol"/>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3863" y="3577433"/>
                <a:ext cx="406400" cy="105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 name="Line 77"/>
              <p:cNvSpPr>
                <a:spLocks noChangeShapeType="1"/>
              </p:cNvSpPr>
              <p:nvPr/>
            </p:nvSpPr>
            <p:spPr bwMode="auto">
              <a:xfrm>
                <a:off x="8920163" y="3806033"/>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52" name="Picture 78" descr="notTrang-duoi"/>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885113" y="4039395"/>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 name="Line 100"/>
              <p:cNvSpPr>
                <a:spLocks noChangeShapeType="1"/>
              </p:cNvSpPr>
              <p:nvPr/>
            </p:nvSpPr>
            <p:spPr bwMode="auto">
              <a:xfrm>
                <a:off x="7754938" y="4614070"/>
                <a:ext cx="517525"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54" name="Picture 106" descr="notTrang-duoi"/>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51288" y="3871120"/>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107"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27326" y="3726658"/>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 name="Picture 108"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19263" y="3879058"/>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 name="Line 109"/>
              <p:cNvSpPr>
                <a:spLocks noChangeShapeType="1"/>
              </p:cNvSpPr>
              <p:nvPr/>
            </p:nvSpPr>
            <p:spPr bwMode="auto">
              <a:xfrm>
                <a:off x="4959351" y="3790158"/>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58" name="Line 110"/>
              <p:cNvSpPr>
                <a:spLocks noChangeShapeType="1"/>
              </p:cNvSpPr>
              <p:nvPr/>
            </p:nvSpPr>
            <p:spPr bwMode="auto">
              <a:xfrm>
                <a:off x="3448051" y="3802858"/>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59" name="Picture 111"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92863" y="3967958"/>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0" name="Picture 112"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84801" y="3886995"/>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 name="Line 113"/>
              <p:cNvSpPr>
                <a:spLocks noChangeShapeType="1"/>
              </p:cNvSpPr>
              <p:nvPr/>
            </p:nvSpPr>
            <p:spPr bwMode="auto">
              <a:xfrm>
                <a:off x="7335838" y="3802858"/>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sp>
          <p:nvSpPr>
            <p:cNvPr id="48" name="Rectangle 4"/>
            <p:cNvSpPr>
              <a:spLocks noChangeArrowheads="1"/>
            </p:cNvSpPr>
            <p:nvPr/>
          </p:nvSpPr>
          <p:spPr bwMode="auto">
            <a:xfrm>
              <a:off x="1385887" y="4552950"/>
              <a:ext cx="752951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err="1" smtClean="0">
                  <a:solidFill>
                    <a:srgbClr val="00B050"/>
                  </a:solidFill>
                  <a:latin typeface="Times New Roman" pitchFamily="18" charset="0"/>
                  <a:cs typeface="Times New Roman" pitchFamily="18" charset="0"/>
                </a:rPr>
                <a:t>Mi</a:t>
              </a:r>
              <a:r>
                <a:rPr lang="en-US" sz="3200" b="1" dirty="0" smtClean="0">
                  <a:solidFill>
                    <a:srgbClr val="00B050"/>
                  </a:solidFill>
                  <a:latin typeface="Times New Roman" pitchFamily="18" charset="0"/>
                  <a:cs typeface="Times New Roman" pitchFamily="18" charset="0"/>
                </a:rPr>
                <a:t>     son       mi       </a:t>
              </a:r>
              <a:r>
                <a:rPr lang="en-US" sz="3200" b="1" dirty="0" err="1" smtClean="0">
                  <a:solidFill>
                    <a:srgbClr val="00B050"/>
                  </a:solidFill>
                  <a:latin typeface="Times New Roman" pitchFamily="18" charset="0"/>
                  <a:cs typeface="Times New Roman" pitchFamily="18" charset="0"/>
                </a:rPr>
                <a:t>trống</a:t>
              </a:r>
              <a:r>
                <a:rPr lang="en-US" sz="3200" b="1" dirty="0" smtClean="0">
                  <a:solidFill>
                    <a:srgbClr val="00B050"/>
                  </a:solidFill>
                  <a:latin typeface="Times New Roman" pitchFamily="18" charset="0"/>
                  <a:cs typeface="Times New Roman" pitchFamily="18" charset="0"/>
                </a:rPr>
                <a:t>   </a:t>
              </a:r>
              <a:r>
                <a:rPr lang="en-US" sz="3200" b="1" dirty="0" err="1" smtClean="0">
                  <a:solidFill>
                    <a:srgbClr val="00B050"/>
                  </a:solidFill>
                  <a:latin typeface="Times New Roman" pitchFamily="18" charset="0"/>
                  <a:cs typeface="Times New Roman" pitchFamily="18" charset="0"/>
                </a:rPr>
                <a:t>vang</a:t>
              </a:r>
              <a:r>
                <a:rPr lang="en-US" sz="3200" b="1" dirty="0" smtClean="0">
                  <a:solidFill>
                    <a:srgbClr val="00B050"/>
                  </a:solidFill>
                  <a:latin typeface="Times New Roman" pitchFamily="18" charset="0"/>
                  <a:cs typeface="Times New Roman" pitchFamily="18" charset="0"/>
                </a:rPr>
                <a:t>       </a:t>
              </a:r>
              <a:r>
                <a:rPr lang="en-US" sz="3200" b="1" dirty="0" err="1" smtClean="0">
                  <a:solidFill>
                    <a:srgbClr val="00B050"/>
                  </a:solidFill>
                  <a:latin typeface="Times New Roman" pitchFamily="18" charset="0"/>
                  <a:cs typeface="Times New Roman" pitchFamily="18" charset="0"/>
                </a:rPr>
                <a:t>rền</a:t>
              </a:r>
              <a:r>
                <a:rPr lang="en-US" sz="3200" b="1" dirty="0" smtClean="0">
                  <a:solidFill>
                    <a:srgbClr val="00B050"/>
                  </a:solidFill>
                  <a:latin typeface="Times New Roman" pitchFamily="18" charset="0"/>
                  <a:cs typeface="Times New Roman" pitchFamily="18" charset="0"/>
                </a:rPr>
                <a:t>.</a:t>
              </a:r>
              <a:endParaRPr lang="en-US" sz="3200" b="1" dirty="0">
                <a:solidFill>
                  <a:srgbClr val="00B050"/>
                </a:solidFill>
                <a:latin typeface="Times New Roman" pitchFamily="18" charset="0"/>
                <a:cs typeface="Times New Roman" pitchFamily="18" charset="0"/>
              </a:endParaRPr>
            </a:p>
          </p:txBody>
        </p:sp>
      </p:grpSp>
      <p:sp>
        <p:nvSpPr>
          <p:cNvPr id="2" name="Down Arrow Callout 1"/>
          <p:cNvSpPr/>
          <p:nvPr/>
        </p:nvSpPr>
        <p:spPr>
          <a:xfrm>
            <a:off x="659606" y="2032880"/>
            <a:ext cx="952500" cy="457200"/>
          </a:xfrm>
          <a:prstGeom prst="downArrowCallout">
            <a:avLst>
              <a:gd name="adj1" fmla="val 121475"/>
              <a:gd name="adj2" fmla="val 97358"/>
              <a:gd name="adj3" fmla="val 25000"/>
              <a:gd name="adj4" fmla="val 64977"/>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dirty="0" err="1" smtClean="0">
                <a:solidFill>
                  <a:srgbClr val="7030A0"/>
                </a:solidFill>
                <a:latin typeface="Times New Roman" pitchFamily="18" charset="0"/>
                <a:cs typeface="Times New Roman" pitchFamily="18" charset="0"/>
              </a:rPr>
              <a:t>Câu</a:t>
            </a:r>
            <a:r>
              <a:rPr lang="en-US" b="1" dirty="0" smtClean="0">
                <a:solidFill>
                  <a:srgbClr val="7030A0"/>
                </a:solidFill>
                <a:latin typeface="Times New Roman" pitchFamily="18" charset="0"/>
                <a:cs typeface="Times New Roman" pitchFamily="18" charset="0"/>
              </a:rPr>
              <a:t> 1</a:t>
            </a:r>
            <a:endParaRPr lang="en-US" b="1" dirty="0">
              <a:solidFill>
                <a:srgbClr val="7030A0"/>
              </a:solidFill>
              <a:latin typeface="Times New Roman" pitchFamily="18" charset="0"/>
              <a:cs typeface="Times New Roman" pitchFamily="18" charset="0"/>
            </a:endParaRPr>
          </a:p>
        </p:txBody>
      </p:sp>
      <p:sp>
        <p:nvSpPr>
          <p:cNvPr id="111" name="Down Arrow Callout 110"/>
          <p:cNvSpPr/>
          <p:nvPr/>
        </p:nvSpPr>
        <p:spPr>
          <a:xfrm>
            <a:off x="659606" y="2055463"/>
            <a:ext cx="952500" cy="457200"/>
          </a:xfrm>
          <a:prstGeom prst="downArrowCallout">
            <a:avLst>
              <a:gd name="adj1" fmla="val 121475"/>
              <a:gd name="adj2" fmla="val 97358"/>
              <a:gd name="adj3" fmla="val 25000"/>
              <a:gd name="adj4" fmla="val 64977"/>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dirty="0" err="1" smtClean="0">
                <a:solidFill>
                  <a:srgbClr val="7030A0"/>
                </a:solidFill>
                <a:latin typeface="Times New Roman" pitchFamily="18" charset="0"/>
                <a:cs typeface="Times New Roman" pitchFamily="18" charset="0"/>
              </a:rPr>
              <a:t>Câu</a:t>
            </a:r>
            <a:r>
              <a:rPr lang="en-US" b="1" dirty="0" smtClean="0">
                <a:solidFill>
                  <a:srgbClr val="7030A0"/>
                </a:solidFill>
                <a:latin typeface="Times New Roman" pitchFamily="18" charset="0"/>
                <a:cs typeface="Times New Roman" pitchFamily="18" charset="0"/>
              </a:rPr>
              <a:t> 2</a:t>
            </a:r>
            <a:endParaRPr lang="en-US" b="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681826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circle(in)">
                                      <p:cBhvr>
                                        <p:cTn id="10" dur="2000"/>
                                        <p:tgtEl>
                                          <p:spTgt spid="6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67"/>
                                        </p:tgtEl>
                                        <p:attrNameLst>
                                          <p:attrName>style.visibility</p:attrName>
                                        </p:attrNameLst>
                                      </p:cBhvr>
                                      <p:to>
                                        <p:strVal val="hidden"/>
                                      </p:to>
                                    </p:set>
                                  </p:childTnLst>
                                </p:cTn>
                              </p:par>
                              <p:par>
                                <p:cTn id="17" presetID="6" presetClass="entr" presetSubtype="16"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circle(in)">
                                      <p:cBhvr>
                                        <p:cTn id="19" dur="2000"/>
                                        <p:tgtEl>
                                          <p:spTgt spid="46"/>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circle(in)">
                                      <p:cBhvr>
                                        <p:cTn id="22" dur="20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1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4"/>
          <p:cNvSpPr>
            <a:spLocks noChangeArrowheads="1"/>
          </p:cNvSpPr>
          <p:nvPr/>
        </p:nvSpPr>
        <p:spPr bwMode="auto">
          <a:xfrm>
            <a:off x="2895600" y="581025"/>
            <a:ext cx="3276600" cy="514350"/>
          </a:xfrm>
          <a:prstGeom prst="rect">
            <a:avLst/>
          </a:prstGeom>
          <a:noFill/>
          <a:ln w="9525">
            <a:noFill/>
            <a:miter lim="800000"/>
            <a:headEnd/>
            <a:tailEnd/>
          </a:ln>
          <a:effectLst/>
        </p:spPr>
        <p:txBody>
          <a:bodyPr/>
          <a:lstStyle/>
          <a:p>
            <a:pPr marL="342900" indent="-342900" algn="ctr">
              <a:lnSpc>
                <a:spcPct val="90000"/>
              </a:lnSpc>
              <a:spcBef>
                <a:spcPct val="20000"/>
              </a:spcBef>
              <a:defRPr/>
            </a:pPr>
            <a:r>
              <a:rPr lang="en-US" sz="2800" b="1" u="sng" dirty="0" err="1">
                <a:solidFill>
                  <a:srgbClr val="00B050"/>
                </a:solidFill>
                <a:latin typeface="Times New Roman" pitchFamily="18" charset="0"/>
                <a:cs typeface="Times New Roman" pitchFamily="18" charset="0"/>
              </a:rPr>
              <a:t>Âm</a:t>
            </a:r>
            <a:r>
              <a:rPr lang="en-US" sz="2800" b="1" u="sng" dirty="0">
                <a:solidFill>
                  <a:srgbClr val="00B050"/>
                </a:solidFill>
                <a:latin typeface="Times New Roman" pitchFamily="18" charset="0"/>
                <a:cs typeface="Times New Roman" pitchFamily="18" charset="0"/>
              </a:rPr>
              <a:t> </a:t>
            </a:r>
            <a:r>
              <a:rPr lang="en-US" sz="2800" b="1" u="sng" dirty="0" err="1" smtClean="0">
                <a:solidFill>
                  <a:srgbClr val="00B050"/>
                </a:solidFill>
                <a:latin typeface="Times New Roman" pitchFamily="18" charset="0"/>
                <a:cs typeface="Times New Roman" pitchFamily="18" charset="0"/>
              </a:rPr>
              <a:t>nhạc</a:t>
            </a:r>
            <a:r>
              <a:rPr lang="en-US" sz="2800" b="1" u="sng" dirty="0" smtClean="0">
                <a:solidFill>
                  <a:srgbClr val="00B050"/>
                </a:solidFill>
                <a:latin typeface="Times New Roman" pitchFamily="18" charset="0"/>
                <a:cs typeface="Times New Roman" pitchFamily="18" charset="0"/>
              </a:rPr>
              <a:t>:</a:t>
            </a:r>
            <a:endParaRPr lang="en-US" sz="2800" b="1" u="sng" dirty="0">
              <a:solidFill>
                <a:srgbClr val="00B050"/>
              </a:solidFill>
              <a:latin typeface="Times New Roman" pitchFamily="18" charset="0"/>
              <a:cs typeface="Times New Roman" pitchFamily="18" charset="0"/>
            </a:endParaRPr>
          </a:p>
        </p:txBody>
      </p:sp>
      <p:sp>
        <p:nvSpPr>
          <p:cNvPr id="64" name="Rectangle 4"/>
          <p:cNvSpPr>
            <a:spLocks noChangeArrowheads="1"/>
          </p:cNvSpPr>
          <p:nvPr/>
        </p:nvSpPr>
        <p:spPr bwMode="auto">
          <a:xfrm>
            <a:off x="0" y="1009650"/>
            <a:ext cx="9144000"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gn="ctr">
              <a:lnSpc>
                <a:spcPct val="90000"/>
              </a:lnSpc>
              <a:spcBef>
                <a:spcPct val="20000"/>
              </a:spcBef>
            </a:pPr>
            <a:r>
              <a:rPr lang="en-US" sz="3200" b="1" dirty="0" smtClean="0">
                <a:solidFill>
                  <a:srgbClr val="FF0000"/>
                </a:solidFill>
                <a:latin typeface="Times New Roman" pitchFamily="18" charset="0"/>
                <a:cs typeface="Times New Roman" pitchFamily="18" charset="0"/>
              </a:rPr>
              <a:t>TĐN </a:t>
            </a:r>
            <a:r>
              <a:rPr lang="en-US" sz="3200" b="1" dirty="0" err="1" smtClean="0">
                <a:solidFill>
                  <a:srgbClr val="FF0000"/>
                </a:solidFill>
                <a:latin typeface="Times New Roman" pitchFamily="18" charset="0"/>
                <a:cs typeface="Times New Roman" pitchFamily="18" charset="0"/>
              </a:rPr>
              <a:t>số</a:t>
            </a:r>
            <a:r>
              <a:rPr lang="en-US" sz="3200" b="1" dirty="0" smtClean="0">
                <a:solidFill>
                  <a:srgbClr val="FF0000"/>
                </a:solidFill>
                <a:latin typeface="Times New Roman" pitchFamily="18" charset="0"/>
                <a:cs typeface="Times New Roman" pitchFamily="18" charset="0"/>
              </a:rPr>
              <a:t> 1: </a:t>
            </a:r>
            <a:r>
              <a:rPr lang="en-US" sz="4400" b="1" i="1" dirty="0" smtClean="0">
                <a:solidFill>
                  <a:srgbClr val="FF0000"/>
                </a:solidFill>
                <a:latin typeface="Times New Roman" pitchFamily="18" charset="0"/>
                <a:cs typeface="Times New Roman" pitchFamily="18" charset="0"/>
              </a:rPr>
              <a:t>Son la son</a:t>
            </a:r>
            <a:endParaRPr lang="en-US" sz="3200" b="1" i="1" dirty="0" smtClean="0">
              <a:solidFill>
                <a:srgbClr val="FF0000"/>
              </a:solidFill>
              <a:latin typeface="Times New Roman" pitchFamily="18" charset="0"/>
              <a:cs typeface="Times New Roman" pitchFamily="18" charset="0"/>
            </a:endParaRPr>
          </a:p>
          <a:p>
            <a:pPr marL="342900" indent="-342900" algn="ctr">
              <a:lnSpc>
                <a:spcPct val="90000"/>
              </a:lnSpc>
              <a:spcBef>
                <a:spcPct val="20000"/>
              </a:spcBef>
            </a:pPr>
            <a:r>
              <a:rPr lang="en-US" sz="3200" b="1" dirty="0" smtClean="0">
                <a:solidFill>
                  <a:srgbClr val="FF0000"/>
                </a:solidFill>
                <a:latin typeface="Times New Roman" pitchFamily="18" charset="0"/>
                <a:cs typeface="Times New Roman" pitchFamily="18" charset="0"/>
              </a:rPr>
              <a:t> </a:t>
            </a:r>
          </a:p>
          <a:p>
            <a:pPr marL="342900" indent="-342900" algn="ctr">
              <a:lnSpc>
                <a:spcPct val="90000"/>
              </a:lnSpc>
              <a:spcBef>
                <a:spcPct val="20000"/>
              </a:spcBef>
            </a:pPr>
            <a:endParaRPr lang="en-US" sz="3200" b="1" dirty="0">
              <a:solidFill>
                <a:srgbClr val="0070C0"/>
              </a:solidFill>
              <a:latin typeface="Times New Roman" pitchFamily="18" charset="0"/>
              <a:cs typeface="Times New Roman" pitchFamily="18" charset="0"/>
            </a:endParaRPr>
          </a:p>
        </p:txBody>
      </p:sp>
      <p:sp>
        <p:nvSpPr>
          <p:cNvPr id="66" name="Rectangle 4"/>
          <p:cNvSpPr>
            <a:spLocks noChangeArrowheads="1"/>
          </p:cNvSpPr>
          <p:nvPr/>
        </p:nvSpPr>
        <p:spPr bwMode="auto">
          <a:xfrm>
            <a:off x="3162300" y="5096596"/>
            <a:ext cx="4076700" cy="8470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gn="ctr">
              <a:lnSpc>
                <a:spcPct val="90000"/>
              </a:lnSpc>
              <a:spcBef>
                <a:spcPct val="20000"/>
              </a:spcBef>
            </a:pPr>
            <a:endParaRPr lang="en-US" sz="6000" b="1" i="1" dirty="0">
              <a:solidFill>
                <a:srgbClr val="FF0000"/>
              </a:solidFill>
              <a:latin typeface="Times New Roman" pitchFamily="18" charset="0"/>
              <a:cs typeface="Times New Roman" pitchFamily="18" charset="0"/>
            </a:endParaRPr>
          </a:p>
        </p:txBody>
      </p:sp>
      <p:grpSp>
        <p:nvGrpSpPr>
          <p:cNvPr id="67" name="Group 66"/>
          <p:cNvGrpSpPr/>
          <p:nvPr/>
        </p:nvGrpSpPr>
        <p:grpSpPr>
          <a:xfrm>
            <a:off x="328613" y="1600200"/>
            <a:ext cx="8510587" cy="3435350"/>
            <a:chOff x="404813" y="1962150"/>
            <a:chExt cx="8510587" cy="3167255"/>
          </a:xfrm>
        </p:grpSpPr>
        <p:grpSp>
          <p:nvGrpSpPr>
            <p:cNvPr id="68" name="Group 67"/>
            <p:cNvGrpSpPr/>
            <p:nvPr/>
          </p:nvGrpSpPr>
          <p:grpSpPr>
            <a:xfrm>
              <a:off x="404813" y="1962150"/>
              <a:ext cx="8502650" cy="2558651"/>
              <a:chOff x="423863" y="1935958"/>
              <a:chExt cx="8502650" cy="2735624"/>
            </a:xfrm>
          </p:grpSpPr>
          <p:grpSp>
            <p:nvGrpSpPr>
              <p:cNvPr id="71" name="Group 70"/>
              <p:cNvGrpSpPr>
                <a:grpSpLocks/>
              </p:cNvGrpSpPr>
              <p:nvPr/>
            </p:nvGrpSpPr>
            <p:grpSpPr bwMode="auto">
              <a:xfrm>
                <a:off x="423863" y="3809208"/>
                <a:ext cx="8496300" cy="635000"/>
                <a:chOff x="204" y="935"/>
                <a:chExt cx="5352" cy="400"/>
              </a:xfrm>
            </p:grpSpPr>
            <p:sp>
              <p:nvSpPr>
                <p:cNvPr id="102" name="Line 71"/>
                <p:cNvSpPr>
                  <a:spLocks noChangeShapeType="1"/>
                </p:cNvSpPr>
                <p:nvPr/>
              </p:nvSpPr>
              <p:spPr bwMode="auto">
                <a:xfrm>
                  <a:off x="204" y="9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3" name="Line 72"/>
                <p:cNvSpPr>
                  <a:spLocks noChangeShapeType="1"/>
                </p:cNvSpPr>
                <p:nvPr/>
              </p:nvSpPr>
              <p:spPr bwMode="auto">
                <a:xfrm>
                  <a:off x="204" y="10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4" name="Line 73"/>
                <p:cNvSpPr>
                  <a:spLocks noChangeShapeType="1"/>
                </p:cNvSpPr>
                <p:nvPr/>
              </p:nvSpPr>
              <p:spPr bwMode="auto">
                <a:xfrm>
                  <a:off x="204" y="11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5" name="Line 74"/>
                <p:cNvSpPr>
                  <a:spLocks noChangeShapeType="1"/>
                </p:cNvSpPr>
                <p:nvPr/>
              </p:nvSpPr>
              <p:spPr bwMode="auto">
                <a:xfrm>
                  <a:off x="204" y="12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6" name="Line 75"/>
                <p:cNvSpPr>
                  <a:spLocks noChangeShapeType="1"/>
                </p:cNvSpPr>
                <p:nvPr/>
              </p:nvSpPr>
              <p:spPr bwMode="auto">
                <a:xfrm>
                  <a:off x="204" y="13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pic>
            <p:nvPicPr>
              <p:cNvPr id="72" name="Picture 76" descr="khoa-Sol"/>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3863" y="3577433"/>
                <a:ext cx="406400" cy="105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3" name="Line 77"/>
              <p:cNvSpPr>
                <a:spLocks noChangeShapeType="1"/>
              </p:cNvSpPr>
              <p:nvPr/>
            </p:nvSpPr>
            <p:spPr bwMode="auto">
              <a:xfrm>
                <a:off x="8920163" y="3806033"/>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74" name="Picture 78" descr="notTrang-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885113" y="4014357"/>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75" name="Group 79"/>
              <p:cNvGrpSpPr>
                <a:grpSpLocks/>
              </p:cNvGrpSpPr>
              <p:nvPr/>
            </p:nvGrpSpPr>
            <p:grpSpPr bwMode="auto">
              <a:xfrm>
                <a:off x="423863" y="2167733"/>
                <a:ext cx="8496300" cy="635000"/>
                <a:chOff x="204" y="935"/>
                <a:chExt cx="5352" cy="400"/>
              </a:xfrm>
            </p:grpSpPr>
            <p:sp>
              <p:nvSpPr>
                <p:cNvPr id="97" name="Line 80"/>
                <p:cNvSpPr>
                  <a:spLocks noChangeShapeType="1"/>
                </p:cNvSpPr>
                <p:nvPr/>
              </p:nvSpPr>
              <p:spPr bwMode="auto">
                <a:xfrm>
                  <a:off x="204" y="9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8" name="Line 81"/>
                <p:cNvSpPr>
                  <a:spLocks noChangeShapeType="1"/>
                </p:cNvSpPr>
                <p:nvPr/>
              </p:nvSpPr>
              <p:spPr bwMode="auto">
                <a:xfrm>
                  <a:off x="204" y="10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9" name="Line 82"/>
                <p:cNvSpPr>
                  <a:spLocks noChangeShapeType="1"/>
                </p:cNvSpPr>
                <p:nvPr/>
              </p:nvSpPr>
              <p:spPr bwMode="auto">
                <a:xfrm>
                  <a:off x="204" y="11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0" name="Line 83"/>
                <p:cNvSpPr>
                  <a:spLocks noChangeShapeType="1"/>
                </p:cNvSpPr>
                <p:nvPr/>
              </p:nvSpPr>
              <p:spPr bwMode="auto">
                <a:xfrm>
                  <a:off x="204" y="12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1" name="Line 84"/>
                <p:cNvSpPr>
                  <a:spLocks noChangeShapeType="1"/>
                </p:cNvSpPr>
                <p:nvPr/>
              </p:nvSpPr>
              <p:spPr bwMode="auto">
                <a:xfrm>
                  <a:off x="204" y="1335"/>
                  <a:ext cx="5352"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pic>
            <p:nvPicPr>
              <p:cNvPr id="76" name="Picture 85" descr="khoa-Sol"/>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3863" y="1935958"/>
                <a:ext cx="406400" cy="105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7" name="Picture 86" descr="tempo2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46151" y="2150270"/>
                <a:ext cx="260350"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 name="Picture 87" descr="notTrang-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51288" y="2069308"/>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 name="Picture 88"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27326" y="2006687"/>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0" name="Picture 89"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19263" y="2077245"/>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Line 90"/>
              <p:cNvSpPr>
                <a:spLocks noChangeShapeType="1"/>
              </p:cNvSpPr>
              <p:nvPr/>
            </p:nvSpPr>
            <p:spPr bwMode="auto">
              <a:xfrm>
                <a:off x="4959351" y="2153445"/>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82" name="Line 100"/>
              <p:cNvSpPr>
                <a:spLocks noChangeShapeType="1"/>
              </p:cNvSpPr>
              <p:nvPr/>
            </p:nvSpPr>
            <p:spPr bwMode="auto">
              <a:xfrm>
                <a:off x="7754938" y="4589032"/>
                <a:ext cx="517525"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83" name="Line 101"/>
              <p:cNvSpPr>
                <a:spLocks noChangeShapeType="1"/>
              </p:cNvSpPr>
              <p:nvPr/>
            </p:nvSpPr>
            <p:spPr bwMode="auto">
              <a:xfrm>
                <a:off x="3448051" y="2166145"/>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84" name="Picture 102" descr="notTrang-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823201" y="2069308"/>
                <a:ext cx="233362"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5" name="Picture 103"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92863" y="2006687"/>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104"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84801" y="2008983"/>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Line 105"/>
              <p:cNvSpPr>
                <a:spLocks noChangeShapeType="1"/>
              </p:cNvSpPr>
              <p:nvPr/>
            </p:nvSpPr>
            <p:spPr bwMode="auto">
              <a:xfrm>
                <a:off x="7335838" y="2166145"/>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88" name="Picture 106" descr="notTrang-duoi"/>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51288" y="3871120"/>
                <a:ext cx="233363"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9" name="Picture 107"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27326" y="3726658"/>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0" name="Picture 108"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19263" y="3879058"/>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1" name="Line 109"/>
              <p:cNvSpPr>
                <a:spLocks noChangeShapeType="1"/>
              </p:cNvSpPr>
              <p:nvPr/>
            </p:nvSpPr>
            <p:spPr bwMode="auto">
              <a:xfrm>
                <a:off x="4959351" y="3790158"/>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2" name="Line 110"/>
              <p:cNvSpPr>
                <a:spLocks noChangeShapeType="1"/>
              </p:cNvSpPr>
              <p:nvPr/>
            </p:nvSpPr>
            <p:spPr bwMode="auto">
              <a:xfrm>
                <a:off x="3448051" y="3802858"/>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93" name="Picture 111"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92863" y="3967958"/>
                <a:ext cx="223838"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4" name="Picture 112" descr="notDen-duo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84801" y="3886995"/>
                <a:ext cx="223837"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5" name="Line 113"/>
              <p:cNvSpPr>
                <a:spLocks noChangeShapeType="1"/>
              </p:cNvSpPr>
              <p:nvPr/>
            </p:nvSpPr>
            <p:spPr bwMode="auto">
              <a:xfrm>
                <a:off x="7335838" y="3802858"/>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96" name="Line 116"/>
              <p:cNvSpPr>
                <a:spLocks noChangeShapeType="1"/>
              </p:cNvSpPr>
              <p:nvPr/>
            </p:nvSpPr>
            <p:spPr bwMode="auto">
              <a:xfrm>
                <a:off x="8926513" y="2156620"/>
                <a:ext cx="0" cy="64770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grpSp>
        <p:sp>
          <p:nvSpPr>
            <p:cNvPr id="69" name="Rectangle 4"/>
            <p:cNvSpPr>
              <a:spLocks noChangeArrowheads="1"/>
            </p:cNvSpPr>
            <p:nvPr/>
          </p:nvSpPr>
          <p:spPr bwMode="auto">
            <a:xfrm>
              <a:off x="1385887" y="2869589"/>
              <a:ext cx="752951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smtClean="0">
                  <a:solidFill>
                    <a:srgbClr val="00B050"/>
                  </a:solidFill>
                  <a:latin typeface="Times New Roman" pitchFamily="18" charset="0"/>
                  <a:cs typeface="Times New Roman" pitchFamily="18" charset="0"/>
                </a:rPr>
                <a:t>Son     la        son        </a:t>
              </a:r>
              <a:r>
                <a:rPr lang="en-US" sz="3200" b="1" dirty="0" err="1" smtClean="0">
                  <a:solidFill>
                    <a:srgbClr val="00B050"/>
                  </a:solidFill>
                  <a:latin typeface="Times New Roman" pitchFamily="18" charset="0"/>
                  <a:cs typeface="Times New Roman" pitchFamily="18" charset="0"/>
                </a:rPr>
                <a:t>hát</a:t>
              </a:r>
              <a:r>
                <a:rPr lang="en-US" sz="3200" b="1" dirty="0" smtClean="0">
                  <a:solidFill>
                    <a:srgbClr val="00B050"/>
                  </a:solidFill>
                  <a:latin typeface="Times New Roman" pitchFamily="18" charset="0"/>
                  <a:cs typeface="Times New Roman" pitchFamily="18" charset="0"/>
                </a:rPr>
                <a:t>     </a:t>
              </a:r>
              <a:r>
                <a:rPr lang="en-US" sz="3200" b="1" dirty="0" err="1" smtClean="0">
                  <a:solidFill>
                    <a:srgbClr val="00B050"/>
                  </a:solidFill>
                  <a:latin typeface="Times New Roman" pitchFamily="18" charset="0"/>
                  <a:cs typeface="Times New Roman" pitchFamily="18" charset="0"/>
                </a:rPr>
                <a:t>véo</a:t>
              </a:r>
              <a:r>
                <a:rPr lang="en-US" sz="3200" b="1" dirty="0" smtClean="0">
                  <a:solidFill>
                    <a:srgbClr val="00B050"/>
                  </a:solidFill>
                  <a:latin typeface="Times New Roman" pitchFamily="18" charset="0"/>
                  <a:cs typeface="Times New Roman" pitchFamily="18" charset="0"/>
                </a:rPr>
                <a:t>        von</a:t>
              </a:r>
              <a:endParaRPr lang="en-US" sz="3200" b="1" dirty="0">
                <a:solidFill>
                  <a:srgbClr val="00B050"/>
                </a:solidFill>
                <a:latin typeface="Times New Roman" pitchFamily="18" charset="0"/>
                <a:cs typeface="Times New Roman" pitchFamily="18" charset="0"/>
              </a:endParaRPr>
            </a:p>
          </p:txBody>
        </p:sp>
        <p:sp>
          <p:nvSpPr>
            <p:cNvPr id="70" name="Rectangle 4"/>
            <p:cNvSpPr>
              <a:spLocks noChangeArrowheads="1"/>
            </p:cNvSpPr>
            <p:nvPr/>
          </p:nvSpPr>
          <p:spPr bwMode="auto">
            <a:xfrm>
              <a:off x="1385887" y="4494405"/>
              <a:ext cx="7529513"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3200" b="1" dirty="0" err="1" smtClean="0">
                  <a:solidFill>
                    <a:srgbClr val="00B050"/>
                  </a:solidFill>
                  <a:latin typeface="Times New Roman" pitchFamily="18" charset="0"/>
                  <a:cs typeface="Times New Roman" pitchFamily="18" charset="0"/>
                </a:rPr>
                <a:t>Mi</a:t>
              </a:r>
              <a:r>
                <a:rPr lang="en-US" sz="3200" b="1" dirty="0" smtClean="0">
                  <a:solidFill>
                    <a:srgbClr val="00B050"/>
                  </a:solidFill>
                  <a:latin typeface="Times New Roman" pitchFamily="18" charset="0"/>
                  <a:cs typeface="Times New Roman" pitchFamily="18" charset="0"/>
                </a:rPr>
                <a:t>     son       mi       </a:t>
              </a:r>
              <a:r>
                <a:rPr lang="en-US" sz="3200" b="1" dirty="0" err="1" smtClean="0">
                  <a:solidFill>
                    <a:srgbClr val="00B050"/>
                  </a:solidFill>
                  <a:latin typeface="Times New Roman" pitchFamily="18" charset="0"/>
                  <a:cs typeface="Times New Roman" pitchFamily="18" charset="0"/>
                </a:rPr>
                <a:t>trống</a:t>
              </a:r>
              <a:r>
                <a:rPr lang="en-US" sz="3200" b="1" dirty="0" smtClean="0">
                  <a:solidFill>
                    <a:srgbClr val="00B050"/>
                  </a:solidFill>
                  <a:latin typeface="Times New Roman" pitchFamily="18" charset="0"/>
                  <a:cs typeface="Times New Roman" pitchFamily="18" charset="0"/>
                </a:rPr>
                <a:t>   </a:t>
              </a:r>
              <a:r>
                <a:rPr lang="en-US" sz="3200" b="1" dirty="0" err="1" smtClean="0">
                  <a:solidFill>
                    <a:srgbClr val="00B050"/>
                  </a:solidFill>
                  <a:latin typeface="Times New Roman" pitchFamily="18" charset="0"/>
                  <a:cs typeface="Times New Roman" pitchFamily="18" charset="0"/>
                </a:rPr>
                <a:t>vang</a:t>
              </a:r>
              <a:r>
                <a:rPr lang="en-US" sz="3200" b="1" dirty="0" smtClean="0">
                  <a:solidFill>
                    <a:srgbClr val="00B050"/>
                  </a:solidFill>
                  <a:latin typeface="Times New Roman" pitchFamily="18" charset="0"/>
                  <a:cs typeface="Times New Roman" pitchFamily="18" charset="0"/>
                </a:rPr>
                <a:t>       </a:t>
              </a:r>
              <a:r>
                <a:rPr lang="en-US" sz="3200" b="1" dirty="0" err="1" smtClean="0">
                  <a:solidFill>
                    <a:srgbClr val="00B050"/>
                  </a:solidFill>
                  <a:latin typeface="Times New Roman" pitchFamily="18" charset="0"/>
                  <a:cs typeface="Times New Roman" pitchFamily="18" charset="0"/>
                </a:rPr>
                <a:t>rền</a:t>
              </a:r>
              <a:r>
                <a:rPr lang="en-US" sz="3200" b="1" dirty="0" smtClean="0">
                  <a:solidFill>
                    <a:srgbClr val="00B050"/>
                  </a:solidFill>
                  <a:latin typeface="Times New Roman" pitchFamily="18" charset="0"/>
                  <a:cs typeface="Times New Roman" pitchFamily="18" charset="0"/>
                </a:rPr>
                <a:t>.</a:t>
              </a:r>
              <a:endParaRPr lang="en-US" sz="3200" b="1" dirty="0">
                <a:solidFill>
                  <a:srgbClr val="00B050"/>
                </a:solidFill>
                <a:latin typeface="Times New Roman" pitchFamily="18" charset="0"/>
                <a:cs typeface="Times New Roman" pitchFamily="18" charset="0"/>
              </a:endParaRPr>
            </a:p>
          </p:txBody>
        </p:sp>
      </p:grpSp>
      <p:sp>
        <p:nvSpPr>
          <p:cNvPr id="2" name="TextBox 1"/>
          <p:cNvSpPr txBox="1"/>
          <p:nvPr/>
        </p:nvSpPr>
        <p:spPr>
          <a:xfrm>
            <a:off x="1222374" y="3080774"/>
            <a:ext cx="7692232" cy="369332"/>
          </a:xfrm>
          <a:prstGeom prst="rect">
            <a:avLst/>
          </a:prstGeom>
          <a:noFill/>
        </p:spPr>
        <p:txBody>
          <a:bodyPr wrap="square" rtlCol="0">
            <a:spAutoFit/>
          </a:bodyPr>
          <a:lstStyle/>
          <a:p>
            <a:r>
              <a:rPr lang="en-US" b="1" dirty="0" smtClean="0">
                <a:solidFill>
                  <a:srgbClr val="FF0000"/>
                </a:solidFill>
              </a:rPr>
              <a:t>     x                               </a:t>
            </a:r>
            <a:r>
              <a:rPr lang="en-US" b="1" dirty="0" err="1" smtClean="0">
                <a:solidFill>
                  <a:srgbClr val="FF0000"/>
                </a:solidFill>
              </a:rPr>
              <a:t>x</a:t>
            </a:r>
            <a:r>
              <a:rPr lang="en-US" b="1" dirty="0" smtClean="0">
                <a:solidFill>
                  <a:srgbClr val="FF0000"/>
                </a:solidFill>
              </a:rPr>
              <a:t>                                                        </a:t>
            </a:r>
            <a:r>
              <a:rPr lang="en-US" b="1" dirty="0" err="1" smtClean="0">
                <a:solidFill>
                  <a:srgbClr val="FF0000"/>
                </a:solidFill>
              </a:rPr>
              <a:t>x</a:t>
            </a:r>
            <a:endParaRPr lang="en-US" b="1" dirty="0">
              <a:solidFill>
                <a:srgbClr val="FF0000"/>
              </a:solidFill>
            </a:endParaRPr>
          </a:p>
        </p:txBody>
      </p:sp>
      <p:sp>
        <p:nvSpPr>
          <p:cNvPr id="47" name="TextBox 46"/>
          <p:cNvSpPr txBox="1"/>
          <p:nvPr/>
        </p:nvSpPr>
        <p:spPr>
          <a:xfrm>
            <a:off x="1228327" y="4751632"/>
            <a:ext cx="7692232" cy="369332"/>
          </a:xfrm>
          <a:prstGeom prst="rect">
            <a:avLst/>
          </a:prstGeom>
          <a:noFill/>
        </p:spPr>
        <p:txBody>
          <a:bodyPr wrap="square" rtlCol="0">
            <a:spAutoFit/>
          </a:bodyPr>
          <a:lstStyle/>
          <a:p>
            <a:r>
              <a:rPr lang="en-US" b="1" dirty="0" smtClean="0">
                <a:solidFill>
                  <a:srgbClr val="FF0000"/>
                </a:solidFill>
              </a:rPr>
              <a:t>     x                               </a:t>
            </a:r>
            <a:r>
              <a:rPr lang="en-US" b="1" dirty="0" err="1" smtClean="0">
                <a:solidFill>
                  <a:srgbClr val="FF0000"/>
                </a:solidFill>
              </a:rPr>
              <a:t>x</a:t>
            </a:r>
            <a:r>
              <a:rPr lang="en-US" b="1" dirty="0" smtClean="0">
                <a:solidFill>
                  <a:srgbClr val="FF0000"/>
                </a:solidFill>
              </a:rPr>
              <a:t>                                                        </a:t>
            </a:r>
            <a:r>
              <a:rPr lang="en-US" b="1" dirty="0" err="1" smtClean="0">
                <a:solidFill>
                  <a:srgbClr val="FF0000"/>
                </a:solidFill>
              </a:rPr>
              <a:t>x</a:t>
            </a:r>
            <a:endParaRPr lang="en-US" b="1" dirty="0">
              <a:solidFill>
                <a:srgbClr val="FF0000"/>
              </a:solidFill>
            </a:endParaRPr>
          </a:p>
        </p:txBody>
      </p:sp>
    </p:spTree>
    <p:extLst>
      <p:ext uri="{BB962C8B-B14F-4D97-AF65-F5344CB8AC3E}">
        <p14:creationId xmlns:p14="http://schemas.microsoft.com/office/powerpoint/2010/main" xmlns="" val="159621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set>
                                      <p:cBhvr>
                                        <p:cTn id="7" dur="455" fill="hold">
                                          <p:stCondLst>
                                            <p:cond delay="0"/>
                                          </p:stCondLst>
                                        </p:cTn>
                                        <p:tgtEl>
                                          <p:spTgt spid="2">
                                            <p:txEl>
                                              <p:pRg st="0" end="0"/>
                                            </p:txEl>
                                          </p:spTgt>
                                        </p:tgtEl>
                                        <p:attrNameLst>
                                          <p:attrName>style.rotation</p:attrName>
                                        </p:attrNameLst>
                                      </p:cBhvr>
                                      <p:to>
                                        <p:strVal val="-45.0"/>
                                      </p:to>
                                    </p:set>
                                    <p:anim calcmode="lin" valueType="num">
                                      <p:cBhvr>
                                        <p:cTn id="8" dur="455" fill="hold">
                                          <p:stCondLst>
                                            <p:cond delay="455"/>
                                          </p:stCondLst>
                                        </p:cTn>
                                        <p:tgtEl>
                                          <p:spTgt spid="2">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nodeType="clickEffect">
                                  <p:stCondLst>
                                    <p:cond delay="0"/>
                                  </p:stCondLst>
                                  <p:iterate type="lt">
                                    <p:tmPct val="50000"/>
                                  </p:iterate>
                                  <p:childTnLst>
                                    <p:set>
                                      <p:cBhvr>
                                        <p:cTn id="15" dur="1" fill="hold">
                                          <p:stCondLst>
                                            <p:cond delay="0"/>
                                          </p:stCondLst>
                                        </p:cTn>
                                        <p:tgtEl>
                                          <p:spTgt spid="47">
                                            <p:txEl>
                                              <p:pRg st="0" end="0"/>
                                            </p:txEl>
                                          </p:spTgt>
                                        </p:tgtEl>
                                        <p:attrNameLst>
                                          <p:attrName>style.visibility</p:attrName>
                                        </p:attrNameLst>
                                      </p:cBhvr>
                                      <p:to>
                                        <p:strVal val="visible"/>
                                      </p:to>
                                    </p:set>
                                    <p:set>
                                      <p:cBhvr>
                                        <p:cTn id="16" dur="455" fill="hold">
                                          <p:stCondLst>
                                            <p:cond delay="0"/>
                                          </p:stCondLst>
                                        </p:cTn>
                                        <p:tgtEl>
                                          <p:spTgt spid="47">
                                            <p:txEl>
                                              <p:pRg st="0" end="0"/>
                                            </p:txEl>
                                          </p:spTgt>
                                        </p:tgtEl>
                                        <p:attrNameLst>
                                          <p:attrName>style.rotation</p:attrName>
                                        </p:attrNameLst>
                                      </p:cBhvr>
                                      <p:to>
                                        <p:strVal val="-45.0"/>
                                      </p:to>
                                    </p:set>
                                    <p:anim calcmode="lin" valueType="num">
                                      <p:cBhvr>
                                        <p:cTn id="17" dur="455" fill="hold">
                                          <p:stCondLst>
                                            <p:cond delay="455"/>
                                          </p:stCondLst>
                                        </p:cTn>
                                        <p:tgtEl>
                                          <p:spTgt spid="4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47">
                                            <p:txEl>
                                              <p:pRg st="0" end="0"/>
                                            </p:txEl>
                                          </p:spTgt>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4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47">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4"/>
          <p:cNvSpPr>
            <a:spLocks noChangeArrowheads="1"/>
          </p:cNvSpPr>
          <p:nvPr/>
        </p:nvSpPr>
        <p:spPr bwMode="auto">
          <a:xfrm>
            <a:off x="152400" y="50800"/>
            <a:ext cx="8610600" cy="51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2800" dirty="0" smtClean="0">
                <a:solidFill>
                  <a:srgbClr val="FF0000"/>
                </a:solidFill>
                <a:latin typeface="Times New Roman" pitchFamily="18" charset="0"/>
                <a:cs typeface="Times New Roman" pitchFamily="18" charset="0"/>
              </a:rPr>
              <a:t>2/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thiệu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một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nhạc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cụ</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tộc</a:t>
            </a:r>
            <a:r>
              <a:rPr lang="en-US" sz="2800" dirty="0">
                <a:solidFill>
                  <a:srgbClr val="FF0000"/>
                </a:solidFill>
                <a:latin typeface="Times New Roman" pitchFamily="18" charset="0"/>
                <a:cs typeface="Times New Roman" pitchFamily="18" charset="0"/>
              </a:rPr>
              <a:t>:</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latin typeface="Times New Roman" pitchFamily="18" charset="0"/>
              <a:cs typeface="Times New Roman" pitchFamily="18" charset="0"/>
            </a:endParaRPr>
          </a:p>
        </p:txBody>
      </p:sp>
      <p:sp>
        <p:nvSpPr>
          <p:cNvPr id="50" name="Rectangle 49"/>
          <p:cNvSpPr>
            <a:spLocks noChangeArrowheads="1"/>
          </p:cNvSpPr>
          <p:nvPr/>
        </p:nvSpPr>
        <p:spPr bwMode="auto">
          <a:xfrm>
            <a:off x="152400" y="565150"/>
            <a:ext cx="6248400" cy="126188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p>
            <a:pPr algn="just"/>
            <a:r>
              <a:rPr lang="vi-VN" sz="2800" dirty="0"/>
              <a:t> </a:t>
            </a:r>
            <a:r>
              <a:rPr lang="vi-VN" sz="2400" dirty="0">
                <a:latin typeface="Times New Roman" pitchFamily="18" charset="0"/>
                <a:cs typeface="Times New Roman" pitchFamily="18" charset="0"/>
              </a:rPr>
              <a:t>- </a:t>
            </a:r>
            <a:r>
              <a:rPr lang="vi-VN" sz="2400" dirty="0" smtClean="0">
                <a:latin typeface="Times New Roman" pitchFamily="18" charset="0"/>
                <a:cs typeface="Times New Roman" pitchFamily="18" charset="0"/>
              </a:rPr>
              <a:t>Gồm </a:t>
            </a:r>
            <a:r>
              <a:rPr lang="vi-VN" sz="2400" dirty="0">
                <a:latin typeface="Times New Roman" pitchFamily="18" charset="0"/>
                <a:cs typeface="Times New Roman" pitchFamily="18" charset="0"/>
              </a:rPr>
              <a:t>có hai dây</a:t>
            </a:r>
            <a:r>
              <a:rPr lang="vi-VN"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dây </a:t>
            </a:r>
            <a:r>
              <a:rPr lang="vi-VN" sz="2400" dirty="0">
                <a:latin typeface="Times New Roman" pitchFamily="18" charset="0"/>
                <a:cs typeface="Times New Roman" pitchFamily="18" charset="0"/>
              </a:rPr>
              <a:t>đàn làm bằng kim loại và dùng cung kéo, là nhạc cụ phổ biến trong các dàn nhạc của nhiều dân tộc xưa và </a:t>
            </a:r>
            <a:r>
              <a:rPr lang="vi-VN" sz="2400" dirty="0" smtClean="0">
                <a:latin typeface="Times New Roman" pitchFamily="18" charset="0"/>
                <a:cs typeface="Times New Roman" pitchFamily="18" charset="0"/>
              </a:rPr>
              <a:t>nay.</a:t>
            </a:r>
            <a:endParaRPr lang="vi-VN" sz="2400" dirty="0">
              <a:latin typeface="Times New Roman" pitchFamily="18" charset="0"/>
              <a:cs typeface="Times New Roman" pitchFamily="18" charset="0"/>
            </a:endParaRPr>
          </a:p>
        </p:txBody>
      </p:sp>
      <p:sp>
        <p:nvSpPr>
          <p:cNvPr id="3" name="Down Arrow Callout 2"/>
          <p:cNvSpPr/>
          <p:nvPr/>
        </p:nvSpPr>
        <p:spPr>
          <a:xfrm>
            <a:off x="6248400" y="107950"/>
            <a:ext cx="1850850" cy="635000"/>
          </a:xfrm>
          <a:prstGeom prst="downArrowCallout">
            <a:avLst>
              <a:gd name="adj1" fmla="val 154556"/>
              <a:gd name="adj2" fmla="val 158333"/>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nhị</a:t>
            </a:r>
            <a:endParaRPr lang="en-US" sz="2400" b="1" dirty="0" smtClean="0">
              <a:solidFill>
                <a:srgbClr val="FF0000"/>
              </a:solidFill>
              <a:latin typeface="Times New Roman" pitchFamily="18" charset="0"/>
              <a:cs typeface="Times New Roman" pitchFamily="18" charset="0"/>
            </a:endParaRPr>
          </a:p>
        </p:txBody>
      </p:sp>
      <p:sp>
        <p:nvSpPr>
          <p:cNvPr id="51" name="Text Box 64"/>
          <p:cNvSpPr txBox="1">
            <a:spLocks noChangeArrowheads="1"/>
          </p:cNvSpPr>
          <p:nvPr/>
        </p:nvSpPr>
        <p:spPr bwMode="auto">
          <a:xfrm>
            <a:off x="152400" y="3100130"/>
            <a:ext cx="62484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wrap="square">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just"/>
            <a:r>
              <a:rPr lang="en-US" sz="2400" dirty="0" smtClean="0"/>
              <a:t>- </a:t>
            </a:r>
            <a:r>
              <a:rPr lang="vi-VN" sz="2400" dirty="0" smtClean="0"/>
              <a:t>Đàn nhị</a:t>
            </a:r>
            <a:r>
              <a:rPr lang="en-US" sz="2400" dirty="0" smtClean="0"/>
              <a:t> đ</a:t>
            </a:r>
            <a:r>
              <a:rPr lang="vi-VN" sz="2400" dirty="0" smtClean="0"/>
              <a:t>ược </a:t>
            </a:r>
            <a:r>
              <a:rPr lang="vi-VN" sz="2400" dirty="0"/>
              <a:t>dùng nhiều trong các dàn nhạc </a:t>
            </a:r>
            <a:r>
              <a:rPr lang="en-US" sz="2400" dirty="0" err="1" smtClean="0"/>
              <a:t>và</a:t>
            </a:r>
            <a:r>
              <a:rPr lang="en-US" sz="2400" dirty="0" smtClean="0"/>
              <a:t> k</a:t>
            </a:r>
            <a:r>
              <a:rPr lang="vi-VN" sz="2400" dirty="0" smtClean="0"/>
              <a:t>hông </a:t>
            </a:r>
            <a:r>
              <a:rPr lang="vi-VN" sz="2400" dirty="0"/>
              <a:t>thể thiếu trong ca kịch dân tộc như: Tuồng, Chèo, Cải lương. </a:t>
            </a:r>
          </a:p>
        </p:txBody>
      </p:sp>
      <p:sp>
        <p:nvSpPr>
          <p:cNvPr id="52" name="Rectangle 51"/>
          <p:cNvSpPr>
            <a:spLocks noChangeArrowheads="1"/>
          </p:cNvSpPr>
          <p:nvPr/>
        </p:nvSpPr>
        <p:spPr bwMode="auto">
          <a:xfrm>
            <a:off x="177800" y="1880374"/>
            <a:ext cx="6223000" cy="120032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p>
            <a:pPr algn="just"/>
            <a:r>
              <a:rPr lang="vi-VN"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Â</a:t>
            </a:r>
            <a:r>
              <a:rPr lang="vi-VN" sz="2400" dirty="0" smtClean="0">
                <a:latin typeface="Times New Roman" pitchFamily="18" charset="0"/>
                <a:cs typeface="Times New Roman" pitchFamily="18" charset="0"/>
              </a:rPr>
              <a:t>m </a:t>
            </a:r>
            <a:r>
              <a:rPr lang="vi-VN" sz="2400" dirty="0">
                <a:latin typeface="Times New Roman" pitchFamily="18" charset="0"/>
                <a:cs typeface="Times New Roman" pitchFamily="18" charset="0"/>
              </a:rPr>
              <a:t>thanh đàn nhị rất đẹp, gần gũi với giọng người, có khả năng diễn đạt các sắc thái trữ tình sâu kín, lắng </a:t>
            </a:r>
            <a:r>
              <a:rPr lang="vi-VN" sz="2400" dirty="0" smtClean="0">
                <a:latin typeface="Times New Roman" pitchFamily="18" charset="0"/>
                <a:cs typeface="Times New Roman" pitchFamily="18" charset="0"/>
              </a:rPr>
              <a:t>đọng.</a:t>
            </a:r>
            <a:endParaRPr lang="vi-VN" sz="2400" dirty="0">
              <a:latin typeface="Times New Roman" pitchFamily="18" charset="0"/>
              <a:cs typeface="Times New Roman" pitchFamily="18" charset="0"/>
            </a:endParaRPr>
          </a:p>
        </p:txBody>
      </p:sp>
      <p:grpSp>
        <p:nvGrpSpPr>
          <p:cNvPr id="89" name="Group 88"/>
          <p:cNvGrpSpPr/>
          <p:nvPr/>
        </p:nvGrpSpPr>
        <p:grpSpPr>
          <a:xfrm>
            <a:off x="5977168" y="521792"/>
            <a:ext cx="3058882" cy="4490844"/>
            <a:chOff x="5977168" y="521792"/>
            <a:chExt cx="3058882" cy="4490844"/>
          </a:xfrm>
        </p:grpSpPr>
        <p:pic>
          <p:nvPicPr>
            <p:cNvPr id="29" name="Picture 48" descr="dan nhi3"/>
            <p:cNvPicPr>
              <a:picLocks noChangeAspect="1" noChangeArrowheads="1"/>
            </p:cNvPicPr>
            <p:nvPr/>
          </p:nvPicPr>
          <p:blipFill rotWithShape="1">
            <a:blip r:embed="rId3">
              <a:clrChange>
                <a:clrFrom>
                  <a:srgbClr val="FDFDFB"/>
                </a:clrFrom>
                <a:clrTo>
                  <a:srgbClr val="FDFDFB">
                    <a:alpha val="0"/>
                  </a:srgbClr>
                </a:clrTo>
              </a:clrChange>
              <a:extLst>
                <a:ext uri="{28A0092B-C50C-407E-A947-70E740481C1C}">
                  <a14:useLocalDpi xmlns:a14="http://schemas.microsoft.com/office/drawing/2010/main" xmlns="" val="0"/>
                </a:ext>
              </a:extLst>
            </a:blip>
            <a:srcRect t="6702" b="5882"/>
            <a:stretch/>
          </p:blipFill>
          <p:spPr bwMode="auto">
            <a:xfrm rot="670620">
              <a:off x="5977168" y="521792"/>
              <a:ext cx="2181320" cy="449084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pic>
        <p:sp>
          <p:nvSpPr>
            <p:cNvPr id="54" name="Text Box 64"/>
            <p:cNvSpPr txBox="1">
              <a:spLocks noChangeArrowheads="1"/>
            </p:cNvSpPr>
            <p:nvPr/>
          </p:nvSpPr>
          <p:spPr bwMode="auto">
            <a:xfrm>
              <a:off x="7467600" y="4069626"/>
              <a:ext cx="1536700" cy="338554"/>
            </a:xfrm>
            <a:prstGeom prst="rect">
              <a:avLst/>
            </a:prstGeom>
            <a:ln w="12700"/>
          </p:spPr>
          <p:style>
            <a:lnRef idx="2">
              <a:schemeClr val="accent3"/>
            </a:lnRef>
            <a:fillRef idx="1">
              <a:schemeClr val="lt1"/>
            </a:fillRef>
            <a:effectRef idx="0">
              <a:schemeClr val="accent3"/>
            </a:effectRef>
            <a:fontRef idx="minor">
              <a:schemeClr val="dk1"/>
            </a:fontRef>
          </p:style>
          <p:txBody>
            <a:bodyPr wrap="square">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ctr"/>
              <a:r>
                <a:rPr lang="en-US" sz="1600" dirty="0" err="1" smtClean="0"/>
                <a:t>Bầu</a:t>
              </a:r>
              <a:r>
                <a:rPr lang="en-US" sz="1600" dirty="0" smtClean="0"/>
                <a:t> </a:t>
              </a:r>
              <a:r>
                <a:rPr lang="en-US" sz="1600" dirty="0" err="1" smtClean="0"/>
                <a:t>cộng</a:t>
              </a:r>
              <a:r>
                <a:rPr lang="en-US" sz="1600" dirty="0" smtClean="0"/>
                <a:t> </a:t>
              </a:r>
              <a:r>
                <a:rPr lang="en-US" sz="1600" dirty="0" err="1" smtClean="0"/>
                <a:t>hưởng</a:t>
              </a:r>
              <a:endParaRPr lang="vi-VN" sz="1600" dirty="0"/>
            </a:p>
          </p:txBody>
        </p:sp>
        <p:sp>
          <p:nvSpPr>
            <p:cNvPr id="62" name="Text Box 64"/>
            <p:cNvSpPr txBox="1">
              <a:spLocks noChangeArrowheads="1"/>
            </p:cNvSpPr>
            <p:nvPr/>
          </p:nvSpPr>
          <p:spPr bwMode="auto">
            <a:xfrm rot="16200000">
              <a:off x="8301335" y="1089319"/>
              <a:ext cx="923330" cy="463200"/>
            </a:xfrm>
            <a:prstGeom prst="rect">
              <a:avLst/>
            </a:prstGeom>
            <a:ln w="12700"/>
          </p:spPr>
          <p:style>
            <a:lnRef idx="2">
              <a:schemeClr val="accent3"/>
            </a:lnRef>
            <a:fillRef idx="1">
              <a:schemeClr val="lt1"/>
            </a:fillRef>
            <a:effectRef idx="0">
              <a:schemeClr val="accent3"/>
            </a:effectRef>
            <a:fontRef idx="minor">
              <a:schemeClr val="dk1"/>
            </a:fontRef>
          </p:style>
          <p:txBody>
            <a:bodyPr vert="vert" wrap="square">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ctr"/>
              <a:r>
                <a:rPr lang="en-US" sz="1600" dirty="0" err="1" smtClean="0"/>
                <a:t>Bộ</a:t>
              </a:r>
              <a:r>
                <a:rPr lang="en-US" sz="1600" dirty="0" smtClean="0"/>
                <a:t> </a:t>
              </a:r>
              <a:r>
                <a:rPr lang="en-US" sz="1600" dirty="0" err="1" smtClean="0"/>
                <a:t>lên</a:t>
              </a:r>
              <a:r>
                <a:rPr lang="en-US" sz="1600" dirty="0" smtClean="0"/>
                <a:t> </a:t>
              </a:r>
              <a:r>
                <a:rPr lang="en-US" sz="1600" dirty="0" err="1" smtClean="0"/>
                <a:t>dây</a:t>
              </a:r>
              <a:endParaRPr lang="vi-VN" sz="1600" dirty="0"/>
            </a:p>
          </p:txBody>
        </p:sp>
        <p:sp>
          <p:nvSpPr>
            <p:cNvPr id="63" name="Text Box 64"/>
            <p:cNvSpPr txBox="1">
              <a:spLocks noChangeArrowheads="1"/>
            </p:cNvSpPr>
            <p:nvPr/>
          </p:nvSpPr>
          <p:spPr bwMode="auto">
            <a:xfrm>
              <a:off x="8112681" y="3028950"/>
              <a:ext cx="920750" cy="338554"/>
            </a:xfrm>
            <a:prstGeom prst="rect">
              <a:avLst/>
            </a:prstGeom>
            <a:ln w="12700"/>
          </p:spPr>
          <p:style>
            <a:lnRef idx="2">
              <a:schemeClr val="accent3"/>
            </a:lnRef>
            <a:fillRef idx="1">
              <a:schemeClr val="lt1"/>
            </a:fillRef>
            <a:effectRef idx="0">
              <a:schemeClr val="accent3"/>
            </a:effectRef>
            <a:fontRef idx="minor">
              <a:schemeClr val="dk1"/>
            </a:fontRef>
          </p:style>
          <p:txBody>
            <a:bodyPr wrap="square">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ctr"/>
              <a:r>
                <a:rPr lang="en-US" sz="1600" dirty="0" err="1" smtClean="0"/>
                <a:t>Cần</a:t>
              </a:r>
              <a:r>
                <a:rPr lang="en-US" sz="1600" dirty="0" smtClean="0"/>
                <a:t> </a:t>
              </a:r>
              <a:r>
                <a:rPr lang="en-US" sz="1600" dirty="0" err="1" smtClean="0"/>
                <a:t>đàn</a:t>
              </a:r>
              <a:endParaRPr lang="vi-VN" sz="1600" dirty="0"/>
            </a:p>
          </p:txBody>
        </p:sp>
        <p:sp>
          <p:nvSpPr>
            <p:cNvPr id="64" name="Text Box 64"/>
            <p:cNvSpPr txBox="1">
              <a:spLocks noChangeArrowheads="1"/>
            </p:cNvSpPr>
            <p:nvPr/>
          </p:nvSpPr>
          <p:spPr bwMode="auto">
            <a:xfrm>
              <a:off x="7772400" y="2571750"/>
              <a:ext cx="1263650" cy="338554"/>
            </a:xfrm>
            <a:prstGeom prst="rect">
              <a:avLst/>
            </a:prstGeom>
            <a:ln w="12700"/>
          </p:spPr>
          <p:style>
            <a:lnRef idx="2">
              <a:schemeClr val="accent3"/>
            </a:lnRef>
            <a:fillRef idx="1">
              <a:schemeClr val="lt1"/>
            </a:fillRef>
            <a:effectRef idx="0">
              <a:schemeClr val="accent3"/>
            </a:effectRef>
            <a:fontRef idx="minor">
              <a:schemeClr val="dk1"/>
            </a:fontRef>
          </p:style>
          <p:txBody>
            <a:bodyPr wrap="square">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ctr"/>
              <a:r>
                <a:rPr lang="en-US" sz="1600" dirty="0" err="1" smtClean="0"/>
                <a:t>Khuyết</a:t>
              </a:r>
              <a:r>
                <a:rPr lang="en-US" sz="1600" dirty="0" smtClean="0"/>
                <a:t> </a:t>
              </a:r>
              <a:r>
                <a:rPr lang="en-US" sz="1600" dirty="0" err="1" smtClean="0"/>
                <a:t>đàn</a:t>
              </a:r>
              <a:endParaRPr lang="vi-VN" sz="1600" dirty="0"/>
            </a:p>
          </p:txBody>
        </p:sp>
        <p:sp>
          <p:nvSpPr>
            <p:cNvPr id="65" name="Text Box 64"/>
            <p:cNvSpPr txBox="1">
              <a:spLocks noChangeArrowheads="1"/>
            </p:cNvSpPr>
            <p:nvPr/>
          </p:nvSpPr>
          <p:spPr bwMode="auto">
            <a:xfrm>
              <a:off x="8099250" y="3551099"/>
              <a:ext cx="920750" cy="338554"/>
            </a:xfrm>
            <a:prstGeom prst="rect">
              <a:avLst/>
            </a:prstGeom>
            <a:ln w="12700"/>
          </p:spPr>
          <p:style>
            <a:lnRef idx="2">
              <a:schemeClr val="accent3"/>
            </a:lnRef>
            <a:fillRef idx="1">
              <a:schemeClr val="lt1"/>
            </a:fillRef>
            <a:effectRef idx="0">
              <a:schemeClr val="accent3"/>
            </a:effectRef>
            <a:fontRef idx="minor">
              <a:schemeClr val="dk1"/>
            </a:fontRef>
          </p:style>
          <p:txBody>
            <a:bodyPr wrap="square">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ctr"/>
              <a:r>
                <a:rPr lang="en-US" sz="1600" dirty="0" err="1" smtClean="0"/>
                <a:t>Dây</a:t>
              </a:r>
              <a:r>
                <a:rPr lang="en-US" sz="1600" dirty="0" smtClean="0"/>
                <a:t> </a:t>
              </a:r>
              <a:r>
                <a:rPr lang="en-US" sz="1600" dirty="0" err="1" smtClean="0"/>
                <a:t>đàn</a:t>
              </a:r>
              <a:endParaRPr lang="vi-VN" sz="1600" dirty="0"/>
            </a:p>
          </p:txBody>
        </p:sp>
        <p:sp>
          <p:nvSpPr>
            <p:cNvPr id="72" name="Text Box 64"/>
            <p:cNvSpPr txBox="1">
              <a:spLocks noChangeArrowheads="1"/>
            </p:cNvSpPr>
            <p:nvPr/>
          </p:nvSpPr>
          <p:spPr bwMode="auto">
            <a:xfrm>
              <a:off x="8140700" y="2004596"/>
              <a:ext cx="895350" cy="338554"/>
            </a:xfrm>
            <a:prstGeom prst="rect">
              <a:avLst/>
            </a:prstGeom>
            <a:ln w="12700"/>
          </p:spPr>
          <p:style>
            <a:lnRef idx="2">
              <a:schemeClr val="accent3"/>
            </a:lnRef>
            <a:fillRef idx="1">
              <a:schemeClr val="lt1"/>
            </a:fillRef>
            <a:effectRef idx="0">
              <a:schemeClr val="accent3"/>
            </a:effectRef>
            <a:fontRef idx="minor">
              <a:schemeClr val="dk1"/>
            </a:fontRef>
          </p:style>
          <p:txBody>
            <a:bodyPr wrap="square">
              <a:spAutoFit/>
            </a:bodyPr>
            <a:lstStyle>
              <a:lvl1pPr>
                <a:defRPr>
                  <a:solidFill>
                    <a:schemeClr val="tx1"/>
                  </a:solidFill>
                  <a:latin typeface="Times New Roman" pitchFamily="18" charset="0"/>
                  <a:cs typeface="Arial" charset="0"/>
                </a:defRPr>
              </a:lvl1pPr>
              <a:lvl2pPr marL="742950" indent="-285750">
                <a:defRPr>
                  <a:solidFill>
                    <a:schemeClr val="tx1"/>
                  </a:solidFill>
                  <a:latin typeface="Times New Roman" pitchFamily="18" charset="0"/>
                  <a:cs typeface="Arial" charset="0"/>
                </a:defRPr>
              </a:lvl2pPr>
              <a:lvl3pPr marL="1143000" indent="-228600">
                <a:defRPr>
                  <a:solidFill>
                    <a:schemeClr val="tx1"/>
                  </a:solidFill>
                  <a:latin typeface="Times New Roman" pitchFamily="18" charset="0"/>
                  <a:cs typeface="Arial" charset="0"/>
                </a:defRPr>
              </a:lvl3pPr>
              <a:lvl4pPr marL="1600200" indent="-228600">
                <a:defRPr>
                  <a:solidFill>
                    <a:schemeClr val="tx1"/>
                  </a:solidFill>
                  <a:latin typeface="Times New Roman" pitchFamily="18" charset="0"/>
                  <a:cs typeface="Arial" charset="0"/>
                </a:defRPr>
              </a:lvl4pPr>
              <a:lvl5pPr marL="2057400" indent="-228600">
                <a:defRPr>
                  <a:solidFill>
                    <a:schemeClr val="tx1"/>
                  </a:solidFill>
                  <a:latin typeface="Times New Roman" pitchFamily="18" charset="0"/>
                  <a:cs typeface="Arial" charset="0"/>
                </a:defRPr>
              </a:lvl5pPr>
              <a:lvl6pPr marL="2514600" indent="-228600" algn="ctr" eaLnBrk="0" fontAlgn="base" hangingPunct="0">
                <a:spcBef>
                  <a:spcPct val="0"/>
                </a:spcBef>
                <a:spcAft>
                  <a:spcPct val="0"/>
                </a:spcAft>
                <a:defRPr>
                  <a:solidFill>
                    <a:schemeClr val="tx1"/>
                  </a:solidFill>
                  <a:latin typeface="Times New Roman" pitchFamily="18" charset="0"/>
                  <a:cs typeface="Arial" charset="0"/>
                </a:defRPr>
              </a:lvl6pPr>
              <a:lvl7pPr marL="2971800" indent="-228600" algn="ctr" eaLnBrk="0" fontAlgn="base" hangingPunct="0">
                <a:spcBef>
                  <a:spcPct val="0"/>
                </a:spcBef>
                <a:spcAft>
                  <a:spcPct val="0"/>
                </a:spcAft>
                <a:defRPr>
                  <a:solidFill>
                    <a:schemeClr val="tx1"/>
                  </a:solidFill>
                  <a:latin typeface="Times New Roman" pitchFamily="18" charset="0"/>
                  <a:cs typeface="Arial" charset="0"/>
                </a:defRPr>
              </a:lvl7pPr>
              <a:lvl8pPr marL="3429000" indent="-228600" algn="ctr" eaLnBrk="0" fontAlgn="base" hangingPunct="0">
                <a:spcBef>
                  <a:spcPct val="0"/>
                </a:spcBef>
                <a:spcAft>
                  <a:spcPct val="0"/>
                </a:spcAft>
                <a:defRPr>
                  <a:solidFill>
                    <a:schemeClr val="tx1"/>
                  </a:solidFill>
                  <a:latin typeface="Times New Roman" pitchFamily="18" charset="0"/>
                  <a:cs typeface="Arial" charset="0"/>
                </a:defRPr>
              </a:lvl8pPr>
              <a:lvl9pPr marL="3886200" indent="-228600" algn="ctr" eaLnBrk="0" fontAlgn="base" hangingPunct="0">
                <a:spcBef>
                  <a:spcPct val="0"/>
                </a:spcBef>
                <a:spcAft>
                  <a:spcPct val="0"/>
                </a:spcAft>
                <a:defRPr>
                  <a:solidFill>
                    <a:schemeClr val="tx1"/>
                  </a:solidFill>
                  <a:latin typeface="Times New Roman" pitchFamily="18" charset="0"/>
                  <a:cs typeface="Arial" charset="0"/>
                </a:defRPr>
              </a:lvl9pPr>
            </a:lstStyle>
            <a:p>
              <a:pPr algn="ctr"/>
              <a:r>
                <a:rPr lang="en-US" sz="1600" dirty="0" err="1" smtClean="0"/>
                <a:t>Cung</a:t>
              </a:r>
              <a:r>
                <a:rPr lang="en-US" sz="1600" dirty="0" smtClean="0"/>
                <a:t> </a:t>
              </a:r>
              <a:r>
                <a:rPr lang="en-US" sz="1600" dirty="0" err="1" smtClean="0"/>
                <a:t>vĩ</a:t>
              </a:r>
              <a:endParaRPr lang="vi-VN" sz="1600" dirty="0"/>
            </a:p>
          </p:txBody>
        </p:sp>
        <p:cxnSp>
          <p:nvCxnSpPr>
            <p:cNvPr id="74" name="Straight Arrow Connector 73"/>
            <p:cNvCxnSpPr/>
            <p:nvPr/>
          </p:nvCxnSpPr>
          <p:spPr>
            <a:xfrm flipH="1">
              <a:off x="7924800" y="1320919"/>
              <a:ext cx="606600"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72" idx="1"/>
            </p:cNvCxnSpPr>
            <p:nvPr/>
          </p:nvCxnSpPr>
          <p:spPr>
            <a:xfrm flipH="1">
              <a:off x="6705600" y="2173873"/>
              <a:ext cx="1435100" cy="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stCxn id="64" idx="1"/>
            </p:cNvCxnSpPr>
            <p:nvPr/>
          </p:nvCxnSpPr>
          <p:spPr>
            <a:xfrm flipH="1" flipV="1">
              <a:off x="7073900" y="2667000"/>
              <a:ext cx="698500" cy="74027"/>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H="1" flipV="1">
              <a:off x="7048500" y="3175000"/>
              <a:ext cx="1050750" cy="23228"/>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a:stCxn id="65" idx="1"/>
            </p:cNvCxnSpPr>
            <p:nvPr/>
          </p:nvCxnSpPr>
          <p:spPr>
            <a:xfrm flipH="1">
              <a:off x="6629400" y="3720376"/>
              <a:ext cx="1469850" cy="445224"/>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a:stCxn id="54" idx="2"/>
            </p:cNvCxnSpPr>
            <p:nvPr/>
          </p:nvCxnSpPr>
          <p:spPr>
            <a:xfrm flipH="1">
              <a:off x="7467600" y="4408180"/>
              <a:ext cx="768350" cy="189220"/>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921583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par>
                                <p:cTn id="15" presetID="6" presetClass="entr" presetSubtype="16" fill="hold"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circle(in)">
                                      <p:cBhvr>
                                        <p:cTn id="17" dur="2000"/>
                                        <p:tgtEl>
                                          <p:spTgt spid="89"/>
                                        </p:tgtEl>
                                      </p:cBhvr>
                                    </p:animEffect>
                                  </p:childTnLst>
                                </p:cTn>
                              </p:par>
                            </p:childTnLst>
                          </p:cTn>
                        </p:par>
                      </p:childTnLst>
                    </p:cTn>
                  </p:par>
                  <p:par>
                    <p:cTn id="18" fill="hold">
                      <p:stCondLst>
                        <p:cond delay="indefinite"/>
                      </p:stCondLst>
                      <p:childTnLst>
                        <p:par>
                          <p:cTn id="19" fill="hold">
                            <p:stCondLst>
                              <p:cond delay="0"/>
                            </p:stCondLst>
                            <p:childTnLst>
                              <p:par>
                                <p:cTn id="20" presetID="56" presetClass="entr" presetSubtype="0" fill="hold" nodeType="clickEffect">
                                  <p:stCondLst>
                                    <p:cond delay="0"/>
                                  </p:stCondLst>
                                  <p:iterate type="lt">
                                    <p:tmPct val="10000"/>
                                  </p:iterate>
                                  <p:childTnLst>
                                    <p:set>
                                      <p:cBhvr>
                                        <p:cTn id="21" dur="1" fill="hold">
                                          <p:stCondLst>
                                            <p:cond delay="0"/>
                                          </p:stCondLst>
                                        </p:cTn>
                                        <p:tgtEl>
                                          <p:spTgt spid="50">
                                            <p:txEl>
                                              <p:pRg st="0" end="0"/>
                                            </p:txEl>
                                          </p:spTgt>
                                        </p:tgtEl>
                                        <p:attrNameLst>
                                          <p:attrName>style.visibility</p:attrName>
                                        </p:attrNameLst>
                                      </p:cBhvr>
                                      <p:to>
                                        <p:strVal val="visible"/>
                                      </p:to>
                                    </p:set>
                                    <p:anim by="(-#ppt_w*2)" calcmode="lin" valueType="num">
                                      <p:cBhvr rctx="PPT">
                                        <p:cTn id="22" dur="250" autoRev="1" fill="hold">
                                          <p:stCondLst>
                                            <p:cond delay="0"/>
                                          </p:stCondLst>
                                        </p:cTn>
                                        <p:tgtEl>
                                          <p:spTgt spid="50">
                                            <p:txEl>
                                              <p:pRg st="0" end="0"/>
                                            </p:txEl>
                                          </p:spTgt>
                                        </p:tgtEl>
                                        <p:attrNameLst>
                                          <p:attrName>ppt_w</p:attrName>
                                        </p:attrNameLst>
                                      </p:cBhvr>
                                    </p:anim>
                                    <p:anim by="(#ppt_w*0.50)" calcmode="lin" valueType="num">
                                      <p:cBhvr>
                                        <p:cTn id="23" dur="250" decel="50000" autoRev="1" fill="hold">
                                          <p:stCondLst>
                                            <p:cond delay="0"/>
                                          </p:stCondLst>
                                        </p:cTn>
                                        <p:tgtEl>
                                          <p:spTgt spid="50">
                                            <p:txEl>
                                              <p:pRg st="0" end="0"/>
                                            </p:txEl>
                                          </p:spTgt>
                                        </p:tgtEl>
                                        <p:attrNameLst>
                                          <p:attrName>ppt_x</p:attrName>
                                        </p:attrNameLst>
                                      </p:cBhvr>
                                    </p:anim>
                                    <p:anim from="(-#ppt_h/2)" to="(#ppt_y)" calcmode="lin" valueType="num">
                                      <p:cBhvr>
                                        <p:cTn id="24" dur="500" fill="hold">
                                          <p:stCondLst>
                                            <p:cond delay="0"/>
                                          </p:stCondLst>
                                        </p:cTn>
                                        <p:tgtEl>
                                          <p:spTgt spid="50">
                                            <p:txEl>
                                              <p:pRg st="0" end="0"/>
                                            </p:txEl>
                                          </p:spTgt>
                                        </p:tgtEl>
                                        <p:attrNameLst>
                                          <p:attrName>ppt_y</p:attrName>
                                        </p:attrNameLst>
                                      </p:cBhvr>
                                    </p:anim>
                                    <p:animRot by="21600000">
                                      <p:cBhvr>
                                        <p:cTn id="25" dur="500" fill="hold">
                                          <p:stCondLst>
                                            <p:cond delay="0"/>
                                          </p:stCondLst>
                                        </p:cTn>
                                        <p:tgtEl>
                                          <p:spTgt spid="50">
                                            <p:txEl>
                                              <p:pRg st="0" end="0"/>
                                            </p:txEl>
                                          </p:spTgt>
                                        </p:tgtEl>
                                        <p:attrNameLst>
                                          <p:attrName>r</p:attrName>
                                        </p:attrNameLst>
                                      </p:cBhvr>
                                    </p:animRo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circle(in)">
                                      <p:cBhvr>
                                        <p:cTn id="30" dur="2000"/>
                                        <p:tgtEl>
                                          <p:spTgt spid="52"/>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circle(in)">
                                      <p:cBhvr>
                                        <p:cTn id="35"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 grpId="0" animBg="1"/>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5400000" flipV="1">
            <a:off x="-2333961" y="2534853"/>
            <a:ext cx="4894694" cy="74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0800000" flipV="1">
            <a:off x="76200" y="57151"/>
            <a:ext cx="8991600" cy="7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0800000" flipV="1">
            <a:off x="76200" y="5009500"/>
            <a:ext cx="8991600" cy="7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9" descr="n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5400000" flipV="1">
            <a:off x="6583267" y="2534853"/>
            <a:ext cx="4894694" cy="74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8" name="Group 3"/>
          <p:cNvGrpSpPr>
            <a:grpSpLocks/>
          </p:cNvGrpSpPr>
          <p:nvPr/>
        </p:nvGrpSpPr>
        <p:grpSpPr bwMode="auto">
          <a:xfrm>
            <a:off x="-609600" y="10392"/>
            <a:ext cx="9642763" cy="4999108"/>
            <a:chOff x="837" y="823"/>
            <a:chExt cx="4295" cy="2679"/>
          </a:xfrm>
        </p:grpSpPr>
        <p:sp>
          <p:nvSpPr>
            <p:cNvPr id="9" name="Freeform 4"/>
            <p:cNvSpPr>
              <a:spLocks/>
            </p:cNvSpPr>
            <p:nvPr/>
          </p:nvSpPr>
          <p:spPr bwMode="auto">
            <a:xfrm>
              <a:off x="1240" y="2678"/>
              <a:ext cx="1892" cy="822"/>
            </a:xfrm>
            <a:custGeom>
              <a:avLst/>
              <a:gdLst>
                <a:gd name="T0" fmla="*/ 1814 w 1892"/>
                <a:gd name="T1" fmla="*/ 654 h 822"/>
                <a:gd name="T2" fmla="*/ 1888 w 1892"/>
                <a:gd name="T3" fmla="*/ 637 h 822"/>
                <a:gd name="T4" fmla="*/ 1778 w 1892"/>
                <a:gd name="T5" fmla="*/ 652 h 822"/>
                <a:gd name="T6" fmla="*/ 1550 w 1892"/>
                <a:gd name="T7" fmla="*/ 703 h 822"/>
                <a:gd name="T8" fmla="*/ 1247 w 1892"/>
                <a:gd name="T9" fmla="*/ 763 h 822"/>
                <a:gd name="T10" fmla="*/ 886 w 1892"/>
                <a:gd name="T11" fmla="*/ 799 h 822"/>
                <a:gd name="T12" fmla="*/ 650 w 1892"/>
                <a:gd name="T13" fmla="*/ 796 h 822"/>
                <a:gd name="T14" fmla="*/ 502 w 1892"/>
                <a:gd name="T15" fmla="*/ 779 h 822"/>
                <a:gd name="T16" fmla="*/ 333 w 1892"/>
                <a:gd name="T17" fmla="*/ 728 h 822"/>
                <a:gd name="T18" fmla="*/ 245 w 1892"/>
                <a:gd name="T19" fmla="*/ 658 h 822"/>
                <a:gd name="T20" fmla="*/ 221 w 1892"/>
                <a:gd name="T21" fmla="*/ 603 h 822"/>
                <a:gd name="T22" fmla="*/ 238 w 1892"/>
                <a:gd name="T23" fmla="*/ 551 h 822"/>
                <a:gd name="T24" fmla="*/ 312 w 1892"/>
                <a:gd name="T25" fmla="*/ 512 h 822"/>
                <a:gd name="T26" fmla="*/ 386 w 1892"/>
                <a:gd name="T27" fmla="*/ 468 h 822"/>
                <a:gd name="T28" fmla="*/ 401 w 1892"/>
                <a:gd name="T29" fmla="*/ 396 h 822"/>
                <a:gd name="T30" fmla="*/ 350 w 1892"/>
                <a:gd name="T31" fmla="*/ 318 h 822"/>
                <a:gd name="T32" fmla="*/ 238 w 1892"/>
                <a:gd name="T33" fmla="*/ 239 h 822"/>
                <a:gd name="T34" fmla="*/ 156 w 1892"/>
                <a:gd name="T35" fmla="*/ 197 h 822"/>
                <a:gd name="T36" fmla="*/ 63 w 1892"/>
                <a:gd name="T37" fmla="*/ 139 h 822"/>
                <a:gd name="T38" fmla="*/ 32 w 1892"/>
                <a:gd name="T39" fmla="*/ 84 h 822"/>
                <a:gd name="T40" fmla="*/ 74 w 1892"/>
                <a:gd name="T41" fmla="*/ 34 h 822"/>
                <a:gd name="T42" fmla="*/ 116 w 1892"/>
                <a:gd name="T43" fmla="*/ 13 h 822"/>
                <a:gd name="T44" fmla="*/ 86 w 1892"/>
                <a:gd name="T45" fmla="*/ 7 h 822"/>
                <a:gd name="T46" fmla="*/ 19 w 1892"/>
                <a:gd name="T47" fmla="*/ 52 h 822"/>
                <a:gd name="T48" fmla="*/ 2 w 1892"/>
                <a:gd name="T49" fmla="*/ 102 h 822"/>
                <a:gd name="T50" fmla="*/ 51 w 1892"/>
                <a:gd name="T51" fmla="*/ 163 h 822"/>
                <a:gd name="T52" fmla="*/ 173 w 1892"/>
                <a:gd name="T53" fmla="*/ 232 h 822"/>
                <a:gd name="T54" fmla="*/ 274 w 1892"/>
                <a:gd name="T55" fmla="*/ 295 h 822"/>
                <a:gd name="T56" fmla="*/ 337 w 1892"/>
                <a:gd name="T57" fmla="*/ 360 h 822"/>
                <a:gd name="T58" fmla="*/ 352 w 1892"/>
                <a:gd name="T59" fmla="*/ 442 h 822"/>
                <a:gd name="T60" fmla="*/ 295 w 1892"/>
                <a:gd name="T61" fmla="*/ 489 h 822"/>
                <a:gd name="T62" fmla="*/ 245 w 1892"/>
                <a:gd name="T63" fmla="*/ 498 h 822"/>
                <a:gd name="T64" fmla="*/ 224 w 1892"/>
                <a:gd name="T65" fmla="*/ 476 h 822"/>
                <a:gd name="T66" fmla="*/ 281 w 1892"/>
                <a:gd name="T67" fmla="*/ 431 h 822"/>
                <a:gd name="T68" fmla="*/ 340 w 1892"/>
                <a:gd name="T69" fmla="*/ 404 h 822"/>
                <a:gd name="T70" fmla="*/ 331 w 1892"/>
                <a:gd name="T71" fmla="*/ 374 h 822"/>
                <a:gd name="T72" fmla="*/ 321 w 1892"/>
                <a:gd name="T73" fmla="*/ 376 h 822"/>
                <a:gd name="T74" fmla="*/ 264 w 1892"/>
                <a:gd name="T75" fmla="*/ 417 h 822"/>
                <a:gd name="T76" fmla="*/ 215 w 1892"/>
                <a:gd name="T77" fmla="*/ 431 h 822"/>
                <a:gd name="T78" fmla="*/ 177 w 1892"/>
                <a:gd name="T79" fmla="*/ 421 h 822"/>
                <a:gd name="T80" fmla="*/ 148 w 1892"/>
                <a:gd name="T81" fmla="*/ 436 h 822"/>
                <a:gd name="T82" fmla="*/ 152 w 1892"/>
                <a:gd name="T83" fmla="*/ 489 h 822"/>
                <a:gd name="T84" fmla="*/ 158 w 1892"/>
                <a:gd name="T85" fmla="*/ 578 h 822"/>
                <a:gd name="T86" fmla="*/ 198 w 1892"/>
                <a:gd name="T87" fmla="*/ 666 h 822"/>
                <a:gd name="T88" fmla="*/ 329 w 1892"/>
                <a:gd name="T89" fmla="*/ 760 h 822"/>
                <a:gd name="T90" fmla="*/ 534 w 1892"/>
                <a:gd name="T91" fmla="*/ 808 h 822"/>
                <a:gd name="T92" fmla="*/ 802 w 1892"/>
                <a:gd name="T93" fmla="*/ 822 h 822"/>
                <a:gd name="T94" fmla="*/ 1118 w 1892"/>
                <a:gd name="T95" fmla="*/ 804 h 822"/>
                <a:gd name="T96" fmla="*/ 1382 w 1892"/>
                <a:gd name="T97" fmla="*/ 766 h 822"/>
                <a:gd name="T98" fmla="*/ 1565 w 1892"/>
                <a:gd name="T99" fmla="*/ 728 h 822"/>
                <a:gd name="T100" fmla="*/ 1631 w 1892"/>
                <a:gd name="T101" fmla="*/ 711 h 822"/>
                <a:gd name="T102" fmla="*/ 1704 w 1892"/>
                <a:gd name="T103" fmla="*/ 690 h 8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2"/>
                <a:gd name="T157" fmla="*/ 0 h 822"/>
                <a:gd name="T158" fmla="*/ 1892 w 1892"/>
                <a:gd name="T159" fmla="*/ 822 h 82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2" h="822">
                  <a:moveTo>
                    <a:pt x="1732" y="679"/>
                  </a:moveTo>
                  <a:lnTo>
                    <a:pt x="1759" y="670"/>
                  </a:lnTo>
                  <a:lnTo>
                    <a:pt x="1787" y="661"/>
                  </a:lnTo>
                  <a:lnTo>
                    <a:pt x="1814" y="654"/>
                  </a:lnTo>
                  <a:lnTo>
                    <a:pt x="1839" y="648"/>
                  </a:lnTo>
                  <a:lnTo>
                    <a:pt x="1860" y="643"/>
                  </a:lnTo>
                  <a:lnTo>
                    <a:pt x="1877" y="640"/>
                  </a:lnTo>
                  <a:lnTo>
                    <a:pt x="1888" y="637"/>
                  </a:lnTo>
                  <a:lnTo>
                    <a:pt x="1892" y="637"/>
                  </a:lnTo>
                  <a:lnTo>
                    <a:pt x="1860" y="639"/>
                  </a:lnTo>
                  <a:lnTo>
                    <a:pt x="1822" y="644"/>
                  </a:lnTo>
                  <a:lnTo>
                    <a:pt x="1778" y="652"/>
                  </a:lnTo>
                  <a:lnTo>
                    <a:pt x="1730" y="662"/>
                  </a:lnTo>
                  <a:lnTo>
                    <a:pt x="1675" y="675"/>
                  </a:lnTo>
                  <a:lnTo>
                    <a:pt x="1614" y="689"/>
                  </a:lnTo>
                  <a:lnTo>
                    <a:pt x="1550" y="703"/>
                  </a:lnTo>
                  <a:lnTo>
                    <a:pt x="1481" y="719"/>
                  </a:lnTo>
                  <a:lnTo>
                    <a:pt x="1407" y="734"/>
                  </a:lnTo>
                  <a:lnTo>
                    <a:pt x="1329" y="749"/>
                  </a:lnTo>
                  <a:lnTo>
                    <a:pt x="1247" y="763"/>
                  </a:lnTo>
                  <a:lnTo>
                    <a:pt x="1162" y="775"/>
                  </a:lnTo>
                  <a:lnTo>
                    <a:pt x="1074" y="786"/>
                  </a:lnTo>
                  <a:lnTo>
                    <a:pt x="981" y="794"/>
                  </a:lnTo>
                  <a:lnTo>
                    <a:pt x="886" y="799"/>
                  </a:lnTo>
                  <a:lnTo>
                    <a:pt x="789" y="801"/>
                  </a:lnTo>
                  <a:lnTo>
                    <a:pt x="740" y="800"/>
                  </a:lnTo>
                  <a:lnTo>
                    <a:pt x="694" y="799"/>
                  </a:lnTo>
                  <a:lnTo>
                    <a:pt x="650" y="796"/>
                  </a:lnTo>
                  <a:lnTo>
                    <a:pt x="610" y="793"/>
                  </a:lnTo>
                  <a:lnTo>
                    <a:pt x="572" y="789"/>
                  </a:lnTo>
                  <a:lnTo>
                    <a:pt x="536" y="785"/>
                  </a:lnTo>
                  <a:lnTo>
                    <a:pt x="502" y="779"/>
                  </a:lnTo>
                  <a:lnTo>
                    <a:pt x="472" y="773"/>
                  </a:lnTo>
                  <a:lnTo>
                    <a:pt x="418" y="760"/>
                  </a:lnTo>
                  <a:lnTo>
                    <a:pt x="371" y="745"/>
                  </a:lnTo>
                  <a:lnTo>
                    <a:pt x="333" y="728"/>
                  </a:lnTo>
                  <a:lnTo>
                    <a:pt x="302" y="711"/>
                  </a:lnTo>
                  <a:lnTo>
                    <a:pt x="278" y="693"/>
                  </a:lnTo>
                  <a:lnTo>
                    <a:pt x="259" y="675"/>
                  </a:lnTo>
                  <a:lnTo>
                    <a:pt x="245" y="658"/>
                  </a:lnTo>
                  <a:lnTo>
                    <a:pt x="234" y="641"/>
                  </a:lnTo>
                  <a:lnTo>
                    <a:pt x="228" y="626"/>
                  </a:lnTo>
                  <a:lnTo>
                    <a:pt x="224" y="613"/>
                  </a:lnTo>
                  <a:lnTo>
                    <a:pt x="221" y="603"/>
                  </a:lnTo>
                  <a:lnTo>
                    <a:pt x="221" y="595"/>
                  </a:lnTo>
                  <a:lnTo>
                    <a:pt x="224" y="577"/>
                  </a:lnTo>
                  <a:lnTo>
                    <a:pt x="230" y="563"/>
                  </a:lnTo>
                  <a:lnTo>
                    <a:pt x="238" y="551"/>
                  </a:lnTo>
                  <a:lnTo>
                    <a:pt x="251" y="541"/>
                  </a:lnTo>
                  <a:lnTo>
                    <a:pt x="264" y="532"/>
                  </a:lnTo>
                  <a:lnTo>
                    <a:pt x="278" y="525"/>
                  </a:lnTo>
                  <a:lnTo>
                    <a:pt x="312" y="512"/>
                  </a:lnTo>
                  <a:lnTo>
                    <a:pt x="346" y="498"/>
                  </a:lnTo>
                  <a:lnTo>
                    <a:pt x="361" y="490"/>
                  </a:lnTo>
                  <a:lnTo>
                    <a:pt x="375" y="480"/>
                  </a:lnTo>
                  <a:lnTo>
                    <a:pt x="386" y="468"/>
                  </a:lnTo>
                  <a:lnTo>
                    <a:pt x="394" y="454"/>
                  </a:lnTo>
                  <a:lnTo>
                    <a:pt x="401" y="438"/>
                  </a:lnTo>
                  <a:lnTo>
                    <a:pt x="403" y="418"/>
                  </a:lnTo>
                  <a:lnTo>
                    <a:pt x="401" y="396"/>
                  </a:lnTo>
                  <a:lnTo>
                    <a:pt x="392" y="376"/>
                  </a:lnTo>
                  <a:lnTo>
                    <a:pt x="382" y="356"/>
                  </a:lnTo>
                  <a:lnTo>
                    <a:pt x="367" y="336"/>
                  </a:lnTo>
                  <a:lnTo>
                    <a:pt x="350" y="318"/>
                  </a:lnTo>
                  <a:lnTo>
                    <a:pt x="329" y="300"/>
                  </a:lnTo>
                  <a:lnTo>
                    <a:pt x="285" y="268"/>
                  </a:lnTo>
                  <a:lnTo>
                    <a:pt x="262" y="253"/>
                  </a:lnTo>
                  <a:lnTo>
                    <a:pt x="238" y="239"/>
                  </a:lnTo>
                  <a:lnTo>
                    <a:pt x="215" y="227"/>
                  </a:lnTo>
                  <a:lnTo>
                    <a:pt x="194" y="216"/>
                  </a:lnTo>
                  <a:lnTo>
                    <a:pt x="173" y="206"/>
                  </a:lnTo>
                  <a:lnTo>
                    <a:pt x="156" y="197"/>
                  </a:lnTo>
                  <a:lnTo>
                    <a:pt x="141" y="190"/>
                  </a:lnTo>
                  <a:lnTo>
                    <a:pt x="131" y="184"/>
                  </a:lnTo>
                  <a:lnTo>
                    <a:pt x="95" y="163"/>
                  </a:lnTo>
                  <a:lnTo>
                    <a:pt x="63" y="139"/>
                  </a:lnTo>
                  <a:lnTo>
                    <a:pt x="51" y="126"/>
                  </a:lnTo>
                  <a:lnTo>
                    <a:pt x="40" y="113"/>
                  </a:lnTo>
                  <a:lnTo>
                    <a:pt x="34" y="99"/>
                  </a:lnTo>
                  <a:lnTo>
                    <a:pt x="32" y="84"/>
                  </a:lnTo>
                  <a:lnTo>
                    <a:pt x="34" y="70"/>
                  </a:lnTo>
                  <a:lnTo>
                    <a:pt x="44" y="56"/>
                  </a:lnTo>
                  <a:lnTo>
                    <a:pt x="57" y="44"/>
                  </a:lnTo>
                  <a:lnTo>
                    <a:pt x="74" y="34"/>
                  </a:lnTo>
                  <a:lnTo>
                    <a:pt x="89" y="25"/>
                  </a:lnTo>
                  <a:lnTo>
                    <a:pt x="103" y="18"/>
                  </a:lnTo>
                  <a:lnTo>
                    <a:pt x="112" y="14"/>
                  </a:lnTo>
                  <a:lnTo>
                    <a:pt x="116" y="13"/>
                  </a:lnTo>
                  <a:lnTo>
                    <a:pt x="110" y="4"/>
                  </a:lnTo>
                  <a:lnTo>
                    <a:pt x="108" y="1"/>
                  </a:lnTo>
                  <a:lnTo>
                    <a:pt x="108" y="0"/>
                  </a:lnTo>
                  <a:lnTo>
                    <a:pt x="86" y="7"/>
                  </a:lnTo>
                  <a:lnTo>
                    <a:pt x="65" y="17"/>
                  </a:lnTo>
                  <a:lnTo>
                    <a:pt x="46" y="28"/>
                  </a:lnTo>
                  <a:lnTo>
                    <a:pt x="32" y="39"/>
                  </a:lnTo>
                  <a:lnTo>
                    <a:pt x="19" y="52"/>
                  </a:lnTo>
                  <a:lnTo>
                    <a:pt x="8" y="64"/>
                  </a:lnTo>
                  <a:lnTo>
                    <a:pt x="2" y="76"/>
                  </a:lnTo>
                  <a:lnTo>
                    <a:pt x="0" y="86"/>
                  </a:lnTo>
                  <a:lnTo>
                    <a:pt x="2" y="102"/>
                  </a:lnTo>
                  <a:lnTo>
                    <a:pt x="6" y="118"/>
                  </a:lnTo>
                  <a:lnTo>
                    <a:pt x="17" y="133"/>
                  </a:lnTo>
                  <a:lnTo>
                    <a:pt x="32" y="148"/>
                  </a:lnTo>
                  <a:lnTo>
                    <a:pt x="51" y="163"/>
                  </a:lnTo>
                  <a:lnTo>
                    <a:pt x="74" y="179"/>
                  </a:lnTo>
                  <a:lnTo>
                    <a:pt x="103" y="196"/>
                  </a:lnTo>
                  <a:lnTo>
                    <a:pt x="139" y="214"/>
                  </a:lnTo>
                  <a:lnTo>
                    <a:pt x="173" y="232"/>
                  </a:lnTo>
                  <a:lnTo>
                    <a:pt x="202" y="249"/>
                  </a:lnTo>
                  <a:lnTo>
                    <a:pt x="230" y="265"/>
                  </a:lnTo>
                  <a:lnTo>
                    <a:pt x="253" y="280"/>
                  </a:lnTo>
                  <a:lnTo>
                    <a:pt x="274" y="295"/>
                  </a:lnTo>
                  <a:lnTo>
                    <a:pt x="293" y="309"/>
                  </a:lnTo>
                  <a:lnTo>
                    <a:pt x="308" y="322"/>
                  </a:lnTo>
                  <a:lnTo>
                    <a:pt x="321" y="335"/>
                  </a:lnTo>
                  <a:lnTo>
                    <a:pt x="337" y="360"/>
                  </a:lnTo>
                  <a:lnTo>
                    <a:pt x="350" y="382"/>
                  </a:lnTo>
                  <a:lnTo>
                    <a:pt x="354" y="403"/>
                  </a:lnTo>
                  <a:lnTo>
                    <a:pt x="356" y="424"/>
                  </a:lnTo>
                  <a:lnTo>
                    <a:pt x="352" y="442"/>
                  </a:lnTo>
                  <a:lnTo>
                    <a:pt x="344" y="457"/>
                  </a:lnTo>
                  <a:lnTo>
                    <a:pt x="329" y="470"/>
                  </a:lnTo>
                  <a:lnTo>
                    <a:pt x="314" y="481"/>
                  </a:lnTo>
                  <a:lnTo>
                    <a:pt x="295" y="489"/>
                  </a:lnTo>
                  <a:lnTo>
                    <a:pt x="281" y="495"/>
                  </a:lnTo>
                  <a:lnTo>
                    <a:pt x="266" y="498"/>
                  </a:lnTo>
                  <a:lnTo>
                    <a:pt x="257" y="499"/>
                  </a:lnTo>
                  <a:lnTo>
                    <a:pt x="245" y="498"/>
                  </a:lnTo>
                  <a:lnTo>
                    <a:pt x="232" y="495"/>
                  </a:lnTo>
                  <a:lnTo>
                    <a:pt x="226" y="490"/>
                  </a:lnTo>
                  <a:lnTo>
                    <a:pt x="221" y="482"/>
                  </a:lnTo>
                  <a:lnTo>
                    <a:pt x="224" y="476"/>
                  </a:lnTo>
                  <a:lnTo>
                    <a:pt x="228" y="470"/>
                  </a:lnTo>
                  <a:lnTo>
                    <a:pt x="240" y="456"/>
                  </a:lnTo>
                  <a:lnTo>
                    <a:pt x="259" y="443"/>
                  </a:lnTo>
                  <a:lnTo>
                    <a:pt x="281" y="431"/>
                  </a:lnTo>
                  <a:lnTo>
                    <a:pt x="304" y="420"/>
                  </a:lnTo>
                  <a:lnTo>
                    <a:pt x="323" y="412"/>
                  </a:lnTo>
                  <a:lnTo>
                    <a:pt x="335" y="406"/>
                  </a:lnTo>
                  <a:lnTo>
                    <a:pt x="340" y="404"/>
                  </a:lnTo>
                  <a:lnTo>
                    <a:pt x="342" y="404"/>
                  </a:lnTo>
                  <a:lnTo>
                    <a:pt x="342" y="394"/>
                  </a:lnTo>
                  <a:lnTo>
                    <a:pt x="335" y="383"/>
                  </a:lnTo>
                  <a:lnTo>
                    <a:pt x="331" y="374"/>
                  </a:lnTo>
                  <a:lnTo>
                    <a:pt x="327" y="371"/>
                  </a:lnTo>
                  <a:lnTo>
                    <a:pt x="327" y="370"/>
                  </a:lnTo>
                  <a:lnTo>
                    <a:pt x="325" y="372"/>
                  </a:lnTo>
                  <a:lnTo>
                    <a:pt x="321" y="376"/>
                  </a:lnTo>
                  <a:lnTo>
                    <a:pt x="312" y="383"/>
                  </a:lnTo>
                  <a:lnTo>
                    <a:pt x="302" y="391"/>
                  </a:lnTo>
                  <a:lnTo>
                    <a:pt x="278" y="408"/>
                  </a:lnTo>
                  <a:lnTo>
                    <a:pt x="264" y="417"/>
                  </a:lnTo>
                  <a:lnTo>
                    <a:pt x="251" y="424"/>
                  </a:lnTo>
                  <a:lnTo>
                    <a:pt x="236" y="428"/>
                  </a:lnTo>
                  <a:lnTo>
                    <a:pt x="226" y="430"/>
                  </a:lnTo>
                  <a:lnTo>
                    <a:pt x="215" y="431"/>
                  </a:lnTo>
                  <a:lnTo>
                    <a:pt x="209" y="429"/>
                  </a:lnTo>
                  <a:lnTo>
                    <a:pt x="196" y="425"/>
                  </a:lnTo>
                  <a:lnTo>
                    <a:pt x="188" y="422"/>
                  </a:lnTo>
                  <a:lnTo>
                    <a:pt x="177" y="421"/>
                  </a:lnTo>
                  <a:lnTo>
                    <a:pt x="162" y="423"/>
                  </a:lnTo>
                  <a:lnTo>
                    <a:pt x="150" y="427"/>
                  </a:lnTo>
                  <a:lnTo>
                    <a:pt x="148" y="431"/>
                  </a:lnTo>
                  <a:lnTo>
                    <a:pt x="148" y="436"/>
                  </a:lnTo>
                  <a:lnTo>
                    <a:pt x="150" y="442"/>
                  </a:lnTo>
                  <a:lnTo>
                    <a:pt x="152" y="449"/>
                  </a:lnTo>
                  <a:lnTo>
                    <a:pt x="152" y="467"/>
                  </a:lnTo>
                  <a:lnTo>
                    <a:pt x="152" y="489"/>
                  </a:lnTo>
                  <a:lnTo>
                    <a:pt x="152" y="513"/>
                  </a:lnTo>
                  <a:lnTo>
                    <a:pt x="152" y="535"/>
                  </a:lnTo>
                  <a:lnTo>
                    <a:pt x="156" y="557"/>
                  </a:lnTo>
                  <a:lnTo>
                    <a:pt x="158" y="578"/>
                  </a:lnTo>
                  <a:lnTo>
                    <a:pt x="165" y="597"/>
                  </a:lnTo>
                  <a:lnTo>
                    <a:pt x="171" y="616"/>
                  </a:lnTo>
                  <a:lnTo>
                    <a:pt x="179" y="633"/>
                  </a:lnTo>
                  <a:lnTo>
                    <a:pt x="198" y="666"/>
                  </a:lnTo>
                  <a:lnTo>
                    <a:pt x="224" y="694"/>
                  </a:lnTo>
                  <a:lnTo>
                    <a:pt x="253" y="719"/>
                  </a:lnTo>
                  <a:lnTo>
                    <a:pt x="289" y="741"/>
                  </a:lnTo>
                  <a:lnTo>
                    <a:pt x="329" y="760"/>
                  </a:lnTo>
                  <a:lnTo>
                    <a:pt x="375" y="776"/>
                  </a:lnTo>
                  <a:lnTo>
                    <a:pt x="424" y="789"/>
                  </a:lnTo>
                  <a:lnTo>
                    <a:pt x="477" y="800"/>
                  </a:lnTo>
                  <a:lnTo>
                    <a:pt x="534" y="808"/>
                  </a:lnTo>
                  <a:lnTo>
                    <a:pt x="597" y="814"/>
                  </a:lnTo>
                  <a:lnTo>
                    <a:pt x="660" y="819"/>
                  </a:lnTo>
                  <a:lnTo>
                    <a:pt x="730" y="821"/>
                  </a:lnTo>
                  <a:lnTo>
                    <a:pt x="802" y="822"/>
                  </a:lnTo>
                  <a:lnTo>
                    <a:pt x="884" y="821"/>
                  </a:lnTo>
                  <a:lnTo>
                    <a:pt x="964" y="817"/>
                  </a:lnTo>
                  <a:lnTo>
                    <a:pt x="1042" y="811"/>
                  </a:lnTo>
                  <a:lnTo>
                    <a:pt x="1118" y="804"/>
                  </a:lnTo>
                  <a:lnTo>
                    <a:pt x="1190" y="796"/>
                  </a:lnTo>
                  <a:lnTo>
                    <a:pt x="1257" y="787"/>
                  </a:lnTo>
                  <a:lnTo>
                    <a:pt x="1323" y="777"/>
                  </a:lnTo>
                  <a:lnTo>
                    <a:pt x="1382" y="766"/>
                  </a:lnTo>
                  <a:lnTo>
                    <a:pt x="1436" y="756"/>
                  </a:lnTo>
                  <a:lnTo>
                    <a:pt x="1485" y="746"/>
                  </a:lnTo>
                  <a:lnTo>
                    <a:pt x="1529" y="737"/>
                  </a:lnTo>
                  <a:lnTo>
                    <a:pt x="1565" y="728"/>
                  </a:lnTo>
                  <a:lnTo>
                    <a:pt x="1593" y="721"/>
                  </a:lnTo>
                  <a:lnTo>
                    <a:pt x="1614" y="716"/>
                  </a:lnTo>
                  <a:lnTo>
                    <a:pt x="1628" y="712"/>
                  </a:lnTo>
                  <a:lnTo>
                    <a:pt x="1631" y="711"/>
                  </a:lnTo>
                  <a:lnTo>
                    <a:pt x="1633" y="711"/>
                  </a:lnTo>
                  <a:lnTo>
                    <a:pt x="1654" y="705"/>
                  </a:lnTo>
                  <a:lnTo>
                    <a:pt x="1677" y="698"/>
                  </a:lnTo>
                  <a:lnTo>
                    <a:pt x="1704" y="690"/>
                  </a:lnTo>
                  <a:lnTo>
                    <a:pt x="1732" y="679"/>
                  </a:lnTo>
                  <a:close/>
                </a:path>
              </a:pathLst>
            </a:custGeom>
            <a:solidFill>
              <a:srgbClr val="008000"/>
            </a:solidFill>
            <a:ln w="0">
              <a:solidFill>
                <a:srgbClr val="000000"/>
              </a:solidFill>
              <a:round/>
              <a:headEnd/>
              <a:tailEnd/>
            </a:ln>
          </p:spPr>
          <p:txBody>
            <a:bodyPr/>
            <a:lstStyle/>
            <a:p>
              <a:endParaRPr lang="en-US"/>
            </a:p>
          </p:txBody>
        </p:sp>
        <p:sp>
          <p:nvSpPr>
            <p:cNvPr id="10" name="Freeform 5"/>
            <p:cNvSpPr>
              <a:spLocks/>
            </p:cNvSpPr>
            <p:nvPr/>
          </p:nvSpPr>
          <p:spPr bwMode="auto">
            <a:xfrm>
              <a:off x="2826" y="1836"/>
              <a:ext cx="2306" cy="1666"/>
            </a:xfrm>
            <a:custGeom>
              <a:avLst/>
              <a:gdLst>
                <a:gd name="T0" fmla="*/ 1905 w 2306"/>
                <a:gd name="T1" fmla="*/ 196 h 1666"/>
                <a:gd name="T2" fmla="*/ 2042 w 2306"/>
                <a:gd name="T3" fmla="*/ 520 h 1666"/>
                <a:gd name="T4" fmla="*/ 2095 w 2306"/>
                <a:gd name="T5" fmla="*/ 705 h 1666"/>
                <a:gd name="T6" fmla="*/ 2074 w 2306"/>
                <a:gd name="T7" fmla="*/ 763 h 1666"/>
                <a:gd name="T8" fmla="*/ 2032 w 2306"/>
                <a:gd name="T9" fmla="*/ 760 h 1666"/>
                <a:gd name="T10" fmla="*/ 1945 w 2306"/>
                <a:gd name="T11" fmla="*/ 719 h 1666"/>
                <a:gd name="T12" fmla="*/ 1854 w 2306"/>
                <a:gd name="T13" fmla="*/ 717 h 1666"/>
                <a:gd name="T14" fmla="*/ 1806 w 2306"/>
                <a:gd name="T15" fmla="*/ 749 h 1666"/>
                <a:gd name="T16" fmla="*/ 1873 w 2306"/>
                <a:gd name="T17" fmla="*/ 828 h 1666"/>
                <a:gd name="T18" fmla="*/ 2061 w 2306"/>
                <a:gd name="T19" fmla="*/ 966 h 1666"/>
                <a:gd name="T20" fmla="*/ 2217 w 2306"/>
                <a:gd name="T21" fmla="*/ 1169 h 1666"/>
                <a:gd name="T22" fmla="*/ 2234 w 2306"/>
                <a:gd name="T23" fmla="*/ 1331 h 1666"/>
                <a:gd name="T24" fmla="*/ 2194 w 2306"/>
                <a:gd name="T25" fmla="*/ 1447 h 1666"/>
                <a:gd name="T26" fmla="*/ 2118 w 2306"/>
                <a:gd name="T27" fmla="*/ 1530 h 1666"/>
                <a:gd name="T28" fmla="*/ 1932 w 2306"/>
                <a:gd name="T29" fmla="*/ 1608 h 1666"/>
                <a:gd name="T30" fmla="*/ 1616 w 2306"/>
                <a:gd name="T31" fmla="*/ 1638 h 1666"/>
                <a:gd name="T32" fmla="*/ 1287 w 2306"/>
                <a:gd name="T33" fmla="*/ 1624 h 1666"/>
                <a:gd name="T34" fmla="*/ 806 w 2306"/>
                <a:gd name="T35" fmla="*/ 1561 h 1666"/>
                <a:gd name="T36" fmla="*/ 454 w 2306"/>
                <a:gd name="T37" fmla="*/ 1547 h 1666"/>
                <a:gd name="T38" fmla="*/ 260 w 2306"/>
                <a:gd name="T39" fmla="*/ 1567 h 1666"/>
                <a:gd name="T40" fmla="*/ 234 w 2306"/>
                <a:gd name="T41" fmla="*/ 1590 h 1666"/>
                <a:gd name="T42" fmla="*/ 325 w 2306"/>
                <a:gd name="T43" fmla="*/ 1604 h 1666"/>
                <a:gd name="T44" fmla="*/ 416 w 2306"/>
                <a:gd name="T45" fmla="*/ 1611 h 1666"/>
                <a:gd name="T46" fmla="*/ 380 w 2306"/>
                <a:gd name="T47" fmla="*/ 1629 h 1666"/>
                <a:gd name="T48" fmla="*/ 161 w 2306"/>
                <a:gd name="T49" fmla="*/ 1634 h 1666"/>
                <a:gd name="T50" fmla="*/ 59 w 2306"/>
                <a:gd name="T51" fmla="*/ 1598 h 1666"/>
                <a:gd name="T52" fmla="*/ 83 w 2306"/>
                <a:gd name="T53" fmla="*/ 1552 h 1666"/>
                <a:gd name="T54" fmla="*/ 68 w 2306"/>
                <a:gd name="T55" fmla="*/ 1547 h 1666"/>
                <a:gd name="T56" fmla="*/ 7 w 2306"/>
                <a:gd name="T57" fmla="*/ 1582 h 1666"/>
                <a:gd name="T58" fmla="*/ 19 w 2306"/>
                <a:gd name="T59" fmla="*/ 1625 h 1666"/>
                <a:gd name="T60" fmla="*/ 87 w 2306"/>
                <a:gd name="T61" fmla="*/ 1645 h 1666"/>
                <a:gd name="T62" fmla="*/ 239 w 2306"/>
                <a:gd name="T63" fmla="*/ 1653 h 1666"/>
                <a:gd name="T64" fmla="*/ 395 w 2306"/>
                <a:gd name="T65" fmla="*/ 1645 h 1666"/>
                <a:gd name="T66" fmla="*/ 473 w 2306"/>
                <a:gd name="T67" fmla="*/ 1627 h 1666"/>
                <a:gd name="T68" fmla="*/ 483 w 2306"/>
                <a:gd name="T69" fmla="*/ 1598 h 1666"/>
                <a:gd name="T70" fmla="*/ 395 w 2306"/>
                <a:gd name="T71" fmla="*/ 1591 h 1666"/>
                <a:gd name="T72" fmla="*/ 338 w 2306"/>
                <a:gd name="T73" fmla="*/ 1584 h 1666"/>
                <a:gd name="T74" fmla="*/ 363 w 2306"/>
                <a:gd name="T75" fmla="*/ 1569 h 1666"/>
                <a:gd name="T76" fmla="*/ 469 w 2306"/>
                <a:gd name="T77" fmla="*/ 1563 h 1666"/>
                <a:gd name="T78" fmla="*/ 785 w 2306"/>
                <a:gd name="T79" fmla="*/ 1579 h 1666"/>
                <a:gd name="T80" fmla="*/ 1354 w 2306"/>
                <a:gd name="T81" fmla="*/ 1656 h 1666"/>
                <a:gd name="T82" fmla="*/ 1753 w 2306"/>
                <a:gd name="T83" fmla="*/ 1660 h 1666"/>
                <a:gd name="T84" fmla="*/ 2086 w 2306"/>
                <a:gd name="T85" fmla="*/ 1595 h 1666"/>
                <a:gd name="T86" fmla="*/ 2264 w 2306"/>
                <a:gd name="T87" fmla="*/ 1451 h 1666"/>
                <a:gd name="T88" fmla="*/ 2304 w 2306"/>
                <a:gd name="T89" fmla="*/ 1250 h 1666"/>
                <a:gd name="T90" fmla="*/ 2205 w 2306"/>
                <a:gd name="T91" fmla="*/ 1055 h 1666"/>
                <a:gd name="T92" fmla="*/ 2008 w 2306"/>
                <a:gd name="T93" fmla="*/ 888 h 1666"/>
                <a:gd name="T94" fmla="*/ 1878 w 2306"/>
                <a:gd name="T95" fmla="*/ 776 h 1666"/>
                <a:gd name="T96" fmla="*/ 1897 w 2306"/>
                <a:gd name="T97" fmla="*/ 740 h 1666"/>
                <a:gd name="T98" fmla="*/ 1964 w 2306"/>
                <a:gd name="T99" fmla="*/ 757 h 1666"/>
                <a:gd name="T100" fmla="*/ 2029 w 2306"/>
                <a:gd name="T101" fmla="*/ 828 h 1666"/>
                <a:gd name="T102" fmla="*/ 2089 w 2306"/>
                <a:gd name="T103" fmla="*/ 833 h 1666"/>
                <a:gd name="T104" fmla="*/ 2131 w 2306"/>
                <a:gd name="T105" fmla="*/ 805 h 1666"/>
                <a:gd name="T106" fmla="*/ 2160 w 2306"/>
                <a:gd name="T107" fmla="*/ 739 h 1666"/>
                <a:gd name="T108" fmla="*/ 2158 w 2306"/>
                <a:gd name="T109" fmla="*/ 661 h 1666"/>
                <a:gd name="T110" fmla="*/ 2089 w 2306"/>
                <a:gd name="T111" fmla="*/ 498 h 1666"/>
                <a:gd name="T112" fmla="*/ 1964 w 2306"/>
                <a:gd name="T113" fmla="*/ 207 h 1666"/>
                <a:gd name="T114" fmla="*/ 1871 w 2306"/>
                <a:gd name="T115" fmla="*/ 8 h 166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06"/>
                <a:gd name="T175" fmla="*/ 0 h 1666"/>
                <a:gd name="T176" fmla="*/ 2306 w 2306"/>
                <a:gd name="T177" fmla="*/ 1666 h 166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06" h="1666">
                  <a:moveTo>
                    <a:pt x="1871" y="8"/>
                  </a:moveTo>
                  <a:lnTo>
                    <a:pt x="1873" y="54"/>
                  </a:lnTo>
                  <a:lnTo>
                    <a:pt x="1880" y="100"/>
                  </a:lnTo>
                  <a:lnTo>
                    <a:pt x="1892" y="148"/>
                  </a:lnTo>
                  <a:lnTo>
                    <a:pt x="1905" y="196"/>
                  </a:lnTo>
                  <a:lnTo>
                    <a:pt x="1941" y="292"/>
                  </a:lnTo>
                  <a:lnTo>
                    <a:pt x="1983" y="386"/>
                  </a:lnTo>
                  <a:lnTo>
                    <a:pt x="2004" y="432"/>
                  </a:lnTo>
                  <a:lnTo>
                    <a:pt x="2023" y="477"/>
                  </a:lnTo>
                  <a:lnTo>
                    <a:pt x="2042" y="520"/>
                  </a:lnTo>
                  <a:lnTo>
                    <a:pt x="2059" y="562"/>
                  </a:lnTo>
                  <a:lnTo>
                    <a:pt x="2074" y="601"/>
                  </a:lnTo>
                  <a:lnTo>
                    <a:pt x="2084" y="639"/>
                  </a:lnTo>
                  <a:lnTo>
                    <a:pt x="2093" y="673"/>
                  </a:lnTo>
                  <a:lnTo>
                    <a:pt x="2095" y="705"/>
                  </a:lnTo>
                  <a:lnTo>
                    <a:pt x="2093" y="730"/>
                  </a:lnTo>
                  <a:lnTo>
                    <a:pt x="2091" y="741"/>
                  </a:lnTo>
                  <a:lnTo>
                    <a:pt x="2086" y="750"/>
                  </a:lnTo>
                  <a:lnTo>
                    <a:pt x="2082" y="758"/>
                  </a:lnTo>
                  <a:lnTo>
                    <a:pt x="2074" y="763"/>
                  </a:lnTo>
                  <a:lnTo>
                    <a:pt x="2065" y="767"/>
                  </a:lnTo>
                  <a:lnTo>
                    <a:pt x="2053" y="768"/>
                  </a:lnTo>
                  <a:lnTo>
                    <a:pt x="2046" y="768"/>
                  </a:lnTo>
                  <a:lnTo>
                    <a:pt x="2042" y="766"/>
                  </a:lnTo>
                  <a:lnTo>
                    <a:pt x="2032" y="760"/>
                  </a:lnTo>
                  <a:lnTo>
                    <a:pt x="2021" y="751"/>
                  </a:lnTo>
                  <a:lnTo>
                    <a:pt x="2006" y="741"/>
                  </a:lnTo>
                  <a:lnTo>
                    <a:pt x="1987" y="732"/>
                  </a:lnTo>
                  <a:lnTo>
                    <a:pt x="1962" y="723"/>
                  </a:lnTo>
                  <a:lnTo>
                    <a:pt x="1945" y="719"/>
                  </a:lnTo>
                  <a:lnTo>
                    <a:pt x="1928" y="717"/>
                  </a:lnTo>
                  <a:lnTo>
                    <a:pt x="1907" y="715"/>
                  </a:lnTo>
                  <a:lnTo>
                    <a:pt x="1884" y="714"/>
                  </a:lnTo>
                  <a:lnTo>
                    <a:pt x="1869" y="715"/>
                  </a:lnTo>
                  <a:lnTo>
                    <a:pt x="1854" y="717"/>
                  </a:lnTo>
                  <a:lnTo>
                    <a:pt x="1829" y="724"/>
                  </a:lnTo>
                  <a:lnTo>
                    <a:pt x="1819" y="729"/>
                  </a:lnTo>
                  <a:lnTo>
                    <a:pt x="1812" y="735"/>
                  </a:lnTo>
                  <a:lnTo>
                    <a:pt x="1808" y="742"/>
                  </a:lnTo>
                  <a:lnTo>
                    <a:pt x="1806" y="749"/>
                  </a:lnTo>
                  <a:lnTo>
                    <a:pt x="1806" y="758"/>
                  </a:lnTo>
                  <a:lnTo>
                    <a:pt x="1810" y="767"/>
                  </a:lnTo>
                  <a:lnTo>
                    <a:pt x="1825" y="786"/>
                  </a:lnTo>
                  <a:lnTo>
                    <a:pt x="1846" y="807"/>
                  </a:lnTo>
                  <a:lnTo>
                    <a:pt x="1873" y="828"/>
                  </a:lnTo>
                  <a:lnTo>
                    <a:pt x="1905" y="852"/>
                  </a:lnTo>
                  <a:lnTo>
                    <a:pt x="1943" y="877"/>
                  </a:lnTo>
                  <a:lnTo>
                    <a:pt x="1981" y="904"/>
                  </a:lnTo>
                  <a:lnTo>
                    <a:pt x="2021" y="934"/>
                  </a:lnTo>
                  <a:lnTo>
                    <a:pt x="2061" y="966"/>
                  </a:lnTo>
                  <a:lnTo>
                    <a:pt x="2101" y="1001"/>
                  </a:lnTo>
                  <a:lnTo>
                    <a:pt x="2137" y="1038"/>
                  </a:lnTo>
                  <a:lnTo>
                    <a:pt x="2169" y="1078"/>
                  </a:lnTo>
                  <a:lnTo>
                    <a:pt x="2196" y="1122"/>
                  </a:lnTo>
                  <a:lnTo>
                    <a:pt x="2217" y="1169"/>
                  </a:lnTo>
                  <a:lnTo>
                    <a:pt x="2232" y="1220"/>
                  </a:lnTo>
                  <a:lnTo>
                    <a:pt x="2236" y="1246"/>
                  </a:lnTo>
                  <a:lnTo>
                    <a:pt x="2236" y="1274"/>
                  </a:lnTo>
                  <a:lnTo>
                    <a:pt x="2236" y="1303"/>
                  </a:lnTo>
                  <a:lnTo>
                    <a:pt x="2234" y="1331"/>
                  </a:lnTo>
                  <a:lnTo>
                    <a:pt x="2228" y="1357"/>
                  </a:lnTo>
                  <a:lnTo>
                    <a:pt x="2224" y="1382"/>
                  </a:lnTo>
                  <a:lnTo>
                    <a:pt x="2215" y="1405"/>
                  </a:lnTo>
                  <a:lnTo>
                    <a:pt x="2207" y="1427"/>
                  </a:lnTo>
                  <a:lnTo>
                    <a:pt x="2194" y="1447"/>
                  </a:lnTo>
                  <a:lnTo>
                    <a:pt x="2183" y="1466"/>
                  </a:lnTo>
                  <a:lnTo>
                    <a:pt x="2169" y="1484"/>
                  </a:lnTo>
                  <a:lnTo>
                    <a:pt x="2154" y="1501"/>
                  </a:lnTo>
                  <a:lnTo>
                    <a:pt x="2137" y="1516"/>
                  </a:lnTo>
                  <a:lnTo>
                    <a:pt x="2118" y="1530"/>
                  </a:lnTo>
                  <a:lnTo>
                    <a:pt x="2099" y="1544"/>
                  </a:lnTo>
                  <a:lnTo>
                    <a:pt x="2078" y="1556"/>
                  </a:lnTo>
                  <a:lnTo>
                    <a:pt x="2034" y="1577"/>
                  </a:lnTo>
                  <a:lnTo>
                    <a:pt x="1985" y="1594"/>
                  </a:lnTo>
                  <a:lnTo>
                    <a:pt x="1932" y="1608"/>
                  </a:lnTo>
                  <a:lnTo>
                    <a:pt x="1875" y="1619"/>
                  </a:lnTo>
                  <a:lnTo>
                    <a:pt x="1814" y="1627"/>
                  </a:lnTo>
                  <a:lnTo>
                    <a:pt x="1751" y="1633"/>
                  </a:lnTo>
                  <a:lnTo>
                    <a:pt x="1684" y="1636"/>
                  </a:lnTo>
                  <a:lnTo>
                    <a:pt x="1616" y="1638"/>
                  </a:lnTo>
                  <a:lnTo>
                    <a:pt x="1544" y="1639"/>
                  </a:lnTo>
                  <a:lnTo>
                    <a:pt x="1475" y="1638"/>
                  </a:lnTo>
                  <a:lnTo>
                    <a:pt x="1409" y="1635"/>
                  </a:lnTo>
                  <a:lnTo>
                    <a:pt x="1346" y="1630"/>
                  </a:lnTo>
                  <a:lnTo>
                    <a:pt x="1287" y="1624"/>
                  </a:lnTo>
                  <a:lnTo>
                    <a:pt x="1171" y="1610"/>
                  </a:lnTo>
                  <a:lnTo>
                    <a:pt x="1055" y="1593"/>
                  </a:lnTo>
                  <a:lnTo>
                    <a:pt x="937" y="1576"/>
                  </a:lnTo>
                  <a:lnTo>
                    <a:pt x="874" y="1568"/>
                  </a:lnTo>
                  <a:lnTo>
                    <a:pt x="806" y="1561"/>
                  </a:lnTo>
                  <a:lnTo>
                    <a:pt x="736" y="1555"/>
                  </a:lnTo>
                  <a:lnTo>
                    <a:pt x="660" y="1550"/>
                  </a:lnTo>
                  <a:lnTo>
                    <a:pt x="578" y="1547"/>
                  </a:lnTo>
                  <a:lnTo>
                    <a:pt x="492" y="1546"/>
                  </a:lnTo>
                  <a:lnTo>
                    <a:pt x="454" y="1547"/>
                  </a:lnTo>
                  <a:lnTo>
                    <a:pt x="414" y="1548"/>
                  </a:lnTo>
                  <a:lnTo>
                    <a:pt x="369" y="1551"/>
                  </a:lnTo>
                  <a:lnTo>
                    <a:pt x="327" y="1555"/>
                  </a:lnTo>
                  <a:lnTo>
                    <a:pt x="289" y="1560"/>
                  </a:lnTo>
                  <a:lnTo>
                    <a:pt x="260" y="1567"/>
                  </a:lnTo>
                  <a:lnTo>
                    <a:pt x="247" y="1570"/>
                  </a:lnTo>
                  <a:lnTo>
                    <a:pt x="239" y="1575"/>
                  </a:lnTo>
                  <a:lnTo>
                    <a:pt x="234" y="1579"/>
                  </a:lnTo>
                  <a:lnTo>
                    <a:pt x="232" y="1584"/>
                  </a:lnTo>
                  <a:lnTo>
                    <a:pt x="234" y="1590"/>
                  </a:lnTo>
                  <a:lnTo>
                    <a:pt x="241" y="1595"/>
                  </a:lnTo>
                  <a:lnTo>
                    <a:pt x="249" y="1598"/>
                  </a:lnTo>
                  <a:lnTo>
                    <a:pt x="260" y="1601"/>
                  </a:lnTo>
                  <a:lnTo>
                    <a:pt x="291" y="1603"/>
                  </a:lnTo>
                  <a:lnTo>
                    <a:pt x="325" y="1604"/>
                  </a:lnTo>
                  <a:lnTo>
                    <a:pt x="359" y="1604"/>
                  </a:lnTo>
                  <a:lnTo>
                    <a:pt x="388" y="1605"/>
                  </a:lnTo>
                  <a:lnTo>
                    <a:pt x="401" y="1607"/>
                  </a:lnTo>
                  <a:lnTo>
                    <a:pt x="409" y="1609"/>
                  </a:lnTo>
                  <a:lnTo>
                    <a:pt x="416" y="1611"/>
                  </a:lnTo>
                  <a:lnTo>
                    <a:pt x="418" y="1615"/>
                  </a:lnTo>
                  <a:lnTo>
                    <a:pt x="416" y="1618"/>
                  </a:lnTo>
                  <a:lnTo>
                    <a:pt x="412" y="1621"/>
                  </a:lnTo>
                  <a:lnTo>
                    <a:pt x="399" y="1625"/>
                  </a:lnTo>
                  <a:lnTo>
                    <a:pt x="380" y="1629"/>
                  </a:lnTo>
                  <a:lnTo>
                    <a:pt x="355" y="1633"/>
                  </a:lnTo>
                  <a:lnTo>
                    <a:pt x="298" y="1637"/>
                  </a:lnTo>
                  <a:lnTo>
                    <a:pt x="241" y="1639"/>
                  </a:lnTo>
                  <a:lnTo>
                    <a:pt x="199" y="1637"/>
                  </a:lnTo>
                  <a:lnTo>
                    <a:pt x="161" y="1634"/>
                  </a:lnTo>
                  <a:lnTo>
                    <a:pt x="129" y="1628"/>
                  </a:lnTo>
                  <a:lnTo>
                    <a:pt x="104" y="1622"/>
                  </a:lnTo>
                  <a:lnTo>
                    <a:pt x="83" y="1614"/>
                  </a:lnTo>
                  <a:lnTo>
                    <a:pt x="68" y="1606"/>
                  </a:lnTo>
                  <a:lnTo>
                    <a:pt x="59" y="1598"/>
                  </a:lnTo>
                  <a:lnTo>
                    <a:pt x="57" y="1590"/>
                  </a:lnTo>
                  <a:lnTo>
                    <a:pt x="59" y="1580"/>
                  </a:lnTo>
                  <a:lnTo>
                    <a:pt x="64" y="1570"/>
                  </a:lnTo>
                  <a:lnTo>
                    <a:pt x="72" y="1561"/>
                  </a:lnTo>
                  <a:lnTo>
                    <a:pt x="83" y="1552"/>
                  </a:lnTo>
                  <a:lnTo>
                    <a:pt x="112" y="1536"/>
                  </a:lnTo>
                  <a:lnTo>
                    <a:pt x="146" y="1521"/>
                  </a:lnTo>
                  <a:lnTo>
                    <a:pt x="118" y="1532"/>
                  </a:lnTo>
                  <a:lnTo>
                    <a:pt x="91" y="1540"/>
                  </a:lnTo>
                  <a:lnTo>
                    <a:pt x="68" y="1547"/>
                  </a:lnTo>
                  <a:lnTo>
                    <a:pt x="47" y="1553"/>
                  </a:lnTo>
                  <a:lnTo>
                    <a:pt x="32" y="1560"/>
                  </a:lnTo>
                  <a:lnTo>
                    <a:pt x="21" y="1568"/>
                  </a:lnTo>
                  <a:lnTo>
                    <a:pt x="13" y="1575"/>
                  </a:lnTo>
                  <a:lnTo>
                    <a:pt x="7" y="1582"/>
                  </a:lnTo>
                  <a:lnTo>
                    <a:pt x="2" y="1594"/>
                  </a:lnTo>
                  <a:lnTo>
                    <a:pt x="0" y="1603"/>
                  </a:lnTo>
                  <a:lnTo>
                    <a:pt x="2" y="1610"/>
                  </a:lnTo>
                  <a:lnTo>
                    <a:pt x="7" y="1617"/>
                  </a:lnTo>
                  <a:lnTo>
                    <a:pt x="19" y="1625"/>
                  </a:lnTo>
                  <a:lnTo>
                    <a:pt x="28" y="1630"/>
                  </a:lnTo>
                  <a:lnTo>
                    <a:pt x="38" y="1634"/>
                  </a:lnTo>
                  <a:lnTo>
                    <a:pt x="51" y="1638"/>
                  </a:lnTo>
                  <a:lnTo>
                    <a:pt x="68" y="1641"/>
                  </a:lnTo>
                  <a:lnTo>
                    <a:pt x="87" y="1645"/>
                  </a:lnTo>
                  <a:lnTo>
                    <a:pt x="110" y="1647"/>
                  </a:lnTo>
                  <a:lnTo>
                    <a:pt x="135" y="1650"/>
                  </a:lnTo>
                  <a:lnTo>
                    <a:pt x="165" y="1652"/>
                  </a:lnTo>
                  <a:lnTo>
                    <a:pt x="201" y="1653"/>
                  </a:lnTo>
                  <a:lnTo>
                    <a:pt x="239" y="1653"/>
                  </a:lnTo>
                  <a:lnTo>
                    <a:pt x="277" y="1653"/>
                  </a:lnTo>
                  <a:lnTo>
                    <a:pt x="310" y="1652"/>
                  </a:lnTo>
                  <a:lnTo>
                    <a:pt x="342" y="1650"/>
                  </a:lnTo>
                  <a:lnTo>
                    <a:pt x="369" y="1647"/>
                  </a:lnTo>
                  <a:lnTo>
                    <a:pt x="395" y="1645"/>
                  </a:lnTo>
                  <a:lnTo>
                    <a:pt x="416" y="1641"/>
                  </a:lnTo>
                  <a:lnTo>
                    <a:pt x="433" y="1638"/>
                  </a:lnTo>
                  <a:lnTo>
                    <a:pt x="450" y="1634"/>
                  </a:lnTo>
                  <a:lnTo>
                    <a:pt x="462" y="1630"/>
                  </a:lnTo>
                  <a:lnTo>
                    <a:pt x="473" y="1627"/>
                  </a:lnTo>
                  <a:lnTo>
                    <a:pt x="488" y="1619"/>
                  </a:lnTo>
                  <a:lnTo>
                    <a:pt x="496" y="1613"/>
                  </a:lnTo>
                  <a:lnTo>
                    <a:pt x="498" y="1609"/>
                  </a:lnTo>
                  <a:lnTo>
                    <a:pt x="494" y="1603"/>
                  </a:lnTo>
                  <a:lnTo>
                    <a:pt x="483" y="1598"/>
                  </a:lnTo>
                  <a:lnTo>
                    <a:pt x="469" y="1593"/>
                  </a:lnTo>
                  <a:lnTo>
                    <a:pt x="450" y="1592"/>
                  </a:lnTo>
                  <a:lnTo>
                    <a:pt x="428" y="1591"/>
                  </a:lnTo>
                  <a:lnTo>
                    <a:pt x="412" y="1591"/>
                  </a:lnTo>
                  <a:lnTo>
                    <a:pt x="395" y="1591"/>
                  </a:lnTo>
                  <a:lnTo>
                    <a:pt x="382" y="1591"/>
                  </a:lnTo>
                  <a:lnTo>
                    <a:pt x="361" y="1589"/>
                  </a:lnTo>
                  <a:lnTo>
                    <a:pt x="348" y="1588"/>
                  </a:lnTo>
                  <a:lnTo>
                    <a:pt x="340" y="1586"/>
                  </a:lnTo>
                  <a:lnTo>
                    <a:pt x="338" y="1584"/>
                  </a:lnTo>
                  <a:lnTo>
                    <a:pt x="336" y="1580"/>
                  </a:lnTo>
                  <a:lnTo>
                    <a:pt x="338" y="1577"/>
                  </a:lnTo>
                  <a:lnTo>
                    <a:pt x="342" y="1575"/>
                  </a:lnTo>
                  <a:lnTo>
                    <a:pt x="348" y="1572"/>
                  </a:lnTo>
                  <a:lnTo>
                    <a:pt x="363" y="1569"/>
                  </a:lnTo>
                  <a:lnTo>
                    <a:pt x="382" y="1567"/>
                  </a:lnTo>
                  <a:lnTo>
                    <a:pt x="409" y="1565"/>
                  </a:lnTo>
                  <a:lnTo>
                    <a:pt x="426" y="1564"/>
                  </a:lnTo>
                  <a:lnTo>
                    <a:pt x="447" y="1563"/>
                  </a:lnTo>
                  <a:lnTo>
                    <a:pt x="469" y="1563"/>
                  </a:lnTo>
                  <a:lnTo>
                    <a:pt x="494" y="1563"/>
                  </a:lnTo>
                  <a:lnTo>
                    <a:pt x="572" y="1564"/>
                  </a:lnTo>
                  <a:lnTo>
                    <a:pt x="646" y="1567"/>
                  </a:lnTo>
                  <a:lnTo>
                    <a:pt x="717" y="1572"/>
                  </a:lnTo>
                  <a:lnTo>
                    <a:pt x="785" y="1579"/>
                  </a:lnTo>
                  <a:lnTo>
                    <a:pt x="914" y="1595"/>
                  </a:lnTo>
                  <a:lnTo>
                    <a:pt x="1038" y="1614"/>
                  </a:lnTo>
                  <a:lnTo>
                    <a:pt x="1160" y="1633"/>
                  </a:lnTo>
                  <a:lnTo>
                    <a:pt x="1289" y="1650"/>
                  </a:lnTo>
                  <a:lnTo>
                    <a:pt x="1354" y="1656"/>
                  </a:lnTo>
                  <a:lnTo>
                    <a:pt x="1422" y="1661"/>
                  </a:lnTo>
                  <a:lnTo>
                    <a:pt x="1496" y="1665"/>
                  </a:lnTo>
                  <a:lnTo>
                    <a:pt x="1570" y="1666"/>
                  </a:lnTo>
                  <a:lnTo>
                    <a:pt x="1665" y="1664"/>
                  </a:lnTo>
                  <a:lnTo>
                    <a:pt x="1753" y="1660"/>
                  </a:lnTo>
                  <a:lnTo>
                    <a:pt x="1833" y="1653"/>
                  </a:lnTo>
                  <a:lnTo>
                    <a:pt x="1905" y="1643"/>
                  </a:lnTo>
                  <a:lnTo>
                    <a:pt x="1973" y="1630"/>
                  </a:lnTo>
                  <a:lnTo>
                    <a:pt x="2034" y="1614"/>
                  </a:lnTo>
                  <a:lnTo>
                    <a:pt x="2086" y="1595"/>
                  </a:lnTo>
                  <a:lnTo>
                    <a:pt x="2135" y="1573"/>
                  </a:lnTo>
                  <a:lnTo>
                    <a:pt x="2175" y="1547"/>
                  </a:lnTo>
                  <a:lnTo>
                    <a:pt x="2211" y="1519"/>
                  </a:lnTo>
                  <a:lnTo>
                    <a:pt x="2240" y="1487"/>
                  </a:lnTo>
                  <a:lnTo>
                    <a:pt x="2264" y="1451"/>
                  </a:lnTo>
                  <a:lnTo>
                    <a:pt x="2283" y="1412"/>
                  </a:lnTo>
                  <a:lnTo>
                    <a:pt x="2295" y="1370"/>
                  </a:lnTo>
                  <a:lnTo>
                    <a:pt x="2304" y="1324"/>
                  </a:lnTo>
                  <a:lnTo>
                    <a:pt x="2306" y="1274"/>
                  </a:lnTo>
                  <a:lnTo>
                    <a:pt x="2304" y="1250"/>
                  </a:lnTo>
                  <a:lnTo>
                    <a:pt x="2299" y="1226"/>
                  </a:lnTo>
                  <a:lnTo>
                    <a:pt x="2287" y="1180"/>
                  </a:lnTo>
                  <a:lnTo>
                    <a:pt x="2266" y="1136"/>
                  </a:lnTo>
                  <a:lnTo>
                    <a:pt x="2238" y="1094"/>
                  </a:lnTo>
                  <a:lnTo>
                    <a:pt x="2205" y="1055"/>
                  </a:lnTo>
                  <a:lnTo>
                    <a:pt x="2169" y="1017"/>
                  </a:lnTo>
                  <a:lnTo>
                    <a:pt x="2129" y="981"/>
                  </a:lnTo>
                  <a:lnTo>
                    <a:pt x="2089" y="948"/>
                  </a:lnTo>
                  <a:lnTo>
                    <a:pt x="2048" y="917"/>
                  </a:lnTo>
                  <a:lnTo>
                    <a:pt x="2008" y="888"/>
                  </a:lnTo>
                  <a:lnTo>
                    <a:pt x="1973" y="861"/>
                  </a:lnTo>
                  <a:lnTo>
                    <a:pt x="1939" y="836"/>
                  </a:lnTo>
                  <a:lnTo>
                    <a:pt x="1911" y="814"/>
                  </a:lnTo>
                  <a:lnTo>
                    <a:pt x="1890" y="794"/>
                  </a:lnTo>
                  <a:lnTo>
                    <a:pt x="1878" y="776"/>
                  </a:lnTo>
                  <a:lnTo>
                    <a:pt x="1873" y="767"/>
                  </a:lnTo>
                  <a:lnTo>
                    <a:pt x="1871" y="760"/>
                  </a:lnTo>
                  <a:lnTo>
                    <a:pt x="1875" y="750"/>
                  </a:lnTo>
                  <a:lnTo>
                    <a:pt x="1884" y="744"/>
                  </a:lnTo>
                  <a:lnTo>
                    <a:pt x="1897" y="740"/>
                  </a:lnTo>
                  <a:lnTo>
                    <a:pt x="1909" y="739"/>
                  </a:lnTo>
                  <a:lnTo>
                    <a:pt x="1926" y="741"/>
                  </a:lnTo>
                  <a:lnTo>
                    <a:pt x="1941" y="745"/>
                  </a:lnTo>
                  <a:lnTo>
                    <a:pt x="1954" y="750"/>
                  </a:lnTo>
                  <a:lnTo>
                    <a:pt x="1964" y="757"/>
                  </a:lnTo>
                  <a:lnTo>
                    <a:pt x="1983" y="773"/>
                  </a:lnTo>
                  <a:lnTo>
                    <a:pt x="1996" y="789"/>
                  </a:lnTo>
                  <a:lnTo>
                    <a:pt x="2006" y="805"/>
                  </a:lnTo>
                  <a:lnTo>
                    <a:pt x="2021" y="821"/>
                  </a:lnTo>
                  <a:lnTo>
                    <a:pt x="2029" y="828"/>
                  </a:lnTo>
                  <a:lnTo>
                    <a:pt x="2038" y="833"/>
                  </a:lnTo>
                  <a:lnTo>
                    <a:pt x="2048" y="837"/>
                  </a:lnTo>
                  <a:lnTo>
                    <a:pt x="2059" y="838"/>
                  </a:lnTo>
                  <a:lnTo>
                    <a:pt x="2072" y="837"/>
                  </a:lnTo>
                  <a:lnTo>
                    <a:pt x="2089" y="833"/>
                  </a:lnTo>
                  <a:lnTo>
                    <a:pt x="2097" y="830"/>
                  </a:lnTo>
                  <a:lnTo>
                    <a:pt x="2105" y="826"/>
                  </a:lnTo>
                  <a:lnTo>
                    <a:pt x="2114" y="820"/>
                  </a:lnTo>
                  <a:lnTo>
                    <a:pt x="2122" y="813"/>
                  </a:lnTo>
                  <a:lnTo>
                    <a:pt x="2131" y="805"/>
                  </a:lnTo>
                  <a:lnTo>
                    <a:pt x="2137" y="795"/>
                  </a:lnTo>
                  <a:lnTo>
                    <a:pt x="2145" y="784"/>
                  </a:lnTo>
                  <a:lnTo>
                    <a:pt x="2152" y="771"/>
                  </a:lnTo>
                  <a:lnTo>
                    <a:pt x="2156" y="756"/>
                  </a:lnTo>
                  <a:lnTo>
                    <a:pt x="2160" y="739"/>
                  </a:lnTo>
                  <a:lnTo>
                    <a:pt x="2162" y="720"/>
                  </a:lnTo>
                  <a:lnTo>
                    <a:pt x="2162" y="699"/>
                  </a:lnTo>
                  <a:lnTo>
                    <a:pt x="2162" y="688"/>
                  </a:lnTo>
                  <a:lnTo>
                    <a:pt x="2160" y="675"/>
                  </a:lnTo>
                  <a:lnTo>
                    <a:pt x="2158" y="661"/>
                  </a:lnTo>
                  <a:lnTo>
                    <a:pt x="2154" y="646"/>
                  </a:lnTo>
                  <a:lnTo>
                    <a:pt x="2141" y="614"/>
                  </a:lnTo>
                  <a:lnTo>
                    <a:pt x="2126" y="578"/>
                  </a:lnTo>
                  <a:lnTo>
                    <a:pt x="2108" y="539"/>
                  </a:lnTo>
                  <a:lnTo>
                    <a:pt x="2089" y="498"/>
                  </a:lnTo>
                  <a:lnTo>
                    <a:pt x="2067" y="453"/>
                  </a:lnTo>
                  <a:lnTo>
                    <a:pt x="2046" y="407"/>
                  </a:lnTo>
                  <a:lnTo>
                    <a:pt x="2023" y="359"/>
                  </a:lnTo>
                  <a:lnTo>
                    <a:pt x="2002" y="309"/>
                  </a:lnTo>
                  <a:lnTo>
                    <a:pt x="1964" y="207"/>
                  </a:lnTo>
                  <a:lnTo>
                    <a:pt x="1949" y="155"/>
                  </a:lnTo>
                  <a:lnTo>
                    <a:pt x="1939" y="103"/>
                  </a:lnTo>
                  <a:lnTo>
                    <a:pt x="1930" y="51"/>
                  </a:lnTo>
                  <a:lnTo>
                    <a:pt x="1928" y="0"/>
                  </a:lnTo>
                  <a:lnTo>
                    <a:pt x="1871" y="8"/>
                  </a:lnTo>
                  <a:close/>
                </a:path>
              </a:pathLst>
            </a:custGeom>
            <a:solidFill>
              <a:srgbClr val="008000"/>
            </a:solidFill>
            <a:ln w="0">
              <a:solidFill>
                <a:srgbClr val="000000"/>
              </a:solidFill>
              <a:round/>
              <a:headEnd/>
              <a:tailEnd/>
            </a:ln>
          </p:spPr>
          <p:txBody>
            <a:bodyPr/>
            <a:lstStyle/>
            <a:p>
              <a:endParaRPr lang="en-US"/>
            </a:p>
          </p:txBody>
        </p:sp>
        <p:sp>
          <p:nvSpPr>
            <p:cNvPr id="11" name="Freeform 6"/>
            <p:cNvSpPr>
              <a:spLocks/>
            </p:cNvSpPr>
            <p:nvPr/>
          </p:nvSpPr>
          <p:spPr bwMode="auto">
            <a:xfrm>
              <a:off x="2676" y="957"/>
              <a:ext cx="2251" cy="887"/>
            </a:xfrm>
            <a:custGeom>
              <a:avLst/>
              <a:gdLst>
                <a:gd name="T0" fmla="*/ 2036 w 2251"/>
                <a:gd name="T1" fmla="*/ 765 h 887"/>
                <a:gd name="T2" fmla="*/ 2137 w 2251"/>
                <a:gd name="T3" fmla="*/ 486 h 887"/>
                <a:gd name="T4" fmla="*/ 2188 w 2251"/>
                <a:gd name="T5" fmla="*/ 301 h 887"/>
                <a:gd name="T6" fmla="*/ 2186 w 2251"/>
                <a:gd name="T7" fmla="*/ 216 h 887"/>
                <a:gd name="T8" fmla="*/ 2139 w 2251"/>
                <a:gd name="T9" fmla="*/ 135 h 887"/>
                <a:gd name="T10" fmla="*/ 2023 w 2251"/>
                <a:gd name="T11" fmla="*/ 70 h 887"/>
                <a:gd name="T12" fmla="*/ 1914 w 2251"/>
                <a:gd name="T13" fmla="*/ 42 h 887"/>
                <a:gd name="T14" fmla="*/ 1762 w 2251"/>
                <a:gd name="T15" fmla="*/ 24 h 887"/>
                <a:gd name="T16" fmla="*/ 1542 w 2251"/>
                <a:gd name="T17" fmla="*/ 21 h 887"/>
                <a:gd name="T18" fmla="*/ 1296 w 2251"/>
                <a:gd name="T19" fmla="*/ 40 h 887"/>
                <a:gd name="T20" fmla="*/ 1002 w 2251"/>
                <a:gd name="T21" fmla="*/ 87 h 887"/>
                <a:gd name="T22" fmla="*/ 770 w 2251"/>
                <a:gd name="T23" fmla="*/ 107 h 887"/>
                <a:gd name="T24" fmla="*/ 591 w 2251"/>
                <a:gd name="T25" fmla="*/ 104 h 887"/>
                <a:gd name="T26" fmla="*/ 534 w 2251"/>
                <a:gd name="T27" fmla="*/ 93 h 887"/>
                <a:gd name="T28" fmla="*/ 557 w 2251"/>
                <a:gd name="T29" fmla="*/ 77 h 887"/>
                <a:gd name="T30" fmla="*/ 600 w 2251"/>
                <a:gd name="T31" fmla="*/ 71 h 887"/>
                <a:gd name="T32" fmla="*/ 566 w 2251"/>
                <a:gd name="T33" fmla="*/ 53 h 887"/>
                <a:gd name="T34" fmla="*/ 469 w 2251"/>
                <a:gd name="T35" fmla="*/ 32 h 887"/>
                <a:gd name="T36" fmla="*/ 317 w 2251"/>
                <a:gd name="T37" fmla="*/ 20 h 887"/>
                <a:gd name="T38" fmla="*/ 178 w 2251"/>
                <a:gd name="T39" fmla="*/ 25 h 887"/>
                <a:gd name="T40" fmla="*/ 123 w 2251"/>
                <a:gd name="T41" fmla="*/ 44 h 887"/>
                <a:gd name="T42" fmla="*/ 163 w 2251"/>
                <a:gd name="T43" fmla="*/ 58 h 887"/>
                <a:gd name="T44" fmla="*/ 317 w 2251"/>
                <a:gd name="T45" fmla="*/ 84 h 887"/>
                <a:gd name="T46" fmla="*/ 372 w 2251"/>
                <a:gd name="T47" fmla="*/ 106 h 887"/>
                <a:gd name="T48" fmla="*/ 355 w 2251"/>
                <a:gd name="T49" fmla="*/ 128 h 887"/>
                <a:gd name="T50" fmla="*/ 256 w 2251"/>
                <a:gd name="T51" fmla="*/ 127 h 887"/>
                <a:gd name="T52" fmla="*/ 173 w 2251"/>
                <a:gd name="T53" fmla="*/ 123 h 887"/>
                <a:gd name="T54" fmla="*/ 152 w 2251"/>
                <a:gd name="T55" fmla="*/ 146 h 887"/>
                <a:gd name="T56" fmla="*/ 190 w 2251"/>
                <a:gd name="T57" fmla="*/ 185 h 887"/>
                <a:gd name="T58" fmla="*/ 184 w 2251"/>
                <a:gd name="T59" fmla="*/ 204 h 887"/>
                <a:gd name="T60" fmla="*/ 173 w 2251"/>
                <a:gd name="T61" fmla="*/ 181 h 887"/>
                <a:gd name="T62" fmla="*/ 123 w 2251"/>
                <a:gd name="T63" fmla="*/ 149 h 887"/>
                <a:gd name="T64" fmla="*/ 127 w 2251"/>
                <a:gd name="T65" fmla="*/ 116 h 887"/>
                <a:gd name="T66" fmla="*/ 188 w 2251"/>
                <a:gd name="T67" fmla="*/ 104 h 887"/>
                <a:gd name="T68" fmla="*/ 262 w 2251"/>
                <a:gd name="T69" fmla="*/ 110 h 887"/>
                <a:gd name="T70" fmla="*/ 266 w 2251"/>
                <a:gd name="T71" fmla="*/ 92 h 887"/>
                <a:gd name="T72" fmla="*/ 150 w 2251"/>
                <a:gd name="T73" fmla="*/ 69 h 887"/>
                <a:gd name="T74" fmla="*/ 87 w 2251"/>
                <a:gd name="T75" fmla="*/ 64 h 887"/>
                <a:gd name="T76" fmla="*/ 5 w 2251"/>
                <a:gd name="T77" fmla="*/ 46 h 887"/>
                <a:gd name="T78" fmla="*/ 11 w 2251"/>
                <a:gd name="T79" fmla="*/ 30 h 887"/>
                <a:gd name="T80" fmla="*/ 108 w 2251"/>
                <a:gd name="T81" fmla="*/ 8 h 887"/>
                <a:gd name="T82" fmla="*/ 317 w 2251"/>
                <a:gd name="T83" fmla="*/ 1 h 887"/>
                <a:gd name="T84" fmla="*/ 484 w 2251"/>
                <a:gd name="T85" fmla="*/ 10 h 887"/>
                <a:gd name="T86" fmla="*/ 600 w 2251"/>
                <a:gd name="T87" fmla="*/ 28 h 887"/>
                <a:gd name="T88" fmla="*/ 665 w 2251"/>
                <a:gd name="T89" fmla="*/ 49 h 887"/>
                <a:gd name="T90" fmla="*/ 678 w 2251"/>
                <a:gd name="T91" fmla="*/ 68 h 887"/>
                <a:gd name="T92" fmla="*/ 646 w 2251"/>
                <a:gd name="T93" fmla="*/ 80 h 887"/>
                <a:gd name="T94" fmla="*/ 671 w 2251"/>
                <a:gd name="T95" fmla="*/ 88 h 887"/>
                <a:gd name="T96" fmla="*/ 754 w 2251"/>
                <a:gd name="T97" fmla="*/ 89 h 887"/>
                <a:gd name="T98" fmla="*/ 952 w 2251"/>
                <a:gd name="T99" fmla="*/ 75 h 887"/>
                <a:gd name="T100" fmla="*/ 1372 w 2251"/>
                <a:gd name="T101" fmla="*/ 14 h 887"/>
                <a:gd name="T102" fmla="*/ 1597 w 2251"/>
                <a:gd name="T103" fmla="*/ 0 h 887"/>
                <a:gd name="T104" fmla="*/ 1644 w 2251"/>
                <a:gd name="T105" fmla="*/ 0 h 887"/>
                <a:gd name="T106" fmla="*/ 1829 w 2251"/>
                <a:gd name="T107" fmla="*/ 9 h 887"/>
                <a:gd name="T108" fmla="*/ 2059 w 2251"/>
                <a:gd name="T109" fmla="*/ 55 h 887"/>
                <a:gd name="T110" fmla="*/ 2158 w 2251"/>
                <a:gd name="T111" fmla="*/ 101 h 887"/>
                <a:gd name="T112" fmla="*/ 2226 w 2251"/>
                <a:gd name="T113" fmla="*/ 168 h 887"/>
                <a:gd name="T114" fmla="*/ 2251 w 2251"/>
                <a:gd name="T115" fmla="*/ 259 h 887"/>
                <a:gd name="T116" fmla="*/ 2224 w 2251"/>
                <a:gd name="T117" fmla="*/ 418 h 887"/>
                <a:gd name="T118" fmla="*/ 2118 w 2251"/>
                <a:gd name="T119" fmla="*/ 664 h 887"/>
                <a:gd name="T120" fmla="*/ 2080 w 2251"/>
                <a:gd name="T121" fmla="*/ 830 h 88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51"/>
                <a:gd name="T184" fmla="*/ 0 h 887"/>
                <a:gd name="T185" fmla="*/ 2251 w 2251"/>
                <a:gd name="T186" fmla="*/ 887 h 88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51" h="887">
                  <a:moveTo>
                    <a:pt x="2021" y="887"/>
                  </a:moveTo>
                  <a:lnTo>
                    <a:pt x="2023" y="846"/>
                  </a:lnTo>
                  <a:lnTo>
                    <a:pt x="2028" y="805"/>
                  </a:lnTo>
                  <a:lnTo>
                    <a:pt x="2036" y="765"/>
                  </a:lnTo>
                  <a:lnTo>
                    <a:pt x="2047" y="724"/>
                  </a:lnTo>
                  <a:lnTo>
                    <a:pt x="2074" y="643"/>
                  </a:lnTo>
                  <a:lnTo>
                    <a:pt x="2106" y="564"/>
                  </a:lnTo>
                  <a:lnTo>
                    <a:pt x="2137" y="486"/>
                  </a:lnTo>
                  <a:lnTo>
                    <a:pt x="2165" y="410"/>
                  </a:lnTo>
                  <a:lnTo>
                    <a:pt x="2175" y="373"/>
                  </a:lnTo>
                  <a:lnTo>
                    <a:pt x="2184" y="337"/>
                  </a:lnTo>
                  <a:lnTo>
                    <a:pt x="2188" y="301"/>
                  </a:lnTo>
                  <a:lnTo>
                    <a:pt x="2190" y="266"/>
                  </a:lnTo>
                  <a:lnTo>
                    <a:pt x="2190" y="251"/>
                  </a:lnTo>
                  <a:lnTo>
                    <a:pt x="2190" y="234"/>
                  </a:lnTo>
                  <a:lnTo>
                    <a:pt x="2186" y="216"/>
                  </a:lnTo>
                  <a:lnTo>
                    <a:pt x="2179" y="196"/>
                  </a:lnTo>
                  <a:lnTo>
                    <a:pt x="2171" y="176"/>
                  </a:lnTo>
                  <a:lnTo>
                    <a:pt x="2156" y="155"/>
                  </a:lnTo>
                  <a:lnTo>
                    <a:pt x="2139" y="135"/>
                  </a:lnTo>
                  <a:lnTo>
                    <a:pt x="2114" y="115"/>
                  </a:lnTo>
                  <a:lnTo>
                    <a:pt x="2085" y="96"/>
                  </a:lnTo>
                  <a:lnTo>
                    <a:pt x="2047" y="78"/>
                  </a:lnTo>
                  <a:lnTo>
                    <a:pt x="2023" y="70"/>
                  </a:lnTo>
                  <a:lnTo>
                    <a:pt x="2000" y="62"/>
                  </a:lnTo>
                  <a:lnTo>
                    <a:pt x="1973" y="55"/>
                  </a:lnTo>
                  <a:lnTo>
                    <a:pt x="1945" y="48"/>
                  </a:lnTo>
                  <a:lnTo>
                    <a:pt x="1914" y="42"/>
                  </a:lnTo>
                  <a:lnTo>
                    <a:pt x="1880" y="36"/>
                  </a:lnTo>
                  <a:lnTo>
                    <a:pt x="1844" y="31"/>
                  </a:lnTo>
                  <a:lnTo>
                    <a:pt x="1804" y="27"/>
                  </a:lnTo>
                  <a:lnTo>
                    <a:pt x="1762" y="24"/>
                  </a:lnTo>
                  <a:lnTo>
                    <a:pt x="1718" y="22"/>
                  </a:lnTo>
                  <a:lnTo>
                    <a:pt x="1671" y="20"/>
                  </a:lnTo>
                  <a:lnTo>
                    <a:pt x="1618" y="20"/>
                  </a:lnTo>
                  <a:lnTo>
                    <a:pt x="1542" y="21"/>
                  </a:lnTo>
                  <a:lnTo>
                    <a:pt x="1473" y="24"/>
                  </a:lnTo>
                  <a:lnTo>
                    <a:pt x="1407" y="28"/>
                  </a:lnTo>
                  <a:lnTo>
                    <a:pt x="1350" y="33"/>
                  </a:lnTo>
                  <a:lnTo>
                    <a:pt x="1296" y="40"/>
                  </a:lnTo>
                  <a:lnTo>
                    <a:pt x="1243" y="48"/>
                  </a:lnTo>
                  <a:lnTo>
                    <a:pt x="1146" y="64"/>
                  </a:lnTo>
                  <a:lnTo>
                    <a:pt x="1051" y="80"/>
                  </a:lnTo>
                  <a:lnTo>
                    <a:pt x="1002" y="87"/>
                  </a:lnTo>
                  <a:lnTo>
                    <a:pt x="950" y="94"/>
                  </a:lnTo>
                  <a:lnTo>
                    <a:pt x="895" y="100"/>
                  </a:lnTo>
                  <a:lnTo>
                    <a:pt x="836" y="104"/>
                  </a:lnTo>
                  <a:lnTo>
                    <a:pt x="770" y="107"/>
                  </a:lnTo>
                  <a:lnTo>
                    <a:pt x="701" y="108"/>
                  </a:lnTo>
                  <a:lnTo>
                    <a:pt x="656" y="107"/>
                  </a:lnTo>
                  <a:lnTo>
                    <a:pt x="621" y="106"/>
                  </a:lnTo>
                  <a:lnTo>
                    <a:pt x="591" y="104"/>
                  </a:lnTo>
                  <a:lnTo>
                    <a:pt x="568" y="102"/>
                  </a:lnTo>
                  <a:lnTo>
                    <a:pt x="553" y="99"/>
                  </a:lnTo>
                  <a:lnTo>
                    <a:pt x="540" y="96"/>
                  </a:lnTo>
                  <a:lnTo>
                    <a:pt x="534" y="93"/>
                  </a:lnTo>
                  <a:lnTo>
                    <a:pt x="532" y="89"/>
                  </a:lnTo>
                  <a:lnTo>
                    <a:pt x="536" y="84"/>
                  </a:lnTo>
                  <a:lnTo>
                    <a:pt x="545" y="80"/>
                  </a:lnTo>
                  <a:lnTo>
                    <a:pt x="557" y="77"/>
                  </a:lnTo>
                  <a:lnTo>
                    <a:pt x="576" y="76"/>
                  </a:lnTo>
                  <a:lnTo>
                    <a:pt x="589" y="75"/>
                  </a:lnTo>
                  <a:lnTo>
                    <a:pt x="597" y="74"/>
                  </a:lnTo>
                  <a:lnTo>
                    <a:pt x="600" y="71"/>
                  </a:lnTo>
                  <a:lnTo>
                    <a:pt x="597" y="67"/>
                  </a:lnTo>
                  <a:lnTo>
                    <a:pt x="591" y="63"/>
                  </a:lnTo>
                  <a:lnTo>
                    <a:pt x="581" y="58"/>
                  </a:lnTo>
                  <a:lnTo>
                    <a:pt x="566" y="53"/>
                  </a:lnTo>
                  <a:lnTo>
                    <a:pt x="549" y="48"/>
                  </a:lnTo>
                  <a:lnTo>
                    <a:pt x="526" y="42"/>
                  </a:lnTo>
                  <a:lnTo>
                    <a:pt x="498" y="37"/>
                  </a:lnTo>
                  <a:lnTo>
                    <a:pt x="469" y="32"/>
                  </a:lnTo>
                  <a:lnTo>
                    <a:pt x="437" y="28"/>
                  </a:lnTo>
                  <a:lnTo>
                    <a:pt x="399" y="24"/>
                  </a:lnTo>
                  <a:lnTo>
                    <a:pt x="359" y="22"/>
                  </a:lnTo>
                  <a:lnTo>
                    <a:pt x="317" y="20"/>
                  </a:lnTo>
                  <a:lnTo>
                    <a:pt x="270" y="19"/>
                  </a:lnTo>
                  <a:lnTo>
                    <a:pt x="249" y="19"/>
                  </a:lnTo>
                  <a:lnTo>
                    <a:pt x="226" y="20"/>
                  </a:lnTo>
                  <a:lnTo>
                    <a:pt x="178" y="25"/>
                  </a:lnTo>
                  <a:lnTo>
                    <a:pt x="157" y="28"/>
                  </a:lnTo>
                  <a:lnTo>
                    <a:pt x="138" y="33"/>
                  </a:lnTo>
                  <a:lnTo>
                    <a:pt x="127" y="38"/>
                  </a:lnTo>
                  <a:lnTo>
                    <a:pt x="123" y="44"/>
                  </a:lnTo>
                  <a:lnTo>
                    <a:pt x="125" y="48"/>
                  </a:lnTo>
                  <a:lnTo>
                    <a:pt x="133" y="51"/>
                  </a:lnTo>
                  <a:lnTo>
                    <a:pt x="146" y="55"/>
                  </a:lnTo>
                  <a:lnTo>
                    <a:pt x="163" y="58"/>
                  </a:lnTo>
                  <a:lnTo>
                    <a:pt x="203" y="64"/>
                  </a:lnTo>
                  <a:lnTo>
                    <a:pt x="249" y="71"/>
                  </a:lnTo>
                  <a:lnTo>
                    <a:pt x="296" y="79"/>
                  </a:lnTo>
                  <a:lnTo>
                    <a:pt x="317" y="84"/>
                  </a:lnTo>
                  <a:lnTo>
                    <a:pt x="336" y="88"/>
                  </a:lnTo>
                  <a:lnTo>
                    <a:pt x="353" y="94"/>
                  </a:lnTo>
                  <a:lnTo>
                    <a:pt x="365" y="99"/>
                  </a:lnTo>
                  <a:lnTo>
                    <a:pt x="372" y="106"/>
                  </a:lnTo>
                  <a:lnTo>
                    <a:pt x="376" y="113"/>
                  </a:lnTo>
                  <a:lnTo>
                    <a:pt x="374" y="118"/>
                  </a:lnTo>
                  <a:lnTo>
                    <a:pt x="370" y="122"/>
                  </a:lnTo>
                  <a:lnTo>
                    <a:pt x="355" y="128"/>
                  </a:lnTo>
                  <a:lnTo>
                    <a:pt x="334" y="132"/>
                  </a:lnTo>
                  <a:lnTo>
                    <a:pt x="311" y="133"/>
                  </a:lnTo>
                  <a:lnTo>
                    <a:pt x="285" y="131"/>
                  </a:lnTo>
                  <a:lnTo>
                    <a:pt x="256" y="127"/>
                  </a:lnTo>
                  <a:lnTo>
                    <a:pt x="226" y="123"/>
                  </a:lnTo>
                  <a:lnTo>
                    <a:pt x="197" y="121"/>
                  </a:lnTo>
                  <a:lnTo>
                    <a:pt x="184" y="122"/>
                  </a:lnTo>
                  <a:lnTo>
                    <a:pt x="173" y="123"/>
                  </a:lnTo>
                  <a:lnTo>
                    <a:pt x="159" y="128"/>
                  </a:lnTo>
                  <a:lnTo>
                    <a:pt x="152" y="133"/>
                  </a:lnTo>
                  <a:lnTo>
                    <a:pt x="150" y="137"/>
                  </a:lnTo>
                  <a:lnTo>
                    <a:pt x="152" y="146"/>
                  </a:lnTo>
                  <a:lnTo>
                    <a:pt x="157" y="155"/>
                  </a:lnTo>
                  <a:lnTo>
                    <a:pt x="169" y="168"/>
                  </a:lnTo>
                  <a:lnTo>
                    <a:pt x="184" y="180"/>
                  </a:lnTo>
                  <a:lnTo>
                    <a:pt x="190" y="185"/>
                  </a:lnTo>
                  <a:lnTo>
                    <a:pt x="192" y="190"/>
                  </a:lnTo>
                  <a:lnTo>
                    <a:pt x="190" y="198"/>
                  </a:lnTo>
                  <a:lnTo>
                    <a:pt x="188" y="202"/>
                  </a:lnTo>
                  <a:lnTo>
                    <a:pt x="184" y="204"/>
                  </a:lnTo>
                  <a:lnTo>
                    <a:pt x="182" y="204"/>
                  </a:lnTo>
                  <a:lnTo>
                    <a:pt x="184" y="197"/>
                  </a:lnTo>
                  <a:lnTo>
                    <a:pt x="182" y="192"/>
                  </a:lnTo>
                  <a:lnTo>
                    <a:pt x="173" y="181"/>
                  </a:lnTo>
                  <a:lnTo>
                    <a:pt x="159" y="172"/>
                  </a:lnTo>
                  <a:lnTo>
                    <a:pt x="142" y="163"/>
                  </a:lnTo>
                  <a:lnTo>
                    <a:pt x="131" y="157"/>
                  </a:lnTo>
                  <a:lnTo>
                    <a:pt x="123" y="149"/>
                  </a:lnTo>
                  <a:lnTo>
                    <a:pt x="116" y="142"/>
                  </a:lnTo>
                  <a:lnTo>
                    <a:pt x="112" y="135"/>
                  </a:lnTo>
                  <a:lnTo>
                    <a:pt x="116" y="126"/>
                  </a:lnTo>
                  <a:lnTo>
                    <a:pt x="127" y="116"/>
                  </a:lnTo>
                  <a:lnTo>
                    <a:pt x="144" y="107"/>
                  </a:lnTo>
                  <a:lnTo>
                    <a:pt x="157" y="105"/>
                  </a:lnTo>
                  <a:lnTo>
                    <a:pt x="171" y="104"/>
                  </a:lnTo>
                  <a:lnTo>
                    <a:pt x="188" y="104"/>
                  </a:lnTo>
                  <a:lnTo>
                    <a:pt x="207" y="106"/>
                  </a:lnTo>
                  <a:lnTo>
                    <a:pt x="239" y="110"/>
                  </a:lnTo>
                  <a:lnTo>
                    <a:pt x="251" y="111"/>
                  </a:lnTo>
                  <a:lnTo>
                    <a:pt x="262" y="110"/>
                  </a:lnTo>
                  <a:lnTo>
                    <a:pt x="270" y="106"/>
                  </a:lnTo>
                  <a:lnTo>
                    <a:pt x="273" y="100"/>
                  </a:lnTo>
                  <a:lnTo>
                    <a:pt x="270" y="96"/>
                  </a:lnTo>
                  <a:lnTo>
                    <a:pt x="266" y="92"/>
                  </a:lnTo>
                  <a:lnTo>
                    <a:pt x="251" y="86"/>
                  </a:lnTo>
                  <a:lnTo>
                    <a:pt x="228" y="80"/>
                  </a:lnTo>
                  <a:lnTo>
                    <a:pt x="203" y="76"/>
                  </a:lnTo>
                  <a:lnTo>
                    <a:pt x="150" y="69"/>
                  </a:lnTo>
                  <a:lnTo>
                    <a:pt x="129" y="67"/>
                  </a:lnTo>
                  <a:lnTo>
                    <a:pt x="116" y="66"/>
                  </a:lnTo>
                  <a:lnTo>
                    <a:pt x="104" y="65"/>
                  </a:lnTo>
                  <a:lnTo>
                    <a:pt x="87" y="64"/>
                  </a:lnTo>
                  <a:lnTo>
                    <a:pt x="49" y="59"/>
                  </a:lnTo>
                  <a:lnTo>
                    <a:pt x="30" y="55"/>
                  </a:lnTo>
                  <a:lnTo>
                    <a:pt x="15" y="51"/>
                  </a:lnTo>
                  <a:lnTo>
                    <a:pt x="5" y="46"/>
                  </a:lnTo>
                  <a:lnTo>
                    <a:pt x="0" y="40"/>
                  </a:lnTo>
                  <a:lnTo>
                    <a:pt x="0" y="37"/>
                  </a:lnTo>
                  <a:lnTo>
                    <a:pt x="5" y="34"/>
                  </a:lnTo>
                  <a:lnTo>
                    <a:pt x="11" y="30"/>
                  </a:lnTo>
                  <a:lnTo>
                    <a:pt x="17" y="27"/>
                  </a:lnTo>
                  <a:lnTo>
                    <a:pt x="41" y="20"/>
                  </a:lnTo>
                  <a:lnTo>
                    <a:pt x="70" y="14"/>
                  </a:lnTo>
                  <a:lnTo>
                    <a:pt x="108" y="8"/>
                  </a:lnTo>
                  <a:lnTo>
                    <a:pt x="154" y="4"/>
                  </a:lnTo>
                  <a:lnTo>
                    <a:pt x="207" y="1"/>
                  </a:lnTo>
                  <a:lnTo>
                    <a:pt x="268" y="0"/>
                  </a:lnTo>
                  <a:lnTo>
                    <a:pt x="317" y="1"/>
                  </a:lnTo>
                  <a:lnTo>
                    <a:pt x="363" y="2"/>
                  </a:lnTo>
                  <a:lnTo>
                    <a:pt x="405" y="4"/>
                  </a:lnTo>
                  <a:lnTo>
                    <a:pt x="446" y="7"/>
                  </a:lnTo>
                  <a:lnTo>
                    <a:pt x="484" y="10"/>
                  </a:lnTo>
                  <a:lnTo>
                    <a:pt x="517" y="14"/>
                  </a:lnTo>
                  <a:lnTo>
                    <a:pt x="547" y="18"/>
                  </a:lnTo>
                  <a:lnTo>
                    <a:pt x="574" y="23"/>
                  </a:lnTo>
                  <a:lnTo>
                    <a:pt x="600" y="28"/>
                  </a:lnTo>
                  <a:lnTo>
                    <a:pt x="621" y="33"/>
                  </a:lnTo>
                  <a:lnTo>
                    <a:pt x="640" y="38"/>
                  </a:lnTo>
                  <a:lnTo>
                    <a:pt x="654" y="44"/>
                  </a:lnTo>
                  <a:lnTo>
                    <a:pt x="665" y="49"/>
                  </a:lnTo>
                  <a:lnTo>
                    <a:pt x="673" y="55"/>
                  </a:lnTo>
                  <a:lnTo>
                    <a:pt x="678" y="60"/>
                  </a:lnTo>
                  <a:lnTo>
                    <a:pt x="680" y="65"/>
                  </a:lnTo>
                  <a:lnTo>
                    <a:pt x="678" y="68"/>
                  </a:lnTo>
                  <a:lnTo>
                    <a:pt x="673" y="70"/>
                  </a:lnTo>
                  <a:lnTo>
                    <a:pt x="661" y="74"/>
                  </a:lnTo>
                  <a:lnTo>
                    <a:pt x="648" y="78"/>
                  </a:lnTo>
                  <a:lnTo>
                    <a:pt x="646" y="80"/>
                  </a:lnTo>
                  <a:lnTo>
                    <a:pt x="646" y="82"/>
                  </a:lnTo>
                  <a:lnTo>
                    <a:pt x="654" y="86"/>
                  </a:lnTo>
                  <a:lnTo>
                    <a:pt x="661" y="87"/>
                  </a:lnTo>
                  <a:lnTo>
                    <a:pt x="671" y="88"/>
                  </a:lnTo>
                  <a:lnTo>
                    <a:pt x="684" y="88"/>
                  </a:lnTo>
                  <a:lnTo>
                    <a:pt x="703" y="89"/>
                  </a:lnTo>
                  <a:lnTo>
                    <a:pt x="726" y="89"/>
                  </a:lnTo>
                  <a:lnTo>
                    <a:pt x="754" y="89"/>
                  </a:lnTo>
                  <a:lnTo>
                    <a:pt x="804" y="88"/>
                  </a:lnTo>
                  <a:lnTo>
                    <a:pt x="853" y="85"/>
                  </a:lnTo>
                  <a:lnTo>
                    <a:pt x="903" y="80"/>
                  </a:lnTo>
                  <a:lnTo>
                    <a:pt x="952" y="75"/>
                  </a:lnTo>
                  <a:lnTo>
                    <a:pt x="1053" y="61"/>
                  </a:lnTo>
                  <a:lnTo>
                    <a:pt x="1156" y="44"/>
                  </a:lnTo>
                  <a:lnTo>
                    <a:pt x="1262" y="28"/>
                  </a:lnTo>
                  <a:lnTo>
                    <a:pt x="1372" y="14"/>
                  </a:lnTo>
                  <a:lnTo>
                    <a:pt x="1426" y="8"/>
                  </a:lnTo>
                  <a:lnTo>
                    <a:pt x="1483" y="4"/>
                  </a:lnTo>
                  <a:lnTo>
                    <a:pt x="1540" y="1"/>
                  </a:lnTo>
                  <a:lnTo>
                    <a:pt x="1597" y="0"/>
                  </a:lnTo>
                  <a:lnTo>
                    <a:pt x="1606" y="0"/>
                  </a:lnTo>
                  <a:lnTo>
                    <a:pt x="1614" y="0"/>
                  </a:lnTo>
                  <a:lnTo>
                    <a:pt x="1627" y="0"/>
                  </a:lnTo>
                  <a:lnTo>
                    <a:pt x="1644" y="0"/>
                  </a:lnTo>
                  <a:lnTo>
                    <a:pt x="1680" y="0"/>
                  </a:lnTo>
                  <a:lnTo>
                    <a:pt x="1724" y="2"/>
                  </a:lnTo>
                  <a:lnTo>
                    <a:pt x="1774" y="4"/>
                  </a:lnTo>
                  <a:lnTo>
                    <a:pt x="1829" y="9"/>
                  </a:lnTo>
                  <a:lnTo>
                    <a:pt x="1888" y="16"/>
                  </a:lnTo>
                  <a:lnTo>
                    <a:pt x="1945" y="25"/>
                  </a:lnTo>
                  <a:lnTo>
                    <a:pt x="2004" y="38"/>
                  </a:lnTo>
                  <a:lnTo>
                    <a:pt x="2059" y="55"/>
                  </a:lnTo>
                  <a:lnTo>
                    <a:pt x="2087" y="65"/>
                  </a:lnTo>
                  <a:lnTo>
                    <a:pt x="2112" y="76"/>
                  </a:lnTo>
                  <a:lnTo>
                    <a:pt x="2135" y="88"/>
                  </a:lnTo>
                  <a:lnTo>
                    <a:pt x="2158" y="101"/>
                  </a:lnTo>
                  <a:lnTo>
                    <a:pt x="2177" y="116"/>
                  </a:lnTo>
                  <a:lnTo>
                    <a:pt x="2196" y="132"/>
                  </a:lnTo>
                  <a:lnTo>
                    <a:pt x="2213" y="149"/>
                  </a:lnTo>
                  <a:lnTo>
                    <a:pt x="2226" y="168"/>
                  </a:lnTo>
                  <a:lnTo>
                    <a:pt x="2236" y="188"/>
                  </a:lnTo>
                  <a:lnTo>
                    <a:pt x="2245" y="210"/>
                  </a:lnTo>
                  <a:lnTo>
                    <a:pt x="2249" y="233"/>
                  </a:lnTo>
                  <a:lnTo>
                    <a:pt x="2251" y="259"/>
                  </a:lnTo>
                  <a:lnTo>
                    <a:pt x="2249" y="302"/>
                  </a:lnTo>
                  <a:lnTo>
                    <a:pt x="2245" y="343"/>
                  </a:lnTo>
                  <a:lnTo>
                    <a:pt x="2236" y="381"/>
                  </a:lnTo>
                  <a:lnTo>
                    <a:pt x="2224" y="418"/>
                  </a:lnTo>
                  <a:lnTo>
                    <a:pt x="2196" y="489"/>
                  </a:lnTo>
                  <a:lnTo>
                    <a:pt x="2165" y="557"/>
                  </a:lnTo>
                  <a:lnTo>
                    <a:pt x="2133" y="628"/>
                  </a:lnTo>
                  <a:lnTo>
                    <a:pt x="2118" y="664"/>
                  </a:lnTo>
                  <a:lnTo>
                    <a:pt x="2106" y="702"/>
                  </a:lnTo>
                  <a:lnTo>
                    <a:pt x="2093" y="742"/>
                  </a:lnTo>
                  <a:lnTo>
                    <a:pt x="2085" y="785"/>
                  </a:lnTo>
                  <a:lnTo>
                    <a:pt x="2080" y="830"/>
                  </a:lnTo>
                  <a:lnTo>
                    <a:pt x="2078" y="879"/>
                  </a:lnTo>
                  <a:lnTo>
                    <a:pt x="2021" y="887"/>
                  </a:lnTo>
                  <a:close/>
                </a:path>
              </a:pathLst>
            </a:custGeom>
            <a:solidFill>
              <a:srgbClr val="008000"/>
            </a:solidFill>
            <a:ln w="0">
              <a:solidFill>
                <a:srgbClr val="000000"/>
              </a:solidFill>
              <a:round/>
              <a:headEnd/>
              <a:tailEnd/>
            </a:ln>
          </p:spPr>
          <p:txBody>
            <a:bodyPr/>
            <a:lstStyle/>
            <a:p>
              <a:endParaRPr lang="en-US"/>
            </a:p>
          </p:txBody>
        </p:sp>
        <p:sp>
          <p:nvSpPr>
            <p:cNvPr id="12" name="Freeform 7"/>
            <p:cNvSpPr>
              <a:spLocks/>
            </p:cNvSpPr>
            <p:nvPr/>
          </p:nvSpPr>
          <p:spPr bwMode="auto">
            <a:xfrm>
              <a:off x="1289" y="2287"/>
              <a:ext cx="373" cy="753"/>
            </a:xfrm>
            <a:custGeom>
              <a:avLst/>
              <a:gdLst>
                <a:gd name="T0" fmla="*/ 324 w 373"/>
                <a:gd name="T1" fmla="*/ 717 h 753"/>
                <a:gd name="T2" fmla="*/ 337 w 373"/>
                <a:gd name="T3" fmla="*/ 733 h 753"/>
                <a:gd name="T4" fmla="*/ 350 w 373"/>
                <a:gd name="T5" fmla="*/ 750 h 753"/>
                <a:gd name="T6" fmla="*/ 352 w 373"/>
                <a:gd name="T7" fmla="*/ 751 h 753"/>
                <a:gd name="T8" fmla="*/ 358 w 373"/>
                <a:gd name="T9" fmla="*/ 738 h 753"/>
                <a:gd name="T10" fmla="*/ 369 w 373"/>
                <a:gd name="T11" fmla="*/ 704 h 753"/>
                <a:gd name="T12" fmla="*/ 369 w 373"/>
                <a:gd name="T13" fmla="*/ 649 h 753"/>
                <a:gd name="T14" fmla="*/ 341 w 373"/>
                <a:gd name="T15" fmla="*/ 592 h 753"/>
                <a:gd name="T16" fmla="*/ 293 w 373"/>
                <a:gd name="T17" fmla="*/ 540 h 753"/>
                <a:gd name="T18" fmla="*/ 202 w 373"/>
                <a:gd name="T19" fmla="*/ 464 h 753"/>
                <a:gd name="T20" fmla="*/ 139 w 373"/>
                <a:gd name="T21" fmla="*/ 411 h 753"/>
                <a:gd name="T22" fmla="*/ 84 w 373"/>
                <a:gd name="T23" fmla="*/ 352 h 753"/>
                <a:gd name="T24" fmla="*/ 44 w 373"/>
                <a:gd name="T25" fmla="*/ 285 h 753"/>
                <a:gd name="T26" fmla="*/ 29 w 373"/>
                <a:gd name="T27" fmla="*/ 206 h 753"/>
                <a:gd name="T28" fmla="*/ 42 w 373"/>
                <a:gd name="T29" fmla="*/ 149 h 753"/>
                <a:gd name="T30" fmla="*/ 71 w 373"/>
                <a:gd name="T31" fmla="*/ 92 h 753"/>
                <a:gd name="T32" fmla="*/ 94 w 373"/>
                <a:gd name="T33" fmla="*/ 57 h 753"/>
                <a:gd name="T34" fmla="*/ 105 w 373"/>
                <a:gd name="T35" fmla="*/ 41 h 753"/>
                <a:gd name="T36" fmla="*/ 113 w 373"/>
                <a:gd name="T37" fmla="*/ 32 h 753"/>
                <a:gd name="T38" fmla="*/ 113 w 373"/>
                <a:gd name="T39" fmla="*/ 29 h 753"/>
                <a:gd name="T40" fmla="*/ 116 w 373"/>
                <a:gd name="T41" fmla="*/ 15 h 753"/>
                <a:gd name="T42" fmla="*/ 107 w 373"/>
                <a:gd name="T43" fmla="*/ 1 h 753"/>
                <a:gd name="T44" fmla="*/ 101 w 373"/>
                <a:gd name="T45" fmla="*/ 1 h 753"/>
                <a:gd name="T46" fmla="*/ 92 w 373"/>
                <a:gd name="T47" fmla="*/ 11 h 753"/>
                <a:gd name="T48" fmla="*/ 78 w 373"/>
                <a:gd name="T49" fmla="*/ 30 h 753"/>
                <a:gd name="T50" fmla="*/ 59 w 373"/>
                <a:gd name="T51" fmla="*/ 55 h 753"/>
                <a:gd name="T52" fmla="*/ 31 w 373"/>
                <a:gd name="T53" fmla="*/ 102 h 753"/>
                <a:gd name="T54" fmla="*/ 4 w 373"/>
                <a:gd name="T55" fmla="*/ 172 h 753"/>
                <a:gd name="T56" fmla="*/ 2 w 373"/>
                <a:gd name="T57" fmla="*/ 245 h 753"/>
                <a:gd name="T58" fmla="*/ 29 w 373"/>
                <a:gd name="T59" fmla="*/ 317 h 753"/>
                <a:gd name="T60" fmla="*/ 75 w 373"/>
                <a:gd name="T61" fmla="*/ 381 h 753"/>
                <a:gd name="T62" fmla="*/ 132 w 373"/>
                <a:gd name="T63" fmla="*/ 440 h 753"/>
                <a:gd name="T64" fmla="*/ 223 w 373"/>
                <a:gd name="T65" fmla="*/ 519 h 753"/>
                <a:gd name="T66" fmla="*/ 274 w 373"/>
                <a:gd name="T67" fmla="*/ 569 h 753"/>
                <a:gd name="T68" fmla="*/ 312 w 373"/>
                <a:gd name="T69" fmla="*/ 617 h 753"/>
                <a:gd name="T70" fmla="*/ 326 w 373"/>
                <a:gd name="T71" fmla="*/ 665 h 753"/>
                <a:gd name="T72" fmla="*/ 324 w 373"/>
                <a:gd name="T73" fmla="*/ 678 h 753"/>
                <a:gd name="T74" fmla="*/ 324 w 373"/>
                <a:gd name="T75" fmla="*/ 703 h 753"/>
                <a:gd name="T76" fmla="*/ 322 w 373"/>
                <a:gd name="T77" fmla="*/ 714 h 7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3"/>
                <a:gd name="T118" fmla="*/ 0 h 753"/>
                <a:gd name="T119" fmla="*/ 373 w 373"/>
                <a:gd name="T120" fmla="*/ 753 h 75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3" h="753">
                  <a:moveTo>
                    <a:pt x="322" y="715"/>
                  </a:moveTo>
                  <a:lnTo>
                    <a:pt x="324" y="717"/>
                  </a:lnTo>
                  <a:lnTo>
                    <a:pt x="326" y="721"/>
                  </a:lnTo>
                  <a:lnTo>
                    <a:pt x="337" y="733"/>
                  </a:lnTo>
                  <a:lnTo>
                    <a:pt x="345" y="745"/>
                  </a:lnTo>
                  <a:lnTo>
                    <a:pt x="350" y="750"/>
                  </a:lnTo>
                  <a:lnTo>
                    <a:pt x="352" y="753"/>
                  </a:lnTo>
                  <a:lnTo>
                    <a:pt x="352" y="751"/>
                  </a:lnTo>
                  <a:lnTo>
                    <a:pt x="354" y="746"/>
                  </a:lnTo>
                  <a:lnTo>
                    <a:pt x="358" y="738"/>
                  </a:lnTo>
                  <a:lnTo>
                    <a:pt x="362" y="728"/>
                  </a:lnTo>
                  <a:lnTo>
                    <a:pt x="369" y="704"/>
                  </a:lnTo>
                  <a:lnTo>
                    <a:pt x="373" y="681"/>
                  </a:lnTo>
                  <a:lnTo>
                    <a:pt x="369" y="649"/>
                  </a:lnTo>
                  <a:lnTo>
                    <a:pt x="358" y="620"/>
                  </a:lnTo>
                  <a:lnTo>
                    <a:pt x="341" y="592"/>
                  </a:lnTo>
                  <a:lnTo>
                    <a:pt x="320" y="566"/>
                  </a:lnTo>
                  <a:lnTo>
                    <a:pt x="293" y="540"/>
                  </a:lnTo>
                  <a:lnTo>
                    <a:pt x="265" y="515"/>
                  </a:lnTo>
                  <a:lnTo>
                    <a:pt x="202" y="464"/>
                  </a:lnTo>
                  <a:lnTo>
                    <a:pt x="168" y="438"/>
                  </a:lnTo>
                  <a:lnTo>
                    <a:pt x="139" y="411"/>
                  </a:lnTo>
                  <a:lnTo>
                    <a:pt x="109" y="382"/>
                  </a:lnTo>
                  <a:lnTo>
                    <a:pt x="84" y="352"/>
                  </a:lnTo>
                  <a:lnTo>
                    <a:pt x="61" y="320"/>
                  </a:lnTo>
                  <a:lnTo>
                    <a:pt x="44" y="285"/>
                  </a:lnTo>
                  <a:lnTo>
                    <a:pt x="33" y="247"/>
                  </a:lnTo>
                  <a:lnTo>
                    <a:pt x="29" y="206"/>
                  </a:lnTo>
                  <a:lnTo>
                    <a:pt x="33" y="178"/>
                  </a:lnTo>
                  <a:lnTo>
                    <a:pt x="42" y="149"/>
                  </a:lnTo>
                  <a:lnTo>
                    <a:pt x="56" y="119"/>
                  </a:lnTo>
                  <a:lnTo>
                    <a:pt x="71" y="92"/>
                  </a:lnTo>
                  <a:lnTo>
                    <a:pt x="86" y="67"/>
                  </a:lnTo>
                  <a:lnTo>
                    <a:pt x="94" y="57"/>
                  </a:lnTo>
                  <a:lnTo>
                    <a:pt x="101" y="48"/>
                  </a:lnTo>
                  <a:lnTo>
                    <a:pt x="105" y="41"/>
                  </a:lnTo>
                  <a:lnTo>
                    <a:pt x="109" y="35"/>
                  </a:lnTo>
                  <a:lnTo>
                    <a:pt x="113" y="32"/>
                  </a:lnTo>
                  <a:lnTo>
                    <a:pt x="113" y="31"/>
                  </a:lnTo>
                  <a:lnTo>
                    <a:pt x="113" y="29"/>
                  </a:lnTo>
                  <a:lnTo>
                    <a:pt x="116" y="26"/>
                  </a:lnTo>
                  <a:lnTo>
                    <a:pt x="116" y="15"/>
                  </a:lnTo>
                  <a:lnTo>
                    <a:pt x="111" y="5"/>
                  </a:lnTo>
                  <a:lnTo>
                    <a:pt x="107" y="1"/>
                  </a:lnTo>
                  <a:lnTo>
                    <a:pt x="101" y="0"/>
                  </a:lnTo>
                  <a:lnTo>
                    <a:pt x="101" y="1"/>
                  </a:lnTo>
                  <a:lnTo>
                    <a:pt x="97" y="5"/>
                  </a:lnTo>
                  <a:lnTo>
                    <a:pt x="92" y="11"/>
                  </a:lnTo>
                  <a:lnTo>
                    <a:pt x="86" y="19"/>
                  </a:lnTo>
                  <a:lnTo>
                    <a:pt x="78" y="30"/>
                  </a:lnTo>
                  <a:lnTo>
                    <a:pt x="69" y="41"/>
                  </a:lnTo>
                  <a:lnTo>
                    <a:pt x="59" y="55"/>
                  </a:lnTo>
                  <a:lnTo>
                    <a:pt x="50" y="69"/>
                  </a:lnTo>
                  <a:lnTo>
                    <a:pt x="31" y="102"/>
                  </a:lnTo>
                  <a:lnTo>
                    <a:pt x="14" y="136"/>
                  </a:lnTo>
                  <a:lnTo>
                    <a:pt x="4" y="172"/>
                  </a:lnTo>
                  <a:lnTo>
                    <a:pt x="0" y="206"/>
                  </a:lnTo>
                  <a:lnTo>
                    <a:pt x="2" y="245"/>
                  </a:lnTo>
                  <a:lnTo>
                    <a:pt x="12" y="282"/>
                  </a:lnTo>
                  <a:lnTo>
                    <a:pt x="29" y="317"/>
                  </a:lnTo>
                  <a:lnTo>
                    <a:pt x="50" y="350"/>
                  </a:lnTo>
                  <a:lnTo>
                    <a:pt x="75" y="381"/>
                  </a:lnTo>
                  <a:lnTo>
                    <a:pt x="103" y="411"/>
                  </a:lnTo>
                  <a:lnTo>
                    <a:pt x="132" y="440"/>
                  </a:lnTo>
                  <a:lnTo>
                    <a:pt x="162" y="467"/>
                  </a:lnTo>
                  <a:lnTo>
                    <a:pt x="223" y="519"/>
                  </a:lnTo>
                  <a:lnTo>
                    <a:pt x="251" y="544"/>
                  </a:lnTo>
                  <a:lnTo>
                    <a:pt x="274" y="569"/>
                  </a:lnTo>
                  <a:lnTo>
                    <a:pt x="295" y="593"/>
                  </a:lnTo>
                  <a:lnTo>
                    <a:pt x="312" y="617"/>
                  </a:lnTo>
                  <a:lnTo>
                    <a:pt x="322" y="641"/>
                  </a:lnTo>
                  <a:lnTo>
                    <a:pt x="326" y="665"/>
                  </a:lnTo>
                  <a:lnTo>
                    <a:pt x="326" y="671"/>
                  </a:lnTo>
                  <a:lnTo>
                    <a:pt x="324" y="678"/>
                  </a:lnTo>
                  <a:lnTo>
                    <a:pt x="324" y="695"/>
                  </a:lnTo>
                  <a:lnTo>
                    <a:pt x="324" y="703"/>
                  </a:lnTo>
                  <a:lnTo>
                    <a:pt x="322" y="709"/>
                  </a:lnTo>
                  <a:lnTo>
                    <a:pt x="322" y="714"/>
                  </a:lnTo>
                  <a:lnTo>
                    <a:pt x="322" y="715"/>
                  </a:lnTo>
                  <a:close/>
                </a:path>
              </a:pathLst>
            </a:custGeom>
            <a:solidFill>
              <a:srgbClr val="008000"/>
            </a:solidFill>
            <a:ln w="0">
              <a:solidFill>
                <a:srgbClr val="000000"/>
              </a:solidFill>
              <a:round/>
              <a:headEnd/>
              <a:tailEnd/>
            </a:ln>
          </p:spPr>
          <p:txBody>
            <a:bodyPr/>
            <a:lstStyle/>
            <a:p>
              <a:endParaRPr lang="en-US"/>
            </a:p>
          </p:txBody>
        </p:sp>
        <p:sp>
          <p:nvSpPr>
            <p:cNvPr id="13" name="Freeform 8"/>
            <p:cNvSpPr>
              <a:spLocks/>
            </p:cNvSpPr>
            <p:nvPr/>
          </p:nvSpPr>
          <p:spPr bwMode="auto">
            <a:xfrm>
              <a:off x="1160" y="1646"/>
              <a:ext cx="358" cy="1019"/>
            </a:xfrm>
            <a:custGeom>
              <a:avLst/>
              <a:gdLst>
                <a:gd name="T0" fmla="*/ 257 w 358"/>
                <a:gd name="T1" fmla="*/ 1019 h 1019"/>
                <a:gd name="T2" fmla="*/ 272 w 358"/>
                <a:gd name="T3" fmla="*/ 1009 h 1019"/>
                <a:gd name="T4" fmla="*/ 297 w 358"/>
                <a:gd name="T5" fmla="*/ 986 h 1019"/>
                <a:gd name="T6" fmla="*/ 327 w 358"/>
                <a:gd name="T7" fmla="*/ 951 h 1019"/>
                <a:gd name="T8" fmla="*/ 350 w 358"/>
                <a:gd name="T9" fmla="*/ 903 h 1019"/>
                <a:gd name="T10" fmla="*/ 358 w 358"/>
                <a:gd name="T11" fmla="*/ 841 h 1019"/>
                <a:gd name="T12" fmla="*/ 335 w 358"/>
                <a:gd name="T13" fmla="*/ 741 h 1019"/>
                <a:gd name="T14" fmla="*/ 236 w 358"/>
                <a:gd name="T15" fmla="*/ 548 h 1019"/>
                <a:gd name="T16" fmla="*/ 152 w 358"/>
                <a:gd name="T17" fmla="*/ 397 h 1019"/>
                <a:gd name="T18" fmla="*/ 116 w 358"/>
                <a:gd name="T19" fmla="*/ 299 h 1019"/>
                <a:gd name="T20" fmla="*/ 122 w 358"/>
                <a:gd name="T21" fmla="*/ 222 h 1019"/>
                <a:gd name="T22" fmla="*/ 152 w 358"/>
                <a:gd name="T23" fmla="*/ 160 h 1019"/>
                <a:gd name="T24" fmla="*/ 164 w 358"/>
                <a:gd name="T25" fmla="*/ 140 h 1019"/>
                <a:gd name="T26" fmla="*/ 169 w 358"/>
                <a:gd name="T27" fmla="*/ 133 h 1019"/>
                <a:gd name="T28" fmla="*/ 194 w 358"/>
                <a:gd name="T29" fmla="*/ 126 h 1019"/>
                <a:gd name="T30" fmla="*/ 238 w 358"/>
                <a:gd name="T31" fmla="*/ 106 h 1019"/>
                <a:gd name="T32" fmla="*/ 253 w 358"/>
                <a:gd name="T33" fmla="*/ 79 h 1019"/>
                <a:gd name="T34" fmla="*/ 280 w 358"/>
                <a:gd name="T35" fmla="*/ 67 h 1019"/>
                <a:gd name="T36" fmla="*/ 304 w 358"/>
                <a:gd name="T37" fmla="*/ 72 h 1019"/>
                <a:gd name="T38" fmla="*/ 318 w 358"/>
                <a:gd name="T39" fmla="*/ 87 h 1019"/>
                <a:gd name="T40" fmla="*/ 316 w 358"/>
                <a:gd name="T41" fmla="*/ 102 h 1019"/>
                <a:gd name="T42" fmla="*/ 344 w 358"/>
                <a:gd name="T43" fmla="*/ 96 h 1019"/>
                <a:gd name="T44" fmla="*/ 356 w 358"/>
                <a:gd name="T45" fmla="*/ 79 h 1019"/>
                <a:gd name="T46" fmla="*/ 339 w 358"/>
                <a:gd name="T47" fmla="*/ 59 h 1019"/>
                <a:gd name="T48" fmla="*/ 282 w 358"/>
                <a:gd name="T49" fmla="*/ 45 h 1019"/>
                <a:gd name="T50" fmla="*/ 264 w 358"/>
                <a:gd name="T51" fmla="*/ 37 h 1019"/>
                <a:gd name="T52" fmla="*/ 276 w 358"/>
                <a:gd name="T53" fmla="*/ 25 h 1019"/>
                <a:gd name="T54" fmla="*/ 278 w 358"/>
                <a:gd name="T55" fmla="*/ 4 h 1019"/>
                <a:gd name="T56" fmla="*/ 276 w 358"/>
                <a:gd name="T57" fmla="*/ 0 h 1019"/>
                <a:gd name="T58" fmla="*/ 242 w 358"/>
                <a:gd name="T59" fmla="*/ 6 h 1019"/>
                <a:gd name="T60" fmla="*/ 207 w 358"/>
                <a:gd name="T61" fmla="*/ 25 h 1019"/>
                <a:gd name="T62" fmla="*/ 185 w 358"/>
                <a:gd name="T63" fmla="*/ 25 h 1019"/>
                <a:gd name="T64" fmla="*/ 150 w 358"/>
                <a:gd name="T65" fmla="*/ 9 h 1019"/>
                <a:gd name="T66" fmla="*/ 76 w 358"/>
                <a:gd name="T67" fmla="*/ 0 h 1019"/>
                <a:gd name="T68" fmla="*/ 29 w 358"/>
                <a:gd name="T69" fmla="*/ 7 h 1019"/>
                <a:gd name="T70" fmla="*/ 0 w 358"/>
                <a:gd name="T71" fmla="*/ 29 h 1019"/>
                <a:gd name="T72" fmla="*/ 12 w 358"/>
                <a:gd name="T73" fmla="*/ 40 h 1019"/>
                <a:gd name="T74" fmla="*/ 40 w 358"/>
                <a:gd name="T75" fmla="*/ 40 h 1019"/>
                <a:gd name="T76" fmla="*/ 44 w 358"/>
                <a:gd name="T77" fmla="*/ 32 h 1019"/>
                <a:gd name="T78" fmla="*/ 31 w 358"/>
                <a:gd name="T79" fmla="*/ 19 h 1019"/>
                <a:gd name="T80" fmla="*/ 48 w 358"/>
                <a:gd name="T81" fmla="*/ 14 h 1019"/>
                <a:gd name="T82" fmla="*/ 112 w 358"/>
                <a:gd name="T83" fmla="*/ 25 h 1019"/>
                <a:gd name="T84" fmla="*/ 145 w 358"/>
                <a:gd name="T85" fmla="*/ 42 h 1019"/>
                <a:gd name="T86" fmla="*/ 143 w 358"/>
                <a:gd name="T87" fmla="*/ 58 h 1019"/>
                <a:gd name="T88" fmla="*/ 126 w 358"/>
                <a:gd name="T89" fmla="*/ 75 h 1019"/>
                <a:gd name="T90" fmla="*/ 122 w 358"/>
                <a:gd name="T91" fmla="*/ 101 h 1019"/>
                <a:gd name="T92" fmla="*/ 131 w 358"/>
                <a:gd name="T93" fmla="*/ 126 h 1019"/>
                <a:gd name="T94" fmla="*/ 129 w 358"/>
                <a:gd name="T95" fmla="*/ 142 h 1019"/>
                <a:gd name="T96" fmla="*/ 116 w 358"/>
                <a:gd name="T97" fmla="*/ 177 h 1019"/>
                <a:gd name="T98" fmla="*/ 95 w 358"/>
                <a:gd name="T99" fmla="*/ 254 h 1019"/>
                <a:gd name="T100" fmla="*/ 103 w 358"/>
                <a:gd name="T101" fmla="*/ 334 h 1019"/>
                <a:gd name="T102" fmla="*/ 169 w 358"/>
                <a:gd name="T103" fmla="*/ 481 h 1019"/>
                <a:gd name="T104" fmla="*/ 276 w 358"/>
                <a:gd name="T105" fmla="*/ 677 h 1019"/>
                <a:gd name="T106" fmla="*/ 323 w 358"/>
                <a:gd name="T107" fmla="*/ 781 h 1019"/>
                <a:gd name="T108" fmla="*/ 331 w 358"/>
                <a:gd name="T109" fmla="*/ 864 h 1019"/>
                <a:gd name="T110" fmla="*/ 310 w 358"/>
                <a:gd name="T111" fmla="*/ 936 h 1019"/>
                <a:gd name="T112" fmla="*/ 266 w 358"/>
                <a:gd name="T113" fmla="*/ 992 h 101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8"/>
                <a:gd name="T172" fmla="*/ 0 h 1019"/>
                <a:gd name="T173" fmla="*/ 358 w 358"/>
                <a:gd name="T174" fmla="*/ 1019 h 101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8" h="1019">
                  <a:moveTo>
                    <a:pt x="247" y="1004"/>
                  </a:moveTo>
                  <a:lnTo>
                    <a:pt x="255" y="1019"/>
                  </a:lnTo>
                  <a:lnTo>
                    <a:pt x="257" y="1019"/>
                  </a:lnTo>
                  <a:lnTo>
                    <a:pt x="259" y="1017"/>
                  </a:lnTo>
                  <a:lnTo>
                    <a:pt x="266" y="1013"/>
                  </a:lnTo>
                  <a:lnTo>
                    <a:pt x="272" y="1009"/>
                  </a:lnTo>
                  <a:lnTo>
                    <a:pt x="278" y="1002"/>
                  </a:lnTo>
                  <a:lnTo>
                    <a:pt x="289" y="995"/>
                  </a:lnTo>
                  <a:lnTo>
                    <a:pt x="297" y="986"/>
                  </a:lnTo>
                  <a:lnTo>
                    <a:pt x="308" y="976"/>
                  </a:lnTo>
                  <a:lnTo>
                    <a:pt x="316" y="964"/>
                  </a:lnTo>
                  <a:lnTo>
                    <a:pt x="327" y="951"/>
                  </a:lnTo>
                  <a:lnTo>
                    <a:pt x="335" y="936"/>
                  </a:lnTo>
                  <a:lnTo>
                    <a:pt x="342" y="920"/>
                  </a:lnTo>
                  <a:lnTo>
                    <a:pt x="350" y="903"/>
                  </a:lnTo>
                  <a:lnTo>
                    <a:pt x="354" y="884"/>
                  </a:lnTo>
                  <a:lnTo>
                    <a:pt x="358" y="863"/>
                  </a:lnTo>
                  <a:lnTo>
                    <a:pt x="358" y="841"/>
                  </a:lnTo>
                  <a:lnTo>
                    <a:pt x="356" y="810"/>
                  </a:lnTo>
                  <a:lnTo>
                    <a:pt x="348" y="776"/>
                  </a:lnTo>
                  <a:lnTo>
                    <a:pt x="335" y="741"/>
                  </a:lnTo>
                  <a:lnTo>
                    <a:pt x="320" y="704"/>
                  </a:lnTo>
                  <a:lnTo>
                    <a:pt x="280" y="627"/>
                  </a:lnTo>
                  <a:lnTo>
                    <a:pt x="236" y="548"/>
                  </a:lnTo>
                  <a:lnTo>
                    <a:pt x="192" y="471"/>
                  </a:lnTo>
                  <a:lnTo>
                    <a:pt x="171" y="433"/>
                  </a:lnTo>
                  <a:lnTo>
                    <a:pt x="152" y="397"/>
                  </a:lnTo>
                  <a:lnTo>
                    <a:pt x="137" y="362"/>
                  </a:lnTo>
                  <a:lnTo>
                    <a:pt x="124" y="330"/>
                  </a:lnTo>
                  <a:lnTo>
                    <a:pt x="116" y="299"/>
                  </a:lnTo>
                  <a:lnTo>
                    <a:pt x="114" y="272"/>
                  </a:lnTo>
                  <a:lnTo>
                    <a:pt x="116" y="247"/>
                  </a:lnTo>
                  <a:lnTo>
                    <a:pt x="122" y="222"/>
                  </a:lnTo>
                  <a:lnTo>
                    <a:pt x="131" y="199"/>
                  </a:lnTo>
                  <a:lnTo>
                    <a:pt x="141" y="178"/>
                  </a:lnTo>
                  <a:lnTo>
                    <a:pt x="152" y="160"/>
                  </a:lnTo>
                  <a:lnTo>
                    <a:pt x="156" y="152"/>
                  </a:lnTo>
                  <a:lnTo>
                    <a:pt x="160" y="145"/>
                  </a:lnTo>
                  <a:lnTo>
                    <a:pt x="164" y="140"/>
                  </a:lnTo>
                  <a:lnTo>
                    <a:pt x="166" y="136"/>
                  </a:lnTo>
                  <a:lnTo>
                    <a:pt x="169" y="134"/>
                  </a:lnTo>
                  <a:lnTo>
                    <a:pt x="169" y="133"/>
                  </a:lnTo>
                  <a:lnTo>
                    <a:pt x="173" y="132"/>
                  </a:lnTo>
                  <a:lnTo>
                    <a:pt x="181" y="130"/>
                  </a:lnTo>
                  <a:lnTo>
                    <a:pt x="194" y="126"/>
                  </a:lnTo>
                  <a:lnTo>
                    <a:pt x="211" y="121"/>
                  </a:lnTo>
                  <a:lnTo>
                    <a:pt x="226" y="114"/>
                  </a:lnTo>
                  <a:lnTo>
                    <a:pt x="238" y="106"/>
                  </a:lnTo>
                  <a:lnTo>
                    <a:pt x="247" y="97"/>
                  </a:lnTo>
                  <a:lnTo>
                    <a:pt x="251" y="86"/>
                  </a:lnTo>
                  <a:lnTo>
                    <a:pt x="253" y="79"/>
                  </a:lnTo>
                  <a:lnTo>
                    <a:pt x="257" y="73"/>
                  </a:lnTo>
                  <a:lnTo>
                    <a:pt x="266" y="68"/>
                  </a:lnTo>
                  <a:lnTo>
                    <a:pt x="280" y="67"/>
                  </a:lnTo>
                  <a:lnTo>
                    <a:pt x="289" y="67"/>
                  </a:lnTo>
                  <a:lnTo>
                    <a:pt x="297" y="69"/>
                  </a:lnTo>
                  <a:lnTo>
                    <a:pt x="304" y="72"/>
                  </a:lnTo>
                  <a:lnTo>
                    <a:pt x="312" y="76"/>
                  </a:lnTo>
                  <a:lnTo>
                    <a:pt x="316" y="81"/>
                  </a:lnTo>
                  <a:lnTo>
                    <a:pt x="318" y="87"/>
                  </a:lnTo>
                  <a:lnTo>
                    <a:pt x="318" y="94"/>
                  </a:lnTo>
                  <a:lnTo>
                    <a:pt x="314" y="102"/>
                  </a:lnTo>
                  <a:lnTo>
                    <a:pt x="316" y="102"/>
                  </a:lnTo>
                  <a:lnTo>
                    <a:pt x="320" y="102"/>
                  </a:lnTo>
                  <a:lnTo>
                    <a:pt x="335" y="99"/>
                  </a:lnTo>
                  <a:lnTo>
                    <a:pt x="344" y="96"/>
                  </a:lnTo>
                  <a:lnTo>
                    <a:pt x="350" y="92"/>
                  </a:lnTo>
                  <a:lnTo>
                    <a:pt x="354" y="87"/>
                  </a:lnTo>
                  <a:lnTo>
                    <a:pt x="356" y="79"/>
                  </a:lnTo>
                  <a:lnTo>
                    <a:pt x="354" y="71"/>
                  </a:lnTo>
                  <a:lnTo>
                    <a:pt x="348" y="64"/>
                  </a:lnTo>
                  <a:lnTo>
                    <a:pt x="339" y="59"/>
                  </a:lnTo>
                  <a:lnTo>
                    <a:pt x="329" y="54"/>
                  </a:lnTo>
                  <a:lnTo>
                    <a:pt x="304" y="48"/>
                  </a:lnTo>
                  <a:lnTo>
                    <a:pt x="282" y="45"/>
                  </a:lnTo>
                  <a:lnTo>
                    <a:pt x="274" y="44"/>
                  </a:lnTo>
                  <a:lnTo>
                    <a:pt x="268" y="42"/>
                  </a:lnTo>
                  <a:lnTo>
                    <a:pt x="264" y="37"/>
                  </a:lnTo>
                  <a:lnTo>
                    <a:pt x="266" y="31"/>
                  </a:lnTo>
                  <a:lnTo>
                    <a:pt x="274" y="27"/>
                  </a:lnTo>
                  <a:lnTo>
                    <a:pt x="276" y="25"/>
                  </a:lnTo>
                  <a:lnTo>
                    <a:pt x="278" y="22"/>
                  </a:lnTo>
                  <a:lnTo>
                    <a:pt x="280" y="13"/>
                  </a:lnTo>
                  <a:lnTo>
                    <a:pt x="278" y="4"/>
                  </a:lnTo>
                  <a:lnTo>
                    <a:pt x="278" y="1"/>
                  </a:lnTo>
                  <a:lnTo>
                    <a:pt x="278" y="0"/>
                  </a:lnTo>
                  <a:lnTo>
                    <a:pt x="276" y="0"/>
                  </a:lnTo>
                  <a:lnTo>
                    <a:pt x="272" y="0"/>
                  </a:lnTo>
                  <a:lnTo>
                    <a:pt x="259" y="2"/>
                  </a:lnTo>
                  <a:lnTo>
                    <a:pt x="242" y="6"/>
                  </a:lnTo>
                  <a:lnTo>
                    <a:pt x="226" y="14"/>
                  </a:lnTo>
                  <a:lnTo>
                    <a:pt x="213" y="22"/>
                  </a:lnTo>
                  <a:lnTo>
                    <a:pt x="207" y="25"/>
                  </a:lnTo>
                  <a:lnTo>
                    <a:pt x="200" y="26"/>
                  </a:lnTo>
                  <a:lnTo>
                    <a:pt x="194" y="27"/>
                  </a:lnTo>
                  <a:lnTo>
                    <a:pt x="185" y="25"/>
                  </a:lnTo>
                  <a:lnTo>
                    <a:pt x="179" y="23"/>
                  </a:lnTo>
                  <a:lnTo>
                    <a:pt x="171" y="18"/>
                  </a:lnTo>
                  <a:lnTo>
                    <a:pt x="150" y="9"/>
                  </a:lnTo>
                  <a:lnTo>
                    <a:pt x="122" y="3"/>
                  </a:lnTo>
                  <a:lnTo>
                    <a:pt x="97" y="1"/>
                  </a:lnTo>
                  <a:lnTo>
                    <a:pt x="76" y="0"/>
                  </a:lnTo>
                  <a:lnTo>
                    <a:pt x="67" y="0"/>
                  </a:lnTo>
                  <a:lnTo>
                    <a:pt x="55" y="2"/>
                  </a:lnTo>
                  <a:lnTo>
                    <a:pt x="29" y="7"/>
                  </a:lnTo>
                  <a:lnTo>
                    <a:pt x="8" y="16"/>
                  </a:lnTo>
                  <a:lnTo>
                    <a:pt x="2" y="22"/>
                  </a:lnTo>
                  <a:lnTo>
                    <a:pt x="0" y="29"/>
                  </a:lnTo>
                  <a:lnTo>
                    <a:pt x="2" y="35"/>
                  </a:lnTo>
                  <a:lnTo>
                    <a:pt x="6" y="38"/>
                  </a:lnTo>
                  <a:lnTo>
                    <a:pt x="12" y="40"/>
                  </a:lnTo>
                  <a:lnTo>
                    <a:pt x="21" y="41"/>
                  </a:lnTo>
                  <a:lnTo>
                    <a:pt x="36" y="40"/>
                  </a:lnTo>
                  <a:lnTo>
                    <a:pt x="40" y="40"/>
                  </a:lnTo>
                  <a:lnTo>
                    <a:pt x="42" y="39"/>
                  </a:lnTo>
                  <a:lnTo>
                    <a:pt x="42" y="37"/>
                  </a:lnTo>
                  <a:lnTo>
                    <a:pt x="44" y="32"/>
                  </a:lnTo>
                  <a:lnTo>
                    <a:pt x="40" y="27"/>
                  </a:lnTo>
                  <a:lnTo>
                    <a:pt x="34" y="21"/>
                  </a:lnTo>
                  <a:lnTo>
                    <a:pt x="31" y="19"/>
                  </a:lnTo>
                  <a:lnTo>
                    <a:pt x="34" y="16"/>
                  </a:lnTo>
                  <a:lnTo>
                    <a:pt x="38" y="15"/>
                  </a:lnTo>
                  <a:lnTo>
                    <a:pt x="48" y="14"/>
                  </a:lnTo>
                  <a:lnTo>
                    <a:pt x="63" y="15"/>
                  </a:lnTo>
                  <a:lnTo>
                    <a:pt x="78" y="17"/>
                  </a:lnTo>
                  <a:lnTo>
                    <a:pt x="112" y="25"/>
                  </a:lnTo>
                  <a:lnTo>
                    <a:pt x="124" y="30"/>
                  </a:lnTo>
                  <a:lnTo>
                    <a:pt x="137" y="36"/>
                  </a:lnTo>
                  <a:lnTo>
                    <a:pt x="145" y="42"/>
                  </a:lnTo>
                  <a:lnTo>
                    <a:pt x="147" y="48"/>
                  </a:lnTo>
                  <a:lnTo>
                    <a:pt x="147" y="53"/>
                  </a:lnTo>
                  <a:lnTo>
                    <a:pt x="143" y="58"/>
                  </a:lnTo>
                  <a:lnTo>
                    <a:pt x="135" y="65"/>
                  </a:lnTo>
                  <a:lnTo>
                    <a:pt x="131" y="70"/>
                  </a:lnTo>
                  <a:lnTo>
                    <a:pt x="126" y="75"/>
                  </a:lnTo>
                  <a:lnTo>
                    <a:pt x="122" y="82"/>
                  </a:lnTo>
                  <a:lnTo>
                    <a:pt x="122" y="92"/>
                  </a:lnTo>
                  <a:lnTo>
                    <a:pt x="122" y="101"/>
                  </a:lnTo>
                  <a:lnTo>
                    <a:pt x="124" y="108"/>
                  </a:lnTo>
                  <a:lnTo>
                    <a:pt x="129" y="118"/>
                  </a:lnTo>
                  <a:lnTo>
                    <a:pt x="131" y="126"/>
                  </a:lnTo>
                  <a:lnTo>
                    <a:pt x="131" y="131"/>
                  </a:lnTo>
                  <a:lnTo>
                    <a:pt x="131" y="138"/>
                  </a:lnTo>
                  <a:lnTo>
                    <a:pt x="129" y="142"/>
                  </a:lnTo>
                  <a:lnTo>
                    <a:pt x="126" y="147"/>
                  </a:lnTo>
                  <a:lnTo>
                    <a:pt x="120" y="160"/>
                  </a:lnTo>
                  <a:lnTo>
                    <a:pt x="116" y="177"/>
                  </a:lnTo>
                  <a:lnTo>
                    <a:pt x="110" y="195"/>
                  </a:lnTo>
                  <a:lnTo>
                    <a:pt x="97" y="234"/>
                  </a:lnTo>
                  <a:lnTo>
                    <a:pt x="95" y="254"/>
                  </a:lnTo>
                  <a:lnTo>
                    <a:pt x="93" y="271"/>
                  </a:lnTo>
                  <a:lnTo>
                    <a:pt x="95" y="301"/>
                  </a:lnTo>
                  <a:lnTo>
                    <a:pt x="103" y="334"/>
                  </a:lnTo>
                  <a:lnTo>
                    <a:pt x="116" y="368"/>
                  </a:lnTo>
                  <a:lnTo>
                    <a:pt x="131" y="405"/>
                  </a:lnTo>
                  <a:lnTo>
                    <a:pt x="169" y="481"/>
                  </a:lnTo>
                  <a:lnTo>
                    <a:pt x="213" y="560"/>
                  </a:lnTo>
                  <a:lnTo>
                    <a:pt x="257" y="639"/>
                  </a:lnTo>
                  <a:lnTo>
                    <a:pt x="276" y="677"/>
                  </a:lnTo>
                  <a:lnTo>
                    <a:pt x="295" y="713"/>
                  </a:lnTo>
                  <a:lnTo>
                    <a:pt x="310" y="748"/>
                  </a:lnTo>
                  <a:lnTo>
                    <a:pt x="323" y="781"/>
                  </a:lnTo>
                  <a:lnTo>
                    <a:pt x="329" y="812"/>
                  </a:lnTo>
                  <a:lnTo>
                    <a:pt x="333" y="840"/>
                  </a:lnTo>
                  <a:lnTo>
                    <a:pt x="331" y="864"/>
                  </a:lnTo>
                  <a:lnTo>
                    <a:pt x="327" y="889"/>
                  </a:lnTo>
                  <a:lnTo>
                    <a:pt x="320" y="913"/>
                  </a:lnTo>
                  <a:lnTo>
                    <a:pt x="310" y="936"/>
                  </a:lnTo>
                  <a:lnTo>
                    <a:pt x="297" y="958"/>
                  </a:lnTo>
                  <a:lnTo>
                    <a:pt x="282" y="976"/>
                  </a:lnTo>
                  <a:lnTo>
                    <a:pt x="266" y="992"/>
                  </a:lnTo>
                  <a:lnTo>
                    <a:pt x="255" y="999"/>
                  </a:lnTo>
                  <a:lnTo>
                    <a:pt x="247" y="1004"/>
                  </a:lnTo>
                  <a:close/>
                </a:path>
              </a:pathLst>
            </a:custGeom>
            <a:solidFill>
              <a:srgbClr val="008000"/>
            </a:solidFill>
            <a:ln w="0">
              <a:solidFill>
                <a:srgbClr val="000000"/>
              </a:solidFill>
              <a:round/>
              <a:headEnd/>
              <a:tailEnd/>
            </a:ln>
          </p:spPr>
          <p:txBody>
            <a:bodyPr/>
            <a:lstStyle/>
            <a:p>
              <a:endParaRPr lang="en-US"/>
            </a:p>
          </p:txBody>
        </p:sp>
        <p:sp>
          <p:nvSpPr>
            <p:cNvPr id="14" name="Freeform 9"/>
            <p:cNvSpPr>
              <a:spLocks/>
            </p:cNvSpPr>
            <p:nvPr/>
          </p:nvSpPr>
          <p:spPr bwMode="auto">
            <a:xfrm>
              <a:off x="1447" y="1699"/>
              <a:ext cx="194" cy="564"/>
            </a:xfrm>
            <a:custGeom>
              <a:avLst/>
              <a:gdLst>
                <a:gd name="T0" fmla="*/ 0 w 194"/>
                <a:gd name="T1" fmla="*/ 537 h 564"/>
                <a:gd name="T2" fmla="*/ 14 w 194"/>
                <a:gd name="T3" fmla="*/ 564 h 564"/>
                <a:gd name="T4" fmla="*/ 14 w 194"/>
                <a:gd name="T5" fmla="*/ 563 h 564"/>
                <a:gd name="T6" fmla="*/ 17 w 194"/>
                <a:gd name="T7" fmla="*/ 561 h 564"/>
                <a:gd name="T8" fmla="*/ 19 w 194"/>
                <a:gd name="T9" fmla="*/ 557 h 564"/>
                <a:gd name="T10" fmla="*/ 23 w 194"/>
                <a:gd name="T11" fmla="*/ 551 h 564"/>
                <a:gd name="T12" fmla="*/ 27 w 194"/>
                <a:gd name="T13" fmla="*/ 544 h 564"/>
                <a:gd name="T14" fmla="*/ 31 w 194"/>
                <a:gd name="T15" fmla="*/ 535 h 564"/>
                <a:gd name="T16" fmla="*/ 38 w 194"/>
                <a:gd name="T17" fmla="*/ 526 h 564"/>
                <a:gd name="T18" fmla="*/ 42 w 194"/>
                <a:gd name="T19" fmla="*/ 515 h 564"/>
                <a:gd name="T20" fmla="*/ 48 w 194"/>
                <a:gd name="T21" fmla="*/ 503 h 564"/>
                <a:gd name="T22" fmla="*/ 57 w 194"/>
                <a:gd name="T23" fmla="*/ 489 h 564"/>
                <a:gd name="T24" fmla="*/ 71 w 194"/>
                <a:gd name="T25" fmla="*/ 460 h 564"/>
                <a:gd name="T26" fmla="*/ 88 w 194"/>
                <a:gd name="T27" fmla="*/ 427 h 564"/>
                <a:gd name="T28" fmla="*/ 105 w 194"/>
                <a:gd name="T29" fmla="*/ 391 h 564"/>
                <a:gd name="T30" fmla="*/ 122 w 194"/>
                <a:gd name="T31" fmla="*/ 353 h 564"/>
                <a:gd name="T32" fmla="*/ 137 w 194"/>
                <a:gd name="T33" fmla="*/ 313 h 564"/>
                <a:gd name="T34" fmla="*/ 166 w 194"/>
                <a:gd name="T35" fmla="*/ 230 h 564"/>
                <a:gd name="T36" fmla="*/ 177 w 194"/>
                <a:gd name="T37" fmla="*/ 189 h 564"/>
                <a:gd name="T38" fmla="*/ 185 w 194"/>
                <a:gd name="T39" fmla="*/ 148 h 564"/>
                <a:gd name="T40" fmla="*/ 192 w 194"/>
                <a:gd name="T41" fmla="*/ 108 h 564"/>
                <a:gd name="T42" fmla="*/ 194 w 194"/>
                <a:gd name="T43" fmla="*/ 70 h 564"/>
                <a:gd name="T44" fmla="*/ 194 w 194"/>
                <a:gd name="T45" fmla="*/ 51 h 564"/>
                <a:gd name="T46" fmla="*/ 192 w 194"/>
                <a:gd name="T47" fmla="*/ 35 h 564"/>
                <a:gd name="T48" fmla="*/ 187 w 194"/>
                <a:gd name="T49" fmla="*/ 23 h 564"/>
                <a:gd name="T50" fmla="*/ 185 w 194"/>
                <a:gd name="T51" fmla="*/ 14 h 564"/>
                <a:gd name="T52" fmla="*/ 181 w 194"/>
                <a:gd name="T53" fmla="*/ 7 h 564"/>
                <a:gd name="T54" fmla="*/ 179 w 194"/>
                <a:gd name="T55" fmla="*/ 3 h 564"/>
                <a:gd name="T56" fmla="*/ 177 w 194"/>
                <a:gd name="T57" fmla="*/ 1 h 564"/>
                <a:gd name="T58" fmla="*/ 177 w 194"/>
                <a:gd name="T59" fmla="*/ 0 h 564"/>
                <a:gd name="T60" fmla="*/ 156 w 194"/>
                <a:gd name="T61" fmla="*/ 3 h 564"/>
                <a:gd name="T62" fmla="*/ 156 w 194"/>
                <a:gd name="T63" fmla="*/ 4 h 564"/>
                <a:gd name="T64" fmla="*/ 158 w 194"/>
                <a:gd name="T65" fmla="*/ 8 h 564"/>
                <a:gd name="T66" fmla="*/ 162 w 194"/>
                <a:gd name="T67" fmla="*/ 14 h 564"/>
                <a:gd name="T68" fmla="*/ 164 w 194"/>
                <a:gd name="T69" fmla="*/ 23 h 564"/>
                <a:gd name="T70" fmla="*/ 168 w 194"/>
                <a:gd name="T71" fmla="*/ 33 h 564"/>
                <a:gd name="T72" fmla="*/ 171 w 194"/>
                <a:gd name="T73" fmla="*/ 44 h 564"/>
                <a:gd name="T74" fmla="*/ 175 w 194"/>
                <a:gd name="T75" fmla="*/ 70 h 564"/>
                <a:gd name="T76" fmla="*/ 173 w 194"/>
                <a:gd name="T77" fmla="*/ 105 h 564"/>
                <a:gd name="T78" fmla="*/ 166 w 194"/>
                <a:gd name="T79" fmla="*/ 142 h 564"/>
                <a:gd name="T80" fmla="*/ 158 w 194"/>
                <a:gd name="T81" fmla="*/ 181 h 564"/>
                <a:gd name="T82" fmla="*/ 147 w 194"/>
                <a:gd name="T83" fmla="*/ 220 h 564"/>
                <a:gd name="T84" fmla="*/ 118 w 194"/>
                <a:gd name="T85" fmla="*/ 298 h 564"/>
                <a:gd name="T86" fmla="*/ 103 w 194"/>
                <a:gd name="T87" fmla="*/ 336 h 564"/>
                <a:gd name="T88" fmla="*/ 86 w 194"/>
                <a:gd name="T89" fmla="*/ 372 h 564"/>
                <a:gd name="T90" fmla="*/ 71 w 194"/>
                <a:gd name="T91" fmla="*/ 406 h 564"/>
                <a:gd name="T92" fmla="*/ 55 w 194"/>
                <a:gd name="T93" fmla="*/ 437 h 564"/>
                <a:gd name="T94" fmla="*/ 40 w 194"/>
                <a:gd name="T95" fmla="*/ 466 h 564"/>
                <a:gd name="T96" fmla="*/ 33 w 194"/>
                <a:gd name="T97" fmla="*/ 478 h 564"/>
                <a:gd name="T98" fmla="*/ 27 w 194"/>
                <a:gd name="T99" fmla="*/ 490 h 564"/>
                <a:gd name="T100" fmla="*/ 21 w 194"/>
                <a:gd name="T101" fmla="*/ 500 h 564"/>
                <a:gd name="T102" fmla="*/ 17 w 194"/>
                <a:gd name="T103" fmla="*/ 510 h 564"/>
                <a:gd name="T104" fmla="*/ 12 w 194"/>
                <a:gd name="T105" fmla="*/ 518 h 564"/>
                <a:gd name="T106" fmla="*/ 8 w 194"/>
                <a:gd name="T107" fmla="*/ 525 h 564"/>
                <a:gd name="T108" fmla="*/ 4 w 194"/>
                <a:gd name="T109" fmla="*/ 530 h 564"/>
                <a:gd name="T110" fmla="*/ 2 w 194"/>
                <a:gd name="T111" fmla="*/ 534 h 564"/>
                <a:gd name="T112" fmla="*/ 0 w 194"/>
                <a:gd name="T113" fmla="*/ 536 h 564"/>
                <a:gd name="T114" fmla="*/ 0 w 194"/>
                <a:gd name="T115" fmla="*/ 537 h 5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4"/>
                <a:gd name="T175" fmla="*/ 0 h 564"/>
                <a:gd name="T176" fmla="*/ 194 w 194"/>
                <a:gd name="T177" fmla="*/ 564 h 5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4" h="564">
                  <a:moveTo>
                    <a:pt x="0" y="537"/>
                  </a:moveTo>
                  <a:lnTo>
                    <a:pt x="14" y="564"/>
                  </a:lnTo>
                  <a:lnTo>
                    <a:pt x="14" y="563"/>
                  </a:lnTo>
                  <a:lnTo>
                    <a:pt x="17" y="561"/>
                  </a:lnTo>
                  <a:lnTo>
                    <a:pt x="19" y="557"/>
                  </a:lnTo>
                  <a:lnTo>
                    <a:pt x="23" y="551"/>
                  </a:lnTo>
                  <a:lnTo>
                    <a:pt x="27" y="544"/>
                  </a:lnTo>
                  <a:lnTo>
                    <a:pt x="31" y="535"/>
                  </a:lnTo>
                  <a:lnTo>
                    <a:pt x="38" y="526"/>
                  </a:lnTo>
                  <a:lnTo>
                    <a:pt x="42" y="515"/>
                  </a:lnTo>
                  <a:lnTo>
                    <a:pt x="48" y="503"/>
                  </a:lnTo>
                  <a:lnTo>
                    <a:pt x="57" y="489"/>
                  </a:lnTo>
                  <a:lnTo>
                    <a:pt x="71" y="460"/>
                  </a:lnTo>
                  <a:lnTo>
                    <a:pt x="88" y="427"/>
                  </a:lnTo>
                  <a:lnTo>
                    <a:pt x="105" y="391"/>
                  </a:lnTo>
                  <a:lnTo>
                    <a:pt x="122" y="353"/>
                  </a:lnTo>
                  <a:lnTo>
                    <a:pt x="137" y="313"/>
                  </a:lnTo>
                  <a:lnTo>
                    <a:pt x="166" y="230"/>
                  </a:lnTo>
                  <a:lnTo>
                    <a:pt x="177" y="189"/>
                  </a:lnTo>
                  <a:lnTo>
                    <a:pt x="185" y="148"/>
                  </a:lnTo>
                  <a:lnTo>
                    <a:pt x="192" y="108"/>
                  </a:lnTo>
                  <a:lnTo>
                    <a:pt x="194" y="70"/>
                  </a:lnTo>
                  <a:lnTo>
                    <a:pt x="194" y="51"/>
                  </a:lnTo>
                  <a:lnTo>
                    <a:pt x="192" y="35"/>
                  </a:lnTo>
                  <a:lnTo>
                    <a:pt x="187" y="23"/>
                  </a:lnTo>
                  <a:lnTo>
                    <a:pt x="185" y="14"/>
                  </a:lnTo>
                  <a:lnTo>
                    <a:pt x="181" y="7"/>
                  </a:lnTo>
                  <a:lnTo>
                    <a:pt x="179" y="3"/>
                  </a:lnTo>
                  <a:lnTo>
                    <a:pt x="177" y="1"/>
                  </a:lnTo>
                  <a:lnTo>
                    <a:pt x="177" y="0"/>
                  </a:lnTo>
                  <a:lnTo>
                    <a:pt x="156" y="3"/>
                  </a:lnTo>
                  <a:lnTo>
                    <a:pt x="156" y="4"/>
                  </a:lnTo>
                  <a:lnTo>
                    <a:pt x="158" y="8"/>
                  </a:lnTo>
                  <a:lnTo>
                    <a:pt x="162" y="14"/>
                  </a:lnTo>
                  <a:lnTo>
                    <a:pt x="164" y="23"/>
                  </a:lnTo>
                  <a:lnTo>
                    <a:pt x="168" y="33"/>
                  </a:lnTo>
                  <a:lnTo>
                    <a:pt x="171" y="44"/>
                  </a:lnTo>
                  <a:lnTo>
                    <a:pt x="175" y="70"/>
                  </a:lnTo>
                  <a:lnTo>
                    <a:pt x="173" y="105"/>
                  </a:lnTo>
                  <a:lnTo>
                    <a:pt x="166" y="142"/>
                  </a:lnTo>
                  <a:lnTo>
                    <a:pt x="158" y="181"/>
                  </a:lnTo>
                  <a:lnTo>
                    <a:pt x="147" y="220"/>
                  </a:lnTo>
                  <a:lnTo>
                    <a:pt x="118" y="298"/>
                  </a:lnTo>
                  <a:lnTo>
                    <a:pt x="103" y="336"/>
                  </a:lnTo>
                  <a:lnTo>
                    <a:pt x="86" y="372"/>
                  </a:lnTo>
                  <a:lnTo>
                    <a:pt x="71" y="406"/>
                  </a:lnTo>
                  <a:lnTo>
                    <a:pt x="55" y="437"/>
                  </a:lnTo>
                  <a:lnTo>
                    <a:pt x="40" y="466"/>
                  </a:lnTo>
                  <a:lnTo>
                    <a:pt x="33" y="478"/>
                  </a:lnTo>
                  <a:lnTo>
                    <a:pt x="27" y="490"/>
                  </a:lnTo>
                  <a:lnTo>
                    <a:pt x="21" y="500"/>
                  </a:lnTo>
                  <a:lnTo>
                    <a:pt x="17" y="510"/>
                  </a:lnTo>
                  <a:lnTo>
                    <a:pt x="12" y="518"/>
                  </a:lnTo>
                  <a:lnTo>
                    <a:pt x="8" y="525"/>
                  </a:lnTo>
                  <a:lnTo>
                    <a:pt x="4" y="530"/>
                  </a:lnTo>
                  <a:lnTo>
                    <a:pt x="2" y="534"/>
                  </a:lnTo>
                  <a:lnTo>
                    <a:pt x="0" y="536"/>
                  </a:lnTo>
                  <a:lnTo>
                    <a:pt x="0" y="537"/>
                  </a:lnTo>
                  <a:close/>
                </a:path>
              </a:pathLst>
            </a:custGeom>
            <a:solidFill>
              <a:srgbClr val="008000"/>
            </a:solidFill>
            <a:ln w="0">
              <a:solidFill>
                <a:srgbClr val="000000"/>
              </a:solidFill>
              <a:round/>
              <a:headEnd/>
              <a:tailEnd/>
            </a:ln>
          </p:spPr>
          <p:txBody>
            <a:bodyPr/>
            <a:lstStyle/>
            <a:p>
              <a:endParaRPr lang="en-US"/>
            </a:p>
          </p:txBody>
        </p:sp>
        <p:sp>
          <p:nvSpPr>
            <p:cNvPr id="15" name="Freeform 10"/>
            <p:cNvSpPr>
              <a:spLocks/>
            </p:cNvSpPr>
            <p:nvPr/>
          </p:nvSpPr>
          <p:spPr bwMode="auto">
            <a:xfrm>
              <a:off x="1208" y="1199"/>
              <a:ext cx="635" cy="291"/>
            </a:xfrm>
            <a:custGeom>
              <a:avLst/>
              <a:gdLst>
                <a:gd name="T0" fmla="*/ 386 w 635"/>
                <a:gd name="T1" fmla="*/ 6 h 291"/>
                <a:gd name="T2" fmla="*/ 340 w 635"/>
                <a:gd name="T3" fmla="*/ 19 h 291"/>
                <a:gd name="T4" fmla="*/ 302 w 635"/>
                <a:gd name="T5" fmla="*/ 22 h 291"/>
                <a:gd name="T6" fmla="*/ 272 w 635"/>
                <a:gd name="T7" fmla="*/ 13 h 291"/>
                <a:gd name="T8" fmla="*/ 222 w 635"/>
                <a:gd name="T9" fmla="*/ 8 h 291"/>
                <a:gd name="T10" fmla="*/ 116 w 635"/>
                <a:gd name="T11" fmla="*/ 14 h 291"/>
                <a:gd name="T12" fmla="*/ 43 w 635"/>
                <a:gd name="T13" fmla="*/ 35 h 291"/>
                <a:gd name="T14" fmla="*/ 11 w 635"/>
                <a:gd name="T15" fmla="*/ 61 h 291"/>
                <a:gd name="T16" fmla="*/ 0 w 635"/>
                <a:gd name="T17" fmla="*/ 78 h 291"/>
                <a:gd name="T18" fmla="*/ 19 w 635"/>
                <a:gd name="T19" fmla="*/ 93 h 291"/>
                <a:gd name="T20" fmla="*/ 64 w 635"/>
                <a:gd name="T21" fmla="*/ 89 h 291"/>
                <a:gd name="T22" fmla="*/ 55 w 635"/>
                <a:gd name="T23" fmla="*/ 82 h 291"/>
                <a:gd name="T24" fmla="*/ 30 w 635"/>
                <a:gd name="T25" fmla="*/ 63 h 291"/>
                <a:gd name="T26" fmla="*/ 51 w 635"/>
                <a:gd name="T27" fmla="*/ 52 h 291"/>
                <a:gd name="T28" fmla="*/ 161 w 635"/>
                <a:gd name="T29" fmla="*/ 33 h 291"/>
                <a:gd name="T30" fmla="*/ 211 w 635"/>
                <a:gd name="T31" fmla="*/ 15 h 291"/>
                <a:gd name="T32" fmla="*/ 253 w 635"/>
                <a:gd name="T33" fmla="*/ 17 h 291"/>
                <a:gd name="T34" fmla="*/ 264 w 635"/>
                <a:gd name="T35" fmla="*/ 43 h 291"/>
                <a:gd name="T36" fmla="*/ 251 w 635"/>
                <a:gd name="T37" fmla="*/ 84 h 291"/>
                <a:gd name="T38" fmla="*/ 264 w 635"/>
                <a:gd name="T39" fmla="*/ 115 h 291"/>
                <a:gd name="T40" fmla="*/ 304 w 635"/>
                <a:gd name="T41" fmla="*/ 156 h 291"/>
                <a:gd name="T42" fmla="*/ 353 w 635"/>
                <a:gd name="T43" fmla="*/ 193 h 291"/>
                <a:gd name="T44" fmla="*/ 367 w 635"/>
                <a:gd name="T45" fmla="*/ 262 h 291"/>
                <a:gd name="T46" fmla="*/ 388 w 635"/>
                <a:gd name="T47" fmla="*/ 291 h 291"/>
                <a:gd name="T48" fmla="*/ 393 w 635"/>
                <a:gd name="T49" fmla="*/ 280 h 291"/>
                <a:gd name="T50" fmla="*/ 393 w 635"/>
                <a:gd name="T51" fmla="*/ 251 h 291"/>
                <a:gd name="T52" fmla="*/ 378 w 635"/>
                <a:gd name="T53" fmla="*/ 199 h 291"/>
                <a:gd name="T54" fmla="*/ 382 w 635"/>
                <a:gd name="T55" fmla="*/ 175 h 291"/>
                <a:gd name="T56" fmla="*/ 416 w 635"/>
                <a:gd name="T57" fmla="*/ 142 h 291"/>
                <a:gd name="T58" fmla="*/ 441 w 635"/>
                <a:gd name="T59" fmla="*/ 99 h 291"/>
                <a:gd name="T60" fmla="*/ 429 w 635"/>
                <a:gd name="T61" fmla="*/ 58 h 291"/>
                <a:gd name="T62" fmla="*/ 407 w 635"/>
                <a:gd name="T63" fmla="*/ 23 h 291"/>
                <a:gd name="T64" fmla="*/ 412 w 635"/>
                <a:gd name="T65" fmla="*/ 7 h 291"/>
                <a:gd name="T66" fmla="*/ 479 w 635"/>
                <a:gd name="T67" fmla="*/ 11 h 291"/>
                <a:gd name="T68" fmla="*/ 496 w 635"/>
                <a:gd name="T69" fmla="*/ 25 h 291"/>
                <a:gd name="T70" fmla="*/ 540 w 635"/>
                <a:gd name="T71" fmla="*/ 46 h 291"/>
                <a:gd name="T72" fmla="*/ 561 w 635"/>
                <a:gd name="T73" fmla="*/ 52 h 291"/>
                <a:gd name="T74" fmla="*/ 591 w 635"/>
                <a:gd name="T75" fmla="*/ 67 h 291"/>
                <a:gd name="T76" fmla="*/ 595 w 635"/>
                <a:gd name="T77" fmla="*/ 90 h 291"/>
                <a:gd name="T78" fmla="*/ 585 w 635"/>
                <a:gd name="T79" fmla="*/ 97 h 291"/>
                <a:gd name="T80" fmla="*/ 610 w 635"/>
                <a:gd name="T81" fmla="*/ 89 h 291"/>
                <a:gd name="T82" fmla="*/ 633 w 635"/>
                <a:gd name="T83" fmla="*/ 68 h 291"/>
                <a:gd name="T84" fmla="*/ 625 w 635"/>
                <a:gd name="T85" fmla="*/ 44 h 291"/>
                <a:gd name="T86" fmla="*/ 585 w 635"/>
                <a:gd name="T87" fmla="*/ 23 h 291"/>
                <a:gd name="T88" fmla="*/ 530 w 635"/>
                <a:gd name="T89" fmla="*/ 12 h 291"/>
                <a:gd name="T90" fmla="*/ 448 w 635"/>
                <a:gd name="T91" fmla="*/ 1 h 291"/>
                <a:gd name="T92" fmla="*/ 395 w 635"/>
                <a:gd name="T93" fmla="*/ 3 h 29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35"/>
                <a:gd name="T142" fmla="*/ 0 h 291"/>
                <a:gd name="T143" fmla="*/ 635 w 635"/>
                <a:gd name="T144" fmla="*/ 291 h 29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35" h="291">
                  <a:moveTo>
                    <a:pt x="395" y="3"/>
                  </a:moveTo>
                  <a:lnTo>
                    <a:pt x="393" y="4"/>
                  </a:lnTo>
                  <a:lnTo>
                    <a:pt x="386" y="6"/>
                  </a:lnTo>
                  <a:lnTo>
                    <a:pt x="378" y="9"/>
                  </a:lnTo>
                  <a:lnTo>
                    <a:pt x="365" y="13"/>
                  </a:lnTo>
                  <a:lnTo>
                    <a:pt x="340" y="19"/>
                  </a:lnTo>
                  <a:lnTo>
                    <a:pt x="325" y="22"/>
                  </a:lnTo>
                  <a:lnTo>
                    <a:pt x="313" y="22"/>
                  </a:lnTo>
                  <a:lnTo>
                    <a:pt x="302" y="22"/>
                  </a:lnTo>
                  <a:lnTo>
                    <a:pt x="294" y="21"/>
                  </a:lnTo>
                  <a:lnTo>
                    <a:pt x="285" y="18"/>
                  </a:lnTo>
                  <a:lnTo>
                    <a:pt x="272" y="13"/>
                  </a:lnTo>
                  <a:lnTo>
                    <a:pt x="262" y="11"/>
                  </a:lnTo>
                  <a:lnTo>
                    <a:pt x="243" y="9"/>
                  </a:lnTo>
                  <a:lnTo>
                    <a:pt x="222" y="8"/>
                  </a:lnTo>
                  <a:lnTo>
                    <a:pt x="199" y="9"/>
                  </a:lnTo>
                  <a:lnTo>
                    <a:pt x="146" y="12"/>
                  </a:lnTo>
                  <a:lnTo>
                    <a:pt x="116" y="14"/>
                  </a:lnTo>
                  <a:lnTo>
                    <a:pt x="89" y="20"/>
                  </a:lnTo>
                  <a:lnTo>
                    <a:pt x="62" y="27"/>
                  </a:lnTo>
                  <a:lnTo>
                    <a:pt x="43" y="35"/>
                  </a:lnTo>
                  <a:lnTo>
                    <a:pt x="26" y="46"/>
                  </a:lnTo>
                  <a:lnTo>
                    <a:pt x="17" y="53"/>
                  </a:lnTo>
                  <a:lnTo>
                    <a:pt x="11" y="61"/>
                  </a:lnTo>
                  <a:lnTo>
                    <a:pt x="9" y="63"/>
                  </a:lnTo>
                  <a:lnTo>
                    <a:pt x="7" y="66"/>
                  </a:lnTo>
                  <a:lnTo>
                    <a:pt x="0" y="78"/>
                  </a:lnTo>
                  <a:lnTo>
                    <a:pt x="2" y="84"/>
                  </a:lnTo>
                  <a:lnTo>
                    <a:pt x="7" y="89"/>
                  </a:lnTo>
                  <a:lnTo>
                    <a:pt x="19" y="93"/>
                  </a:lnTo>
                  <a:lnTo>
                    <a:pt x="38" y="95"/>
                  </a:lnTo>
                  <a:lnTo>
                    <a:pt x="53" y="93"/>
                  </a:lnTo>
                  <a:lnTo>
                    <a:pt x="64" y="89"/>
                  </a:lnTo>
                  <a:lnTo>
                    <a:pt x="70" y="85"/>
                  </a:lnTo>
                  <a:lnTo>
                    <a:pt x="72" y="83"/>
                  </a:lnTo>
                  <a:lnTo>
                    <a:pt x="55" y="82"/>
                  </a:lnTo>
                  <a:lnTo>
                    <a:pt x="40" y="78"/>
                  </a:lnTo>
                  <a:lnTo>
                    <a:pt x="32" y="72"/>
                  </a:lnTo>
                  <a:lnTo>
                    <a:pt x="30" y="63"/>
                  </a:lnTo>
                  <a:lnTo>
                    <a:pt x="32" y="59"/>
                  </a:lnTo>
                  <a:lnTo>
                    <a:pt x="40" y="55"/>
                  </a:lnTo>
                  <a:lnTo>
                    <a:pt x="51" y="52"/>
                  </a:lnTo>
                  <a:lnTo>
                    <a:pt x="66" y="49"/>
                  </a:lnTo>
                  <a:lnTo>
                    <a:pt x="133" y="39"/>
                  </a:lnTo>
                  <a:lnTo>
                    <a:pt x="161" y="33"/>
                  </a:lnTo>
                  <a:lnTo>
                    <a:pt x="182" y="24"/>
                  </a:lnTo>
                  <a:lnTo>
                    <a:pt x="203" y="17"/>
                  </a:lnTo>
                  <a:lnTo>
                    <a:pt x="211" y="15"/>
                  </a:lnTo>
                  <a:lnTo>
                    <a:pt x="224" y="14"/>
                  </a:lnTo>
                  <a:lnTo>
                    <a:pt x="239" y="15"/>
                  </a:lnTo>
                  <a:lnTo>
                    <a:pt x="253" y="17"/>
                  </a:lnTo>
                  <a:lnTo>
                    <a:pt x="264" y="23"/>
                  </a:lnTo>
                  <a:lnTo>
                    <a:pt x="268" y="32"/>
                  </a:lnTo>
                  <a:lnTo>
                    <a:pt x="264" y="43"/>
                  </a:lnTo>
                  <a:lnTo>
                    <a:pt x="260" y="55"/>
                  </a:lnTo>
                  <a:lnTo>
                    <a:pt x="253" y="69"/>
                  </a:lnTo>
                  <a:lnTo>
                    <a:pt x="251" y="84"/>
                  </a:lnTo>
                  <a:lnTo>
                    <a:pt x="253" y="93"/>
                  </a:lnTo>
                  <a:lnTo>
                    <a:pt x="258" y="103"/>
                  </a:lnTo>
                  <a:lnTo>
                    <a:pt x="264" y="115"/>
                  </a:lnTo>
                  <a:lnTo>
                    <a:pt x="275" y="128"/>
                  </a:lnTo>
                  <a:lnTo>
                    <a:pt x="287" y="142"/>
                  </a:lnTo>
                  <a:lnTo>
                    <a:pt x="304" y="156"/>
                  </a:lnTo>
                  <a:lnTo>
                    <a:pt x="321" y="170"/>
                  </a:lnTo>
                  <a:lnTo>
                    <a:pt x="344" y="184"/>
                  </a:lnTo>
                  <a:lnTo>
                    <a:pt x="353" y="193"/>
                  </a:lnTo>
                  <a:lnTo>
                    <a:pt x="359" y="205"/>
                  </a:lnTo>
                  <a:lnTo>
                    <a:pt x="367" y="233"/>
                  </a:lnTo>
                  <a:lnTo>
                    <a:pt x="367" y="262"/>
                  </a:lnTo>
                  <a:lnTo>
                    <a:pt x="367" y="273"/>
                  </a:lnTo>
                  <a:lnTo>
                    <a:pt x="365" y="282"/>
                  </a:lnTo>
                  <a:lnTo>
                    <a:pt x="388" y="291"/>
                  </a:lnTo>
                  <a:lnTo>
                    <a:pt x="388" y="290"/>
                  </a:lnTo>
                  <a:lnTo>
                    <a:pt x="391" y="288"/>
                  </a:lnTo>
                  <a:lnTo>
                    <a:pt x="393" y="280"/>
                  </a:lnTo>
                  <a:lnTo>
                    <a:pt x="395" y="269"/>
                  </a:lnTo>
                  <a:lnTo>
                    <a:pt x="395" y="258"/>
                  </a:lnTo>
                  <a:lnTo>
                    <a:pt x="393" y="251"/>
                  </a:lnTo>
                  <a:lnTo>
                    <a:pt x="391" y="243"/>
                  </a:lnTo>
                  <a:lnTo>
                    <a:pt x="384" y="221"/>
                  </a:lnTo>
                  <a:lnTo>
                    <a:pt x="378" y="199"/>
                  </a:lnTo>
                  <a:lnTo>
                    <a:pt x="378" y="190"/>
                  </a:lnTo>
                  <a:lnTo>
                    <a:pt x="378" y="182"/>
                  </a:lnTo>
                  <a:lnTo>
                    <a:pt x="382" y="175"/>
                  </a:lnTo>
                  <a:lnTo>
                    <a:pt x="393" y="166"/>
                  </a:lnTo>
                  <a:lnTo>
                    <a:pt x="403" y="154"/>
                  </a:lnTo>
                  <a:lnTo>
                    <a:pt x="416" y="142"/>
                  </a:lnTo>
                  <a:lnTo>
                    <a:pt x="426" y="128"/>
                  </a:lnTo>
                  <a:lnTo>
                    <a:pt x="435" y="113"/>
                  </a:lnTo>
                  <a:lnTo>
                    <a:pt x="441" y="99"/>
                  </a:lnTo>
                  <a:lnTo>
                    <a:pt x="441" y="85"/>
                  </a:lnTo>
                  <a:lnTo>
                    <a:pt x="437" y="72"/>
                  </a:lnTo>
                  <a:lnTo>
                    <a:pt x="429" y="58"/>
                  </a:lnTo>
                  <a:lnTo>
                    <a:pt x="420" y="45"/>
                  </a:lnTo>
                  <a:lnTo>
                    <a:pt x="414" y="33"/>
                  </a:lnTo>
                  <a:lnTo>
                    <a:pt x="407" y="23"/>
                  </a:lnTo>
                  <a:lnTo>
                    <a:pt x="403" y="15"/>
                  </a:lnTo>
                  <a:lnTo>
                    <a:pt x="403" y="9"/>
                  </a:lnTo>
                  <a:lnTo>
                    <a:pt x="412" y="7"/>
                  </a:lnTo>
                  <a:lnTo>
                    <a:pt x="433" y="6"/>
                  </a:lnTo>
                  <a:lnTo>
                    <a:pt x="458" y="7"/>
                  </a:lnTo>
                  <a:lnTo>
                    <a:pt x="479" y="11"/>
                  </a:lnTo>
                  <a:lnTo>
                    <a:pt x="488" y="14"/>
                  </a:lnTo>
                  <a:lnTo>
                    <a:pt x="492" y="19"/>
                  </a:lnTo>
                  <a:lnTo>
                    <a:pt x="496" y="25"/>
                  </a:lnTo>
                  <a:lnTo>
                    <a:pt x="502" y="30"/>
                  </a:lnTo>
                  <a:lnTo>
                    <a:pt x="521" y="39"/>
                  </a:lnTo>
                  <a:lnTo>
                    <a:pt x="540" y="46"/>
                  </a:lnTo>
                  <a:lnTo>
                    <a:pt x="549" y="49"/>
                  </a:lnTo>
                  <a:lnTo>
                    <a:pt x="555" y="50"/>
                  </a:lnTo>
                  <a:lnTo>
                    <a:pt x="561" y="52"/>
                  </a:lnTo>
                  <a:lnTo>
                    <a:pt x="570" y="56"/>
                  </a:lnTo>
                  <a:lnTo>
                    <a:pt x="580" y="61"/>
                  </a:lnTo>
                  <a:lnTo>
                    <a:pt x="591" y="67"/>
                  </a:lnTo>
                  <a:lnTo>
                    <a:pt x="597" y="74"/>
                  </a:lnTo>
                  <a:lnTo>
                    <a:pt x="599" y="82"/>
                  </a:lnTo>
                  <a:lnTo>
                    <a:pt x="595" y="90"/>
                  </a:lnTo>
                  <a:lnTo>
                    <a:pt x="591" y="94"/>
                  </a:lnTo>
                  <a:lnTo>
                    <a:pt x="583" y="98"/>
                  </a:lnTo>
                  <a:lnTo>
                    <a:pt x="585" y="97"/>
                  </a:lnTo>
                  <a:lnTo>
                    <a:pt x="591" y="96"/>
                  </a:lnTo>
                  <a:lnTo>
                    <a:pt x="599" y="93"/>
                  </a:lnTo>
                  <a:lnTo>
                    <a:pt x="610" y="89"/>
                  </a:lnTo>
                  <a:lnTo>
                    <a:pt x="618" y="84"/>
                  </a:lnTo>
                  <a:lnTo>
                    <a:pt x="627" y="77"/>
                  </a:lnTo>
                  <a:lnTo>
                    <a:pt x="633" y="68"/>
                  </a:lnTo>
                  <a:lnTo>
                    <a:pt x="635" y="59"/>
                  </a:lnTo>
                  <a:lnTo>
                    <a:pt x="631" y="50"/>
                  </a:lnTo>
                  <a:lnTo>
                    <a:pt x="625" y="44"/>
                  </a:lnTo>
                  <a:lnTo>
                    <a:pt x="608" y="35"/>
                  </a:lnTo>
                  <a:lnTo>
                    <a:pt x="599" y="30"/>
                  </a:lnTo>
                  <a:lnTo>
                    <a:pt x="585" y="23"/>
                  </a:lnTo>
                  <a:lnTo>
                    <a:pt x="570" y="17"/>
                  </a:lnTo>
                  <a:lnTo>
                    <a:pt x="551" y="14"/>
                  </a:lnTo>
                  <a:lnTo>
                    <a:pt x="530" y="12"/>
                  </a:lnTo>
                  <a:lnTo>
                    <a:pt x="509" y="10"/>
                  </a:lnTo>
                  <a:lnTo>
                    <a:pt x="467" y="3"/>
                  </a:lnTo>
                  <a:lnTo>
                    <a:pt x="448" y="1"/>
                  </a:lnTo>
                  <a:lnTo>
                    <a:pt x="431" y="0"/>
                  </a:lnTo>
                  <a:lnTo>
                    <a:pt x="412" y="0"/>
                  </a:lnTo>
                  <a:lnTo>
                    <a:pt x="395" y="3"/>
                  </a:lnTo>
                  <a:close/>
                </a:path>
              </a:pathLst>
            </a:custGeom>
            <a:solidFill>
              <a:srgbClr val="008000"/>
            </a:solidFill>
            <a:ln w="0">
              <a:solidFill>
                <a:srgbClr val="000000"/>
              </a:solidFill>
              <a:round/>
              <a:headEnd/>
              <a:tailEnd/>
            </a:ln>
          </p:spPr>
          <p:txBody>
            <a:bodyPr/>
            <a:lstStyle/>
            <a:p>
              <a:endParaRPr lang="en-US"/>
            </a:p>
          </p:txBody>
        </p:sp>
        <p:sp>
          <p:nvSpPr>
            <p:cNvPr id="16" name="Freeform 11"/>
            <p:cNvSpPr>
              <a:spLocks/>
            </p:cNvSpPr>
            <p:nvPr/>
          </p:nvSpPr>
          <p:spPr bwMode="auto">
            <a:xfrm>
              <a:off x="837" y="823"/>
              <a:ext cx="1405" cy="398"/>
            </a:xfrm>
            <a:custGeom>
              <a:avLst/>
              <a:gdLst>
                <a:gd name="T0" fmla="*/ 1036 w 1405"/>
                <a:gd name="T1" fmla="*/ 168 h 398"/>
                <a:gd name="T2" fmla="*/ 996 w 1405"/>
                <a:gd name="T3" fmla="*/ 190 h 398"/>
                <a:gd name="T4" fmla="*/ 1074 w 1405"/>
                <a:gd name="T5" fmla="*/ 179 h 398"/>
                <a:gd name="T6" fmla="*/ 1152 w 1405"/>
                <a:gd name="T7" fmla="*/ 168 h 398"/>
                <a:gd name="T8" fmla="*/ 1215 w 1405"/>
                <a:gd name="T9" fmla="*/ 157 h 398"/>
                <a:gd name="T10" fmla="*/ 1352 w 1405"/>
                <a:gd name="T11" fmla="*/ 158 h 398"/>
                <a:gd name="T12" fmla="*/ 1394 w 1405"/>
                <a:gd name="T13" fmla="*/ 188 h 398"/>
                <a:gd name="T14" fmla="*/ 1369 w 1405"/>
                <a:gd name="T15" fmla="*/ 220 h 398"/>
                <a:gd name="T16" fmla="*/ 1405 w 1405"/>
                <a:gd name="T17" fmla="*/ 246 h 398"/>
                <a:gd name="T18" fmla="*/ 1382 w 1405"/>
                <a:gd name="T19" fmla="*/ 286 h 398"/>
                <a:gd name="T20" fmla="*/ 1299 w 1405"/>
                <a:gd name="T21" fmla="*/ 282 h 398"/>
                <a:gd name="T22" fmla="*/ 1304 w 1405"/>
                <a:gd name="T23" fmla="*/ 306 h 398"/>
                <a:gd name="T24" fmla="*/ 1207 w 1405"/>
                <a:gd name="T25" fmla="*/ 317 h 398"/>
                <a:gd name="T26" fmla="*/ 1124 w 1405"/>
                <a:gd name="T27" fmla="*/ 342 h 398"/>
                <a:gd name="T28" fmla="*/ 1046 w 1405"/>
                <a:gd name="T29" fmla="*/ 353 h 398"/>
                <a:gd name="T30" fmla="*/ 958 w 1405"/>
                <a:gd name="T31" fmla="*/ 369 h 398"/>
                <a:gd name="T32" fmla="*/ 913 w 1405"/>
                <a:gd name="T33" fmla="*/ 362 h 398"/>
                <a:gd name="T34" fmla="*/ 871 w 1405"/>
                <a:gd name="T35" fmla="*/ 379 h 398"/>
                <a:gd name="T36" fmla="*/ 789 w 1405"/>
                <a:gd name="T37" fmla="*/ 376 h 398"/>
                <a:gd name="T38" fmla="*/ 749 w 1405"/>
                <a:gd name="T39" fmla="*/ 385 h 398"/>
                <a:gd name="T40" fmla="*/ 673 w 1405"/>
                <a:gd name="T41" fmla="*/ 398 h 398"/>
                <a:gd name="T42" fmla="*/ 614 w 1405"/>
                <a:gd name="T43" fmla="*/ 385 h 398"/>
                <a:gd name="T44" fmla="*/ 546 w 1405"/>
                <a:gd name="T45" fmla="*/ 383 h 398"/>
                <a:gd name="T46" fmla="*/ 523 w 1405"/>
                <a:gd name="T47" fmla="*/ 359 h 398"/>
                <a:gd name="T48" fmla="*/ 401 w 1405"/>
                <a:gd name="T49" fmla="*/ 356 h 398"/>
                <a:gd name="T50" fmla="*/ 321 w 1405"/>
                <a:gd name="T51" fmla="*/ 343 h 398"/>
                <a:gd name="T52" fmla="*/ 312 w 1405"/>
                <a:gd name="T53" fmla="*/ 318 h 398"/>
                <a:gd name="T54" fmla="*/ 279 w 1405"/>
                <a:gd name="T55" fmla="*/ 297 h 398"/>
                <a:gd name="T56" fmla="*/ 287 w 1405"/>
                <a:gd name="T57" fmla="*/ 280 h 398"/>
                <a:gd name="T58" fmla="*/ 198 w 1405"/>
                <a:gd name="T59" fmla="*/ 280 h 398"/>
                <a:gd name="T60" fmla="*/ 76 w 1405"/>
                <a:gd name="T61" fmla="*/ 272 h 398"/>
                <a:gd name="T62" fmla="*/ 44 w 1405"/>
                <a:gd name="T63" fmla="*/ 232 h 398"/>
                <a:gd name="T64" fmla="*/ 6 w 1405"/>
                <a:gd name="T65" fmla="*/ 204 h 398"/>
                <a:gd name="T66" fmla="*/ 36 w 1405"/>
                <a:gd name="T67" fmla="*/ 178 h 398"/>
                <a:gd name="T68" fmla="*/ 47 w 1405"/>
                <a:gd name="T69" fmla="*/ 154 h 398"/>
                <a:gd name="T70" fmla="*/ 11 w 1405"/>
                <a:gd name="T71" fmla="*/ 118 h 398"/>
                <a:gd name="T72" fmla="*/ 55 w 1405"/>
                <a:gd name="T73" fmla="*/ 101 h 398"/>
                <a:gd name="T74" fmla="*/ 99 w 1405"/>
                <a:gd name="T75" fmla="*/ 104 h 398"/>
                <a:gd name="T76" fmla="*/ 144 w 1405"/>
                <a:gd name="T77" fmla="*/ 82 h 398"/>
                <a:gd name="T78" fmla="*/ 173 w 1405"/>
                <a:gd name="T79" fmla="*/ 92 h 398"/>
                <a:gd name="T80" fmla="*/ 213 w 1405"/>
                <a:gd name="T81" fmla="*/ 90 h 398"/>
                <a:gd name="T82" fmla="*/ 249 w 1405"/>
                <a:gd name="T83" fmla="*/ 61 h 398"/>
                <a:gd name="T84" fmla="*/ 325 w 1405"/>
                <a:gd name="T85" fmla="*/ 48 h 398"/>
                <a:gd name="T86" fmla="*/ 411 w 1405"/>
                <a:gd name="T87" fmla="*/ 65 h 398"/>
                <a:gd name="T88" fmla="*/ 466 w 1405"/>
                <a:gd name="T89" fmla="*/ 81 h 398"/>
                <a:gd name="T90" fmla="*/ 530 w 1405"/>
                <a:gd name="T91" fmla="*/ 116 h 398"/>
                <a:gd name="T92" fmla="*/ 565 w 1405"/>
                <a:gd name="T93" fmla="*/ 49 h 398"/>
                <a:gd name="T94" fmla="*/ 652 w 1405"/>
                <a:gd name="T95" fmla="*/ 19 h 398"/>
                <a:gd name="T96" fmla="*/ 726 w 1405"/>
                <a:gd name="T97" fmla="*/ 23 h 398"/>
                <a:gd name="T98" fmla="*/ 835 w 1405"/>
                <a:gd name="T99" fmla="*/ 1 h 398"/>
                <a:gd name="T100" fmla="*/ 913 w 1405"/>
                <a:gd name="T101" fmla="*/ 8 h 398"/>
                <a:gd name="T102" fmla="*/ 935 w 1405"/>
                <a:gd name="T103" fmla="*/ 32 h 398"/>
                <a:gd name="T104" fmla="*/ 987 w 1405"/>
                <a:gd name="T105" fmla="*/ 42 h 398"/>
                <a:gd name="T106" fmla="*/ 1038 w 1405"/>
                <a:gd name="T107" fmla="*/ 28 h 398"/>
                <a:gd name="T108" fmla="*/ 1093 w 1405"/>
                <a:gd name="T109" fmla="*/ 20 h 398"/>
                <a:gd name="T110" fmla="*/ 1141 w 1405"/>
                <a:gd name="T111" fmla="*/ 44 h 398"/>
                <a:gd name="T112" fmla="*/ 1135 w 1405"/>
                <a:gd name="T113" fmla="*/ 70 h 398"/>
                <a:gd name="T114" fmla="*/ 1131 w 1405"/>
                <a:gd name="T115" fmla="*/ 89 h 398"/>
                <a:gd name="T116" fmla="*/ 1158 w 1405"/>
                <a:gd name="T117" fmla="*/ 120 h 398"/>
                <a:gd name="T118" fmla="*/ 1175 w 1405"/>
                <a:gd name="T119" fmla="*/ 139 h 398"/>
                <a:gd name="T120" fmla="*/ 1095 w 1405"/>
                <a:gd name="T121" fmla="*/ 149 h 39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05"/>
                <a:gd name="T184" fmla="*/ 0 h 398"/>
                <a:gd name="T185" fmla="*/ 1405 w 1405"/>
                <a:gd name="T186" fmla="*/ 398 h 39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05" h="398">
                  <a:moveTo>
                    <a:pt x="1074" y="154"/>
                  </a:moveTo>
                  <a:lnTo>
                    <a:pt x="1072" y="154"/>
                  </a:lnTo>
                  <a:lnTo>
                    <a:pt x="1070" y="155"/>
                  </a:lnTo>
                  <a:lnTo>
                    <a:pt x="1055" y="160"/>
                  </a:lnTo>
                  <a:lnTo>
                    <a:pt x="1036" y="168"/>
                  </a:lnTo>
                  <a:lnTo>
                    <a:pt x="1008" y="179"/>
                  </a:lnTo>
                  <a:lnTo>
                    <a:pt x="998" y="184"/>
                  </a:lnTo>
                  <a:lnTo>
                    <a:pt x="994" y="187"/>
                  </a:lnTo>
                  <a:lnTo>
                    <a:pt x="994" y="189"/>
                  </a:lnTo>
                  <a:lnTo>
                    <a:pt x="996" y="190"/>
                  </a:lnTo>
                  <a:lnTo>
                    <a:pt x="1006" y="190"/>
                  </a:lnTo>
                  <a:lnTo>
                    <a:pt x="1010" y="190"/>
                  </a:lnTo>
                  <a:lnTo>
                    <a:pt x="1013" y="190"/>
                  </a:lnTo>
                  <a:lnTo>
                    <a:pt x="1042" y="183"/>
                  </a:lnTo>
                  <a:lnTo>
                    <a:pt x="1074" y="179"/>
                  </a:lnTo>
                  <a:lnTo>
                    <a:pt x="1103" y="176"/>
                  </a:lnTo>
                  <a:lnTo>
                    <a:pt x="1116" y="176"/>
                  </a:lnTo>
                  <a:lnTo>
                    <a:pt x="1127" y="175"/>
                  </a:lnTo>
                  <a:lnTo>
                    <a:pt x="1141" y="172"/>
                  </a:lnTo>
                  <a:lnTo>
                    <a:pt x="1152" y="168"/>
                  </a:lnTo>
                  <a:lnTo>
                    <a:pt x="1160" y="165"/>
                  </a:lnTo>
                  <a:lnTo>
                    <a:pt x="1162" y="164"/>
                  </a:lnTo>
                  <a:lnTo>
                    <a:pt x="1171" y="162"/>
                  </a:lnTo>
                  <a:lnTo>
                    <a:pt x="1183" y="160"/>
                  </a:lnTo>
                  <a:lnTo>
                    <a:pt x="1215" y="157"/>
                  </a:lnTo>
                  <a:lnTo>
                    <a:pt x="1255" y="155"/>
                  </a:lnTo>
                  <a:lnTo>
                    <a:pt x="1293" y="154"/>
                  </a:lnTo>
                  <a:lnTo>
                    <a:pt x="1316" y="154"/>
                  </a:lnTo>
                  <a:lnTo>
                    <a:pt x="1337" y="156"/>
                  </a:lnTo>
                  <a:lnTo>
                    <a:pt x="1352" y="158"/>
                  </a:lnTo>
                  <a:lnTo>
                    <a:pt x="1367" y="161"/>
                  </a:lnTo>
                  <a:lnTo>
                    <a:pt x="1378" y="165"/>
                  </a:lnTo>
                  <a:lnTo>
                    <a:pt x="1384" y="169"/>
                  </a:lnTo>
                  <a:lnTo>
                    <a:pt x="1394" y="178"/>
                  </a:lnTo>
                  <a:lnTo>
                    <a:pt x="1394" y="188"/>
                  </a:lnTo>
                  <a:lnTo>
                    <a:pt x="1392" y="197"/>
                  </a:lnTo>
                  <a:lnTo>
                    <a:pt x="1386" y="205"/>
                  </a:lnTo>
                  <a:lnTo>
                    <a:pt x="1378" y="211"/>
                  </a:lnTo>
                  <a:lnTo>
                    <a:pt x="1371" y="215"/>
                  </a:lnTo>
                  <a:lnTo>
                    <a:pt x="1369" y="220"/>
                  </a:lnTo>
                  <a:lnTo>
                    <a:pt x="1371" y="224"/>
                  </a:lnTo>
                  <a:lnTo>
                    <a:pt x="1375" y="228"/>
                  </a:lnTo>
                  <a:lnTo>
                    <a:pt x="1386" y="236"/>
                  </a:lnTo>
                  <a:lnTo>
                    <a:pt x="1397" y="241"/>
                  </a:lnTo>
                  <a:lnTo>
                    <a:pt x="1405" y="246"/>
                  </a:lnTo>
                  <a:lnTo>
                    <a:pt x="1405" y="253"/>
                  </a:lnTo>
                  <a:lnTo>
                    <a:pt x="1401" y="269"/>
                  </a:lnTo>
                  <a:lnTo>
                    <a:pt x="1399" y="276"/>
                  </a:lnTo>
                  <a:lnTo>
                    <a:pt x="1392" y="282"/>
                  </a:lnTo>
                  <a:lnTo>
                    <a:pt x="1382" y="286"/>
                  </a:lnTo>
                  <a:lnTo>
                    <a:pt x="1367" y="290"/>
                  </a:lnTo>
                  <a:lnTo>
                    <a:pt x="1350" y="290"/>
                  </a:lnTo>
                  <a:lnTo>
                    <a:pt x="1331" y="287"/>
                  </a:lnTo>
                  <a:lnTo>
                    <a:pt x="1312" y="284"/>
                  </a:lnTo>
                  <a:lnTo>
                    <a:pt x="1299" y="282"/>
                  </a:lnTo>
                  <a:lnTo>
                    <a:pt x="1297" y="284"/>
                  </a:lnTo>
                  <a:lnTo>
                    <a:pt x="1299" y="289"/>
                  </a:lnTo>
                  <a:lnTo>
                    <a:pt x="1304" y="296"/>
                  </a:lnTo>
                  <a:lnTo>
                    <a:pt x="1306" y="301"/>
                  </a:lnTo>
                  <a:lnTo>
                    <a:pt x="1304" y="306"/>
                  </a:lnTo>
                  <a:lnTo>
                    <a:pt x="1299" y="310"/>
                  </a:lnTo>
                  <a:lnTo>
                    <a:pt x="1278" y="316"/>
                  </a:lnTo>
                  <a:lnTo>
                    <a:pt x="1253" y="318"/>
                  </a:lnTo>
                  <a:lnTo>
                    <a:pt x="1228" y="318"/>
                  </a:lnTo>
                  <a:lnTo>
                    <a:pt x="1207" y="317"/>
                  </a:lnTo>
                  <a:lnTo>
                    <a:pt x="1188" y="320"/>
                  </a:lnTo>
                  <a:lnTo>
                    <a:pt x="1169" y="326"/>
                  </a:lnTo>
                  <a:lnTo>
                    <a:pt x="1148" y="335"/>
                  </a:lnTo>
                  <a:lnTo>
                    <a:pt x="1137" y="339"/>
                  </a:lnTo>
                  <a:lnTo>
                    <a:pt x="1124" y="342"/>
                  </a:lnTo>
                  <a:lnTo>
                    <a:pt x="1099" y="343"/>
                  </a:lnTo>
                  <a:lnTo>
                    <a:pt x="1078" y="342"/>
                  </a:lnTo>
                  <a:lnTo>
                    <a:pt x="1074" y="342"/>
                  </a:lnTo>
                  <a:lnTo>
                    <a:pt x="1070" y="341"/>
                  </a:lnTo>
                  <a:lnTo>
                    <a:pt x="1046" y="353"/>
                  </a:lnTo>
                  <a:lnTo>
                    <a:pt x="1017" y="362"/>
                  </a:lnTo>
                  <a:lnTo>
                    <a:pt x="989" y="369"/>
                  </a:lnTo>
                  <a:lnTo>
                    <a:pt x="979" y="370"/>
                  </a:lnTo>
                  <a:lnTo>
                    <a:pt x="973" y="371"/>
                  </a:lnTo>
                  <a:lnTo>
                    <a:pt x="958" y="369"/>
                  </a:lnTo>
                  <a:lnTo>
                    <a:pt x="947" y="365"/>
                  </a:lnTo>
                  <a:lnTo>
                    <a:pt x="937" y="361"/>
                  </a:lnTo>
                  <a:lnTo>
                    <a:pt x="928" y="360"/>
                  </a:lnTo>
                  <a:lnTo>
                    <a:pt x="920" y="360"/>
                  </a:lnTo>
                  <a:lnTo>
                    <a:pt x="913" y="362"/>
                  </a:lnTo>
                  <a:lnTo>
                    <a:pt x="907" y="366"/>
                  </a:lnTo>
                  <a:lnTo>
                    <a:pt x="901" y="371"/>
                  </a:lnTo>
                  <a:lnTo>
                    <a:pt x="890" y="373"/>
                  </a:lnTo>
                  <a:lnTo>
                    <a:pt x="880" y="375"/>
                  </a:lnTo>
                  <a:lnTo>
                    <a:pt x="871" y="379"/>
                  </a:lnTo>
                  <a:lnTo>
                    <a:pt x="867" y="382"/>
                  </a:lnTo>
                  <a:lnTo>
                    <a:pt x="865" y="384"/>
                  </a:lnTo>
                  <a:lnTo>
                    <a:pt x="838" y="380"/>
                  </a:lnTo>
                  <a:lnTo>
                    <a:pt x="812" y="377"/>
                  </a:lnTo>
                  <a:lnTo>
                    <a:pt x="789" y="376"/>
                  </a:lnTo>
                  <a:lnTo>
                    <a:pt x="776" y="377"/>
                  </a:lnTo>
                  <a:lnTo>
                    <a:pt x="766" y="379"/>
                  </a:lnTo>
                  <a:lnTo>
                    <a:pt x="764" y="380"/>
                  </a:lnTo>
                  <a:lnTo>
                    <a:pt x="757" y="382"/>
                  </a:lnTo>
                  <a:lnTo>
                    <a:pt x="749" y="385"/>
                  </a:lnTo>
                  <a:lnTo>
                    <a:pt x="736" y="389"/>
                  </a:lnTo>
                  <a:lnTo>
                    <a:pt x="711" y="395"/>
                  </a:lnTo>
                  <a:lnTo>
                    <a:pt x="696" y="398"/>
                  </a:lnTo>
                  <a:lnTo>
                    <a:pt x="684" y="398"/>
                  </a:lnTo>
                  <a:lnTo>
                    <a:pt x="673" y="398"/>
                  </a:lnTo>
                  <a:lnTo>
                    <a:pt x="665" y="397"/>
                  </a:lnTo>
                  <a:lnTo>
                    <a:pt x="656" y="394"/>
                  </a:lnTo>
                  <a:lnTo>
                    <a:pt x="643" y="389"/>
                  </a:lnTo>
                  <a:lnTo>
                    <a:pt x="633" y="387"/>
                  </a:lnTo>
                  <a:lnTo>
                    <a:pt x="614" y="385"/>
                  </a:lnTo>
                  <a:lnTo>
                    <a:pt x="593" y="384"/>
                  </a:lnTo>
                  <a:lnTo>
                    <a:pt x="570" y="385"/>
                  </a:lnTo>
                  <a:lnTo>
                    <a:pt x="568" y="385"/>
                  </a:lnTo>
                  <a:lnTo>
                    <a:pt x="563" y="385"/>
                  </a:lnTo>
                  <a:lnTo>
                    <a:pt x="546" y="383"/>
                  </a:lnTo>
                  <a:lnTo>
                    <a:pt x="538" y="381"/>
                  </a:lnTo>
                  <a:lnTo>
                    <a:pt x="532" y="378"/>
                  </a:lnTo>
                  <a:lnTo>
                    <a:pt x="527" y="373"/>
                  </a:lnTo>
                  <a:lnTo>
                    <a:pt x="525" y="366"/>
                  </a:lnTo>
                  <a:lnTo>
                    <a:pt x="523" y="359"/>
                  </a:lnTo>
                  <a:lnTo>
                    <a:pt x="515" y="355"/>
                  </a:lnTo>
                  <a:lnTo>
                    <a:pt x="502" y="352"/>
                  </a:lnTo>
                  <a:lnTo>
                    <a:pt x="485" y="352"/>
                  </a:lnTo>
                  <a:lnTo>
                    <a:pt x="443" y="353"/>
                  </a:lnTo>
                  <a:lnTo>
                    <a:pt x="401" y="356"/>
                  </a:lnTo>
                  <a:lnTo>
                    <a:pt x="380" y="356"/>
                  </a:lnTo>
                  <a:lnTo>
                    <a:pt x="361" y="354"/>
                  </a:lnTo>
                  <a:lnTo>
                    <a:pt x="346" y="352"/>
                  </a:lnTo>
                  <a:lnTo>
                    <a:pt x="331" y="348"/>
                  </a:lnTo>
                  <a:lnTo>
                    <a:pt x="321" y="343"/>
                  </a:lnTo>
                  <a:lnTo>
                    <a:pt x="314" y="338"/>
                  </a:lnTo>
                  <a:lnTo>
                    <a:pt x="310" y="334"/>
                  </a:lnTo>
                  <a:lnTo>
                    <a:pt x="312" y="330"/>
                  </a:lnTo>
                  <a:lnTo>
                    <a:pt x="314" y="323"/>
                  </a:lnTo>
                  <a:lnTo>
                    <a:pt x="312" y="318"/>
                  </a:lnTo>
                  <a:lnTo>
                    <a:pt x="308" y="314"/>
                  </a:lnTo>
                  <a:lnTo>
                    <a:pt x="302" y="311"/>
                  </a:lnTo>
                  <a:lnTo>
                    <a:pt x="289" y="306"/>
                  </a:lnTo>
                  <a:lnTo>
                    <a:pt x="281" y="302"/>
                  </a:lnTo>
                  <a:lnTo>
                    <a:pt x="279" y="297"/>
                  </a:lnTo>
                  <a:lnTo>
                    <a:pt x="279" y="293"/>
                  </a:lnTo>
                  <a:lnTo>
                    <a:pt x="283" y="286"/>
                  </a:lnTo>
                  <a:lnTo>
                    <a:pt x="287" y="284"/>
                  </a:lnTo>
                  <a:lnTo>
                    <a:pt x="287" y="280"/>
                  </a:lnTo>
                  <a:lnTo>
                    <a:pt x="285" y="278"/>
                  </a:lnTo>
                  <a:lnTo>
                    <a:pt x="276" y="275"/>
                  </a:lnTo>
                  <a:lnTo>
                    <a:pt x="260" y="274"/>
                  </a:lnTo>
                  <a:lnTo>
                    <a:pt x="241" y="275"/>
                  </a:lnTo>
                  <a:lnTo>
                    <a:pt x="198" y="280"/>
                  </a:lnTo>
                  <a:lnTo>
                    <a:pt x="179" y="282"/>
                  </a:lnTo>
                  <a:lnTo>
                    <a:pt x="163" y="283"/>
                  </a:lnTo>
                  <a:lnTo>
                    <a:pt x="127" y="282"/>
                  </a:lnTo>
                  <a:lnTo>
                    <a:pt x="99" y="278"/>
                  </a:lnTo>
                  <a:lnTo>
                    <a:pt x="76" y="272"/>
                  </a:lnTo>
                  <a:lnTo>
                    <a:pt x="61" y="265"/>
                  </a:lnTo>
                  <a:lnTo>
                    <a:pt x="49" y="256"/>
                  </a:lnTo>
                  <a:lnTo>
                    <a:pt x="44" y="247"/>
                  </a:lnTo>
                  <a:lnTo>
                    <a:pt x="42" y="239"/>
                  </a:lnTo>
                  <a:lnTo>
                    <a:pt x="44" y="232"/>
                  </a:lnTo>
                  <a:lnTo>
                    <a:pt x="49" y="227"/>
                  </a:lnTo>
                  <a:lnTo>
                    <a:pt x="47" y="223"/>
                  </a:lnTo>
                  <a:lnTo>
                    <a:pt x="38" y="216"/>
                  </a:lnTo>
                  <a:lnTo>
                    <a:pt x="23" y="211"/>
                  </a:lnTo>
                  <a:lnTo>
                    <a:pt x="6" y="204"/>
                  </a:lnTo>
                  <a:lnTo>
                    <a:pt x="2" y="199"/>
                  </a:lnTo>
                  <a:lnTo>
                    <a:pt x="0" y="196"/>
                  </a:lnTo>
                  <a:lnTo>
                    <a:pt x="2" y="192"/>
                  </a:lnTo>
                  <a:lnTo>
                    <a:pt x="9" y="189"/>
                  </a:lnTo>
                  <a:lnTo>
                    <a:pt x="36" y="178"/>
                  </a:lnTo>
                  <a:lnTo>
                    <a:pt x="59" y="170"/>
                  </a:lnTo>
                  <a:lnTo>
                    <a:pt x="65" y="165"/>
                  </a:lnTo>
                  <a:lnTo>
                    <a:pt x="65" y="163"/>
                  </a:lnTo>
                  <a:lnTo>
                    <a:pt x="61" y="160"/>
                  </a:lnTo>
                  <a:lnTo>
                    <a:pt x="47" y="154"/>
                  </a:lnTo>
                  <a:lnTo>
                    <a:pt x="30" y="147"/>
                  </a:lnTo>
                  <a:lnTo>
                    <a:pt x="15" y="138"/>
                  </a:lnTo>
                  <a:lnTo>
                    <a:pt x="11" y="132"/>
                  </a:lnTo>
                  <a:lnTo>
                    <a:pt x="9" y="125"/>
                  </a:lnTo>
                  <a:lnTo>
                    <a:pt x="11" y="118"/>
                  </a:lnTo>
                  <a:lnTo>
                    <a:pt x="17" y="113"/>
                  </a:lnTo>
                  <a:lnTo>
                    <a:pt x="25" y="108"/>
                  </a:lnTo>
                  <a:lnTo>
                    <a:pt x="34" y="104"/>
                  </a:lnTo>
                  <a:lnTo>
                    <a:pt x="44" y="102"/>
                  </a:lnTo>
                  <a:lnTo>
                    <a:pt x="55" y="101"/>
                  </a:lnTo>
                  <a:lnTo>
                    <a:pt x="63" y="101"/>
                  </a:lnTo>
                  <a:lnTo>
                    <a:pt x="70" y="102"/>
                  </a:lnTo>
                  <a:lnTo>
                    <a:pt x="78" y="105"/>
                  </a:lnTo>
                  <a:lnTo>
                    <a:pt x="89" y="106"/>
                  </a:lnTo>
                  <a:lnTo>
                    <a:pt x="99" y="104"/>
                  </a:lnTo>
                  <a:lnTo>
                    <a:pt x="103" y="101"/>
                  </a:lnTo>
                  <a:lnTo>
                    <a:pt x="108" y="97"/>
                  </a:lnTo>
                  <a:lnTo>
                    <a:pt x="112" y="92"/>
                  </a:lnTo>
                  <a:lnTo>
                    <a:pt x="120" y="88"/>
                  </a:lnTo>
                  <a:lnTo>
                    <a:pt x="144" y="82"/>
                  </a:lnTo>
                  <a:lnTo>
                    <a:pt x="154" y="81"/>
                  </a:lnTo>
                  <a:lnTo>
                    <a:pt x="165" y="81"/>
                  </a:lnTo>
                  <a:lnTo>
                    <a:pt x="171" y="82"/>
                  </a:lnTo>
                  <a:lnTo>
                    <a:pt x="173" y="86"/>
                  </a:lnTo>
                  <a:lnTo>
                    <a:pt x="173" y="92"/>
                  </a:lnTo>
                  <a:lnTo>
                    <a:pt x="179" y="95"/>
                  </a:lnTo>
                  <a:lnTo>
                    <a:pt x="190" y="96"/>
                  </a:lnTo>
                  <a:lnTo>
                    <a:pt x="205" y="95"/>
                  </a:lnTo>
                  <a:lnTo>
                    <a:pt x="211" y="93"/>
                  </a:lnTo>
                  <a:lnTo>
                    <a:pt x="213" y="90"/>
                  </a:lnTo>
                  <a:lnTo>
                    <a:pt x="217" y="82"/>
                  </a:lnTo>
                  <a:lnTo>
                    <a:pt x="219" y="77"/>
                  </a:lnTo>
                  <a:lnTo>
                    <a:pt x="226" y="71"/>
                  </a:lnTo>
                  <a:lnTo>
                    <a:pt x="234" y="66"/>
                  </a:lnTo>
                  <a:lnTo>
                    <a:pt x="249" y="61"/>
                  </a:lnTo>
                  <a:lnTo>
                    <a:pt x="262" y="58"/>
                  </a:lnTo>
                  <a:lnTo>
                    <a:pt x="274" y="55"/>
                  </a:lnTo>
                  <a:lnTo>
                    <a:pt x="295" y="52"/>
                  </a:lnTo>
                  <a:lnTo>
                    <a:pt x="308" y="50"/>
                  </a:lnTo>
                  <a:lnTo>
                    <a:pt x="325" y="48"/>
                  </a:lnTo>
                  <a:lnTo>
                    <a:pt x="344" y="48"/>
                  </a:lnTo>
                  <a:lnTo>
                    <a:pt x="363" y="50"/>
                  </a:lnTo>
                  <a:lnTo>
                    <a:pt x="380" y="54"/>
                  </a:lnTo>
                  <a:lnTo>
                    <a:pt x="397" y="59"/>
                  </a:lnTo>
                  <a:lnTo>
                    <a:pt x="411" y="65"/>
                  </a:lnTo>
                  <a:lnTo>
                    <a:pt x="424" y="69"/>
                  </a:lnTo>
                  <a:lnTo>
                    <a:pt x="430" y="73"/>
                  </a:lnTo>
                  <a:lnTo>
                    <a:pt x="435" y="74"/>
                  </a:lnTo>
                  <a:lnTo>
                    <a:pt x="449" y="76"/>
                  </a:lnTo>
                  <a:lnTo>
                    <a:pt x="466" y="81"/>
                  </a:lnTo>
                  <a:lnTo>
                    <a:pt x="498" y="95"/>
                  </a:lnTo>
                  <a:lnTo>
                    <a:pt x="511" y="103"/>
                  </a:lnTo>
                  <a:lnTo>
                    <a:pt x="521" y="110"/>
                  </a:lnTo>
                  <a:lnTo>
                    <a:pt x="527" y="115"/>
                  </a:lnTo>
                  <a:lnTo>
                    <a:pt x="530" y="116"/>
                  </a:lnTo>
                  <a:lnTo>
                    <a:pt x="532" y="104"/>
                  </a:lnTo>
                  <a:lnTo>
                    <a:pt x="534" y="93"/>
                  </a:lnTo>
                  <a:lnTo>
                    <a:pt x="542" y="75"/>
                  </a:lnTo>
                  <a:lnTo>
                    <a:pt x="553" y="60"/>
                  </a:lnTo>
                  <a:lnTo>
                    <a:pt x="565" y="49"/>
                  </a:lnTo>
                  <a:lnTo>
                    <a:pt x="580" y="40"/>
                  </a:lnTo>
                  <a:lnTo>
                    <a:pt x="597" y="33"/>
                  </a:lnTo>
                  <a:lnTo>
                    <a:pt x="627" y="24"/>
                  </a:lnTo>
                  <a:lnTo>
                    <a:pt x="639" y="21"/>
                  </a:lnTo>
                  <a:lnTo>
                    <a:pt x="652" y="19"/>
                  </a:lnTo>
                  <a:lnTo>
                    <a:pt x="675" y="18"/>
                  </a:lnTo>
                  <a:lnTo>
                    <a:pt x="696" y="21"/>
                  </a:lnTo>
                  <a:lnTo>
                    <a:pt x="709" y="24"/>
                  </a:lnTo>
                  <a:lnTo>
                    <a:pt x="715" y="24"/>
                  </a:lnTo>
                  <a:lnTo>
                    <a:pt x="726" y="23"/>
                  </a:lnTo>
                  <a:lnTo>
                    <a:pt x="738" y="20"/>
                  </a:lnTo>
                  <a:lnTo>
                    <a:pt x="753" y="16"/>
                  </a:lnTo>
                  <a:lnTo>
                    <a:pt x="791" y="7"/>
                  </a:lnTo>
                  <a:lnTo>
                    <a:pt x="812" y="3"/>
                  </a:lnTo>
                  <a:lnTo>
                    <a:pt x="835" y="1"/>
                  </a:lnTo>
                  <a:lnTo>
                    <a:pt x="857" y="0"/>
                  </a:lnTo>
                  <a:lnTo>
                    <a:pt x="875" y="1"/>
                  </a:lnTo>
                  <a:lnTo>
                    <a:pt x="892" y="2"/>
                  </a:lnTo>
                  <a:lnTo>
                    <a:pt x="905" y="5"/>
                  </a:lnTo>
                  <a:lnTo>
                    <a:pt x="913" y="8"/>
                  </a:lnTo>
                  <a:lnTo>
                    <a:pt x="922" y="12"/>
                  </a:lnTo>
                  <a:lnTo>
                    <a:pt x="926" y="15"/>
                  </a:lnTo>
                  <a:lnTo>
                    <a:pt x="928" y="19"/>
                  </a:lnTo>
                  <a:lnTo>
                    <a:pt x="930" y="25"/>
                  </a:lnTo>
                  <a:lnTo>
                    <a:pt x="935" y="32"/>
                  </a:lnTo>
                  <a:lnTo>
                    <a:pt x="945" y="39"/>
                  </a:lnTo>
                  <a:lnTo>
                    <a:pt x="956" y="41"/>
                  </a:lnTo>
                  <a:lnTo>
                    <a:pt x="968" y="43"/>
                  </a:lnTo>
                  <a:lnTo>
                    <a:pt x="979" y="43"/>
                  </a:lnTo>
                  <a:lnTo>
                    <a:pt x="987" y="42"/>
                  </a:lnTo>
                  <a:lnTo>
                    <a:pt x="998" y="37"/>
                  </a:lnTo>
                  <a:lnTo>
                    <a:pt x="1008" y="31"/>
                  </a:lnTo>
                  <a:lnTo>
                    <a:pt x="1015" y="29"/>
                  </a:lnTo>
                  <a:lnTo>
                    <a:pt x="1027" y="28"/>
                  </a:lnTo>
                  <a:lnTo>
                    <a:pt x="1038" y="28"/>
                  </a:lnTo>
                  <a:lnTo>
                    <a:pt x="1046" y="27"/>
                  </a:lnTo>
                  <a:lnTo>
                    <a:pt x="1059" y="25"/>
                  </a:lnTo>
                  <a:lnTo>
                    <a:pt x="1072" y="22"/>
                  </a:lnTo>
                  <a:lnTo>
                    <a:pt x="1080" y="21"/>
                  </a:lnTo>
                  <a:lnTo>
                    <a:pt x="1093" y="20"/>
                  </a:lnTo>
                  <a:lnTo>
                    <a:pt x="1105" y="20"/>
                  </a:lnTo>
                  <a:lnTo>
                    <a:pt x="1116" y="22"/>
                  </a:lnTo>
                  <a:lnTo>
                    <a:pt x="1131" y="30"/>
                  </a:lnTo>
                  <a:lnTo>
                    <a:pt x="1139" y="40"/>
                  </a:lnTo>
                  <a:lnTo>
                    <a:pt x="1141" y="44"/>
                  </a:lnTo>
                  <a:lnTo>
                    <a:pt x="1139" y="47"/>
                  </a:lnTo>
                  <a:lnTo>
                    <a:pt x="1127" y="57"/>
                  </a:lnTo>
                  <a:lnTo>
                    <a:pt x="1122" y="62"/>
                  </a:lnTo>
                  <a:lnTo>
                    <a:pt x="1124" y="65"/>
                  </a:lnTo>
                  <a:lnTo>
                    <a:pt x="1135" y="70"/>
                  </a:lnTo>
                  <a:lnTo>
                    <a:pt x="1143" y="76"/>
                  </a:lnTo>
                  <a:lnTo>
                    <a:pt x="1148" y="80"/>
                  </a:lnTo>
                  <a:lnTo>
                    <a:pt x="1145" y="83"/>
                  </a:lnTo>
                  <a:lnTo>
                    <a:pt x="1141" y="86"/>
                  </a:lnTo>
                  <a:lnTo>
                    <a:pt x="1131" y="89"/>
                  </a:lnTo>
                  <a:lnTo>
                    <a:pt x="1122" y="92"/>
                  </a:lnTo>
                  <a:lnTo>
                    <a:pt x="1120" y="96"/>
                  </a:lnTo>
                  <a:lnTo>
                    <a:pt x="1124" y="102"/>
                  </a:lnTo>
                  <a:lnTo>
                    <a:pt x="1135" y="108"/>
                  </a:lnTo>
                  <a:lnTo>
                    <a:pt x="1158" y="120"/>
                  </a:lnTo>
                  <a:lnTo>
                    <a:pt x="1169" y="126"/>
                  </a:lnTo>
                  <a:lnTo>
                    <a:pt x="1175" y="131"/>
                  </a:lnTo>
                  <a:lnTo>
                    <a:pt x="1177" y="132"/>
                  </a:lnTo>
                  <a:lnTo>
                    <a:pt x="1179" y="135"/>
                  </a:lnTo>
                  <a:lnTo>
                    <a:pt x="1175" y="139"/>
                  </a:lnTo>
                  <a:lnTo>
                    <a:pt x="1171" y="141"/>
                  </a:lnTo>
                  <a:lnTo>
                    <a:pt x="1162" y="143"/>
                  </a:lnTo>
                  <a:lnTo>
                    <a:pt x="1143" y="144"/>
                  </a:lnTo>
                  <a:lnTo>
                    <a:pt x="1118" y="146"/>
                  </a:lnTo>
                  <a:lnTo>
                    <a:pt x="1095" y="149"/>
                  </a:lnTo>
                  <a:lnTo>
                    <a:pt x="1074" y="154"/>
                  </a:lnTo>
                  <a:close/>
                </a:path>
              </a:pathLst>
            </a:custGeom>
            <a:solidFill>
              <a:srgbClr val="FFFF00"/>
            </a:solidFill>
            <a:ln w="0">
              <a:solidFill>
                <a:srgbClr val="FFFFFF"/>
              </a:solidFill>
              <a:round/>
              <a:headEnd/>
              <a:tailEnd/>
            </a:ln>
          </p:spPr>
          <p:txBody>
            <a:bodyPr/>
            <a:lstStyle/>
            <a:p>
              <a:endParaRPr lang="en-US"/>
            </a:p>
          </p:txBody>
        </p:sp>
        <p:sp>
          <p:nvSpPr>
            <p:cNvPr id="17" name="Freeform 12"/>
            <p:cNvSpPr>
              <a:spLocks/>
            </p:cNvSpPr>
            <p:nvPr/>
          </p:nvSpPr>
          <p:spPr bwMode="auto">
            <a:xfrm>
              <a:off x="1151" y="1458"/>
              <a:ext cx="671" cy="241"/>
            </a:xfrm>
            <a:custGeom>
              <a:avLst/>
              <a:gdLst>
                <a:gd name="T0" fmla="*/ 194 w 671"/>
                <a:gd name="T1" fmla="*/ 213 h 241"/>
                <a:gd name="T2" fmla="*/ 216 w 671"/>
                <a:gd name="T3" fmla="*/ 213 h 241"/>
                <a:gd name="T4" fmla="*/ 251 w 671"/>
                <a:gd name="T5" fmla="*/ 194 h 241"/>
                <a:gd name="T6" fmla="*/ 285 w 671"/>
                <a:gd name="T7" fmla="*/ 188 h 241"/>
                <a:gd name="T8" fmla="*/ 287 w 671"/>
                <a:gd name="T9" fmla="*/ 192 h 241"/>
                <a:gd name="T10" fmla="*/ 285 w 671"/>
                <a:gd name="T11" fmla="*/ 213 h 241"/>
                <a:gd name="T12" fmla="*/ 273 w 671"/>
                <a:gd name="T13" fmla="*/ 225 h 241"/>
                <a:gd name="T14" fmla="*/ 291 w 671"/>
                <a:gd name="T15" fmla="*/ 233 h 241"/>
                <a:gd name="T16" fmla="*/ 338 w 671"/>
                <a:gd name="T17" fmla="*/ 240 h 241"/>
                <a:gd name="T18" fmla="*/ 384 w 671"/>
                <a:gd name="T19" fmla="*/ 229 h 241"/>
                <a:gd name="T20" fmla="*/ 410 w 671"/>
                <a:gd name="T21" fmla="*/ 230 h 241"/>
                <a:gd name="T22" fmla="*/ 479 w 671"/>
                <a:gd name="T23" fmla="*/ 231 h 241"/>
                <a:gd name="T24" fmla="*/ 509 w 671"/>
                <a:gd name="T25" fmla="*/ 223 h 241"/>
                <a:gd name="T26" fmla="*/ 549 w 671"/>
                <a:gd name="T27" fmla="*/ 221 h 241"/>
                <a:gd name="T28" fmla="*/ 583 w 671"/>
                <a:gd name="T29" fmla="*/ 213 h 241"/>
                <a:gd name="T30" fmla="*/ 621 w 671"/>
                <a:gd name="T31" fmla="*/ 209 h 241"/>
                <a:gd name="T32" fmla="*/ 648 w 671"/>
                <a:gd name="T33" fmla="*/ 201 h 241"/>
                <a:gd name="T34" fmla="*/ 661 w 671"/>
                <a:gd name="T35" fmla="*/ 185 h 241"/>
                <a:gd name="T36" fmla="*/ 654 w 671"/>
                <a:gd name="T37" fmla="*/ 166 h 241"/>
                <a:gd name="T38" fmla="*/ 669 w 671"/>
                <a:gd name="T39" fmla="*/ 149 h 241"/>
                <a:gd name="T40" fmla="*/ 661 w 671"/>
                <a:gd name="T41" fmla="*/ 130 h 241"/>
                <a:gd name="T42" fmla="*/ 616 w 671"/>
                <a:gd name="T43" fmla="*/ 118 h 241"/>
                <a:gd name="T44" fmla="*/ 553 w 671"/>
                <a:gd name="T45" fmla="*/ 119 h 241"/>
                <a:gd name="T46" fmla="*/ 538 w 671"/>
                <a:gd name="T47" fmla="*/ 114 h 241"/>
                <a:gd name="T48" fmla="*/ 553 w 671"/>
                <a:gd name="T49" fmla="*/ 108 h 241"/>
                <a:gd name="T50" fmla="*/ 568 w 671"/>
                <a:gd name="T51" fmla="*/ 91 h 241"/>
                <a:gd name="T52" fmla="*/ 553 w 671"/>
                <a:gd name="T53" fmla="*/ 71 h 241"/>
                <a:gd name="T54" fmla="*/ 515 w 671"/>
                <a:gd name="T55" fmla="*/ 56 h 241"/>
                <a:gd name="T56" fmla="*/ 452 w 671"/>
                <a:gd name="T57" fmla="*/ 46 h 241"/>
                <a:gd name="T58" fmla="*/ 399 w 671"/>
                <a:gd name="T59" fmla="*/ 28 h 241"/>
                <a:gd name="T60" fmla="*/ 340 w 671"/>
                <a:gd name="T61" fmla="*/ 18 h 241"/>
                <a:gd name="T62" fmla="*/ 296 w 671"/>
                <a:gd name="T63" fmla="*/ 26 h 241"/>
                <a:gd name="T64" fmla="*/ 275 w 671"/>
                <a:gd name="T65" fmla="*/ 27 h 241"/>
                <a:gd name="T66" fmla="*/ 243 w 671"/>
                <a:gd name="T67" fmla="*/ 10 h 241"/>
                <a:gd name="T68" fmla="*/ 186 w 671"/>
                <a:gd name="T69" fmla="*/ 0 h 241"/>
                <a:gd name="T70" fmla="*/ 140 w 671"/>
                <a:gd name="T71" fmla="*/ 7 h 241"/>
                <a:gd name="T72" fmla="*/ 112 w 671"/>
                <a:gd name="T73" fmla="*/ 22 h 241"/>
                <a:gd name="T74" fmla="*/ 78 w 671"/>
                <a:gd name="T75" fmla="*/ 27 h 241"/>
                <a:gd name="T76" fmla="*/ 28 w 671"/>
                <a:gd name="T77" fmla="*/ 36 h 241"/>
                <a:gd name="T78" fmla="*/ 0 w 671"/>
                <a:gd name="T79" fmla="*/ 66 h 241"/>
                <a:gd name="T80" fmla="*/ 24 w 671"/>
                <a:gd name="T81" fmla="*/ 87 h 241"/>
                <a:gd name="T82" fmla="*/ 45 w 671"/>
                <a:gd name="T83" fmla="*/ 103 h 241"/>
                <a:gd name="T84" fmla="*/ 43 w 671"/>
                <a:gd name="T85" fmla="*/ 128 h 241"/>
                <a:gd name="T86" fmla="*/ 66 w 671"/>
                <a:gd name="T87" fmla="*/ 145 h 241"/>
                <a:gd name="T88" fmla="*/ 140 w 671"/>
                <a:gd name="T89" fmla="*/ 167 h 241"/>
                <a:gd name="T90" fmla="*/ 178 w 671"/>
                <a:gd name="T91" fmla="*/ 194 h 2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71"/>
                <a:gd name="T139" fmla="*/ 0 h 241"/>
                <a:gd name="T140" fmla="*/ 671 w 671"/>
                <a:gd name="T141" fmla="*/ 241 h 2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71" h="241">
                  <a:moveTo>
                    <a:pt x="180" y="206"/>
                  </a:moveTo>
                  <a:lnTo>
                    <a:pt x="188" y="211"/>
                  </a:lnTo>
                  <a:lnTo>
                    <a:pt x="194" y="213"/>
                  </a:lnTo>
                  <a:lnTo>
                    <a:pt x="203" y="215"/>
                  </a:lnTo>
                  <a:lnTo>
                    <a:pt x="209" y="214"/>
                  </a:lnTo>
                  <a:lnTo>
                    <a:pt x="216" y="213"/>
                  </a:lnTo>
                  <a:lnTo>
                    <a:pt x="222" y="210"/>
                  </a:lnTo>
                  <a:lnTo>
                    <a:pt x="235" y="202"/>
                  </a:lnTo>
                  <a:lnTo>
                    <a:pt x="251" y="194"/>
                  </a:lnTo>
                  <a:lnTo>
                    <a:pt x="268" y="190"/>
                  </a:lnTo>
                  <a:lnTo>
                    <a:pt x="281" y="188"/>
                  </a:lnTo>
                  <a:lnTo>
                    <a:pt x="285" y="188"/>
                  </a:lnTo>
                  <a:lnTo>
                    <a:pt x="287" y="188"/>
                  </a:lnTo>
                  <a:lnTo>
                    <a:pt x="287" y="189"/>
                  </a:lnTo>
                  <a:lnTo>
                    <a:pt x="287" y="192"/>
                  </a:lnTo>
                  <a:lnTo>
                    <a:pt x="289" y="201"/>
                  </a:lnTo>
                  <a:lnTo>
                    <a:pt x="287" y="210"/>
                  </a:lnTo>
                  <a:lnTo>
                    <a:pt x="285" y="213"/>
                  </a:lnTo>
                  <a:lnTo>
                    <a:pt x="283" y="215"/>
                  </a:lnTo>
                  <a:lnTo>
                    <a:pt x="275" y="219"/>
                  </a:lnTo>
                  <a:lnTo>
                    <a:pt x="273" y="225"/>
                  </a:lnTo>
                  <a:lnTo>
                    <a:pt x="277" y="230"/>
                  </a:lnTo>
                  <a:lnTo>
                    <a:pt x="283" y="232"/>
                  </a:lnTo>
                  <a:lnTo>
                    <a:pt x="291" y="233"/>
                  </a:lnTo>
                  <a:lnTo>
                    <a:pt x="313" y="235"/>
                  </a:lnTo>
                  <a:lnTo>
                    <a:pt x="336" y="241"/>
                  </a:lnTo>
                  <a:lnTo>
                    <a:pt x="338" y="240"/>
                  </a:lnTo>
                  <a:lnTo>
                    <a:pt x="342" y="239"/>
                  </a:lnTo>
                  <a:lnTo>
                    <a:pt x="361" y="234"/>
                  </a:lnTo>
                  <a:lnTo>
                    <a:pt x="384" y="229"/>
                  </a:lnTo>
                  <a:lnTo>
                    <a:pt x="395" y="228"/>
                  </a:lnTo>
                  <a:lnTo>
                    <a:pt x="403" y="229"/>
                  </a:lnTo>
                  <a:lnTo>
                    <a:pt x="410" y="230"/>
                  </a:lnTo>
                  <a:lnTo>
                    <a:pt x="422" y="231"/>
                  </a:lnTo>
                  <a:lnTo>
                    <a:pt x="450" y="232"/>
                  </a:lnTo>
                  <a:lnTo>
                    <a:pt x="479" y="231"/>
                  </a:lnTo>
                  <a:lnTo>
                    <a:pt x="492" y="229"/>
                  </a:lnTo>
                  <a:lnTo>
                    <a:pt x="500" y="226"/>
                  </a:lnTo>
                  <a:lnTo>
                    <a:pt x="509" y="223"/>
                  </a:lnTo>
                  <a:lnTo>
                    <a:pt x="517" y="221"/>
                  </a:lnTo>
                  <a:lnTo>
                    <a:pt x="534" y="220"/>
                  </a:lnTo>
                  <a:lnTo>
                    <a:pt x="549" y="221"/>
                  </a:lnTo>
                  <a:lnTo>
                    <a:pt x="559" y="221"/>
                  </a:lnTo>
                  <a:lnTo>
                    <a:pt x="570" y="218"/>
                  </a:lnTo>
                  <a:lnTo>
                    <a:pt x="583" y="213"/>
                  </a:lnTo>
                  <a:lnTo>
                    <a:pt x="595" y="210"/>
                  </a:lnTo>
                  <a:lnTo>
                    <a:pt x="612" y="210"/>
                  </a:lnTo>
                  <a:lnTo>
                    <a:pt x="621" y="209"/>
                  </a:lnTo>
                  <a:lnTo>
                    <a:pt x="631" y="208"/>
                  </a:lnTo>
                  <a:lnTo>
                    <a:pt x="640" y="205"/>
                  </a:lnTo>
                  <a:lnTo>
                    <a:pt x="648" y="201"/>
                  </a:lnTo>
                  <a:lnTo>
                    <a:pt x="654" y="196"/>
                  </a:lnTo>
                  <a:lnTo>
                    <a:pt x="659" y="191"/>
                  </a:lnTo>
                  <a:lnTo>
                    <a:pt x="661" y="185"/>
                  </a:lnTo>
                  <a:lnTo>
                    <a:pt x="659" y="179"/>
                  </a:lnTo>
                  <a:lnTo>
                    <a:pt x="654" y="173"/>
                  </a:lnTo>
                  <a:lnTo>
                    <a:pt x="654" y="166"/>
                  </a:lnTo>
                  <a:lnTo>
                    <a:pt x="659" y="159"/>
                  </a:lnTo>
                  <a:lnTo>
                    <a:pt x="667" y="152"/>
                  </a:lnTo>
                  <a:lnTo>
                    <a:pt x="669" y="149"/>
                  </a:lnTo>
                  <a:lnTo>
                    <a:pt x="671" y="143"/>
                  </a:lnTo>
                  <a:lnTo>
                    <a:pt x="667" y="137"/>
                  </a:lnTo>
                  <a:lnTo>
                    <a:pt x="661" y="130"/>
                  </a:lnTo>
                  <a:lnTo>
                    <a:pt x="650" y="125"/>
                  </a:lnTo>
                  <a:lnTo>
                    <a:pt x="635" y="120"/>
                  </a:lnTo>
                  <a:lnTo>
                    <a:pt x="616" y="118"/>
                  </a:lnTo>
                  <a:lnTo>
                    <a:pt x="593" y="118"/>
                  </a:lnTo>
                  <a:lnTo>
                    <a:pt x="570" y="119"/>
                  </a:lnTo>
                  <a:lnTo>
                    <a:pt x="553" y="119"/>
                  </a:lnTo>
                  <a:lnTo>
                    <a:pt x="545" y="118"/>
                  </a:lnTo>
                  <a:lnTo>
                    <a:pt x="540" y="116"/>
                  </a:lnTo>
                  <a:lnTo>
                    <a:pt x="538" y="114"/>
                  </a:lnTo>
                  <a:lnTo>
                    <a:pt x="540" y="113"/>
                  </a:lnTo>
                  <a:lnTo>
                    <a:pt x="545" y="110"/>
                  </a:lnTo>
                  <a:lnTo>
                    <a:pt x="553" y="108"/>
                  </a:lnTo>
                  <a:lnTo>
                    <a:pt x="561" y="103"/>
                  </a:lnTo>
                  <a:lnTo>
                    <a:pt x="568" y="96"/>
                  </a:lnTo>
                  <a:lnTo>
                    <a:pt x="568" y="91"/>
                  </a:lnTo>
                  <a:lnTo>
                    <a:pt x="566" y="87"/>
                  </a:lnTo>
                  <a:lnTo>
                    <a:pt x="557" y="76"/>
                  </a:lnTo>
                  <a:lnTo>
                    <a:pt x="553" y="71"/>
                  </a:lnTo>
                  <a:lnTo>
                    <a:pt x="545" y="66"/>
                  </a:lnTo>
                  <a:lnTo>
                    <a:pt x="532" y="60"/>
                  </a:lnTo>
                  <a:lnTo>
                    <a:pt x="515" y="56"/>
                  </a:lnTo>
                  <a:lnTo>
                    <a:pt x="492" y="52"/>
                  </a:lnTo>
                  <a:lnTo>
                    <a:pt x="462" y="48"/>
                  </a:lnTo>
                  <a:lnTo>
                    <a:pt x="452" y="46"/>
                  </a:lnTo>
                  <a:lnTo>
                    <a:pt x="439" y="43"/>
                  </a:lnTo>
                  <a:lnTo>
                    <a:pt x="418" y="36"/>
                  </a:lnTo>
                  <a:lnTo>
                    <a:pt x="399" y="28"/>
                  </a:lnTo>
                  <a:lnTo>
                    <a:pt x="384" y="23"/>
                  </a:lnTo>
                  <a:lnTo>
                    <a:pt x="365" y="19"/>
                  </a:lnTo>
                  <a:lnTo>
                    <a:pt x="340" y="18"/>
                  </a:lnTo>
                  <a:lnTo>
                    <a:pt x="325" y="19"/>
                  </a:lnTo>
                  <a:lnTo>
                    <a:pt x="310" y="22"/>
                  </a:lnTo>
                  <a:lnTo>
                    <a:pt x="296" y="26"/>
                  </a:lnTo>
                  <a:lnTo>
                    <a:pt x="283" y="32"/>
                  </a:lnTo>
                  <a:lnTo>
                    <a:pt x="281" y="31"/>
                  </a:lnTo>
                  <a:lnTo>
                    <a:pt x="275" y="27"/>
                  </a:lnTo>
                  <a:lnTo>
                    <a:pt x="268" y="22"/>
                  </a:lnTo>
                  <a:lnTo>
                    <a:pt x="256" y="16"/>
                  </a:lnTo>
                  <a:lnTo>
                    <a:pt x="243" y="10"/>
                  </a:lnTo>
                  <a:lnTo>
                    <a:pt x="226" y="5"/>
                  </a:lnTo>
                  <a:lnTo>
                    <a:pt x="207" y="2"/>
                  </a:lnTo>
                  <a:lnTo>
                    <a:pt x="186" y="0"/>
                  </a:lnTo>
                  <a:lnTo>
                    <a:pt x="165" y="1"/>
                  </a:lnTo>
                  <a:lnTo>
                    <a:pt x="150" y="3"/>
                  </a:lnTo>
                  <a:lnTo>
                    <a:pt x="140" y="7"/>
                  </a:lnTo>
                  <a:lnTo>
                    <a:pt x="131" y="11"/>
                  </a:lnTo>
                  <a:lnTo>
                    <a:pt x="119" y="19"/>
                  </a:lnTo>
                  <a:lnTo>
                    <a:pt x="112" y="22"/>
                  </a:lnTo>
                  <a:lnTo>
                    <a:pt x="106" y="25"/>
                  </a:lnTo>
                  <a:lnTo>
                    <a:pt x="93" y="26"/>
                  </a:lnTo>
                  <a:lnTo>
                    <a:pt x="78" y="27"/>
                  </a:lnTo>
                  <a:lnTo>
                    <a:pt x="62" y="29"/>
                  </a:lnTo>
                  <a:lnTo>
                    <a:pt x="45" y="31"/>
                  </a:lnTo>
                  <a:lnTo>
                    <a:pt x="28" y="36"/>
                  </a:lnTo>
                  <a:lnTo>
                    <a:pt x="13" y="43"/>
                  </a:lnTo>
                  <a:lnTo>
                    <a:pt x="5" y="53"/>
                  </a:lnTo>
                  <a:lnTo>
                    <a:pt x="0" y="66"/>
                  </a:lnTo>
                  <a:lnTo>
                    <a:pt x="3" y="72"/>
                  </a:lnTo>
                  <a:lnTo>
                    <a:pt x="7" y="77"/>
                  </a:lnTo>
                  <a:lnTo>
                    <a:pt x="24" y="87"/>
                  </a:lnTo>
                  <a:lnTo>
                    <a:pt x="38" y="95"/>
                  </a:lnTo>
                  <a:lnTo>
                    <a:pt x="43" y="99"/>
                  </a:lnTo>
                  <a:lnTo>
                    <a:pt x="45" y="103"/>
                  </a:lnTo>
                  <a:lnTo>
                    <a:pt x="43" y="111"/>
                  </a:lnTo>
                  <a:lnTo>
                    <a:pt x="43" y="122"/>
                  </a:lnTo>
                  <a:lnTo>
                    <a:pt x="43" y="128"/>
                  </a:lnTo>
                  <a:lnTo>
                    <a:pt x="47" y="133"/>
                  </a:lnTo>
                  <a:lnTo>
                    <a:pt x="55" y="139"/>
                  </a:lnTo>
                  <a:lnTo>
                    <a:pt x="66" y="145"/>
                  </a:lnTo>
                  <a:lnTo>
                    <a:pt x="83" y="150"/>
                  </a:lnTo>
                  <a:lnTo>
                    <a:pt x="102" y="155"/>
                  </a:lnTo>
                  <a:lnTo>
                    <a:pt x="140" y="167"/>
                  </a:lnTo>
                  <a:lnTo>
                    <a:pt x="156" y="174"/>
                  </a:lnTo>
                  <a:lnTo>
                    <a:pt x="169" y="183"/>
                  </a:lnTo>
                  <a:lnTo>
                    <a:pt x="178" y="194"/>
                  </a:lnTo>
                  <a:lnTo>
                    <a:pt x="180" y="206"/>
                  </a:lnTo>
                  <a:close/>
                </a:path>
              </a:pathLst>
            </a:custGeom>
            <a:solidFill>
              <a:srgbClr val="FFFF00"/>
            </a:solidFill>
            <a:ln w="0">
              <a:solidFill>
                <a:srgbClr val="FFFFFF"/>
              </a:solidFill>
              <a:round/>
              <a:headEnd/>
              <a:tailEnd/>
            </a:ln>
          </p:spPr>
          <p:txBody>
            <a:bodyPr/>
            <a:lstStyle/>
            <a:p>
              <a:endParaRPr lang="en-US"/>
            </a:p>
          </p:txBody>
        </p:sp>
        <p:sp>
          <p:nvSpPr>
            <p:cNvPr id="18" name="Freeform 13"/>
            <p:cNvSpPr>
              <a:spLocks/>
            </p:cNvSpPr>
            <p:nvPr/>
          </p:nvSpPr>
          <p:spPr bwMode="auto">
            <a:xfrm>
              <a:off x="1972" y="1095"/>
              <a:ext cx="232" cy="63"/>
            </a:xfrm>
            <a:custGeom>
              <a:avLst/>
              <a:gdLst>
                <a:gd name="T0" fmla="*/ 232 w 232"/>
                <a:gd name="T1" fmla="*/ 18 h 63"/>
                <a:gd name="T2" fmla="*/ 215 w 232"/>
                <a:gd name="T3" fmla="*/ 18 h 63"/>
                <a:gd name="T4" fmla="*/ 196 w 232"/>
                <a:gd name="T5" fmla="*/ 15 h 63"/>
                <a:gd name="T6" fmla="*/ 177 w 232"/>
                <a:gd name="T7" fmla="*/ 12 h 63"/>
                <a:gd name="T8" fmla="*/ 164 w 232"/>
                <a:gd name="T9" fmla="*/ 10 h 63"/>
                <a:gd name="T10" fmla="*/ 162 w 232"/>
                <a:gd name="T11" fmla="*/ 12 h 63"/>
                <a:gd name="T12" fmla="*/ 164 w 232"/>
                <a:gd name="T13" fmla="*/ 17 h 63"/>
                <a:gd name="T14" fmla="*/ 169 w 232"/>
                <a:gd name="T15" fmla="*/ 24 h 63"/>
                <a:gd name="T16" fmla="*/ 171 w 232"/>
                <a:gd name="T17" fmla="*/ 29 h 63"/>
                <a:gd name="T18" fmla="*/ 169 w 232"/>
                <a:gd name="T19" fmla="*/ 34 h 63"/>
                <a:gd name="T20" fmla="*/ 164 w 232"/>
                <a:gd name="T21" fmla="*/ 38 h 63"/>
                <a:gd name="T22" fmla="*/ 143 w 232"/>
                <a:gd name="T23" fmla="*/ 44 h 63"/>
                <a:gd name="T24" fmla="*/ 118 w 232"/>
                <a:gd name="T25" fmla="*/ 46 h 63"/>
                <a:gd name="T26" fmla="*/ 93 w 232"/>
                <a:gd name="T27" fmla="*/ 46 h 63"/>
                <a:gd name="T28" fmla="*/ 72 w 232"/>
                <a:gd name="T29" fmla="*/ 45 h 63"/>
                <a:gd name="T30" fmla="*/ 53 w 232"/>
                <a:gd name="T31" fmla="*/ 48 h 63"/>
                <a:gd name="T32" fmla="*/ 34 w 232"/>
                <a:gd name="T33" fmla="*/ 54 h 63"/>
                <a:gd name="T34" fmla="*/ 13 w 232"/>
                <a:gd name="T35" fmla="*/ 63 h 63"/>
                <a:gd name="T36" fmla="*/ 8 w 232"/>
                <a:gd name="T37" fmla="*/ 63 h 63"/>
                <a:gd name="T38" fmla="*/ 2 w 232"/>
                <a:gd name="T39" fmla="*/ 63 h 63"/>
                <a:gd name="T40" fmla="*/ 0 w 232"/>
                <a:gd name="T41" fmla="*/ 62 h 63"/>
                <a:gd name="T42" fmla="*/ 0 w 232"/>
                <a:gd name="T43" fmla="*/ 61 h 63"/>
                <a:gd name="T44" fmla="*/ 2 w 232"/>
                <a:gd name="T45" fmla="*/ 58 h 63"/>
                <a:gd name="T46" fmla="*/ 10 w 232"/>
                <a:gd name="T47" fmla="*/ 55 h 63"/>
                <a:gd name="T48" fmla="*/ 27 w 232"/>
                <a:gd name="T49" fmla="*/ 48 h 63"/>
                <a:gd name="T50" fmla="*/ 38 w 232"/>
                <a:gd name="T51" fmla="*/ 43 h 63"/>
                <a:gd name="T52" fmla="*/ 51 w 232"/>
                <a:gd name="T53" fmla="*/ 40 h 63"/>
                <a:gd name="T54" fmla="*/ 63 w 232"/>
                <a:gd name="T55" fmla="*/ 39 h 63"/>
                <a:gd name="T56" fmla="*/ 84 w 232"/>
                <a:gd name="T57" fmla="*/ 40 h 63"/>
                <a:gd name="T58" fmla="*/ 110 w 232"/>
                <a:gd name="T59" fmla="*/ 42 h 63"/>
                <a:gd name="T60" fmla="*/ 131 w 232"/>
                <a:gd name="T61" fmla="*/ 41 h 63"/>
                <a:gd name="T62" fmla="*/ 139 w 232"/>
                <a:gd name="T63" fmla="*/ 38 h 63"/>
                <a:gd name="T64" fmla="*/ 143 w 232"/>
                <a:gd name="T65" fmla="*/ 35 h 63"/>
                <a:gd name="T66" fmla="*/ 145 w 232"/>
                <a:gd name="T67" fmla="*/ 30 h 63"/>
                <a:gd name="T68" fmla="*/ 145 w 232"/>
                <a:gd name="T69" fmla="*/ 26 h 63"/>
                <a:gd name="T70" fmla="*/ 139 w 232"/>
                <a:gd name="T71" fmla="*/ 18 h 63"/>
                <a:gd name="T72" fmla="*/ 135 w 232"/>
                <a:gd name="T73" fmla="*/ 12 h 63"/>
                <a:gd name="T74" fmla="*/ 135 w 232"/>
                <a:gd name="T75" fmla="*/ 9 h 63"/>
                <a:gd name="T76" fmla="*/ 137 w 232"/>
                <a:gd name="T77" fmla="*/ 6 h 63"/>
                <a:gd name="T78" fmla="*/ 150 w 232"/>
                <a:gd name="T79" fmla="*/ 1 h 63"/>
                <a:gd name="T80" fmla="*/ 160 w 232"/>
                <a:gd name="T81" fmla="*/ 0 h 63"/>
                <a:gd name="T82" fmla="*/ 171 w 232"/>
                <a:gd name="T83" fmla="*/ 0 h 63"/>
                <a:gd name="T84" fmla="*/ 181 w 232"/>
                <a:gd name="T85" fmla="*/ 2 h 63"/>
                <a:gd name="T86" fmla="*/ 202 w 232"/>
                <a:gd name="T87" fmla="*/ 9 h 63"/>
                <a:gd name="T88" fmla="*/ 232 w 232"/>
                <a:gd name="T89" fmla="*/ 18 h 6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2"/>
                <a:gd name="T136" fmla="*/ 0 h 63"/>
                <a:gd name="T137" fmla="*/ 232 w 232"/>
                <a:gd name="T138" fmla="*/ 63 h 6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2" h="63">
                  <a:moveTo>
                    <a:pt x="232" y="18"/>
                  </a:moveTo>
                  <a:lnTo>
                    <a:pt x="215" y="18"/>
                  </a:lnTo>
                  <a:lnTo>
                    <a:pt x="196" y="15"/>
                  </a:lnTo>
                  <a:lnTo>
                    <a:pt x="177" y="12"/>
                  </a:lnTo>
                  <a:lnTo>
                    <a:pt x="164" y="10"/>
                  </a:lnTo>
                  <a:lnTo>
                    <a:pt x="162" y="12"/>
                  </a:lnTo>
                  <a:lnTo>
                    <a:pt x="164" y="17"/>
                  </a:lnTo>
                  <a:lnTo>
                    <a:pt x="169" y="24"/>
                  </a:lnTo>
                  <a:lnTo>
                    <a:pt x="171" y="29"/>
                  </a:lnTo>
                  <a:lnTo>
                    <a:pt x="169" y="34"/>
                  </a:lnTo>
                  <a:lnTo>
                    <a:pt x="164" y="38"/>
                  </a:lnTo>
                  <a:lnTo>
                    <a:pt x="143" y="44"/>
                  </a:lnTo>
                  <a:lnTo>
                    <a:pt x="118" y="46"/>
                  </a:lnTo>
                  <a:lnTo>
                    <a:pt x="93" y="46"/>
                  </a:lnTo>
                  <a:lnTo>
                    <a:pt x="72" y="45"/>
                  </a:lnTo>
                  <a:lnTo>
                    <a:pt x="53" y="48"/>
                  </a:lnTo>
                  <a:lnTo>
                    <a:pt x="34" y="54"/>
                  </a:lnTo>
                  <a:lnTo>
                    <a:pt x="13" y="63"/>
                  </a:lnTo>
                  <a:lnTo>
                    <a:pt x="8" y="63"/>
                  </a:lnTo>
                  <a:lnTo>
                    <a:pt x="2" y="63"/>
                  </a:lnTo>
                  <a:lnTo>
                    <a:pt x="0" y="62"/>
                  </a:lnTo>
                  <a:lnTo>
                    <a:pt x="0" y="61"/>
                  </a:lnTo>
                  <a:lnTo>
                    <a:pt x="2" y="58"/>
                  </a:lnTo>
                  <a:lnTo>
                    <a:pt x="10" y="55"/>
                  </a:lnTo>
                  <a:lnTo>
                    <a:pt x="27" y="48"/>
                  </a:lnTo>
                  <a:lnTo>
                    <a:pt x="38" y="43"/>
                  </a:lnTo>
                  <a:lnTo>
                    <a:pt x="51" y="40"/>
                  </a:lnTo>
                  <a:lnTo>
                    <a:pt x="63" y="39"/>
                  </a:lnTo>
                  <a:lnTo>
                    <a:pt x="84" y="40"/>
                  </a:lnTo>
                  <a:lnTo>
                    <a:pt x="110" y="42"/>
                  </a:lnTo>
                  <a:lnTo>
                    <a:pt x="131" y="41"/>
                  </a:lnTo>
                  <a:lnTo>
                    <a:pt x="139" y="38"/>
                  </a:lnTo>
                  <a:lnTo>
                    <a:pt x="143" y="35"/>
                  </a:lnTo>
                  <a:lnTo>
                    <a:pt x="145" y="30"/>
                  </a:lnTo>
                  <a:lnTo>
                    <a:pt x="145" y="26"/>
                  </a:lnTo>
                  <a:lnTo>
                    <a:pt x="139" y="18"/>
                  </a:lnTo>
                  <a:lnTo>
                    <a:pt x="135" y="12"/>
                  </a:lnTo>
                  <a:lnTo>
                    <a:pt x="135" y="9"/>
                  </a:lnTo>
                  <a:lnTo>
                    <a:pt x="137" y="6"/>
                  </a:lnTo>
                  <a:lnTo>
                    <a:pt x="150" y="1"/>
                  </a:lnTo>
                  <a:lnTo>
                    <a:pt x="160" y="0"/>
                  </a:lnTo>
                  <a:lnTo>
                    <a:pt x="171" y="0"/>
                  </a:lnTo>
                  <a:lnTo>
                    <a:pt x="181" y="2"/>
                  </a:lnTo>
                  <a:lnTo>
                    <a:pt x="202" y="9"/>
                  </a:lnTo>
                  <a:lnTo>
                    <a:pt x="232" y="18"/>
                  </a:lnTo>
                  <a:close/>
                </a:path>
              </a:pathLst>
            </a:custGeom>
            <a:solidFill>
              <a:srgbClr val="000000"/>
            </a:solidFill>
            <a:ln w="0">
              <a:solidFill>
                <a:srgbClr val="000000"/>
              </a:solidFill>
              <a:round/>
              <a:headEnd/>
              <a:tailEnd/>
            </a:ln>
          </p:spPr>
          <p:txBody>
            <a:bodyPr/>
            <a:lstStyle/>
            <a:p>
              <a:endParaRPr lang="en-US"/>
            </a:p>
          </p:txBody>
        </p:sp>
        <p:sp>
          <p:nvSpPr>
            <p:cNvPr id="19" name="Freeform 14"/>
            <p:cNvSpPr>
              <a:spLocks/>
            </p:cNvSpPr>
            <p:nvPr/>
          </p:nvSpPr>
          <p:spPr bwMode="auto">
            <a:xfrm>
              <a:off x="1788" y="977"/>
              <a:ext cx="454" cy="115"/>
            </a:xfrm>
            <a:custGeom>
              <a:avLst/>
              <a:gdLst>
                <a:gd name="T0" fmla="*/ 395 w 454"/>
                <a:gd name="T1" fmla="*/ 51 h 115"/>
                <a:gd name="T2" fmla="*/ 420 w 454"/>
                <a:gd name="T3" fmla="*/ 29 h 115"/>
                <a:gd name="T4" fmla="*/ 418 w 454"/>
                <a:gd name="T5" fmla="*/ 21 h 115"/>
                <a:gd name="T6" fmla="*/ 399 w 454"/>
                <a:gd name="T7" fmla="*/ 14 h 115"/>
                <a:gd name="T8" fmla="*/ 363 w 454"/>
                <a:gd name="T9" fmla="*/ 9 h 115"/>
                <a:gd name="T10" fmla="*/ 346 w 454"/>
                <a:gd name="T11" fmla="*/ 7 h 115"/>
                <a:gd name="T12" fmla="*/ 315 w 454"/>
                <a:gd name="T13" fmla="*/ 6 h 115"/>
                <a:gd name="T14" fmla="*/ 251 w 454"/>
                <a:gd name="T15" fmla="*/ 8 h 115"/>
                <a:gd name="T16" fmla="*/ 222 w 454"/>
                <a:gd name="T17" fmla="*/ 13 h 115"/>
                <a:gd name="T18" fmla="*/ 188 w 454"/>
                <a:gd name="T19" fmla="*/ 23 h 115"/>
                <a:gd name="T20" fmla="*/ 152 w 454"/>
                <a:gd name="T21" fmla="*/ 25 h 115"/>
                <a:gd name="T22" fmla="*/ 127 w 454"/>
                <a:gd name="T23" fmla="*/ 27 h 115"/>
                <a:gd name="T24" fmla="*/ 70 w 454"/>
                <a:gd name="T25" fmla="*/ 40 h 115"/>
                <a:gd name="T26" fmla="*/ 53 w 454"/>
                <a:gd name="T27" fmla="*/ 46 h 115"/>
                <a:gd name="T28" fmla="*/ 22 w 454"/>
                <a:gd name="T29" fmla="*/ 56 h 115"/>
                <a:gd name="T30" fmla="*/ 3 w 454"/>
                <a:gd name="T31" fmla="*/ 62 h 115"/>
                <a:gd name="T32" fmla="*/ 11 w 454"/>
                <a:gd name="T33" fmla="*/ 47 h 115"/>
                <a:gd name="T34" fmla="*/ 49 w 454"/>
                <a:gd name="T35" fmla="*/ 23 h 115"/>
                <a:gd name="T36" fmla="*/ 89 w 454"/>
                <a:gd name="T37" fmla="*/ 8 h 115"/>
                <a:gd name="T38" fmla="*/ 119 w 454"/>
                <a:gd name="T39" fmla="*/ 1 h 115"/>
                <a:gd name="T40" fmla="*/ 121 w 454"/>
                <a:gd name="T41" fmla="*/ 0 h 115"/>
                <a:gd name="T42" fmla="*/ 104 w 454"/>
                <a:gd name="T43" fmla="*/ 6 h 115"/>
                <a:gd name="T44" fmla="*/ 57 w 454"/>
                <a:gd name="T45" fmla="*/ 25 h 115"/>
                <a:gd name="T46" fmla="*/ 43 w 454"/>
                <a:gd name="T47" fmla="*/ 33 h 115"/>
                <a:gd name="T48" fmla="*/ 45 w 454"/>
                <a:gd name="T49" fmla="*/ 36 h 115"/>
                <a:gd name="T50" fmla="*/ 59 w 454"/>
                <a:gd name="T51" fmla="*/ 36 h 115"/>
                <a:gd name="T52" fmla="*/ 91 w 454"/>
                <a:gd name="T53" fmla="*/ 29 h 115"/>
                <a:gd name="T54" fmla="*/ 152 w 454"/>
                <a:gd name="T55" fmla="*/ 22 h 115"/>
                <a:gd name="T56" fmla="*/ 176 w 454"/>
                <a:gd name="T57" fmla="*/ 21 h 115"/>
                <a:gd name="T58" fmla="*/ 201 w 454"/>
                <a:gd name="T59" fmla="*/ 14 h 115"/>
                <a:gd name="T60" fmla="*/ 211 w 454"/>
                <a:gd name="T61" fmla="*/ 10 h 115"/>
                <a:gd name="T62" fmla="*/ 232 w 454"/>
                <a:gd name="T63" fmla="*/ 6 h 115"/>
                <a:gd name="T64" fmla="*/ 304 w 454"/>
                <a:gd name="T65" fmla="*/ 1 h 115"/>
                <a:gd name="T66" fmla="*/ 365 w 454"/>
                <a:gd name="T67" fmla="*/ 0 h 115"/>
                <a:gd name="T68" fmla="*/ 401 w 454"/>
                <a:gd name="T69" fmla="*/ 4 h 115"/>
                <a:gd name="T70" fmla="*/ 427 w 454"/>
                <a:gd name="T71" fmla="*/ 11 h 115"/>
                <a:gd name="T72" fmla="*/ 443 w 454"/>
                <a:gd name="T73" fmla="*/ 24 h 115"/>
                <a:gd name="T74" fmla="*/ 441 w 454"/>
                <a:gd name="T75" fmla="*/ 43 h 115"/>
                <a:gd name="T76" fmla="*/ 427 w 454"/>
                <a:gd name="T77" fmla="*/ 57 h 115"/>
                <a:gd name="T78" fmla="*/ 418 w 454"/>
                <a:gd name="T79" fmla="*/ 66 h 115"/>
                <a:gd name="T80" fmla="*/ 424 w 454"/>
                <a:gd name="T81" fmla="*/ 74 h 115"/>
                <a:gd name="T82" fmla="*/ 446 w 454"/>
                <a:gd name="T83" fmla="*/ 87 h 115"/>
                <a:gd name="T84" fmla="*/ 454 w 454"/>
                <a:gd name="T85" fmla="*/ 99 h 115"/>
                <a:gd name="T86" fmla="*/ 450 w 454"/>
                <a:gd name="T87" fmla="*/ 115 h 115"/>
                <a:gd name="T88" fmla="*/ 446 w 454"/>
                <a:gd name="T89" fmla="*/ 113 h 115"/>
                <a:gd name="T90" fmla="*/ 443 w 454"/>
                <a:gd name="T91" fmla="*/ 105 h 115"/>
                <a:gd name="T92" fmla="*/ 443 w 454"/>
                <a:gd name="T93" fmla="*/ 92 h 115"/>
                <a:gd name="T94" fmla="*/ 418 w 454"/>
                <a:gd name="T95" fmla="*/ 81 h 115"/>
                <a:gd name="T96" fmla="*/ 401 w 454"/>
                <a:gd name="T97" fmla="*/ 74 h 115"/>
                <a:gd name="T98" fmla="*/ 391 w 454"/>
                <a:gd name="T99" fmla="*/ 59 h 1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4"/>
                <a:gd name="T151" fmla="*/ 0 h 115"/>
                <a:gd name="T152" fmla="*/ 454 w 454"/>
                <a:gd name="T153" fmla="*/ 115 h 11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4" h="115">
                  <a:moveTo>
                    <a:pt x="391" y="59"/>
                  </a:moveTo>
                  <a:lnTo>
                    <a:pt x="395" y="51"/>
                  </a:lnTo>
                  <a:lnTo>
                    <a:pt x="403" y="45"/>
                  </a:lnTo>
                  <a:lnTo>
                    <a:pt x="420" y="29"/>
                  </a:lnTo>
                  <a:lnTo>
                    <a:pt x="422" y="25"/>
                  </a:lnTo>
                  <a:lnTo>
                    <a:pt x="418" y="21"/>
                  </a:lnTo>
                  <a:lnTo>
                    <a:pt x="410" y="17"/>
                  </a:lnTo>
                  <a:lnTo>
                    <a:pt x="399" y="14"/>
                  </a:lnTo>
                  <a:lnTo>
                    <a:pt x="374" y="10"/>
                  </a:lnTo>
                  <a:lnTo>
                    <a:pt x="363" y="9"/>
                  </a:lnTo>
                  <a:lnTo>
                    <a:pt x="355" y="8"/>
                  </a:lnTo>
                  <a:lnTo>
                    <a:pt x="346" y="7"/>
                  </a:lnTo>
                  <a:lnTo>
                    <a:pt x="332" y="6"/>
                  </a:lnTo>
                  <a:lnTo>
                    <a:pt x="315" y="6"/>
                  </a:lnTo>
                  <a:lnTo>
                    <a:pt x="294" y="6"/>
                  </a:lnTo>
                  <a:lnTo>
                    <a:pt x="251" y="8"/>
                  </a:lnTo>
                  <a:lnTo>
                    <a:pt x="235" y="10"/>
                  </a:lnTo>
                  <a:lnTo>
                    <a:pt x="222" y="13"/>
                  </a:lnTo>
                  <a:lnTo>
                    <a:pt x="203" y="18"/>
                  </a:lnTo>
                  <a:lnTo>
                    <a:pt x="188" y="23"/>
                  </a:lnTo>
                  <a:lnTo>
                    <a:pt x="171" y="25"/>
                  </a:lnTo>
                  <a:lnTo>
                    <a:pt x="152" y="25"/>
                  </a:lnTo>
                  <a:lnTo>
                    <a:pt x="142" y="26"/>
                  </a:lnTo>
                  <a:lnTo>
                    <a:pt x="127" y="27"/>
                  </a:lnTo>
                  <a:lnTo>
                    <a:pt x="97" y="33"/>
                  </a:lnTo>
                  <a:lnTo>
                    <a:pt x="70" y="40"/>
                  </a:lnTo>
                  <a:lnTo>
                    <a:pt x="62" y="43"/>
                  </a:lnTo>
                  <a:lnTo>
                    <a:pt x="53" y="46"/>
                  </a:lnTo>
                  <a:lnTo>
                    <a:pt x="38" y="51"/>
                  </a:lnTo>
                  <a:lnTo>
                    <a:pt x="22" y="56"/>
                  </a:lnTo>
                  <a:lnTo>
                    <a:pt x="7" y="60"/>
                  </a:lnTo>
                  <a:lnTo>
                    <a:pt x="3" y="62"/>
                  </a:lnTo>
                  <a:lnTo>
                    <a:pt x="0" y="62"/>
                  </a:lnTo>
                  <a:lnTo>
                    <a:pt x="11" y="47"/>
                  </a:lnTo>
                  <a:lnTo>
                    <a:pt x="28" y="34"/>
                  </a:lnTo>
                  <a:lnTo>
                    <a:pt x="49" y="23"/>
                  </a:lnTo>
                  <a:lnTo>
                    <a:pt x="70" y="14"/>
                  </a:lnTo>
                  <a:lnTo>
                    <a:pt x="89" y="8"/>
                  </a:lnTo>
                  <a:lnTo>
                    <a:pt x="106" y="3"/>
                  </a:lnTo>
                  <a:lnTo>
                    <a:pt x="119" y="1"/>
                  </a:lnTo>
                  <a:lnTo>
                    <a:pt x="123" y="0"/>
                  </a:lnTo>
                  <a:lnTo>
                    <a:pt x="121" y="0"/>
                  </a:lnTo>
                  <a:lnTo>
                    <a:pt x="119" y="1"/>
                  </a:lnTo>
                  <a:lnTo>
                    <a:pt x="104" y="6"/>
                  </a:lnTo>
                  <a:lnTo>
                    <a:pt x="85" y="14"/>
                  </a:lnTo>
                  <a:lnTo>
                    <a:pt x="57" y="25"/>
                  </a:lnTo>
                  <a:lnTo>
                    <a:pt x="47" y="30"/>
                  </a:lnTo>
                  <a:lnTo>
                    <a:pt x="43" y="33"/>
                  </a:lnTo>
                  <a:lnTo>
                    <a:pt x="43" y="35"/>
                  </a:lnTo>
                  <a:lnTo>
                    <a:pt x="45" y="36"/>
                  </a:lnTo>
                  <a:lnTo>
                    <a:pt x="55" y="36"/>
                  </a:lnTo>
                  <a:lnTo>
                    <a:pt x="59" y="36"/>
                  </a:lnTo>
                  <a:lnTo>
                    <a:pt x="62" y="36"/>
                  </a:lnTo>
                  <a:lnTo>
                    <a:pt x="91" y="29"/>
                  </a:lnTo>
                  <a:lnTo>
                    <a:pt x="123" y="25"/>
                  </a:lnTo>
                  <a:lnTo>
                    <a:pt x="152" y="22"/>
                  </a:lnTo>
                  <a:lnTo>
                    <a:pt x="165" y="22"/>
                  </a:lnTo>
                  <a:lnTo>
                    <a:pt x="176" y="21"/>
                  </a:lnTo>
                  <a:lnTo>
                    <a:pt x="190" y="18"/>
                  </a:lnTo>
                  <a:lnTo>
                    <a:pt x="201" y="14"/>
                  </a:lnTo>
                  <a:lnTo>
                    <a:pt x="209" y="11"/>
                  </a:lnTo>
                  <a:lnTo>
                    <a:pt x="211" y="10"/>
                  </a:lnTo>
                  <a:lnTo>
                    <a:pt x="220" y="8"/>
                  </a:lnTo>
                  <a:lnTo>
                    <a:pt x="232" y="6"/>
                  </a:lnTo>
                  <a:lnTo>
                    <a:pt x="264" y="3"/>
                  </a:lnTo>
                  <a:lnTo>
                    <a:pt x="304" y="1"/>
                  </a:lnTo>
                  <a:lnTo>
                    <a:pt x="342" y="0"/>
                  </a:lnTo>
                  <a:lnTo>
                    <a:pt x="365" y="0"/>
                  </a:lnTo>
                  <a:lnTo>
                    <a:pt x="386" y="2"/>
                  </a:lnTo>
                  <a:lnTo>
                    <a:pt x="401" y="4"/>
                  </a:lnTo>
                  <a:lnTo>
                    <a:pt x="416" y="7"/>
                  </a:lnTo>
                  <a:lnTo>
                    <a:pt x="427" y="11"/>
                  </a:lnTo>
                  <a:lnTo>
                    <a:pt x="433" y="15"/>
                  </a:lnTo>
                  <a:lnTo>
                    <a:pt x="443" y="24"/>
                  </a:lnTo>
                  <a:lnTo>
                    <a:pt x="443" y="34"/>
                  </a:lnTo>
                  <a:lnTo>
                    <a:pt x="441" y="43"/>
                  </a:lnTo>
                  <a:lnTo>
                    <a:pt x="435" y="51"/>
                  </a:lnTo>
                  <a:lnTo>
                    <a:pt x="427" y="57"/>
                  </a:lnTo>
                  <a:lnTo>
                    <a:pt x="420" y="61"/>
                  </a:lnTo>
                  <a:lnTo>
                    <a:pt x="418" y="66"/>
                  </a:lnTo>
                  <a:lnTo>
                    <a:pt x="420" y="70"/>
                  </a:lnTo>
                  <a:lnTo>
                    <a:pt x="424" y="74"/>
                  </a:lnTo>
                  <a:lnTo>
                    <a:pt x="435" y="82"/>
                  </a:lnTo>
                  <a:lnTo>
                    <a:pt x="446" y="87"/>
                  </a:lnTo>
                  <a:lnTo>
                    <a:pt x="454" y="92"/>
                  </a:lnTo>
                  <a:lnTo>
                    <a:pt x="454" y="99"/>
                  </a:lnTo>
                  <a:lnTo>
                    <a:pt x="450" y="115"/>
                  </a:lnTo>
                  <a:lnTo>
                    <a:pt x="446" y="115"/>
                  </a:lnTo>
                  <a:lnTo>
                    <a:pt x="446" y="113"/>
                  </a:lnTo>
                  <a:lnTo>
                    <a:pt x="443" y="110"/>
                  </a:lnTo>
                  <a:lnTo>
                    <a:pt x="443" y="105"/>
                  </a:lnTo>
                  <a:lnTo>
                    <a:pt x="443" y="98"/>
                  </a:lnTo>
                  <a:lnTo>
                    <a:pt x="443" y="92"/>
                  </a:lnTo>
                  <a:lnTo>
                    <a:pt x="437" y="87"/>
                  </a:lnTo>
                  <a:lnTo>
                    <a:pt x="418" y="81"/>
                  </a:lnTo>
                  <a:lnTo>
                    <a:pt x="410" y="78"/>
                  </a:lnTo>
                  <a:lnTo>
                    <a:pt x="401" y="74"/>
                  </a:lnTo>
                  <a:lnTo>
                    <a:pt x="395" y="68"/>
                  </a:lnTo>
                  <a:lnTo>
                    <a:pt x="391" y="59"/>
                  </a:lnTo>
                  <a:close/>
                </a:path>
              </a:pathLst>
            </a:custGeom>
            <a:solidFill>
              <a:srgbClr val="FF9900"/>
            </a:solidFill>
            <a:ln w="0">
              <a:solidFill>
                <a:srgbClr val="FF9900"/>
              </a:solidFill>
              <a:round/>
              <a:headEnd/>
              <a:tailEnd/>
            </a:ln>
          </p:spPr>
          <p:txBody>
            <a:bodyPr/>
            <a:lstStyle/>
            <a:p>
              <a:endParaRPr lang="en-US"/>
            </a:p>
          </p:txBody>
        </p:sp>
        <p:sp>
          <p:nvSpPr>
            <p:cNvPr id="20" name="Freeform 15"/>
            <p:cNvSpPr>
              <a:spLocks/>
            </p:cNvSpPr>
            <p:nvPr/>
          </p:nvSpPr>
          <p:spPr bwMode="auto">
            <a:xfrm>
              <a:off x="1116" y="1068"/>
              <a:ext cx="525" cy="140"/>
            </a:xfrm>
            <a:custGeom>
              <a:avLst/>
              <a:gdLst>
                <a:gd name="T0" fmla="*/ 289 w 525"/>
                <a:gd name="T1" fmla="*/ 140 h 140"/>
                <a:gd name="T2" fmla="*/ 267 w 525"/>
                <a:gd name="T3" fmla="*/ 138 h 140"/>
                <a:gd name="T4" fmla="*/ 253 w 525"/>
                <a:gd name="T5" fmla="*/ 133 h 140"/>
                <a:gd name="T6" fmla="*/ 246 w 525"/>
                <a:gd name="T7" fmla="*/ 121 h 140"/>
                <a:gd name="T8" fmla="*/ 236 w 525"/>
                <a:gd name="T9" fmla="*/ 110 h 140"/>
                <a:gd name="T10" fmla="*/ 206 w 525"/>
                <a:gd name="T11" fmla="*/ 107 h 140"/>
                <a:gd name="T12" fmla="*/ 122 w 525"/>
                <a:gd name="T13" fmla="*/ 111 h 140"/>
                <a:gd name="T14" fmla="*/ 82 w 525"/>
                <a:gd name="T15" fmla="*/ 109 h 140"/>
                <a:gd name="T16" fmla="*/ 52 w 525"/>
                <a:gd name="T17" fmla="*/ 103 h 140"/>
                <a:gd name="T18" fmla="*/ 35 w 525"/>
                <a:gd name="T19" fmla="*/ 93 h 140"/>
                <a:gd name="T20" fmla="*/ 33 w 525"/>
                <a:gd name="T21" fmla="*/ 85 h 140"/>
                <a:gd name="T22" fmla="*/ 33 w 525"/>
                <a:gd name="T23" fmla="*/ 73 h 140"/>
                <a:gd name="T24" fmla="*/ 23 w 525"/>
                <a:gd name="T25" fmla="*/ 66 h 140"/>
                <a:gd name="T26" fmla="*/ 4 w 525"/>
                <a:gd name="T27" fmla="*/ 58 h 140"/>
                <a:gd name="T28" fmla="*/ 0 w 525"/>
                <a:gd name="T29" fmla="*/ 50 h 140"/>
                <a:gd name="T30" fmla="*/ 10 w 525"/>
                <a:gd name="T31" fmla="*/ 41 h 140"/>
                <a:gd name="T32" fmla="*/ 33 w 525"/>
                <a:gd name="T33" fmla="*/ 30 h 140"/>
                <a:gd name="T34" fmla="*/ 67 w 525"/>
                <a:gd name="T35" fmla="*/ 18 h 140"/>
                <a:gd name="T36" fmla="*/ 116 w 525"/>
                <a:gd name="T37" fmla="*/ 10 h 140"/>
                <a:gd name="T38" fmla="*/ 151 w 525"/>
                <a:gd name="T39" fmla="*/ 9 h 140"/>
                <a:gd name="T40" fmla="*/ 227 w 525"/>
                <a:gd name="T41" fmla="*/ 11 h 140"/>
                <a:gd name="T42" fmla="*/ 280 w 525"/>
                <a:gd name="T43" fmla="*/ 13 h 140"/>
                <a:gd name="T44" fmla="*/ 312 w 525"/>
                <a:gd name="T45" fmla="*/ 12 h 140"/>
                <a:gd name="T46" fmla="*/ 339 w 525"/>
                <a:gd name="T47" fmla="*/ 10 h 140"/>
                <a:gd name="T48" fmla="*/ 411 w 525"/>
                <a:gd name="T49" fmla="*/ 8 h 140"/>
                <a:gd name="T50" fmla="*/ 438 w 525"/>
                <a:gd name="T51" fmla="*/ 8 h 140"/>
                <a:gd name="T52" fmla="*/ 483 w 525"/>
                <a:gd name="T53" fmla="*/ 9 h 140"/>
                <a:gd name="T54" fmla="*/ 512 w 525"/>
                <a:gd name="T55" fmla="*/ 5 h 140"/>
                <a:gd name="T56" fmla="*/ 523 w 525"/>
                <a:gd name="T57" fmla="*/ 0 h 140"/>
                <a:gd name="T58" fmla="*/ 525 w 525"/>
                <a:gd name="T59" fmla="*/ 4 h 140"/>
                <a:gd name="T60" fmla="*/ 518 w 525"/>
                <a:gd name="T61" fmla="*/ 10 h 140"/>
                <a:gd name="T62" fmla="*/ 502 w 525"/>
                <a:gd name="T63" fmla="*/ 14 h 140"/>
                <a:gd name="T64" fmla="*/ 449 w 525"/>
                <a:gd name="T65" fmla="*/ 15 h 140"/>
                <a:gd name="T66" fmla="*/ 405 w 525"/>
                <a:gd name="T67" fmla="*/ 16 h 140"/>
                <a:gd name="T68" fmla="*/ 379 w 525"/>
                <a:gd name="T69" fmla="*/ 18 h 140"/>
                <a:gd name="T70" fmla="*/ 316 w 525"/>
                <a:gd name="T71" fmla="*/ 20 h 140"/>
                <a:gd name="T72" fmla="*/ 289 w 525"/>
                <a:gd name="T73" fmla="*/ 21 h 140"/>
                <a:gd name="T74" fmla="*/ 257 w 525"/>
                <a:gd name="T75" fmla="*/ 20 h 140"/>
                <a:gd name="T76" fmla="*/ 173 w 525"/>
                <a:gd name="T77" fmla="*/ 16 h 140"/>
                <a:gd name="T78" fmla="*/ 141 w 525"/>
                <a:gd name="T79" fmla="*/ 15 h 140"/>
                <a:gd name="T80" fmla="*/ 97 w 525"/>
                <a:gd name="T81" fmla="*/ 23 h 140"/>
                <a:gd name="T82" fmla="*/ 59 w 525"/>
                <a:gd name="T83" fmla="*/ 33 h 140"/>
                <a:gd name="T84" fmla="*/ 29 w 525"/>
                <a:gd name="T85" fmla="*/ 42 h 140"/>
                <a:gd name="T86" fmla="*/ 25 w 525"/>
                <a:gd name="T87" fmla="*/ 50 h 140"/>
                <a:gd name="T88" fmla="*/ 42 w 525"/>
                <a:gd name="T89" fmla="*/ 58 h 140"/>
                <a:gd name="T90" fmla="*/ 63 w 525"/>
                <a:gd name="T91" fmla="*/ 66 h 140"/>
                <a:gd name="T92" fmla="*/ 69 w 525"/>
                <a:gd name="T93" fmla="*/ 74 h 140"/>
                <a:gd name="T94" fmla="*/ 63 w 525"/>
                <a:gd name="T95" fmla="*/ 86 h 140"/>
                <a:gd name="T96" fmla="*/ 65 w 525"/>
                <a:gd name="T97" fmla="*/ 91 h 140"/>
                <a:gd name="T98" fmla="*/ 92 w 525"/>
                <a:gd name="T99" fmla="*/ 100 h 140"/>
                <a:gd name="T100" fmla="*/ 116 w 525"/>
                <a:gd name="T101" fmla="*/ 100 h 140"/>
                <a:gd name="T102" fmla="*/ 147 w 525"/>
                <a:gd name="T103" fmla="*/ 98 h 140"/>
                <a:gd name="T104" fmla="*/ 217 w 525"/>
                <a:gd name="T105" fmla="*/ 97 h 140"/>
                <a:gd name="T106" fmla="*/ 242 w 525"/>
                <a:gd name="T107" fmla="*/ 102 h 140"/>
                <a:gd name="T108" fmla="*/ 259 w 525"/>
                <a:gd name="T109" fmla="*/ 110 h 140"/>
                <a:gd name="T110" fmla="*/ 263 w 525"/>
                <a:gd name="T111" fmla="*/ 119 h 140"/>
                <a:gd name="T112" fmla="*/ 267 w 525"/>
                <a:gd name="T113" fmla="*/ 130 h 140"/>
                <a:gd name="T114" fmla="*/ 286 w 525"/>
                <a:gd name="T115" fmla="*/ 134 h 140"/>
                <a:gd name="T116" fmla="*/ 299 w 525"/>
                <a:gd name="T117" fmla="*/ 137 h 140"/>
                <a:gd name="T118" fmla="*/ 291 w 525"/>
                <a:gd name="T119" fmla="*/ 140 h 1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5"/>
                <a:gd name="T181" fmla="*/ 0 h 140"/>
                <a:gd name="T182" fmla="*/ 525 w 525"/>
                <a:gd name="T183" fmla="*/ 140 h 1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5" h="140">
                  <a:moveTo>
                    <a:pt x="291" y="140"/>
                  </a:moveTo>
                  <a:lnTo>
                    <a:pt x="289" y="140"/>
                  </a:lnTo>
                  <a:lnTo>
                    <a:pt x="284" y="140"/>
                  </a:lnTo>
                  <a:lnTo>
                    <a:pt x="267" y="138"/>
                  </a:lnTo>
                  <a:lnTo>
                    <a:pt x="259" y="136"/>
                  </a:lnTo>
                  <a:lnTo>
                    <a:pt x="253" y="133"/>
                  </a:lnTo>
                  <a:lnTo>
                    <a:pt x="248" y="128"/>
                  </a:lnTo>
                  <a:lnTo>
                    <a:pt x="246" y="121"/>
                  </a:lnTo>
                  <a:lnTo>
                    <a:pt x="244" y="114"/>
                  </a:lnTo>
                  <a:lnTo>
                    <a:pt x="236" y="110"/>
                  </a:lnTo>
                  <a:lnTo>
                    <a:pt x="223" y="107"/>
                  </a:lnTo>
                  <a:lnTo>
                    <a:pt x="206" y="107"/>
                  </a:lnTo>
                  <a:lnTo>
                    <a:pt x="164" y="108"/>
                  </a:lnTo>
                  <a:lnTo>
                    <a:pt x="122" y="111"/>
                  </a:lnTo>
                  <a:lnTo>
                    <a:pt x="101" y="111"/>
                  </a:lnTo>
                  <a:lnTo>
                    <a:pt x="82" y="109"/>
                  </a:lnTo>
                  <a:lnTo>
                    <a:pt x="67" y="107"/>
                  </a:lnTo>
                  <a:lnTo>
                    <a:pt x="52" y="103"/>
                  </a:lnTo>
                  <a:lnTo>
                    <a:pt x="42" y="98"/>
                  </a:lnTo>
                  <a:lnTo>
                    <a:pt x="35" y="93"/>
                  </a:lnTo>
                  <a:lnTo>
                    <a:pt x="31" y="89"/>
                  </a:lnTo>
                  <a:lnTo>
                    <a:pt x="33" y="85"/>
                  </a:lnTo>
                  <a:lnTo>
                    <a:pt x="35" y="78"/>
                  </a:lnTo>
                  <a:lnTo>
                    <a:pt x="33" y="73"/>
                  </a:lnTo>
                  <a:lnTo>
                    <a:pt x="29" y="69"/>
                  </a:lnTo>
                  <a:lnTo>
                    <a:pt x="23" y="66"/>
                  </a:lnTo>
                  <a:lnTo>
                    <a:pt x="12" y="62"/>
                  </a:lnTo>
                  <a:lnTo>
                    <a:pt x="4" y="58"/>
                  </a:lnTo>
                  <a:lnTo>
                    <a:pt x="0" y="54"/>
                  </a:lnTo>
                  <a:lnTo>
                    <a:pt x="0" y="50"/>
                  </a:lnTo>
                  <a:lnTo>
                    <a:pt x="2" y="45"/>
                  </a:lnTo>
                  <a:lnTo>
                    <a:pt x="10" y="41"/>
                  </a:lnTo>
                  <a:lnTo>
                    <a:pt x="29" y="33"/>
                  </a:lnTo>
                  <a:lnTo>
                    <a:pt x="33" y="30"/>
                  </a:lnTo>
                  <a:lnTo>
                    <a:pt x="42" y="26"/>
                  </a:lnTo>
                  <a:lnTo>
                    <a:pt x="67" y="18"/>
                  </a:lnTo>
                  <a:lnTo>
                    <a:pt x="99" y="12"/>
                  </a:lnTo>
                  <a:lnTo>
                    <a:pt x="116" y="10"/>
                  </a:lnTo>
                  <a:lnTo>
                    <a:pt x="132" y="8"/>
                  </a:lnTo>
                  <a:lnTo>
                    <a:pt x="151" y="9"/>
                  </a:lnTo>
                  <a:lnTo>
                    <a:pt x="175" y="9"/>
                  </a:lnTo>
                  <a:lnTo>
                    <a:pt x="227" y="11"/>
                  </a:lnTo>
                  <a:lnTo>
                    <a:pt x="255" y="12"/>
                  </a:lnTo>
                  <a:lnTo>
                    <a:pt x="280" y="13"/>
                  </a:lnTo>
                  <a:lnTo>
                    <a:pt x="299" y="13"/>
                  </a:lnTo>
                  <a:lnTo>
                    <a:pt x="312" y="12"/>
                  </a:lnTo>
                  <a:lnTo>
                    <a:pt x="324" y="11"/>
                  </a:lnTo>
                  <a:lnTo>
                    <a:pt x="339" y="10"/>
                  </a:lnTo>
                  <a:lnTo>
                    <a:pt x="375" y="8"/>
                  </a:lnTo>
                  <a:lnTo>
                    <a:pt x="411" y="8"/>
                  </a:lnTo>
                  <a:lnTo>
                    <a:pt x="426" y="7"/>
                  </a:lnTo>
                  <a:lnTo>
                    <a:pt x="438" y="8"/>
                  </a:lnTo>
                  <a:lnTo>
                    <a:pt x="457" y="8"/>
                  </a:lnTo>
                  <a:lnTo>
                    <a:pt x="483" y="9"/>
                  </a:lnTo>
                  <a:lnTo>
                    <a:pt x="504" y="7"/>
                  </a:lnTo>
                  <a:lnTo>
                    <a:pt x="512" y="5"/>
                  </a:lnTo>
                  <a:lnTo>
                    <a:pt x="518" y="3"/>
                  </a:lnTo>
                  <a:lnTo>
                    <a:pt x="523" y="0"/>
                  </a:lnTo>
                  <a:lnTo>
                    <a:pt x="525" y="0"/>
                  </a:lnTo>
                  <a:lnTo>
                    <a:pt x="525" y="4"/>
                  </a:lnTo>
                  <a:lnTo>
                    <a:pt x="523" y="7"/>
                  </a:lnTo>
                  <a:lnTo>
                    <a:pt x="518" y="10"/>
                  </a:lnTo>
                  <a:lnTo>
                    <a:pt x="510" y="12"/>
                  </a:lnTo>
                  <a:lnTo>
                    <a:pt x="502" y="14"/>
                  </a:lnTo>
                  <a:lnTo>
                    <a:pt x="476" y="15"/>
                  </a:lnTo>
                  <a:lnTo>
                    <a:pt x="449" y="15"/>
                  </a:lnTo>
                  <a:lnTo>
                    <a:pt x="424" y="15"/>
                  </a:lnTo>
                  <a:lnTo>
                    <a:pt x="405" y="16"/>
                  </a:lnTo>
                  <a:lnTo>
                    <a:pt x="394" y="17"/>
                  </a:lnTo>
                  <a:lnTo>
                    <a:pt x="379" y="18"/>
                  </a:lnTo>
                  <a:lnTo>
                    <a:pt x="348" y="19"/>
                  </a:lnTo>
                  <a:lnTo>
                    <a:pt x="316" y="20"/>
                  </a:lnTo>
                  <a:lnTo>
                    <a:pt x="301" y="21"/>
                  </a:lnTo>
                  <a:lnTo>
                    <a:pt x="289" y="21"/>
                  </a:lnTo>
                  <a:lnTo>
                    <a:pt x="276" y="21"/>
                  </a:lnTo>
                  <a:lnTo>
                    <a:pt x="257" y="20"/>
                  </a:lnTo>
                  <a:lnTo>
                    <a:pt x="215" y="18"/>
                  </a:lnTo>
                  <a:lnTo>
                    <a:pt x="173" y="16"/>
                  </a:lnTo>
                  <a:lnTo>
                    <a:pt x="154" y="15"/>
                  </a:lnTo>
                  <a:lnTo>
                    <a:pt x="141" y="15"/>
                  </a:lnTo>
                  <a:lnTo>
                    <a:pt x="120" y="18"/>
                  </a:lnTo>
                  <a:lnTo>
                    <a:pt x="97" y="23"/>
                  </a:lnTo>
                  <a:lnTo>
                    <a:pt x="75" y="29"/>
                  </a:lnTo>
                  <a:lnTo>
                    <a:pt x="59" y="33"/>
                  </a:lnTo>
                  <a:lnTo>
                    <a:pt x="42" y="37"/>
                  </a:lnTo>
                  <a:lnTo>
                    <a:pt x="29" y="42"/>
                  </a:lnTo>
                  <a:lnTo>
                    <a:pt x="25" y="46"/>
                  </a:lnTo>
                  <a:lnTo>
                    <a:pt x="25" y="50"/>
                  </a:lnTo>
                  <a:lnTo>
                    <a:pt x="31" y="54"/>
                  </a:lnTo>
                  <a:lnTo>
                    <a:pt x="42" y="58"/>
                  </a:lnTo>
                  <a:lnTo>
                    <a:pt x="54" y="62"/>
                  </a:lnTo>
                  <a:lnTo>
                    <a:pt x="63" y="66"/>
                  </a:lnTo>
                  <a:lnTo>
                    <a:pt x="67" y="70"/>
                  </a:lnTo>
                  <a:lnTo>
                    <a:pt x="69" y="74"/>
                  </a:lnTo>
                  <a:lnTo>
                    <a:pt x="67" y="80"/>
                  </a:lnTo>
                  <a:lnTo>
                    <a:pt x="63" y="86"/>
                  </a:lnTo>
                  <a:lnTo>
                    <a:pt x="63" y="88"/>
                  </a:lnTo>
                  <a:lnTo>
                    <a:pt x="65" y="91"/>
                  </a:lnTo>
                  <a:lnTo>
                    <a:pt x="75" y="97"/>
                  </a:lnTo>
                  <a:lnTo>
                    <a:pt x="92" y="100"/>
                  </a:lnTo>
                  <a:lnTo>
                    <a:pt x="103" y="101"/>
                  </a:lnTo>
                  <a:lnTo>
                    <a:pt x="116" y="100"/>
                  </a:lnTo>
                  <a:lnTo>
                    <a:pt x="130" y="99"/>
                  </a:lnTo>
                  <a:lnTo>
                    <a:pt x="147" y="98"/>
                  </a:lnTo>
                  <a:lnTo>
                    <a:pt x="183" y="97"/>
                  </a:lnTo>
                  <a:lnTo>
                    <a:pt x="217" y="97"/>
                  </a:lnTo>
                  <a:lnTo>
                    <a:pt x="232" y="99"/>
                  </a:lnTo>
                  <a:lnTo>
                    <a:pt x="242" y="102"/>
                  </a:lnTo>
                  <a:lnTo>
                    <a:pt x="253" y="107"/>
                  </a:lnTo>
                  <a:lnTo>
                    <a:pt x="259" y="110"/>
                  </a:lnTo>
                  <a:lnTo>
                    <a:pt x="261" y="114"/>
                  </a:lnTo>
                  <a:lnTo>
                    <a:pt x="263" y="119"/>
                  </a:lnTo>
                  <a:lnTo>
                    <a:pt x="263" y="125"/>
                  </a:lnTo>
                  <a:lnTo>
                    <a:pt x="267" y="130"/>
                  </a:lnTo>
                  <a:lnTo>
                    <a:pt x="274" y="133"/>
                  </a:lnTo>
                  <a:lnTo>
                    <a:pt x="286" y="134"/>
                  </a:lnTo>
                  <a:lnTo>
                    <a:pt x="295" y="135"/>
                  </a:lnTo>
                  <a:lnTo>
                    <a:pt x="299" y="137"/>
                  </a:lnTo>
                  <a:lnTo>
                    <a:pt x="297" y="139"/>
                  </a:lnTo>
                  <a:lnTo>
                    <a:pt x="291" y="140"/>
                  </a:lnTo>
                  <a:close/>
                </a:path>
              </a:pathLst>
            </a:custGeom>
            <a:solidFill>
              <a:srgbClr val="FF9900"/>
            </a:solidFill>
            <a:ln w="0">
              <a:solidFill>
                <a:srgbClr val="FF9900"/>
              </a:solidFill>
              <a:round/>
              <a:headEnd/>
              <a:tailEnd/>
            </a:ln>
          </p:spPr>
          <p:txBody>
            <a:bodyPr/>
            <a:lstStyle/>
            <a:p>
              <a:endParaRPr lang="en-US"/>
            </a:p>
          </p:txBody>
        </p:sp>
        <p:sp>
          <p:nvSpPr>
            <p:cNvPr id="21" name="Freeform 16"/>
            <p:cNvSpPr>
              <a:spLocks/>
            </p:cNvSpPr>
            <p:nvPr/>
          </p:nvSpPr>
          <p:spPr bwMode="auto">
            <a:xfrm>
              <a:off x="837" y="966"/>
              <a:ext cx="293" cy="141"/>
            </a:xfrm>
            <a:custGeom>
              <a:avLst/>
              <a:gdLst>
                <a:gd name="T0" fmla="*/ 82 w 293"/>
                <a:gd name="T1" fmla="*/ 5 h 141"/>
                <a:gd name="T2" fmla="*/ 95 w 293"/>
                <a:gd name="T3" fmla="*/ 17 h 141"/>
                <a:gd name="T4" fmla="*/ 91 w 293"/>
                <a:gd name="T5" fmla="*/ 22 h 141"/>
                <a:gd name="T6" fmla="*/ 51 w 293"/>
                <a:gd name="T7" fmla="*/ 40 h 141"/>
                <a:gd name="T8" fmla="*/ 38 w 293"/>
                <a:gd name="T9" fmla="*/ 48 h 141"/>
                <a:gd name="T10" fmla="*/ 47 w 293"/>
                <a:gd name="T11" fmla="*/ 54 h 141"/>
                <a:gd name="T12" fmla="*/ 72 w 293"/>
                <a:gd name="T13" fmla="*/ 58 h 141"/>
                <a:gd name="T14" fmla="*/ 91 w 293"/>
                <a:gd name="T15" fmla="*/ 66 h 141"/>
                <a:gd name="T16" fmla="*/ 93 w 293"/>
                <a:gd name="T17" fmla="*/ 72 h 141"/>
                <a:gd name="T18" fmla="*/ 84 w 293"/>
                <a:gd name="T19" fmla="*/ 79 h 141"/>
                <a:gd name="T20" fmla="*/ 68 w 293"/>
                <a:gd name="T21" fmla="*/ 91 h 141"/>
                <a:gd name="T22" fmla="*/ 70 w 293"/>
                <a:gd name="T23" fmla="*/ 98 h 141"/>
                <a:gd name="T24" fmla="*/ 95 w 293"/>
                <a:gd name="T25" fmla="*/ 116 h 141"/>
                <a:gd name="T26" fmla="*/ 135 w 293"/>
                <a:gd name="T27" fmla="*/ 125 h 141"/>
                <a:gd name="T28" fmla="*/ 163 w 293"/>
                <a:gd name="T29" fmla="*/ 125 h 141"/>
                <a:gd name="T30" fmla="*/ 209 w 293"/>
                <a:gd name="T31" fmla="*/ 122 h 141"/>
                <a:gd name="T32" fmla="*/ 253 w 293"/>
                <a:gd name="T33" fmla="*/ 121 h 141"/>
                <a:gd name="T34" fmla="*/ 276 w 293"/>
                <a:gd name="T35" fmla="*/ 123 h 141"/>
                <a:gd name="T36" fmla="*/ 291 w 293"/>
                <a:gd name="T37" fmla="*/ 130 h 141"/>
                <a:gd name="T38" fmla="*/ 291 w 293"/>
                <a:gd name="T39" fmla="*/ 137 h 141"/>
                <a:gd name="T40" fmla="*/ 287 w 293"/>
                <a:gd name="T41" fmla="*/ 137 h 141"/>
                <a:gd name="T42" fmla="*/ 276 w 293"/>
                <a:gd name="T43" fmla="*/ 132 h 141"/>
                <a:gd name="T44" fmla="*/ 241 w 293"/>
                <a:gd name="T45" fmla="*/ 132 h 141"/>
                <a:gd name="T46" fmla="*/ 179 w 293"/>
                <a:gd name="T47" fmla="*/ 139 h 141"/>
                <a:gd name="T48" fmla="*/ 127 w 293"/>
                <a:gd name="T49" fmla="*/ 139 h 141"/>
                <a:gd name="T50" fmla="*/ 76 w 293"/>
                <a:gd name="T51" fmla="*/ 129 h 141"/>
                <a:gd name="T52" fmla="*/ 49 w 293"/>
                <a:gd name="T53" fmla="*/ 113 h 141"/>
                <a:gd name="T54" fmla="*/ 42 w 293"/>
                <a:gd name="T55" fmla="*/ 96 h 141"/>
                <a:gd name="T56" fmla="*/ 49 w 293"/>
                <a:gd name="T57" fmla="*/ 84 h 141"/>
                <a:gd name="T58" fmla="*/ 38 w 293"/>
                <a:gd name="T59" fmla="*/ 73 h 141"/>
                <a:gd name="T60" fmla="*/ 6 w 293"/>
                <a:gd name="T61" fmla="*/ 61 h 141"/>
                <a:gd name="T62" fmla="*/ 0 w 293"/>
                <a:gd name="T63" fmla="*/ 53 h 141"/>
                <a:gd name="T64" fmla="*/ 9 w 293"/>
                <a:gd name="T65" fmla="*/ 46 h 141"/>
                <a:gd name="T66" fmla="*/ 59 w 293"/>
                <a:gd name="T67" fmla="*/ 27 h 141"/>
                <a:gd name="T68" fmla="*/ 65 w 293"/>
                <a:gd name="T69" fmla="*/ 20 h 141"/>
                <a:gd name="T70" fmla="*/ 53 w 293"/>
                <a:gd name="T71" fmla="*/ 14 h 141"/>
                <a:gd name="T72" fmla="*/ 21 w 293"/>
                <a:gd name="T73" fmla="*/ 0 h 14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3"/>
                <a:gd name="T112" fmla="*/ 0 h 141"/>
                <a:gd name="T113" fmla="*/ 293 w 293"/>
                <a:gd name="T114" fmla="*/ 141 h 14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3" h="141">
                  <a:moveTo>
                    <a:pt x="72" y="0"/>
                  </a:moveTo>
                  <a:lnTo>
                    <a:pt x="82" y="5"/>
                  </a:lnTo>
                  <a:lnTo>
                    <a:pt x="91" y="11"/>
                  </a:lnTo>
                  <a:lnTo>
                    <a:pt x="95" y="17"/>
                  </a:lnTo>
                  <a:lnTo>
                    <a:pt x="93" y="20"/>
                  </a:lnTo>
                  <a:lnTo>
                    <a:pt x="91" y="22"/>
                  </a:lnTo>
                  <a:lnTo>
                    <a:pt x="63" y="35"/>
                  </a:lnTo>
                  <a:lnTo>
                    <a:pt x="51" y="40"/>
                  </a:lnTo>
                  <a:lnTo>
                    <a:pt x="42" y="44"/>
                  </a:lnTo>
                  <a:lnTo>
                    <a:pt x="38" y="48"/>
                  </a:lnTo>
                  <a:lnTo>
                    <a:pt x="40" y="51"/>
                  </a:lnTo>
                  <a:lnTo>
                    <a:pt x="47" y="54"/>
                  </a:lnTo>
                  <a:lnTo>
                    <a:pt x="57" y="56"/>
                  </a:lnTo>
                  <a:lnTo>
                    <a:pt x="72" y="58"/>
                  </a:lnTo>
                  <a:lnTo>
                    <a:pt x="87" y="63"/>
                  </a:lnTo>
                  <a:lnTo>
                    <a:pt x="91" y="66"/>
                  </a:lnTo>
                  <a:lnTo>
                    <a:pt x="93" y="69"/>
                  </a:lnTo>
                  <a:lnTo>
                    <a:pt x="93" y="72"/>
                  </a:lnTo>
                  <a:lnTo>
                    <a:pt x="91" y="75"/>
                  </a:lnTo>
                  <a:lnTo>
                    <a:pt x="84" y="79"/>
                  </a:lnTo>
                  <a:lnTo>
                    <a:pt x="74" y="84"/>
                  </a:lnTo>
                  <a:lnTo>
                    <a:pt x="68" y="91"/>
                  </a:lnTo>
                  <a:lnTo>
                    <a:pt x="68" y="95"/>
                  </a:lnTo>
                  <a:lnTo>
                    <a:pt x="70" y="98"/>
                  </a:lnTo>
                  <a:lnTo>
                    <a:pt x="78" y="107"/>
                  </a:lnTo>
                  <a:lnTo>
                    <a:pt x="95" y="116"/>
                  </a:lnTo>
                  <a:lnTo>
                    <a:pt x="120" y="124"/>
                  </a:lnTo>
                  <a:lnTo>
                    <a:pt x="135" y="125"/>
                  </a:lnTo>
                  <a:lnTo>
                    <a:pt x="152" y="126"/>
                  </a:lnTo>
                  <a:lnTo>
                    <a:pt x="163" y="125"/>
                  </a:lnTo>
                  <a:lnTo>
                    <a:pt x="177" y="124"/>
                  </a:lnTo>
                  <a:lnTo>
                    <a:pt x="209" y="122"/>
                  </a:lnTo>
                  <a:lnTo>
                    <a:pt x="241" y="121"/>
                  </a:lnTo>
                  <a:lnTo>
                    <a:pt x="253" y="121"/>
                  </a:lnTo>
                  <a:lnTo>
                    <a:pt x="262" y="121"/>
                  </a:lnTo>
                  <a:lnTo>
                    <a:pt x="276" y="123"/>
                  </a:lnTo>
                  <a:lnTo>
                    <a:pt x="287" y="127"/>
                  </a:lnTo>
                  <a:lnTo>
                    <a:pt x="291" y="130"/>
                  </a:lnTo>
                  <a:lnTo>
                    <a:pt x="293" y="133"/>
                  </a:lnTo>
                  <a:lnTo>
                    <a:pt x="291" y="137"/>
                  </a:lnTo>
                  <a:lnTo>
                    <a:pt x="287" y="141"/>
                  </a:lnTo>
                  <a:lnTo>
                    <a:pt x="287" y="137"/>
                  </a:lnTo>
                  <a:lnTo>
                    <a:pt x="285" y="135"/>
                  </a:lnTo>
                  <a:lnTo>
                    <a:pt x="276" y="132"/>
                  </a:lnTo>
                  <a:lnTo>
                    <a:pt x="260" y="131"/>
                  </a:lnTo>
                  <a:lnTo>
                    <a:pt x="241" y="132"/>
                  </a:lnTo>
                  <a:lnTo>
                    <a:pt x="198" y="137"/>
                  </a:lnTo>
                  <a:lnTo>
                    <a:pt x="179" y="139"/>
                  </a:lnTo>
                  <a:lnTo>
                    <a:pt x="163" y="140"/>
                  </a:lnTo>
                  <a:lnTo>
                    <a:pt x="127" y="139"/>
                  </a:lnTo>
                  <a:lnTo>
                    <a:pt x="99" y="135"/>
                  </a:lnTo>
                  <a:lnTo>
                    <a:pt x="76" y="129"/>
                  </a:lnTo>
                  <a:lnTo>
                    <a:pt x="61" y="122"/>
                  </a:lnTo>
                  <a:lnTo>
                    <a:pt x="49" y="113"/>
                  </a:lnTo>
                  <a:lnTo>
                    <a:pt x="44" y="104"/>
                  </a:lnTo>
                  <a:lnTo>
                    <a:pt x="42" y="96"/>
                  </a:lnTo>
                  <a:lnTo>
                    <a:pt x="44" y="89"/>
                  </a:lnTo>
                  <a:lnTo>
                    <a:pt x="49" y="84"/>
                  </a:lnTo>
                  <a:lnTo>
                    <a:pt x="47" y="80"/>
                  </a:lnTo>
                  <a:lnTo>
                    <a:pt x="38" y="73"/>
                  </a:lnTo>
                  <a:lnTo>
                    <a:pt x="23" y="68"/>
                  </a:lnTo>
                  <a:lnTo>
                    <a:pt x="6" y="61"/>
                  </a:lnTo>
                  <a:lnTo>
                    <a:pt x="2" y="56"/>
                  </a:lnTo>
                  <a:lnTo>
                    <a:pt x="0" y="53"/>
                  </a:lnTo>
                  <a:lnTo>
                    <a:pt x="2" y="49"/>
                  </a:lnTo>
                  <a:lnTo>
                    <a:pt x="9" y="46"/>
                  </a:lnTo>
                  <a:lnTo>
                    <a:pt x="36" y="35"/>
                  </a:lnTo>
                  <a:lnTo>
                    <a:pt x="59" y="27"/>
                  </a:lnTo>
                  <a:lnTo>
                    <a:pt x="65" y="22"/>
                  </a:lnTo>
                  <a:lnTo>
                    <a:pt x="65" y="20"/>
                  </a:lnTo>
                  <a:lnTo>
                    <a:pt x="61" y="17"/>
                  </a:lnTo>
                  <a:lnTo>
                    <a:pt x="53" y="14"/>
                  </a:lnTo>
                  <a:lnTo>
                    <a:pt x="42" y="10"/>
                  </a:lnTo>
                  <a:lnTo>
                    <a:pt x="21" y="0"/>
                  </a:lnTo>
                  <a:lnTo>
                    <a:pt x="72" y="0"/>
                  </a:lnTo>
                  <a:close/>
                </a:path>
              </a:pathLst>
            </a:custGeom>
            <a:solidFill>
              <a:srgbClr val="FF9900"/>
            </a:solidFill>
            <a:ln w="0">
              <a:solidFill>
                <a:srgbClr val="FF9900"/>
              </a:solidFill>
              <a:round/>
              <a:headEnd/>
              <a:tailEnd/>
            </a:ln>
          </p:spPr>
          <p:txBody>
            <a:bodyPr/>
            <a:lstStyle/>
            <a:p>
              <a:endParaRPr lang="en-US"/>
            </a:p>
          </p:txBody>
        </p:sp>
        <p:sp>
          <p:nvSpPr>
            <p:cNvPr id="22" name="Freeform 17"/>
            <p:cNvSpPr>
              <a:spLocks/>
            </p:cNvSpPr>
            <p:nvPr/>
          </p:nvSpPr>
          <p:spPr bwMode="auto">
            <a:xfrm>
              <a:off x="846" y="823"/>
              <a:ext cx="1170" cy="154"/>
            </a:xfrm>
            <a:custGeom>
              <a:avLst/>
              <a:gdLst>
                <a:gd name="T0" fmla="*/ 535 w 1170"/>
                <a:gd name="T1" fmla="*/ 151 h 154"/>
                <a:gd name="T2" fmla="*/ 493 w 1170"/>
                <a:gd name="T3" fmla="*/ 109 h 154"/>
                <a:gd name="T4" fmla="*/ 415 w 1170"/>
                <a:gd name="T5" fmla="*/ 80 h 154"/>
                <a:gd name="T6" fmla="*/ 352 w 1170"/>
                <a:gd name="T7" fmla="*/ 60 h 154"/>
                <a:gd name="T8" fmla="*/ 259 w 1170"/>
                <a:gd name="T9" fmla="*/ 68 h 154"/>
                <a:gd name="T10" fmla="*/ 217 w 1170"/>
                <a:gd name="T11" fmla="*/ 101 h 154"/>
                <a:gd name="T12" fmla="*/ 158 w 1170"/>
                <a:gd name="T13" fmla="*/ 105 h 154"/>
                <a:gd name="T14" fmla="*/ 147 w 1170"/>
                <a:gd name="T15" fmla="*/ 92 h 154"/>
                <a:gd name="T16" fmla="*/ 111 w 1170"/>
                <a:gd name="T17" fmla="*/ 111 h 154"/>
                <a:gd name="T18" fmla="*/ 44 w 1170"/>
                <a:gd name="T19" fmla="*/ 116 h 154"/>
                <a:gd name="T20" fmla="*/ 40 w 1170"/>
                <a:gd name="T21" fmla="*/ 134 h 154"/>
                <a:gd name="T22" fmla="*/ 0 w 1170"/>
                <a:gd name="T23" fmla="*/ 125 h 154"/>
                <a:gd name="T24" fmla="*/ 35 w 1170"/>
                <a:gd name="T25" fmla="*/ 102 h 154"/>
                <a:gd name="T26" fmla="*/ 80 w 1170"/>
                <a:gd name="T27" fmla="*/ 106 h 154"/>
                <a:gd name="T28" fmla="*/ 111 w 1170"/>
                <a:gd name="T29" fmla="*/ 88 h 154"/>
                <a:gd name="T30" fmla="*/ 164 w 1170"/>
                <a:gd name="T31" fmla="*/ 86 h 154"/>
                <a:gd name="T32" fmla="*/ 202 w 1170"/>
                <a:gd name="T33" fmla="*/ 93 h 154"/>
                <a:gd name="T34" fmla="*/ 225 w 1170"/>
                <a:gd name="T35" fmla="*/ 66 h 154"/>
                <a:gd name="T36" fmla="*/ 299 w 1170"/>
                <a:gd name="T37" fmla="*/ 50 h 154"/>
                <a:gd name="T38" fmla="*/ 388 w 1170"/>
                <a:gd name="T39" fmla="*/ 59 h 154"/>
                <a:gd name="T40" fmla="*/ 440 w 1170"/>
                <a:gd name="T41" fmla="*/ 76 h 154"/>
                <a:gd name="T42" fmla="*/ 518 w 1170"/>
                <a:gd name="T43" fmla="*/ 115 h 154"/>
                <a:gd name="T44" fmla="*/ 544 w 1170"/>
                <a:gd name="T45" fmla="*/ 60 h 154"/>
                <a:gd name="T46" fmla="*/ 630 w 1170"/>
                <a:gd name="T47" fmla="*/ 21 h 154"/>
                <a:gd name="T48" fmla="*/ 706 w 1170"/>
                <a:gd name="T49" fmla="*/ 24 h 154"/>
                <a:gd name="T50" fmla="*/ 803 w 1170"/>
                <a:gd name="T51" fmla="*/ 3 h 154"/>
                <a:gd name="T52" fmla="*/ 896 w 1170"/>
                <a:gd name="T53" fmla="*/ 5 h 154"/>
                <a:gd name="T54" fmla="*/ 921 w 1170"/>
                <a:gd name="T55" fmla="*/ 25 h 154"/>
                <a:gd name="T56" fmla="*/ 970 w 1170"/>
                <a:gd name="T57" fmla="*/ 43 h 154"/>
                <a:gd name="T58" fmla="*/ 1018 w 1170"/>
                <a:gd name="T59" fmla="*/ 28 h 154"/>
                <a:gd name="T60" fmla="*/ 1071 w 1170"/>
                <a:gd name="T61" fmla="*/ 21 h 154"/>
                <a:gd name="T62" fmla="*/ 1130 w 1170"/>
                <a:gd name="T63" fmla="*/ 40 h 154"/>
                <a:gd name="T64" fmla="*/ 1115 w 1170"/>
                <a:gd name="T65" fmla="*/ 65 h 154"/>
                <a:gd name="T66" fmla="*/ 1132 w 1170"/>
                <a:gd name="T67" fmla="*/ 86 h 154"/>
                <a:gd name="T68" fmla="*/ 1126 w 1170"/>
                <a:gd name="T69" fmla="*/ 108 h 154"/>
                <a:gd name="T70" fmla="*/ 1170 w 1170"/>
                <a:gd name="T71" fmla="*/ 135 h 154"/>
                <a:gd name="T72" fmla="*/ 1141 w 1170"/>
                <a:gd name="T73" fmla="*/ 143 h 154"/>
                <a:gd name="T74" fmla="*/ 1128 w 1170"/>
                <a:gd name="T75" fmla="*/ 115 h 154"/>
                <a:gd name="T76" fmla="*/ 1086 w 1170"/>
                <a:gd name="T77" fmla="*/ 91 h 154"/>
                <a:gd name="T78" fmla="*/ 1111 w 1170"/>
                <a:gd name="T79" fmla="*/ 71 h 154"/>
                <a:gd name="T80" fmla="*/ 1090 w 1170"/>
                <a:gd name="T81" fmla="*/ 56 h 154"/>
                <a:gd name="T82" fmla="*/ 1109 w 1170"/>
                <a:gd name="T83" fmla="*/ 32 h 154"/>
                <a:gd name="T84" fmla="*/ 1077 w 1170"/>
                <a:gd name="T85" fmla="*/ 29 h 154"/>
                <a:gd name="T86" fmla="*/ 1039 w 1170"/>
                <a:gd name="T87" fmla="*/ 40 h 154"/>
                <a:gd name="T88" fmla="*/ 974 w 1170"/>
                <a:gd name="T89" fmla="*/ 49 h 154"/>
                <a:gd name="T90" fmla="*/ 902 w 1170"/>
                <a:gd name="T91" fmla="*/ 26 h 154"/>
                <a:gd name="T92" fmla="*/ 826 w 1170"/>
                <a:gd name="T93" fmla="*/ 11 h 154"/>
                <a:gd name="T94" fmla="*/ 704 w 1170"/>
                <a:gd name="T95" fmla="*/ 34 h 154"/>
                <a:gd name="T96" fmla="*/ 607 w 1170"/>
                <a:gd name="T97" fmla="*/ 40 h 154"/>
                <a:gd name="T98" fmla="*/ 554 w 1170"/>
                <a:gd name="T99" fmla="*/ 73 h 154"/>
                <a:gd name="T100" fmla="*/ 548 w 1170"/>
                <a:gd name="T101" fmla="*/ 129 h 1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70"/>
                <a:gd name="T154" fmla="*/ 0 h 154"/>
                <a:gd name="T155" fmla="*/ 1170 w 1170"/>
                <a:gd name="T156" fmla="*/ 154 h 1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70" h="154">
                  <a:moveTo>
                    <a:pt x="548" y="143"/>
                  </a:moveTo>
                  <a:lnTo>
                    <a:pt x="546" y="150"/>
                  </a:lnTo>
                  <a:lnTo>
                    <a:pt x="544" y="153"/>
                  </a:lnTo>
                  <a:lnTo>
                    <a:pt x="540" y="154"/>
                  </a:lnTo>
                  <a:lnTo>
                    <a:pt x="535" y="151"/>
                  </a:lnTo>
                  <a:lnTo>
                    <a:pt x="529" y="143"/>
                  </a:lnTo>
                  <a:lnTo>
                    <a:pt x="521" y="131"/>
                  </a:lnTo>
                  <a:lnTo>
                    <a:pt x="510" y="120"/>
                  </a:lnTo>
                  <a:lnTo>
                    <a:pt x="504" y="116"/>
                  </a:lnTo>
                  <a:lnTo>
                    <a:pt x="493" y="109"/>
                  </a:lnTo>
                  <a:lnTo>
                    <a:pt x="466" y="95"/>
                  </a:lnTo>
                  <a:lnTo>
                    <a:pt x="453" y="88"/>
                  </a:lnTo>
                  <a:lnTo>
                    <a:pt x="438" y="83"/>
                  </a:lnTo>
                  <a:lnTo>
                    <a:pt x="426" y="80"/>
                  </a:lnTo>
                  <a:lnTo>
                    <a:pt x="415" y="80"/>
                  </a:lnTo>
                  <a:lnTo>
                    <a:pt x="411" y="79"/>
                  </a:lnTo>
                  <a:lnTo>
                    <a:pt x="405" y="76"/>
                  </a:lnTo>
                  <a:lnTo>
                    <a:pt x="394" y="72"/>
                  </a:lnTo>
                  <a:lnTo>
                    <a:pt x="381" y="67"/>
                  </a:lnTo>
                  <a:lnTo>
                    <a:pt x="352" y="60"/>
                  </a:lnTo>
                  <a:lnTo>
                    <a:pt x="337" y="58"/>
                  </a:lnTo>
                  <a:lnTo>
                    <a:pt x="324" y="59"/>
                  </a:lnTo>
                  <a:lnTo>
                    <a:pt x="299" y="63"/>
                  </a:lnTo>
                  <a:lnTo>
                    <a:pt x="276" y="66"/>
                  </a:lnTo>
                  <a:lnTo>
                    <a:pt x="259" y="68"/>
                  </a:lnTo>
                  <a:lnTo>
                    <a:pt x="246" y="70"/>
                  </a:lnTo>
                  <a:lnTo>
                    <a:pt x="236" y="76"/>
                  </a:lnTo>
                  <a:lnTo>
                    <a:pt x="227" y="81"/>
                  </a:lnTo>
                  <a:lnTo>
                    <a:pt x="221" y="92"/>
                  </a:lnTo>
                  <a:lnTo>
                    <a:pt x="217" y="101"/>
                  </a:lnTo>
                  <a:lnTo>
                    <a:pt x="210" y="103"/>
                  </a:lnTo>
                  <a:lnTo>
                    <a:pt x="204" y="104"/>
                  </a:lnTo>
                  <a:lnTo>
                    <a:pt x="185" y="105"/>
                  </a:lnTo>
                  <a:lnTo>
                    <a:pt x="168" y="106"/>
                  </a:lnTo>
                  <a:lnTo>
                    <a:pt x="158" y="105"/>
                  </a:lnTo>
                  <a:lnTo>
                    <a:pt x="156" y="102"/>
                  </a:lnTo>
                  <a:lnTo>
                    <a:pt x="154" y="99"/>
                  </a:lnTo>
                  <a:lnTo>
                    <a:pt x="154" y="95"/>
                  </a:lnTo>
                  <a:lnTo>
                    <a:pt x="151" y="93"/>
                  </a:lnTo>
                  <a:lnTo>
                    <a:pt x="147" y="92"/>
                  </a:lnTo>
                  <a:lnTo>
                    <a:pt x="143" y="93"/>
                  </a:lnTo>
                  <a:lnTo>
                    <a:pt x="132" y="96"/>
                  </a:lnTo>
                  <a:lnTo>
                    <a:pt x="126" y="100"/>
                  </a:lnTo>
                  <a:lnTo>
                    <a:pt x="122" y="105"/>
                  </a:lnTo>
                  <a:lnTo>
                    <a:pt x="111" y="111"/>
                  </a:lnTo>
                  <a:lnTo>
                    <a:pt x="103" y="114"/>
                  </a:lnTo>
                  <a:lnTo>
                    <a:pt x="90" y="116"/>
                  </a:lnTo>
                  <a:lnTo>
                    <a:pt x="75" y="117"/>
                  </a:lnTo>
                  <a:lnTo>
                    <a:pt x="54" y="116"/>
                  </a:lnTo>
                  <a:lnTo>
                    <a:pt x="44" y="116"/>
                  </a:lnTo>
                  <a:lnTo>
                    <a:pt x="35" y="118"/>
                  </a:lnTo>
                  <a:lnTo>
                    <a:pt x="31" y="120"/>
                  </a:lnTo>
                  <a:lnTo>
                    <a:pt x="29" y="123"/>
                  </a:lnTo>
                  <a:lnTo>
                    <a:pt x="31" y="129"/>
                  </a:lnTo>
                  <a:lnTo>
                    <a:pt x="40" y="134"/>
                  </a:lnTo>
                  <a:lnTo>
                    <a:pt x="50" y="137"/>
                  </a:lnTo>
                  <a:lnTo>
                    <a:pt x="63" y="143"/>
                  </a:lnTo>
                  <a:lnTo>
                    <a:pt x="12" y="143"/>
                  </a:lnTo>
                  <a:lnTo>
                    <a:pt x="4" y="135"/>
                  </a:lnTo>
                  <a:lnTo>
                    <a:pt x="0" y="125"/>
                  </a:lnTo>
                  <a:lnTo>
                    <a:pt x="2" y="118"/>
                  </a:lnTo>
                  <a:lnTo>
                    <a:pt x="8" y="113"/>
                  </a:lnTo>
                  <a:lnTo>
                    <a:pt x="16" y="108"/>
                  </a:lnTo>
                  <a:lnTo>
                    <a:pt x="25" y="104"/>
                  </a:lnTo>
                  <a:lnTo>
                    <a:pt x="35" y="102"/>
                  </a:lnTo>
                  <a:lnTo>
                    <a:pt x="46" y="101"/>
                  </a:lnTo>
                  <a:lnTo>
                    <a:pt x="54" y="101"/>
                  </a:lnTo>
                  <a:lnTo>
                    <a:pt x="61" y="102"/>
                  </a:lnTo>
                  <a:lnTo>
                    <a:pt x="69" y="105"/>
                  </a:lnTo>
                  <a:lnTo>
                    <a:pt x="80" y="106"/>
                  </a:lnTo>
                  <a:lnTo>
                    <a:pt x="90" y="104"/>
                  </a:lnTo>
                  <a:lnTo>
                    <a:pt x="94" y="101"/>
                  </a:lnTo>
                  <a:lnTo>
                    <a:pt x="99" y="97"/>
                  </a:lnTo>
                  <a:lnTo>
                    <a:pt x="103" y="92"/>
                  </a:lnTo>
                  <a:lnTo>
                    <a:pt x="111" y="88"/>
                  </a:lnTo>
                  <a:lnTo>
                    <a:pt x="135" y="82"/>
                  </a:lnTo>
                  <a:lnTo>
                    <a:pt x="145" y="81"/>
                  </a:lnTo>
                  <a:lnTo>
                    <a:pt x="156" y="81"/>
                  </a:lnTo>
                  <a:lnTo>
                    <a:pt x="162" y="82"/>
                  </a:lnTo>
                  <a:lnTo>
                    <a:pt x="164" y="86"/>
                  </a:lnTo>
                  <a:lnTo>
                    <a:pt x="164" y="92"/>
                  </a:lnTo>
                  <a:lnTo>
                    <a:pt x="170" y="95"/>
                  </a:lnTo>
                  <a:lnTo>
                    <a:pt x="181" y="96"/>
                  </a:lnTo>
                  <a:lnTo>
                    <a:pt x="196" y="95"/>
                  </a:lnTo>
                  <a:lnTo>
                    <a:pt x="202" y="93"/>
                  </a:lnTo>
                  <a:lnTo>
                    <a:pt x="204" y="90"/>
                  </a:lnTo>
                  <a:lnTo>
                    <a:pt x="208" y="82"/>
                  </a:lnTo>
                  <a:lnTo>
                    <a:pt x="210" y="77"/>
                  </a:lnTo>
                  <a:lnTo>
                    <a:pt x="217" y="71"/>
                  </a:lnTo>
                  <a:lnTo>
                    <a:pt x="225" y="66"/>
                  </a:lnTo>
                  <a:lnTo>
                    <a:pt x="240" y="61"/>
                  </a:lnTo>
                  <a:lnTo>
                    <a:pt x="253" y="58"/>
                  </a:lnTo>
                  <a:lnTo>
                    <a:pt x="265" y="55"/>
                  </a:lnTo>
                  <a:lnTo>
                    <a:pt x="286" y="52"/>
                  </a:lnTo>
                  <a:lnTo>
                    <a:pt x="299" y="50"/>
                  </a:lnTo>
                  <a:lnTo>
                    <a:pt x="316" y="48"/>
                  </a:lnTo>
                  <a:lnTo>
                    <a:pt x="335" y="48"/>
                  </a:lnTo>
                  <a:lnTo>
                    <a:pt x="354" y="50"/>
                  </a:lnTo>
                  <a:lnTo>
                    <a:pt x="371" y="54"/>
                  </a:lnTo>
                  <a:lnTo>
                    <a:pt x="388" y="59"/>
                  </a:lnTo>
                  <a:lnTo>
                    <a:pt x="402" y="65"/>
                  </a:lnTo>
                  <a:lnTo>
                    <a:pt x="415" y="69"/>
                  </a:lnTo>
                  <a:lnTo>
                    <a:pt x="421" y="73"/>
                  </a:lnTo>
                  <a:lnTo>
                    <a:pt x="426" y="74"/>
                  </a:lnTo>
                  <a:lnTo>
                    <a:pt x="440" y="76"/>
                  </a:lnTo>
                  <a:lnTo>
                    <a:pt x="457" y="81"/>
                  </a:lnTo>
                  <a:lnTo>
                    <a:pt x="489" y="95"/>
                  </a:lnTo>
                  <a:lnTo>
                    <a:pt x="502" y="103"/>
                  </a:lnTo>
                  <a:lnTo>
                    <a:pt x="512" y="110"/>
                  </a:lnTo>
                  <a:lnTo>
                    <a:pt x="518" y="115"/>
                  </a:lnTo>
                  <a:lnTo>
                    <a:pt x="521" y="116"/>
                  </a:lnTo>
                  <a:lnTo>
                    <a:pt x="523" y="104"/>
                  </a:lnTo>
                  <a:lnTo>
                    <a:pt x="525" y="93"/>
                  </a:lnTo>
                  <a:lnTo>
                    <a:pt x="533" y="75"/>
                  </a:lnTo>
                  <a:lnTo>
                    <a:pt x="544" y="60"/>
                  </a:lnTo>
                  <a:lnTo>
                    <a:pt x="556" y="49"/>
                  </a:lnTo>
                  <a:lnTo>
                    <a:pt x="571" y="40"/>
                  </a:lnTo>
                  <a:lnTo>
                    <a:pt x="588" y="33"/>
                  </a:lnTo>
                  <a:lnTo>
                    <a:pt x="618" y="24"/>
                  </a:lnTo>
                  <a:lnTo>
                    <a:pt x="630" y="21"/>
                  </a:lnTo>
                  <a:lnTo>
                    <a:pt x="643" y="19"/>
                  </a:lnTo>
                  <a:lnTo>
                    <a:pt x="666" y="18"/>
                  </a:lnTo>
                  <a:lnTo>
                    <a:pt x="687" y="21"/>
                  </a:lnTo>
                  <a:lnTo>
                    <a:pt x="700" y="24"/>
                  </a:lnTo>
                  <a:lnTo>
                    <a:pt x="706" y="24"/>
                  </a:lnTo>
                  <a:lnTo>
                    <a:pt x="717" y="23"/>
                  </a:lnTo>
                  <a:lnTo>
                    <a:pt x="729" y="20"/>
                  </a:lnTo>
                  <a:lnTo>
                    <a:pt x="744" y="16"/>
                  </a:lnTo>
                  <a:lnTo>
                    <a:pt x="782" y="7"/>
                  </a:lnTo>
                  <a:lnTo>
                    <a:pt x="803" y="3"/>
                  </a:lnTo>
                  <a:lnTo>
                    <a:pt x="826" y="1"/>
                  </a:lnTo>
                  <a:lnTo>
                    <a:pt x="848" y="0"/>
                  </a:lnTo>
                  <a:lnTo>
                    <a:pt x="866" y="1"/>
                  </a:lnTo>
                  <a:lnTo>
                    <a:pt x="883" y="2"/>
                  </a:lnTo>
                  <a:lnTo>
                    <a:pt x="896" y="5"/>
                  </a:lnTo>
                  <a:lnTo>
                    <a:pt x="904" y="8"/>
                  </a:lnTo>
                  <a:lnTo>
                    <a:pt x="913" y="12"/>
                  </a:lnTo>
                  <a:lnTo>
                    <a:pt x="917" y="15"/>
                  </a:lnTo>
                  <a:lnTo>
                    <a:pt x="919" y="19"/>
                  </a:lnTo>
                  <a:lnTo>
                    <a:pt x="921" y="25"/>
                  </a:lnTo>
                  <a:lnTo>
                    <a:pt x="926" y="32"/>
                  </a:lnTo>
                  <a:lnTo>
                    <a:pt x="936" y="39"/>
                  </a:lnTo>
                  <a:lnTo>
                    <a:pt x="947" y="41"/>
                  </a:lnTo>
                  <a:lnTo>
                    <a:pt x="959" y="43"/>
                  </a:lnTo>
                  <a:lnTo>
                    <a:pt x="970" y="43"/>
                  </a:lnTo>
                  <a:lnTo>
                    <a:pt x="978" y="42"/>
                  </a:lnTo>
                  <a:lnTo>
                    <a:pt x="989" y="37"/>
                  </a:lnTo>
                  <a:lnTo>
                    <a:pt x="999" y="31"/>
                  </a:lnTo>
                  <a:lnTo>
                    <a:pt x="1006" y="29"/>
                  </a:lnTo>
                  <a:lnTo>
                    <a:pt x="1018" y="28"/>
                  </a:lnTo>
                  <a:lnTo>
                    <a:pt x="1029" y="28"/>
                  </a:lnTo>
                  <a:lnTo>
                    <a:pt x="1037" y="27"/>
                  </a:lnTo>
                  <a:lnTo>
                    <a:pt x="1050" y="25"/>
                  </a:lnTo>
                  <a:lnTo>
                    <a:pt x="1063" y="22"/>
                  </a:lnTo>
                  <a:lnTo>
                    <a:pt x="1071" y="21"/>
                  </a:lnTo>
                  <a:lnTo>
                    <a:pt x="1084" y="20"/>
                  </a:lnTo>
                  <a:lnTo>
                    <a:pt x="1096" y="20"/>
                  </a:lnTo>
                  <a:lnTo>
                    <a:pt x="1107" y="22"/>
                  </a:lnTo>
                  <a:lnTo>
                    <a:pt x="1122" y="30"/>
                  </a:lnTo>
                  <a:lnTo>
                    <a:pt x="1130" y="40"/>
                  </a:lnTo>
                  <a:lnTo>
                    <a:pt x="1132" y="44"/>
                  </a:lnTo>
                  <a:lnTo>
                    <a:pt x="1130" y="47"/>
                  </a:lnTo>
                  <a:lnTo>
                    <a:pt x="1118" y="57"/>
                  </a:lnTo>
                  <a:lnTo>
                    <a:pt x="1113" y="62"/>
                  </a:lnTo>
                  <a:lnTo>
                    <a:pt x="1115" y="65"/>
                  </a:lnTo>
                  <a:lnTo>
                    <a:pt x="1126" y="70"/>
                  </a:lnTo>
                  <a:lnTo>
                    <a:pt x="1134" y="76"/>
                  </a:lnTo>
                  <a:lnTo>
                    <a:pt x="1139" y="80"/>
                  </a:lnTo>
                  <a:lnTo>
                    <a:pt x="1136" y="83"/>
                  </a:lnTo>
                  <a:lnTo>
                    <a:pt x="1132" y="86"/>
                  </a:lnTo>
                  <a:lnTo>
                    <a:pt x="1122" y="89"/>
                  </a:lnTo>
                  <a:lnTo>
                    <a:pt x="1113" y="92"/>
                  </a:lnTo>
                  <a:lnTo>
                    <a:pt x="1111" y="96"/>
                  </a:lnTo>
                  <a:lnTo>
                    <a:pt x="1115" y="102"/>
                  </a:lnTo>
                  <a:lnTo>
                    <a:pt x="1126" y="108"/>
                  </a:lnTo>
                  <a:lnTo>
                    <a:pt x="1149" y="120"/>
                  </a:lnTo>
                  <a:lnTo>
                    <a:pt x="1160" y="126"/>
                  </a:lnTo>
                  <a:lnTo>
                    <a:pt x="1166" y="131"/>
                  </a:lnTo>
                  <a:lnTo>
                    <a:pt x="1168" y="132"/>
                  </a:lnTo>
                  <a:lnTo>
                    <a:pt x="1170" y="135"/>
                  </a:lnTo>
                  <a:lnTo>
                    <a:pt x="1166" y="139"/>
                  </a:lnTo>
                  <a:lnTo>
                    <a:pt x="1162" y="141"/>
                  </a:lnTo>
                  <a:lnTo>
                    <a:pt x="1153" y="143"/>
                  </a:lnTo>
                  <a:lnTo>
                    <a:pt x="1141" y="143"/>
                  </a:lnTo>
                  <a:lnTo>
                    <a:pt x="1147" y="138"/>
                  </a:lnTo>
                  <a:lnTo>
                    <a:pt x="1151" y="132"/>
                  </a:lnTo>
                  <a:lnTo>
                    <a:pt x="1149" y="129"/>
                  </a:lnTo>
                  <a:lnTo>
                    <a:pt x="1145" y="125"/>
                  </a:lnTo>
                  <a:lnTo>
                    <a:pt x="1128" y="115"/>
                  </a:lnTo>
                  <a:lnTo>
                    <a:pt x="1109" y="106"/>
                  </a:lnTo>
                  <a:lnTo>
                    <a:pt x="1101" y="102"/>
                  </a:lnTo>
                  <a:lnTo>
                    <a:pt x="1094" y="100"/>
                  </a:lnTo>
                  <a:lnTo>
                    <a:pt x="1088" y="96"/>
                  </a:lnTo>
                  <a:lnTo>
                    <a:pt x="1086" y="91"/>
                  </a:lnTo>
                  <a:lnTo>
                    <a:pt x="1092" y="86"/>
                  </a:lnTo>
                  <a:lnTo>
                    <a:pt x="1103" y="83"/>
                  </a:lnTo>
                  <a:lnTo>
                    <a:pt x="1113" y="80"/>
                  </a:lnTo>
                  <a:lnTo>
                    <a:pt x="1118" y="76"/>
                  </a:lnTo>
                  <a:lnTo>
                    <a:pt x="1111" y="71"/>
                  </a:lnTo>
                  <a:lnTo>
                    <a:pt x="1099" y="67"/>
                  </a:lnTo>
                  <a:lnTo>
                    <a:pt x="1092" y="65"/>
                  </a:lnTo>
                  <a:lnTo>
                    <a:pt x="1088" y="62"/>
                  </a:lnTo>
                  <a:lnTo>
                    <a:pt x="1088" y="59"/>
                  </a:lnTo>
                  <a:lnTo>
                    <a:pt x="1090" y="56"/>
                  </a:lnTo>
                  <a:lnTo>
                    <a:pt x="1099" y="49"/>
                  </a:lnTo>
                  <a:lnTo>
                    <a:pt x="1109" y="44"/>
                  </a:lnTo>
                  <a:lnTo>
                    <a:pt x="1113" y="42"/>
                  </a:lnTo>
                  <a:lnTo>
                    <a:pt x="1113" y="39"/>
                  </a:lnTo>
                  <a:lnTo>
                    <a:pt x="1109" y="32"/>
                  </a:lnTo>
                  <a:lnTo>
                    <a:pt x="1099" y="27"/>
                  </a:lnTo>
                  <a:lnTo>
                    <a:pt x="1092" y="25"/>
                  </a:lnTo>
                  <a:lnTo>
                    <a:pt x="1086" y="25"/>
                  </a:lnTo>
                  <a:lnTo>
                    <a:pt x="1082" y="27"/>
                  </a:lnTo>
                  <a:lnTo>
                    <a:pt x="1077" y="29"/>
                  </a:lnTo>
                  <a:lnTo>
                    <a:pt x="1071" y="35"/>
                  </a:lnTo>
                  <a:lnTo>
                    <a:pt x="1065" y="41"/>
                  </a:lnTo>
                  <a:lnTo>
                    <a:pt x="1061" y="43"/>
                  </a:lnTo>
                  <a:lnTo>
                    <a:pt x="1052" y="43"/>
                  </a:lnTo>
                  <a:lnTo>
                    <a:pt x="1039" y="40"/>
                  </a:lnTo>
                  <a:lnTo>
                    <a:pt x="1031" y="38"/>
                  </a:lnTo>
                  <a:lnTo>
                    <a:pt x="1023" y="37"/>
                  </a:lnTo>
                  <a:lnTo>
                    <a:pt x="1014" y="38"/>
                  </a:lnTo>
                  <a:lnTo>
                    <a:pt x="989" y="45"/>
                  </a:lnTo>
                  <a:lnTo>
                    <a:pt x="974" y="49"/>
                  </a:lnTo>
                  <a:lnTo>
                    <a:pt x="959" y="49"/>
                  </a:lnTo>
                  <a:lnTo>
                    <a:pt x="940" y="47"/>
                  </a:lnTo>
                  <a:lnTo>
                    <a:pt x="923" y="43"/>
                  </a:lnTo>
                  <a:lnTo>
                    <a:pt x="911" y="36"/>
                  </a:lnTo>
                  <a:lnTo>
                    <a:pt x="902" y="26"/>
                  </a:lnTo>
                  <a:lnTo>
                    <a:pt x="896" y="21"/>
                  </a:lnTo>
                  <a:lnTo>
                    <a:pt x="890" y="16"/>
                  </a:lnTo>
                  <a:lnTo>
                    <a:pt x="866" y="11"/>
                  </a:lnTo>
                  <a:lnTo>
                    <a:pt x="845" y="10"/>
                  </a:lnTo>
                  <a:lnTo>
                    <a:pt x="826" y="11"/>
                  </a:lnTo>
                  <a:lnTo>
                    <a:pt x="795" y="18"/>
                  </a:lnTo>
                  <a:lnTo>
                    <a:pt x="765" y="26"/>
                  </a:lnTo>
                  <a:lnTo>
                    <a:pt x="736" y="33"/>
                  </a:lnTo>
                  <a:lnTo>
                    <a:pt x="719" y="35"/>
                  </a:lnTo>
                  <a:lnTo>
                    <a:pt x="704" y="34"/>
                  </a:lnTo>
                  <a:lnTo>
                    <a:pt x="670" y="33"/>
                  </a:lnTo>
                  <a:lnTo>
                    <a:pt x="643" y="34"/>
                  </a:lnTo>
                  <a:lnTo>
                    <a:pt x="620" y="36"/>
                  </a:lnTo>
                  <a:lnTo>
                    <a:pt x="613" y="38"/>
                  </a:lnTo>
                  <a:lnTo>
                    <a:pt x="607" y="40"/>
                  </a:lnTo>
                  <a:lnTo>
                    <a:pt x="601" y="44"/>
                  </a:lnTo>
                  <a:lnTo>
                    <a:pt x="590" y="49"/>
                  </a:lnTo>
                  <a:lnTo>
                    <a:pt x="578" y="55"/>
                  </a:lnTo>
                  <a:lnTo>
                    <a:pt x="565" y="64"/>
                  </a:lnTo>
                  <a:lnTo>
                    <a:pt x="554" y="73"/>
                  </a:lnTo>
                  <a:lnTo>
                    <a:pt x="546" y="85"/>
                  </a:lnTo>
                  <a:lnTo>
                    <a:pt x="542" y="97"/>
                  </a:lnTo>
                  <a:lnTo>
                    <a:pt x="544" y="111"/>
                  </a:lnTo>
                  <a:lnTo>
                    <a:pt x="546" y="121"/>
                  </a:lnTo>
                  <a:lnTo>
                    <a:pt x="548" y="129"/>
                  </a:lnTo>
                  <a:lnTo>
                    <a:pt x="548" y="137"/>
                  </a:lnTo>
                  <a:lnTo>
                    <a:pt x="548" y="143"/>
                  </a:lnTo>
                  <a:close/>
                </a:path>
              </a:pathLst>
            </a:custGeom>
            <a:solidFill>
              <a:srgbClr val="FF9900"/>
            </a:solidFill>
            <a:ln w="0">
              <a:solidFill>
                <a:srgbClr val="FF9900"/>
              </a:solidFill>
              <a:round/>
              <a:headEnd/>
              <a:tailEnd/>
            </a:ln>
          </p:spPr>
          <p:txBody>
            <a:bodyPr/>
            <a:lstStyle/>
            <a:p>
              <a:endParaRPr lang="en-US"/>
            </a:p>
          </p:txBody>
        </p:sp>
        <p:sp>
          <p:nvSpPr>
            <p:cNvPr id="23" name="Freeform 18"/>
            <p:cNvSpPr>
              <a:spLocks/>
            </p:cNvSpPr>
            <p:nvPr/>
          </p:nvSpPr>
          <p:spPr bwMode="auto">
            <a:xfrm>
              <a:off x="1987" y="966"/>
              <a:ext cx="12" cy="1"/>
            </a:xfrm>
            <a:custGeom>
              <a:avLst/>
              <a:gdLst>
                <a:gd name="T0" fmla="*/ 12 w 12"/>
                <a:gd name="T1" fmla="*/ 0 h 1"/>
                <a:gd name="T2" fmla="*/ 2 w 12"/>
                <a:gd name="T3" fmla="*/ 0 h 1"/>
                <a:gd name="T4" fmla="*/ 0 w 12"/>
                <a:gd name="T5" fmla="*/ 0 h 1"/>
                <a:gd name="T6" fmla="*/ 12 w 12"/>
                <a:gd name="T7" fmla="*/ 0 h 1"/>
                <a:gd name="T8" fmla="*/ 0 60000 65536"/>
                <a:gd name="T9" fmla="*/ 0 60000 65536"/>
                <a:gd name="T10" fmla="*/ 0 60000 65536"/>
                <a:gd name="T11" fmla="*/ 0 60000 65536"/>
                <a:gd name="T12" fmla="*/ 0 w 12"/>
                <a:gd name="T13" fmla="*/ 0 h 1"/>
                <a:gd name="T14" fmla="*/ 12 w 12"/>
                <a:gd name="T15" fmla="*/ 1 h 1"/>
              </a:gdLst>
              <a:ahLst/>
              <a:cxnLst>
                <a:cxn ang="T8">
                  <a:pos x="T0" y="T1"/>
                </a:cxn>
                <a:cxn ang="T9">
                  <a:pos x="T2" y="T3"/>
                </a:cxn>
                <a:cxn ang="T10">
                  <a:pos x="T4" y="T5"/>
                </a:cxn>
                <a:cxn ang="T11">
                  <a:pos x="T6" y="T7"/>
                </a:cxn>
              </a:cxnLst>
              <a:rect l="T12" t="T13" r="T14" b="T15"/>
              <a:pathLst>
                <a:path w="12" h="1">
                  <a:moveTo>
                    <a:pt x="12" y="0"/>
                  </a:moveTo>
                  <a:lnTo>
                    <a:pt x="2" y="0"/>
                  </a:lnTo>
                  <a:lnTo>
                    <a:pt x="0" y="0"/>
                  </a:lnTo>
                  <a:lnTo>
                    <a:pt x="12" y="0"/>
                  </a:lnTo>
                  <a:close/>
                </a:path>
              </a:pathLst>
            </a:custGeom>
            <a:solidFill>
              <a:srgbClr val="000000"/>
            </a:solidFill>
            <a:ln w="0">
              <a:solidFill>
                <a:srgbClr val="000000"/>
              </a:solidFill>
              <a:round/>
              <a:headEnd/>
              <a:tailEnd/>
            </a:ln>
          </p:spPr>
          <p:txBody>
            <a:bodyPr/>
            <a:lstStyle/>
            <a:p>
              <a:endParaRPr lang="en-US"/>
            </a:p>
          </p:txBody>
        </p:sp>
        <p:sp>
          <p:nvSpPr>
            <p:cNvPr id="24" name="Freeform 19"/>
            <p:cNvSpPr>
              <a:spLocks/>
            </p:cNvSpPr>
            <p:nvPr/>
          </p:nvSpPr>
          <p:spPr bwMode="auto">
            <a:xfrm>
              <a:off x="1679" y="1045"/>
              <a:ext cx="337" cy="151"/>
            </a:xfrm>
            <a:custGeom>
              <a:avLst/>
              <a:gdLst>
                <a:gd name="T0" fmla="*/ 238 w 337"/>
                <a:gd name="T1" fmla="*/ 68 h 151"/>
                <a:gd name="T2" fmla="*/ 268 w 337"/>
                <a:gd name="T3" fmla="*/ 54 h 151"/>
                <a:gd name="T4" fmla="*/ 306 w 337"/>
                <a:gd name="T5" fmla="*/ 43 h 151"/>
                <a:gd name="T6" fmla="*/ 320 w 337"/>
                <a:gd name="T7" fmla="*/ 36 h 151"/>
                <a:gd name="T8" fmla="*/ 327 w 337"/>
                <a:gd name="T9" fmla="*/ 25 h 151"/>
                <a:gd name="T10" fmla="*/ 320 w 337"/>
                <a:gd name="T11" fmla="*/ 12 h 151"/>
                <a:gd name="T12" fmla="*/ 299 w 337"/>
                <a:gd name="T13" fmla="*/ 6 h 151"/>
                <a:gd name="T14" fmla="*/ 268 w 337"/>
                <a:gd name="T15" fmla="*/ 5 h 151"/>
                <a:gd name="T16" fmla="*/ 230 w 337"/>
                <a:gd name="T17" fmla="*/ 10 h 151"/>
                <a:gd name="T18" fmla="*/ 190 w 337"/>
                <a:gd name="T19" fmla="*/ 20 h 151"/>
                <a:gd name="T20" fmla="*/ 156 w 337"/>
                <a:gd name="T21" fmla="*/ 26 h 151"/>
                <a:gd name="T22" fmla="*/ 116 w 337"/>
                <a:gd name="T23" fmla="*/ 26 h 151"/>
                <a:gd name="T24" fmla="*/ 99 w 337"/>
                <a:gd name="T25" fmla="*/ 24 h 151"/>
                <a:gd name="T26" fmla="*/ 82 w 337"/>
                <a:gd name="T27" fmla="*/ 23 h 151"/>
                <a:gd name="T28" fmla="*/ 38 w 337"/>
                <a:gd name="T29" fmla="*/ 30 h 151"/>
                <a:gd name="T30" fmla="*/ 23 w 337"/>
                <a:gd name="T31" fmla="*/ 33 h 151"/>
                <a:gd name="T32" fmla="*/ 4 w 337"/>
                <a:gd name="T33" fmla="*/ 33 h 151"/>
                <a:gd name="T34" fmla="*/ 0 w 337"/>
                <a:gd name="T35" fmla="*/ 30 h 151"/>
                <a:gd name="T36" fmla="*/ 12 w 337"/>
                <a:gd name="T37" fmla="*/ 27 h 151"/>
                <a:gd name="T38" fmla="*/ 48 w 337"/>
                <a:gd name="T39" fmla="*/ 21 h 151"/>
                <a:gd name="T40" fmla="*/ 88 w 337"/>
                <a:gd name="T41" fmla="*/ 18 h 151"/>
                <a:gd name="T42" fmla="*/ 114 w 337"/>
                <a:gd name="T43" fmla="*/ 21 h 151"/>
                <a:gd name="T44" fmla="*/ 145 w 337"/>
                <a:gd name="T45" fmla="*/ 21 h 151"/>
                <a:gd name="T46" fmla="*/ 185 w 337"/>
                <a:gd name="T47" fmla="*/ 15 h 151"/>
                <a:gd name="T48" fmla="*/ 244 w 337"/>
                <a:gd name="T49" fmla="*/ 3 h 151"/>
                <a:gd name="T50" fmla="*/ 287 w 337"/>
                <a:gd name="T51" fmla="*/ 0 h 151"/>
                <a:gd name="T52" fmla="*/ 314 w 337"/>
                <a:gd name="T53" fmla="*/ 5 h 151"/>
                <a:gd name="T54" fmla="*/ 333 w 337"/>
                <a:gd name="T55" fmla="*/ 17 h 151"/>
                <a:gd name="T56" fmla="*/ 337 w 337"/>
                <a:gd name="T57" fmla="*/ 25 h 151"/>
                <a:gd name="T58" fmla="*/ 318 w 337"/>
                <a:gd name="T59" fmla="*/ 44 h 151"/>
                <a:gd name="T60" fmla="*/ 303 w 337"/>
                <a:gd name="T61" fmla="*/ 49 h 151"/>
                <a:gd name="T62" fmla="*/ 266 w 337"/>
                <a:gd name="T63" fmla="*/ 61 h 151"/>
                <a:gd name="T64" fmla="*/ 242 w 337"/>
                <a:gd name="T65" fmla="*/ 73 h 151"/>
                <a:gd name="T66" fmla="*/ 244 w 337"/>
                <a:gd name="T67" fmla="*/ 81 h 151"/>
                <a:gd name="T68" fmla="*/ 244 w 337"/>
                <a:gd name="T69" fmla="*/ 97 h 151"/>
                <a:gd name="T70" fmla="*/ 228 w 337"/>
                <a:gd name="T71" fmla="*/ 119 h 151"/>
                <a:gd name="T72" fmla="*/ 175 w 337"/>
                <a:gd name="T73" fmla="*/ 141 h 151"/>
                <a:gd name="T74" fmla="*/ 137 w 337"/>
                <a:gd name="T75" fmla="*/ 148 h 151"/>
                <a:gd name="T76" fmla="*/ 116 w 337"/>
                <a:gd name="T77" fmla="*/ 147 h 151"/>
                <a:gd name="T78" fmla="*/ 95 w 337"/>
                <a:gd name="T79" fmla="*/ 139 h 151"/>
                <a:gd name="T80" fmla="*/ 78 w 337"/>
                <a:gd name="T81" fmla="*/ 138 h 151"/>
                <a:gd name="T82" fmla="*/ 65 w 337"/>
                <a:gd name="T83" fmla="*/ 144 h 151"/>
                <a:gd name="T84" fmla="*/ 48 w 337"/>
                <a:gd name="T85" fmla="*/ 151 h 151"/>
                <a:gd name="T86" fmla="*/ 46 w 337"/>
                <a:gd name="T87" fmla="*/ 147 h 151"/>
                <a:gd name="T88" fmla="*/ 57 w 337"/>
                <a:gd name="T89" fmla="*/ 141 h 151"/>
                <a:gd name="T90" fmla="*/ 69 w 337"/>
                <a:gd name="T91" fmla="*/ 132 h 151"/>
                <a:gd name="T92" fmla="*/ 80 w 337"/>
                <a:gd name="T93" fmla="*/ 127 h 151"/>
                <a:gd name="T94" fmla="*/ 105 w 337"/>
                <a:gd name="T95" fmla="*/ 135 h 151"/>
                <a:gd name="T96" fmla="*/ 126 w 337"/>
                <a:gd name="T97" fmla="*/ 141 h 151"/>
                <a:gd name="T98" fmla="*/ 141 w 337"/>
                <a:gd name="T99" fmla="*/ 141 h 151"/>
                <a:gd name="T100" fmla="*/ 171 w 337"/>
                <a:gd name="T101" fmla="*/ 133 h 151"/>
                <a:gd name="T102" fmla="*/ 209 w 337"/>
                <a:gd name="T103" fmla="*/ 115 h 151"/>
                <a:gd name="T104" fmla="*/ 230 w 337"/>
                <a:gd name="T105" fmla="*/ 90 h 151"/>
                <a:gd name="T106" fmla="*/ 234 w 337"/>
                <a:gd name="T107" fmla="*/ 79 h 151"/>
                <a:gd name="T108" fmla="*/ 234 w 337"/>
                <a:gd name="T109" fmla="*/ 75 h 1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7"/>
                <a:gd name="T166" fmla="*/ 0 h 151"/>
                <a:gd name="T167" fmla="*/ 337 w 337"/>
                <a:gd name="T168" fmla="*/ 151 h 15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7" h="151">
                  <a:moveTo>
                    <a:pt x="234" y="75"/>
                  </a:moveTo>
                  <a:lnTo>
                    <a:pt x="238" y="68"/>
                  </a:lnTo>
                  <a:lnTo>
                    <a:pt x="251" y="61"/>
                  </a:lnTo>
                  <a:lnTo>
                    <a:pt x="268" y="54"/>
                  </a:lnTo>
                  <a:lnTo>
                    <a:pt x="293" y="47"/>
                  </a:lnTo>
                  <a:lnTo>
                    <a:pt x="306" y="43"/>
                  </a:lnTo>
                  <a:lnTo>
                    <a:pt x="314" y="40"/>
                  </a:lnTo>
                  <a:lnTo>
                    <a:pt x="320" y="36"/>
                  </a:lnTo>
                  <a:lnTo>
                    <a:pt x="325" y="33"/>
                  </a:lnTo>
                  <a:lnTo>
                    <a:pt x="327" y="25"/>
                  </a:lnTo>
                  <a:lnTo>
                    <a:pt x="325" y="16"/>
                  </a:lnTo>
                  <a:lnTo>
                    <a:pt x="320" y="12"/>
                  </a:lnTo>
                  <a:lnTo>
                    <a:pt x="312" y="8"/>
                  </a:lnTo>
                  <a:lnTo>
                    <a:pt x="299" y="6"/>
                  </a:lnTo>
                  <a:lnTo>
                    <a:pt x="285" y="5"/>
                  </a:lnTo>
                  <a:lnTo>
                    <a:pt x="268" y="5"/>
                  </a:lnTo>
                  <a:lnTo>
                    <a:pt x="249" y="6"/>
                  </a:lnTo>
                  <a:lnTo>
                    <a:pt x="230" y="10"/>
                  </a:lnTo>
                  <a:lnTo>
                    <a:pt x="211" y="15"/>
                  </a:lnTo>
                  <a:lnTo>
                    <a:pt x="190" y="20"/>
                  </a:lnTo>
                  <a:lnTo>
                    <a:pt x="173" y="24"/>
                  </a:lnTo>
                  <a:lnTo>
                    <a:pt x="156" y="26"/>
                  </a:lnTo>
                  <a:lnTo>
                    <a:pt x="141" y="27"/>
                  </a:lnTo>
                  <a:lnTo>
                    <a:pt x="116" y="26"/>
                  </a:lnTo>
                  <a:lnTo>
                    <a:pt x="105" y="25"/>
                  </a:lnTo>
                  <a:lnTo>
                    <a:pt x="99" y="24"/>
                  </a:lnTo>
                  <a:lnTo>
                    <a:pt x="93" y="23"/>
                  </a:lnTo>
                  <a:lnTo>
                    <a:pt x="82" y="23"/>
                  </a:lnTo>
                  <a:lnTo>
                    <a:pt x="59" y="26"/>
                  </a:lnTo>
                  <a:lnTo>
                    <a:pt x="38" y="30"/>
                  </a:lnTo>
                  <a:lnTo>
                    <a:pt x="29" y="32"/>
                  </a:lnTo>
                  <a:lnTo>
                    <a:pt x="23" y="33"/>
                  </a:lnTo>
                  <a:lnTo>
                    <a:pt x="12" y="34"/>
                  </a:lnTo>
                  <a:lnTo>
                    <a:pt x="4" y="33"/>
                  </a:lnTo>
                  <a:lnTo>
                    <a:pt x="0" y="31"/>
                  </a:lnTo>
                  <a:lnTo>
                    <a:pt x="0" y="30"/>
                  </a:lnTo>
                  <a:lnTo>
                    <a:pt x="4" y="29"/>
                  </a:lnTo>
                  <a:lnTo>
                    <a:pt x="12" y="27"/>
                  </a:lnTo>
                  <a:lnTo>
                    <a:pt x="23" y="25"/>
                  </a:lnTo>
                  <a:lnTo>
                    <a:pt x="48" y="21"/>
                  </a:lnTo>
                  <a:lnTo>
                    <a:pt x="78" y="18"/>
                  </a:lnTo>
                  <a:lnTo>
                    <a:pt x="88" y="18"/>
                  </a:lnTo>
                  <a:lnTo>
                    <a:pt x="99" y="19"/>
                  </a:lnTo>
                  <a:lnTo>
                    <a:pt x="114" y="21"/>
                  </a:lnTo>
                  <a:lnTo>
                    <a:pt x="133" y="22"/>
                  </a:lnTo>
                  <a:lnTo>
                    <a:pt x="145" y="21"/>
                  </a:lnTo>
                  <a:lnTo>
                    <a:pt x="162" y="19"/>
                  </a:lnTo>
                  <a:lnTo>
                    <a:pt x="185" y="15"/>
                  </a:lnTo>
                  <a:lnTo>
                    <a:pt x="215" y="8"/>
                  </a:lnTo>
                  <a:lnTo>
                    <a:pt x="244" y="3"/>
                  </a:lnTo>
                  <a:lnTo>
                    <a:pt x="268" y="0"/>
                  </a:lnTo>
                  <a:lnTo>
                    <a:pt x="287" y="0"/>
                  </a:lnTo>
                  <a:lnTo>
                    <a:pt x="301" y="2"/>
                  </a:lnTo>
                  <a:lnTo>
                    <a:pt x="314" y="5"/>
                  </a:lnTo>
                  <a:lnTo>
                    <a:pt x="322" y="9"/>
                  </a:lnTo>
                  <a:lnTo>
                    <a:pt x="333" y="17"/>
                  </a:lnTo>
                  <a:lnTo>
                    <a:pt x="337" y="21"/>
                  </a:lnTo>
                  <a:lnTo>
                    <a:pt x="337" y="25"/>
                  </a:lnTo>
                  <a:lnTo>
                    <a:pt x="331" y="35"/>
                  </a:lnTo>
                  <a:lnTo>
                    <a:pt x="318" y="44"/>
                  </a:lnTo>
                  <a:lnTo>
                    <a:pt x="310" y="47"/>
                  </a:lnTo>
                  <a:lnTo>
                    <a:pt x="303" y="49"/>
                  </a:lnTo>
                  <a:lnTo>
                    <a:pt x="287" y="54"/>
                  </a:lnTo>
                  <a:lnTo>
                    <a:pt x="266" y="61"/>
                  </a:lnTo>
                  <a:lnTo>
                    <a:pt x="249" y="69"/>
                  </a:lnTo>
                  <a:lnTo>
                    <a:pt x="242" y="73"/>
                  </a:lnTo>
                  <a:lnTo>
                    <a:pt x="242" y="77"/>
                  </a:lnTo>
                  <a:lnTo>
                    <a:pt x="244" y="81"/>
                  </a:lnTo>
                  <a:lnTo>
                    <a:pt x="244" y="85"/>
                  </a:lnTo>
                  <a:lnTo>
                    <a:pt x="244" y="97"/>
                  </a:lnTo>
                  <a:lnTo>
                    <a:pt x="240" y="109"/>
                  </a:lnTo>
                  <a:lnTo>
                    <a:pt x="228" y="119"/>
                  </a:lnTo>
                  <a:lnTo>
                    <a:pt x="204" y="131"/>
                  </a:lnTo>
                  <a:lnTo>
                    <a:pt x="175" y="141"/>
                  </a:lnTo>
                  <a:lnTo>
                    <a:pt x="147" y="147"/>
                  </a:lnTo>
                  <a:lnTo>
                    <a:pt x="137" y="148"/>
                  </a:lnTo>
                  <a:lnTo>
                    <a:pt x="131" y="149"/>
                  </a:lnTo>
                  <a:lnTo>
                    <a:pt x="116" y="147"/>
                  </a:lnTo>
                  <a:lnTo>
                    <a:pt x="105" y="143"/>
                  </a:lnTo>
                  <a:lnTo>
                    <a:pt x="95" y="139"/>
                  </a:lnTo>
                  <a:lnTo>
                    <a:pt x="86" y="138"/>
                  </a:lnTo>
                  <a:lnTo>
                    <a:pt x="78" y="138"/>
                  </a:lnTo>
                  <a:lnTo>
                    <a:pt x="71" y="140"/>
                  </a:lnTo>
                  <a:lnTo>
                    <a:pt x="65" y="144"/>
                  </a:lnTo>
                  <a:lnTo>
                    <a:pt x="59" y="149"/>
                  </a:lnTo>
                  <a:lnTo>
                    <a:pt x="48" y="151"/>
                  </a:lnTo>
                  <a:lnTo>
                    <a:pt x="48" y="150"/>
                  </a:lnTo>
                  <a:lnTo>
                    <a:pt x="46" y="147"/>
                  </a:lnTo>
                  <a:lnTo>
                    <a:pt x="48" y="144"/>
                  </a:lnTo>
                  <a:lnTo>
                    <a:pt x="57" y="141"/>
                  </a:lnTo>
                  <a:lnTo>
                    <a:pt x="65" y="137"/>
                  </a:lnTo>
                  <a:lnTo>
                    <a:pt x="69" y="132"/>
                  </a:lnTo>
                  <a:lnTo>
                    <a:pt x="74" y="128"/>
                  </a:lnTo>
                  <a:lnTo>
                    <a:pt x="80" y="127"/>
                  </a:lnTo>
                  <a:lnTo>
                    <a:pt x="93" y="130"/>
                  </a:lnTo>
                  <a:lnTo>
                    <a:pt x="105" y="135"/>
                  </a:lnTo>
                  <a:lnTo>
                    <a:pt x="120" y="140"/>
                  </a:lnTo>
                  <a:lnTo>
                    <a:pt x="126" y="141"/>
                  </a:lnTo>
                  <a:lnTo>
                    <a:pt x="135" y="142"/>
                  </a:lnTo>
                  <a:lnTo>
                    <a:pt x="141" y="141"/>
                  </a:lnTo>
                  <a:lnTo>
                    <a:pt x="150" y="139"/>
                  </a:lnTo>
                  <a:lnTo>
                    <a:pt x="171" y="133"/>
                  </a:lnTo>
                  <a:lnTo>
                    <a:pt x="192" y="124"/>
                  </a:lnTo>
                  <a:lnTo>
                    <a:pt x="209" y="115"/>
                  </a:lnTo>
                  <a:lnTo>
                    <a:pt x="221" y="104"/>
                  </a:lnTo>
                  <a:lnTo>
                    <a:pt x="230" y="90"/>
                  </a:lnTo>
                  <a:lnTo>
                    <a:pt x="232" y="84"/>
                  </a:lnTo>
                  <a:lnTo>
                    <a:pt x="234" y="79"/>
                  </a:lnTo>
                  <a:lnTo>
                    <a:pt x="234" y="76"/>
                  </a:lnTo>
                  <a:lnTo>
                    <a:pt x="234" y="75"/>
                  </a:lnTo>
                  <a:close/>
                </a:path>
              </a:pathLst>
            </a:custGeom>
            <a:solidFill>
              <a:srgbClr val="000000"/>
            </a:solidFill>
            <a:ln w="0">
              <a:solidFill>
                <a:srgbClr val="000000"/>
              </a:solidFill>
              <a:round/>
              <a:headEnd/>
              <a:tailEnd/>
            </a:ln>
          </p:spPr>
          <p:txBody>
            <a:bodyPr/>
            <a:lstStyle/>
            <a:p>
              <a:endParaRPr lang="en-US"/>
            </a:p>
          </p:txBody>
        </p:sp>
        <p:sp>
          <p:nvSpPr>
            <p:cNvPr id="25" name="Freeform 20"/>
            <p:cNvSpPr>
              <a:spLocks/>
            </p:cNvSpPr>
            <p:nvPr/>
          </p:nvSpPr>
          <p:spPr bwMode="auto">
            <a:xfrm>
              <a:off x="1343" y="1030"/>
              <a:ext cx="118" cy="50"/>
            </a:xfrm>
            <a:custGeom>
              <a:avLst/>
              <a:gdLst>
                <a:gd name="T0" fmla="*/ 118 w 118"/>
                <a:gd name="T1" fmla="*/ 50 h 50"/>
                <a:gd name="T2" fmla="*/ 118 w 118"/>
                <a:gd name="T3" fmla="*/ 42 h 50"/>
                <a:gd name="T4" fmla="*/ 112 w 118"/>
                <a:gd name="T5" fmla="*/ 33 h 50"/>
                <a:gd name="T6" fmla="*/ 106 w 118"/>
                <a:gd name="T7" fmla="*/ 24 h 50"/>
                <a:gd name="T8" fmla="*/ 99 w 118"/>
                <a:gd name="T9" fmla="*/ 21 h 50"/>
                <a:gd name="T10" fmla="*/ 95 w 118"/>
                <a:gd name="T11" fmla="*/ 19 h 50"/>
                <a:gd name="T12" fmla="*/ 97 w 118"/>
                <a:gd name="T13" fmla="*/ 18 h 50"/>
                <a:gd name="T14" fmla="*/ 102 w 118"/>
                <a:gd name="T15" fmla="*/ 15 h 50"/>
                <a:gd name="T16" fmla="*/ 106 w 118"/>
                <a:gd name="T17" fmla="*/ 11 h 50"/>
                <a:gd name="T18" fmla="*/ 106 w 118"/>
                <a:gd name="T19" fmla="*/ 6 h 50"/>
                <a:gd name="T20" fmla="*/ 99 w 118"/>
                <a:gd name="T21" fmla="*/ 3 h 50"/>
                <a:gd name="T22" fmla="*/ 95 w 118"/>
                <a:gd name="T23" fmla="*/ 1 h 50"/>
                <a:gd name="T24" fmla="*/ 89 w 118"/>
                <a:gd name="T25" fmla="*/ 0 h 50"/>
                <a:gd name="T26" fmla="*/ 78 w 118"/>
                <a:gd name="T27" fmla="*/ 0 h 50"/>
                <a:gd name="T28" fmla="*/ 74 w 118"/>
                <a:gd name="T29" fmla="*/ 0 h 50"/>
                <a:gd name="T30" fmla="*/ 72 w 118"/>
                <a:gd name="T31" fmla="*/ 1 h 50"/>
                <a:gd name="T32" fmla="*/ 74 w 118"/>
                <a:gd name="T33" fmla="*/ 2 h 50"/>
                <a:gd name="T34" fmla="*/ 85 w 118"/>
                <a:gd name="T35" fmla="*/ 5 h 50"/>
                <a:gd name="T36" fmla="*/ 91 w 118"/>
                <a:gd name="T37" fmla="*/ 6 h 50"/>
                <a:gd name="T38" fmla="*/ 93 w 118"/>
                <a:gd name="T39" fmla="*/ 9 h 50"/>
                <a:gd name="T40" fmla="*/ 89 w 118"/>
                <a:gd name="T41" fmla="*/ 14 h 50"/>
                <a:gd name="T42" fmla="*/ 85 w 118"/>
                <a:gd name="T43" fmla="*/ 16 h 50"/>
                <a:gd name="T44" fmla="*/ 76 w 118"/>
                <a:gd name="T45" fmla="*/ 19 h 50"/>
                <a:gd name="T46" fmla="*/ 53 w 118"/>
                <a:gd name="T47" fmla="*/ 24 h 50"/>
                <a:gd name="T48" fmla="*/ 32 w 118"/>
                <a:gd name="T49" fmla="*/ 26 h 50"/>
                <a:gd name="T50" fmla="*/ 17 w 118"/>
                <a:gd name="T51" fmla="*/ 26 h 50"/>
                <a:gd name="T52" fmla="*/ 13 w 118"/>
                <a:gd name="T53" fmla="*/ 24 h 50"/>
                <a:gd name="T54" fmla="*/ 11 w 118"/>
                <a:gd name="T55" fmla="*/ 22 h 50"/>
                <a:gd name="T56" fmla="*/ 11 w 118"/>
                <a:gd name="T57" fmla="*/ 18 h 50"/>
                <a:gd name="T58" fmla="*/ 11 w 118"/>
                <a:gd name="T59" fmla="*/ 17 h 50"/>
                <a:gd name="T60" fmla="*/ 7 w 118"/>
                <a:gd name="T61" fmla="*/ 16 h 50"/>
                <a:gd name="T62" fmla="*/ 2 w 118"/>
                <a:gd name="T63" fmla="*/ 20 h 50"/>
                <a:gd name="T64" fmla="*/ 0 w 118"/>
                <a:gd name="T65" fmla="*/ 24 h 50"/>
                <a:gd name="T66" fmla="*/ 7 w 118"/>
                <a:gd name="T67" fmla="*/ 30 h 50"/>
                <a:gd name="T68" fmla="*/ 13 w 118"/>
                <a:gd name="T69" fmla="*/ 32 h 50"/>
                <a:gd name="T70" fmla="*/ 24 w 118"/>
                <a:gd name="T71" fmla="*/ 33 h 50"/>
                <a:gd name="T72" fmla="*/ 38 w 118"/>
                <a:gd name="T73" fmla="*/ 32 h 50"/>
                <a:gd name="T74" fmla="*/ 59 w 118"/>
                <a:gd name="T75" fmla="*/ 29 h 50"/>
                <a:gd name="T76" fmla="*/ 66 w 118"/>
                <a:gd name="T77" fmla="*/ 28 h 50"/>
                <a:gd name="T78" fmla="*/ 76 w 118"/>
                <a:gd name="T79" fmla="*/ 27 h 50"/>
                <a:gd name="T80" fmla="*/ 87 w 118"/>
                <a:gd name="T81" fmla="*/ 27 h 50"/>
                <a:gd name="T82" fmla="*/ 93 w 118"/>
                <a:gd name="T83" fmla="*/ 30 h 50"/>
                <a:gd name="T84" fmla="*/ 102 w 118"/>
                <a:gd name="T85" fmla="*/ 41 h 50"/>
                <a:gd name="T86" fmla="*/ 102 w 118"/>
                <a:gd name="T87" fmla="*/ 50 h 50"/>
                <a:gd name="T88" fmla="*/ 118 w 118"/>
                <a:gd name="T89" fmla="*/ 50 h 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8"/>
                <a:gd name="T136" fmla="*/ 0 h 50"/>
                <a:gd name="T137" fmla="*/ 118 w 118"/>
                <a:gd name="T138" fmla="*/ 50 h 5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8" h="50">
                  <a:moveTo>
                    <a:pt x="118" y="50"/>
                  </a:moveTo>
                  <a:lnTo>
                    <a:pt x="118" y="42"/>
                  </a:lnTo>
                  <a:lnTo>
                    <a:pt x="112" y="33"/>
                  </a:lnTo>
                  <a:lnTo>
                    <a:pt x="106" y="24"/>
                  </a:lnTo>
                  <a:lnTo>
                    <a:pt x="99" y="21"/>
                  </a:lnTo>
                  <a:lnTo>
                    <a:pt x="95" y="19"/>
                  </a:lnTo>
                  <a:lnTo>
                    <a:pt x="97" y="18"/>
                  </a:lnTo>
                  <a:lnTo>
                    <a:pt x="102" y="15"/>
                  </a:lnTo>
                  <a:lnTo>
                    <a:pt x="106" y="11"/>
                  </a:lnTo>
                  <a:lnTo>
                    <a:pt x="106" y="6"/>
                  </a:lnTo>
                  <a:lnTo>
                    <a:pt x="99" y="3"/>
                  </a:lnTo>
                  <a:lnTo>
                    <a:pt x="95" y="1"/>
                  </a:lnTo>
                  <a:lnTo>
                    <a:pt x="89" y="0"/>
                  </a:lnTo>
                  <a:lnTo>
                    <a:pt x="78" y="0"/>
                  </a:lnTo>
                  <a:lnTo>
                    <a:pt x="74" y="0"/>
                  </a:lnTo>
                  <a:lnTo>
                    <a:pt x="72" y="1"/>
                  </a:lnTo>
                  <a:lnTo>
                    <a:pt x="74" y="2"/>
                  </a:lnTo>
                  <a:lnTo>
                    <a:pt x="85" y="5"/>
                  </a:lnTo>
                  <a:lnTo>
                    <a:pt x="91" y="6"/>
                  </a:lnTo>
                  <a:lnTo>
                    <a:pt x="93" y="9"/>
                  </a:lnTo>
                  <a:lnTo>
                    <a:pt x="89" y="14"/>
                  </a:lnTo>
                  <a:lnTo>
                    <a:pt x="85" y="16"/>
                  </a:lnTo>
                  <a:lnTo>
                    <a:pt x="76" y="19"/>
                  </a:lnTo>
                  <a:lnTo>
                    <a:pt x="53" y="24"/>
                  </a:lnTo>
                  <a:lnTo>
                    <a:pt x="32" y="26"/>
                  </a:lnTo>
                  <a:lnTo>
                    <a:pt x="17" y="26"/>
                  </a:lnTo>
                  <a:lnTo>
                    <a:pt x="13" y="24"/>
                  </a:lnTo>
                  <a:lnTo>
                    <a:pt x="11" y="22"/>
                  </a:lnTo>
                  <a:lnTo>
                    <a:pt x="11" y="18"/>
                  </a:lnTo>
                  <a:lnTo>
                    <a:pt x="11" y="17"/>
                  </a:lnTo>
                  <a:lnTo>
                    <a:pt x="7" y="16"/>
                  </a:lnTo>
                  <a:lnTo>
                    <a:pt x="2" y="20"/>
                  </a:lnTo>
                  <a:lnTo>
                    <a:pt x="0" y="24"/>
                  </a:lnTo>
                  <a:lnTo>
                    <a:pt x="7" y="30"/>
                  </a:lnTo>
                  <a:lnTo>
                    <a:pt x="13" y="32"/>
                  </a:lnTo>
                  <a:lnTo>
                    <a:pt x="24" y="33"/>
                  </a:lnTo>
                  <a:lnTo>
                    <a:pt x="38" y="32"/>
                  </a:lnTo>
                  <a:lnTo>
                    <a:pt x="59" y="29"/>
                  </a:lnTo>
                  <a:lnTo>
                    <a:pt x="66" y="28"/>
                  </a:lnTo>
                  <a:lnTo>
                    <a:pt x="76" y="27"/>
                  </a:lnTo>
                  <a:lnTo>
                    <a:pt x="87" y="27"/>
                  </a:lnTo>
                  <a:lnTo>
                    <a:pt x="93" y="30"/>
                  </a:lnTo>
                  <a:lnTo>
                    <a:pt x="102" y="41"/>
                  </a:lnTo>
                  <a:lnTo>
                    <a:pt x="102" y="50"/>
                  </a:lnTo>
                  <a:lnTo>
                    <a:pt x="118" y="50"/>
                  </a:lnTo>
                  <a:close/>
                </a:path>
              </a:pathLst>
            </a:custGeom>
            <a:solidFill>
              <a:srgbClr val="000000"/>
            </a:solidFill>
            <a:ln w="0">
              <a:solidFill>
                <a:srgbClr val="000000"/>
              </a:solidFill>
              <a:round/>
              <a:headEnd/>
              <a:tailEnd/>
            </a:ln>
          </p:spPr>
          <p:txBody>
            <a:bodyPr/>
            <a:lstStyle/>
            <a:p>
              <a:endParaRPr lang="en-US"/>
            </a:p>
          </p:txBody>
        </p:sp>
        <p:sp>
          <p:nvSpPr>
            <p:cNvPr id="26" name="Freeform 21"/>
            <p:cNvSpPr>
              <a:spLocks/>
            </p:cNvSpPr>
            <p:nvPr/>
          </p:nvSpPr>
          <p:spPr bwMode="auto">
            <a:xfrm>
              <a:off x="1398" y="978"/>
              <a:ext cx="116" cy="100"/>
            </a:xfrm>
            <a:custGeom>
              <a:avLst/>
              <a:gdLst>
                <a:gd name="T0" fmla="*/ 91 w 116"/>
                <a:gd name="T1" fmla="*/ 100 h 100"/>
                <a:gd name="T2" fmla="*/ 95 w 116"/>
                <a:gd name="T3" fmla="*/ 94 h 100"/>
                <a:gd name="T4" fmla="*/ 99 w 116"/>
                <a:gd name="T5" fmla="*/ 78 h 100"/>
                <a:gd name="T6" fmla="*/ 93 w 116"/>
                <a:gd name="T7" fmla="*/ 63 h 100"/>
                <a:gd name="T8" fmla="*/ 80 w 116"/>
                <a:gd name="T9" fmla="*/ 50 h 100"/>
                <a:gd name="T10" fmla="*/ 61 w 116"/>
                <a:gd name="T11" fmla="*/ 35 h 100"/>
                <a:gd name="T12" fmla="*/ 49 w 116"/>
                <a:gd name="T13" fmla="*/ 27 h 100"/>
                <a:gd name="T14" fmla="*/ 57 w 116"/>
                <a:gd name="T15" fmla="*/ 23 h 100"/>
                <a:gd name="T16" fmla="*/ 82 w 116"/>
                <a:gd name="T17" fmla="*/ 16 h 100"/>
                <a:gd name="T18" fmla="*/ 80 w 116"/>
                <a:gd name="T19" fmla="*/ 10 h 100"/>
                <a:gd name="T20" fmla="*/ 59 w 116"/>
                <a:gd name="T21" fmla="*/ 5 h 100"/>
                <a:gd name="T22" fmla="*/ 23 w 116"/>
                <a:gd name="T23" fmla="*/ 9 h 100"/>
                <a:gd name="T24" fmla="*/ 9 w 116"/>
                <a:gd name="T25" fmla="*/ 18 h 100"/>
                <a:gd name="T26" fmla="*/ 15 w 116"/>
                <a:gd name="T27" fmla="*/ 23 h 100"/>
                <a:gd name="T28" fmla="*/ 30 w 116"/>
                <a:gd name="T29" fmla="*/ 25 h 100"/>
                <a:gd name="T30" fmla="*/ 36 w 116"/>
                <a:gd name="T31" fmla="*/ 25 h 100"/>
                <a:gd name="T32" fmla="*/ 26 w 116"/>
                <a:gd name="T33" fmla="*/ 30 h 100"/>
                <a:gd name="T34" fmla="*/ 11 w 116"/>
                <a:gd name="T35" fmla="*/ 28 h 100"/>
                <a:gd name="T36" fmla="*/ 0 w 116"/>
                <a:gd name="T37" fmla="*/ 19 h 100"/>
                <a:gd name="T38" fmla="*/ 13 w 116"/>
                <a:gd name="T39" fmla="*/ 7 h 100"/>
                <a:gd name="T40" fmla="*/ 38 w 116"/>
                <a:gd name="T41" fmla="*/ 1 h 100"/>
                <a:gd name="T42" fmla="*/ 74 w 116"/>
                <a:gd name="T43" fmla="*/ 0 h 100"/>
                <a:gd name="T44" fmla="*/ 99 w 116"/>
                <a:gd name="T45" fmla="*/ 4 h 100"/>
                <a:gd name="T46" fmla="*/ 104 w 116"/>
                <a:gd name="T47" fmla="*/ 10 h 100"/>
                <a:gd name="T48" fmla="*/ 95 w 116"/>
                <a:gd name="T49" fmla="*/ 18 h 100"/>
                <a:gd name="T50" fmla="*/ 72 w 116"/>
                <a:gd name="T51" fmla="*/ 24 h 100"/>
                <a:gd name="T52" fmla="*/ 57 w 116"/>
                <a:gd name="T53" fmla="*/ 27 h 100"/>
                <a:gd name="T54" fmla="*/ 63 w 116"/>
                <a:gd name="T55" fmla="*/ 31 h 100"/>
                <a:gd name="T56" fmla="*/ 74 w 116"/>
                <a:gd name="T57" fmla="*/ 36 h 100"/>
                <a:gd name="T58" fmla="*/ 104 w 116"/>
                <a:gd name="T59" fmla="*/ 58 h 100"/>
                <a:gd name="T60" fmla="*/ 112 w 116"/>
                <a:gd name="T61" fmla="*/ 72 h 100"/>
                <a:gd name="T62" fmla="*/ 116 w 116"/>
                <a:gd name="T63" fmla="*/ 93 h 100"/>
                <a:gd name="T64" fmla="*/ 114 w 116"/>
                <a:gd name="T65" fmla="*/ 100 h 1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6"/>
                <a:gd name="T100" fmla="*/ 0 h 100"/>
                <a:gd name="T101" fmla="*/ 116 w 116"/>
                <a:gd name="T102" fmla="*/ 100 h 1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6" h="100">
                  <a:moveTo>
                    <a:pt x="91" y="100"/>
                  </a:moveTo>
                  <a:lnTo>
                    <a:pt x="91" y="100"/>
                  </a:lnTo>
                  <a:lnTo>
                    <a:pt x="93" y="98"/>
                  </a:lnTo>
                  <a:lnTo>
                    <a:pt x="95" y="94"/>
                  </a:lnTo>
                  <a:lnTo>
                    <a:pt x="97" y="90"/>
                  </a:lnTo>
                  <a:lnTo>
                    <a:pt x="99" y="78"/>
                  </a:lnTo>
                  <a:lnTo>
                    <a:pt x="97" y="71"/>
                  </a:lnTo>
                  <a:lnTo>
                    <a:pt x="93" y="63"/>
                  </a:lnTo>
                  <a:lnTo>
                    <a:pt x="87" y="56"/>
                  </a:lnTo>
                  <a:lnTo>
                    <a:pt x="80" y="50"/>
                  </a:lnTo>
                  <a:lnTo>
                    <a:pt x="70" y="41"/>
                  </a:lnTo>
                  <a:lnTo>
                    <a:pt x="61" y="35"/>
                  </a:lnTo>
                  <a:lnTo>
                    <a:pt x="55" y="32"/>
                  </a:lnTo>
                  <a:lnTo>
                    <a:pt x="49" y="27"/>
                  </a:lnTo>
                  <a:lnTo>
                    <a:pt x="51" y="25"/>
                  </a:lnTo>
                  <a:lnTo>
                    <a:pt x="57" y="23"/>
                  </a:lnTo>
                  <a:lnTo>
                    <a:pt x="76" y="19"/>
                  </a:lnTo>
                  <a:lnTo>
                    <a:pt x="82" y="16"/>
                  </a:lnTo>
                  <a:lnTo>
                    <a:pt x="85" y="13"/>
                  </a:lnTo>
                  <a:lnTo>
                    <a:pt x="80" y="10"/>
                  </a:lnTo>
                  <a:lnTo>
                    <a:pt x="72" y="7"/>
                  </a:lnTo>
                  <a:lnTo>
                    <a:pt x="59" y="5"/>
                  </a:lnTo>
                  <a:lnTo>
                    <a:pt x="40" y="5"/>
                  </a:lnTo>
                  <a:lnTo>
                    <a:pt x="23" y="9"/>
                  </a:lnTo>
                  <a:lnTo>
                    <a:pt x="13" y="13"/>
                  </a:lnTo>
                  <a:lnTo>
                    <a:pt x="9" y="18"/>
                  </a:lnTo>
                  <a:lnTo>
                    <a:pt x="9" y="20"/>
                  </a:lnTo>
                  <a:lnTo>
                    <a:pt x="15" y="23"/>
                  </a:lnTo>
                  <a:lnTo>
                    <a:pt x="19" y="25"/>
                  </a:lnTo>
                  <a:lnTo>
                    <a:pt x="30" y="25"/>
                  </a:lnTo>
                  <a:lnTo>
                    <a:pt x="34" y="25"/>
                  </a:lnTo>
                  <a:lnTo>
                    <a:pt x="36" y="25"/>
                  </a:lnTo>
                  <a:lnTo>
                    <a:pt x="36" y="27"/>
                  </a:lnTo>
                  <a:lnTo>
                    <a:pt x="26" y="30"/>
                  </a:lnTo>
                  <a:lnTo>
                    <a:pt x="19" y="29"/>
                  </a:lnTo>
                  <a:lnTo>
                    <a:pt x="11" y="28"/>
                  </a:lnTo>
                  <a:lnTo>
                    <a:pt x="2" y="25"/>
                  </a:lnTo>
                  <a:lnTo>
                    <a:pt x="0" y="19"/>
                  </a:lnTo>
                  <a:lnTo>
                    <a:pt x="4" y="12"/>
                  </a:lnTo>
                  <a:lnTo>
                    <a:pt x="13" y="7"/>
                  </a:lnTo>
                  <a:lnTo>
                    <a:pt x="23" y="3"/>
                  </a:lnTo>
                  <a:lnTo>
                    <a:pt x="38" y="1"/>
                  </a:lnTo>
                  <a:lnTo>
                    <a:pt x="55" y="0"/>
                  </a:lnTo>
                  <a:lnTo>
                    <a:pt x="74" y="0"/>
                  </a:lnTo>
                  <a:lnTo>
                    <a:pt x="93" y="2"/>
                  </a:lnTo>
                  <a:lnTo>
                    <a:pt x="99" y="4"/>
                  </a:lnTo>
                  <a:lnTo>
                    <a:pt x="104" y="7"/>
                  </a:lnTo>
                  <a:lnTo>
                    <a:pt x="104" y="10"/>
                  </a:lnTo>
                  <a:lnTo>
                    <a:pt x="101" y="13"/>
                  </a:lnTo>
                  <a:lnTo>
                    <a:pt x="95" y="18"/>
                  </a:lnTo>
                  <a:lnTo>
                    <a:pt x="82" y="22"/>
                  </a:lnTo>
                  <a:lnTo>
                    <a:pt x="72" y="24"/>
                  </a:lnTo>
                  <a:lnTo>
                    <a:pt x="63" y="25"/>
                  </a:lnTo>
                  <a:lnTo>
                    <a:pt x="57" y="27"/>
                  </a:lnTo>
                  <a:lnTo>
                    <a:pt x="57" y="29"/>
                  </a:lnTo>
                  <a:lnTo>
                    <a:pt x="63" y="31"/>
                  </a:lnTo>
                  <a:lnTo>
                    <a:pt x="68" y="33"/>
                  </a:lnTo>
                  <a:lnTo>
                    <a:pt x="74" y="36"/>
                  </a:lnTo>
                  <a:lnTo>
                    <a:pt x="89" y="45"/>
                  </a:lnTo>
                  <a:lnTo>
                    <a:pt x="104" y="58"/>
                  </a:lnTo>
                  <a:lnTo>
                    <a:pt x="110" y="65"/>
                  </a:lnTo>
                  <a:lnTo>
                    <a:pt x="112" y="72"/>
                  </a:lnTo>
                  <a:lnTo>
                    <a:pt x="114" y="84"/>
                  </a:lnTo>
                  <a:lnTo>
                    <a:pt x="116" y="93"/>
                  </a:lnTo>
                  <a:lnTo>
                    <a:pt x="114" y="99"/>
                  </a:lnTo>
                  <a:lnTo>
                    <a:pt x="114" y="100"/>
                  </a:lnTo>
                  <a:lnTo>
                    <a:pt x="91" y="100"/>
                  </a:lnTo>
                  <a:close/>
                </a:path>
              </a:pathLst>
            </a:custGeom>
            <a:solidFill>
              <a:srgbClr val="000000"/>
            </a:solidFill>
            <a:ln w="0">
              <a:solidFill>
                <a:srgbClr val="000000"/>
              </a:solidFill>
              <a:round/>
              <a:headEnd/>
              <a:tailEnd/>
            </a:ln>
          </p:spPr>
          <p:txBody>
            <a:bodyPr/>
            <a:lstStyle/>
            <a:p>
              <a:endParaRPr lang="en-US"/>
            </a:p>
          </p:txBody>
        </p:sp>
        <p:sp>
          <p:nvSpPr>
            <p:cNvPr id="27" name="Freeform 22"/>
            <p:cNvSpPr>
              <a:spLocks/>
            </p:cNvSpPr>
            <p:nvPr/>
          </p:nvSpPr>
          <p:spPr bwMode="auto">
            <a:xfrm>
              <a:off x="1508" y="944"/>
              <a:ext cx="67" cy="24"/>
            </a:xfrm>
            <a:custGeom>
              <a:avLst/>
              <a:gdLst>
                <a:gd name="T0" fmla="*/ 21 w 67"/>
                <a:gd name="T1" fmla="*/ 2 h 24"/>
                <a:gd name="T2" fmla="*/ 10 w 67"/>
                <a:gd name="T3" fmla="*/ 4 h 24"/>
                <a:gd name="T4" fmla="*/ 2 w 67"/>
                <a:gd name="T5" fmla="*/ 7 h 24"/>
                <a:gd name="T6" fmla="*/ 0 w 67"/>
                <a:gd name="T7" fmla="*/ 10 h 24"/>
                <a:gd name="T8" fmla="*/ 0 w 67"/>
                <a:gd name="T9" fmla="*/ 12 h 24"/>
                <a:gd name="T10" fmla="*/ 4 w 67"/>
                <a:gd name="T11" fmla="*/ 13 h 24"/>
                <a:gd name="T12" fmla="*/ 13 w 67"/>
                <a:gd name="T13" fmla="*/ 14 h 24"/>
                <a:gd name="T14" fmla="*/ 25 w 67"/>
                <a:gd name="T15" fmla="*/ 13 h 24"/>
                <a:gd name="T16" fmla="*/ 34 w 67"/>
                <a:gd name="T17" fmla="*/ 14 h 24"/>
                <a:gd name="T18" fmla="*/ 36 w 67"/>
                <a:gd name="T19" fmla="*/ 16 h 24"/>
                <a:gd name="T20" fmla="*/ 38 w 67"/>
                <a:gd name="T21" fmla="*/ 18 h 24"/>
                <a:gd name="T22" fmla="*/ 38 w 67"/>
                <a:gd name="T23" fmla="*/ 24 h 24"/>
                <a:gd name="T24" fmla="*/ 42 w 67"/>
                <a:gd name="T25" fmla="*/ 23 h 24"/>
                <a:gd name="T26" fmla="*/ 46 w 67"/>
                <a:gd name="T27" fmla="*/ 20 h 24"/>
                <a:gd name="T28" fmla="*/ 46 w 67"/>
                <a:gd name="T29" fmla="*/ 16 h 24"/>
                <a:gd name="T30" fmla="*/ 51 w 67"/>
                <a:gd name="T31" fmla="*/ 14 h 24"/>
                <a:gd name="T32" fmla="*/ 55 w 67"/>
                <a:gd name="T33" fmla="*/ 12 h 24"/>
                <a:gd name="T34" fmla="*/ 61 w 67"/>
                <a:gd name="T35" fmla="*/ 9 h 24"/>
                <a:gd name="T36" fmla="*/ 67 w 67"/>
                <a:gd name="T37" fmla="*/ 6 h 24"/>
                <a:gd name="T38" fmla="*/ 65 w 67"/>
                <a:gd name="T39" fmla="*/ 3 h 24"/>
                <a:gd name="T40" fmla="*/ 48 w 67"/>
                <a:gd name="T41" fmla="*/ 0 h 24"/>
                <a:gd name="T42" fmla="*/ 36 w 67"/>
                <a:gd name="T43" fmla="*/ 1 h 24"/>
                <a:gd name="T44" fmla="*/ 32 w 67"/>
                <a:gd name="T45" fmla="*/ 1 h 24"/>
                <a:gd name="T46" fmla="*/ 32 w 67"/>
                <a:gd name="T47" fmla="*/ 2 h 24"/>
                <a:gd name="T48" fmla="*/ 36 w 67"/>
                <a:gd name="T49" fmla="*/ 4 h 24"/>
                <a:gd name="T50" fmla="*/ 38 w 67"/>
                <a:gd name="T51" fmla="*/ 7 h 24"/>
                <a:gd name="T52" fmla="*/ 34 w 67"/>
                <a:gd name="T53" fmla="*/ 9 h 24"/>
                <a:gd name="T54" fmla="*/ 21 w 67"/>
                <a:gd name="T55" fmla="*/ 9 h 24"/>
                <a:gd name="T56" fmla="*/ 19 w 67"/>
                <a:gd name="T57" fmla="*/ 8 h 24"/>
                <a:gd name="T58" fmla="*/ 19 w 67"/>
                <a:gd name="T59" fmla="*/ 6 h 24"/>
                <a:gd name="T60" fmla="*/ 23 w 67"/>
                <a:gd name="T61" fmla="*/ 3 h 24"/>
                <a:gd name="T62" fmla="*/ 21 w 67"/>
                <a:gd name="T63" fmla="*/ 2 h 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24"/>
                <a:gd name="T98" fmla="*/ 67 w 67"/>
                <a:gd name="T99" fmla="*/ 24 h 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24">
                  <a:moveTo>
                    <a:pt x="21" y="2"/>
                  </a:moveTo>
                  <a:lnTo>
                    <a:pt x="10" y="4"/>
                  </a:lnTo>
                  <a:lnTo>
                    <a:pt x="2" y="7"/>
                  </a:lnTo>
                  <a:lnTo>
                    <a:pt x="0" y="10"/>
                  </a:lnTo>
                  <a:lnTo>
                    <a:pt x="0" y="12"/>
                  </a:lnTo>
                  <a:lnTo>
                    <a:pt x="4" y="13"/>
                  </a:lnTo>
                  <a:lnTo>
                    <a:pt x="13" y="14"/>
                  </a:lnTo>
                  <a:lnTo>
                    <a:pt x="25" y="13"/>
                  </a:lnTo>
                  <a:lnTo>
                    <a:pt x="34" y="14"/>
                  </a:lnTo>
                  <a:lnTo>
                    <a:pt x="36" y="16"/>
                  </a:lnTo>
                  <a:lnTo>
                    <a:pt x="38" y="18"/>
                  </a:lnTo>
                  <a:lnTo>
                    <a:pt x="38" y="24"/>
                  </a:lnTo>
                  <a:lnTo>
                    <a:pt x="42" y="23"/>
                  </a:lnTo>
                  <a:lnTo>
                    <a:pt x="46" y="20"/>
                  </a:lnTo>
                  <a:lnTo>
                    <a:pt x="46" y="16"/>
                  </a:lnTo>
                  <a:lnTo>
                    <a:pt x="51" y="14"/>
                  </a:lnTo>
                  <a:lnTo>
                    <a:pt x="55" y="12"/>
                  </a:lnTo>
                  <a:lnTo>
                    <a:pt x="61" y="9"/>
                  </a:lnTo>
                  <a:lnTo>
                    <a:pt x="67" y="6"/>
                  </a:lnTo>
                  <a:lnTo>
                    <a:pt x="65" y="3"/>
                  </a:lnTo>
                  <a:lnTo>
                    <a:pt x="48" y="0"/>
                  </a:lnTo>
                  <a:lnTo>
                    <a:pt x="36" y="1"/>
                  </a:lnTo>
                  <a:lnTo>
                    <a:pt x="32" y="1"/>
                  </a:lnTo>
                  <a:lnTo>
                    <a:pt x="32" y="2"/>
                  </a:lnTo>
                  <a:lnTo>
                    <a:pt x="36" y="4"/>
                  </a:lnTo>
                  <a:lnTo>
                    <a:pt x="38" y="7"/>
                  </a:lnTo>
                  <a:lnTo>
                    <a:pt x="34" y="9"/>
                  </a:lnTo>
                  <a:lnTo>
                    <a:pt x="21" y="9"/>
                  </a:lnTo>
                  <a:lnTo>
                    <a:pt x="19" y="8"/>
                  </a:lnTo>
                  <a:lnTo>
                    <a:pt x="19" y="6"/>
                  </a:lnTo>
                  <a:lnTo>
                    <a:pt x="23" y="3"/>
                  </a:lnTo>
                  <a:lnTo>
                    <a:pt x="21" y="2"/>
                  </a:lnTo>
                  <a:close/>
                </a:path>
              </a:pathLst>
            </a:custGeom>
            <a:solidFill>
              <a:srgbClr val="000000"/>
            </a:solidFill>
            <a:ln w="0">
              <a:solidFill>
                <a:srgbClr val="000000"/>
              </a:solidFill>
              <a:round/>
              <a:headEnd/>
              <a:tailEnd/>
            </a:ln>
          </p:spPr>
          <p:txBody>
            <a:bodyPr/>
            <a:lstStyle/>
            <a:p>
              <a:endParaRPr lang="en-US"/>
            </a:p>
          </p:txBody>
        </p:sp>
        <p:sp>
          <p:nvSpPr>
            <p:cNvPr id="28" name="Freeform 23"/>
            <p:cNvSpPr>
              <a:spLocks/>
            </p:cNvSpPr>
            <p:nvPr/>
          </p:nvSpPr>
          <p:spPr bwMode="auto">
            <a:xfrm>
              <a:off x="1533" y="988"/>
              <a:ext cx="89" cy="90"/>
            </a:xfrm>
            <a:custGeom>
              <a:avLst/>
              <a:gdLst>
                <a:gd name="T0" fmla="*/ 0 w 89"/>
                <a:gd name="T1" fmla="*/ 88 h 90"/>
                <a:gd name="T2" fmla="*/ 0 w 89"/>
                <a:gd name="T3" fmla="*/ 88 h 90"/>
                <a:gd name="T4" fmla="*/ 2 w 89"/>
                <a:gd name="T5" fmla="*/ 86 h 90"/>
                <a:gd name="T6" fmla="*/ 7 w 89"/>
                <a:gd name="T7" fmla="*/ 80 h 90"/>
                <a:gd name="T8" fmla="*/ 13 w 89"/>
                <a:gd name="T9" fmla="*/ 72 h 90"/>
                <a:gd name="T10" fmla="*/ 19 w 89"/>
                <a:gd name="T11" fmla="*/ 61 h 90"/>
                <a:gd name="T12" fmla="*/ 32 w 89"/>
                <a:gd name="T13" fmla="*/ 38 h 90"/>
                <a:gd name="T14" fmla="*/ 34 w 89"/>
                <a:gd name="T15" fmla="*/ 28 h 90"/>
                <a:gd name="T16" fmla="*/ 32 w 89"/>
                <a:gd name="T17" fmla="*/ 19 h 90"/>
                <a:gd name="T18" fmla="*/ 28 w 89"/>
                <a:gd name="T19" fmla="*/ 18 h 90"/>
                <a:gd name="T20" fmla="*/ 19 w 89"/>
                <a:gd name="T21" fmla="*/ 16 h 90"/>
                <a:gd name="T22" fmla="*/ 13 w 89"/>
                <a:gd name="T23" fmla="*/ 12 h 90"/>
                <a:gd name="T24" fmla="*/ 11 w 89"/>
                <a:gd name="T25" fmla="*/ 9 h 90"/>
                <a:gd name="T26" fmla="*/ 13 w 89"/>
                <a:gd name="T27" fmla="*/ 6 h 90"/>
                <a:gd name="T28" fmla="*/ 17 w 89"/>
                <a:gd name="T29" fmla="*/ 2 h 90"/>
                <a:gd name="T30" fmla="*/ 28 w 89"/>
                <a:gd name="T31" fmla="*/ 0 h 90"/>
                <a:gd name="T32" fmla="*/ 49 w 89"/>
                <a:gd name="T33" fmla="*/ 0 h 90"/>
                <a:gd name="T34" fmla="*/ 72 w 89"/>
                <a:gd name="T35" fmla="*/ 1 h 90"/>
                <a:gd name="T36" fmla="*/ 82 w 89"/>
                <a:gd name="T37" fmla="*/ 4 h 90"/>
                <a:gd name="T38" fmla="*/ 89 w 89"/>
                <a:gd name="T39" fmla="*/ 8 h 90"/>
                <a:gd name="T40" fmla="*/ 85 w 89"/>
                <a:gd name="T41" fmla="*/ 12 h 90"/>
                <a:gd name="T42" fmla="*/ 74 w 89"/>
                <a:gd name="T43" fmla="*/ 16 h 90"/>
                <a:gd name="T44" fmla="*/ 61 w 89"/>
                <a:gd name="T45" fmla="*/ 19 h 90"/>
                <a:gd name="T46" fmla="*/ 49 w 89"/>
                <a:gd name="T47" fmla="*/ 20 h 90"/>
                <a:gd name="T48" fmla="*/ 44 w 89"/>
                <a:gd name="T49" fmla="*/ 19 h 90"/>
                <a:gd name="T50" fmla="*/ 44 w 89"/>
                <a:gd name="T51" fmla="*/ 17 h 90"/>
                <a:gd name="T52" fmla="*/ 49 w 89"/>
                <a:gd name="T53" fmla="*/ 16 h 90"/>
                <a:gd name="T54" fmla="*/ 63 w 89"/>
                <a:gd name="T55" fmla="*/ 13 h 90"/>
                <a:gd name="T56" fmla="*/ 66 w 89"/>
                <a:gd name="T57" fmla="*/ 11 h 90"/>
                <a:gd name="T58" fmla="*/ 66 w 89"/>
                <a:gd name="T59" fmla="*/ 8 h 90"/>
                <a:gd name="T60" fmla="*/ 55 w 89"/>
                <a:gd name="T61" fmla="*/ 5 h 90"/>
                <a:gd name="T62" fmla="*/ 38 w 89"/>
                <a:gd name="T63" fmla="*/ 4 h 90"/>
                <a:gd name="T64" fmla="*/ 32 w 89"/>
                <a:gd name="T65" fmla="*/ 6 h 90"/>
                <a:gd name="T66" fmla="*/ 32 w 89"/>
                <a:gd name="T67" fmla="*/ 9 h 90"/>
                <a:gd name="T68" fmla="*/ 34 w 89"/>
                <a:gd name="T69" fmla="*/ 13 h 90"/>
                <a:gd name="T70" fmla="*/ 42 w 89"/>
                <a:gd name="T71" fmla="*/ 17 h 90"/>
                <a:gd name="T72" fmla="*/ 47 w 89"/>
                <a:gd name="T73" fmla="*/ 22 h 90"/>
                <a:gd name="T74" fmla="*/ 47 w 89"/>
                <a:gd name="T75" fmla="*/ 29 h 90"/>
                <a:gd name="T76" fmla="*/ 47 w 89"/>
                <a:gd name="T77" fmla="*/ 35 h 90"/>
                <a:gd name="T78" fmla="*/ 47 w 89"/>
                <a:gd name="T79" fmla="*/ 37 h 90"/>
                <a:gd name="T80" fmla="*/ 47 w 89"/>
                <a:gd name="T81" fmla="*/ 38 h 90"/>
                <a:gd name="T82" fmla="*/ 23 w 89"/>
                <a:gd name="T83" fmla="*/ 90 h 90"/>
                <a:gd name="T84" fmla="*/ 0 w 89"/>
                <a:gd name="T85" fmla="*/ 88 h 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9"/>
                <a:gd name="T130" fmla="*/ 0 h 90"/>
                <a:gd name="T131" fmla="*/ 89 w 89"/>
                <a:gd name="T132" fmla="*/ 90 h 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9" h="90">
                  <a:moveTo>
                    <a:pt x="0" y="88"/>
                  </a:moveTo>
                  <a:lnTo>
                    <a:pt x="0" y="88"/>
                  </a:lnTo>
                  <a:lnTo>
                    <a:pt x="2" y="86"/>
                  </a:lnTo>
                  <a:lnTo>
                    <a:pt x="7" y="80"/>
                  </a:lnTo>
                  <a:lnTo>
                    <a:pt x="13" y="72"/>
                  </a:lnTo>
                  <a:lnTo>
                    <a:pt x="19" y="61"/>
                  </a:lnTo>
                  <a:lnTo>
                    <a:pt x="32" y="38"/>
                  </a:lnTo>
                  <a:lnTo>
                    <a:pt x="34" y="28"/>
                  </a:lnTo>
                  <a:lnTo>
                    <a:pt x="32" y="19"/>
                  </a:lnTo>
                  <a:lnTo>
                    <a:pt x="28" y="18"/>
                  </a:lnTo>
                  <a:lnTo>
                    <a:pt x="19" y="16"/>
                  </a:lnTo>
                  <a:lnTo>
                    <a:pt x="13" y="12"/>
                  </a:lnTo>
                  <a:lnTo>
                    <a:pt x="11" y="9"/>
                  </a:lnTo>
                  <a:lnTo>
                    <a:pt x="13" y="6"/>
                  </a:lnTo>
                  <a:lnTo>
                    <a:pt x="17" y="2"/>
                  </a:lnTo>
                  <a:lnTo>
                    <a:pt x="28" y="0"/>
                  </a:lnTo>
                  <a:lnTo>
                    <a:pt x="49" y="0"/>
                  </a:lnTo>
                  <a:lnTo>
                    <a:pt x="72" y="1"/>
                  </a:lnTo>
                  <a:lnTo>
                    <a:pt x="82" y="4"/>
                  </a:lnTo>
                  <a:lnTo>
                    <a:pt x="89" y="8"/>
                  </a:lnTo>
                  <a:lnTo>
                    <a:pt x="85" y="12"/>
                  </a:lnTo>
                  <a:lnTo>
                    <a:pt x="74" y="16"/>
                  </a:lnTo>
                  <a:lnTo>
                    <a:pt x="61" y="19"/>
                  </a:lnTo>
                  <a:lnTo>
                    <a:pt x="49" y="20"/>
                  </a:lnTo>
                  <a:lnTo>
                    <a:pt x="44" y="19"/>
                  </a:lnTo>
                  <a:lnTo>
                    <a:pt x="44" y="17"/>
                  </a:lnTo>
                  <a:lnTo>
                    <a:pt x="49" y="16"/>
                  </a:lnTo>
                  <a:lnTo>
                    <a:pt x="63" y="13"/>
                  </a:lnTo>
                  <a:lnTo>
                    <a:pt x="66" y="11"/>
                  </a:lnTo>
                  <a:lnTo>
                    <a:pt x="66" y="8"/>
                  </a:lnTo>
                  <a:lnTo>
                    <a:pt x="55" y="5"/>
                  </a:lnTo>
                  <a:lnTo>
                    <a:pt x="38" y="4"/>
                  </a:lnTo>
                  <a:lnTo>
                    <a:pt x="32" y="6"/>
                  </a:lnTo>
                  <a:lnTo>
                    <a:pt x="32" y="9"/>
                  </a:lnTo>
                  <a:lnTo>
                    <a:pt x="34" y="13"/>
                  </a:lnTo>
                  <a:lnTo>
                    <a:pt x="42" y="17"/>
                  </a:lnTo>
                  <a:lnTo>
                    <a:pt x="47" y="22"/>
                  </a:lnTo>
                  <a:lnTo>
                    <a:pt x="47" y="29"/>
                  </a:lnTo>
                  <a:lnTo>
                    <a:pt x="47" y="35"/>
                  </a:lnTo>
                  <a:lnTo>
                    <a:pt x="47" y="37"/>
                  </a:lnTo>
                  <a:lnTo>
                    <a:pt x="47" y="38"/>
                  </a:lnTo>
                  <a:lnTo>
                    <a:pt x="23" y="90"/>
                  </a:lnTo>
                  <a:lnTo>
                    <a:pt x="0" y="88"/>
                  </a:lnTo>
                  <a:close/>
                </a:path>
              </a:pathLst>
            </a:custGeom>
            <a:solidFill>
              <a:srgbClr val="000000"/>
            </a:solidFill>
            <a:ln w="0">
              <a:solidFill>
                <a:srgbClr val="000000"/>
              </a:solidFill>
              <a:round/>
              <a:headEnd/>
              <a:tailEnd/>
            </a:ln>
          </p:spPr>
          <p:txBody>
            <a:bodyPr/>
            <a:lstStyle/>
            <a:p>
              <a:endParaRPr lang="en-US"/>
            </a:p>
          </p:txBody>
        </p:sp>
        <p:sp>
          <p:nvSpPr>
            <p:cNvPr id="29" name="Freeform 24"/>
            <p:cNvSpPr>
              <a:spLocks/>
            </p:cNvSpPr>
            <p:nvPr/>
          </p:nvSpPr>
          <p:spPr bwMode="auto">
            <a:xfrm>
              <a:off x="1626" y="943"/>
              <a:ext cx="95" cy="29"/>
            </a:xfrm>
            <a:custGeom>
              <a:avLst/>
              <a:gdLst>
                <a:gd name="T0" fmla="*/ 21 w 95"/>
                <a:gd name="T1" fmla="*/ 0 h 29"/>
                <a:gd name="T2" fmla="*/ 11 w 95"/>
                <a:gd name="T3" fmla="*/ 0 h 29"/>
                <a:gd name="T4" fmla="*/ 2 w 95"/>
                <a:gd name="T5" fmla="*/ 2 h 29"/>
                <a:gd name="T6" fmla="*/ 0 w 95"/>
                <a:gd name="T7" fmla="*/ 6 h 29"/>
                <a:gd name="T8" fmla="*/ 0 w 95"/>
                <a:gd name="T9" fmla="*/ 8 h 29"/>
                <a:gd name="T10" fmla="*/ 4 w 95"/>
                <a:gd name="T11" fmla="*/ 10 h 29"/>
                <a:gd name="T12" fmla="*/ 30 w 95"/>
                <a:gd name="T13" fmla="*/ 17 h 29"/>
                <a:gd name="T14" fmla="*/ 38 w 95"/>
                <a:gd name="T15" fmla="*/ 20 h 29"/>
                <a:gd name="T16" fmla="*/ 42 w 95"/>
                <a:gd name="T17" fmla="*/ 22 h 29"/>
                <a:gd name="T18" fmla="*/ 42 w 95"/>
                <a:gd name="T19" fmla="*/ 24 h 29"/>
                <a:gd name="T20" fmla="*/ 40 w 95"/>
                <a:gd name="T21" fmla="*/ 28 h 29"/>
                <a:gd name="T22" fmla="*/ 42 w 95"/>
                <a:gd name="T23" fmla="*/ 29 h 29"/>
                <a:gd name="T24" fmla="*/ 44 w 95"/>
                <a:gd name="T25" fmla="*/ 28 h 29"/>
                <a:gd name="T26" fmla="*/ 49 w 95"/>
                <a:gd name="T27" fmla="*/ 25 h 29"/>
                <a:gd name="T28" fmla="*/ 57 w 95"/>
                <a:gd name="T29" fmla="*/ 20 h 29"/>
                <a:gd name="T30" fmla="*/ 63 w 95"/>
                <a:gd name="T31" fmla="*/ 18 h 29"/>
                <a:gd name="T32" fmla="*/ 70 w 95"/>
                <a:gd name="T33" fmla="*/ 17 h 29"/>
                <a:gd name="T34" fmla="*/ 78 w 95"/>
                <a:gd name="T35" fmla="*/ 17 h 29"/>
                <a:gd name="T36" fmla="*/ 89 w 95"/>
                <a:gd name="T37" fmla="*/ 15 h 29"/>
                <a:gd name="T38" fmla="*/ 95 w 95"/>
                <a:gd name="T39" fmla="*/ 12 h 29"/>
                <a:gd name="T40" fmla="*/ 95 w 95"/>
                <a:gd name="T41" fmla="*/ 9 h 29"/>
                <a:gd name="T42" fmla="*/ 91 w 95"/>
                <a:gd name="T43" fmla="*/ 7 h 29"/>
                <a:gd name="T44" fmla="*/ 86 w 95"/>
                <a:gd name="T45" fmla="*/ 5 h 29"/>
                <a:gd name="T46" fmla="*/ 82 w 95"/>
                <a:gd name="T47" fmla="*/ 4 h 29"/>
                <a:gd name="T48" fmla="*/ 80 w 95"/>
                <a:gd name="T49" fmla="*/ 4 h 29"/>
                <a:gd name="T50" fmla="*/ 82 w 95"/>
                <a:gd name="T51" fmla="*/ 9 h 29"/>
                <a:gd name="T52" fmla="*/ 80 w 95"/>
                <a:gd name="T53" fmla="*/ 11 h 29"/>
                <a:gd name="T54" fmla="*/ 76 w 95"/>
                <a:gd name="T55" fmla="*/ 13 h 29"/>
                <a:gd name="T56" fmla="*/ 68 w 95"/>
                <a:gd name="T57" fmla="*/ 15 h 29"/>
                <a:gd name="T58" fmla="*/ 57 w 95"/>
                <a:gd name="T59" fmla="*/ 15 h 29"/>
                <a:gd name="T60" fmla="*/ 30 w 95"/>
                <a:gd name="T61" fmla="*/ 12 h 29"/>
                <a:gd name="T62" fmla="*/ 19 w 95"/>
                <a:gd name="T63" fmla="*/ 9 h 29"/>
                <a:gd name="T64" fmla="*/ 15 w 95"/>
                <a:gd name="T65" fmla="*/ 8 h 29"/>
                <a:gd name="T66" fmla="*/ 15 w 95"/>
                <a:gd name="T67" fmla="*/ 6 h 29"/>
                <a:gd name="T68" fmla="*/ 23 w 95"/>
                <a:gd name="T69" fmla="*/ 1 h 29"/>
                <a:gd name="T70" fmla="*/ 25 w 95"/>
                <a:gd name="T71" fmla="*/ 0 h 29"/>
                <a:gd name="T72" fmla="*/ 21 w 95"/>
                <a:gd name="T73" fmla="*/ 0 h 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5"/>
                <a:gd name="T112" fmla="*/ 0 h 29"/>
                <a:gd name="T113" fmla="*/ 95 w 95"/>
                <a:gd name="T114" fmla="*/ 29 h 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5" h="29">
                  <a:moveTo>
                    <a:pt x="21" y="0"/>
                  </a:moveTo>
                  <a:lnTo>
                    <a:pt x="11" y="0"/>
                  </a:lnTo>
                  <a:lnTo>
                    <a:pt x="2" y="2"/>
                  </a:lnTo>
                  <a:lnTo>
                    <a:pt x="0" y="6"/>
                  </a:lnTo>
                  <a:lnTo>
                    <a:pt x="0" y="8"/>
                  </a:lnTo>
                  <a:lnTo>
                    <a:pt x="4" y="10"/>
                  </a:lnTo>
                  <a:lnTo>
                    <a:pt x="30" y="17"/>
                  </a:lnTo>
                  <a:lnTo>
                    <a:pt x="38" y="20"/>
                  </a:lnTo>
                  <a:lnTo>
                    <a:pt x="42" y="22"/>
                  </a:lnTo>
                  <a:lnTo>
                    <a:pt x="42" y="24"/>
                  </a:lnTo>
                  <a:lnTo>
                    <a:pt x="40" y="28"/>
                  </a:lnTo>
                  <a:lnTo>
                    <a:pt x="42" y="29"/>
                  </a:lnTo>
                  <a:lnTo>
                    <a:pt x="44" y="28"/>
                  </a:lnTo>
                  <a:lnTo>
                    <a:pt x="49" y="25"/>
                  </a:lnTo>
                  <a:lnTo>
                    <a:pt x="57" y="20"/>
                  </a:lnTo>
                  <a:lnTo>
                    <a:pt x="63" y="18"/>
                  </a:lnTo>
                  <a:lnTo>
                    <a:pt x="70" y="17"/>
                  </a:lnTo>
                  <a:lnTo>
                    <a:pt x="78" y="17"/>
                  </a:lnTo>
                  <a:lnTo>
                    <a:pt x="89" y="15"/>
                  </a:lnTo>
                  <a:lnTo>
                    <a:pt x="95" y="12"/>
                  </a:lnTo>
                  <a:lnTo>
                    <a:pt x="95" y="9"/>
                  </a:lnTo>
                  <a:lnTo>
                    <a:pt x="91" y="7"/>
                  </a:lnTo>
                  <a:lnTo>
                    <a:pt x="86" y="5"/>
                  </a:lnTo>
                  <a:lnTo>
                    <a:pt x="82" y="4"/>
                  </a:lnTo>
                  <a:lnTo>
                    <a:pt x="80" y="4"/>
                  </a:lnTo>
                  <a:lnTo>
                    <a:pt x="82" y="9"/>
                  </a:lnTo>
                  <a:lnTo>
                    <a:pt x="80" y="11"/>
                  </a:lnTo>
                  <a:lnTo>
                    <a:pt x="76" y="13"/>
                  </a:lnTo>
                  <a:lnTo>
                    <a:pt x="68" y="15"/>
                  </a:lnTo>
                  <a:lnTo>
                    <a:pt x="57" y="15"/>
                  </a:lnTo>
                  <a:lnTo>
                    <a:pt x="30" y="12"/>
                  </a:lnTo>
                  <a:lnTo>
                    <a:pt x="19" y="9"/>
                  </a:lnTo>
                  <a:lnTo>
                    <a:pt x="15" y="8"/>
                  </a:lnTo>
                  <a:lnTo>
                    <a:pt x="15" y="6"/>
                  </a:lnTo>
                  <a:lnTo>
                    <a:pt x="23" y="1"/>
                  </a:lnTo>
                  <a:lnTo>
                    <a:pt x="25" y="0"/>
                  </a:lnTo>
                  <a:lnTo>
                    <a:pt x="21" y="0"/>
                  </a:lnTo>
                  <a:close/>
                </a:path>
              </a:pathLst>
            </a:custGeom>
            <a:solidFill>
              <a:srgbClr val="000000"/>
            </a:solidFill>
            <a:ln w="0">
              <a:solidFill>
                <a:srgbClr val="000000"/>
              </a:solidFill>
              <a:round/>
              <a:headEnd/>
              <a:tailEnd/>
            </a:ln>
          </p:spPr>
          <p:txBody>
            <a:bodyPr/>
            <a:lstStyle/>
            <a:p>
              <a:endParaRPr lang="en-US"/>
            </a:p>
          </p:txBody>
        </p:sp>
        <p:sp>
          <p:nvSpPr>
            <p:cNvPr id="30" name="Freeform 25"/>
            <p:cNvSpPr>
              <a:spLocks/>
            </p:cNvSpPr>
            <p:nvPr/>
          </p:nvSpPr>
          <p:spPr bwMode="auto">
            <a:xfrm>
              <a:off x="1651" y="1015"/>
              <a:ext cx="104" cy="30"/>
            </a:xfrm>
            <a:custGeom>
              <a:avLst/>
              <a:gdLst>
                <a:gd name="T0" fmla="*/ 30 w 104"/>
                <a:gd name="T1" fmla="*/ 19 h 30"/>
                <a:gd name="T2" fmla="*/ 49 w 104"/>
                <a:gd name="T3" fmla="*/ 23 h 30"/>
                <a:gd name="T4" fmla="*/ 68 w 104"/>
                <a:gd name="T5" fmla="*/ 23 h 30"/>
                <a:gd name="T6" fmla="*/ 83 w 104"/>
                <a:gd name="T7" fmla="*/ 22 h 30"/>
                <a:gd name="T8" fmla="*/ 91 w 104"/>
                <a:gd name="T9" fmla="*/ 19 h 30"/>
                <a:gd name="T10" fmla="*/ 91 w 104"/>
                <a:gd name="T11" fmla="*/ 16 h 30"/>
                <a:gd name="T12" fmla="*/ 87 w 104"/>
                <a:gd name="T13" fmla="*/ 13 h 30"/>
                <a:gd name="T14" fmla="*/ 80 w 104"/>
                <a:gd name="T15" fmla="*/ 10 h 30"/>
                <a:gd name="T16" fmla="*/ 76 w 104"/>
                <a:gd name="T17" fmla="*/ 9 h 30"/>
                <a:gd name="T18" fmla="*/ 68 w 104"/>
                <a:gd name="T19" fmla="*/ 7 h 30"/>
                <a:gd name="T20" fmla="*/ 61 w 104"/>
                <a:gd name="T21" fmla="*/ 4 h 30"/>
                <a:gd name="T22" fmla="*/ 61 w 104"/>
                <a:gd name="T23" fmla="*/ 3 h 30"/>
                <a:gd name="T24" fmla="*/ 64 w 104"/>
                <a:gd name="T25" fmla="*/ 2 h 30"/>
                <a:gd name="T26" fmla="*/ 70 w 104"/>
                <a:gd name="T27" fmla="*/ 3 h 30"/>
                <a:gd name="T28" fmla="*/ 80 w 104"/>
                <a:gd name="T29" fmla="*/ 4 h 30"/>
                <a:gd name="T30" fmla="*/ 91 w 104"/>
                <a:gd name="T31" fmla="*/ 7 h 30"/>
                <a:gd name="T32" fmla="*/ 97 w 104"/>
                <a:gd name="T33" fmla="*/ 10 h 30"/>
                <a:gd name="T34" fmla="*/ 102 w 104"/>
                <a:gd name="T35" fmla="*/ 13 h 30"/>
                <a:gd name="T36" fmla="*/ 104 w 104"/>
                <a:gd name="T37" fmla="*/ 17 h 30"/>
                <a:gd name="T38" fmla="*/ 99 w 104"/>
                <a:gd name="T39" fmla="*/ 23 h 30"/>
                <a:gd name="T40" fmla="*/ 91 w 104"/>
                <a:gd name="T41" fmla="*/ 27 h 30"/>
                <a:gd name="T42" fmla="*/ 76 w 104"/>
                <a:gd name="T43" fmla="*/ 30 h 30"/>
                <a:gd name="T44" fmla="*/ 57 w 104"/>
                <a:gd name="T45" fmla="*/ 30 h 30"/>
                <a:gd name="T46" fmla="*/ 34 w 104"/>
                <a:gd name="T47" fmla="*/ 28 h 30"/>
                <a:gd name="T48" fmla="*/ 15 w 104"/>
                <a:gd name="T49" fmla="*/ 23 h 30"/>
                <a:gd name="T50" fmla="*/ 5 w 104"/>
                <a:gd name="T51" fmla="*/ 19 h 30"/>
                <a:gd name="T52" fmla="*/ 0 w 104"/>
                <a:gd name="T53" fmla="*/ 14 h 30"/>
                <a:gd name="T54" fmla="*/ 2 w 104"/>
                <a:gd name="T55" fmla="*/ 9 h 30"/>
                <a:gd name="T56" fmla="*/ 7 w 104"/>
                <a:gd name="T57" fmla="*/ 5 h 30"/>
                <a:gd name="T58" fmla="*/ 15 w 104"/>
                <a:gd name="T59" fmla="*/ 2 h 30"/>
                <a:gd name="T60" fmla="*/ 26 w 104"/>
                <a:gd name="T61" fmla="*/ 1 h 30"/>
                <a:gd name="T62" fmla="*/ 47 w 104"/>
                <a:gd name="T63" fmla="*/ 0 h 30"/>
                <a:gd name="T64" fmla="*/ 51 w 104"/>
                <a:gd name="T65" fmla="*/ 1 h 30"/>
                <a:gd name="T66" fmla="*/ 53 w 104"/>
                <a:gd name="T67" fmla="*/ 2 h 30"/>
                <a:gd name="T68" fmla="*/ 51 w 104"/>
                <a:gd name="T69" fmla="*/ 4 h 30"/>
                <a:gd name="T70" fmla="*/ 43 w 104"/>
                <a:gd name="T71" fmla="*/ 4 h 30"/>
                <a:gd name="T72" fmla="*/ 30 w 104"/>
                <a:gd name="T73" fmla="*/ 6 h 30"/>
                <a:gd name="T74" fmla="*/ 19 w 104"/>
                <a:gd name="T75" fmla="*/ 9 h 30"/>
                <a:gd name="T76" fmla="*/ 17 w 104"/>
                <a:gd name="T77" fmla="*/ 12 h 30"/>
                <a:gd name="T78" fmla="*/ 17 w 104"/>
                <a:gd name="T79" fmla="*/ 14 h 30"/>
                <a:gd name="T80" fmla="*/ 21 w 104"/>
                <a:gd name="T81" fmla="*/ 17 h 30"/>
                <a:gd name="T82" fmla="*/ 30 w 104"/>
                <a:gd name="T83" fmla="*/ 19 h 3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30"/>
                <a:gd name="T128" fmla="*/ 104 w 104"/>
                <a:gd name="T129" fmla="*/ 30 h 3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30">
                  <a:moveTo>
                    <a:pt x="30" y="19"/>
                  </a:moveTo>
                  <a:lnTo>
                    <a:pt x="49" y="23"/>
                  </a:lnTo>
                  <a:lnTo>
                    <a:pt x="68" y="23"/>
                  </a:lnTo>
                  <a:lnTo>
                    <a:pt x="83" y="22"/>
                  </a:lnTo>
                  <a:lnTo>
                    <a:pt x="91" y="19"/>
                  </a:lnTo>
                  <a:lnTo>
                    <a:pt x="91" y="16"/>
                  </a:lnTo>
                  <a:lnTo>
                    <a:pt x="87" y="13"/>
                  </a:lnTo>
                  <a:lnTo>
                    <a:pt x="80" y="10"/>
                  </a:lnTo>
                  <a:lnTo>
                    <a:pt x="76" y="9"/>
                  </a:lnTo>
                  <a:lnTo>
                    <a:pt x="68" y="7"/>
                  </a:lnTo>
                  <a:lnTo>
                    <a:pt x="61" y="4"/>
                  </a:lnTo>
                  <a:lnTo>
                    <a:pt x="61" y="3"/>
                  </a:lnTo>
                  <a:lnTo>
                    <a:pt x="64" y="2"/>
                  </a:lnTo>
                  <a:lnTo>
                    <a:pt x="70" y="3"/>
                  </a:lnTo>
                  <a:lnTo>
                    <a:pt x="80" y="4"/>
                  </a:lnTo>
                  <a:lnTo>
                    <a:pt x="91" y="7"/>
                  </a:lnTo>
                  <a:lnTo>
                    <a:pt x="97" y="10"/>
                  </a:lnTo>
                  <a:lnTo>
                    <a:pt x="102" y="13"/>
                  </a:lnTo>
                  <a:lnTo>
                    <a:pt x="104" y="17"/>
                  </a:lnTo>
                  <a:lnTo>
                    <a:pt x="99" y="23"/>
                  </a:lnTo>
                  <a:lnTo>
                    <a:pt x="91" y="27"/>
                  </a:lnTo>
                  <a:lnTo>
                    <a:pt x="76" y="30"/>
                  </a:lnTo>
                  <a:lnTo>
                    <a:pt x="57" y="30"/>
                  </a:lnTo>
                  <a:lnTo>
                    <a:pt x="34" y="28"/>
                  </a:lnTo>
                  <a:lnTo>
                    <a:pt x="15" y="23"/>
                  </a:lnTo>
                  <a:lnTo>
                    <a:pt x="5" y="19"/>
                  </a:lnTo>
                  <a:lnTo>
                    <a:pt x="0" y="14"/>
                  </a:lnTo>
                  <a:lnTo>
                    <a:pt x="2" y="9"/>
                  </a:lnTo>
                  <a:lnTo>
                    <a:pt x="7" y="5"/>
                  </a:lnTo>
                  <a:lnTo>
                    <a:pt x="15" y="2"/>
                  </a:lnTo>
                  <a:lnTo>
                    <a:pt x="26" y="1"/>
                  </a:lnTo>
                  <a:lnTo>
                    <a:pt x="47" y="0"/>
                  </a:lnTo>
                  <a:lnTo>
                    <a:pt x="51" y="1"/>
                  </a:lnTo>
                  <a:lnTo>
                    <a:pt x="53" y="2"/>
                  </a:lnTo>
                  <a:lnTo>
                    <a:pt x="51" y="4"/>
                  </a:lnTo>
                  <a:lnTo>
                    <a:pt x="43" y="4"/>
                  </a:lnTo>
                  <a:lnTo>
                    <a:pt x="30" y="6"/>
                  </a:lnTo>
                  <a:lnTo>
                    <a:pt x="19" y="9"/>
                  </a:lnTo>
                  <a:lnTo>
                    <a:pt x="17" y="12"/>
                  </a:lnTo>
                  <a:lnTo>
                    <a:pt x="17" y="14"/>
                  </a:lnTo>
                  <a:lnTo>
                    <a:pt x="21" y="17"/>
                  </a:lnTo>
                  <a:lnTo>
                    <a:pt x="30" y="19"/>
                  </a:lnTo>
                  <a:close/>
                </a:path>
              </a:pathLst>
            </a:custGeom>
            <a:solidFill>
              <a:srgbClr val="000000"/>
            </a:solidFill>
            <a:ln w="0">
              <a:solidFill>
                <a:srgbClr val="000000"/>
              </a:solidFill>
              <a:round/>
              <a:headEnd/>
              <a:tailEnd/>
            </a:ln>
          </p:spPr>
          <p:txBody>
            <a:bodyPr/>
            <a:lstStyle/>
            <a:p>
              <a:endParaRPr lang="en-US"/>
            </a:p>
          </p:txBody>
        </p:sp>
        <p:sp>
          <p:nvSpPr>
            <p:cNvPr id="31" name="Freeform 26"/>
            <p:cNvSpPr>
              <a:spLocks/>
            </p:cNvSpPr>
            <p:nvPr/>
          </p:nvSpPr>
          <p:spPr bwMode="auto">
            <a:xfrm>
              <a:off x="1151" y="1458"/>
              <a:ext cx="264" cy="211"/>
            </a:xfrm>
            <a:custGeom>
              <a:avLst/>
              <a:gdLst>
                <a:gd name="T0" fmla="*/ 178 w 264"/>
                <a:gd name="T1" fmla="*/ 194 h 211"/>
                <a:gd name="T2" fmla="*/ 156 w 264"/>
                <a:gd name="T3" fmla="*/ 174 h 211"/>
                <a:gd name="T4" fmla="*/ 102 w 264"/>
                <a:gd name="T5" fmla="*/ 155 h 211"/>
                <a:gd name="T6" fmla="*/ 66 w 264"/>
                <a:gd name="T7" fmla="*/ 145 h 211"/>
                <a:gd name="T8" fmla="*/ 47 w 264"/>
                <a:gd name="T9" fmla="*/ 133 h 211"/>
                <a:gd name="T10" fmla="*/ 43 w 264"/>
                <a:gd name="T11" fmla="*/ 122 h 211"/>
                <a:gd name="T12" fmla="*/ 45 w 264"/>
                <a:gd name="T13" fmla="*/ 103 h 211"/>
                <a:gd name="T14" fmla="*/ 38 w 264"/>
                <a:gd name="T15" fmla="*/ 95 h 211"/>
                <a:gd name="T16" fmla="*/ 7 w 264"/>
                <a:gd name="T17" fmla="*/ 77 h 211"/>
                <a:gd name="T18" fmla="*/ 0 w 264"/>
                <a:gd name="T19" fmla="*/ 66 h 211"/>
                <a:gd name="T20" fmla="*/ 13 w 264"/>
                <a:gd name="T21" fmla="*/ 43 h 211"/>
                <a:gd name="T22" fmla="*/ 45 w 264"/>
                <a:gd name="T23" fmla="*/ 31 h 211"/>
                <a:gd name="T24" fmla="*/ 78 w 264"/>
                <a:gd name="T25" fmla="*/ 27 h 211"/>
                <a:gd name="T26" fmla="*/ 106 w 264"/>
                <a:gd name="T27" fmla="*/ 25 h 211"/>
                <a:gd name="T28" fmla="*/ 119 w 264"/>
                <a:gd name="T29" fmla="*/ 19 h 211"/>
                <a:gd name="T30" fmla="*/ 140 w 264"/>
                <a:gd name="T31" fmla="*/ 7 h 211"/>
                <a:gd name="T32" fmla="*/ 165 w 264"/>
                <a:gd name="T33" fmla="*/ 1 h 211"/>
                <a:gd name="T34" fmla="*/ 207 w 264"/>
                <a:gd name="T35" fmla="*/ 2 h 211"/>
                <a:gd name="T36" fmla="*/ 245 w 264"/>
                <a:gd name="T37" fmla="*/ 11 h 211"/>
                <a:gd name="T38" fmla="*/ 262 w 264"/>
                <a:gd name="T39" fmla="*/ 20 h 211"/>
                <a:gd name="T40" fmla="*/ 260 w 264"/>
                <a:gd name="T41" fmla="*/ 26 h 211"/>
                <a:gd name="T42" fmla="*/ 249 w 264"/>
                <a:gd name="T43" fmla="*/ 26 h 211"/>
                <a:gd name="T44" fmla="*/ 232 w 264"/>
                <a:gd name="T45" fmla="*/ 19 h 211"/>
                <a:gd name="T46" fmla="*/ 199 w 264"/>
                <a:gd name="T47" fmla="*/ 10 h 211"/>
                <a:gd name="T48" fmla="*/ 165 w 264"/>
                <a:gd name="T49" fmla="*/ 11 h 211"/>
                <a:gd name="T50" fmla="*/ 138 w 264"/>
                <a:gd name="T51" fmla="*/ 20 h 211"/>
                <a:gd name="T52" fmla="*/ 121 w 264"/>
                <a:gd name="T53" fmla="*/ 32 h 211"/>
                <a:gd name="T54" fmla="*/ 104 w 264"/>
                <a:gd name="T55" fmla="*/ 37 h 211"/>
                <a:gd name="T56" fmla="*/ 87 w 264"/>
                <a:gd name="T57" fmla="*/ 38 h 211"/>
                <a:gd name="T58" fmla="*/ 74 w 264"/>
                <a:gd name="T59" fmla="*/ 38 h 211"/>
                <a:gd name="T60" fmla="*/ 47 w 264"/>
                <a:gd name="T61" fmla="*/ 45 h 211"/>
                <a:gd name="T62" fmla="*/ 34 w 264"/>
                <a:gd name="T63" fmla="*/ 55 h 211"/>
                <a:gd name="T64" fmla="*/ 36 w 264"/>
                <a:gd name="T65" fmla="*/ 71 h 211"/>
                <a:gd name="T66" fmla="*/ 53 w 264"/>
                <a:gd name="T67" fmla="*/ 87 h 211"/>
                <a:gd name="T68" fmla="*/ 70 w 264"/>
                <a:gd name="T69" fmla="*/ 97 h 211"/>
                <a:gd name="T70" fmla="*/ 62 w 264"/>
                <a:gd name="T71" fmla="*/ 113 h 211"/>
                <a:gd name="T72" fmla="*/ 62 w 264"/>
                <a:gd name="T73" fmla="*/ 125 h 211"/>
                <a:gd name="T74" fmla="*/ 87 w 264"/>
                <a:gd name="T75" fmla="*/ 141 h 211"/>
                <a:gd name="T76" fmla="*/ 114 w 264"/>
                <a:gd name="T77" fmla="*/ 151 h 211"/>
                <a:gd name="T78" fmla="*/ 152 w 264"/>
                <a:gd name="T79" fmla="*/ 161 h 211"/>
                <a:gd name="T80" fmla="*/ 184 w 264"/>
                <a:gd name="T81" fmla="*/ 174 h 211"/>
                <a:gd name="T82" fmla="*/ 194 w 264"/>
                <a:gd name="T83" fmla="*/ 191 h 211"/>
                <a:gd name="T84" fmla="*/ 194 w 264"/>
                <a:gd name="T85" fmla="*/ 205 h 211"/>
                <a:gd name="T86" fmla="*/ 192 w 264"/>
                <a:gd name="T87" fmla="*/ 211 h 2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4"/>
                <a:gd name="T133" fmla="*/ 0 h 211"/>
                <a:gd name="T134" fmla="*/ 264 w 264"/>
                <a:gd name="T135" fmla="*/ 211 h 2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4" h="211">
                  <a:moveTo>
                    <a:pt x="180" y="206"/>
                  </a:moveTo>
                  <a:lnTo>
                    <a:pt x="178" y="194"/>
                  </a:lnTo>
                  <a:lnTo>
                    <a:pt x="169" y="183"/>
                  </a:lnTo>
                  <a:lnTo>
                    <a:pt x="156" y="174"/>
                  </a:lnTo>
                  <a:lnTo>
                    <a:pt x="140" y="167"/>
                  </a:lnTo>
                  <a:lnTo>
                    <a:pt x="102" y="155"/>
                  </a:lnTo>
                  <a:lnTo>
                    <a:pt x="83" y="150"/>
                  </a:lnTo>
                  <a:lnTo>
                    <a:pt x="66" y="145"/>
                  </a:lnTo>
                  <a:lnTo>
                    <a:pt x="55" y="139"/>
                  </a:lnTo>
                  <a:lnTo>
                    <a:pt x="47" y="133"/>
                  </a:lnTo>
                  <a:lnTo>
                    <a:pt x="43" y="128"/>
                  </a:lnTo>
                  <a:lnTo>
                    <a:pt x="43" y="122"/>
                  </a:lnTo>
                  <a:lnTo>
                    <a:pt x="43" y="111"/>
                  </a:lnTo>
                  <a:lnTo>
                    <a:pt x="45" y="103"/>
                  </a:lnTo>
                  <a:lnTo>
                    <a:pt x="43" y="99"/>
                  </a:lnTo>
                  <a:lnTo>
                    <a:pt x="38" y="95"/>
                  </a:lnTo>
                  <a:lnTo>
                    <a:pt x="24" y="87"/>
                  </a:lnTo>
                  <a:lnTo>
                    <a:pt x="7" y="77"/>
                  </a:lnTo>
                  <a:lnTo>
                    <a:pt x="3" y="72"/>
                  </a:lnTo>
                  <a:lnTo>
                    <a:pt x="0" y="66"/>
                  </a:lnTo>
                  <a:lnTo>
                    <a:pt x="5" y="53"/>
                  </a:lnTo>
                  <a:lnTo>
                    <a:pt x="13" y="43"/>
                  </a:lnTo>
                  <a:lnTo>
                    <a:pt x="28" y="36"/>
                  </a:lnTo>
                  <a:lnTo>
                    <a:pt x="45" y="31"/>
                  </a:lnTo>
                  <a:lnTo>
                    <a:pt x="62" y="29"/>
                  </a:lnTo>
                  <a:lnTo>
                    <a:pt x="78" y="27"/>
                  </a:lnTo>
                  <a:lnTo>
                    <a:pt x="93" y="26"/>
                  </a:lnTo>
                  <a:lnTo>
                    <a:pt x="106" y="25"/>
                  </a:lnTo>
                  <a:lnTo>
                    <a:pt x="112" y="22"/>
                  </a:lnTo>
                  <a:lnTo>
                    <a:pt x="119" y="19"/>
                  </a:lnTo>
                  <a:lnTo>
                    <a:pt x="131" y="11"/>
                  </a:lnTo>
                  <a:lnTo>
                    <a:pt x="140" y="7"/>
                  </a:lnTo>
                  <a:lnTo>
                    <a:pt x="150" y="3"/>
                  </a:lnTo>
                  <a:lnTo>
                    <a:pt x="165" y="1"/>
                  </a:lnTo>
                  <a:lnTo>
                    <a:pt x="186" y="0"/>
                  </a:lnTo>
                  <a:lnTo>
                    <a:pt x="207" y="2"/>
                  </a:lnTo>
                  <a:lnTo>
                    <a:pt x="228" y="6"/>
                  </a:lnTo>
                  <a:lnTo>
                    <a:pt x="245" y="11"/>
                  </a:lnTo>
                  <a:lnTo>
                    <a:pt x="260" y="17"/>
                  </a:lnTo>
                  <a:lnTo>
                    <a:pt x="262" y="20"/>
                  </a:lnTo>
                  <a:lnTo>
                    <a:pt x="264" y="22"/>
                  </a:lnTo>
                  <a:lnTo>
                    <a:pt x="260" y="26"/>
                  </a:lnTo>
                  <a:lnTo>
                    <a:pt x="254" y="27"/>
                  </a:lnTo>
                  <a:lnTo>
                    <a:pt x="249" y="26"/>
                  </a:lnTo>
                  <a:lnTo>
                    <a:pt x="245" y="25"/>
                  </a:lnTo>
                  <a:lnTo>
                    <a:pt x="232" y="19"/>
                  </a:lnTo>
                  <a:lnTo>
                    <a:pt x="218" y="14"/>
                  </a:lnTo>
                  <a:lnTo>
                    <a:pt x="199" y="10"/>
                  </a:lnTo>
                  <a:lnTo>
                    <a:pt x="182" y="9"/>
                  </a:lnTo>
                  <a:lnTo>
                    <a:pt x="165" y="11"/>
                  </a:lnTo>
                  <a:lnTo>
                    <a:pt x="152" y="14"/>
                  </a:lnTo>
                  <a:lnTo>
                    <a:pt x="138" y="20"/>
                  </a:lnTo>
                  <a:lnTo>
                    <a:pt x="127" y="28"/>
                  </a:lnTo>
                  <a:lnTo>
                    <a:pt x="121" y="32"/>
                  </a:lnTo>
                  <a:lnTo>
                    <a:pt x="114" y="35"/>
                  </a:lnTo>
                  <a:lnTo>
                    <a:pt x="104" y="37"/>
                  </a:lnTo>
                  <a:lnTo>
                    <a:pt x="93" y="37"/>
                  </a:lnTo>
                  <a:lnTo>
                    <a:pt x="87" y="38"/>
                  </a:lnTo>
                  <a:lnTo>
                    <a:pt x="83" y="38"/>
                  </a:lnTo>
                  <a:lnTo>
                    <a:pt x="74" y="38"/>
                  </a:lnTo>
                  <a:lnTo>
                    <a:pt x="55" y="42"/>
                  </a:lnTo>
                  <a:lnTo>
                    <a:pt x="47" y="45"/>
                  </a:lnTo>
                  <a:lnTo>
                    <a:pt x="40" y="49"/>
                  </a:lnTo>
                  <a:lnTo>
                    <a:pt x="34" y="55"/>
                  </a:lnTo>
                  <a:lnTo>
                    <a:pt x="34" y="63"/>
                  </a:lnTo>
                  <a:lnTo>
                    <a:pt x="36" y="71"/>
                  </a:lnTo>
                  <a:lnTo>
                    <a:pt x="40" y="78"/>
                  </a:lnTo>
                  <a:lnTo>
                    <a:pt x="53" y="87"/>
                  </a:lnTo>
                  <a:lnTo>
                    <a:pt x="66" y="93"/>
                  </a:lnTo>
                  <a:lnTo>
                    <a:pt x="70" y="97"/>
                  </a:lnTo>
                  <a:lnTo>
                    <a:pt x="72" y="100"/>
                  </a:lnTo>
                  <a:lnTo>
                    <a:pt x="62" y="113"/>
                  </a:lnTo>
                  <a:lnTo>
                    <a:pt x="59" y="119"/>
                  </a:lnTo>
                  <a:lnTo>
                    <a:pt x="62" y="125"/>
                  </a:lnTo>
                  <a:lnTo>
                    <a:pt x="70" y="132"/>
                  </a:lnTo>
                  <a:lnTo>
                    <a:pt x="87" y="141"/>
                  </a:lnTo>
                  <a:lnTo>
                    <a:pt x="100" y="146"/>
                  </a:lnTo>
                  <a:lnTo>
                    <a:pt x="114" y="151"/>
                  </a:lnTo>
                  <a:lnTo>
                    <a:pt x="131" y="156"/>
                  </a:lnTo>
                  <a:lnTo>
                    <a:pt x="152" y="161"/>
                  </a:lnTo>
                  <a:lnTo>
                    <a:pt x="171" y="167"/>
                  </a:lnTo>
                  <a:lnTo>
                    <a:pt x="184" y="174"/>
                  </a:lnTo>
                  <a:lnTo>
                    <a:pt x="190" y="183"/>
                  </a:lnTo>
                  <a:lnTo>
                    <a:pt x="194" y="191"/>
                  </a:lnTo>
                  <a:lnTo>
                    <a:pt x="194" y="199"/>
                  </a:lnTo>
                  <a:lnTo>
                    <a:pt x="194" y="205"/>
                  </a:lnTo>
                  <a:lnTo>
                    <a:pt x="192" y="210"/>
                  </a:lnTo>
                  <a:lnTo>
                    <a:pt x="192" y="211"/>
                  </a:lnTo>
                  <a:lnTo>
                    <a:pt x="180" y="206"/>
                  </a:lnTo>
                  <a:close/>
                </a:path>
              </a:pathLst>
            </a:custGeom>
            <a:solidFill>
              <a:srgbClr val="FF9900"/>
            </a:solidFill>
            <a:ln w="0">
              <a:solidFill>
                <a:srgbClr val="FF9900"/>
              </a:solidFill>
              <a:round/>
              <a:headEnd/>
              <a:tailEnd/>
            </a:ln>
          </p:spPr>
          <p:txBody>
            <a:bodyPr/>
            <a:lstStyle/>
            <a:p>
              <a:endParaRPr lang="en-US"/>
            </a:p>
          </p:txBody>
        </p:sp>
        <p:sp>
          <p:nvSpPr>
            <p:cNvPr id="32" name="Freeform 27"/>
            <p:cNvSpPr>
              <a:spLocks/>
            </p:cNvSpPr>
            <p:nvPr/>
          </p:nvSpPr>
          <p:spPr bwMode="auto">
            <a:xfrm>
              <a:off x="1326" y="1477"/>
              <a:ext cx="393" cy="191"/>
            </a:xfrm>
            <a:custGeom>
              <a:avLst/>
              <a:gdLst>
                <a:gd name="T0" fmla="*/ 138 w 393"/>
                <a:gd name="T1" fmla="*/ 3 h 191"/>
                <a:gd name="T2" fmla="*/ 190 w 393"/>
                <a:gd name="T3" fmla="*/ 1 h 191"/>
                <a:gd name="T4" fmla="*/ 243 w 393"/>
                <a:gd name="T5" fmla="*/ 17 h 191"/>
                <a:gd name="T6" fmla="*/ 287 w 393"/>
                <a:gd name="T7" fmla="*/ 29 h 191"/>
                <a:gd name="T8" fmla="*/ 357 w 393"/>
                <a:gd name="T9" fmla="*/ 41 h 191"/>
                <a:gd name="T10" fmla="*/ 382 w 393"/>
                <a:gd name="T11" fmla="*/ 57 h 191"/>
                <a:gd name="T12" fmla="*/ 393 w 393"/>
                <a:gd name="T13" fmla="*/ 77 h 191"/>
                <a:gd name="T14" fmla="*/ 370 w 393"/>
                <a:gd name="T15" fmla="*/ 91 h 191"/>
                <a:gd name="T16" fmla="*/ 363 w 393"/>
                <a:gd name="T17" fmla="*/ 102 h 191"/>
                <a:gd name="T18" fmla="*/ 378 w 393"/>
                <a:gd name="T19" fmla="*/ 112 h 191"/>
                <a:gd name="T20" fmla="*/ 374 w 393"/>
                <a:gd name="T21" fmla="*/ 130 h 191"/>
                <a:gd name="T22" fmla="*/ 342 w 393"/>
                <a:gd name="T23" fmla="*/ 150 h 191"/>
                <a:gd name="T24" fmla="*/ 275 w 393"/>
                <a:gd name="T25" fmla="*/ 170 h 191"/>
                <a:gd name="T26" fmla="*/ 207 w 393"/>
                <a:gd name="T27" fmla="*/ 179 h 191"/>
                <a:gd name="T28" fmla="*/ 173 w 393"/>
                <a:gd name="T29" fmla="*/ 190 h 191"/>
                <a:gd name="T30" fmla="*/ 148 w 393"/>
                <a:gd name="T31" fmla="*/ 189 h 191"/>
                <a:gd name="T32" fmla="*/ 178 w 393"/>
                <a:gd name="T33" fmla="*/ 185 h 191"/>
                <a:gd name="T34" fmla="*/ 205 w 393"/>
                <a:gd name="T35" fmla="*/ 173 h 191"/>
                <a:gd name="T36" fmla="*/ 254 w 393"/>
                <a:gd name="T37" fmla="*/ 166 h 191"/>
                <a:gd name="T38" fmla="*/ 308 w 393"/>
                <a:gd name="T39" fmla="*/ 155 h 191"/>
                <a:gd name="T40" fmla="*/ 346 w 393"/>
                <a:gd name="T41" fmla="*/ 133 h 191"/>
                <a:gd name="T42" fmla="*/ 365 w 393"/>
                <a:gd name="T43" fmla="*/ 117 h 191"/>
                <a:gd name="T44" fmla="*/ 351 w 393"/>
                <a:gd name="T45" fmla="*/ 101 h 191"/>
                <a:gd name="T46" fmla="*/ 361 w 393"/>
                <a:gd name="T47" fmla="*/ 84 h 191"/>
                <a:gd name="T48" fmla="*/ 378 w 393"/>
                <a:gd name="T49" fmla="*/ 69 h 191"/>
                <a:gd name="T50" fmla="*/ 346 w 393"/>
                <a:gd name="T51" fmla="*/ 48 h 191"/>
                <a:gd name="T52" fmla="*/ 268 w 393"/>
                <a:gd name="T53" fmla="*/ 36 h 191"/>
                <a:gd name="T54" fmla="*/ 233 w 393"/>
                <a:gd name="T55" fmla="*/ 27 h 191"/>
                <a:gd name="T56" fmla="*/ 207 w 393"/>
                <a:gd name="T57" fmla="*/ 15 h 191"/>
                <a:gd name="T58" fmla="*/ 171 w 393"/>
                <a:gd name="T59" fmla="*/ 10 h 191"/>
                <a:gd name="T60" fmla="*/ 131 w 393"/>
                <a:gd name="T61" fmla="*/ 19 h 191"/>
                <a:gd name="T62" fmla="*/ 74 w 393"/>
                <a:gd name="T63" fmla="*/ 45 h 191"/>
                <a:gd name="T64" fmla="*/ 74 w 393"/>
                <a:gd name="T65" fmla="*/ 70 h 191"/>
                <a:gd name="T66" fmla="*/ 66 w 393"/>
                <a:gd name="T67" fmla="*/ 89 h 191"/>
                <a:gd name="T68" fmla="*/ 22 w 393"/>
                <a:gd name="T69" fmla="*/ 106 h 191"/>
                <a:gd name="T70" fmla="*/ 28 w 393"/>
                <a:gd name="T71" fmla="*/ 128 h 191"/>
                <a:gd name="T72" fmla="*/ 43 w 393"/>
                <a:gd name="T73" fmla="*/ 155 h 191"/>
                <a:gd name="T74" fmla="*/ 41 w 393"/>
                <a:gd name="T75" fmla="*/ 173 h 191"/>
                <a:gd name="T76" fmla="*/ 28 w 393"/>
                <a:gd name="T77" fmla="*/ 173 h 191"/>
                <a:gd name="T78" fmla="*/ 32 w 393"/>
                <a:gd name="T79" fmla="*/ 154 h 191"/>
                <a:gd name="T80" fmla="*/ 13 w 393"/>
                <a:gd name="T81" fmla="*/ 134 h 191"/>
                <a:gd name="T82" fmla="*/ 0 w 393"/>
                <a:gd name="T83" fmla="*/ 112 h 191"/>
                <a:gd name="T84" fmla="*/ 30 w 393"/>
                <a:gd name="T85" fmla="*/ 93 h 191"/>
                <a:gd name="T86" fmla="*/ 53 w 393"/>
                <a:gd name="T87" fmla="*/ 76 h 191"/>
                <a:gd name="T88" fmla="*/ 45 w 393"/>
                <a:gd name="T89" fmla="*/ 47 h 191"/>
                <a:gd name="T90" fmla="*/ 93 w 393"/>
                <a:gd name="T91" fmla="*/ 20 h 1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93"/>
                <a:gd name="T139" fmla="*/ 0 h 191"/>
                <a:gd name="T140" fmla="*/ 393 w 393"/>
                <a:gd name="T141" fmla="*/ 191 h 19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93" h="191">
                  <a:moveTo>
                    <a:pt x="108" y="13"/>
                  </a:moveTo>
                  <a:lnTo>
                    <a:pt x="123" y="7"/>
                  </a:lnTo>
                  <a:lnTo>
                    <a:pt x="138" y="3"/>
                  </a:lnTo>
                  <a:lnTo>
                    <a:pt x="152" y="1"/>
                  </a:lnTo>
                  <a:lnTo>
                    <a:pt x="165" y="0"/>
                  </a:lnTo>
                  <a:lnTo>
                    <a:pt x="190" y="1"/>
                  </a:lnTo>
                  <a:lnTo>
                    <a:pt x="209" y="4"/>
                  </a:lnTo>
                  <a:lnTo>
                    <a:pt x="224" y="9"/>
                  </a:lnTo>
                  <a:lnTo>
                    <a:pt x="243" y="17"/>
                  </a:lnTo>
                  <a:lnTo>
                    <a:pt x="264" y="24"/>
                  </a:lnTo>
                  <a:lnTo>
                    <a:pt x="277" y="27"/>
                  </a:lnTo>
                  <a:lnTo>
                    <a:pt x="287" y="29"/>
                  </a:lnTo>
                  <a:lnTo>
                    <a:pt x="317" y="33"/>
                  </a:lnTo>
                  <a:lnTo>
                    <a:pt x="340" y="37"/>
                  </a:lnTo>
                  <a:lnTo>
                    <a:pt x="357" y="41"/>
                  </a:lnTo>
                  <a:lnTo>
                    <a:pt x="370" y="47"/>
                  </a:lnTo>
                  <a:lnTo>
                    <a:pt x="378" y="52"/>
                  </a:lnTo>
                  <a:lnTo>
                    <a:pt x="382" y="57"/>
                  </a:lnTo>
                  <a:lnTo>
                    <a:pt x="391" y="68"/>
                  </a:lnTo>
                  <a:lnTo>
                    <a:pt x="393" y="72"/>
                  </a:lnTo>
                  <a:lnTo>
                    <a:pt x="393" y="77"/>
                  </a:lnTo>
                  <a:lnTo>
                    <a:pt x="386" y="84"/>
                  </a:lnTo>
                  <a:lnTo>
                    <a:pt x="378" y="89"/>
                  </a:lnTo>
                  <a:lnTo>
                    <a:pt x="370" y="91"/>
                  </a:lnTo>
                  <a:lnTo>
                    <a:pt x="363" y="93"/>
                  </a:lnTo>
                  <a:lnTo>
                    <a:pt x="361" y="97"/>
                  </a:lnTo>
                  <a:lnTo>
                    <a:pt x="363" y="102"/>
                  </a:lnTo>
                  <a:lnTo>
                    <a:pt x="368" y="105"/>
                  </a:lnTo>
                  <a:lnTo>
                    <a:pt x="374" y="108"/>
                  </a:lnTo>
                  <a:lnTo>
                    <a:pt x="378" y="112"/>
                  </a:lnTo>
                  <a:lnTo>
                    <a:pt x="380" y="118"/>
                  </a:lnTo>
                  <a:lnTo>
                    <a:pt x="378" y="124"/>
                  </a:lnTo>
                  <a:lnTo>
                    <a:pt x="374" y="130"/>
                  </a:lnTo>
                  <a:lnTo>
                    <a:pt x="359" y="142"/>
                  </a:lnTo>
                  <a:lnTo>
                    <a:pt x="351" y="146"/>
                  </a:lnTo>
                  <a:lnTo>
                    <a:pt x="342" y="150"/>
                  </a:lnTo>
                  <a:lnTo>
                    <a:pt x="308" y="163"/>
                  </a:lnTo>
                  <a:lnTo>
                    <a:pt x="287" y="168"/>
                  </a:lnTo>
                  <a:lnTo>
                    <a:pt x="275" y="170"/>
                  </a:lnTo>
                  <a:lnTo>
                    <a:pt x="260" y="171"/>
                  </a:lnTo>
                  <a:lnTo>
                    <a:pt x="230" y="174"/>
                  </a:lnTo>
                  <a:lnTo>
                    <a:pt x="207" y="179"/>
                  </a:lnTo>
                  <a:lnTo>
                    <a:pt x="190" y="185"/>
                  </a:lnTo>
                  <a:lnTo>
                    <a:pt x="182" y="189"/>
                  </a:lnTo>
                  <a:lnTo>
                    <a:pt x="173" y="190"/>
                  </a:lnTo>
                  <a:lnTo>
                    <a:pt x="161" y="191"/>
                  </a:lnTo>
                  <a:lnTo>
                    <a:pt x="152" y="191"/>
                  </a:lnTo>
                  <a:lnTo>
                    <a:pt x="148" y="189"/>
                  </a:lnTo>
                  <a:lnTo>
                    <a:pt x="152" y="187"/>
                  </a:lnTo>
                  <a:lnTo>
                    <a:pt x="163" y="187"/>
                  </a:lnTo>
                  <a:lnTo>
                    <a:pt x="178" y="185"/>
                  </a:lnTo>
                  <a:lnTo>
                    <a:pt x="184" y="183"/>
                  </a:lnTo>
                  <a:lnTo>
                    <a:pt x="190" y="180"/>
                  </a:lnTo>
                  <a:lnTo>
                    <a:pt x="205" y="173"/>
                  </a:lnTo>
                  <a:lnTo>
                    <a:pt x="222" y="169"/>
                  </a:lnTo>
                  <a:lnTo>
                    <a:pt x="239" y="167"/>
                  </a:lnTo>
                  <a:lnTo>
                    <a:pt x="254" y="166"/>
                  </a:lnTo>
                  <a:lnTo>
                    <a:pt x="266" y="165"/>
                  </a:lnTo>
                  <a:lnTo>
                    <a:pt x="287" y="162"/>
                  </a:lnTo>
                  <a:lnTo>
                    <a:pt x="308" y="155"/>
                  </a:lnTo>
                  <a:lnTo>
                    <a:pt x="319" y="151"/>
                  </a:lnTo>
                  <a:lnTo>
                    <a:pt x="330" y="145"/>
                  </a:lnTo>
                  <a:lnTo>
                    <a:pt x="346" y="133"/>
                  </a:lnTo>
                  <a:lnTo>
                    <a:pt x="359" y="124"/>
                  </a:lnTo>
                  <a:lnTo>
                    <a:pt x="363" y="120"/>
                  </a:lnTo>
                  <a:lnTo>
                    <a:pt x="365" y="117"/>
                  </a:lnTo>
                  <a:lnTo>
                    <a:pt x="363" y="113"/>
                  </a:lnTo>
                  <a:lnTo>
                    <a:pt x="359" y="109"/>
                  </a:lnTo>
                  <a:lnTo>
                    <a:pt x="351" y="101"/>
                  </a:lnTo>
                  <a:lnTo>
                    <a:pt x="346" y="94"/>
                  </a:lnTo>
                  <a:lnTo>
                    <a:pt x="351" y="88"/>
                  </a:lnTo>
                  <a:lnTo>
                    <a:pt x="361" y="84"/>
                  </a:lnTo>
                  <a:lnTo>
                    <a:pt x="370" y="80"/>
                  </a:lnTo>
                  <a:lnTo>
                    <a:pt x="376" y="75"/>
                  </a:lnTo>
                  <a:lnTo>
                    <a:pt x="378" y="69"/>
                  </a:lnTo>
                  <a:lnTo>
                    <a:pt x="374" y="63"/>
                  </a:lnTo>
                  <a:lnTo>
                    <a:pt x="363" y="56"/>
                  </a:lnTo>
                  <a:lnTo>
                    <a:pt x="346" y="48"/>
                  </a:lnTo>
                  <a:lnTo>
                    <a:pt x="321" y="42"/>
                  </a:lnTo>
                  <a:lnTo>
                    <a:pt x="287" y="38"/>
                  </a:lnTo>
                  <a:lnTo>
                    <a:pt x="268" y="36"/>
                  </a:lnTo>
                  <a:lnTo>
                    <a:pt x="254" y="34"/>
                  </a:lnTo>
                  <a:lnTo>
                    <a:pt x="241" y="31"/>
                  </a:lnTo>
                  <a:lnTo>
                    <a:pt x="233" y="27"/>
                  </a:lnTo>
                  <a:lnTo>
                    <a:pt x="218" y="21"/>
                  </a:lnTo>
                  <a:lnTo>
                    <a:pt x="211" y="17"/>
                  </a:lnTo>
                  <a:lnTo>
                    <a:pt x="207" y="15"/>
                  </a:lnTo>
                  <a:lnTo>
                    <a:pt x="201" y="14"/>
                  </a:lnTo>
                  <a:lnTo>
                    <a:pt x="182" y="11"/>
                  </a:lnTo>
                  <a:lnTo>
                    <a:pt x="171" y="10"/>
                  </a:lnTo>
                  <a:lnTo>
                    <a:pt x="159" y="11"/>
                  </a:lnTo>
                  <a:lnTo>
                    <a:pt x="144" y="14"/>
                  </a:lnTo>
                  <a:lnTo>
                    <a:pt x="131" y="19"/>
                  </a:lnTo>
                  <a:lnTo>
                    <a:pt x="102" y="29"/>
                  </a:lnTo>
                  <a:lnTo>
                    <a:pt x="81" y="40"/>
                  </a:lnTo>
                  <a:lnTo>
                    <a:pt x="74" y="45"/>
                  </a:lnTo>
                  <a:lnTo>
                    <a:pt x="70" y="52"/>
                  </a:lnTo>
                  <a:lnTo>
                    <a:pt x="70" y="60"/>
                  </a:lnTo>
                  <a:lnTo>
                    <a:pt x="74" y="70"/>
                  </a:lnTo>
                  <a:lnTo>
                    <a:pt x="76" y="75"/>
                  </a:lnTo>
                  <a:lnTo>
                    <a:pt x="74" y="80"/>
                  </a:lnTo>
                  <a:lnTo>
                    <a:pt x="66" y="89"/>
                  </a:lnTo>
                  <a:lnTo>
                    <a:pt x="51" y="97"/>
                  </a:lnTo>
                  <a:lnTo>
                    <a:pt x="34" y="101"/>
                  </a:lnTo>
                  <a:lnTo>
                    <a:pt x="22" y="106"/>
                  </a:lnTo>
                  <a:lnTo>
                    <a:pt x="17" y="113"/>
                  </a:lnTo>
                  <a:lnTo>
                    <a:pt x="19" y="121"/>
                  </a:lnTo>
                  <a:lnTo>
                    <a:pt x="28" y="128"/>
                  </a:lnTo>
                  <a:lnTo>
                    <a:pt x="32" y="133"/>
                  </a:lnTo>
                  <a:lnTo>
                    <a:pt x="38" y="140"/>
                  </a:lnTo>
                  <a:lnTo>
                    <a:pt x="43" y="155"/>
                  </a:lnTo>
                  <a:lnTo>
                    <a:pt x="45" y="163"/>
                  </a:lnTo>
                  <a:lnTo>
                    <a:pt x="43" y="169"/>
                  </a:lnTo>
                  <a:lnTo>
                    <a:pt x="41" y="173"/>
                  </a:lnTo>
                  <a:lnTo>
                    <a:pt x="36" y="175"/>
                  </a:lnTo>
                  <a:lnTo>
                    <a:pt x="30" y="174"/>
                  </a:lnTo>
                  <a:lnTo>
                    <a:pt x="28" y="173"/>
                  </a:lnTo>
                  <a:lnTo>
                    <a:pt x="28" y="168"/>
                  </a:lnTo>
                  <a:lnTo>
                    <a:pt x="32" y="161"/>
                  </a:lnTo>
                  <a:lnTo>
                    <a:pt x="32" y="154"/>
                  </a:lnTo>
                  <a:lnTo>
                    <a:pt x="28" y="151"/>
                  </a:lnTo>
                  <a:lnTo>
                    <a:pt x="24" y="146"/>
                  </a:lnTo>
                  <a:lnTo>
                    <a:pt x="13" y="134"/>
                  </a:lnTo>
                  <a:lnTo>
                    <a:pt x="3" y="121"/>
                  </a:lnTo>
                  <a:lnTo>
                    <a:pt x="0" y="116"/>
                  </a:lnTo>
                  <a:lnTo>
                    <a:pt x="0" y="112"/>
                  </a:lnTo>
                  <a:lnTo>
                    <a:pt x="3" y="108"/>
                  </a:lnTo>
                  <a:lnTo>
                    <a:pt x="11" y="103"/>
                  </a:lnTo>
                  <a:lnTo>
                    <a:pt x="30" y="93"/>
                  </a:lnTo>
                  <a:lnTo>
                    <a:pt x="49" y="83"/>
                  </a:lnTo>
                  <a:lnTo>
                    <a:pt x="53" y="79"/>
                  </a:lnTo>
                  <a:lnTo>
                    <a:pt x="53" y="76"/>
                  </a:lnTo>
                  <a:lnTo>
                    <a:pt x="41" y="62"/>
                  </a:lnTo>
                  <a:lnTo>
                    <a:pt x="41" y="54"/>
                  </a:lnTo>
                  <a:lnTo>
                    <a:pt x="45" y="47"/>
                  </a:lnTo>
                  <a:lnTo>
                    <a:pt x="57" y="39"/>
                  </a:lnTo>
                  <a:lnTo>
                    <a:pt x="74" y="29"/>
                  </a:lnTo>
                  <a:lnTo>
                    <a:pt x="93" y="20"/>
                  </a:lnTo>
                  <a:lnTo>
                    <a:pt x="108" y="13"/>
                  </a:lnTo>
                  <a:close/>
                </a:path>
              </a:pathLst>
            </a:custGeom>
            <a:solidFill>
              <a:srgbClr val="FF9900"/>
            </a:solidFill>
            <a:ln w="0">
              <a:solidFill>
                <a:srgbClr val="FF9900"/>
              </a:solidFill>
              <a:round/>
              <a:headEnd/>
              <a:tailEnd/>
            </a:ln>
          </p:spPr>
          <p:txBody>
            <a:bodyPr/>
            <a:lstStyle/>
            <a:p>
              <a:endParaRPr lang="en-US"/>
            </a:p>
          </p:txBody>
        </p:sp>
        <p:sp>
          <p:nvSpPr>
            <p:cNvPr id="33" name="Freeform 28"/>
            <p:cNvSpPr>
              <a:spLocks/>
            </p:cNvSpPr>
            <p:nvPr/>
          </p:nvSpPr>
          <p:spPr bwMode="auto">
            <a:xfrm>
              <a:off x="1476" y="1576"/>
              <a:ext cx="346" cy="123"/>
            </a:xfrm>
            <a:custGeom>
              <a:avLst/>
              <a:gdLst>
                <a:gd name="T0" fmla="*/ 0 w 346"/>
                <a:gd name="T1" fmla="*/ 121 h 123"/>
                <a:gd name="T2" fmla="*/ 11 w 346"/>
                <a:gd name="T3" fmla="*/ 123 h 123"/>
                <a:gd name="T4" fmla="*/ 17 w 346"/>
                <a:gd name="T5" fmla="*/ 121 h 123"/>
                <a:gd name="T6" fmla="*/ 59 w 346"/>
                <a:gd name="T7" fmla="*/ 111 h 123"/>
                <a:gd name="T8" fmla="*/ 78 w 346"/>
                <a:gd name="T9" fmla="*/ 111 h 123"/>
                <a:gd name="T10" fmla="*/ 97 w 346"/>
                <a:gd name="T11" fmla="*/ 113 h 123"/>
                <a:gd name="T12" fmla="*/ 154 w 346"/>
                <a:gd name="T13" fmla="*/ 113 h 123"/>
                <a:gd name="T14" fmla="*/ 175 w 346"/>
                <a:gd name="T15" fmla="*/ 108 h 123"/>
                <a:gd name="T16" fmla="*/ 192 w 346"/>
                <a:gd name="T17" fmla="*/ 103 h 123"/>
                <a:gd name="T18" fmla="*/ 224 w 346"/>
                <a:gd name="T19" fmla="*/ 103 h 123"/>
                <a:gd name="T20" fmla="*/ 245 w 346"/>
                <a:gd name="T21" fmla="*/ 100 h 123"/>
                <a:gd name="T22" fmla="*/ 270 w 346"/>
                <a:gd name="T23" fmla="*/ 92 h 123"/>
                <a:gd name="T24" fmla="*/ 296 w 346"/>
                <a:gd name="T25" fmla="*/ 91 h 123"/>
                <a:gd name="T26" fmla="*/ 315 w 346"/>
                <a:gd name="T27" fmla="*/ 87 h 123"/>
                <a:gd name="T28" fmla="*/ 329 w 346"/>
                <a:gd name="T29" fmla="*/ 78 h 123"/>
                <a:gd name="T30" fmla="*/ 336 w 346"/>
                <a:gd name="T31" fmla="*/ 67 h 123"/>
                <a:gd name="T32" fmla="*/ 329 w 346"/>
                <a:gd name="T33" fmla="*/ 55 h 123"/>
                <a:gd name="T34" fmla="*/ 334 w 346"/>
                <a:gd name="T35" fmla="*/ 41 h 123"/>
                <a:gd name="T36" fmla="*/ 344 w 346"/>
                <a:gd name="T37" fmla="*/ 31 h 123"/>
                <a:gd name="T38" fmla="*/ 342 w 346"/>
                <a:gd name="T39" fmla="*/ 19 h 123"/>
                <a:gd name="T40" fmla="*/ 325 w 346"/>
                <a:gd name="T41" fmla="*/ 7 h 123"/>
                <a:gd name="T42" fmla="*/ 291 w 346"/>
                <a:gd name="T43" fmla="*/ 0 h 123"/>
                <a:gd name="T44" fmla="*/ 264 w 346"/>
                <a:gd name="T45" fmla="*/ 1 h 123"/>
                <a:gd name="T46" fmla="*/ 268 w 346"/>
                <a:gd name="T47" fmla="*/ 3 h 123"/>
                <a:gd name="T48" fmla="*/ 304 w 346"/>
                <a:gd name="T49" fmla="*/ 10 h 123"/>
                <a:gd name="T50" fmla="*/ 331 w 346"/>
                <a:gd name="T51" fmla="*/ 20 h 123"/>
                <a:gd name="T52" fmla="*/ 334 w 346"/>
                <a:gd name="T53" fmla="*/ 26 h 123"/>
                <a:gd name="T54" fmla="*/ 317 w 346"/>
                <a:gd name="T55" fmla="*/ 41 h 123"/>
                <a:gd name="T56" fmla="*/ 310 w 346"/>
                <a:gd name="T57" fmla="*/ 54 h 123"/>
                <a:gd name="T58" fmla="*/ 315 w 346"/>
                <a:gd name="T59" fmla="*/ 66 h 123"/>
                <a:gd name="T60" fmla="*/ 306 w 346"/>
                <a:gd name="T61" fmla="*/ 78 h 123"/>
                <a:gd name="T62" fmla="*/ 268 w 346"/>
                <a:gd name="T63" fmla="*/ 85 h 123"/>
                <a:gd name="T64" fmla="*/ 239 w 346"/>
                <a:gd name="T65" fmla="*/ 92 h 123"/>
                <a:gd name="T66" fmla="*/ 213 w 346"/>
                <a:gd name="T67" fmla="*/ 99 h 123"/>
                <a:gd name="T68" fmla="*/ 184 w 346"/>
                <a:gd name="T69" fmla="*/ 101 h 123"/>
                <a:gd name="T70" fmla="*/ 154 w 346"/>
                <a:gd name="T71" fmla="*/ 106 h 123"/>
                <a:gd name="T72" fmla="*/ 95 w 346"/>
                <a:gd name="T73" fmla="*/ 105 h 123"/>
                <a:gd name="T74" fmla="*/ 64 w 346"/>
                <a:gd name="T75" fmla="*/ 105 h 123"/>
                <a:gd name="T76" fmla="*/ 57 w 346"/>
                <a:gd name="T77" fmla="*/ 106 h 123"/>
                <a:gd name="T78" fmla="*/ 21 w 346"/>
                <a:gd name="T79" fmla="*/ 113 h 12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46"/>
                <a:gd name="T121" fmla="*/ 0 h 123"/>
                <a:gd name="T122" fmla="*/ 346 w 346"/>
                <a:gd name="T123" fmla="*/ 123 h 12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46" h="123">
                  <a:moveTo>
                    <a:pt x="0" y="120"/>
                  </a:moveTo>
                  <a:lnTo>
                    <a:pt x="0" y="121"/>
                  </a:lnTo>
                  <a:lnTo>
                    <a:pt x="2" y="121"/>
                  </a:lnTo>
                  <a:lnTo>
                    <a:pt x="11" y="123"/>
                  </a:lnTo>
                  <a:lnTo>
                    <a:pt x="13" y="122"/>
                  </a:lnTo>
                  <a:lnTo>
                    <a:pt x="17" y="121"/>
                  </a:lnTo>
                  <a:lnTo>
                    <a:pt x="36" y="116"/>
                  </a:lnTo>
                  <a:lnTo>
                    <a:pt x="59" y="111"/>
                  </a:lnTo>
                  <a:lnTo>
                    <a:pt x="70" y="110"/>
                  </a:lnTo>
                  <a:lnTo>
                    <a:pt x="78" y="111"/>
                  </a:lnTo>
                  <a:lnTo>
                    <a:pt x="85" y="112"/>
                  </a:lnTo>
                  <a:lnTo>
                    <a:pt x="97" y="113"/>
                  </a:lnTo>
                  <a:lnTo>
                    <a:pt x="125" y="114"/>
                  </a:lnTo>
                  <a:lnTo>
                    <a:pt x="154" y="113"/>
                  </a:lnTo>
                  <a:lnTo>
                    <a:pt x="167" y="111"/>
                  </a:lnTo>
                  <a:lnTo>
                    <a:pt x="175" y="108"/>
                  </a:lnTo>
                  <a:lnTo>
                    <a:pt x="184" y="105"/>
                  </a:lnTo>
                  <a:lnTo>
                    <a:pt x="192" y="103"/>
                  </a:lnTo>
                  <a:lnTo>
                    <a:pt x="209" y="102"/>
                  </a:lnTo>
                  <a:lnTo>
                    <a:pt x="224" y="103"/>
                  </a:lnTo>
                  <a:lnTo>
                    <a:pt x="234" y="103"/>
                  </a:lnTo>
                  <a:lnTo>
                    <a:pt x="245" y="100"/>
                  </a:lnTo>
                  <a:lnTo>
                    <a:pt x="258" y="95"/>
                  </a:lnTo>
                  <a:lnTo>
                    <a:pt x="270" y="92"/>
                  </a:lnTo>
                  <a:lnTo>
                    <a:pt x="287" y="92"/>
                  </a:lnTo>
                  <a:lnTo>
                    <a:pt x="296" y="91"/>
                  </a:lnTo>
                  <a:lnTo>
                    <a:pt x="306" y="90"/>
                  </a:lnTo>
                  <a:lnTo>
                    <a:pt x="315" y="87"/>
                  </a:lnTo>
                  <a:lnTo>
                    <a:pt x="323" y="83"/>
                  </a:lnTo>
                  <a:lnTo>
                    <a:pt x="329" y="78"/>
                  </a:lnTo>
                  <a:lnTo>
                    <a:pt x="334" y="73"/>
                  </a:lnTo>
                  <a:lnTo>
                    <a:pt x="336" y="67"/>
                  </a:lnTo>
                  <a:lnTo>
                    <a:pt x="334" y="61"/>
                  </a:lnTo>
                  <a:lnTo>
                    <a:pt x="329" y="55"/>
                  </a:lnTo>
                  <a:lnTo>
                    <a:pt x="329" y="48"/>
                  </a:lnTo>
                  <a:lnTo>
                    <a:pt x="334" y="41"/>
                  </a:lnTo>
                  <a:lnTo>
                    <a:pt x="342" y="34"/>
                  </a:lnTo>
                  <a:lnTo>
                    <a:pt x="344" y="31"/>
                  </a:lnTo>
                  <a:lnTo>
                    <a:pt x="346" y="25"/>
                  </a:lnTo>
                  <a:lnTo>
                    <a:pt x="342" y="19"/>
                  </a:lnTo>
                  <a:lnTo>
                    <a:pt x="336" y="12"/>
                  </a:lnTo>
                  <a:lnTo>
                    <a:pt x="325" y="7"/>
                  </a:lnTo>
                  <a:lnTo>
                    <a:pt x="310" y="2"/>
                  </a:lnTo>
                  <a:lnTo>
                    <a:pt x="291" y="0"/>
                  </a:lnTo>
                  <a:lnTo>
                    <a:pt x="268" y="0"/>
                  </a:lnTo>
                  <a:lnTo>
                    <a:pt x="264" y="1"/>
                  </a:lnTo>
                  <a:lnTo>
                    <a:pt x="268" y="3"/>
                  </a:lnTo>
                  <a:lnTo>
                    <a:pt x="291" y="8"/>
                  </a:lnTo>
                  <a:lnTo>
                    <a:pt x="304" y="10"/>
                  </a:lnTo>
                  <a:lnTo>
                    <a:pt x="319" y="14"/>
                  </a:lnTo>
                  <a:lnTo>
                    <a:pt x="331" y="20"/>
                  </a:lnTo>
                  <a:lnTo>
                    <a:pt x="334" y="23"/>
                  </a:lnTo>
                  <a:lnTo>
                    <a:pt x="334" y="26"/>
                  </a:lnTo>
                  <a:lnTo>
                    <a:pt x="327" y="33"/>
                  </a:lnTo>
                  <a:lnTo>
                    <a:pt x="317" y="41"/>
                  </a:lnTo>
                  <a:lnTo>
                    <a:pt x="310" y="49"/>
                  </a:lnTo>
                  <a:lnTo>
                    <a:pt x="310" y="54"/>
                  </a:lnTo>
                  <a:lnTo>
                    <a:pt x="312" y="58"/>
                  </a:lnTo>
                  <a:lnTo>
                    <a:pt x="315" y="66"/>
                  </a:lnTo>
                  <a:lnTo>
                    <a:pt x="312" y="72"/>
                  </a:lnTo>
                  <a:lnTo>
                    <a:pt x="306" y="78"/>
                  </a:lnTo>
                  <a:lnTo>
                    <a:pt x="296" y="81"/>
                  </a:lnTo>
                  <a:lnTo>
                    <a:pt x="268" y="85"/>
                  </a:lnTo>
                  <a:lnTo>
                    <a:pt x="253" y="87"/>
                  </a:lnTo>
                  <a:lnTo>
                    <a:pt x="239" y="92"/>
                  </a:lnTo>
                  <a:lnTo>
                    <a:pt x="226" y="97"/>
                  </a:lnTo>
                  <a:lnTo>
                    <a:pt x="213" y="99"/>
                  </a:lnTo>
                  <a:lnTo>
                    <a:pt x="194" y="99"/>
                  </a:lnTo>
                  <a:lnTo>
                    <a:pt x="184" y="101"/>
                  </a:lnTo>
                  <a:lnTo>
                    <a:pt x="171" y="104"/>
                  </a:lnTo>
                  <a:lnTo>
                    <a:pt x="154" y="106"/>
                  </a:lnTo>
                  <a:lnTo>
                    <a:pt x="135" y="107"/>
                  </a:lnTo>
                  <a:lnTo>
                    <a:pt x="95" y="105"/>
                  </a:lnTo>
                  <a:lnTo>
                    <a:pt x="78" y="104"/>
                  </a:lnTo>
                  <a:lnTo>
                    <a:pt x="64" y="105"/>
                  </a:lnTo>
                  <a:lnTo>
                    <a:pt x="61" y="105"/>
                  </a:lnTo>
                  <a:lnTo>
                    <a:pt x="57" y="106"/>
                  </a:lnTo>
                  <a:lnTo>
                    <a:pt x="40" y="108"/>
                  </a:lnTo>
                  <a:lnTo>
                    <a:pt x="21" y="113"/>
                  </a:lnTo>
                  <a:lnTo>
                    <a:pt x="0" y="120"/>
                  </a:lnTo>
                  <a:close/>
                </a:path>
              </a:pathLst>
            </a:custGeom>
            <a:solidFill>
              <a:srgbClr val="FF9900"/>
            </a:solidFill>
            <a:ln w="0">
              <a:solidFill>
                <a:srgbClr val="FF9900"/>
              </a:solidFill>
              <a:round/>
              <a:headEnd/>
              <a:tailEnd/>
            </a:ln>
          </p:spPr>
          <p:txBody>
            <a:bodyPr/>
            <a:lstStyle/>
            <a:p>
              <a:endParaRPr lang="en-US"/>
            </a:p>
          </p:txBody>
        </p:sp>
        <p:sp>
          <p:nvSpPr>
            <p:cNvPr id="34" name="Freeform 29"/>
            <p:cNvSpPr>
              <a:spLocks/>
            </p:cNvSpPr>
            <p:nvPr/>
          </p:nvSpPr>
          <p:spPr bwMode="auto">
            <a:xfrm>
              <a:off x="1354" y="1030"/>
              <a:ext cx="82" cy="26"/>
            </a:xfrm>
            <a:custGeom>
              <a:avLst/>
              <a:gdLst>
                <a:gd name="T0" fmla="*/ 63 w 82"/>
                <a:gd name="T1" fmla="*/ 2 h 26"/>
                <a:gd name="T2" fmla="*/ 74 w 82"/>
                <a:gd name="T3" fmla="*/ 5 h 26"/>
                <a:gd name="T4" fmla="*/ 80 w 82"/>
                <a:gd name="T5" fmla="*/ 6 h 26"/>
                <a:gd name="T6" fmla="*/ 82 w 82"/>
                <a:gd name="T7" fmla="*/ 9 h 26"/>
                <a:gd name="T8" fmla="*/ 78 w 82"/>
                <a:gd name="T9" fmla="*/ 14 h 26"/>
                <a:gd name="T10" fmla="*/ 74 w 82"/>
                <a:gd name="T11" fmla="*/ 16 h 26"/>
                <a:gd name="T12" fmla="*/ 65 w 82"/>
                <a:gd name="T13" fmla="*/ 19 h 26"/>
                <a:gd name="T14" fmla="*/ 42 w 82"/>
                <a:gd name="T15" fmla="*/ 24 h 26"/>
                <a:gd name="T16" fmla="*/ 21 w 82"/>
                <a:gd name="T17" fmla="*/ 26 h 26"/>
                <a:gd name="T18" fmla="*/ 6 w 82"/>
                <a:gd name="T19" fmla="*/ 26 h 26"/>
                <a:gd name="T20" fmla="*/ 2 w 82"/>
                <a:gd name="T21" fmla="*/ 24 h 26"/>
                <a:gd name="T22" fmla="*/ 0 w 82"/>
                <a:gd name="T23" fmla="*/ 22 h 26"/>
                <a:gd name="T24" fmla="*/ 0 w 82"/>
                <a:gd name="T25" fmla="*/ 18 h 26"/>
                <a:gd name="T26" fmla="*/ 0 w 82"/>
                <a:gd name="T27" fmla="*/ 16 h 26"/>
                <a:gd name="T28" fmla="*/ 2 w 82"/>
                <a:gd name="T29" fmla="*/ 14 h 26"/>
                <a:gd name="T30" fmla="*/ 8 w 82"/>
                <a:gd name="T31" fmla="*/ 11 h 26"/>
                <a:gd name="T32" fmla="*/ 29 w 82"/>
                <a:gd name="T33" fmla="*/ 4 h 26"/>
                <a:gd name="T34" fmla="*/ 51 w 82"/>
                <a:gd name="T35" fmla="*/ 0 h 26"/>
                <a:gd name="T36" fmla="*/ 57 w 82"/>
                <a:gd name="T37" fmla="*/ 0 h 26"/>
                <a:gd name="T38" fmla="*/ 63 w 82"/>
                <a:gd name="T39" fmla="*/ 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
                <a:gd name="T61" fmla="*/ 0 h 26"/>
                <a:gd name="T62" fmla="*/ 82 w 8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 h="26">
                  <a:moveTo>
                    <a:pt x="63" y="2"/>
                  </a:moveTo>
                  <a:lnTo>
                    <a:pt x="74" y="5"/>
                  </a:lnTo>
                  <a:lnTo>
                    <a:pt x="80" y="6"/>
                  </a:lnTo>
                  <a:lnTo>
                    <a:pt x="82" y="9"/>
                  </a:lnTo>
                  <a:lnTo>
                    <a:pt x="78" y="14"/>
                  </a:lnTo>
                  <a:lnTo>
                    <a:pt x="74" y="16"/>
                  </a:lnTo>
                  <a:lnTo>
                    <a:pt x="65" y="19"/>
                  </a:lnTo>
                  <a:lnTo>
                    <a:pt x="42" y="24"/>
                  </a:lnTo>
                  <a:lnTo>
                    <a:pt x="21" y="26"/>
                  </a:lnTo>
                  <a:lnTo>
                    <a:pt x="6" y="26"/>
                  </a:lnTo>
                  <a:lnTo>
                    <a:pt x="2" y="24"/>
                  </a:lnTo>
                  <a:lnTo>
                    <a:pt x="0" y="22"/>
                  </a:lnTo>
                  <a:lnTo>
                    <a:pt x="0" y="18"/>
                  </a:lnTo>
                  <a:lnTo>
                    <a:pt x="0" y="16"/>
                  </a:lnTo>
                  <a:lnTo>
                    <a:pt x="2" y="14"/>
                  </a:lnTo>
                  <a:lnTo>
                    <a:pt x="8" y="11"/>
                  </a:lnTo>
                  <a:lnTo>
                    <a:pt x="29" y="4"/>
                  </a:lnTo>
                  <a:lnTo>
                    <a:pt x="51" y="0"/>
                  </a:lnTo>
                  <a:lnTo>
                    <a:pt x="57" y="0"/>
                  </a:lnTo>
                  <a:lnTo>
                    <a:pt x="63" y="2"/>
                  </a:lnTo>
                  <a:close/>
                </a:path>
              </a:pathLst>
            </a:custGeom>
            <a:solidFill>
              <a:srgbClr val="FFFFFF"/>
            </a:solidFill>
            <a:ln w="0">
              <a:solidFill>
                <a:srgbClr val="FFFFFF"/>
              </a:solidFill>
              <a:round/>
              <a:headEnd/>
              <a:tailEnd/>
            </a:ln>
          </p:spPr>
          <p:txBody>
            <a:bodyPr/>
            <a:lstStyle/>
            <a:p>
              <a:endParaRPr lang="en-US"/>
            </a:p>
          </p:txBody>
        </p:sp>
        <p:sp>
          <p:nvSpPr>
            <p:cNvPr id="35" name="Freeform 30"/>
            <p:cNvSpPr>
              <a:spLocks/>
            </p:cNvSpPr>
            <p:nvPr/>
          </p:nvSpPr>
          <p:spPr bwMode="auto">
            <a:xfrm>
              <a:off x="1407" y="983"/>
              <a:ext cx="76" cy="21"/>
            </a:xfrm>
            <a:custGeom>
              <a:avLst/>
              <a:gdLst>
                <a:gd name="T0" fmla="*/ 21 w 76"/>
                <a:gd name="T1" fmla="*/ 20 h 21"/>
                <a:gd name="T2" fmla="*/ 10 w 76"/>
                <a:gd name="T3" fmla="*/ 20 h 21"/>
                <a:gd name="T4" fmla="*/ 6 w 76"/>
                <a:gd name="T5" fmla="*/ 18 h 21"/>
                <a:gd name="T6" fmla="*/ 0 w 76"/>
                <a:gd name="T7" fmla="*/ 15 h 21"/>
                <a:gd name="T8" fmla="*/ 0 w 76"/>
                <a:gd name="T9" fmla="*/ 13 h 21"/>
                <a:gd name="T10" fmla="*/ 4 w 76"/>
                <a:gd name="T11" fmla="*/ 8 h 21"/>
                <a:gd name="T12" fmla="*/ 14 w 76"/>
                <a:gd name="T13" fmla="*/ 4 h 21"/>
                <a:gd name="T14" fmla="*/ 31 w 76"/>
                <a:gd name="T15" fmla="*/ 0 h 21"/>
                <a:gd name="T16" fmla="*/ 50 w 76"/>
                <a:gd name="T17" fmla="*/ 0 h 21"/>
                <a:gd name="T18" fmla="*/ 63 w 76"/>
                <a:gd name="T19" fmla="*/ 2 h 21"/>
                <a:gd name="T20" fmla="*/ 71 w 76"/>
                <a:gd name="T21" fmla="*/ 5 h 21"/>
                <a:gd name="T22" fmla="*/ 76 w 76"/>
                <a:gd name="T23" fmla="*/ 8 h 21"/>
                <a:gd name="T24" fmla="*/ 73 w 76"/>
                <a:gd name="T25" fmla="*/ 11 h 21"/>
                <a:gd name="T26" fmla="*/ 67 w 76"/>
                <a:gd name="T27" fmla="*/ 14 h 21"/>
                <a:gd name="T28" fmla="*/ 48 w 76"/>
                <a:gd name="T29" fmla="*/ 18 h 21"/>
                <a:gd name="T30" fmla="*/ 38 w 76"/>
                <a:gd name="T31" fmla="*/ 20 h 21"/>
                <a:gd name="T32" fmla="*/ 31 w 76"/>
                <a:gd name="T33" fmla="*/ 21 h 21"/>
                <a:gd name="T34" fmla="*/ 21 w 76"/>
                <a:gd name="T35" fmla="*/ 20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6"/>
                <a:gd name="T55" fmla="*/ 0 h 21"/>
                <a:gd name="T56" fmla="*/ 76 w 76"/>
                <a:gd name="T57" fmla="*/ 21 h 2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6" h="21">
                  <a:moveTo>
                    <a:pt x="21" y="20"/>
                  </a:moveTo>
                  <a:lnTo>
                    <a:pt x="10" y="20"/>
                  </a:lnTo>
                  <a:lnTo>
                    <a:pt x="6" y="18"/>
                  </a:lnTo>
                  <a:lnTo>
                    <a:pt x="0" y="15"/>
                  </a:lnTo>
                  <a:lnTo>
                    <a:pt x="0" y="13"/>
                  </a:lnTo>
                  <a:lnTo>
                    <a:pt x="4" y="8"/>
                  </a:lnTo>
                  <a:lnTo>
                    <a:pt x="14" y="4"/>
                  </a:lnTo>
                  <a:lnTo>
                    <a:pt x="31" y="0"/>
                  </a:lnTo>
                  <a:lnTo>
                    <a:pt x="50" y="0"/>
                  </a:lnTo>
                  <a:lnTo>
                    <a:pt x="63" y="2"/>
                  </a:lnTo>
                  <a:lnTo>
                    <a:pt x="71" y="5"/>
                  </a:lnTo>
                  <a:lnTo>
                    <a:pt x="76" y="8"/>
                  </a:lnTo>
                  <a:lnTo>
                    <a:pt x="73" y="11"/>
                  </a:lnTo>
                  <a:lnTo>
                    <a:pt x="67" y="14"/>
                  </a:lnTo>
                  <a:lnTo>
                    <a:pt x="48" y="18"/>
                  </a:lnTo>
                  <a:lnTo>
                    <a:pt x="38" y="20"/>
                  </a:lnTo>
                  <a:lnTo>
                    <a:pt x="31" y="21"/>
                  </a:lnTo>
                  <a:lnTo>
                    <a:pt x="21" y="20"/>
                  </a:lnTo>
                  <a:close/>
                </a:path>
              </a:pathLst>
            </a:custGeom>
            <a:solidFill>
              <a:srgbClr val="FF3300"/>
            </a:solidFill>
            <a:ln w="0">
              <a:solidFill>
                <a:srgbClr val="FFFFFF"/>
              </a:solidFill>
              <a:round/>
              <a:headEnd/>
              <a:tailEnd/>
            </a:ln>
          </p:spPr>
          <p:txBody>
            <a:bodyPr/>
            <a:lstStyle/>
            <a:p>
              <a:endParaRPr lang="en-US"/>
            </a:p>
          </p:txBody>
        </p:sp>
        <p:sp>
          <p:nvSpPr>
            <p:cNvPr id="36" name="Freeform 31"/>
            <p:cNvSpPr>
              <a:spLocks/>
            </p:cNvSpPr>
            <p:nvPr/>
          </p:nvSpPr>
          <p:spPr bwMode="auto">
            <a:xfrm>
              <a:off x="1527" y="945"/>
              <a:ext cx="19" cy="8"/>
            </a:xfrm>
            <a:custGeom>
              <a:avLst/>
              <a:gdLst>
                <a:gd name="T0" fmla="*/ 4 w 19"/>
                <a:gd name="T1" fmla="*/ 1 h 8"/>
                <a:gd name="T2" fmla="*/ 4 w 19"/>
                <a:gd name="T3" fmla="*/ 2 h 8"/>
                <a:gd name="T4" fmla="*/ 0 w 19"/>
                <a:gd name="T5" fmla="*/ 5 h 8"/>
                <a:gd name="T6" fmla="*/ 0 w 19"/>
                <a:gd name="T7" fmla="*/ 7 h 8"/>
                <a:gd name="T8" fmla="*/ 2 w 19"/>
                <a:gd name="T9" fmla="*/ 8 h 8"/>
                <a:gd name="T10" fmla="*/ 15 w 19"/>
                <a:gd name="T11" fmla="*/ 8 h 8"/>
                <a:gd name="T12" fmla="*/ 19 w 19"/>
                <a:gd name="T13" fmla="*/ 6 h 8"/>
                <a:gd name="T14" fmla="*/ 17 w 19"/>
                <a:gd name="T15" fmla="*/ 3 h 8"/>
                <a:gd name="T16" fmla="*/ 13 w 19"/>
                <a:gd name="T17" fmla="*/ 1 h 8"/>
                <a:gd name="T18" fmla="*/ 8 w 19"/>
                <a:gd name="T19" fmla="*/ 0 h 8"/>
                <a:gd name="T20" fmla="*/ 4 w 19"/>
                <a:gd name="T21" fmla="*/ 1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8"/>
                <a:gd name="T35" fmla="*/ 19 w 1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8">
                  <a:moveTo>
                    <a:pt x="4" y="1"/>
                  </a:moveTo>
                  <a:lnTo>
                    <a:pt x="4" y="2"/>
                  </a:lnTo>
                  <a:lnTo>
                    <a:pt x="0" y="5"/>
                  </a:lnTo>
                  <a:lnTo>
                    <a:pt x="0" y="7"/>
                  </a:lnTo>
                  <a:lnTo>
                    <a:pt x="2" y="8"/>
                  </a:lnTo>
                  <a:lnTo>
                    <a:pt x="15" y="8"/>
                  </a:lnTo>
                  <a:lnTo>
                    <a:pt x="19" y="6"/>
                  </a:lnTo>
                  <a:lnTo>
                    <a:pt x="17" y="3"/>
                  </a:lnTo>
                  <a:lnTo>
                    <a:pt x="13" y="1"/>
                  </a:lnTo>
                  <a:lnTo>
                    <a:pt x="8" y="0"/>
                  </a:lnTo>
                  <a:lnTo>
                    <a:pt x="4" y="1"/>
                  </a:lnTo>
                  <a:close/>
                </a:path>
              </a:pathLst>
            </a:custGeom>
            <a:solidFill>
              <a:srgbClr val="FFFFFF"/>
            </a:solidFill>
            <a:ln w="0">
              <a:solidFill>
                <a:srgbClr val="FFFFFF"/>
              </a:solidFill>
              <a:round/>
              <a:headEnd/>
              <a:tailEnd/>
            </a:ln>
          </p:spPr>
          <p:txBody>
            <a:bodyPr/>
            <a:lstStyle/>
            <a:p>
              <a:endParaRPr lang="en-US"/>
            </a:p>
          </p:txBody>
        </p:sp>
        <p:sp>
          <p:nvSpPr>
            <p:cNvPr id="37" name="Freeform 32"/>
            <p:cNvSpPr>
              <a:spLocks/>
            </p:cNvSpPr>
            <p:nvPr/>
          </p:nvSpPr>
          <p:spPr bwMode="auto">
            <a:xfrm>
              <a:off x="1565" y="992"/>
              <a:ext cx="34" cy="13"/>
            </a:xfrm>
            <a:custGeom>
              <a:avLst/>
              <a:gdLst>
                <a:gd name="T0" fmla="*/ 10 w 34"/>
                <a:gd name="T1" fmla="*/ 13 h 13"/>
                <a:gd name="T2" fmla="*/ 2 w 34"/>
                <a:gd name="T3" fmla="*/ 9 h 13"/>
                <a:gd name="T4" fmla="*/ 0 w 34"/>
                <a:gd name="T5" fmla="*/ 5 h 13"/>
                <a:gd name="T6" fmla="*/ 0 w 34"/>
                <a:gd name="T7" fmla="*/ 2 h 13"/>
                <a:gd name="T8" fmla="*/ 6 w 34"/>
                <a:gd name="T9" fmla="*/ 0 h 13"/>
                <a:gd name="T10" fmla="*/ 23 w 34"/>
                <a:gd name="T11" fmla="*/ 1 h 13"/>
                <a:gd name="T12" fmla="*/ 34 w 34"/>
                <a:gd name="T13" fmla="*/ 4 h 13"/>
                <a:gd name="T14" fmla="*/ 34 w 34"/>
                <a:gd name="T15" fmla="*/ 7 h 13"/>
                <a:gd name="T16" fmla="*/ 31 w 34"/>
                <a:gd name="T17" fmla="*/ 9 h 13"/>
                <a:gd name="T18" fmla="*/ 17 w 34"/>
                <a:gd name="T19" fmla="*/ 12 h 13"/>
                <a:gd name="T20" fmla="*/ 10 w 34"/>
                <a:gd name="T21" fmla="*/ 13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13"/>
                <a:gd name="T35" fmla="*/ 34 w 34"/>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13">
                  <a:moveTo>
                    <a:pt x="10" y="13"/>
                  </a:moveTo>
                  <a:lnTo>
                    <a:pt x="2" y="9"/>
                  </a:lnTo>
                  <a:lnTo>
                    <a:pt x="0" y="5"/>
                  </a:lnTo>
                  <a:lnTo>
                    <a:pt x="0" y="2"/>
                  </a:lnTo>
                  <a:lnTo>
                    <a:pt x="6" y="0"/>
                  </a:lnTo>
                  <a:lnTo>
                    <a:pt x="23" y="1"/>
                  </a:lnTo>
                  <a:lnTo>
                    <a:pt x="34" y="4"/>
                  </a:lnTo>
                  <a:lnTo>
                    <a:pt x="34" y="7"/>
                  </a:lnTo>
                  <a:lnTo>
                    <a:pt x="31" y="9"/>
                  </a:lnTo>
                  <a:lnTo>
                    <a:pt x="17" y="12"/>
                  </a:lnTo>
                  <a:lnTo>
                    <a:pt x="10" y="13"/>
                  </a:lnTo>
                  <a:close/>
                </a:path>
              </a:pathLst>
            </a:custGeom>
            <a:solidFill>
              <a:srgbClr val="FFFFFF"/>
            </a:solidFill>
            <a:ln w="0">
              <a:solidFill>
                <a:srgbClr val="FFFFFF"/>
              </a:solidFill>
              <a:round/>
              <a:headEnd/>
              <a:tailEnd/>
            </a:ln>
          </p:spPr>
          <p:txBody>
            <a:bodyPr/>
            <a:lstStyle/>
            <a:p>
              <a:endParaRPr lang="en-US"/>
            </a:p>
          </p:txBody>
        </p:sp>
        <p:sp>
          <p:nvSpPr>
            <p:cNvPr id="38" name="Freeform 33"/>
            <p:cNvSpPr>
              <a:spLocks/>
            </p:cNvSpPr>
            <p:nvPr/>
          </p:nvSpPr>
          <p:spPr bwMode="auto">
            <a:xfrm>
              <a:off x="1641" y="942"/>
              <a:ext cx="67" cy="16"/>
            </a:xfrm>
            <a:custGeom>
              <a:avLst/>
              <a:gdLst>
                <a:gd name="T0" fmla="*/ 65 w 67"/>
                <a:gd name="T1" fmla="*/ 6 h 16"/>
                <a:gd name="T2" fmla="*/ 67 w 67"/>
                <a:gd name="T3" fmla="*/ 10 h 16"/>
                <a:gd name="T4" fmla="*/ 65 w 67"/>
                <a:gd name="T5" fmla="*/ 12 h 16"/>
                <a:gd name="T6" fmla="*/ 61 w 67"/>
                <a:gd name="T7" fmla="*/ 14 h 16"/>
                <a:gd name="T8" fmla="*/ 53 w 67"/>
                <a:gd name="T9" fmla="*/ 16 h 16"/>
                <a:gd name="T10" fmla="*/ 42 w 67"/>
                <a:gd name="T11" fmla="*/ 16 h 16"/>
                <a:gd name="T12" fmla="*/ 15 w 67"/>
                <a:gd name="T13" fmla="*/ 13 h 16"/>
                <a:gd name="T14" fmla="*/ 4 w 67"/>
                <a:gd name="T15" fmla="*/ 10 h 16"/>
                <a:gd name="T16" fmla="*/ 0 w 67"/>
                <a:gd name="T17" fmla="*/ 9 h 16"/>
                <a:gd name="T18" fmla="*/ 0 w 67"/>
                <a:gd name="T19" fmla="*/ 7 h 16"/>
                <a:gd name="T20" fmla="*/ 6 w 67"/>
                <a:gd name="T21" fmla="*/ 3 h 16"/>
                <a:gd name="T22" fmla="*/ 8 w 67"/>
                <a:gd name="T23" fmla="*/ 2 h 16"/>
                <a:gd name="T24" fmla="*/ 8 w 67"/>
                <a:gd name="T25" fmla="*/ 1 h 16"/>
                <a:gd name="T26" fmla="*/ 12 w 67"/>
                <a:gd name="T27" fmla="*/ 0 h 16"/>
                <a:gd name="T28" fmla="*/ 19 w 67"/>
                <a:gd name="T29" fmla="*/ 0 h 16"/>
                <a:gd name="T30" fmla="*/ 38 w 67"/>
                <a:gd name="T31" fmla="*/ 0 h 16"/>
                <a:gd name="T32" fmla="*/ 55 w 67"/>
                <a:gd name="T33" fmla="*/ 2 h 16"/>
                <a:gd name="T34" fmla="*/ 61 w 67"/>
                <a:gd name="T35" fmla="*/ 4 h 16"/>
                <a:gd name="T36" fmla="*/ 65 w 67"/>
                <a:gd name="T37" fmla="*/ 6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7"/>
                <a:gd name="T58" fmla="*/ 0 h 16"/>
                <a:gd name="T59" fmla="*/ 67 w 67"/>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7" h="16">
                  <a:moveTo>
                    <a:pt x="65" y="6"/>
                  </a:moveTo>
                  <a:lnTo>
                    <a:pt x="67" y="10"/>
                  </a:lnTo>
                  <a:lnTo>
                    <a:pt x="65" y="12"/>
                  </a:lnTo>
                  <a:lnTo>
                    <a:pt x="61" y="14"/>
                  </a:lnTo>
                  <a:lnTo>
                    <a:pt x="53" y="16"/>
                  </a:lnTo>
                  <a:lnTo>
                    <a:pt x="42" y="16"/>
                  </a:lnTo>
                  <a:lnTo>
                    <a:pt x="15" y="13"/>
                  </a:lnTo>
                  <a:lnTo>
                    <a:pt x="4" y="10"/>
                  </a:lnTo>
                  <a:lnTo>
                    <a:pt x="0" y="9"/>
                  </a:lnTo>
                  <a:lnTo>
                    <a:pt x="0" y="7"/>
                  </a:lnTo>
                  <a:lnTo>
                    <a:pt x="6" y="3"/>
                  </a:lnTo>
                  <a:lnTo>
                    <a:pt x="8" y="2"/>
                  </a:lnTo>
                  <a:lnTo>
                    <a:pt x="8" y="1"/>
                  </a:lnTo>
                  <a:lnTo>
                    <a:pt x="12" y="0"/>
                  </a:lnTo>
                  <a:lnTo>
                    <a:pt x="19" y="0"/>
                  </a:lnTo>
                  <a:lnTo>
                    <a:pt x="38" y="0"/>
                  </a:lnTo>
                  <a:lnTo>
                    <a:pt x="55" y="2"/>
                  </a:lnTo>
                  <a:lnTo>
                    <a:pt x="61" y="4"/>
                  </a:lnTo>
                  <a:lnTo>
                    <a:pt x="65" y="6"/>
                  </a:lnTo>
                  <a:close/>
                </a:path>
              </a:pathLst>
            </a:custGeom>
            <a:solidFill>
              <a:srgbClr val="FFFFFF"/>
            </a:solidFill>
            <a:ln w="0">
              <a:solidFill>
                <a:srgbClr val="FFFFFF"/>
              </a:solidFill>
              <a:round/>
              <a:headEnd/>
              <a:tailEnd/>
            </a:ln>
          </p:spPr>
          <p:txBody>
            <a:bodyPr/>
            <a:lstStyle/>
            <a:p>
              <a:endParaRPr lang="en-US"/>
            </a:p>
          </p:txBody>
        </p:sp>
        <p:sp>
          <p:nvSpPr>
            <p:cNvPr id="39" name="Freeform 34"/>
            <p:cNvSpPr>
              <a:spLocks/>
            </p:cNvSpPr>
            <p:nvPr/>
          </p:nvSpPr>
          <p:spPr bwMode="auto">
            <a:xfrm>
              <a:off x="1668" y="1019"/>
              <a:ext cx="74" cy="19"/>
            </a:xfrm>
            <a:custGeom>
              <a:avLst/>
              <a:gdLst>
                <a:gd name="T0" fmla="*/ 59 w 74"/>
                <a:gd name="T1" fmla="*/ 5 h 19"/>
                <a:gd name="T2" fmla="*/ 63 w 74"/>
                <a:gd name="T3" fmla="*/ 6 h 19"/>
                <a:gd name="T4" fmla="*/ 70 w 74"/>
                <a:gd name="T5" fmla="*/ 9 h 19"/>
                <a:gd name="T6" fmla="*/ 74 w 74"/>
                <a:gd name="T7" fmla="*/ 12 h 19"/>
                <a:gd name="T8" fmla="*/ 74 w 74"/>
                <a:gd name="T9" fmla="*/ 15 h 19"/>
                <a:gd name="T10" fmla="*/ 66 w 74"/>
                <a:gd name="T11" fmla="*/ 18 h 19"/>
                <a:gd name="T12" fmla="*/ 51 w 74"/>
                <a:gd name="T13" fmla="*/ 19 h 19"/>
                <a:gd name="T14" fmla="*/ 32 w 74"/>
                <a:gd name="T15" fmla="*/ 19 h 19"/>
                <a:gd name="T16" fmla="*/ 13 w 74"/>
                <a:gd name="T17" fmla="*/ 15 h 19"/>
                <a:gd name="T18" fmla="*/ 4 w 74"/>
                <a:gd name="T19" fmla="*/ 13 h 19"/>
                <a:gd name="T20" fmla="*/ 0 w 74"/>
                <a:gd name="T21" fmla="*/ 10 h 19"/>
                <a:gd name="T22" fmla="*/ 0 w 74"/>
                <a:gd name="T23" fmla="*/ 8 h 19"/>
                <a:gd name="T24" fmla="*/ 2 w 74"/>
                <a:gd name="T25" fmla="*/ 5 h 19"/>
                <a:gd name="T26" fmla="*/ 13 w 74"/>
                <a:gd name="T27" fmla="*/ 2 h 19"/>
                <a:gd name="T28" fmla="*/ 26 w 74"/>
                <a:gd name="T29" fmla="*/ 0 h 19"/>
                <a:gd name="T30" fmla="*/ 28 w 74"/>
                <a:gd name="T31" fmla="*/ 0 h 19"/>
                <a:gd name="T32" fmla="*/ 36 w 74"/>
                <a:gd name="T33" fmla="*/ 1 h 19"/>
                <a:gd name="T34" fmla="*/ 47 w 74"/>
                <a:gd name="T35" fmla="*/ 2 h 19"/>
                <a:gd name="T36" fmla="*/ 59 w 74"/>
                <a:gd name="T37" fmla="*/ 5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4"/>
                <a:gd name="T58" fmla="*/ 0 h 19"/>
                <a:gd name="T59" fmla="*/ 74 w 74"/>
                <a:gd name="T60" fmla="*/ 19 h 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4" h="19">
                  <a:moveTo>
                    <a:pt x="59" y="5"/>
                  </a:moveTo>
                  <a:lnTo>
                    <a:pt x="63" y="6"/>
                  </a:lnTo>
                  <a:lnTo>
                    <a:pt x="70" y="9"/>
                  </a:lnTo>
                  <a:lnTo>
                    <a:pt x="74" y="12"/>
                  </a:lnTo>
                  <a:lnTo>
                    <a:pt x="74" y="15"/>
                  </a:lnTo>
                  <a:lnTo>
                    <a:pt x="66" y="18"/>
                  </a:lnTo>
                  <a:lnTo>
                    <a:pt x="51" y="19"/>
                  </a:lnTo>
                  <a:lnTo>
                    <a:pt x="32" y="19"/>
                  </a:lnTo>
                  <a:lnTo>
                    <a:pt x="13" y="15"/>
                  </a:lnTo>
                  <a:lnTo>
                    <a:pt x="4" y="13"/>
                  </a:lnTo>
                  <a:lnTo>
                    <a:pt x="0" y="10"/>
                  </a:lnTo>
                  <a:lnTo>
                    <a:pt x="0" y="8"/>
                  </a:lnTo>
                  <a:lnTo>
                    <a:pt x="2" y="5"/>
                  </a:lnTo>
                  <a:lnTo>
                    <a:pt x="13" y="2"/>
                  </a:lnTo>
                  <a:lnTo>
                    <a:pt x="26" y="0"/>
                  </a:lnTo>
                  <a:lnTo>
                    <a:pt x="28" y="0"/>
                  </a:lnTo>
                  <a:lnTo>
                    <a:pt x="36" y="1"/>
                  </a:lnTo>
                  <a:lnTo>
                    <a:pt x="47" y="2"/>
                  </a:lnTo>
                  <a:lnTo>
                    <a:pt x="59" y="5"/>
                  </a:lnTo>
                  <a:close/>
                </a:path>
              </a:pathLst>
            </a:custGeom>
            <a:solidFill>
              <a:srgbClr val="FFFFFF"/>
            </a:solidFill>
            <a:ln w="0">
              <a:solidFill>
                <a:srgbClr val="FFFFFF"/>
              </a:solidFill>
              <a:round/>
              <a:headEnd/>
              <a:tailEnd/>
            </a:ln>
          </p:spPr>
          <p:txBody>
            <a:bodyPr/>
            <a:lstStyle/>
            <a:p>
              <a:endParaRPr lang="en-US"/>
            </a:p>
          </p:txBody>
        </p:sp>
      </p:grpSp>
      <p:sp>
        <p:nvSpPr>
          <p:cNvPr id="40" name="TextBox 39"/>
          <p:cNvSpPr txBox="1"/>
          <p:nvPr/>
        </p:nvSpPr>
        <p:spPr>
          <a:xfrm>
            <a:off x="1616313" y="4494891"/>
            <a:ext cx="6308487" cy="492978"/>
          </a:xfrm>
          <a:prstGeom prst="ribbon2">
            <a:avLst>
              <a:gd name="adj1" fmla="val 19461"/>
              <a:gd name="adj2" fmla="val 68630"/>
            </a:avLst>
          </a:prstGeom>
          <a:ln>
            <a:solidFill>
              <a:schemeClr val="accent4">
                <a:lumMod val="50000"/>
              </a:schemeClr>
            </a:solidFill>
          </a:ln>
          <a:scene3d>
            <a:camera prst="orthographicFront"/>
            <a:lightRig rig="threePt" dir="t"/>
          </a:scene3d>
          <a:sp3d>
            <a:bevelT w="139700" h="139700" prst="divot"/>
          </a:sp3d>
        </p:spPr>
        <p:style>
          <a:lnRef idx="3">
            <a:schemeClr val="lt1"/>
          </a:lnRef>
          <a:fillRef idx="1">
            <a:schemeClr val="accent3"/>
          </a:fillRef>
          <a:effectRef idx="1">
            <a:schemeClr val="accent3"/>
          </a:effectRef>
          <a:fontRef idx="minor">
            <a:schemeClr val="lt1"/>
          </a:fontRef>
        </p:style>
        <p:txBody>
          <a:bodyPr wrap="square" rtlCol="0">
            <a:spAutoFit/>
          </a:bodyPr>
          <a:lstStyle/>
          <a:p>
            <a:pPr algn="ctr"/>
            <a:r>
              <a:rPr lang="en-US" sz="2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Độc</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tấu</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 </a:t>
            </a:r>
            <a:r>
              <a:rPr lang="en-US" sz="2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đàn</a:t>
            </a: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 </a:t>
            </a:r>
            <a:r>
              <a:rPr lang="en-US" sz="2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nhị</a:t>
            </a:r>
            <a:endParaRPr lang="en-US" sz="2000"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42" name="Rectangle 41"/>
          <p:cNvSpPr/>
          <p:nvPr/>
        </p:nvSpPr>
        <p:spPr>
          <a:xfrm>
            <a:off x="1601837" y="5143500"/>
            <a:ext cx="6294583" cy="135083"/>
          </a:xfrm>
          <a:prstGeom prst="rect">
            <a:avLst/>
          </a:prstGeom>
          <a:ln>
            <a:solidFill>
              <a:schemeClr val="tx1"/>
            </a:solidFill>
          </a:ln>
          <a:scene3d>
            <a:camera prst="orthographicFront"/>
            <a:lightRig rig="threePt" dir="t"/>
          </a:scene3d>
          <a:sp3d>
            <a:bevelT w="152400" h="50800" prst="softRound"/>
          </a:sp3d>
        </p:spPr>
        <p:style>
          <a:lnRef idx="3">
            <a:schemeClr val="lt1"/>
          </a:lnRef>
          <a:fillRef idx="1">
            <a:schemeClr val="dk1"/>
          </a:fillRef>
          <a:effectRef idx="1">
            <a:schemeClr val="dk1"/>
          </a:effectRef>
          <a:fontRef idx="minor">
            <a:schemeClr val="lt1"/>
          </a:fontRef>
        </p:style>
        <p:txBody>
          <a:bodyPr rtlCol="0" anchor="ctr"/>
          <a:lstStyle/>
          <a:p>
            <a:pPr algn="ctr"/>
            <a:r>
              <a:rPr lang="en-US" sz="700" b="1" dirty="0" smtClean="0">
                <a:solidFill>
                  <a:schemeClr val="bg1">
                    <a:lumMod val="85000"/>
                  </a:schemeClr>
                </a:solidFill>
                <a:latin typeface="Times New Roman" pitchFamily="18" charset="0"/>
                <a:cs typeface="Times New Roman" pitchFamily="18" charset="0"/>
              </a:rPr>
              <a:t>SONY</a:t>
            </a:r>
            <a:endParaRPr lang="en-US" sz="700" b="1" dirty="0">
              <a:solidFill>
                <a:schemeClr val="bg1">
                  <a:lumMod val="85000"/>
                </a:schemeClr>
              </a:solidFill>
              <a:latin typeface="Times New Roman" pitchFamily="18" charset="0"/>
              <a:cs typeface="Times New Roman" pitchFamily="18" charset="0"/>
            </a:endParaRPr>
          </a:p>
        </p:txBody>
      </p:sp>
      <p:pic>
        <p:nvPicPr>
          <p:cNvPr id="1026" name="Picture 2" descr="Hình ảnh có liên quan"/>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219200" y="209550"/>
            <a:ext cx="7076139" cy="4321669"/>
          </a:xfrm>
          <a:prstGeom prst="rect">
            <a:avLst/>
          </a:prstGeom>
          <a:noFill/>
          <a:extLst>
            <a:ext uri="{909E8E84-426E-40DD-AFC4-6F175D3DCCD1}">
              <a14:hiddenFill xmlns:a14="http://schemas.microsoft.com/office/drawing/2010/main" xmlns="">
                <a:solidFill>
                  <a:srgbClr val="FFFFFF"/>
                </a:solidFill>
              </a14:hiddenFill>
            </a:ext>
          </a:extLst>
        </p:spPr>
      </p:pic>
      <p:pic>
        <p:nvPicPr>
          <p:cNvPr id="8194" name="Picture 2" descr="Hình ảnh có liên quan"/>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0879" y="1362617"/>
            <a:ext cx="2552700" cy="3619500"/>
          </a:xfrm>
          <a:prstGeom prst="rect">
            <a:avLst/>
          </a:prstGeom>
          <a:noFill/>
          <a:extLst>
            <a:ext uri="{909E8E84-426E-40DD-AFC4-6F175D3DCCD1}">
              <a14:hiddenFill xmlns:a14="http://schemas.microsoft.com/office/drawing/2010/main" xmlns="">
                <a:solidFill>
                  <a:srgbClr val="FFFFFF"/>
                </a:solidFill>
              </a14:hiddenFill>
            </a:ext>
          </a:extLst>
        </p:spPr>
      </p:pic>
      <p:pic>
        <p:nvPicPr>
          <p:cNvPr id="8196" name="Picture 4" descr="Kết quả hình ảnh cho dan nhi"/>
          <p:cNvPicPr>
            <a:picLocks noChangeAspect="1" noChangeArrowheads="1"/>
          </p:cNvPicPr>
          <p:nvPr/>
        </p:nvPicPr>
        <p:blipFill>
          <a:blip r:embed="rId8">
            <a:clrChange>
              <a:clrFrom>
                <a:srgbClr val="FDFDFB"/>
              </a:clrFrom>
              <a:clrTo>
                <a:srgbClr val="FDFDFB">
                  <a:alpha val="0"/>
                </a:srgbClr>
              </a:clrTo>
            </a:clrChange>
            <a:extLst>
              <a:ext uri="{28A0092B-C50C-407E-A947-70E740481C1C}">
                <a14:useLocalDpi xmlns:a14="http://schemas.microsoft.com/office/drawing/2010/main" xmlns="" val="0"/>
              </a:ext>
            </a:extLst>
          </a:blip>
          <a:srcRect/>
          <a:stretch>
            <a:fillRect/>
          </a:stretch>
        </p:blipFill>
        <p:spPr bwMode="auto">
          <a:xfrm rot="1180137" flipH="1">
            <a:off x="6543513" y="1713707"/>
            <a:ext cx="3261772" cy="3370499"/>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Đàn nhị.mp4">
            <a:hlinkClick r:id="" action="ppaction://media"/>
          </p:cNvPr>
          <p:cNvPicPr>
            <a:picLocks noRot="1" noChangeAspect="1"/>
          </p:cNvPicPr>
          <p:nvPr>
            <a:videoFile r:link="rId2"/>
          </p:nvPr>
        </p:nvPicPr>
        <p:blipFill>
          <a:blip r:embed="rId9"/>
          <a:stretch>
            <a:fillRect/>
          </a:stretch>
        </p:blipFill>
        <p:spPr>
          <a:xfrm>
            <a:off x="1752600" y="514350"/>
            <a:ext cx="6019800" cy="3429000"/>
          </a:xfrm>
          <a:prstGeom prst="rect">
            <a:avLst/>
          </a:prstGeom>
        </p:spPr>
      </p:pic>
    </p:spTree>
    <p:custDataLst>
      <p:tags r:id="rId1"/>
    </p:custDataLst>
    <p:extLst>
      <p:ext uri="{BB962C8B-B14F-4D97-AF65-F5344CB8AC3E}">
        <p14:creationId xmlns:p14="http://schemas.microsoft.com/office/powerpoint/2010/main" xmlns="" val="1704768473"/>
      </p:ext>
    </p:extLst>
  </p:cSld>
  <p:clrMapOvr>
    <a:masterClrMapping/>
  </p:clrMapOvr>
  <mc:AlternateContent xmlns:mc="http://schemas.openxmlformats.org/markup-compatibility/2006">
    <mc:Choice xmlns:p14="http://schemas.microsoft.com/office/powerpoint/2010/main" xmlns="" Requires="p14">
      <p:transition p14:dur="0" advClick="0" advTm="151039"/>
    </mc:Choice>
    <mc:Fallback>
      <p:transition advClick="0" advTm="151039"/>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5"/>
                                        </p:tgtEl>
                                      </p:cBhvr>
                                    </p:cmd>
                                  </p:childTnLst>
                                </p:cTn>
                              </p:par>
                            </p:childTnLst>
                          </p:cTn>
                        </p:par>
                      </p:childTnLst>
                    </p:cTn>
                  </p:par>
                </p:childTnLst>
              </p:cTn>
              <p:nextCondLst>
                <p:cond evt="onClick" delay="0">
                  <p:tgtEl>
                    <p:spTgt spid="45"/>
                  </p:tgtEl>
                </p:cond>
              </p:nextCondLst>
            </p:seq>
            <p:video>
              <p:cMediaNode>
                <p:cTn id="7" fill="hold" display="0">
                  <p:stCondLst>
                    <p:cond delay="indefinite"/>
                  </p:stCondLst>
                  <p:endCondLst>
                    <p:cond evt="onNext" delay="0">
                      <p:tgtEl>
                        <p:sldTgt/>
                      </p:tgtEl>
                    </p:cond>
                    <p:cond evt="onPrev" delay="0">
                      <p:tgtEl>
                        <p:sldTgt/>
                      </p:tgtEl>
                    </p:cond>
                  </p:endCondLst>
                </p:cTn>
                <p:tgtEl>
                  <p:spTgt spid="4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943600" y="1047750"/>
            <a:ext cx="3440113" cy="4017553"/>
            <a:chOff x="6083300" y="1085850"/>
            <a:chExt cx="3352800" cy="3146782"/>
          </a:xfrm>
        </p:grpSpPr>
        <p:pic>
          <p:nvPicPr>
            <p:cNvPr id="3" name="Picture 47" descr="dan tam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rot="-779826">
              <a:off x="6083300" y="1276350"/>
              <a:ext cx="3352800" cy="27396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 Box 49"/>
            <p:cNvSpPr txBox="1">
              <a:spLocks noChangeArrowheads="1"/>
            </p:cNvSpPr>
            <p:nvPr/>
          </p:nvSpPr>
          <p:spPr bwMode="auto">
            <a:xfrm>
              <a:off x="7512050" y="3943350"/>
              <a:ext cx="1098550" cy="289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US" dirty="0">
                  <a:latin typeface="VNI-Times" pitchFamily="2" charset="0"/>
                </a:rPr>
                <a:t> </a:t>
              </a:r>
              <a:r>
                <a:rPr lang="en-US" dirty="0" err="1" smtClean="0">
                  <a:latin typeface="Times New Roman" pitchFamily="18" charset="0"/>
                  <a:cs typeface="Times New Roman" pitchFamily="18" charset="0"/>
                </a:rPr>
                <a:t>Bầu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đàn</a:t>
              </a:r>
              <a:endParaRPr lang="en-US" dirty="0">
                <a:latin typeface="Times New Roman" pitchFamily="18" charset="0"/>
                <a:cs typeface="Times New Roman" pitchFamily="18" charset="0"/>
              </a:endParaRPr>
            </a:p>
          </p:txBody>
        </p:sp>
        <p:sp>
          <p:nvSpPr>
            <p:cNvPr id="5" name="Text Box 51"/>
            <p:cNvSpPr txBox="1">
              <a:spLocks noChangeArrowheads="1"/>
            </p:cNvSpPr>
            <p:nvPr/>
          </p:nvSpPr>
          <p:spPr bwMode="auto">
            <a:xfrm>
              <a:off x="6445250" y="2286000"/>
              <a:ext cx="1143000" cy="289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dirty="0" err="1" smtClean="0">
                  <a:latin typeface="Times New Roman" pitchFamily="18" charset="0"/>
                  <a:cs typeface="Times New Roman" pitchFamily="18" charset="0"/>
                </a:rPr>
                <a:t>Cần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đàn</a:t>
              </a:r>
              <a:endParaRPr lang="en-US" dirty="0">
                <a:latin typeface="Times New Roman" pitchFamily="18" charset="0"/>
                <a:cs typeface="Times New Roman" pitchFamily="18" charset="0"/>
              </a:endParaRPr>
            </a:p>
          </p:txBody>
        </p:sp>
        <p:sp>
          <p:nvSpPr>
            <p:cNvPr id="6" name="Text Box 55"/>
            <p:cNvSpPr txBox="1">
              <a:spLocks noChangeArrowheads="1"/>
            </p:cNvSpPr>
            <p:nvPr/>
          </p:nvSpPr>
          <p:spPr bwMode="auto">
            <a:xfrm>
              <a:off x="6584950" y="1943100"/>
              <a:ext cx="1263650" cy="289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dirty="0" err="1" smtClean="0">
                  <a:latin typeface="Times New Roman" pitchFamily="18" charset="0"/>
                  <a:cs typeface="Times New Roman" pitchFamily="18" charset="0"/>
                </a:rPr>
                <a:t>Dây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đàn</a:t>
              </a:r>
              <a:endParaRPr lang="en-US" dirty="0">
                <a:latin typeface="Times New Roman" pitchFamily="18" charset="0"/>
                <a:cs typeface="Times New Roman" pitchFamily="18" charset="0"/>
              </a:endParaRPr>
            </a:p>
          </p:txBody>
        </p:sp>
        <p:sp>
          <p:nvSpPr>
            <p:cNvPr id="7" name="Line 48"/>
            <p:cNvSpPr>
              <a:spLocks noChangeShapeType="1"/>
            </p:cNvSpPr>
            <p:nvPr/>
          </p:nvSpPr>
          <p:spPr bwMode="auto">
            <a:xfrm>
              <a:off x="7086600" y="4000499"/>
              <a:ext cx="501650" cy="87491"/>
            </a:xfrm>
            <a:prstGeom prst="line">
              <a:avLst/>
            </a:prstGeom>
            <a:noFill/>
            <a:ln w="12700" cap="sq">
              <a:solidFill>
                <a:schemeClr val="tx1"/>
              </a:solidFill>
              <a:round/>
              <a:headEnd type="none" w="sm" len="sm"/>
              <a:tailEnd type="triangle" w="sm" len="sm"/>
            </a:ln>
            <a:extLst>
              <a:ext uri="{909E8E84-426E-40DD-AFC4-6F175D3DCCD1}">
                <a14:hiddenFill xmlns:a14="http://schemas.microsoft.com/office/drawing/2010/main" xmlns="">
                  <a:noFill/>
                </a14:hiddenFill>
              </a:ext>
            </a:extLst>
          </p:spPr>
          <p:txBody>
            <a:bodyPr/>
            <a:lstStyle/>
            <a:p>
              <a:endParaRPr lang="en-US"/>
            </a:p>
          </p:txBody>
        </p:sp>
        <p:sp>
          <p:nvSpPr>
            <p:cNvPr id="8" name="Line 50"/>
            <p:cNvSpPr>
              <a:spLocks noChangeShapeType="1"/>
            </p:cNvSpPr>
            <p:nvPr/>
          </p:nvSpPr>
          <p:spPr bwMode="auto">
            <a:xfrm flipH="1" flipV="1">
              <a:off x="7135813" y="2533650"/>
              <a:ext cx="304800" cy="228600"/>
            </a:xfrm>
            <a:prstGeom prst="line">
              <a:avLst/>
            </a:prstGeom>
            <a:noFill/>
            <a:ln w="12700" cap="sq">
              <a:solidFill>
                <a:schemeClr val="tx1"/>
              </a:solidFill>
              <a:round/>
              <a:headEnd type="none" w="sm" len="sm"/>
              <a:tailEnd type="triangle" w="sm" len="sm"/>
            </a:ln>
            <a:extLst>
              <a:ext uri="{909E8E84-426E-40DD-AFC4-6F175D3DCCD1}">
                <a14:hiddenFill xmlns:a14="http://schemas.microsoft.com/office/drawing/2010/main" xmlns="">
                  <a:noFill/>
                </a14:hiddenFill>
              </a:ext>
            </a:extLst>
          </p:spPr>
          <p:txBody>
            <a:bodyPr/>
            <a:lstStyle/>
            <a:p>
              <a:endParaRPr lang="en-US"/>
            </a:p>
          </p:txBody>
        </p:sp>
        <p:sp>
          <p:nvSpPr>
            <p:cNvPr id="9" name="Line 52"/>
            <p:cNvSpPr>
              <a:spLocks noChangeShapeType="1"/>
            </p:cNvSpPr>
            <p:nvPr/>
          </p:nvSpPr>
          <p:spPr bwMode="auto">
            <a:xfrm flipH="1">
              <a:off x="7978775" y="1276350"/>
              <a:ext cx="381000" cy="0"/>
            </a:xfrm>
            <a:prstGeom prst="line">
              <a:avLst/>
            </a:prstGeom>
            <a:noFill/>
            <a:ln w="12700" cap="sq">
              <a:solidFill>
                <a:schemeClr val="tx1"/>
              </a:solidFill>
              <a:round/>
              <a:headEnd type="none" w="sm" len="sm"/>
              <a:tailEnd type="triangle" w="sm" len="sm"/>
            </a:ln>
            <a:extLst>
              <a:ext uri="{909E8E84-426E-40DD-AFC4-6F175D3DCCD1}">
                <a14:hiddenFill xmlns:a14="http://schemas.microsoft.com/office/drawing/2010/main" xmlns="">
                  <a:noFill/>
                </a14:hiddenFill>
              </a:ext>
            </a:extLst>
          </p:spPr>
          <p:txBody>
            <a:bodyPr/>
            <a:lstStyle/>
            <a:p>
              <a:endParaRPr lang="en-US"/>
            </a:p>
          </p:txBody>
        </p:sp>
        <p:sp>
          <p:nvSpPr>
            <p:cNvPr id="10" name="Line 54"/>
            <p:cNvSpPr>
              <a:spLocks noChangeShapeType="1"/>
            </p:cNvSpPr>
            <p:nvPr/>
          </p:nvSpPr>
          <p:spPr bwMode="auto">
            <a:xfrm flipH="1" flipV="1">
              <a:off x="7516813" y="2133600"/>
              <a:ext cx="381000" cy="171450"/>
            </a:xfrm>
            <a:prstGeom prst="line">
              <a:avLst/>
            </a:prstGeom>
            <a:noFill/>
            <a:ln w="12700" cap="sq">
              <a:solidFill>
                <a:schemeClr val="tx1"/>
              </a:solidFill>
              <a:round/>
              <a:headEnd type="none" w="sm" len="sm"/>
              <a:tailEnd type="triangle" w="sm" len="sm"/>
            </a:ln>
            <a:extLst>
              <a:ext uri="{909E8E84-426E-40DD-AFC4-6F175D3DCCD1}">
                <a14:hiddenFill xmlns:a14="http://schemas.microsoft.com/office/drawing/2010/main" xmlns="">
                  <a:noFill/>
                </a14:hiddenFill>
              </a:ext>
            </a:extLst>
          </p:spPr>
          <p:txBody>
            <a:bodyPr/>
            <a:lstStyle/>
            <a:p>
              <a:endParaRPr lang="en-US"/>
            </a:p>
          </p:txBody>
        </p:sp>
        <p:sp>
          <p:nvSpPr>
            <p:cNvPr id="11" name="Rectangle 10"/>
            <p:cNvSpPr>
              <a:spLocks noChangeArrowheads="1"/>
            </p:cNvSpPr>
            <p:nvPr/>
          </p:nvSpPr>
          <p:spPr bwMode="auto">
            <a:xfrm>
              <a:off x="6858001" y="1085850"/>
              <a:ext cx="118494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atin typeface="Times New Roman" pitchFamily="18" charset="0"/>
                  <a:cs typeface="Times New Roman" pitchFamily="18" charset="0"/>
                </a:rPr>
                <a:t>Bộ lên dây</a:t>
              </a:r>
              <a:endParaRPr lang="en-US"/>
            </a:p>
          </p:txBody>
        </p:sp>
      </p:grpSp>
      <p:sp>
        <p:nvSpPr>
          <p:cNvPr id="12" name="Rectangle 4"/>
          <p:cNvSpPr>
            <a:spLocks noChangeArrowheads="1"/>
          </p:cNvSpPr>
          <p:nvPr/>
        </p:nvSpPr>
        <p:spPr bwMode="auto">
          <a:xfrm>
            <a:off x="152400" y="50800"/>
            <a:ext cx="8610600" cy="51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a:lnSpc>
                <a:spcPct val="90000"/>
              </a:lnSpc>
              <a:spcBef>
                <a:spcPct val="20000"/>
              </a:spcBef>
            </a:pPr>
            <a:r>
              <a:rPr lang="en-US" sz="2800" dirty="0" smtClean="0">
                <a:solidFill>
                  <a:srgbClr val="FF0000"/>
                </a:solidFill>
                <a:latin typeface="Times New Roman" pitchFamily="18" charset="0"/>
                <a:cs typeface="Times New Roman" pitchFamily="18" charset="0"/>
              </a:rPr>
              <a:t>2/ </a:t>
            </a:r>
            <a:r>
              <a:rPr lang="en-US" sz="2800" dirty="0" err="1" smtClean="0">
                <a:solidFill>
                  <a:srgbClr val="FF0000"/>
                </a:solidFill>
                <a:latin typeface="Times New Roman" pitchFamily="18" charset="0"/>
                <a:cs typeface="Times New Roman" pitchFamily="18" charset="0"/>
              </a:rPr>
              <a:t>Giới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thiệu</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một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vài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nhạc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cụ</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dân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tộc</a:t>
            </a:r>
            <a:r>
              <a:rPr lang="en-US" sz="2800" dirty="0">
                <a:solidFill>
                  <a:srgbClr val="FF0000"/>
                </a:solidFill>
                <a:latin typeface="Times New Roman" pitchFamily="18" charset="0"/>
                <a:cs typeface="Times New Roman" pitchFamily="18" charset="0"/>
              </a:rPr>
              <a:t>:</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latin typeface="Times New Roman" pitchFamily="18" charset="0"/>
              <a:cs typeface="Times New Roman" pitchFamily="18" charset="0"/>
            </a:endParaRPr>
          </a:p>
        </p:txBody>
      </p:sp>
      <p:sp>
        <p:nvSpPr>
          <p:cNvPr id="13" name="Down Arrow Callout 12"/>
          <p:cNvSpPr/>
          <p:nvPr/>
        </p:nvSpPr>
        <p:spPr>
          <a:xfrm>
            <a:off x="6248400" y="107950"/>
            <a:ext cx="1850850" cy="635000"/>
          </a:xfrm>
          <a:prstGeom prst="downArrowCallout">
            <a:avLst>
              <a:gd name="adj1" fmla="val 154556"/>
              <a:gd name="adj2" fmla="val 158333"/>
              <a:gd name="adj3" fmla="val 25000"/>
              <a:gd name="adj4" fmla="val 64977"/>
            </a:avLst>
          </a:prstGeom>
          <a:scene3d>
            <a:camera prst="orthographicFront"/>
            <a:lightRig rig="threePt" dir="t"/>
          </a:scene3d>
          <a:sp3d>
            <a:bevelT w="152400" h="50800" prst="softRound"/>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400" b="1" dirty="0" err="1" smtClean="0">
                <a:solidFill>
                  <a:srgbClr val="FF0000"/>
                </a:solidFill>
                <a:latin typeface="Times New Roman" pitchFamily="18" charset="0"/>
                <a:cs typeface="Times New Roman" pitchFamily="18" charset="0"/>
              </a:rPr>
              <a:t>Đàn</a:t>
            </a:r>
            <a:r>
              <a:rPr lang="en-US" sz="2400" b="1" dirty="0" smtClean="0">
                <a:solidFill>
                  <a:srgbClr val="FF0000"/>
                </a:solidFill>
                <a:latin typeface="Times New Roman" pitchFamily="18" charset="0"/>
                <a:cs typeface="Times New Roman" pitchFamily="18" charset="0"/>
              </a:rPr>
              <a:t> tam</a:t>
            </a:r>
          </a:p>
        </p:txBody>
      </p:sp>
      <p:sp>
        <p:nvSpPr>
          <p:cNvPr id="14" name="Text Box 56"/>
          <p:cNvSpPr txBox="1">
            <a:spLocks noChangeArrowheads="1"/>
          </p:cNvSpPr>
          <p:nvPr/>
        </p:nvSpPr>
        <p:spPr bwMode="auto">
          <a:xfrm>
            <a:off x="88900" y="762833"/>
            <a:ext cx="6096000" cy="4247317"/>
          </a:xfrm>
          <a:prstGeom prst="rect">
            <a:avLst/>
          </a:prstGeom>
          <a:noFill/>
          <a:ln w="12700" cap="sq">
            <a:noFill/>
            <a:miter lim="800000"/>
            <a:headEnd type="none" w="sm" len="sm"/>
            <a:tailEnd type="none" w="sm" len="sm"/>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3000" dirty="0" smtClean="0">
                <a:latin typeface="Times New Roman" pitchFamily="18" charset="0"/>
                <a:cs typeface="Times New Roman" pitchFamily="18" charset="0"/>
              </a:rPr>
              <a:t>- </a:t>
            </a:r>
            <a:r>
              <a:rPr lang="vi-VN" sz="3000" b="1" dirty="0" smtClean="0">
                <a:latin typeface="Times New Roman" pitchFamily="18" charset="0"/>
                <a:cs typeface="Times New Roman" pitchFamily="18" charset="0"/>
              </a:rPr>
              <a:t>Đàn </a:t>
            </a:r>
            <a:r>
              <a:rPr lang="vi-VN" sz="3000" b="1" dirty="0">
                <a:latin typeface="Times New Roman" pitchFamily="18" charset="0"/>
                <a:cs typeface="Times New Roman" pitchFamily="18" charset="0"/>
              </a:rPr>
              <a:t>tam: </a:t>
            </a:r>
            <a:r>
              <a:rPr lang="vi-VN" sz="3000" dirty="0">
                <a:latin typeface="Times New Roman" pitchFamily="18" charset="0"/>
                <a:cs typeface="Times New Roman" pitchFamily="18" charset="0"/>
              </a:rPr>
              <a:t>Gồm có ba dây, dây đàn làm bằng kim loại</a:t>
            </a:r>
            <a:r>
              <a:rPr lang="vi-VN" sz="3000" dirty="0" smtClean="0">
                <a:latin typeface="Times New Roman" pitchFamily="18" charset="0"/>
                <a:cs typeface="Times New Roman" pitchFamily="18" charset="0"/>
              </a:rPr>
              <a:t>,</a:t>
            </a:r>
            <a:r>
              <a:rPr lang="en-US" sz="3000" dirty="0" smtClean="0">
                <a:latin typeface="Times New Roman" pitchFamily="18" charset="0"/>
                <a:cs typeface="Times New Roman" pitchFamily="18" charset="0"/>
              </a:rPr>
              <a:t> </a:t>
            </a:r>
            <a:r>
              <a:rPr lang="vi-VN" sz="3000" dirty="0" smtClean="0">
                <a:latin typeface="Times New Roman" pitchFamily="18" charset="0"/>
                <a:cs typeface="Times New Roman" pitchFamily="18" charset="0"/>
              </a:rPr>
              <a:t>thuộc </a:t>
            </a:r>
            <a:r>
              <a:rPr lang="vi-VN" sz="3000" dirty="0">
                <a:latin typeface="Times New Roman" pitchFamily="18" charset="0"/>
                <a:cs typeface="Times New Roman" pitchFamily="18" charset="0"/>
              </a:rPr>
              <a:t>loại đàn gảy.</a:t>
            </a:r>
          </a:p>
          <a:p>
            <a:pPr algn="just"/>
            <a:r>
              <a:rPr lang="en-US" sz="3000" dirty="0" smtClean="0">
                <a:latin typeface="Times New Roman" pitchFamily="18" charset="0"/>
                <a:cs typeface="Times New Roman" pitchFamily="18" charset="0"/>
              </a:rPr>
              <a:t>- </a:t>
            </a:r>
            <a:r>
              <a:rPr lang="vi-VN" sz="3000" dirty="0" smtClean="0">
                <a:latin typeface="Times New Roman" pitchFamily="18" charset="0"/>
                <a:cs typeface="Times New Roman" pitchFamily="18" charset="0"/>
              </a:rPr>
              <a:t>Màu </a:t>
            </a:r>
            <a:r>
              <a:rPr lang="vi-VN" sz="3000" dirty="0">
                <a:latin typeface="Times New Roman" pitchFamily="18" charset="0"/>
                <a:cs typeface="Times New Roman" pitchFamily="18" charset="0"/>
              </a:rPr>
              <a:t>âm của đàn tam tươi sáng, vang và ấm, ở khoảng thấp tiếng hơi đục, nó có khả năng diễn tả những nhạc điệu sôi nổi, khoẻ khoắn, trầm hùng hoặc rộn rã, tươi vui.</a:t>
            </a:r>
          </a:p>
          <a:p>
            <a:pPr algn="just"/>
            <a:r>
              <a:rPr lang="vi-VN" sz="3000" dirty="0">
                <a:latin typeface="Times New Roman" pitchFamily="18" charset="0"/>
                <a:cs typeface="Times New Roman" pitchFamily="18" charset="0"/>
              </a:rPr>
              <a:t> </a:t>
            </a:r>
            <a:r>
              <a:rPr lang="en-US" sz="3000" dirty="0" smtClean="0">
                <a:latin typeface="Times New Roman" pitchFamily="18" charset="0"/>
                <a:cs typeface="Times New Roman" pitchFamily="18" charset="0"/>
              </a:rPr>
              <a:t>- </a:t>
            </a:r>
            <a:r>
              <a:rPr lang="vi-VN" sz="3000" dirty="0" smtClean="0">
                <a:latin typeface="Times New Roman" pitchFamily="18" charset="0"/>
                <a:cs typeface="Times New Roman" pitchFamily="18" charset="0"/>
              </a:rPr>
              <a:t>Đàn </a:t>
            </a:r>
            <a:r>
              <a:rPr lang="vi-VN" sz="3000" dirty="0">
                <a:latin typeface="Times New Roman" pitchFamily="18" charset="0"/>
                <a:cs typeface="Times New Roman" pitchFamily="18" charset="0"/>
              </a:rPr>
              <a:t>tam được dùng hầu hết trong các dàn nhạc dân tộc xưa và nay.</a:t>
            </a:r>
          </a:p>
        </p:txBody>
      </p:sp>
    </p:spTree>
    <p:extLst>
      <p:ext uri="{BB962C8B-B14F-4D97-AF65-F5344CB8AC3E}">
        <p14:creationId xmlns:p14="http://schemas.microsoft.com/office/powerpoint/2010/main" xmlns="" val="2750881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14"/>
                                        </p:tgtEl>
                                        <p:attrNameLst>
                                          <p:attrName>style.visibility</p:attrName>
                                        </p:attrNameLst>
                                      </p:cBhvr>
                                      <p:to>
                                        <p:strVal val="visible"/>
                                      </p:to>
                                    </p:set>
                                    <p:anim by="(-#ppt_w*2)" calcmode="lin" valueType="num">
                                      <p:cBhvr rctx="PPT">
                                        <p:cTn id="15" dur="250" autoRev="1" fill="hold">
                                          <p:stCondLst>
                                            <p:cond delay="0"/>
                                          </p:stCondLst>
                                        </p:cTn>
                                        <p:tgtEl>
                                          <p:spTgt spid="14"/>
                                        </p:tgtEl>
                                        <p:attrNameLst>
                                          <p:attrName>ppt_w</p:attrName>
                                        </p:attrNameLst>
                                      </p:cBhvr>
                                    </p:anim>
                                    <p:anim by="(#ppt_w*0.50)" calcmode="lin" valueType="num">
                                      <p:cBhvr>
                                        <p:cTn id="16" dur="250" decel="50000" autoRev="1" fill="hold">
                                          <p:stCondLst>
                                            <p:cond delay="0"/>
                                          </p:stCondLst>
                                        </p:cTn>
                                        <p:tgtEl>
                                          <p:spTgt spid="14"/>
                                        </p:tgtEl>
                                        <p:attrNameLst>
                                          <p:attrName>ppt_x</p:attrName>
                                        </p:attrNameLst>
                                      </p:cBhvr>
                                    </p:anim>
                                    <p:anim from="(-#ppt_h/2)" to="(#ppt_y)" calcmode="lin" valueType="num">
                                      <p:cBhvr>
                                        <p:cTn id="17" dur="500" fill="hold">
                                          <p:stCondLst>
                                            <p:cond delay="0"/>
                                          </p:stCondLst>
                                        </p:cTn>
                                        <p:tgtEl>
                                          <p:spTgt spid="14"/>
                                        </p:tgtEl>
                                        <p:attrNameLst>
                                          <p:attrName>ppt_y</p:attrName>
                                        </p:attrNameLst>
                                      </p:cBhvr>
                                    </p:anim>
                                    <p:animRot by="21600000">
                                      <p:cBhvr>
                                        <p:cTn id="18" dur="50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òa tấu nhạc cụ dân tộc - Đi cấy"/>
  <p:tag name="ISPRING_SLIDE_INDENT_LEVEL" val="0"/>
  <p:tag name="ISPRING_PRESENTER_ID" val="{74ED155B-CCBC-4F5A-9418-CC0564E77B0A}"/>
  <p:tag name="ISPRING_SLIDE_ID_2" val="{BE87A6C1-6211-49ED-9CD2-D6E73EDBD2C2}"/>
  <p:tag name="GENSWF_ADVANCE_TIME" val="151.039"/>
  <p:tag name="ISPRING_SLIDE_QUIZ_PROPERTIES" val="&lt;QuizProperties&gt;&lt;passAction&gt;&lt;action&gt;3&lt;/action&gt;&lt;/passAction&gt;&lt;failAction&gt;&lt;action&gt;3&lt;/action&gt;&lt;/failAction&gt;&lt;viewSlidesPolicy&gt;0&lt;/viewSlidesPolicy&gt;&lt;allowInterrupt&gt;1&lt;/allowInterrupt&gt;&lt;/QuizProperties&gt;&#10;"/>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òa tấu nhạc cụ dân tộc - Đi cấy"/>
  <p:tag name="ISPRING_SLIDE_INDENT_LEVEL" val="0"/>
  <p:tag name="ISPRING_PRESENTER_ID" val="{74ED155B-CCBC-4F5A-9418-CC0564E77B0A}"/>
  <p:tag name="ISPRING_SLIDE_ID_2" val="{BE87A6C1-6211-49ED-9CD2-D6E73EDBD2C2}"/>
  <p:tag name="GENSWF_ADVANCE_TIME" val="151.039"/>
  <p:tag name="ISPRING_SLIDE_QUIZ_PROPERTIES" val="&lt;QuizProperties&gt;&lt;passAction&gt;&lt;action&gt;3&lt;/action&gt;&lt;/passAction&gt;&lt;failAction&gt;&lt;action&gt;3&lt;/action&gt;&lt;/failAction&gt;&lt;viewSlidesPolicy&gt;0&lt;/viewSlidesPolicy&gt;&lt;allowInterrupt&gt;1&lt;/allowInterrupt&gt;&lt;/QuizProperties&gt;&#10;"/>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òa tấu nhạc cụ dân tộc - Đi cấy"/>
  <p:tag name="ISPRING_SLIDE_INDENT_LEVEL" val="0"/>
  <p:tag name="ISPRING_PRESENTER_ID" val="{74ED155B-CCBC-4F5A-9418-CC0564E77B0A}"/>
  <p:tag name="ISPRING_SLIDE_ID_2" val="{BE87A6C1-6211-49ED-9CD2-D6E73EDBD2C2}"/>
  <p:tag name="GENSWF_ADVANCE_TIME" val="151.039"/>
  <p:tag name="ISPRING_SLIDE_QUIZ_PROPERTIES" val="&lt;QuizProperties&gt;&lt;passAction&gt;&lt;action&gt;3&lt;/action&gt;&lt;/passAction&gt;&lt;failAction&gt;&lt;action&gt;3&lt;/action&gt;&lt;/failAction&gt;&lt;viewSlidesPolicy&gt;0&lt;/viewSlidesPolicy&gt;&lt;allowInterrupt&gt;1&lt;/allowInterrupt&gt;&lt;/QuizProperties&gt;&#10;"/>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òa tấu nhạc cụ dân tộc - Đi cấy"/>
  <p:tag name="ISPRING_SLIDE_INDENT_LEVEL" val="0"/>
  <p:tag name="ISPRING_PRESENTER_ID" val="{74ED155B-CCBC-4F5A-9418-CC0564E77B0A}"/>
  <p:tag name="ISPRING_SLIDE_ID_2" val="{BE87A6C1-6211-49ED-9CD2-D6E73EDBD2C2}"/>
  <p:tag name="GENSWF_ADVANCE_TIME" val="151.039"/>
  <p:tag name="ISPRING_SLIDE_QUIZ_PROPERTIES" val="&lt;QuizProperties&gt;&lt;passAction&gt;&lt;action&gt;3&lt;/action&gt;&lt;/passAction&gt;&lt;failAction&gt;&lt;action&gt;3&lt;/action&gt;&lt;/failAction&gt;&lt;viewSlidesPolicy&gt;0&lt;/viewSlidesPolicy&gt;&lt;allowInterrupt&gt;1&lt;/allowInterrupt&gt;&lt;/QuizProperties&gt;&#10;"/>
</p:tagLst>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1162</TotalTime>
  <Words>774</Words>
  <Application>Microsoft Office PowerPoint</Application>
  <PresentationFormat>On-screen Show (16:9)</PresentationFormat>
  <Paragraphs>125</Paragraphs>
  <Slides>18</Slides>
  <Notes>6</Notes>
  <HiddenSlides>0</HiddenSlides>
  <MMClips>4</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Slipstream</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MADE VIET NAM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Admin</cp:lastModifiedBy>
  <cp:revision>116</cp:revision>
  <dcterms:created xsi:type="dcterms:W3CDTF">2017-09-22T11:46:28Z</dcterms:created>
  <dcterms:modified xsi:type="dcterms:W3CDTF">2021-10-08T13:32:40Z</dcterms:modified>
</cp:coreProperties>
</file>