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4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36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22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615997" y="15575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2062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566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3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7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6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4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0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23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3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05C1F-ED2B-4E28-824D-12E2A0170F8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7F992-E5C1-4268-B268-7A2D9638E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4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770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152" y="328812"/>
            <a:ext cx="2237784" cy="863493"/>
          </a:xfrm>
          <a:prstGeom prst="rect">
            <a:avLst/>
          </a:prstGeom>
          <a:noFill/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ED91646-F433-4E33-9259-5D3151798DE5}"/>
              </a:ext>
            </a:extLst>
          </p:cNvPr>
          <p:cNvSpPr/>
          <p:nvPr/>
        </p:nvSpPr>
        <p:spPr>
          <a:xfrm>
            <a:off x="974416" y="1464997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  <a:endParaRPr lang="vi-VN" sz="32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F7A1AA6-91B3-4920-84F3-B036A5168571}"/>
              </a:ext>
            </a:extLst>
          </p:cNvPr>
          <p:cNvSpPr txBox="1"/>
          <p:nvPr/>
        </p:nvSpPr>
        <p:spPr>
          <a:xfrm>
            <a:off x="1470868" y="1446833"/>
            <a:ext cx="2372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Đặt tính rồi tính.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F5AF5A5-7BBA-4D3C-BAC6-AA658E556633}"/>
              </a:ext>
            </a:extLst>
          </p:cNvPr>
          <p:cNvGrpSpPr/>
          <p:nvPr/>
        </p:nvGrpSpPr>
        <p:grpSpPr>
          <a:xfrm>
            <a:off x="3622083" y="579442"/>
            <a:ext cx="7616049" cy="658838"/>
            <a:chOff x="1824226" y="3918823"/>
            <a:chExt cx="7616049" cy="658838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789BBCF-2213-4EDE-A997-83B160DDCB54}"/>
                </a:ext>
              </a:extLst>
            </p:cNvPr>
            <p:cNvSpPr/>
            <p:nvPr/>
          </p:nvSpPr>
          <p:spPr>
            <a:xfrm>
              <a:off x="1824226" y="3918826"/>
              <a:ext cx="1385316" cy="658835"/>
            </a:xfrm>
            <a:prstGeom prst="rect">
              <a:avLst/>
            </a:prstGeom>
            <a:solidFill>
              <a:srgbClr val="D8E8BA"/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54 – 27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A37F6CB-5CD0-4826-B43F-A47C2202D45E}"/>
                </a:ext>
              </a:extLst>
            </p:cNvPr>
            <p:cNvSpPr/>
            <p:nvPr/>
          </p:nvSpPr>
          <p:spPr>
            <a:xfrm>
              <a:off x="3901137" y="3918825"/>
              <a:ext cx="1385316" cy="658835"/>
            </a:xfrm>
            <a:prstGeom prst="rect">
              <a:avLst/>
            </a:prstGeom>
            <a:solidFill>
              <a:srgbClr val="D8E8BA"/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72 – 36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B5F0324-63EC-4A49-9446-F1A4B1F7AC3D}"/>
                </a:ext>
              </a:extLst>
            </p:cNvPr>
            <p:cNvSpPr/>
            <p:nvPr/>
          </p:nvSpPr>
          <p:spPr>
            <a:xfrm>
              <a:off x="5978048" y="3918824"/>
              <a:ext cx="1385316" cy="658835"/>
            </a:xfrm>
            <a:prstGeom prst="rect">
              <a:avLst/>
            </a:prstGeom>
            <a:solidFill>
              <a:srgbClr val="D8E8BA"/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50 – 25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F3A2684-D00A-4EEB-82D1-0DAFBFFBE45D}"/>
                </a:ext>
              </a:extLst>
            </p:cNvPr>
            <p:cNvSpPr/>
            <p:nvPr/>
          </p:nvSpPr>
          <p:spPr>
            <a:xfrm>
              <a:off x="8054959" y="3918823"/>
              <a:ext cx="1385316" cy="658835"/>
            </a:xfrm>
            <a:prstGeom prst="rect">
              <a:avLst/>
            </a:prstGeom>
            <a:solidFill>
              <a:srgbClr val="D8E8BA"/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95 – 48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355C139-3577-4525-B9C8-BC5A2AF80050}"/>
              </a:ext>
            </a:extLst>
          </p:cNvPr>
          <p:cNvGrpSpPr/>
          <p:nvPr/>
        </p:nvGrpSpPr>
        <p:grpSpPr>
          <a:xfrm>
            <a:off x="3721630" y="1082085"/>
            <a:ext cx="837249" cy="1312215"/>
            <a:chOff x="1933616" y="4498692"/>
            <a:chExt cx="837249" cy="131221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5683249-F03D-46BA-BF80-C7B7BAB708EB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54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27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B484281-E0F1-494F-90F4-0F4BE1363C50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–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15FFA28A-A96A-47E6-826E-917FF3336206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3375DDE-FFEA-4277-B294-6F49F67C9002}"/>
              </a:ext>
            </a:extLst>
          </p:cNvPr>
          <p:cNvGrpSpPr/>
          <p:nvPr/>
        </p:nvGrpSpPr>
        <p:grpSpPr>
          <a:xfrm>
            <a:off x="5804471" y="1075035"/>
            <a:ext cx="837249" cy="1312215"/>
            <a:chOff x="1933616" y="4498692"/>
            <a:chExt cx="837249" cy="131221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C5B0E48-E079-42DF-94B0-AF2AEE7971A7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72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36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7C777B8-5D07-4CED-8A05-981009E76BD9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–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566681CB-C00B-4F4D-9104-8CA9972A14A6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CBB1D9D-E835-4CF7-93AC-653284A97D7F}"/>
              </a:ext>
            </a:extLst>
          </p:cNvPr>
          <p:cNvGrpSpPr/>
          <p:nvPr/>
        </p:nvGrpSpPr>
        <p:grpSpPr>
          <a:xfrm>
            <a:off x="7887312" y="1082085"/>
            <a:ext cx="837249" cy="1312215"/>
            <a:chOff x="1933616" y="4498692"/>
            <a:chExt cx="837249" cy="1312215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41D793F-A04F-4D8E-B06B-CE8A4B4599D8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50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25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2AEC4A6-9CB3-4183-98EC-BA909F332A78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–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81E665A-EFAA-46F6-93CE-5A9BC7EC98CA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D3A75167-82BD-4A09-AE81-AF3003596EA3}"/>
              </a:ext>
            </a:extLst>
          </p:cNvPr>
          <p:cNvGrpSpPr/>
          <p:nvPr/>
        </p:nvGrpSpPr>
        <p:grpSpPr>
          <a:xfrm>
            <a:off x="9970153" y="1075035"/>
            <a:ext cx="837249" cy="1312215"/>
            <a:chOff x="1933616" y="4498692"/>
            <a:chExt cx="837249" cy="131221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A378FC5-B711-4B03-A8A7-EADF5EA46354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95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48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486543C-1387-4ED3-B86A-B0F711918121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–</a:t>
              </a: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2F71B07-2A9F-42E2-A478-8494C27B8E02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AB8A7A5E-D934-4A73-93FE-6B9F42013530}"/>
              </a:ext>
            </a:extLst>
          </p:cNvPr>
          <p:cNvSpPr txBox="1"/>
          <p:nvPr/>
        </p:nvSpPr>
        <p:spPr>
          <a:xfrm>
            <a:off x="3918960" y="2423177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1614A55-B470-4966-B871-C7E616604CB3}"/>
              </a:ext>
            </a:extLst>
          </p:cNvPr>
          <p:cNvSpPr txBox="1"/>
          <p:nvPr/>
        </p:nvSpPr>
        <p:spPr>
          <a:xfrm>
            <a:off x="6001801" y="2392299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7D4E2CE-D95D-43A3-A3B1-B8FA04CADD3F}"/>
              </a:ext>
            </a:extLst>
          </p:cNvPr>
          <p:cNvSpPr txBox="1"/>
          <p:nvPr/>
        </p:nvSpPr>
        <p:spPr>
          <a:xfrm>
            <a:off x="8111146" y="2423175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2A03285-EBFE-46BE-B42D-258F1EF832E5}"/>
              </a:ext>
            </a:extLst>
          </p:cNvPr>
          <p:cNvSpPr txBox="1"/>
          <p:nvPr/>
        </p:nvSpPr>
        <p:spPr>
          <a:xfrm>
            <a:off x="10167483" y="2423176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47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2F7EF72B-EB75-4F0A-976A-93405E0076D3}"/>
              </a:ext>
            </a:extLst>
          </p:cNvPr>
          <p:cNvSpPr/>
          <p:nvPr/>
        </p:nvSpPr>
        <p:spPr>
          <a:xfrm>
            <a:off x="1022623" y="3097854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  <a:endParaRPr lang="vi-VN" sz="3200" b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2696035-243B-4550-B64D-D9B9BAB002CF}"/>
              </a:ext>
            </a:extLst>
          </p:cNvPr>
          <p:cNvSpPr txBox="1"/>
          <p:nvPr/>
        </p:nvSpPr>
        <p:spPr>
          <a:xfrm>
            <a:off x="1519075" y="3079690"/>
            <a:ext cx="4179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Tìm chữ số thích hợp.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4A1BD1-13D5-48DB-B71E-03007EEDD66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10173" y="3716601"/>
            <a:ext cx="7742643" cy="2203766"/>
          </a:xfrm>
          <a:prstGeom prst="rect">
            <a:avLst/>
          </a:prstGeom>
        </p:spPr>
      </p:pic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66917E43-1DB4-4138-BF9D-1B099129339C}"/>
              </a:ext>
            </a:extLst>
          </p:cNvPr>
          <p:cNvSpPr/>
          <p:nvPr/>
        </p:nvSpPr>
        <p:spPr>
          <a:xfrm>
            <a:off x="2875172" y="3925156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CBEE6164-CF55-4D68-9F4A-79B8C1644507}"/>
              </a:ext>
            </a:extLst>
          </p:cNvPr>
          <p:cNvSpPr/>
          <p:nvPr/>
        </p:nvSpPr>
        <p:spPr>
          <a:xfrm>
            <a:off x="6146649" y="5224564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2F139DC5-DAF7-4525-8B8C-CDD30B789764}"/>
              </a:ext>
            </a:extLst>
          </p:cNvPr>
          <p:cNvSpPr/>
          <p:nvPr/>
        </p:nvSpPr>
        <p:spPr>
          <a:xfrm>
            <a:off x="5645750" y="4570812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A0FEDC02-07E3-4972-AD36-040690EDFB1E}"/>
              </a:ext>
            </a:extLst>
          </p:cNvPr>
          <p:cNvSpPr/>
          <p:nvPr/>
        </p:nvSpPr>
        <p:spPr>
          <a:xfrm>
            <a:off x="9227481" y="5310703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0A2EAEE5-977C-4557-ACC4-AE5E130F7CFC}"/>
              </a:ext>
            </a:extLst>
          </p:cNvPr>
          <p:cNvSpPr/>
          <p:nvPr/>
        </p:nvSpPr>
        <p:spPr>
          <a:xfrm>
            <a:off x="8751065" y="3925156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64471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9" grpId="0"/>
      <p:bldP spid="61" grpId="0"/>
      <p:bldP spid="62" grpId="0"/>
      <p:bldP spid="63" grpId="0"/>
      <p:bldP spid="64" grpId="0"/>
      <p:bldP spid="65" grpId="0" animBg="1"/>
      <p:bldP spid="66" grpId="0"/>
      <p:bldP spid="67" grpId="0" animBg="1"/>
      <p:bldP spid="68" grpId="0" animBg="1"/>
      <p:bldP spid="81" grpId="0" animBg="1"/>
      <p:bldP spid="82" grpId="0" animBg="1"/>
      <p:bldP spid="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A03B8B01-E9F0-45DB-9770-B533F4898F6E}"/>
              </a:ext>
            </a:extLst>
          </p:cNvPr>
          <p:cNvSpPr/>
          <p:nvPr/>
        </p:nvSpPr>
        <p:spPr>
          <a:xfrm>
            <a:off x="3109278" y="498525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endParaRPr lang="vi-VN" sz="3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BAF82-088D-4529-90C4-10667916B48B}"/>
              </a:ext>
            </a:extLst>
          </p:cNvPr>
          <p:cNvSpPr txBox="1"/>
          <p:nvPr/>
        </p:nvSpPr>
        <p:spPr>
          <a:xfrm>
            <a:off x="3551101" y="498525"/>
            <a:ext cx="7644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/>
              <a:t>Tòa nhà có 60 căn phòng. Có 35 căn phòng đã bật đèn. Hỏi còn bao nhiêu căn phòng chưa bật đèn?</a:t>
            </a:r>
          </a:p>
        </p:txBody>
      </p:sp>
      <p:pic>
        <p:nvPicPr>
          <p:cNvPr id="9" name="Picture 8" descr="C:\Users\TUAN\Downloads\Luyện tập 1.png">
            <a:extLst>
              <a:ext uri="{FF2B5EF4-FFF2-40B4-BE49-F238E27FC236}">
                <a16:creationId xmlns:a16="http://schemas.microsoft.com/office/drawing/2014/main" id="{E3E3A2EA-1421-41CA-AA33-9605A937A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152" y="328812"/>
            <a:ext cx="2237784" cy="863493"/>
          </a:xfrm>
          <a:prstGeom prst="rect">
            <a:avLst/>
          </a:prstGeom>
          <a:noFill/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2CA97A69-1254-4634-A88C-92E0A5D1EFA1}"/>
              </a:ext>
            </a:extLst>
          </p:cNvPr>
          <p:cNvGrpSpPr/>
          <p:nvPr/>
        </p:nvGrpSpPr>
        <p:grpSpPr>
          <a:xfrm>
            <a:off x="730152" y="1572984"/>
            <a:ext cx="5117249" cy="4568379"/>
            <a:chOff x="978751" y="1413327"/>
            <a:chExt cx="5117249" cy="456837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66CA66B-03E3-4CC3-986E-966B3F2F4851}"/>
                </a:ext>
              </a:extLst>
            </p:cNvPr>
            <p:cNvSpPr/>
            <p:nvPr/>
          </p:nvSpPr>
          <p:spPr>
            <a:xfrm>
              <a:off x="1009650" y="5067300"/>
              <a:ext cx="5086350" cy="914406"/>
            </a:xfrm>
            <a:custGeom>
              <a:avLst/>
              <a:gdLst>
                <a:gd name="connsiteX0" fmla="*/ 0 w 5086350"/>
                <a:gd name="connsiteY0" fmla="*/ 457200 h 914400"/>
                <a:gd name="connsiteX1" fmla="*/ 2543175 w 5086350"/>
                <a:gd name="connsiteY1" fmla="*/ 0 h 914400"/>
                <a:gd name="connsiteX2" fmla="*/ 5086350 w 5086350"/>
                <a:gd name="connsiteY2" fmla="*/ 457200 h 914400"/>
                <a:gd name="connsiteX3" fmla="*/ 2543175 w 5086350"/>
                <a:gd name="connsiteY3" fmla="*/ 914400 h 914400"/>
                <a:gd name="connsiteX4" fmla="*/ 0 w 5086350"/>
                <a:gd name="connsiteY4" fmla="*/ 457200 h 914400"/>
                <a:gd name="connsiteX0" fmla="*/ 0 w 5086350"/>
                <a:gd name="connsiteY0" fmla="*/ 460602 h 929751"/>
                <a:gd name="connsiteX1" fmla="*/ 2543175 w 5086350"/>
                <a:gd name="connsiteY1" fmla="*/ 3402 h 929751"/>
                <a:gd name="connsiteX2" fmla="*/ 5086350 w 5086350"/>
                <a:gd name="connsiteY2" fmla="*/ 670152 h 929751"/>
                <a:gd name="connsiteX3" fmla="*/ 2543175 w 5086350"/>
                <a:gd name="connsiteY3" fmla="*/ 917802 h 929751"/>
                <a:gd name="connsiteX4" fmla="*/ 0 w 5086350"/>
                <a:gd name="connsiteY4" fmla="*/ 460602 h 929751"/>
                <a:gd name="connsiteX0" fmla="*/ 0 w 5086350"/>
                <a:gd name="connsiteY0" fmla="*/ 666750 h 914406"/>
                <a:gd name="connsiteX1" fmla="*/ 2543175 w 5086350"/>
                <a:gd name="connsiteY1" fmla="*/ 0 h 914406"/>
                <a:gd name="connsiteX2" fmla="*/ 5086350 w 5086350"/>
                <a:gd name="connsiteY2" fmla="*/ 666750 h 914406"/>
                <a:gd name="connsiteX3" fmla="*/ 2543175 w 5086350"/>
                <a:gd name="connsiteY3" fmla="*/ 914400 h 914406"/>
                <a:gd name="connsiteX4" fmla="*/ 0 w 5086350"/>
                <a:gd name="connsiteY4" fmla="*/ 666750 h 91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6350" h="914406">
                  <a:moveTo>
                    <a:pt x="0" y="666750"/>
                  </a:moveTo>
                  <a:cubicBezTo>
                    <a:pt x="0" y="414245"/>
                    <a:pt x="1695450" y="0"/>
                    <a:pt x="2543175" y="0"/>
                  </a:cubicBezTo>
                  <a:cubicBezTo>
                    <a:pt x="3390900" y="0"/>
                    <a:pt x="5086350" y="414245"/>
                    <a:pt x="5086350" y="666750"/>
                  </a:cubicBezTo>
                  <a:cubicBezTo>
                    <a:pt x="5086350" y="919255"/>
                    <a:pt x="3390900" y="914400"/>
                    <a:pt x="2543175" y="914400"/>
                  </a:cubicBezTo>
                  <a:cubicBezTo>
                    <a:pt x="1695450" y="914400"/>
                    <a:pt x="0" y="919255"/>
                    <a:pt x="0" y="666750"/>
                  </a:cubicBezTo>
                  <a:close/>
                </a:path>
              </a:pathLst>
            </a:custGeom>
            <a:solidFill>
              <a:srgbClr val="9CB863"/>
            </a:solidFill>
            <a:ln>
              <a:solidFill>
                <a:srgbClr val="9CB86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pic>
          <p:nvPicPr>
            <p:cNvPr id="2054" name="Picture 6" descr="Free Cartoon Tree Vector Vector Art &amp;amp; Graphics | freevector.com">
              <a:extLst>
                <a:ext uri="{FF2B5EF4-FFF2-40B4-BE49-F238E27FC236}">
                  <a16:creationId xmlns:a16="http://schemas.microsoft.com/office/drawing/2014/main" id="{01303DFD-BD2F-4383-B34B-B2F449C6A65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03" t="41905" r="67664" b="9420"/>
            <a:stretch/>
          </p:blipFill>
          <p:spPr bwMode="auto">
            <a:xfrm>
              <a:off x="1419620" y="3744686"/>
              <a:ext cx="1275618" cy="19957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29EDA50-2BDF-4B89-80EC-8CBE9323BE5F}"/>
                </a:ext>
              </a:extLst>
            </p:cNvPr>
            <p:cNvSpPr/>
            <p:nvPr/>
          </p:nvSpPr>
          <p:spPr>
            <a:xfrm>
              <a:off x="2366479" y="2022325"/>
              <a:ext cx="2372691" cy="3644347"/>
            </a:xfrm>
            <a:prstGeom prst="rect">
              <a:avLst/>
            </a:prstGeom>
            <a:solidFill>
              <a:srgbClr val="98CBA0"/>
            </a:solidFill>
            <a:ln>
              <a:solidFill>
                <a:srgbClr val="98CB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5E31831-DB07-4606-A570-F29FA85B7FA1}"/>
                </a:ext>
              </a:extLst>
            </p:cNvPr>
            <p:cNvSpPr/>
            <p:nvPr/>
          </p:nvSpPr>
          <p:spPr>
            <a:xfrm>
              <a:off x="2366479" y="1913353"/>
              <a:ext cx="2372690" cy="96675"/>
            </a:xfrm>
            <a:prstGeom prst="rect">
              <a:avLst/>
            </a:prstGeom>
            <a:solidFill>
              <a:srgbClr val="57927F"/>
            </a:solidFill>
            <a:ln>
              <a:solidFill>
                <a:srgbClr val="5792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B5C4A0-A2F4-4D29-B0ED-CEB148945EA1}"/>
                </a:ext>
              </a:extLst>
            </p:cNvPr>
            <p:cNvSpPr/>
            <p:nvPr/>
          </p:nvSpPr>
          <p:spPr>
            <a:xfrm>
              <a:off x="2491409" y="1563757"/>
              <a:ext cx="2133600" cy="336344"/>
            </a:xfrm>
            <a:prstGeom prst="rect">
              <a:avLst/>
            </a:prstGeom>
            <a:solidFill>
              <a:srgbClr val="98CBA0"/>
            </a:solidFill>
            <a:ln>
              <a:solidFill>
                <a:srgbClr val="98CB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007A177-72D0-4618-9AFC-B60CF4344CFA}"/>
                </a:ext>
              </a:extLst>
            </p:cNvPr>
            <p:cNvSpPr/>
            <p:nvPr/>
          </p:nvSpPr>
          <p:spPr>
            <a:xfrm>
              <a:off x="2644086" y="1413327"/>
              <a:ext cx="1814030" cy="149205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pic>
          <p:nvPicPr>
            <p:cNvPr id="2056" name="Picture 8" descr="Free Cartoon Tree Vector Vector Art &amp;amp; Graphics | freevector.com">
              <a:extLst>
                <a:ext uri="{FF2B5EF4-FFF2-40B4-BE49-F238E27FC236}">
                  <a16:creationId xmlns:a16="http://schemas.microsoft.com/office/drawing/2014/main" id="{F37ED800-0FB3-4DED-9479-D39F6D07484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0" t="7831" r="69670" b="58909"/>
            <a:stretch/>
          </p:blipFill>
          <p:spPr bwMode="auto">
            <a:xfrm>
              <a:off x="978751" y="4383467"/>
              <a:ext cx="1171116" cy="1357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76B446-ED43-408F-97C4-46828BB6D10D}"/>
                </a:ext>
              </a:extLst>
            </p:cNvPr>
            <p:cNvSpPr/>
            <p:nvPr/>
          </p:nvSpPr>
          <p:spPr>
            <a:xfrm>
              <a:off x="3403144" y="5152822"/>
              <a:ext cx="351064" cy="504157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79CB77-5F87-48E0-9306-2E8E148868F0}"/>
                </a:ext>
              </a:extLst>
            </p:cNvPr>
            <p:cNvSpPr/>
            <p:nvPr/>
          </p:nvSpPr>
          <p:spPr>
            <a:xfrm>
              <a:off x="2542486" y="216995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6AE9B31-C24F-4CFB-A12A-C965D72CFE93}"/>
                </a:ext>
              </a:extLst>
            </p:cNvPr>
            <p:cNvSpPr/>
            <p:nvPr/>
          </p:nvSpPr>
          <p:spPr>
            <a:xfrm>
              <a:off x="2906078" y="2169953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9B950E0-B974-4DE9-95EF-18D2F45D00D0}"/>
                </a:ext>
              </a:extLst>
            </p:cNvPr>
            <p:cNvSpPr/>
            <p:nvPr/>
          </p:nvSpPr>
          <p:spPr>
            <a:xfrm>
              <a:off x="3266384" y="216995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0A5563B-49B3-4712-BCD4-814D39235A2E}"/>
                </a:ext>
              </a:extLst>
            </p:cNvPr>
            <p:cNvSpPr/>
            <p:nvPr/>
          </p:nvSpPr>
          <p:spPr>
            <a:xfrm>
              <a:off x="3626690" y="216995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ACB4BD4-B2A8-488E-93BA-7E9BCF64285E}"/>
                </a:ext>
              </a:extLst>
            </p:cNvPr>
            <p:cNvSpPr/>
            <p:nvPr/>
          </p:nvSpPr>
          <p:spPr>
            <a:xfrm>
              <a:off x="3985107" y="216995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226A2EB-7DEF-4B1D-BB95-E525734E6D47}"/>
                </a:ext>
              </a:extLst>
            </p:cNvPr>
            <p:cNvSpPr/>
            <p:nvPr/>
          </p:nvSpPr>
          <p:spPr>
            <a:xfrm>
              <a:off x="4343524" y="216995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3F6BDE7-F366-4297-A1E3-51202933929D}"/>
                </a:ext>
              </a:extLst>
            </p:cNvPr>
            <p:cNvSpPr/>
            <p:nvPr/>
          </p:nvSpPr>
          <p:spPr>
            <a:xfrm>
              <a:off x="2542486" y="2458619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7C9C19E-5D40-4169-99BA-C6EC4685E29A}"/>
                </a:ext>
              </a:extLst>
            </p:cNvPr>
            <p:cNvSpPr/>
            <p:nvPr/>
          </p:nvSpPr>
          <p:spPr>
            <a:xfrm>
              <a:off x="2906078" y="2458619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61C251C-AB29-4FBD-A601-7752FB4A7DA8}"/>
                </a:ext>
              </a:extLst>
            </p:cNvPr>
            <p:cNvSpPr/>
            <p:nvPr/>
          </p:nvSpPr>
          <p:spPr>
            <a:xfrm>
              <a:off x="3266384" y="2458619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DCF6144-487B-48BE-8F0A-A12B7E200C4D}"/>
                </a:ext>
              </a:extLst>
            </p:cNvPr>
            <p:cNvSpPr/>
            <p:nvPr/>
          </p:nvSpPr>
          <p:spPr>
            <a:xfrm>
              <a:off x="3626690" y="2458619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4E6260B-4C91-4055-9182-C91D5D2C322A}"/>
                </a:ext>
              </a:extLst>
            </p:cNvPr>
            <p:cNvSpPr/>
            <p:nvPr/>
          </p:nvSpPr>
          <p:spPr>
            <a:xfrm>
              <a:off x="3985107" y="2458619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59A153C-A0D8-469E-B667-9F9854BE3576}"/>
                </a:ext>
              </a:extLst>
            </p:cNvPr>
            <p:cNvSpPr/>
            <p:nvPr/>
          </p:nvSpPr>
          <p:spPr>
            <a:xfrm>
              <a:off x="4343524" y="2458619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954EAA0-CAA3-4C2C-B601-E84C20F649F6}"/>
                </a:ext>
              </a:extLst>
            </p:cNvPr>
            <p:cNvSpPr/>
            <p:nvPr/>
          </p:nvSpPr>
          <p:spPr>
            <a:xfrm>
              <a:off x="2542486" y="2747285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EB045EA-AE2C-4C10-B2A0-075CB851D440}"/>
                </a:ext>
              </a:extLst>
            </p:cNvPr>
            <p:cNvSpPr/>
            <p:nvPr/>
          </p:nvSpPr>
          <p:spPr>
            <a:xfrm>
              <a:off x="2906078" y="2747285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6044812-FFB0-406D-9B3B-AD4A7B136ADB}"/>
                </a:ext>
              </a:extLst>
            </p:cNvPr>
            <p:cNvSpPr/>
            <p:nvPr/>
          </p:nvSpPr>
          <p:spPr>
            <a:xfrm>
              <a:off x="3266384" y="2747285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333D83F-9CDB-40FD-874F-0B2755EA972A}"/>
                </a:ext>
              </a:extLst>
            </p:cNvPr>
            <p:cNvSpPr/>
            <p:nvPr/>
          </p:nvSpPr>
          <p:spPr>
            <a:xfrm>
              <a:off x="3626690" y="2747285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89EBEF2-E74F-4DDA-BA33-3C5DD33731A7}"/>
                </a:ext>
              </a:extLst>
            </p:cNvPr>
            <p:cNvSpPr/>
            <p:nvPr/>
          </p:nvSpPr>
          <p:spPr>
            <a:xfrm>
              <a:off x="3985107" y="2747285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D792B96-8842-4ACE-97BC-BCC6F4F20CE0}"/>
                </a:ext>
              </a:extLst>
            </p:cNvPr>
            <p:cNvSpPr/>
            <p:nvPr/>
          </p:nvSpPr>
          <p:spPr>
            <a:xfrm>
              <a:off x="4343524" y="2747285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AF5B46D-1D03-4D95-AAD5-6C3AC599177F}"/>
                </a:ext>
              </a:extLst>
            </p:cNvPr>
            <p:cNvSpPr/>
            <p:nvPr/>
          </p:nvSpPr>
          <p:spPr>
            <a:xfrm>
              <a:off x="2542486" y="303595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9E9BD02-F581-47A2-88CE-6ED3D82C84A9}"/>
                </a:ext>
              </a:extLst>
            </p:cNvPr>
            <p:cNvSpPr/>
            <p:nvPr/>
          </p:nvSpPr>
          <p:spPr>
            <a:xfrm>
              <a:off x="2906078" y="303595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42F40DA-1C03-4C01-B3AF-EF23FD1D83BC}"/>
                </a:ext>
              </a:extLst>
            </p:cNvPr>
            <p:cNvSpPr/>
            <p:nvPr/>
          </p:nvSpPr>
          <p:spPr>
            <a:xfrm>
              <a:off x="3266384" y="303595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681E352-E4CB-4854-968A-ABC55934C30A}"/>
                </a:ext>
              </a:extLst>
            </p:cNvPr>
            <p:cNvSpPr/>
            <p:nvPr/>
          </p:nvSpPr>
          <p:spPr>
            <a:xfrm>
              <a:off x="3626690" y="3035951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058C6F7-0384-4A4F-9EB0-5D6AD20D0825}"/>
                </a:ext>
              </a:extLst>
            </p:cNvPr>
            <p:cNvSpPr/>
            <p:nvPr/>
          </p:nvSpPr>
          <p:spPr>
            <a:xfrm>
              <a:off x="3985107" y="303595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05A283D-9C85-4260-8EB6-F08563B90BD2}"/>
                </a:ext>
              </a:extLst>
            </p:cNvPr>
            <p:cNvSpPr/>
            <p:nvPr/>
          </p:nvSpPr>
          <p:spPr>
            <a:xfrm>
              <a:off x="4343524" y="303595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35EB9E3-8340-4D99-B0CA-BE7C4D6B5C62}"/>
                </a:ext>
              </a:extLst>
            </p:cNvPr>
            <p:cNvSpPr/>
            <p:nvPr/>
          </p:nvSpPr>
          <p:spPr>
            <a:xfrm>
              <a:off x="2542486" y="3324617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04BD2D6-EE4C-450A-9F73-E99C8D91FE57}"/>
                </a:ext>
              </a:extLst>
            </p:cNvPr>
            <p:cNvSpPr/>
            <p:nvPr/>
          </p:nvSpPr>
          <p:spPr>
            <a:xfrm>
              <a:off x="2906078" y="3324617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F417A1D-366B-45F5-AA22-E58A65985AA1}"/>
                </a:ext>
              </a:extLst>
            </p:cNvPr>
            <p:cNvSpPr/>
            <p:nvPr/>
          </p:nvSpPr>
          <p:spPr>
            <a:xfrm>
              <a:off x="3266384" y="3324617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B8B79F8-BCC6-44EB-AAFC-3073FC8D3879}"/>
                </a:ext>
              </a:extLst>
            </p:cNvPr>
            <p:cNvSpPr/>
            <p:nvPr/>
          </p:nvSpPr>
          <p:spPr>
            <a:xfrm>
              <a:off x="3626690" y="3324617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7F50E10-0EE2-4531-AE1A-FF43690725C1}"/>
                </a:ext>
              </a:extLst>
            </p:cNvPr>
            <p:cNvSpPr/>
            <p:nvPr/>
          </p:nvSpPr>
          <p:spPr>
            <a:xfrm>
              <a:off x="3985107" y="3324617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0A92139-6682-4A39-BB80-05ABB6C460C9}"/>
                </a:ext>
              </a:extLst>
            </p:cNvPr>
            <p:cNvSpPr/>
            <p:nvPr/>
          </p:nvSpPr>
          <p:spPr>
            <a:xfrm>
              <a:off x="4343524" y="3324617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7F781E6-188C-43FD-8AC8-80564C6C6322}"/>
                </a:ext>
              </a:extLst>
            </p:cNvPr>
            <p:cNvSpPr/>
            <p:nvPr/>
          </p:nvSpPr>
          <p:spPr>
            <a:xfrm>
              <a:off x="2542486" y="3613283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E76D632-150C-4F59-AFB0-00053829E432}"/>
                </a:ext>
              </a:extLst>
            </p:cNvPr>
            <p:cNvSpPr/>
            <p:nvPr/>
          </p:nvSpPr>
          <p:spPr>
            <a:xfrm>
              <a:off x="2906078" y="361328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7019706-C7EB-4801-9A30-174F07DA3286}"/>
                </a:ext>
              </a:extLst>
            </p:cNvPr>
            <p:cNvSpPr/>
            <p:nvPr/>
          </p:nvSpPr>
          <p:spPr>
            <a:xfrm>
              <a:off x="3266384" y="361328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F45145F-B54A-46D3-80C7-73E9850CA4F1}"/>
                </a:ext>
              </a:extLst>
            </p:cNvPr>
            <p:cNvSpPr/>
            <p:nvPr/>
          </p:nvSpPr>
          <p:spPr>
            <a:xfrm>
              <a:off x="3626690" y="361328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A33D5B1-6661-4A43-9C78-7B3E1AF8F37D}"/>
                </a:ext>
              </a:extLst>
            </p:cNvPr>
            <p:cNvSpPr/>
            <p:nvPr/>
          </p:nvSpPr>
          <p:spPr>
            <a:xfrm>
              <a:off x="3985107" y="3613283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386F737-118B-474D-A662-C0A015B33B93}"/>
                </a:ext>
              </a:extLst>
            </p:cNvPr>
            <p:cNvSpPr/>
            <p:nvPr/>
          </p:nvSpPr>
          <p:spPr>
            <a:xfrm>
              <a:off x="4343524" y="3613283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1777767-BD64-4FEA-8F37-071DF284EE51}"/>
                </a:ext>
              </a:extLst>
            </p:cNvPr>
            <p:cNvSpPr/>
            <p:nvPr/>
          </p:nvSpPr>
          <p:spPr>
            <a:xfrm>
              <a:off x="2542486" y="3901949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F6D50C1-0F66-485F-9FFA-72F1FE14A0B7}"/>
                </a:ext>
              </a:extLst>
            </p:cNvPr>
            <p:cNvSpPr/>
            <p:nvPr/>
          </p:nvSpPr>
          <p:spPr>
            <a:xfrm>
              <a:off x="2906078" y="3901949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037D252-5F10-4CD2-B82D-072B51261A58}"/>
                </a:ext>
              </a:extLst>
            </p:cNvPr>
            <p:cNvSpPr/>
            <p:nvPr/>
          </p:nvSpPr>
          <p:spPr>
            <a:xfrm>
              <a:off x="3266384" y="3901949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A97EAC9C-5FD4-4DBA-85A5-5E4A790D25FF}"/>
                </a:ext>
              </a:extLst>
            </p:cNvPr>
            <p:cNvSpPr/>
            <p:nvPr/>
          </p:nvSpPr>
          <p:spPr>
            <a:xfrm>
              <a:off x="3626690" y="3901949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9367567-633B-4C07-A1A1-0653D0282CBA}"/>
                </a:ext>
              </a:extLst>
            </p:cNvPr>
            <p:cNvSpPr/>
            <p:nvPr/>
          </p:nvSpPr>
          <p:spPr>
            <a:xfrm>
              <a:off x="3985107" y="3901949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3AF6072-D1B3-41BD-A2CF-F59EBAAAC06B}"/>
                </a:ext>
              </a:extLst>
            </p:cNvPr>
            <p:cNvSpPr/>
            <p:nvPr/>
          </p:nvSpPr>
          <p:spPr>
            <a:xfrm>
              <a:off x="4343524" y="3901949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F877BCD-0F9E-4204-A13C-6EA1AD1286DB}"/>
                </a:ext>
              </a:extLst>
            </p:cNvPr>
            <p:cNvSpPr/>
            <p:nvPr/>
          </p:nvSpPr>
          <p:spPr>
            <a:xfrm>
              <a:off x="2542486" y="4190615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4A9F12E-F74C-40D0-A0DE-14CF9F6CD3CC}"/>
                </a:ext>
              </a:extLst>
            </p:cNvPr>
            <p:cNvSpPr/>
            <p:nvPr/>
          </p:nvSpPr>
          <p:spPr>
            <a:xfrm>
              <a:off x="2906078" y="4190615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8368303-A3E2-4F3B-8D2B-91F45E426A4C}"/>
                </a:ext>
              </a:extLst>
            </p:cNvPr>
            <p:cNvSpPr/>
            <p:nvPr/>
          </p:nvSpPr>
          <p:spPr>
            <a:xfrm>
              <a:off x="3266384" y="4190615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F3AA08E-2766-4102-B01E-DBFCBF20DE12}"/>
                </a:ext>
              </a:extLst>
            </p:cNvPr>
            <p:cNvSpPr/>
            <p:nvPr/>
          </p:nvSpPr>
          <p:spPr>
            <a:xfrm>
              <a:off x="3626690" y="4190615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50C7C396-516F-4DAB-A8EE-CAA2DA2F340F}"/>
                </a:ext>
              </a:extLst>
            </p:cNvPr>
            <p:cNvSpPr/>
            <p:nvPr/>
          </p:nvSpPr>
          <p:spPr>
            <a:xfrm>
              <a:off x="3985107" y="4190615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21DCDB1-B104-4475-9406-575306C03BA2}"/>
                </a:ext>
              </a:extLst>
            </p:cNvPr>
            <p:cNvSpPr/>
            <p:nvPr/>
          </p:nvSpPr>
          <p:spPr>
            <a:xfrm>
              <a:off x="4343524" y="4190615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CB2E374E-E2FB-4893-9909-9124FA1A19C3}"/>
                </a:ext>
              </a:extLst>
            </p:cNvPr>
            <p:cNvSpPr/>
            <p:nvPr/>
          </p:nvSpPr>
          <p:spPr>
            <a:xfrm>
              <a:off x="2542486" y="447928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5D2CF6B-E11D-4962-B61D-DB9864CFAC4B}"/>
                </a:ext>
              </a:extLst>
            </p:cNvPr>
            <p:cNvSpPr/>
            <p:nvPr/>
          </p:nvSpPr>
          <p:spPr>
            <a:xfrm>
              <a:off x="2906078" y="447928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ECDDAF50-FBF4-4E69-852A-8E9612433109}"/>
                </a:ext>
              </a:extLst>
            </p:cNvPr>
            <p:cNvSpPr/>
            <p:nvPr/>
          </p:nvSpPr>
          <p:spPr>
            <a:xfrm>
              <a:off x="3266384" y="447928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0391981D-0E60-4FBD-A1A1-52C1486323CB}"/>
                </a:ext>
              </a:extLst>
            </p:cNvPr>
            <p:cNvSpPr/>
            <p:nvPr/>
          </p:nvSpPr>
          <p:spPr>
            <a:xfrm>
              <a:off x="3626690" y="4479281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9C05133-04BE-4F21-81DF-D0C9DE493792}"/>
                </a:ext>
              </a:extLst>
            </p:cNvPr>
            <p:cNvSpPr/>
            <p:nvPr/>
          </p:nvSpPr>
          <p:spPr>
            <a:xfrm>
              <a:off x="3985107" y="4479281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96AA8DA9-BB9C-4E0D-87CE-7A76BEBAA7F2}"/>
                </a:ext>
              </a:extLst>
            </p:cNvPr>
            <p:cNvSpPr/>
            <p:nvPr/>
          </p:nvSpPr>
          <p:spPr>
            <a:xfrm>
              <a:off x="4343524" y="4479281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B8A6C1A4-72B3-42A3-83BD-01CD5C3DA0D2}"/>
                </a:ext>
              </a:extLst>
            </p:cNvPr>
            <p:cNvSpPr/>
            <p:nvPr/>
          </p:nvSpPr>
          <p:spPr>
            <a:xfrm>
              <a:off x="2542486" y="4767947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DCA1893-BC80-477A-A172-983C63E60637}"/>
                </a:ext>
              </a:extLst>
            </p:cNvPr>
            <p:cNvSpPr/>
            <p:nvPr/>
          </p:nvSpPr>
          <p:spPr>
            <a:xfrm>
              <a:off x="2906078" y="4767947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FE811F3E-345F-46B5-9623-BA258C7CF8BA}"/>
                </a:ext>
              </a:extLst>
            </p:cNvPr>
            <p:cNvSpPr/>
            <p:nvPr/>
          </p:nvSpPr>
          <p:spPr>
            <a:xfrm>
              <a:off x="3266384" y="4767947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E9939B16-5AE4-42A9-AF10-8BADDE062AA0}"/>
                </a:ext>
              </a:extLst>
            </p:cNvPr>
            <p:cNvSpPr/>
            <p:nvPr/>
          </p:nvSpPr>
          <p:spPr>
            <a:xfrm>
              <a:off x="3626690" y="4767947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83B481AF-3843-4532-8F47-1C0162956C9C}"/>
                </a:ext>
              </a:extLst>
            </p:cNvPr>
            <p:cNvSpPr/>
            <p:nvPr/>
          </p:nvSpPr>
          <p:spPr>
            <a:xfrm>
              <a:off x="3985107" y="4767947"/>
              <a:ext cx="203200" cy="203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00A2ADD-87C6-43ED-A55A-B55518CAAD27}"/>
                </a:ext>
              </a:extLst>
            </p:cNvPr>
            <p:cNvSpPr/>
            <p:nvPr/>
          </p:nvSpPr>
          <p:spPr>
            <a:xfrm>
              <a:off x="4343524" y="4767947"/>
              <a:ext cx="203200" cy="203200"/>
            </a:xfrm>
            <a:prstGeom prst="rect">
              <a:avLst/>
            </a:prstGeom>
            <a:solidFill>
              <a:srgbClr val="48654F"/>
            </a:solidFill>
            <a:ln>
              <a:solidFill>
                <a:srgbClr val="4865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pic>
          <p:nvPicPr>
            <p:cNvPr id="2058" name="Picture 10" descr="Free Cartoon Tree Vector Vector Art &amp;amp; Graphics | freevector.com">
              <a:extLst>
                <a:ext uri="{FF2B5EF4-FFF2-40B4-BE49-F238E27FC236}">
                  <a16:creationId xmlns:a16="http://schemas.microsoft.com/office/drawing/2014/main" id="{25555B3E-A2FC-49C9-A15A-F7DAF982C99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280" t="50000" r="9010" b="9420"/>
            <a:stretch/>
          </p:blipFill>
          <p:spPr bwMode="auto">
            <a:xfrm>
              <a:off x="4350003" y="4151071"/>
              <a:ext cx="1336026" cy="18078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FB6E7F2B-9B17-40F4-AF7C-1D9A041E466D}"/>
              </a:ext>
            </a:extLst>
          </p:cNvPr>
          <p:cNvSpPr txBox="1"/>
          <p:nvPr/>
        </p:nvSpPr>
        <p:spPr>
          <a:xfrm>
            <a:off x="7093495" y="1901330"/>
            <a:ext cx="1551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i="1" dirty="0"/>
              <a:t>Bài giải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E6D0488-E8F0-49B0-A902-0DCB60E41274}"/>
              </a:ext>
            </a:extLst>
          </p:cNvPr>
          <p:cNvSpPr txBox="1"/>
          <p:nvPr/>
        </p:nvSpPr>
        <p:spPr>
          <a:xfrm>
            <a:off x="5139110" y="2540458"/>
            <a:ext cx="6841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Còn số căn phòng chưa bật đèn là: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328C9C5-DD6C-48FB-9E2F-EF4968691470}"/>
              </a:ext>
            </a:extLst>
          </p:cNvPr>
          <p:cNvSpPr txBox="1"/>
          <p:nvPr/>
        </p:nvSpPr>
        <p:spPr>
          <a:xfrm>
            <a:off x="5693331" y="3194483"/>
            <a:ext cx="5065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</a:rPr>
              <a:t>60 – 35 = 25 (căn phòng)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D3E3CFD-9E44-4BD8-9FB1-7ECF1DB2F0A9}"/>
              </a:ext>
            </a:extLst>
          </p:cNvPr>
          <p:cNvSpPr txBox="1"/>
          <p:nvPr/>
        </p:nvSpPr>
        <p:spPr>
          <a:xfrm>
            <a:off x="7093495" y="3848508"/>
            <a:ext cx="3837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vi-VN" sz="2800" dirty="0">
                <a:solidFill>
                  <a:srgbClr val="FF0000"/>
                </a:solidFill>
              </a:rPr>
              <a:t>Đáp số: 25 căn phòng.</a:t>
            </a:r>
          </a:p>
        </p:txBody>
      </p:sp>
    </p:spTree>
    <p:extLst>
      <p:ext uri="{BB962C8B-B14F-4D97-AF65-F5344CB8AC3E}">
        <p14:creationId xmlns:p14="http://schemas.microsoft.com/office/powerpoint/2010/main" val="339687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81" grpId="0"/>
      <p:bldP spid="82" grpId="0"/>
      <p:bldP spid="83" grpId="0"/>
      <p:bldP spid="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E265AAC-CA94-4BB4-9AEE-B08227C297CF}"/>
              </a:ext>
            </a:extLst>
          </p:cNvPr>
          <p:cNvSpPr/>
          <p:nvPr/>
        </p:nvSpPr>
        <p:spPr>
          <a:xfrm>
            <a:off x="800928" y="1293547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</a:t>
            </a:r>
            <a:endParaRPr lang="vi-V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F8DF78-4A0E-4B17-8750-C81D0436676C}"/>
              </a:ext>
            </a:extLst>
          </p:cNvPr>
          <p:cNvSpPr txBox="1"/>
          <p:nvPr/>
        </p:nvSpPr>
        <p:spPr>
          <a:xfrm>
            <a:off x="1238250" y="1293547"/>
            <a:ext cx="3028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/>
              <a:t>Chọn kết quả đúng.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CBDF83-C3BF-43FD-A3B8-1339D2F75320}"/>
              </a:ext>
            </a:extLst>
          </p:cNvPr>
          <p:cNvSpPr txBox="1"/>
          <p:nvPr/>
        </p:nvSpPr>
        <p:spPr>
          <a:xfrm>
            <a:off x="800928" y="1856454"/>
            <a:ext cx="4686300" cy="1593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2400" dirty="0"/>
              <a:t>a) 32 + 48 – 16 = ?</a:t>
            </a:r>
          </a:p>
          <a:p>
            <a:pPr algn="just">
              <a:lnSpc>
                <a:spcPct val="250000"/>
              </a:lnSpc>
            </a:pPr>
            <a:r>
              <a:rPr lang="vi-VN" sz="2400" dirty="0">
                <a:solidFill>
                  <a:srgbClr val="F35757"/>
                </a:solidFill>
              </a:rPr>
              <a:t>A. </a:t>
            </a:r>
            <a:r>
              <a:rPr lang="vi-VN" sz="2400" dirty="0"/>
              <a:t>54 	     </a:t>
            </a:r>
            <a:r>
              <a:rPr lang="vi-VN" sz="2400" dirty="0">
                <a:solidFill>
                  <a:srgbClr val="F35757"/>
                </a:solidFill>
              </a:rPr>
              <a:t>B. </a:t>
            </a:r>
            <a:r>
              <a:rPr lang="vi-VN" sz="2400" dirty="0"/>
              <a:t>64	</a:t>
            </a:r>
            <a:r>
              <a:rPr lang="vi-VN" sz="2400" dirty="0">
                <a:solidFill>
                  <a:srgbClr val="F35757"/>
                </a:solidFill>
              </a:rPr>
              <a:t>C. </a:t>
            </a:r>
            <a:r>
              <a:rPr lang="vi-VN" sz="2400" dirty="0"/>
              <a:t>74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B45CBB-3C28-47E4-B9B5-A77AC9CC290A}"/>
              </a:ext>
            </a:extLst>
          </p:cNvPr>
          <p:cNvSpPr txBox="1"/>
          <p:nvPr/>
        </p:nvSpPr>
        <p:spPr>
          <a:xfrm>
            <a:off x="800928" y="3412710"/>
            <a:ext cx="4686300" cy="1593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2400" dirty="0"/>
              <a:t>b) 33 – 16 + 53 = ?</a:t>
            </a:r>
          </a:p>
          <a:p>
            <a:pPr algn="just">
              <a:lnSpc>
                <a:spcPct val="250000"/>
              </a:lnSpc>
            </a:pPr>
            <a:r>
              <a:rPr lang="vi-VN" sz="2400" dirty="0">
                <a:solidFill>
                  <a:srgbClr val="F35757"/>
                </a:solidFill>
              </a:rPr>
              <a:t>A. </a:t>
            </a:r>
            <a:r>
              <a:rPr lang="vi-VN" sz="2400" dirty="0"/>
              <a:t>70	     </a:t>
            </a:r>
            <a:r>
              <a:rPr lang="vi-VN" sz="2400" dirty="0">
                <a:solidFill>
                  <a:srgbClr val="F35757"/>
                </a:solidFill>
              </a:rPr>
              <a:t>B. </a:t>
            </a:r>
            <a:r>
              <a:rPr lang="vi-VN" sz="2400" dirty="0"/>
              <a:t>60	</a:t>
            </a:r>
            <a:r>
              <a:rPr lang="vi-VN" sz="2400" dirty="0">
                <a:solidFill>
                  <a:srgbClr val="F35757"/>
                </a:solidFill>
              </a:rPr>
              <a:t>C. </a:t>
            </a:r>
            <a:r>
              <a:rPr lang="vi-VN" sz="2400" dirty="0"/>
              <a:t>50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CD6481F-8C13-4629-A412-D72E87C380E7}"/>
              </a:ext>
            </a:extLst>
          </p:cNvPr>
          <p:cNvSpPr/>
          <p:nvPr/>
        </p:nvSpPr>
        <p:spPr>
          <a:xfrm>
            <a:off x="1371966" y="2544205"/>
            <a:ext cx="748382" cy="38490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CC375AA-FC93-4135-A0FD-3B2511E6D8D4}"/>
              </a:ext>
            </a:extLst>
          </p:cNvPr>
          <p:cNvSpPr/>
          <p:nvPr/>
        </p:nvSpPr>
        <p:spPr>
          <a:xfrm>
            <a:off x="2040284" y="2929111"/>
            <a:ext cx="563376" cy="5777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FADE1AF-AECF-49C4-A082-558C952C9ABF}"/>
              </a:ext>
            </a:extLst>
          </p:cNvPr>
          <p:cNvSpPr/>
          <p:nvPr/>
        </p:nvSpPr>
        <p:spPr>
          <a:xfrm>
            <a:off x="1399665" y="4083896"/>
            <a:ext cx="748382" cy="38490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3CDA4B-2F96-4AB6-AFC0-843F0F233419}"/>
              </a:ext>
            </a:extLst>
          </p:cNvPr>
          <p:cNvSpPr/>
          <p:nvPr/>
        </p:nvSpPr>
        <p:spPr>
          <a:xfrm>
            <a:off x="689852" y="4498304"/>
            <a:ext cx="563376" cy="5777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0" name="Picture 9" descr="C:\Users\TUAN\Downloads\Luyện tập 1.png">
            <a:extLst>
              <a:ext uri="{FF2B5EF4-FFF2-40B4-BE49-F238E27FC236}">
                <a16:creationId xmlns:a16="http://schemas.microsoft.com/office/drawing/2014/main" id="{566C0BCC-E323-47BA-A1FC-81F71DCAA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152" y="328812"/>
            <a:ext cx="2237784" cy="863493"/>
          </a:xfrm>
          <a:prstGeom prst="rect">
            <a:avLst/>
          </a:prstGeom>
          <a:noFill/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D7623CD-4031-4DB5-A02F-F63E1F3839D2}"/>
              </a:ext>
            </a:extLst>
          </p:cNvPr>
          <p:cNvCxnSpPr/>
          <p:nvPr/>
        </p:nvCxnSpPr>
        <p:spPr>
          <a:xfrm>
            <a:off x="4692374" y="355493"/>
            <a:ext cx="0" cy="572493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F597F78D-E4AA-45F8-AAB9-02829436CAAA}"/>
              </a:ext>
            </a:extLst>
          </p:cNvPr>
          <p:cNvSpPr/>
          <p:nvPr/>
        </p:nvSpPr>
        <p:spPr>
          <a:xfrm>
            <a:off x="4837989" y="456213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5</a:t>
            </a:r>
            <a:endParaRPr lang="vi-VN" sz="32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3778CD-B670-4882-802C-FB91D835E12D}"/>
              </a:ext>
            </a:extLst>
          </p:cNvPr>
          <p:cNvSpPr txBox="1"/>
          <p:nvPr/>
        </p:nvSpPr>
        <p:spPr>
          <a:xfrm>
            <a:off x="5275310" y="456213"/>
            <a:ext cx="584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/>
              <a:t>Mỗi con mèo sẽ câu con cá ghi phép tính có kết quả là số ghi trên xô.</a:t>
            </a:r>
          </a:p>
          <a:p>
            <a:pPr algn="just"/>
            <a:r>
              <a:rPr lang="vi-VN" sz="2400" dirty="0"/>
              <a:t>Tìm cá cho mỗi con mèo.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BC5171-4E23-4921-B28C-6F6D51E948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75309" y="1532144"/>
            <a:ext cx="4652565" cy="4748002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1D30766-DC82-44A2-9EF4-89A69253C84D}"/>
              </a:ext>
            </a:extLst>
          </p:cNvPr>
          <p:cNvGrpSpPr/>
          <p:nvPr/>
        </p:nvGrpSpPr>
        <p:grpSpPr>
          <a:xfrm>
            <a:off x="9927874" y="2321796"/>
            <a:ext cx="807151" cy="662828"/>
            <a:chOff x="1750173" y="2926500"/>
            <a:chExt cx="807151" cy="66282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E9F0AF1-E28C-4127-BE10-2325F19FA26E}"/>
                </a:ext>
              </a:extLst>
            </p:cNvPr>
            <p:cNvSpPr/>
            <p:nvPr/>
          </p:nvSpPr>
          <p:spPr>
            <a:xfrm>
              <a:off x="1750173" y="2926500"/>
              <a:ext cx="662828" cy="6628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26</a:t>
              </a:r>
              <a:endParaRPr lang="vi-VN" sz="24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A3FB638-DE45-45BF-B155-F303E73A032F}"/>
                </a:ext>
              </a:extLst>
            </p:cNvPr>
            <p:cNvSpPr txBox="1"/>
            <p:nvPr/>
          </p:nvSpPr>
          <p:spPr>
            <a:xfrm>
              <a:off x="1776676" y="2967336"/>
              <a:ext cx="780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45</a:t>
              </a:r>
              <a:endParaRPr lang="vi-VN" sz="3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F0CE4E2-609A-42F8-8AEC-E40AFF459647}"/>
              </a:ext>
            </a:extLst>
          </p:cNvPr>
          <p:cNvGrpSpPr/>
          <p:nvPr/>
        </p:nvGrpSpPr>
        <p:grpSpPr>
          <a:xfrm>
            <a:off x="9927874" y="3835476"/>
            <a:ext cx="807151" cy="662828"/>
            <a:chOff x="1750173" y="2926500"/>
            <a:chExt cx="807151" cy="662828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80839D1-23FC-4A93-BC84-FD2A623DB2D5}"/>
                </a:ext>
              </a:extLst>
            </p:cNvPr>
            <p:cNvSpPr/>
            <p:nvPr/>
          </p:nvSpPr>
          <p:spPr>
            <a:xfrm>
              <a:off x="1750173" y="2926500"/>
              <a:ext cx="662828" cy="6628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26</a:t>
              </a:r>
              <a:endParaRPr lang="vi-VN" sz="240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1DB3AA1-5177-4817-9B56-7581676AA493}"/>
                </a:ext>
              </a:extLst>
            </p:cNvPr>
            <p:cNvSpPr txBox="1"/>
            <p:nvPr/>
          </p:nvSpPr>
          <p:spPr>
            <a:xfrm>
              <a:off x="1776676" y="2967336"/>
              <a:ext cx="780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65</a:t>
              </a:r>
              <a:endParaRPr lang="vi-VN" sz="3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FFF7D1-12C7-4DCF-AE21-DF03DA325D6A}"/>
              </a:ext>
            </a:extLst>
          </p:cNvPr>
          <p:cNvGrpSpPr/>
          <p:nvPr/>
        </p:nvGrpSpPr>
        <p:grpSpPr>
          <a:xfrm>
            <a:off x="9927874" y="5349156"/>
            <a:ext cx="807151" cy="662828"/>
            <a:chOff x="1750173" y="2926500"/>
            <a:chExt cx="807151" cy="66282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99F3CC6-6407-4DCA-84B4-FE2399D8E7E3}"/>
                </a:ext>
              </a:extLst>
            </p:cNvPr>
            <p:cNvSpPr/>
            <p:nvPr/>
          </p:nvSpPr>
          <p:spPr>
            <a:xfrm>
              <a:off x="1750173" y="2926500"/>
              <a:ext cx="662828" cy="6628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26</a:t>
              </a:r>
              <a:endParaRPr lang="vi-VN" sz="240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2CE0E60-DB6C-4881-BC39-0C8D0A44D087}"/>
                </a:ext>
              </a:extLst>
            </p:cNvPr>
            <p:cNvSpPr txBox="1"/>
            <p:nvPr/>
          </p:nvSpPr>
          <p:spPr>
            <a:xfrm>
              <a:off x="1776676" y="2967336"/>
              <a:ext cx="7806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55</a:t>
              </a:r>
              <a:endParaRPr lang="vi-VN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D347BFB-270E-4154-A151-E3F0D37256B7}"/>
              </a:ext>
            </a:extLst>
          </p:cNvPr>
          <p:cNvSpPr/>
          <p:nvPr/>
        </p:nvSpPr>
        <p:spPr>
          <a:xfrm>
            <a:off x="7445829" y="2444323"/>
            <a:ext cx="1137992" cy="386975"/>
          </a:xfrm>
          <a:custGeom>
            <a:avLst/>
            <a:gdLst>
              <a:gd name="connsiteX0" fmla="*/ 1422400 w 1422400"/>
              <a:gd name="connsiteY0" fmla="*/ 362857 h 386975"/>
              <a:gd name="connsiteX1" fmla="*/ 899886 w 1422400"/>
              <a:gd name="connsiteY1" fmla="*/ 348343 h 386975"/>
              <a:gd name="connsiteX2" fmla="*/ 0 w 1422400"/>
              <a:gd name="connsiteY2" fmla="*/ 0 h 386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2400" h="386975">
                <a:moveTo>
                  <a:pt x="1422400" y="362857"/>
                </a:moveTo>
                <a:cubicBezTo>
                  <a:pt x="1279676" y="385838"/>
                  <a:pt x="1136953" y="408819"/>
                  <a:pt x="899886" y="348343"/>
                </a:cubicBezTo>
                <a:cubicBezTo>
                  <a:pt x="662819" y="287867"/>
                  <a:pt x="331409" y="143933"/>
                  <a:pt x="0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BC40A5A-DCA9-408E-90CE-7F9528FD4266}"/>
              </a:ext>
            </a:extLst>
          </p:cNvPr>
          <p:cNvSpPr/>
          <p:nvPr/>
        </p:nvSpPr>
        <p:spPr>
          <a:xfrm>
            <a:off x="7310438" y="4348163"/>
            <a:ext cx="1119187" cy="1090612"/>
          </a:xfrm>
          <a:custGeom>
            <a:avLst/>
            <a:gdLst>
              <a:gd name="connsiteX0" fmla="*/ 1119187 w 1119187"/>
              <a:gd name="connsiteY0" fmla="*/ 0 h 1090612"/>
              <a:gd name="connsiteX1" fmla="*/ 742950 w 1119187"/>
              <a:gd name="connsiteY1" fmla="*/ 247650 h 1090612"/>
              <a:gd name="connsiteX2" fmla="*/ 619125 w 1119187"/>
              <a:gd name="connsiteY2" fmla="*/ 695325 h 1090612"/>
              <a:gd name="connsiteX3" fmla="*/ 0 w 1119187"/>
              <a:gd name="connsiteY3" fmla="*/ 1090612 h 109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9187" h="1090612">
                <a:moveTo>
                  <a:pt x="1119187" y="0"/>
                </a:moveTo>
                <a:cubicBezTo>
                  <a:pt x="972740" y="65881"/>
                  <a:pt x="826294" y="131763"/>
                  <a:pt x="742950" y="247650"/>
                </a:cubicBezTo>
                <a:cubicBezTo>
                  <a:pt x="659606" y="363537"/>
                  <a:pt x="742950" y="554831"/>
                  <a:pt x="619125" y="695325"/>
                </a:cubicBezTo>
                <a:cubicBezTo>
                  <a:pt x="495300" y="835819"/>
                  <a:pt x="247650" y="963215"/>
                  <a:pt x="0" y="1090612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17D0FF85-BED1-41BE-A09D-6BE7796E503D}"/>
              </a:ext>
            </a:extLst>
          </p:cNvPr>
          <p:cNvSpPr/>
          <p:nvPr/>
        </p:nvSpPr>
        <p:spPr>
          <a:xfrm>
            <a:off x="7277100" y="4067175"/>
            <a:ext cx="1219200" cy="1728788"/>
          </a:xfrm>
          <a:custGeom>
            <a:avLst/>
            <a:gdLst>
              <a:gd name="connsiteX0" fmla="*/ 1219200 w 1219200"/>
              <a:gd name="connsiteY0" fmla="*/ 1728788 h 1728788"/>
              <a:gd name="connsiteX1" fmla="*/ 990600 w 1219200"/>
              <a:gd name="connsiteY1" fmla="*/ 1371600 h 1728788"/>
              <a:gd name="connsiteX2" fmla="*/ 938213 w 1219200"/>
              <a:gd name="connsiteY2" fmla="*/ 723900 h 1728788"/>
              <a:gd name="connsiteX3" fmla="*/ 0 w 1219200"/>
              <a:gd name="connsiteY3" fmla="*/ 0 h 172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" h="1728788">
                <a:moveTo>
                  <a:pt x="1219200" y="1728788"/>
                </a:moveTo>
                <a:cubicBezTo>
                  <a:pt x="1128315" y="1633934"/>
                  <a:pt x="1037431" y="1539081"/>
                  <a:pt x="990600" y="1371600"/>
                </a:cubicBezTo>
                <a:cubicBezTo>
                  <a:pt x="943769" y="1204119"/>
                  <a:pt x="1103313" y="952500"/>
                  <a:pt x="938213" y="723900"/>
                </a:cubicBezTo>
                <a:cubicBezTo>
                  <a:pt x="773113" y="495300"/>
                  <a:pt x="386556" y="247650"/>
                  <a:pt x="0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142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 animBg="1"/>
      <p:bldP spid="7" grpId="0" animBg="1"/>
      <p:bldP spid="8" grpId="0" animBg="1"/>
      <p:bldP spid="9" grpId="0" animBg="1"/>
      <p:bldP spid="13" grpId="0" animBg="1"/>
      <p:bldP spid="14" grpId="0"/>
      <p:bldP spid="29" grpId="0" animBg="1"/>
      <p:bldP spid="33" grpId="0" animBg="1"/>
      <p:bldP spid="3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2023-03-20T03:18:36Z</dcterms:created>
  <dcterms:modified xsi:type="dcterms:W3CDTF">2023-03-20T03:18:58Z</dcterms:modified>
</cp:coreProperties>
</file>