
<file path=[Content_Types].xml><?xml version="1.0" encoding="utf-8"?>
<Types xmlns="http://schemas.openxmlformats.org/package/2006/content-types">
  <Default Extension="png" ContentType="image/png"/>
  <Default Extension="svg" ContentType="image/svg+xml"/>
  <Default Extension="jpeg" ContentType="image/jpeg"/>
  <Default Extension="glb" ContentType="model/gltf.binary"/>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1"/>
  </p:notesMasterIdLst>
  <p:sldIdLst>
    <p:sldId id="256" r:id="rId2"/>
    <p:sldId id="286" r:id="rId3"/>
    <p:sldId id="281" r:id="rId4"/>
    <p:sldId id="270" r:id="rId5"/>
    <p:sldId id="271" r:id="rId6"/>
    <p:sldId id="284" r:id="rId7"/>
    <p:sldId id="285" r:id="rId8"/>
    <p:sldId id="275" r:id="rId9"/>
    <p:sldId id="283" r:id="rId10"/>
    <p:sldId id="276" r:id="rId11"/>
    <p:sldId id="280" r:id="rId12"/>
    <p:sldId id="277" r:id="rId13"/>
    <p:sldId id="278" r:id="rId14"/>
    <p:sldId id="258" r:id="rId15"/>
    <p:sldId id="279" r:id="rId16"/>
    <p:sldId id="260" r:id="rId17"/>
    <p:sldId id="287" r:id="rId18"/>
    <p:sldId id="268" r:id="rId19"/>
    <p:sldId id="269" r:id="rId20"/>
  </p:sldIdLst>
  <p:sldSz cx="18288000" cy="10287000"/>
  <p:notesSz cx="6858000" cy="9144000"/>
  <p:embeddedFontLst>
    <p:embeddedFont>
      <p:font typeface="Cambria" panose="02040503050406030204" pitchFamily="18" charset="0"/>
      <p:regular r:id="rId22"/>
      <p:bold r:id="rId23"/>
      <p:italic r:id="rId24"/>
      <p:boldItalic r:id="rId25"/>
    </p:embeddedFont>
    <p:embeddedFont>
      <p:font typeface="Bellaboo" panose="020B0604020202020204" charset="0"/>
      <p:regular r:id="rId26"/>
    </p:embeddedFont>
    <p:embeddedFont>
      <p:font typeface="Calibri" panose="020F0502020204030204" pitchFamily="34" charset="0"/>
      <p:regular r:id="rId27"/>
      <p:bold r:id="rId28"/>
      <p:italic r:id="rId29"/>
      <p:boldItalic r:id="rId30"/>
    </p:embeddedFont>
    <p:embeddedFont>
      <p:font typeface="More Sugar" panose="020B0604020202020204" charset="0"/>
      <p:regular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3" d="100"/>
          <a:sy n="43" d="100"/>
        </p:scale>
        <p:origin x="740" y="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notesMaster" Target="notesMasters/notesMaster1.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E85C03-F4F3-4289-9C4F-7A8F794B032F}" type="datetimeFigureOut">
              <a:rPr lang="en-US" smtClean="0"/>
              <a:t>12/22/2023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9A2619-2990-43B4-BB67-DCBB58A36164}" type="slidenum">
              <a:rPr lang="en-US" smtClean="0"/>
              <a:t>‹#›</a:t>
            </a:fld>
            <a:endParaRPr lang="en-US"/>
          </a:p>
        </p:txBody>
      </p:sp>
    </p:spTree>
    <p:extLst>
      <p:ext uri="{BB962C8B-B14F-4D97-AF65-F5344CB8AC3E}">
        <p14:creationId xmlns:p14="http://schemas.microsoft.com/office/powerpoint/2010/main" val="30675132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9A2619-2990-43B4-BB67-DCBB58A36164}" type="slidenum">
              <a:rPr lang="en-US" smtClean="0"/>
              <a:t>5</a:t>
            </a:fld>
            <a:endParaRPr lang="en-US"/>
          </a:p>
        </p:txBody>
      </p:sp>
    </p:spTree>
    <p:extLst>
      <p:ext uri="{BB962C8B-B14F-4D97-AF65-F5344CB8AC3E}">
        <p14:creationId xmlns:p14="http://schemas.microsoft.com/office/powerpoint/2010/main" val="2549595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E9A2619-2990-43B4-BB67-DCBB58A36164}" type="slidenum">
              <a:rPr lang="en-US" smtClean="0"/>
              <a:t>14</a:t>
            </a:fld>
            <a:endParaRPr lang="en-US"/>
          </a:p>
        </p:txBody>
      </p:sp>
    </p:spTree>
    <p:extLst>
      <p:ext uri="{BB962C8B-B14F-4D97-AF65-F5344CB8AC3E}">
        <p14:creationId xmlns:p14="http://schemas.microsoft.com/office/powerpoint/2010/main" val="41891243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12/22/2023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12/22/2023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12/22/2023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4.svg"/><Relationship Id="rId7" Type="http://schemas.openxmlformats.org/officeDocument/2006/relationships/image" Target="../media/image15.jpe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9.jpeg"/><Relationship Id="rId5" Type="http://schemas.openxmlformats.org/officeDocument/2006/relationships/image" Target="../media/image11.png"/><Relationship Id="rId10" Type="http://schemas.openxmlformats.org/officeDocument/2006/relationships/image" Target="../media/image18.jpeg"/><Relationship Id="rId4" Type="http://schemas.openxmlformats.org/officeDocument/2006/relationships/image" Target="../media/image10.png"/><Relationship Id="rId9"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0.png"/><Relationship Id="rId7"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21.png"/><Relationship Id="rId10" Type="http://schemas.openxmlformats.org/officeDocument/2006/relationships/image" Target="../media/image9.svg"/><Relationship Id="rId4" Type="http://schemas.openxmlformats.org/officeDocument/2006/relationships/image" Target="../media/image30.svg"/><Relationship Id="rId9"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9.svg"/><Relationship Id="rId7" Type="http://schemas.openxmlformats.org/officeDocument/2006/relationships/image" Target="../media/image23.png"/><Relationship Id="rId2" Type="http://schemas.openxmlformats.org/officeDocument/2006/relationships/image" Target="../media/image7.png"/><Relationship Id="rId1" Type="http://schemas.openxmlformats.org/officeDocument/2006/relationships/slideLayout" Target="../slideLayouts/slideLayout7.xml"/><Relationship Id="rId6" Type="http://schemas.microsoft.com/office/2017/06/relationships/model3d" Target="../media/model3d1.glb"/><Relationship Id="rId5" Type="http://schemas.openxmlformats.org/officeDocument/2006/relationships/image" Target="../media/image10.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41.svg"/><Relationship Id="rId7" Type="http://schemas.openxmlformats.org/officeDocument/2006/relationships/image" Target="../media/image45.sv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43.svg"/><Relationship Id="rId4" Type="http://schemas.openxmlformats.org/officeDocument/2006/relationships/image" Target="../media/image28.png"/><Relationship Id="rId9" Type="http://schemas.openxmlformats.org/officeDocument/2006/relationships/image" Target="../media/image47.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6.sv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9.svg"/></Relationships>
</file>

<file path=ppt/slides/_rels/slide6.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8.sv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8.sv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CCFCE"/>
        </a:solidFill>
        <a:effectLst/>
      </p:bgPr>
    </p:bg>
    <p:spTree>
      <p:nvGrpSpPr>
        <p:cNvPr id="1" name=""/>
        <p:cNvGrpSpPr/>
        <p:nvPr/>
      </p:nvGrpSpPr>
      <p:grpSpPr>
        <a:xfrm>
          <a:off x="0" y="0"/>
          <a:ext cx="0" cy="0"/>
          <a:chOff x="0" y="0"/>
          <a:chExt cx="0" cy="0"/>
        </a:xfrm>
      </p:grpSpPr>
      <p:sp>
        <p:nvSpPr>
          <p:cNvPr id="2" name="Freeform 2"/>
          <p:cNvSpPr/>
          <p:nvPr/>
        </p:nvSpPr>
        <p:spPr>
          <a:xfrm rot="-1622057">
            <a:off x="2492715" y="-601475"/>
            <a:ext cx="15316836" cy="12336963"/>
          </a:xfrm>
          <a:custGeom>
            <a:avLst/>
            <a:gdLst/>
            <a:ahLst/>
            <a:cxnLst/>
            <a:rect l="l" t="t" r="r" b="b"/>
            <a:pathLst>
              <a:path w="15316836" h="12336963">
                <a:moveTo>
                  <a:pt x="0" y="0"/>
                </a:moveTo>
                <a:lnTo>
                  <a:pt x="15316835" y="0"/>
                </a:lnTo>
                <a:lnTo>
                  <a:pt x="15316835" y="12336962"/>
                </a:lnTo>
                <a:lnTo>
                  <a:pt x="0" y="12336962"/>
                </a:lnTo>
                <a:lnTo>
                  <a:pt x="0" y="0"/>
                </a:lnTo>
                <a:close/>
              </a:path>
            </a:pathLst>
          </a:custGeom>
          <a:blipFill>
            <a:blip r:embed="rId2"/>
            <a:stretch>
              <a:fillRect/>
            </a:stretch>
          </a:blipFill>
        </p:spPr>
      </p:sp>
      <p:sp>
        <p:nvSpPr>
          <p:cNvPr id="3" name="Freeform 3"/>
          <p:cNvSpPr/>
          <p:nvPr/>
        </p:nvSpPr>
        <p:spPr>
          <a:xfrm>
            <a:off x="2973219" y="1514688"/>
            <a:ext cx="11963399" cy="4816608"/>
          </a:xfrm>
          <a:custGeom>
            <a:avLst/>
            <a:gdLst/>
            <a:ahLst/>
            <a:cxnLst/>
            <a:rect l="l" t="t" r="r" b="b"/>
            <a:pathLst>
              <a:path w="9502593" h="4025644">
                <a:moveTo>
                  <a:pt x="0" y="0"/>
                </a:moveTo>
                <a:lnTo>
                  <a:pt x="9502594" y="0"/>
                </a:lnTo>
                <a:lnTo>
                  <a:pt x="9502594" y="4025644"/>
                </a:lnTo>
                <a:lnTo>
                  <a:pt x="0" y="4025644"/>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rot="761102">
            <a:off x="12378302" y="4256693"/>
            <a:ext cx="1909679" cy="1773614"/>
          </a:xfrm>
          <a:custGeom>
            <a:avLst/>
            <a:gdLst/>
            <a:ahLst/>
            <a:cxnLst/>
            <a:rect l="l" t="t" r="r" b="b"/>
            <a:pathLst>
              <a:path w="1909679" h="1773614">
                <a:moveTo>
                  <a:pt x="0" y="0"/>
                </a:moveTo>
                <a:lnTo>
                  <a:pt x="1909679" y="0"/>
                </a:lnTo>
                <a:lnTo>
                  <a:pt x="1909679" y="1773614"/>
                </a:lnTo>
                <a:lnTo>
                  <a:pt x="0" y="1773614"/>
                </a:lnTo>
                <a:lnTo>
                  <a:pt x="0" y="0"/>
                </a:lnTo>
                <a:close/>
              </a:path>
            </a:pathLst>
          </a:custGeom>
          <a:blipFill>
            <a:blip r:embed="rId5"/>
            <a:stretch>
              <a:fillRect/>
            </a:stretch>
          </a:blipFill>
        </p:spPr>
      </p:sp>
      <p:sp>
        <p:nvSpPr>
          <p:cNvPr id="5" name="Freeform 5"/>
          <p:cNvSpPr/>
          <p:nvPr/>
        </p:nvSpPr>
        <p:spPr>
          <a:xfrm>
            <a:off x="-231783" y="4538730"/>
            <a:ext cx="5563748" cy="6868825"/>
          </a:xfrm>
          <a:custGeom>
            <a:avLst/>
            <a:gdLst/>
            <a:ahLst/>
            <a:cxnLst/>
            <a:rect l="l" t="t" r="r" b="b"/>
            <a:pathLst>
              <a:path w="5563748" h="6868825">
                <a:moveTo>
                  <a:pt x="0" y="0"/>
                </a:moveTo>
                <a:lnTo>
                  <a:pt x="5563748" y="0"/>
                </a:lnTo>
                <a:lnTo>
                  <a:pt x="5563748" y="6868826"/>
                </a:lnTo>
                <a:lnTo>
                  <a:pt x="0" y="6868826"/>
                </a:lnTo>
                <a:lnTo>
                  <a:pt x="0" y="0"/>
                </a:lnTo>
                <a:close/>
              </a:path>
            </a:pathLst>
          </a:custGeom>
          <a:blipFill>
            <a:blip r:embed="rId6"/>
            <a:stretch>
              <a:fillRect/>
            </a:stretch>
          </a:blipFill>
        </p:spPr>
      </p:sp>
      <p:sp>
        <p:nvSpPr>
          <p:cNvPr id="6" name="TextBox 6"/>
          <p:cNvSpPr txBox="1"/>
          <p:nvPr/>
        </p:nvSpPr>
        <p:spPr>
          <a:xfrm>
            <a:off x="3381862" y="2476091"/>
            <a:ext cx="10805593" cy="4616648"/>
          </a:xfrm>
          <a:prstGeom prst="rect">
            <a:avLst/>
          </a:prstGeom>
        </p:spPr>
        <p:txBody>
          <a:bodyPr wrap="square" lIns="0" tIns="0" rIns="0" bIns="0" rtlCol="0" anchor="t">
            <a:spAutoFit/>
          </a:bodyPr>
          <a:lstStyle/>
          <a:p>
            <a:pPr algn="ctr" fontAlgn="base"/>
            <a:r>
              <a:rPr lang="en-US" sz="6000" b="0" i="0" u="none" strike="noStrike" dirty="0" err="1">
                <a:solidFill>
                  <a:srgbClr val="C00000"/>
                </a:solidFill>
                <a:effectLst/>
                <a:latin typeface="Cambria" panose="02040503050406030204" pitchFamily="18" charset="0"/>
                <a:ea typeface="Cambria" panose="02040503050406030204" pitchFamily="18" charset="0"/>
              </a:rPr>
              <a:t>Chủ</a:t>
            </a:r>
            <a:r>
              <a:rPr lang="en-US" sz="6000" b="0" i="0" u="none" strike="noStrike" dirty="0">
                <a:solidFill>
                  <a:srgbClr val="C00000"/>
                </a:solidFill>
                <a:effectLst/>
                <a:latin typeface="Cambria" panose="02040503050406030204" pitchFamily="18" charset="0"/>
                <a:ea typeface="Cambria" panose="02040503050406030204" pitchFamily="18" charset="0"/>
              </a:rPr>
              <a:t> </a:t>
            </a:r>
            <a:r>
              <a:rPr lang="en-US" sz="6000" b="0" i="0" u="none" strike="noStrike" dirty="0" err="1">
                <a:solidFill>
                  <a:srgbClr val="C00000"/>
                </a:solidFill>
                <a:effectLst/>
                <a:latin typeface="Cambria" panose="02040503050406030204" pitchFamily="18" charset="0"/>
                <a:ea typeface="Cambria" panose="02040503050406030204" pitchFamily="18" charset="0"/>
              </a:rPr>
              <a:t>đề</a:t>
            </a:r>
            <a:r>
              <a:rPr lang="en-US" sz="6000" b="0" i="0" u="none" strike="noStrike" dirty="0">
                <a:solidFill>
                  <a:srgbClr val="C00000"/>
                </a:solidFill>
                <a:effectLst/>
                <a:latin typeface="Cambria" panose="02040503050406030204" pitchFamily="18" charset="0"/>
                <a:ea typeface="Cambria" panose="02040503050406030204" pitchFamily="18" charset="0"/>
              </a:rPr>
              <a:t> 4 – </a:t>
            </a:r>
            <a:r>
              <a:rPr lang="en-US" sz="6000" b="0" i="0" u="none" strike="noStrike" dirty="0" err="1">
                <a:solidFill>
                  <a:srgbClr val="C00000"/>
                </a:solidFill>
                <a:effectLst/>
                <a:latin typeface="Cambria" panose="02040503050406030204" pitchFamily="18" charset="0"/>
                <a:ea typeface="Cambria" panose="02040503050406030204" pitchFamily="18" charset="0"/>
              </a:rPr>
              <a:t>Tuần</a:t>
            </a:r>
            <a:r>
              <a:rPr lang="en-US" sz="6000" b="0" i="0" u="none" strike="noStrike" dirty="0">
                <a:solidFill>
                  <a:srgbClr val="C00000"/>
                </a:solidFill>
                <a:effectLst/>
                <a:latin typeface="Cambria" panose="02040503050406030204" pitchFamily="18" charset="0"/>
                <a:ea typeface="Cambria" panose="02040503050406030204" pitchFamily="18" charset="0"/>
              </a:rPr>
              <a:t> 16: </a:t>
            </a:r>
          </a:p>
          <a:p>
            <a:pPr algn="ctr" fontAlgn="base"/>
            <a:r>
              <a:rPr lang="en-US" sz="6000" b="0" i="0" u="none" strike="noStrike" dirty="0" err="1">
                <a:solidFill>
                  <a:srgbClr val="C00000"/>
                </a:solidFill>
                <a:effectLst/>
                <a:latin typeface="Cambria" panose="02040503050406030204" pitchFamily="18" charset="0"/>
                <a:ea typeface="Cambria" panose="02040503050406030204" pitchFamily="18" charset="0"/>
              </a:rPr>
              <a:t>Lễ</a:t>
            </a:r>
            <a:r>
              <a:rPr lang="en-US" sz="6000" b="0" i="0" u="none" strike="noStrike" dirty="0">
                <a:solidFill>
                  <a:srgbClr val="C00000"/>
                </a:solidFill>
                <a:effectLst/>
                <a:latin typeface="Cambria" panose="02040503050406030204" pitchFamily="18" charset="0"/>
                <a:ea typeface="Cambria" panose="02040503050406030204" pitchFamily="18" charset="0"/>
              </a:rPr>
              <a:t> </a:t>
            </a:r>
            <a:r>
              <a:rPr lang="en-US" sz="6000" b="0" i="0" u="none" strike="noStrike" dirty="0" err="1">
                <a:solidFill>
                  <a:srgbClr val="C00000"/>
                </a:solidFill>
                <a:effectLst/>
                <a:latin typeface="Cambria" panose="02040503050406030204" pitchFamily="18" charset="0"/>
                <a:ea typeface="Cambria" panose="02040503050406030204" pitchFamily="18" charset="0"/>
              </a:rPr>
              <a:t>phát</a:t>
            </a:r>
            <a:r>
              <a:rPr lang="en-US" sz="6000" b="0" i="0" u="none" strike="noStrike" dirty="0">
                <a:solidFill>
                  <a:srgbClr val="C00000"/>
                </a:solidFill>
                <a:effectLst/>
                <a:latin typeface="Cambria" panose="02040503050406030204" pitchFamily="18" charset="0"/>
                <a:ea typeface="Cambria" panose="02040503050406030204" pitchFamily="18" charset="0"/>
              </a:rPr>
              <a:t> </a:t>
            </a:r>
            <a:r>
              <a:rPr lang="en-US" sz="6000" b="0" i="0" u="none" strike="noStrike" dirty="0" err="1">
                <a:solidFill>
                  <a:srgbClr val="C00000"/>
                </a:solidFill>
                <a:effectLst/>
                <a:latin typeface="Cambria" panose="02040503050406030204" pitchFamily="18" charset="0"/>
                <a:ea typeface="Cambria" panose="02040503050406030204" pitchFamily="18" charset="0"/>
              </a:rPr>
              <a:t>động</a:t>
            </a:r>
            <a:r>
              <a:rPr lang="en-US" sz="6000" b="0" i="0" u="none" strike="noStrike" dirty="0">
                <a:solidFill>
                  <a:srgbClr val="C00000"/>
                </a:solidFill>
                <a:effectLst/>
                <a:latin typeface="Cambria" panose="02040503050406030204" pitchFamily="18" charset="0"/>
                <a:ea typeface="Cambria" panose="02040503050406030204" pitchFamily="18" charset="0"/>
              </a:rPr>
              <a:t> </a:t>
            </a:r>
            <a:r>
              <a:rPr lang="en-US" sz="6000" b="0" i="0" u="none" strike="noStrike" dirty="0" err="1">
                <a:solidFill>
                  <a:srgbClr val="C00000"/>
                </a:solidFill>
                <a:effectLst/>
                <a:latin typeface="Cambria" panose="02040503050406030204" pitchFamily="18" charset="0"/>
                <a:ea typeface="Cambria" panose="02040503050406030204" pitchFamily="18" charset="0"/>
              </a:rPr>
              <a:t>phong</a:t>
            </a:r>
            <a:r>
              <a:rPr lang="en-US" sz="6000" b="0" i="0" u="none" strike="noStrike" dirty="0">
                <a:solidFill>
                  <a:srgbClr val="C00000"/>
                </a:solidFill>
                <a:effectLst/>
                <a:latin typeface="Cambria" panose="02040503050406030204" pitchFamily="18" charset="0"/>
                <a:ea typeface="Cambria" panose="02040503050406030204" pitchFamily="18" charset="0"/>
              </a:rPr>
              <a:t> </a:t>
            </a:r>
            <a:r>
              <a:rPr lang="en-US" sz="6000" b="0" i="0" u="none" strike="noStrike" dirty="0" err="1">
                <a:solidFill>
                  <a:srgbClr val="C00000"/>
                </a:solidFill>
                <a:effectLst/>
                <a:latin typeface="Cambria" panose="02040503050406030204" pitchFamily="18" charset="0"/>
                <a:ea typeface="Cambria" panose="02040503050406030204" pitchFamily="18" charset="0"/>
              </a:rPr>
              <a:t>trào</a:t>
            </a:r>
            <a:endParaRPr lang="en-US" sz="6000" b="0" i="0" u="none" strike="noStrike" dirty="0">
              <a:solidFill>
                <a:srgbClr val="C00000"/>
              </a:solidFill>
              <a:effectLst/>
              <a:latin typeface="Cambria" panose="02040503050406030204" pitchFamily="18" charset="0"/>
              <a:ea typeface="Cambria" panose="02040503050406030204" pitchFamily="18" charset="0"/>
            </a:endParaRPr>
          </a:p>
          <a:p>
            <a:pPr algn="ctr" fontAlgn="base"/>
            <a:r>
              <a:rPr lang="en-US" sz="6000" b="0" i="0" u="none" strike="noStrike" dirty="0">
                <a:solidFill>
                  <a:srgbClr val="C00000"/>
                </a:solidFill>
                <a:effectLst/>
                <a:latin typeface="Cambria" panose="02040503050406030204" pitchFamily="18" charset="0"/>
                <a:ea typeface="Cambria" panose="02040503050406030204" pitchFamily="18" charset="0"/>
              </a:rPr>
              <a:t>" </a:t>
            </a:r>
            <a:r>
              <a:rPr lang="en-US" sz="6000" b="0" i="0" u="none" strike="noStrike" dirty="0" err="1">
                <a:solidFill>
                  <a:srgbClr val="C00000"/>
                </a:solidFill>
                <a:effectLst/>
                <a:latin typeface="Cambria" panose="02040503050406030204" pitchFamily="18" charset="0"/>
                <a:ea typeface="Cambria" panose="02040503050406030204" pitchFamily="18" charset="0"/>
              </a:rPr>
              <a:t>Hộp</a:t>
            </a:r>
            <a:r>
              <a:rPr lang="en-US" sz="6000" b="0" i="0" u="none" strike="noStrike" dirty="0">
                <a:solidFill>
                  <a:srgbClr val="C00000"/>
                </a:solidFill>
                <a:effectLst/>
                <a:latin typeface="Cambria" panose="02040503050406030204" pitchFamily="18" charset="0"/>
                <a:ea typeface="Cambria" panose="02040503050406030204" pitchFamily="18" charset="0"/>
              </a:rPr>
              <a:t> </a:t>
            </a:r>
            <a:r>
              <a:rPr lang="en-US" sz="6000" b="0" i="0" u="none" strike="noStrike" dirty="0" err="1">
                <a:solidFill>
                  <a:srgbClr val="C00000"/>
                </a:solidFill>
                <a:effectLst/>
                <a:latin typeface="Cambria" panose="02040503050406030204" pitchFamily="18" charset="0"/>
                <a:ea typeface="Cambria" panose="02040503050406030204" pitchFamily="18" charset="0"/>
              </a:rPr>
              <a:t>quà</a:t>
            </a:r>
            <a:r>
              <a:rPr lang="en-US" sz="6000" b="0" i="0" u="none" strike="noStrike" dirty="0">
                <a:solidFill>
                  <a:srgbClr val="C00000"/>
                </a:solidFill>
                <a:effectLst/>
                <a:latin typeface="Cambria" panose="02040503050406030204" pitchFamily="18" charset="0"/>
                <a:ea typeface="Cambria" panose="02040503050406030204" pitchFamily="18" charset="0"/>
              </a:rPr>
              <a:t> </a:t>
            </a:r>
            <a:r>
              <a:rPr lang="en-US" sz="6000" b="0" i="0" u="none" strike="noStrike" dirty="0" err="1">
                <a:solidFill>
                  <a:srgbClr val="C00000"/>
                </a:solidFill>
                <a:effectLst/>
                <a:latin typeface="Cambria" panose="02040503050406030204" pitchFamily="18" charset="0"/>
                <a:ea typeface="Cambria" panose="02040503050406030204" pitchFamily="18" charset="0"/>
              </a:rPr>
              <a:t>tiết</a:t>
            </a:r>
            <a:r>
              <a:rPr lang="en-US" sz="6000" b="0" i="0" u="none" strike="noStrike" dirty="0">
                <a:solidFill>
                  <a:srgbClr val="C00000"/>
                </a:solidFill>
                <a:effectLst/>
                <a:latin typeface="Cambria" panose="02040503050406030204" pitchFamily="18" charset="0"/>
                <a:ea typeface="Cambria" panose="02040503050406030204" pitchFamily="18" charset="0"/>
              </a:rPr>
              <a:t> </a:t>
            </a:r>
            <a:r>
              <a:rPr lang="en-US" sz="6000" b="0" i="0" u="none" strike="noStrike" dirty="0" err="1">
                <a:solidFill>
                  <a:srgbClr val="C00000"/>
                </a:solidFill>
                <a:effectLst/>
                <a:latin typeface="Cambria" panose="02040503050406030204" pitchFamily="18" charset="0"/>
                <a:ea typeface="Cambria" panose="02040503050406030204" pitchFamily="18" charset="0"/>
              </a:rPr>
              <a:t>kiệm</a:t>
            </a:r>
            <a:r>
              <a:rPr lang="en-US" sz="6000" b="0" i="0" u="none" strike="noStrike" dirty="0">
                <a:solidFill>
                  <a:srgbClr val="C00000"/>
                </a:solidFill>
                <a:effectLst/>
                <a:latin typeface="Cambria" panose="02040503050406030204" pitchFamily="18" charset="0"/>
                <a:ea typeface="Cambria" panose="02040503050406030204" pitchFamily="18" charset="0"/>
              </a:rPr>
              <a:t>"</a:t>
            </a:r>
            <a:endParaRPr lang="en-US" sz="6000" b="0" i="0" dirty="0">
              <a:solidFill>
                <a:srgbClr val="C00000"/>
              </a:solidFill>
              <a:effectLst/>
              <a:latin typeface="Cambria" panose="02040503050406030204" pitchFamily="18" charset="0"/>
              <a:ea typeface="Cambria" panose="02040503050406030204" pitchFamily="18" charset="0"/>
            </a:endParaRPr>
          </a:p>
          <a:p>
            <a:r>
              <a:rPr lang="en-US" sz="6000" dirty="0">
                <a:solidFill>
                  <a:srgbClr val="C00000"/>
                </a:solidFill>
                <a:latin typeface="Cambria" panose="02040503050406030204" pitchFamily="18" charset="0"/>
                <a:ea typeface="Cambria" panose="02040503050406030204" pitchFamily="18" charset="0"/>
              </a:rPr>
              <a:t/>
            </a:r>
            <a:br>
              <a:rPr lang="en-US" sz="6000" dirty="0">
                <a:solidFill>
                  <a:srgbClr val="C00000"/>
                </a:solidFill>
                <a:latin typeface="Cambria" panose="02040503050406030204" pitchFamily="18" charset="0"/>
                <a:ea typeface="Cambria" panose="02040503050406030204" pitchFamily="18" charset="0"/>
              </a:rPr>
            </a:br>
            <a:endParaRPr lang="en-US" sz="6000" dirty="0">
              <a:solidFill>
                <a:srgbClr val="C00000"/>
              </a:solidFill>
              <a:latin typeface="Cambria" panose="02040503050406030204" pitchFamily="18" charset="0"/>
              <a:ea typeface="Cambria" panose="02040503050406030204" pitchFamily="18" charset="0"/>
            </a:endParaRPr>
          </a:p>
        </p:txBody>
      </p:sp>
      <p:sp>
        <p:nvSpPr>
          <p:cNvPr id="8" name="Freeform 8"/>
          <p:cNvSpPr/>
          <p:nvPr/>
        </p:nvSpPr>
        <p:spPr>
          <a:xfrm>
            <a:off x="9465068" y="7671111"/>
            <a:ext cx="7794232" cy="1587189"/>
          </a:xfrm>
          <a:custGeom>
            <a:avLst/>
            <a:gdLst/>
            <a:ahLst/>
            <a:cxnLst/>
            <a:rect l="l" t="t" r="r" b="b"/>
            <a:pathLst>
              <a:path w="7794232" h="1587189">
                <a:moveTo>
                  <a:pt x="0" y="0"/>
                </a:moveTo>
                <a:lnTo>
                  <a:pt x="7794232" y="0"/>
                </a:lnTo>
                <a:lnTo>
                  <a:pt x="7794232" y="1587189"/>
                </a:lnTo>
                <a:lnTo>
                  <a:pt x="0" y="1587189"/>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9" name="AutoShape 9"/>
          <p:cNvSpPr/>
          <p:nvPr/>
        </p:nvSpPr>
        <p:spPr>
          <a:xfrm rot="10434">
            <a:off x="10112479" y="8708420"/>
            <a:ext cx="6276455" cy="0"/>
          </a:xfrm>
          <a:prstGeom prst="line">
            <a:avLst/>
          </a:prstGeom>
          <a:ln w="38100" cap="flat">
            <a:solidFill>
              <a:srgbClr val="DF6077"/>
            </a:solidFill>
            <a:prstDash val="sysDash"/>
            <a:headEnd type="none" w="sm" len="sm"/>
            <a:tailEnd type="none" w="sm" len="sm"/>
          </a:ln>
        </p:spPr>
      </p:sp>
      <p:sp>
        <p:nvSpPr>
          <p:cNvPr id="10" name="TextBox 10"/>
          <p:cNvSpPr txBox="1"/>
          <p:nvPr/>
        </p:nvSpPr>
        <p:spPr>
          <a:xfrm>
            <a:off x="9829800" y="7919279"/>
            <a:ext cx="5791200" cy="654025"/>
          </a:xfrm>
          <a:prstGeom prst="rect">
            <a:avLst/>
          </a:prstGeom>
        </p:spPr>
        <p:txBody>
          <a:bodyPr wrap="square" lIns="0" tIns="0" rIns="0" bIns="0" rtlCol="0" anchor="t">
            <a:spAutoFit/>
          </a:bodyPr>
          <a:lstStyle/>
          <a:p>
            <a:pPr algn="ctr">
              <a:lnSpc>
                <a:spcPts val="5092"/>
              </a:lnSpc>
              <a:spcBef>
                <a:spcPct val="0"/>
              </a:spcBef>
            </a:pPr>
            <a:r>
              <a:rPr lang="en-US" sz="3637" dirty="0" err="1">
                <a:solidFill>
                  <a:srgbClr val="DF6077"/>
                </a:solidFill>
                <a:latin typeface="More Sugar"/>
              </a:rPr>
              <a:t>Giáo</a:t>
            </a:r>
            <a:r>
              <a:rPr lang="en-US" sz="3637" dirty="0">
                <a:solidFill>
                  <a:srgbClr val="DF6077"/>
                </a:solidFill>
                <a:latin typeface="More Sugar"/>
              </a:rPr>
              <a:t> </a:t>
            </a:r>
            <a:r>
              <a:rPr lang="en-US" sz="3637" dirty="0" err="1">
                <a:solidFill>
                  <a:srgbClr val="DF6077"/>
                </a:solidFill>
                <a:latin typeface="More Sugar"/>
              </a:rPr>
              <a:t>viên</a:t>
            </a:r>
            <a:r>
              <a:rPr lang="en-US" sz="3637" dirty="0">
                <a:solidFill>
                  <a:srgbClr val="DF6077"/>
                </a:solidFill>
                <a:latin typeface="More Sugar"/>
              </a:rPr>
              <a:t> </a:t>
            </a:r>
            <a:r>
              <a:rPr lang="en-US" sz="3637" dirty="0" smtClean="0">
                <a:solidFill>
                  <a:srgbClr val="DF6077"/>
                </a:solidFill>
                <a:latin typeface="More Sugar"/>
              </a:rPr>
              <a:t>:</a:t>
            </a:r>
            <a:r>
              <a:rPr lang="en-US" sz="3637" dirty="0" err="1" smtClean="0">
                <a:solidFill>
                  <a:srgbClr val="DF6077"/>
                </a:solidFill>
                <a:latin typeface="More Sugar"/>
              </a:rPr>
              <a:t>Đỗ</a:t>
            </a:r>
            <a:r>
              <a:rPr lang="en-US" sz="3637" dirty="0" smtClean="0">
                <a:solidFill>
                  <a:srgbClr val="DF6077"/>
                </a:solidFill>
                <a:latin typeface="More Sugar"/>
              </a:rPr>
              <a:t> </a:t>
            </a:r>
            <a:r>
              <a:rPr lang="en-US" sz="3637" dirty="0" err="1" smtClean="0">
                <a:solidFill>
                  <a:srgbClr val="DF6077"/>
                </a:solidFill>
                <a:latin typeface="More Sugar"/>
              </a:rPr>
              <a:t>Thị</a:t>
            </a:r>
            <a:r>
              <a:rPr lang="en-US" sz="3637" dirty="0" smtClean="0">
                <a:solidFill>
                  <a:srgbClr val="DF6077"/>
                </a:solidFill>
                <a:latin typeface="More Sugar"/>
              </a:rPr>
              <a:t> </a:t>
            </a:r>
            <a:r>
              <a:rPr lang="en-US" sz="3637" dirty="0" err="1" smtClean="0">
                <a:solidFill>
                  <a:srgbClr val="DF6077"/>
                </a:solidFill>
                <a:latin typeface="More Sugar"/>
              </a:rPr>
              <a:t>Hoa</a:t>
            </a:r>
            <a:endParaRPr lang="en-US" sz="3637" dirty="0">
              <a:solidFill>
                <a:srgbClr val="DF6077"/>
              </a:solidFill>
              <a:latin typeface="More Sug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DC982"/>
        </a:solidFill>
        <a:effectLst/>
      </p:bgPr>
    </p:bg>
    <p:spTree>
      <p:nvGrpSpPr>
        <p:cNvPr id="1" name=""/>
        <p:cNvGrpSpPr/>
        <p:nvPr/>
      </p:nvGrpSpPr>
      <p:grpSpPr>
        <a:xfrm>
          <a:off x="0" y="0"/>
          <a:ext cx="0" cy="0"/>
          <a:chOff x="0" y="0"/>
          <a:chExt cx="0" cy="0"/>
        </a:xfrm>
      </p:grpSpPr>
      <p:sp>
        <p:nvSpPr>
          <p:cNvPr id="3" name="Freeform 3"/>
          <p:cNvSpPr/>
          <p:nvPr/>
        </p:nvSpPr>
        <p:spPr>
          <a:xfrm>
            <a:off x="425869" y="340216"/>
            <a:ext cx="15801625" cy="1587189"/>
          </a:xfrm>
          <a:custGeom>
            <a:avLst/>
            <a:gdLst/>
            <a:ahLst/>
            <a:cxnLst/>
            <a:rect l="l" t="t" r="r" b="b"/>
            <a:pathLst>
              <a:path w="7794232" h="1587189">
                <a:moveTo>
                  <a:pt x="0" y="0"/>
                </a:moveTo>
                <a:lnTo>
                  <a:pt x="7794232" y="0"/>
                </a:lnTo>
                <a:lnTo>
                  <a:pt x="7794232" y="1587189"/>
                </a:lnTo>
                <a:lnTo>
                  <a:pt x="0" y="158718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AutoShape 4"/>
          <p:cNvSpPr/>
          <p:nvPr/>
        </p:nvSpPr>
        <p:spPr>
          <a:xfrm rot="10434" flipV="1">
            <a:off x="1339252" y="1514658"/>
            <a:ext cx="13788023" cy="93536"/>
          </a:xfrm>
          <a:prstGeom prst="line">
            <a:avLst/>
          </a:prstGeom>
          <a:ln w="38100" cap="flat">
            <a:solidFill>
              <a:srgbClr val="F99C1C"/>
            </a:solidFill>
            <a:prstDash val="sysDash"/>
            <a:headEnd type="none" w="sm" len="sm"/>
            <a:tailEnd type="none" w="sm" len="sm"/>
          </a:ln>
        </p:spPr>
      </p:sp>
      <p:sp>
        <p:nvSpPr>
          <p:cNvPr id="14" name="TextBox 14"/>
          <p:cNvSpPr txBox="1"/>
          <p:nvPr/>
        </p:nvSpPr>
        <p:spPr>
          <a:xfrm>
            <a:off x="10407360" y="1330831"/>
            <a:ext cx="1982435" cy="596574"/>
          </a:xfrm>
          <a:prstGeom prst="rect">
            <a:avLst/>
          </a:prstGeom>
        </p:spPr>
        <p:txBody>
          <a:bodyPr lIns="0" tIns="0" rIns="0" bIns="0" rtlCol="0" anchor="t">
            <a:spAutoFit/>
          </a:bodyPr>
          <a:lstStyle/>
          <a:p>
            <a:pPr>
              <a:lnSpc>
                <a:spcPts val="5092"/>
              </a:lnSpc>
              <a:spcBef>
                <a:spcPct val="0"/>
              </a:spcBef>
            </a:pPr>
            <a:endParaRPr lang="en-US" sz="3637">
              <a:solidFill>
                <a:srgbClr val="F99C1C"/>
              </a:solidFill>
              <a:latin typeface="Cambria" panose="02040503050406030204" pitchFamily="18" charset="0"/>
              <a:ea typeface="Cambria" panose="02040503050406030204" pitchFamily="18" charset="0"/>
            </a:endParaRPr>
          </a:p>
        </p:txBody>
      </p:sp>
      <p:sp>
        <p:nvSpPr>
          <p:cNvPr id="12" name="TextBox 11">
            <a:extLst>
              <a:ext uri="{FF2B5EF4-FFF2-40B4-BE49-F238E27FC236}">
                <a16:creationId xmlns:a16="http://schemas.microsoft.com/office/drawing/2014/main" id="{8BF9748B-81ED-48F6-ABF9-C94E09DA5689}"/>
              </a:ext>
            </a:extLst>
          </p:cNvPr>
          <p:cNvSpPr txBox="1"/>
          <p:nvPr/>
        </p:nvSpPr>
        <p:spPr>
          <a:xfrm>
            <a:off x="1354381" y="702923"/>
            <a:ext cx="13944600" cy="861774"/>
          </a:xfrm>
          <a:prstGeom prst="rect">
            <a:avLst/>
          </a:prstGeom>
          <a:noFill/>
        </p:spPr>
        <p:txBody>
          <a:bodyPr wrap="square">
            <a:spAutoFit/>
          </a:bodyPr>
          <a:lstStyle/>
          <a:p>
            <a:r>
              <a:rPr lang="en-US" sz="5000">
                <a:solidFill>
                  <a:srgbClr val="C00000"/>
                </a:solidFill>
                <a:latin typeface="Cambria" panose="02040503050406030204" pitchFamily="18" charset="0"/>
                <a:ea typeface="Cambria" panose="02040503050406030204" pitchFamily="18" charset="0"/>
              </a:rPr>
              <a:t>PHÁT ĐỘNG PHONG TRÀO “HỘP QUÀ TIẾT KIỆM”</a:t>
            </a:r>
          </a:p>
        </p:txBody>
      </p:sp>
      <p:pic>
        <p:nvPicPr>
          <p:cNvPr id="16" name="Picture 15">
            <a:extLst>
              <a:ext uri="{FF2B5EF4-FFF2-40B4-BE49-F238E27FC236}">
                <a16:creationId xmlns:a16="http://schemas.microsoft.com/office/drawing/2014/main" id="{89A6CF23-91EE-4E9D-BE0F-E43DDA6152EF}"/>
              </a:ext>
            </a:extLst>
          </p:cNvPr>
          <p:cNvPicPr>
            <a:picLocks noChangeAspect="1"/>
          </p:cNvPicPr>
          <p:nvPr/>
        </p:nvPicPr>
        <p:blipFill>
          <a:blip r:embed="rId4"/>
          <a:stretch>
            <a:fillRect/>
          </a:stretch>
        </p:blipFill>
        <p:spPr>
          <a:xfrm>
            <a:off x="15849600" y="8081843"/>
            <a:ext cx="2575837" cy="2575837"/>
          </a:xfrm>
          <a:prstGeom prst="rect">
            <a:avLst/>
          </a:prstGeom>
        </p:spPr>
      </p:pic>
      <p:pic>
        <p:nvPicPr>
          <p:cNvPr id="18" name="Picture 17">
            <a:extLst>
              <a:ext uri="{FF2B5EF4-FFF2-40B4-BE49-F238E27FC236}">
                <a16:creationId xmlns:a16="http://schemas.microsoft.com/office/drawing/2014/main" id="{A73B567A-5671-4373-9197-1BEFFE352FB6}"/>
              </a:ext>
            </a:extLst>
          </p:cNvPr>
          <p:cNvPicPr>
            <a:picLocks noChangeAspect="1"/>
          </p:cNvPicPr>
          <p:nvPr/>
        </p:nvPicPr>
        <p:blipFill>
          <a:blip r:embed="rId5"/>
          <a:stretch>
            <a:fillRect/>
          </a:stretch>
        </p:blipFill>
        <p:spPr>
          <a:xfrm>
            <a:off x="15407363" y="-275882"/>
            <a:ext cx="3810000" cy="3810000"/>
          </a:xfrm>
          <a:prstGeom prst="rect">
            <a:avLst/>
          </a:prstGeom>
        </p:spPr>
      </p:pic>
      <p:pic>
        <p:nvPicPr>
          <p:cNvPr id="20" name="Picture 19">
            <a:extLst>
              <a:ext uri="{FF2B5EF4-FFF2-40B4-BE49-F238E27FC236}">
                <a16:creationId xmlns:a16="http://schemas.microsoft.com/office/drawing/2014/main" id="{A8AF5716-015E-4931-B165-F1CE8DF05342}"/>
              </a:ext>
            </a:extLst>
          </p:cNvPr>
          <p:cNvPicPr>
            <a:picLocks noChangeAspect="1"/>
          </p:cNvPicPr>
          <p:nvPr/>
        </p:nvPicPr>
        <p:blipFill>
          <a:blip r:embed="rId6"/>
          <a:stretch>
            <a:fillRect/>
          </a:stretch>
        </p:blipFill>
        <p:spPr>
          <a:xfrm>
            <a:off x="-156780" y="8723197"/>
            <a:ext cx="1532759" cy="1532759"/>
          </a:xfrm>
          <a:prstGeom prst="rect">
            <a:avLst/>
          </a:prstGeom>
        </p:spPr>
      </p:pic>
      <p:sp>
        <p:nvSpPr>
          <p:cNvPr id="2" name="Rectangle: Rounded Corners 1">
            <a:extLst>
              <a:ext uri="{FF2B5EF4-FFF2-40B4-BE49-F238E27FC236}">
                <a16:creationId xmlns:a16="http://schemas.microsoft.com/office/drawing/2014/main" id="{7046A209-B3E1-4E1F-8F60-B80ACAEA7F5B}"/>
              </a:ext>
            </a:extLst>
          </p:cNvPr>
          <p:cNvSpPr/>
          <p:nvPr/>
        </p:nvSpPr>
        <p:spPr>
          <a:xfrm>
            <a:off x="1066800" y="2324100"/>
            <a:ext cx="2057401" cy="9906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81AA1FBB-44C2-4067-BE63-3C6B6F7DB964}"/>
              </a:ext>
            </a:extLst>
          </p:cNvPr>
          <p:cNvSpPr txBox="1"/>
          <p:nvPr/>
        </p:nvSpPr>
        <p:spPr>
          <a:xfrm>
            <a:off x="1202971" y="2419929"/>
            <a:ext cx="1921230" cy="707886"/>
          </a:xfrm>
          <a:prstGeom prst="rect">
            <a:avLst/>
          </a:prstGeom>
          <a:noFill/>
        </p:spPr>
        <p:txBody>
          <a:bodyPr wrap="square" rtlCol="0">
            <a:spAutoFit/>
          </a:bodyPr>
          <a:lstStyle/>
          <a:p>
            <a:r>
              <a:rPr lang="en-US" sz="4000">
                <a:latin typeface="Cambria" panose="02040503050406030204" pitchFamily="18" charset="0"/>
                <a:ea typeface="Cambria" panose="02040503050406030204" pitchFamily="18" charset="0"/>
              </a:rPr>
              <a:t>Ý nghĩa</a:t>
            </a:r>
          </a:p>
        </p:txBody>
      </p:sp>
      <p:sp>
        <p:nvSpPr>
          <p:cNvPr id="13" name="TextBox 12">
            <a:extLst>
              <a:ext uri="{FF2B5EF4-FFF2-40B4-BE49-F238E27FC236}">
                <a16:creationId xmlns:a16="http://schemas.microsoft.com/office/drawing/2014/main" id="{78993E8C-74C2-4374-8F23-8A3C27C9B4C9}"/>
              </a:ext>
            </a:extLst>
          </p:cNvPr>
          <p:cNvSpPr txBox="1"/>
          <p:nvPr/>
        </p:nvSpPr>
        <p:spPr>
          <a:xfrm>
            <a:off x="1066800" y="3673295"/>
            <a:ext cx="15316200" cy="1477136"/>
          </a:xfrm>
          <a:prstGeom prst="rect">
            <a:avLst/>
          </a:prstGeom>
          <a:solidFill>
            <a:schemeClr val="accent3">
              <a:lumMod val="20000"/>
              <a:lumOff val="80000"/>
            </a:schemeClr>
          </a:solidFill>
        </p:spPr>
        <p:txBody>
          <a:bodyPr wrap="square">
            <a:spAutoFit/>
          </a:bodyPr>
          <a:lstStyle/>
          <a:p>
            <a:pPr marL="0" marR="0" algn="just">
              <a:lnSpc>
                <a:spcPct val="132000"/>
              </a:lnSpc>
              <a:spcBef>
                <a:spcPts val="600"/>
              </a:spcBef>
              <a:spcAft>
                <a:spcPts val="600"/>
              </a:spcAft>
            </a:pPr>
            <a:r>
              <a:rPr lang="en-GB" sz="3600">
                <a:effectLst/>
                <a:latin typeface="Cambria" panose="02040503050406030204" pitchFamily="18" charset="0"/>
                <a:ea typeface="Cambria" panose="02040503050406030204" pitchFamily="18" charset="0"/>
                <a:cs typeface="Times New Roman" panose="02020603050405020304" pitchFamily="18" charset="0"/>
              </a:rPr>
              <a:t>+) Góp phần giáo dục lòng nhân ái, các giá trị nhân đạo, tính hướng thiện và truyền thống nhân văn của dân tộc cho học sinh. </a:t>
            </a:r>
            <a:endParaRPr lang="en-US" sz="3600">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8B3AE82A-C76B-47DE-BE40-BE902B38B2C1}"/>
              </a:ext>
            </a:extLst>
          </p:cNvPr>
          <p:cNvSpPr txBox="1"/>
          <p:nvPr/>
        </p:nvSpPr>
        <p:spPr>
          <a:xfrm>
            <a:off x="1066800" y="5150431"/>
            <a:ext cx="15316200" cy="1477136"/>
          </a:xfrm>
          <a:prstGeom prst="rect">
            <a:avLst/>
          </a:prstGeom>
          <a:solidFill>
            <a:schemeClr val="accent3">
              <a:lumMod val="20000"/>
              <a:lumOff val="80000"/>
            </a:schemeClr>
          </a:solidFill>
        </p:spPr>
        <p:txBody>
          <a:bodyPr wrap="square">
            <a:spAutoFit/>
          </a:bodyPr>
          <a:lstStyle/>
          <a:p>
            <a:pPr marL="0" marR="0" algn="just">
              <a:lnSpc>
                <a:spcPct val="132000"/>
              </a:lnSpc>
              <a:spcBef>
                <a:spcPts val="600"/>
              </a:spcBef>
              <a:spcAft>
                <a:spcPts val="600"/>
              </a:spcAft>
            </a:pPr>
            <a:r>
              <a:rPr lang="en-GB" sz="3600">
                <a:effectLst/>
                <a:latin typeface="Cambria" panose="02040503050406030204" pitchFamily="18" charset="0"/>
                <a:ea typeface="Cambria" panose="02040503050406030204" pitchFamily="18" charset="0"/>
                <a:cs typeface="Times New Roman" panose="02020603050405020304" pitchFamily="18" charset="0"/>
              </a:rPr>
              <a:t>+) Trang bị kiến thức, kỹ năng sống cần thiết cho học sinh, thông qua việc tham gia các hoạt động nhân đạo, từ thiện tại trường học, cộng đồng. </a:t>
            </a:r>
            <a:endParaRPr lang="en-US" sz="3600">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id="{3BD1C802-AEC5-4C23-9E27-D34D3770E41A}"/>
              </a:ext>
            </a:extLst>
          </p:cNvPr>
          <p:cNvSpPr txBox="1"/>
          <p:nvPr/>
        </p:nvSpPr>
        <p:spPr>
          <a:xfrm>
            <a:off x="1066800" y="6610494"/>
            <a:ext cx="15316200" cy="1477136"/>
          </a:xfrm>
          <a:prstGeom prst="rect">
            <a:avLst/>
          </a:prstGeom>
          <a:solidFill>
            <a:schemeClr val="accent3">
              <a:lumMod val="20000"/>
              <a:lumOff val="80000"/>
            </a:schemeClr>
          </a:solidFill>
        </p:spPr>
        <p:txBody>
          <a:bodyPr wrap="square">
            <a:spAutoFit/>
          </a:bodyPr>
          <a:lstStyle/>
          <a:p>
            <a:pPr marL="0" marR="0" algn="just">
              <a:lnSpc>
                <a:spcPct val="132000"/>
              </a:lnSpc>
              <a:spcBef>
                <a:spcPts val="600"/>
              </a:spcBef>
              <a:spcAft>
                <a:spcPts val="600"/>
              </a:spcAft>
            </a:pPr>
            <a:r>
              <a:rPr lang="en-GB" sz="3600">
                <a:effectLst/>
                <a:latin typeface="Cambria" panose="02040503050406030204" pitchFamily="18" charset="0"/>
                <a:ea typeface="Cambria" panose="02040503050406030204" pitchFamily="18" charset="0"/>
                <a:cs typeface="Times New Roman" panose="02020603050405020304" pitchFamily="18" charset="0"/>
              </a:rPr>
              <a:t>+) Tham gia xây dựng môi trường học tập an toàn và thân thiện, qua đó góp phần nâng cao chất lượng giáo dục, nhất là giáo dục nhân cách cho học sinh.</a:t>
            </a:r>
            <a:endParaRPr lang="en-US" sz="3600">
              <a:effectLst/>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516281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5"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DC982"/>
        </a:solidFill>
        <a:effectLst/>
      </p:bgPr>
    </p:bg>
    <p:spTree>
      <p:nvGrpSpPr>
        <p:cNvPr id="1" name=""/>
        <p:cNvGrpSpPr/>
        <p:nvPr/>
      </p:nvGrpSpPr>
      <p:grpSpPr>
        <a:xfrm>
          <a:off x="0" y="0"/>
          <a:ext cx="0" cy="0"/>
          <a:chOff x="0" y="0"/>
          <a:chExt cx="0" cy="0"/>
        </a:xfrm>
      </p:grpSpPr>
      <p:sp>
        <p:nvSpPr>
          <p:cNvPr id="3" name="Freeform 3"/>
          <p:cNvSpPr/>
          <p:nvPr/>
        </p:nvSpPr>
        <p:spPr>
          <a:xfrm>
            <a:off x="425869" y="340216"/>
            <a:ext cx="15801625" cy="1587189"/>
          </a:xfrm>
          <a:custGeom>
            <a:avLst/>
            <a:gdLst/>
            <a:ahLst/>
            <a:cxnLst/>
            <a:rect l="l" t="t" r="r" b="b"/>
            <a:pathLst>
              <a:path w="7794232" h="1587189">
                <a:moveTo>
                  <a:pt x="0" y="0"/>
                </a:moveTo>
                <a:lnTo>
                  <a:pt x="7794232" y="0"/>
                </a:lnTo>
                <a:lnTo>
                  <a:pt x="7794232" y="1587189"/>
                </a:lnTo>
                <a:lnTo>
                  <a:pt x="0" y="158718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AutoShape 4"/>
          <p:cNvSpPr/>
          <p:nvPr/>
        </p:nvSpPr>
        <p:spPr>
          <a:xfrm rot="10434" flipV="1">
            <a:off x="1339252" y="1514658"/>
            <a:ext cx="13788023" cy="93536"/>
          </a:xfrm>
          <a:prstGeom prst="line">
            <a:avLst/>
          </a:prstGeom>
          <a:ln w="38100" cap="flat">
            <a:solidFill>
              <a:srgbClr val="F99C1C"/>
            </a:solidFill>
            <a:prstDash val="sysDash"/>
            <a:headEnd type="none" w="sm" len="sm"/>
            <a:tailEnd type="none" w="sm" len="sm"/>
          </a:ln>
        </p:spPr>
      </p:sp>
      <p:sp>
        <p:nvSpPr>
          <p:cNvPr id="14" name="TextBox 14"/>
          <p:cNvSpPr txBox="1"/>
          <p:nvPr/>
        </p:nvSpPr>
        <p:spPr>
          <a:xfrm>
            <a:off x="10407360" y="1330831"/>
            <a:ext cx="1982435" cy="596574"/>
          </a:xfrm>
          <a:prstGeom prst="rect">
            <a:avLst/>
          </a:prstGeom>
        </p:spPr>
        <p:txBody>
          <a:bodyPr lIns="0" tIns="0" rIns="0" bIns="0" rtlCol="0" anchor="t">
            <a:spAutoFit/>
          </a:bodyPr>
          <a:lstStyle/>
          <a:p>
            <a:pPr>
              <a:lnSpc>
                <a:spcPts val="5092"/>
              </a:lnSpc>
              <a:spcBef>
                <a:spcPct val="0"/>
              </a:spcBef>
            </a:pPr>
            <a:endParaRPr lang="en-US" sz="3637">
              <a:solidFill>
                <a:srgbClr val="F99C1C"/>
              </a:solidFill>
              <a:latin typeface="Cambria" panose="02040503050406030204" pitchFamily="18" charset="0"/>
              <a:ea typeface="Cambria" panose="02040503050406030204" pitchFamily="18" charset="0"/>
            </a:endParaRPr>
          </a:p>
        </p:txBody>
      </p:sp>
      <p:sp>
        <p:nvSpPr>
          <p:cNvPr id="12" name="TextBox 11">
            <a:extLst>
              <a:ext uri="{FF2B5EF4-FFF2-40B4-BE49-F238E27FC236}">
                <a16:creationId xmlns:a16="http://schemas.microsoft.com/office/drawing/2014/main" id="{8BF9748B-81ED-48F6-ABF9-C94E09DA5689}"/>
              </a:ext>
            </a:extLst>
          </p:cNvPr>
          <p:cNvSpPr txBox="1"/>
          <p:nvPr/>
        </p:nvSpPr>
        <p:spPr>
          <a:xfrm>
            <a:off x="1354381" y="702923"/>
            <a:ext cx="13944600" cy="861774"/>
          </a:xfrm>
          <a:prstGeom prst="rect">
            <a:avLst/>
          </a:prstGeom>
          <a:noFill/>
        </p:spPr>
        <p:txBody>
          <a:bodyPr wrap="square">
            <a:spAutoFit/>
          </a:bodyPr>
          <a:lstStyle/>
          <a:p>
            <a:r>
              <a:rPr lang="en-US" sz="5000">
                <a:solidFill>
                  <a:srgbClr val="C00000"/>
                </a:solidFill>
                <a:latin typeface="Cambria" panose="02040503050406030204" pitchFamily="18" charset="0"/>
                <a:ea typeface="Cambria" panose="02040503050406030204" pitchFamily="18" charset="0"/>
              </a:rPr>
              <a:t>PHÁT ĐỘNG PHONG TRÀO “HỘP QUÀ TIẾT KIỆM”</a:t>
            </a:r>
          </a:p>
        </p:txBody>
      </p:sp>
      <p:pic>
        <p:nvPicPr>
          <p:cNvPr id="16" name="Picture 15">
            <a:extLst>
              <a:ext uri="{FF2B5EF4-FFF2-40B4-BE49-F238E27FC236}">
                <a16:creationId xmlns:a16="http://schemas.microsoft.com/office/drawing/2014/main" id="{89A6CF23-91EE-4E9D-BE0F-E43DDA6152EF}"/>
              </a:ext>
            </a:extLst>
          </p:cNvPr>
          <p:cNvPicPr>
            <a:picLocks noChangeAspect="1"/>
          </p:cNvPicPr>
          <p:nvPr/>
        </p:nvPicPr>
        <p:blipFill>
          <a:blip r:embed="rId4"/>
          <a:stretch>
            <a:fillRect/>
          </a:stretch>
        </p:blipFill>
        <p:spPr>
          <a:xfrm>
            <a:off x="15849600" y="8081843"/>
            <a:ext cx="2575837" cy="2575837"/>
          </a:xfrm>
          <a:prstGeom prst="rect">
            <a:avLst/>
          </a:prstGeom>
        </p:spPr>
      </p:pic>
      <p:pic>
        <p:nvPicPr>
          <p:cNvPr id="18" name="Picture 17">
            <a:extLst>
              <a:ext uri="{FF2B5EF4-FFF2-40B4-BE49-F238E27FC236}">
                <a16:creationId xmlns:a16="http://schemas.microsoft.com/office/drawing/2014/main" id="{A73B567A-5671-4373-9197-1BEFFE352FB6}"/>
              </a:ext>
            </a:extLst>
          </p:cNvPr>
          <p:cNvPicPr>
            <a:picLocks noChangeAspect="1"/>
          </p:cNvPicPr>
          <p:nvPr/>
        </p:nvPicPr>
        <p:blipFill>
          <a:blip r:embed="rId5"/>
          <a:stretch>
            <a:fillRect/>
          </a:stretch>
        </p:blipFill>
        <p:spPr>
          <a:xfrm>
            <a:off x="15407363" y="-275882"/>
            <a:ext cx="3810000" cy="3810000"/>
          </a:xfrm>
          <a:prstGeom prst="rect">
            <a:avLst/>
          </a:prstGeom>
        </p:spPr>
      </p:pic>
      <p:pic>
        <p:nvPicPr>
          <p:cNvPr id="20" name="Picture 19">
            <a:extLst>
              <a:ext uri="{FF2B5EF4-FFF2-40B4-BE49-F238E27FC236}">
                <a16:creationId xmlns:a16="http://schemas.microsoft.com/office/drawing/2014/main" id="{A8AF5716-015E-4931-B165-F1CE8DF05342}"/>
              </a:ext>
            </a:extLst>
          </p:cNvPr>
          <p:cNvPicPr>
            <a:picLocks noChangeAspect="1"/>
          </p:cNvPicPr>
          <p:nvPr/>
        </p:nvPicPr>
        <p:blipFill>
          <a:blip r:embed="rId6"/>
          <a:stretch>
            <a:fillRect/>
          </a:stretch>
        </p:blipFill>
        <p:spPr>
          <a:xfrm>
            <a:off x="-156780" y="8723197"/>
            <a:ext cx="1532759" cy="1532759"/>
          </a:xfrm>
          <a:prstGeom prst="rect">
            <a:avLst/>
          </a:prstGeom>
        </p:spPr>
      </p:pic>
      <p:sp>
        <p:nvSpPr>
          <p:cNvPr id="2" name="Rectangle: Rounded Corners 1">
            <a:extLst>
              <a:ext uri="{FF2B5EF4-FFF2-40B4-BE49-F238E27FC236}">
                <a16:creationId xmlns:a16="http://schemas.microsoft.com/office/drawing/2014/main" id="{7046A209-B3E1-4E1F-8F60-B80ACAEA7F5B}"/>
              </a:ext>
            </a:extLst>
          </p:cNvPr>
          <p:cNvSpPr/>
          <p:nvPr/>
        </p:nvSpPr>
        <p:spPr>
          <a:xfrm>
            <a:off x="1066800" y="2343001"/>
            <a:ext cx="6417030" cy="9906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81AA1FBB-44C2-4067-BE63-3C6B6F7DB964}"/>
              </a:ext>
            </a:extLst>
          </p:cNvPr>
          <p:cNvSpPr txBox="1"/>
          <p:nvPr/>
        </p:nvSpPr>
        <p:spPr>
          <a:xfrm>
            <a:off x="1202970" y="2419929"/>
            <a:ext cx="6417030" cy="707886"/>
          </a:xfrm>
          <a:prstGeom prst="rect">
            <a:avLst/>
          </a:prstGeom>
          <a:noFill/>
        </p:spPr>
        <p:txBody>
          <a:bodyPr wrap="square" rtlCol="0">
            <a:spAutoFit/>
          </a:bodyPr>
          <a:lstStyle/>
          <a:p>
            <a:r>
              <a:rPr lang="en-US" sz="4000">
                <a:latin typeface="Cambria" panose="02040503050406030204" pitchFamily="18" charset="0"/>
                <a:ea typeface="Cambria" panose="02040503050406030204" pitchFamily="18" charset="0"/>
              </a:rPr>
              <a:t>Hình ảnh thực tế triển khai</a:t>
            </a:r>
          </a:p>
        </p:txBody>
      </p:sp>
      <p:pic>
        <p:nvPicPr>
          <p:cNvPr id="1030" name="Picture 6">
            <a:extLst>
              <a:ext uri="{FF2B5EF4-FFF2-40B4-BE49-F238E27FC236}">
                <a16:creationId xmlns:a16="http://schemas.microsoft.com/office/drawing/2014/main" id="{4C14BA85-C1B1-4AF0-B6B8-DBAAC4DD6CC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77227" y="3375706"/>
            <a:ext cx="5221350" cy="391284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BB72007E-7168-4403-8242-F7E5F666171E}"/>
              </a:ext>
            </a:extLst>
          </p:cNvPr>
          <p:cNvSpPr txBox="1"/>
          <p:nvPr/>
        </p:nvSpPr>
        <p:spPr>
          <a:xfrm>
            <a:off x="6163963" y="7277564"/>
            <a:ext cx="5261284" cy="954107"/>
          </a:xfrm>
          <a:prstGeom prst="rect">
            <a:avLst/>
          </a:prstGeom>
          <a:solidFill>
            <a:schemeClr val="accent3">
              <a:lumMod val="20000"/>
              <a:lumOff val="80000"/>
            </a:schemeClr>
          </a:solidFill>
        </p:spPr>
        <p:txBody>
          <a:bodyPr wrap="square" rtlCol="0">
            <a:spAutoFit/>
          </a:bodyPr>
          <a:lstStyle/>
          <a:p>
            <a:pPr algn="ctr"/>
            <a:r>
              <a:rPr lang="en-US" sz="2800">
                <a:latin typeface="Cambria" panose="02040503050406030204" pitchFamily="18" charset="0"/>
                <a:ea typeface="Cambria" panose="02040503050406030204" pitchFamily="18" charset="0"/>
              </a:rPr>
              <a:t>Các bạn học sinh nhận quà từ “Hộp quà tiết kiệm”</a:t>
            </a:r>
          </a:p>
        </p:txBody>
      </p:sp>
      <p:pic>
        <p:nvPicPr>
          <p:cNvPr id="1036" name="Picture 12">
            <a:extLst>
              <a:ext uri="{FF2B5EF4-FFF2-40B4-BE49-F238E27FC236}">
                <a16:creationId xmlns:a16="http://schemas.microsoft.com/office/drawing/2014/main" id="{F6F1A46A-160E-4559-8CCB-64164D8805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2689" y="3579640"/>
            <a:ext cx="4882026" cy="366152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a:extLst>
              <a:ext uri="{FF2B5EF4-FFF2-40B4-BE49-F238E27FC236}">
                <a16:creationId xmlns:a16="http://schemas.microsoft.com/office/drawing/2014/main" id="{92D4787B-F546-4154-9DFC-4BD74C608734}"/>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389795" y="3452787"/>
            <a:ext cx="5261284" cy="394596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2DA6EED8-08A6-4988-B973-4395C35E247C}"/>
              </a:ext>
            </a:extLst>
          </p:cNvPr>
          <p:cNvSpPr/>
          <p:nvPr/>
        </p:nvSpPr>
        <p:spPr>
          <a:xfrm>
            <a:off x="262689" y="7241159"/>
            <a:ext cx="4882026" cy="944900"/>
          </a:xfrm>
          <a:prstGeom prst="rect">
            <a:avLst/>
          </a:prstGeom>
          <a:solidFill>
            <a:schemeClr val="accent3">
              <a:lumMod val="20000"/>
              <a:lumOff val="8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solidFill>
                <a:latin typeface="Cambria" panose="02040503050406030204" pitchFamily="18" charset="0"/>
                <a:ea typeface="Cambria" panose="02040503050406030204" pitchFamily="18" charset="0"/>
              </a:rPr>
              <a:t>Các giáo viên tham gia Hộp quà tiết kiệm nhiệt tình</a:t>
            </a:r>
          </a:p>
        </p:txBody>
      </p:sp>
      <p:sp>
        <p:nvSpPr>
          <p:cNvPr id="29" name="Rectangle 28">
            <a:extLst>
              <a:ext uri="{FF2B5EF4-FFF2-40B4-BE49-F238E27FC236}">
                <a16:creationId xmlns:a16="http://schemas.microsoft.com/office/drawing/2014/main" id="{890BE1FD-0DEB-45F0-B7F9-A047D8876FAE}"/>
              </a:ext>
            </a:extLst>
          </p:cNvPr>
          <p:cNvSpPr/>
          <p:nvPr/>
        </p:nvSpPr>
        <p:spPr>
          <a:xfrm>
            <a:off x="12374153" y="7352046"/>
            <a:ext cx="5276926" cy="879625"/>
          </a:xfrm>
          <a:prstGeom prst="rect">
            <a:avLst/>
          </a:prstGeom>
          <a:solidFill>
            <a:schemeClr val="accent3">
              <a:lumMod val="20000"/>
              <a:lumOff val="8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solidFill>
                <a:latin typeface="Cambria" panose="02040503050406030204" pitchFamily="18" charset="0"/>
                <a:ea typeface="Cambria" panose="02040503050406030204" pitchFamily="18" charset="0"/>
              </a:rPr>
              <a:t>Các giáo viên tham gia Hộp quà tiết kiệm nhiệt tình</a:t>
            </a:r>
          </a:p>
        </p:txBody>
      </p:sp>
      <p:pic>
        <p:nvPicPr>
          <p:cNvPr id="1028" name="Picture 4">
            <a:extLst>
              <a:ext uri="{FF2B5EF4-FFF2-40B4-BE49-F238E27FC236}">
                <a16:creationId xmlns:a16="http://schemas.microsoft.com/office/drawing/2014/main" id="{591F4F36-872E-46EE-8540-DD5393BD5192}"/>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64025" y="3575503"/>
            <a:ext cx="5035390" cy="377654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DF30C22-37AE-4A19-BDE7-3CDE2B2DEC4F}"/>
              </a:ext>
            </a:extLst>
          </p:cNvPr>
          <p:cNvSpPr txBox="1"/>
          <p:nvPr/>
        </p:nvSpPr>
        <p:spPr>
          <a:xfrm>
            <a:off x="186007" y="7336908"/>
            <a:ext cx="5035390" cy="954107"/>
          </a:xfrm>
          <a:prstGeom prst="rect">
            <a:avLst/>
          </a:prstGeom>
          <a:solidFill>
            <a:schemeClr val="accent3">
              <a:lumMod val="20000"/>
              <a:lumOff val="80000"/>
            </a:schemeClr>
          </a:solidFill>
        </p:spPr>
        <p:txBody>
          <a:bodyPr wrap="square" rtlCol="0">
            <a:spAutoFit/>
          </a:bodyPr>
          <a:lstStyle/>
          <a:p>
            <a:pPr algn="ctr"/>
            <a:r>
              <a:rPr lang="en-US" sz="2800">
                <a:latin typeface="Cambria" panose="02040503050406030204" pitchFamily="18" charset="0"/>
                <a:ea typeface="Cambria" panose="02040503050406030204" pitchFamily="18" charset="0"/>
              </a:rPr>
              <a:t>Các bạn học sinh tham gia “Hộp quà tiết kiệm”</a:t>
            </a:r>
          </a:p>
        </p:txBody>
      </p:sp>
      <p:pic>
        <p:nvPicPr>
          <p:cNvPr id="1034" name="Picture 10">
            <a:extLst>
              <a:ext uri="{FF2B5EF4-FFF2-40B4-BE49-F238E27FC236}">
                <a16:creationId xmlns:a16="http://schemas.microsoft.com/office/drawing/2014/main" id="{93DF0794-6501-4A60-AEC9-4DE498B6B62A}"/>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2403059" y="3384056"/>
            <a:ext cx="5261284" cy="3945964"/>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A6DB8CA4-D03A-4117-8748-4615E4D540A8}"/>
              </a:ext>
            </a:extLst>
          </p:cNvPr>
          <p:cNvSpPr txBox="1"/>
          <p:nvPr/>
        </p:nvSpPr>
        <p:spPr>
          <a:xfrm>
            <a:off x="12403059" y="7277798"/>
            <a:ext cx="5261284" cy="954107"/>
          </a:xfrm>
          <a:prstGeom prst="rect">
            <a:avLst/>
          </a:prstGeom>
          <a:solidFill>
            <a:schemeClr val="accent3">
              <a:lumMod val="20000"/>
              <a:lumOff val="80000"/>
            </a:schemeClr>
          </a:solidFill>
        </p:spPr>
        <p:txBody>
          <a:bodyPr wrap="square" rtlCol="0">
            <a:spAutoFit/>
          </a:bodyPr>
          <a:lstStyle/>
          <a:p>
            <a:pPr algn="ctr"/>
            <a:r>
              <a:rPr lang="en-US" sz="2800">
                <a:latin typeface="Cambria" panose="02040503050406030204" pitchFamily="18" charset="0"/>
                <a:ea typeface="Cambria" panose="02040503050406030204" pitchFamily="18" charset="0"/>
              </a:rPr>
              <a:t>Các bạn học sinh tham gia “Hộp quà tiết kiệm”</a:t>
            </a:r>
          </a:p>
        </p:txBody>
      </p:sp>
    </p:spTree>
    <p:extLst>
      <p:ext uri="{BB962C8B-B14F-4D97-AF65-F5344CB8AC3E}">
        <p14:creationId xmlns:p14="http://schemas.microsoft.com/office/powerpoint/2010/main" val="2720388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36"/>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040"/>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028"/>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1034"/>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030"/>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p:bldP spid="23" grpId="0" animBg="1"/>
      <p:bldP spid="7" grpId="0" animBg="1"/>
      <p:bldP spid="29" grpId="0" animBg="1"/>
      <p:bldP spid="6" grpId="0" animBg="1"/>
      <p:bldP spid="2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DC982"/>
        </a:solidFill>
        <a:effectLst/>
      </p:bgPr>
    </p:bg>
    <p:spTree>
      <p:nvGrpSpPr>
        <p:cNvPr id="1" name=""/>
        <p:cNvGrpSpPr/>
        <p:nvPr/>
      </p:nvGrpSpPr>
      <p:grpSpPr>
        <a:xfrm>
          <a:off x="0" y="0"/>
          <a:ext cx="0" cy="0"/>
          <a:chOff x="0" y="0"/>
          <a:chExt cx="0" cy="0"/>
        </a:xfrm>
      </p:grpSpPr>
      <p:sp>
        <p:nvSpPr>
          <p:cNvPr id="3" name="Freeform 3"/>
          <p:cNvSpPr/>
          <p:nvPr/>
        </p:nvSpPr>
        <p:spPr>
          <a:xfrm>
            <a:off x="425869" y="340216"/>
            <a:ext cx="15801625" cy="1587189"/>
          </a:xfrm>
          <a:custGeom>
            <a:avLst/>
            <a:gdLst/>
            <a:ahLst/>
            <a:cxnLst/>
            <a:rect l="l" t="t" r="r" b="b"/>
            <a:pathLst>
              <a:path w="7794232" h="1587189">
                <a:moveTo>
                  <a:pt x="0" y="0"/>
                </a:moveTo>
                <a:lnTo>
                  <a:pt x="7794232" y="0"/>
                </a:lnTo>
                <a:lnTo>
                  <a:pt x="7794232" y="1587189"/>
                </a:lnTo>
                <a:lnTo>
                  <a:pt x="0" y="158718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AutoShape 4"/>
          <p:cNvSpPr/>
          <p:nvPr/>
        </p:nvSpPr>
        <p:spPr>
          <a:xfrm rot="10434" flipV="1">
            <a:off x="1339252" y="1514658"/>
            <a:ext cx="13788023" cy="93536"/>
          </a:xfrm>
          <a:prstGeom prst="line">
            <a:avLst/>
          </a:prstGeom>
          <a:ln w="38100" cap="flat">
            <a:solidFill>
              <a:srgbClr val="F99C1C"/>
            </a:solidFill>
            <a:prstDash val="sysDash"/>
            <a:headEnd type="none" w="sm" len="sm"/>
            <a:tailEnd type="none" w="sm" len="sm"/>
          </a:ln>
        </p:spPr>
      </p:sp>
      <p:sp>
        <p:nvSpPr>
          <p:cNvPr id="14" name="TextBox 14"/>
          <p:cNvSpPr txBox="1"/>
          <p:nvPr/>
        </p:nvSpPr>
        <p:spPr>
          <a:xfrm>
            <a:off x="10407360" y="1330831"/>
            <a:ext cx="1982435" cy="596574"/>
          </a:xfrm>
          <a:prstGeom prst="rect">
            <a:avLst/>
          </a:prstGeom>
        </p:spPr>
        <p:txBody>
          <a:bodyPr lIns="0" tIns="0" rIns="0" bIns="0" rtlCol="0" anchor="t">
            <a:spAutoFit/>
          </a:bodyPr>
          <a:lstStyle/>
          <a:p>
            <a:pPr>
              <a:lnSpc>
                <a:spcPts val="5092"/>
              </a:lnSpc>
              <a:spcBef>
                <a:spcPct val="0"/>
              </a:spcBef>
            </a:pPr>
            <a:endParaRPr lang="en-US" sz="3637">
              <a:solidFill>
                <a:srgbClr val="F99C1C"/>
              </a:solidFill>
              <a:latin typeface="Cambria" panose="02040503050406030204" pitchFamily="18" charset="0"/>
              <a:ea typeface="Cambria" panose="02040503050406030204" pitchFamily="18" charset="0"/>
            </a:endParaRPr>
          </a:p>
        </p:txBody>
      </p:sp>
      <p:sp>
        <p:nvSpPr>
          <p:cNvPr id="12" name="TextBox 11">
            <a:extLst>
              <a:ext uri="{FF2B5EF4-FFF2-40B4-BE49-F238E27FC236}">
                <a16:creationId xmlns:a16="http://schemas.microsoft.com/office/drawing/2014/main" id="{8BF9748B-81ED-48F6-ABF9-C94E09DA5689}"/>
              </a:ext>
            </a:extLst>
          </p:cNvPr>
          <p:cNvSpPr txBox="1"/>
          <p:nvPr/>
        </p:nvSpPr>
        <p:spPr>
          <a:xfrm>
            <a:off x="1354381" y="702923"/>
            <a:ext cx="13944600" cy="861774"/>
          </a:xfrm>
          <a:prstGeom prst="rect">
            <a:avLst/>
          </a:prstGeom>
          <a:noFill/>
        </p:spPr>
        <p:txBody>
          <a:bodyPr wrap="square">
            <a:spAutoFit/>
          </a:bodyPr>
          <a:lstStyle/>
          <a:p>
            <a:r>
              <a:rPr lang="en-US" sz="5000">
                <a:solidFill>
                  <a:srgbClr val="C00000"/>
                </a:solidFill>
                <a:latin typeface="Cambria" panose="02040503050406030204" pitchFamily="18" charset="0"/>
                <a:ea typeface="Cambria" panose="02040503050406030204" pitchFamily="18" charset="0"/>
              </a:rPr>
              <a:t>PHÁT ĐỘNG PHONG TRÀO “HỘP QUÀ TIẾT KIỆM”</a:t>
            </a:r>
          </a:p>
        </p:txBody>
      </p:sp>
      <p:pic>
        <p:nvPicPr>
          <p:cNvPr id="16" name="Picture 15">
            <a:extLst>
              <a:ext uri="{FF2B5EF4-FFF2-40B4-BE49-F238E27FC236}">
                <a16:creationId xmlns:a16="http://schemas.microsoft.com/office/drawing/2014/main" id="{89A6CF23-91EE-4E9D-BE0F-E43DDA6152EF}"/>
              </a:ext>
            </a:extLst>
          </p:cNvPr>
          <p:cNvPicPr>
            <a:picLocks noChangeAspect="1"/>
          </p:cNvPicPr>
          <p:nvPr/>
        </p:nvPicPr>
        <p:blipFill>
          <a:blip r:embed="rId4"/>
          <a:stretch>
            <a:fillRect/>
          </a:stretch>
        </p:blipFill>
        <p:spPr>
          <a:xfrm>
            <a:off x="15849600" y="8081843"/>
            <a:ext cx="2575837" cy="2575837"/>
          </a:xfrm>
          <a:prstGeom prst="rect">
            <a:avLst/>
          </a:prstGeom>
        </p:spPr>
      </p:pic>
      <p:pic>
        <p:nvPicPr>
          <p:cNvPr id="18" name="Picture 17">
            <a:extLst>
              <a:ext uri="{FF2B5EF4-FFF2-40B4-BE49-F238E27FC236}">
                <a16:creationId xmlns:a16="http://schemas.microsoft.com/office/drawing/2014/main" id="{A73B567A-5671-4373-9197-1BEFFE352FB6}"/>
              </a:ext>
            </a:extLst>
          </p:cNvPr>
          <p:cNvPicPr>
            <a:picLocks noChangeAspect="1"/>
          </p:cNvPicPr>
          <p:nvPr/>
        </p:nvPicPr>
        <p:blipFill>
          <a:blip r:embed="rId5"/>
          <a:stretch>
            <a:fillRect/>
          </a:stretch>
        </p:blipFill>
        <p:spPr>
          <a:xfrm>
            <a:off x="15407363" y="-275882"/>
            <a:ext cx="3810000" cy="3810000"/>
          </a:xfrm>
          <a:prstGeom prst="rect">
            <a:avLst/>
          </a:prstGeom>
        </p:spPr>
      </p:pic>
      <p:pic>
        <p:nvPicPr>
          <p:cNvPr id="20" name="Picture 19">
            <a:extLst>
              <a:ext uri="{FF2B5EF4-FFF2-40B4-BE49-F238E27FC236}">
                <a16:creationId xmlns:a16="http://schemas.microsoft.com/office/drawing/2014/main" id="{A8AF5716-015E-4931-B165-F1CE8DF05342}"/>
              </a:ext>
            </a:extLst>
          </p:cNvPr>
          <p:cNvPicPr>
            <a:picLocks noChangeAspect="1"/>
          </p:cNvPicPr>
          <p:nvPr/>
        </p:nvPicPr>
        <p:blipFill>
          <a:blip r:embed="rId6"/>
          <a:stretch>
            <a:fillRect/>
          </a:stretch>
        </p:blipFill>
        <p:spPr>
          <a:xfrm>
            <a:off x="-156780" y="8723197"/>
            <a:ext cx="1532759" cy="1532759"/>
          </a:xfrm>
          <a:prstGeom prst="rect">
            <a:avLst/>
          </a:prstGeom>
        </p:spPr>
      </p:pic>
      <p:sp>
        <p:nvSpPr>
          <p:cNvPr id="2" name="Rectangle: Rounded Corners 1">
            <a:extLst>
              <a:ext uri="{FF2B5EF4-FFF2-40B4-BE49-F238E27FC236}">
                <a16:creationId xmlns:a16="http://schemas.microsoft.com/office/drawing/2014/main" id="{7046A209-B3E1-4E1F-8F60-B80ACAEA7F5B}"/>
              </a:ext>
            </a:extLst>
          </p:cNvPr>
          <p:cNvSpPr/>
          <p:nvPr/>
        </p:nvSpPr>
        <p:spPr>
          <a:xfrm>
            <a:off x="1066800" y="2324100"/>
            <a:ext cx="3657600" cy="9906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81AA1FBB-44C2-4067-BE63-3C6B6F7DB964}"/>
              </a:ext>
            </a:extLst>
          </p:cNvPr>
          <p:cNvSpPr txBox="1"/>
          <p:nvPr/>
        </p:nvSpPr>
        <p:spPr>
          <a:xfrm>
            <a:off x="1202970" y="2419929"/>
            <a:ext cx="4283429" cy="707886"/>
          </a:xfrm>
          <a:prstGeom prst="rect">
            <a:avLst/>
          </a:prstGeom>
          <a:noFill/>
        </p:spPr>
        <p:txBody>
          <a:bodyPr wrap="square" rtlCol="0">
            <a:spAutoFit/>
          </a:bodyPr>
          <a:lstStyle/>
          <a:p>
            <a:r>
              <a:rPr lang="en-US" sz="4000">
                <a:latin typeface="Cambria" panose="02040503050406030204" pitchFamily="18" charset="0"/>
                <a:ea typeface="Cambria" panose="02040503050406030204" pitchFamily="18" charset="0"/>
              </a:rPr>
              <a:t>Cách triển khai</a:t>
            </a:r>
          </a:p>
        </p:txBody>
      </p:sp>
      <p:sp>
        <p:nvSpPr>
          <p:cNvPr id="13" name="TextBox 12">
            <a:extLst>
              <a:ext uri="{FF2B5EF4-FFF2-40B4-BE49-F238E27FC236}">
                <a16:creationId xmlns:a16="http://schemas.microsoft.com/office/drawing/2014/main" id="{78993E8C-74C2-4374-8F23-8A3C27C9B4C9}"/>
              </a:ext>
            </a:extLst>
          </p:cNvPr>
          <p:cNvSpPr txBox="1"/>
          <p:nvPr/>
        </p:nvSpPr>
        <p:spPr>
          <a:xfrm>
            <a:off x="1066800" y="3673295"/>
            <a:ext cx="15316200" cy="2862322"/>
          </a:xfrm>
          <a:prstGeom prst="rect">
            <a:avLst/>
          </a:prstGeom>
          <a:solidFill>
            <a:schemeClr val="accent3">
              <a:lumMod val="20000"/>
              <a:lumOff val="80000"/>
            </a:schemeClr>
          </a:solidFill>
        </p:spPr>
        <p:txBody>
          <a:bodyPr wrap="square">
            <a:spAutoFit/>
          </a:bodyPr>
          <a:lstStyle/>
          <a:p>
            <a:pPr algn="just"/>
            <a:r>
              <a:rPr lang="en-US" sz="3600">
                <a:latin typeface="Cambria" panose="02040503050406030204" pitchFamily="18" charset="0"/>
                <a:ea typeface="Cambria" panose="02040503050406030204" pitchFamily="18" charset="0"/>
              </a:rPr>
              <a:t>Tổ chức chia lớp thành 4 tổ, để các thành viên lớp thực hiện tiết kiệm thông qua hoạt động hằng ngày, thường xuyên tại trường, lớp, gia đình; tự nguyện quyên góp hiện vật, đồ dùng, sản phẩm phế liệu có thể tái chế và triển khai nuôi lợn đất để có kinh phí tặng quà động viên học tập cho các bạn có thành tích tốt. </a:t>
            </a:r>
          </a:p>
        </p:txBody>
      </p:sp>
      <p:sp>
        <p:nvSpPr>
          <p:cNvPr id="17" name="TextBox 16">
            <a:extLst>
              <a:ext uri="{FF2B5EF4-FFF2-40B4-BE49-F238E27FC236}">
                <a16:creationId xmlns:a16="http://schemas.microsoft.com/office/drawing/2014/main" id="{3BD1C802-AEC5-4C23-9E27-D34D3770E41A}"/>
              </a:ext>
            </a:extLst>
          </p:cNvPr>
          <p:cNvSpPr txBox="1"/>
          <p:nvPr/>
        </p:nvSpPr>
        <p:spPr>
          <a:xfrm>
            <a:off x="1066800" y="6520252"/>
            <a:ext cx="15316200" cy="1754326"/>
          </a:xfrm>
          <a:prstGeom prst="rect">
            <a:avLst/>
          </a:prstGeom>
          <a:solidFill>
            <a:schemeClr val="accent3">
              <a:lumMod val="20000"/>
              <a:lumOff val="80000"/>
            </a:schemeClr>
          </a:solidFill>
        </p:spPr>
        <p:txBody>
          <a:bodyPr wrap="square">
            <a:spAutoFit/>
          </a:bodyPr>
          <a:lstStyle/>
          <a:p>
            <a:pPr marL="0" marR="0" algn="just">
              <a:spcBef>
                <a:spcPts val="600"/>
              </a:spcBef>
              <a:spcAft>
                <a:spcPts val="600"/>
              </a:spcAft>
            </a:pP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Thời</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gian</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smtClean="0">
                <a:latin typeface="Cambria" panose="02040503050406030204" pitchFamily="18" charset="0"/>
                <a:ea typeface="Cambria" panose="02040503050406030204" pitchFamily="18" charset="0"/>
                <a:cs typeface="Times New Roman" panose="02020603050405020304" pitchFamily="18" charset="0"/>
              </a:rPr>
              <a:t>trong</a:t>
            </a:r>
            <a:r>
              <a:rPr lang="en-GB" sz="3600" dirty="0" smtClean="0">
                <a:latin typeface="Cambria" panose="02040503050406030204" pitchFamily="18" charset="0"/>
                <a:ea typeface="Cambria" panose="02040503050406030204" pitchFamily="18" charset="0"/>
                <a:cs typeface="Times New Roman" panose="02020603050405020304" pitchFamily="18" charset="0"/>
              </a:rPr>
              <a:t> 1 </a:t>
            </a:r>
            <a:r>
              <a:rPr lang="en-GB" sz="3600" dirty="0" err="1" smtClean="0">
                <a:latin typeface="Cambria" panose="02040503050406030204" pitchFamily="18" charset="0"/>
                <a:ea typeface="Cambria" panose="02040503050406030204" pitchFamily="18" charset="0"/>
                <a:cs typeface="Times New Roman" panose="02020603050405020304" pitchFamily="18" charset="0"/>
              </a:rPr>
              <a:t>ngày</a:t>
            </a:r>
            <a:r>
              <a:rPr lang="en-GB" sz="3600" dirty="0" smtClean="0">
                <a:latin typeface="Cambria" panose="02040503050406030204" pitchFamily="18" charset="0"/>
                <a:ea typeface="Cambria" panose="02040503050406030204" pitchFamily="18" charset="0"/>
                <a:cs typeface="Times New Roman" panose="02020603050405020304" pitchFamily="18" charset="0"/>
              </a:rPr>
              <a:t> 19/12</a:t>
            </a:r>
            <a:r>
              <a:rPr lang="en-GB" sz="3600" dirty="0" smtClean="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Toàn</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bộ</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số</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tiền</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thu</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được</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sẽ</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dùng</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để</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mua</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các</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Hộp</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quà</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học</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tập</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dành</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cho</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các</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bạn</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học</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sinh</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có</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thành</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tích</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học</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tập</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tiến</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bộ</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trong</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lớp</a:t>
            </a:r>
            <a:r>
              <a:rPr lang="en-US" sz="3600" b="0" i="0" dirty="0">
                <a:solidFill>
                  <a:srgbClr val="080707"/>
                </a:solidFill>
                <a:effectLst/>
                <a:latin typeface="Cambria" panose="02040503050406030204" pitchFamily="18" charset="0"/>
                <a:ea typeface="Cambria" panose="02040503050406030204" pitchFamily="18" charset="0"/>
              </a:rPr>
              <a:t>.</a:t>
            </a:r>
            <a:endParaRPr lang="en-US" sz="3600" dirty="0">
              <a:effectLst/>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1324180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DC982"/>
        </a:solidFill>
        <a:effectLst/>
      </p:bgPr>
    </p:bg>
    <p:spTree>
      <p:nvGrpSpPr>
        <p:cNvPr id="1" name=""/>
        <p:cNvGrpSpPr/>
        <p:nvPr/>
      </p:nvGrpSpPr>
      <p:grpSpPr>
        <a:xfrm>
          <a:off x="0" y="0"/>
          <a:ext cx="0" cy="0"/>
          <a:chOff x="0" y="0"/>
          <a:chExt cx="0" cy="0"/>
        </a:xfrm>
      </p:grpSpPr>
      <p:sp>
        <p:nvSpPr>
          <p:cNvPr id="3" name="Freeform 3"/>
          <p:cNvSpPr/>
          <p:nvPr/>
        </p:nvSpPr>
        <p:spPr>
          <a:xfrm>
            <a:off x="425869" y="340216"/>
            <a:ext cx="15801625" cy="1587189"/>
          </a:xfrm>
          <a:custGeom>
            <a:avLst/>
            <a:gdLst/>
            <a:ahLst/>
            <a:cxnLst/>
            <a:rect l="l" t="t" r="r" b="b"/>
            <a:pathLst>
              <a:path w="7794232" h="1587189">
                <a:moveTo>
                  <a:pt x="0" y="0"/>
                </a:moveTo>
                <a:lnTo>
                  <a:pt x="7794232" y="0"/>
                </a:lnTo>
                <a:lnTo>
                  <a:pt x="7794232" y="1587189"/>
                </a:lnTo>
                <a:lnTo>
                  <a:pt x="0" y="158718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AutoShape 4"/>
          <p:cNvSpPr/>
          <p:nvPr/>
        </p:nvSpPr>
        <p:spPr>
          <a:xfrm rot="10434" flipV="1">
            <a:off x="1339252" y="1514658"/>
            <a:ext cx="13788023" cy="93536"/>
          </a:xfrm>
          <a:prstGeom prst="line">
            <a:avLst/>
          </a:prstGeom>
          <a:ln w="38100" cap="flat">
            <a:solidFill>
              <a:srgbClr val="F99C1C"/>
            </a:solidFill>
            <a:prstDash val="sysDash"/>
            <a:headEnd type="none" w="sm" len="sm"/>
            <a:tailEnd type="none" w="sm" len="sm"/>
          </a:ln>
        </p:spPr>
      </p:sp>
      <p:sp>
        <p:nvSpPr>
          <p:cNvPr id="14" name="TextBox 14"/>
          <p:cNvSpPr txBox="1"/>
          <p:nvPr/>
        </p:nvSpPr>
        <p:spPr>
          <a:xfrm>
            <a:off x="10407360" y="1330831"/>
            <a:ext cx="1982435" cy="596574"/>
          </a:xfrm>
          <a:prstGeom prst="rect">
            <a:avLst/>
          </a:prstGeom>
        </p:spPr>
        <p:txBody>
          <a:bodyPr lIns="0" tIns="0" rIns="0" bIns="0" rtlCol="0" anchor="t">
            <a:spAutoFit/>
          </a:bodyPr>
          <a:lstStyle/>
          <a:p>
            <a:pPr>
              <a:lnSpc>
                <a:spcPts val="5092"/>
              </a:lnSpc>
              <a:spcBef>
                <a:spcPct val="0"/>
              </a:spcBef>
            </a:pPr>
            <a:endParaRPr lang="en-US" sz="3637">
              <a:solidFill>
                <a:srgbClr val="F99C1C"/>
              </a:solidFill>
              <a:latin typeface="Cambria" panose="02040503050406030204" pitchFamily="18" charset="0"/>
              <a:ea typeface="Cambria" panose="02040503050406030204" pitchFamily="18" charset="0"/>
            </a:endParaRPr>
          </a:p>
        </p:txBody>
      </p:sp>
      <p:sp>
        <p:nvSpPr>
          <p:cNvPr id="12" name="TextBox 11">
            <a:extLst>
              <a:ext uri="{FF2B5EF4-FFF2-40B4-BE49-F238E27FC236}">
                <a16:creationId xmlns:a16="http://schemas.microsoft.com/office/drawing/2014/main" id="{8BF9748B-81ED-48F6-ABF9-C94E09DA5689}"/>
              </a:ext>
            </a:extLst>
          </p:cNvPr>
          <p:cNvSpPr txBox="1"/>
          <p:nvPr/>
        </p:nvSpPr>
        <p:spPr>
          <a:xfrm>
            <a:off x="1354381" y="702923"/>
            <a:ext cx="13944600" cy="861774"/>
          </a:xfrm>
          <a:prstGeom prst="rect">
            <a:avLst/>
          </a:prstGeom>
          <a:noFill/>
        </p:spPr>
        <p:txBody>
          <a:bodyPr wrap="square">
            <a:spAutoFit/>
          </a:bodyPr>
          <a:lstStyle/>
          <a:p>
            <a:r>
              <a:rPr lang="en-US" sz="5000">
                <a:solidFill>
                  <a:srgbClr val="C00000"/>
                </a:solidFill>
                <a:latin typeface="Cambria" panose="02040503050406030204" pitchFamily="18" charset="0"/>
                <a:ea typeface="Cambria" panose="02040503050406030204" pitchFamily="18" charset="0"/>
              </a:rPr>
              <a:t>PHÁT ĐỘNG PHONG TRÀO “HỘP QUÀ TIẾT KIỆM”</a:t>
            </a:r>
          </a:p>
        </p:txBody>
      </p:sp>
      <p:pic>
        <p:nvPicPr>
          <p:cNvPr id="16" name="Picture 15">
            <a:extLst>
              <a:ext uri="{FF2B5EF4-FFF2-40B4-BE49-F238E27FC236}">
                <a16:creationId xmlns:a16="http://schemas.microsoft.com/office/drawing/2014/main" id="{89A6CF23-91EE-4E9D-BE0F-E43DDA6152EF}"/>
              </a:ext>
            </a:extLst>
          </p:cNvPr>
          <p:cNvPicPr>
            <a:picLocks noChangeAspect="1"/>
          </p:cNvPicPr>
          <p:nvPr/>
        </p:nvPicPr>
        <p:blipFill>
          <a:blip r:embed="rId4"/>
          <a:stretch>
            <a:fillRect/>
          </a:stretch>
        </p:blipFill>
        <p:spPr>
          <a:xfrm>
            <a:off x="15849600" y="8081843"/>
            <a:ext cx="2575837" cy="2575837"/>
          </a:xfrm>
          <a:prstGeom prst="rect">
            <a:avLst/>
          </a:prstGeom>
        </p:spPr>
      </p:pic>
      <p:pic>
        <p:nvPicPr>
          <p:cNvPr id="18" name="Picture 17">
            <a:extLst>
              <a:ext uri="{FF2B5EF4-FFF2-40B4-BE49-F238E27FC236}">
                <a16:creationId xmlns:a16="http://schemas.microsoft.com/office/drawing/2014/main" id="{A73B567A-5671-4373-9197-1BEFFE352FB6}"/>
              </a:ext>
            </a:extLst>
          </p:cNvPr>
          <p:cNvPicPr>
            <a:picLocks noChangeAspect="1"/>
          </p:cNvPicPr>
          <p:nvPr/>
        </p:nvPicPr>
        <p:blipFill>
          <a:blip r:embed="rId5"/>
          <a:stretch>
            <a:fillRect/>
          </a:stretch>
        </p:blipFill>
        <p:spPr>
          <a:xfrm>
            <a:off x="15407363" y="-275882"/>
            <a:ext cx="3810000" cy="3810000"/>
          </a:xfrm>
          <a:prstGeom prst="rect">
            <a:avLst/>
          </a:prstGeom>
        </p:spPr>
      </p:pic>
      <p:pic>
        <p:nvPicPr>
          <p:cNvPr id="20" name="Picture 19">
            <a:extLst>
              <a:ext uri="{FF2B5EF4-FFF2-40B4-BE49-F238E27FC236}">
                <a16:creationId xmlns:a16="http://schemas.microsoft.com/office/drawing/2014/main" id="{A8AF5716-015E-4931-B165-F1CE8DF05342}"/>
              </a:ext>
            </a:extLst>
          </p:cNvPr>
          <p:cNvPicPr>
            <a:picLocks noChangeAspect="1"/>
          </p:cNvPicPr>
          <p:nvPr/>
        </p:nvPicPr>
        <p:blipFill>
          <a:blip r:embed="rId6"/>
          <a:stretch>
            <a:fillRect/>
          </a:stretch>
        </p:blipFill>
        <p:spPr>
          <a:xfrm>
            <a:off x="-156780" y="8723197"/>
            <a:ext cx="1532759" cy="1532759"/>
          </a:xfrm>
          <a:prstGeom prst="rect">
            <a:avLst/>
          </a:prstGeom>
        </p:spPr>
      </p:pic>
      <p:sp>
        <p:nvSpPr>
          <p:cNvPr id="2" name="Rectangle: Rounded Corners 1">
            <a:extLst>
              <a:ext uri="{FF2B5EF4-FFF2-40B4-BE49-F238E27FC236}">
                <a16:creationId xmlns:a16="http://schemas.microsoft.com/office/drawing/2014/main" id="{7046A209-B3E1-4E1F-8F60-B80ACAEA7F5B}"/>
              </a:ext>
            </a:extLst>
          </p:cNvPr>
          <p:cNvSpPr/>
          <p:nvPr/>
        </p:nvSpPr>
        <p:spPr>
          <a:xfrm>
            <a:off x="1066800" y="2324100"/>
            <a:ext cx="9829800" cy="9906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81AA1FBB-44C2-4067-BE63-3C6B6F7DB964}"/>
              </a:ext>
            </a:extLst>
          </p:cNvPr>
          <p:cNvSpPr txBox="1"/>
          <p:nvPr/>
        </p:nvSpPr>
        <p:spPr>
          <a:xfrm>
            <a:off x="1202970" y="2419929"/>
            <a:ext cx="10760430" cy="707886"/>
          </a:xfrm>
          <a:prstGeom prst="rect">
            <a:avLst/>
          </a:prstGeom>
          <a:noFill/>
        </p:spPr>
        <p:txBody>
          <a:bodyPr wrap="square" rtlCol="0">
            <a:spAutoFit/>
          </a:bodyPr>
          <a:lstStyle/>
          <a:p>
            <a:r>
              <a:rPr lang="en-US" sz="4000">
                <a:latin typeface="Cambria" panose="02040503050406030204" pitchFamily="18" charset="0"/>
                <a:ea typeface="Cambria" panose="02040503050406030204" pitchFamily="18" charset="0"/>
              </a:rPr>
              <a:t>Tại lớp sẽ triển khai hoạt động nuôi lợn đất:</a:t>
            </a:r>
          </a:p>
        </p:txBody>
      </p:sp>
      <p:sp>
        <p:nvSpPr>
          <p:cNvPr id="13" name="TextBox 12">
            <a:extLst>
              <a:ext uri="{FF2B5EF4-FFF2-40B4-BE49-F238E27FC236}">
                <a16:creationId xmlns:a16="http://schemas.microsoft.com/office/drawing/2014/main" id="{78993E8C-74C2-4374-8F23-8A3C27C9B4C9}"/>
              </a:ext>
            </a:extLst>
          </p:cNvPr>
          <p:cNvSpPr txBox="1"/>
          <p:nvPr/>
        </p:nvSpPr>
        <p:spPr>
          <a:xfrm>
            <a:off x="1066800" y="3673295"/>
            <a:ext cx="15316200" cy="1200329"/>
          </a:xfrm>
          <a:prstGeom prst="rect">
            <a:avLst/>
          </a:prstGeom>
          <a:solidFill>
            <a:schemeClr val="accent3">
              <a:lumMod val="20000"/>
              <a:lumOff val="80000"/>
            </a:schemeClr>
          </a:solidFill>
        </p:spPr>
        <p:txBody>
          <a:bodyPr wrap="square">
            <a:spAutoFit/>
          </a:bodyPr>
          <a:lstStyle/>
          <a:p>
            <a:pPr algn="l"/>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Lớp</a:t>
            </a:r>
            <a:r>
              <a:rPr lang="en-US" sz="3600" b="0" i="0" dirty="0">
                <a:solidFill>
                  <a:srgbClr val="080707"/>
                </a:solidFill>
                <a:effectLst/>
                <a:latin typeface="Cambria" panose="02040503050406030204" pitchFamily="18" charset="0"/>
                <a:ea typeface="Cambria" panose="02040503050406030204" pitchFamily="18" charset="0"/>
              </a:rPr>
              <a:t> </a:t>
            </a:r>
            <a:r>
              <a:rPr lang="en-US" sz="3600" dirty="0" smtClean="0">
                <a:solidFill>
                  <a:srgbClr val="080707"/>
                </a:solidFill>
                <a:latin typeface="Cambria" panose="02040503050406030204" pitchFamily="18" charset="0"/>
                <a:ea typeface="Cambria" panose="02040503050406030204" pitchFamily="18" charset="0"/>
              </a:rPr>
              <a:t>7C4</a:t>
            </a:r>
            <a:r>
              <a:rPr lang="en-US" sz="3600" b="0" i="0" dirty="0" smtClean="0">
                <a:solidFill>
                  <a:srgbClr val="080707"/>
                </a:solidFill>
                <a:effectLst/>
                <a:latin typeface="Cambria" panose="02040503050406030204" pitchFamily="18" charset="0"/>
                <a:ea typeface="Cambria" panose="02040503050406030204" pitchFamily="18" charset="0"/>
              </a:rPr>
              <a:t> </a:t>
            </a:r>
            <a:r>
              <a:rPr lang="en-US" sz="3600" b="0" i="0" dirty="0">
                <a:solidFill>
                  <a:srgbClr val="080707"/>
                </a:solidFill>
                <a:effectLst/>
                <a:latin typeface="Cambria" panose="02040503050406030204" pitchFamily="18" charset="0"/>
                <a:ea typeface="Cambria" panose="02040503050406030204" pitchFamily="18" charset="0"/>
              </a:rPr>
              <a:t>Chia </a:t>
            </a:r>
            <a:r>
              <a:rPr lang="en-US" sz="3600" b="0" i="0" dirty="0" err="1">
                <a:solidFill>
                  <a:srgbClr val="080707"/>
                </a:solidFill>
                <a:effectLst/>
                <a:latin typeface="Cambria" panose="02040503050406030204" pitchFamily="18" charset="0"/>
                <a:ea typeface="Cambria" panose="02040503050406030204" pitchFamily="18" charset="0"/>
              </a:rPr>
              <a:t>thành</a:t>
            </a:r>
            <a:r>
              <a:rPr lang="en-US" sz="3600" b="0" i="0" dirty="0">
                <a:solidFill>
                  <a:srgbClr val="080707"/>
                </a:solidFill>
                <a:effectLst/>
                <a:latin typeface="Cambria" panose="02040503050406030204" pitchFamily="18" charset="0"/>
                <a:ea typeface="Cambria" panose="02040503050406030204" pitchFamily="18" charset="0"/>
              </a:rPr>
              <a:t> 4 </a:t>
            </a:r>
            <a:r>
              <a:rPr lang="en-US" sz="3600" b="0" i="0" dirty="0" err="1">
                <a:solidFill>
                  <a:srgbClr val="080707"/>
                </a:solidFill>
                <a:effectLst/>
                <a:latin typeface="Cambria" panose="02040503050406030204" pitchFamily="18" charset="0"/>
                <a:ea typeface="Cambria" panose="02040503050406030204" pitchFamily="18" charset="0"/>
              </a:rPr>
              <a:t>tổ</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phát</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động</a:t>
            </a:r>
            <a:r>
              <a:rPr lang="vi-VN" sz="3600" b="0" i="0" dirty="0">
                <a:solidFill>
                  <a:srgbClr val="080707"/>
                </a:solidFill>
                <a:effectLst/>
                <a:latin typeface="Cambria" panose="02040503050406030204" pitchFamily="18" charset="0"/>
                <a:ea typeface="Cambria" panose="02040503050406030204" pitchFamily="18" charset="0"/>
              </a:rPr>
              <a:t> chức thực hiện Phong trào </a:t>
            </a:r>
            <a:r>
              <a:rPr lang="en-US" sz="3600" b="0" i="0" dirty="0" err="1">
                <a:solidFill>
                  <a:srgbClr val="080707"/>
                </a:solidFill>
                <a:effectLst/>
                <a:latin typeface="Cambria" panose="02040503050406030204" pitchFamily="18" charset="0"/>
                <a:ea typeface="Cambria" panose="02040503050406030204" pitchFamily="18" charset="0"/>
              </a:rPr>
              <a:t>Hộp</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quà</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tiết</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kiệm</a:t>
            </a:r>
            <a:r>
              <a:rPr lang="en-US" sz="3600" b="0" i="0" dirty="0">
                <a:solidFill>
                  <a:srgbClr val="080707"/>
                </a:solidFill>
                <a:effectLst/>
                <a:latin typeface="Cambria" panose="02040503050406030204" pitchFamily="18" charset="0"/>
                <a:ea typeface="Cambria" panose="02040503050406030204" pitchFamily="18" charset="0"/>
              </a:rPr>
              <a:t> </a:t>
            </a:r>
            <a:r>
              <a:rPr lang="vi-VN" sz="3600" b="0" i="0" dirty="0">
                <a:solidFill>
                  <a:srgbClr val="080707"/>
                </a:solidFill>
                <a:effectLst/>
                <a:latin typeface="Cambria" panose="02040503050406030204" pitchFamily="18" charset="0"/>
                <a:ea typeface="Cambria" panose="02040503050406030204" pitchFamily="18" charset="0"/>
              </a:rPr>
              <a:t>bằng hình thức “nuôi lợn đất” tiết kiệm.</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Mỗi</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tổ</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một</a:t>
            </a:r>
            <a:r>
              <a:rPr lang="en-US" sz="3600" b="0" i="0" dirty="0">
                <a:solidFill>
                  <a:srgbClr val="080707"/>
                </a:solidFill>
                <a:effectLst/>
                <a:latin typeface="Cambria" panose="02040503050406030204" pitchFamily="18" charset="0"/>
                <a:ea typeface="Cambria" panose="02040503050406030204" pitchFamily="18" charset="0"/>
              </a:rPr>
              <a:t> con </a:t>
            </a:r>
            <a:r>
              <a:rPr lang="en-US" sz="3600" b="0" i="0" dirty="0" err="1">
                <a:solidFill>
                  <a:srgbClr val="080707"/>
                </a:solidFill>
                <a:effectLst/>
                <a:latin typeface="Cambria" panose="02040503050406030204" pitchFamily="18" charset="0"/>
                <a:ea typeface="Cambria" panose="02040503050406030204" pitchFamily="18" charset="0"/>
              </a:rPr>
              <a:t>lợn</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đất</a:t>
            </a:r>
            <a:r>
              <a:rPr lang="en-US" sz="3600" b="0" i="0" dirty="0">
                <a:solidFill>
                  <a:srgbClr val="080707"/>
                </a:solidFill>
                <a:effectLst/>
                <a:latin typeface="Cambria" panose="02040503050406030204" pitchFamily="18" charset="0"/>
                <a:ea typeface="Cambria" panose="02040503050406030204" pitchFamily="18" charset="0"/>
              </a:rPr>
              <a:t>.</a:t>
            </a:r>
            <a:endParaRPr lang="vi-VN" sz="3600" b="0" i="0" dirty="0">
              <a:solidFill>
                <a:srgbClr val="080707"/>
              </a:solidFill>
              <a:effectLst/>
              <a:latin typeface="Cambria" panose="02040503050406030204" pitchFamily="18" charset="0"/>
              <a:ea typeface="Cambria" panose="02040503050406030204" pitchFamily="18" charset="0"/>
            </a:endParaRPr>
          </a:p>
        </p:txBody>
      </p:sp>
      <p:sp>
        <p:nvSpPr>
          <p:cNvPr id="15" name="TextBox 14">
            <a:extLst>
              <a:ext uri="{FF2B5EF4-FFF2-40B4-BE49-F238E27FC236}">
                <a16:creationId xmlns:a16="http://schemas.microsoft.com/office/drawing/2014/main" id="{8B3AE82A-C76B-47DE-BE40-BE902B38B2C1}"/>
              </a:ext>
            </a:extLst>
          </p:cNvPr>
          <p:cNvSpPr txBox="1"/>
          <p:nvPr/>
        </p:nvSpPr>
        <p:spPr>
          <a:xfrm>
            <a:off x="1066800" y="4827088"/>
            <a:ext cx="15316200" cy="646331"/>
          </a:xfrm>
          <a:prstGeom prst="rect">
            <a:avLst/>
          </a:prstGeom>
          <a:solidFill>
            <a:schemeClr val="accent3">
              <a:lumMod val="20000"/>
              <a:lumOff val="80000"/>
            </a:schemeClr>
          </a:solidFill>
        </p:spPr>
        <p:txBody>
          <a:bodyPr wrap="square">
            <a:spAutoFit/>
          </a:bodyPr>
          <a:lstStyle/>
          <a:p>
            <a:pPr algn="l"/>
            <a:r>
              <a:rPr lang="en-US" sz="3600" b="0" i="0" dirty="0">
                <a:solidFill>
                  <a:srgbClr val="080707"/>
                </a:solidFill>
                <a:effectLst/>
                <a:latin typeface="Cambria" panose="02040503050406030204" pitchFamily="18" charset="0"/>
                <a:ea typeface="Cambria" panose="02040503050406030204" pitchFamily="18" charset="0"/>
              </a:rPr>
              <a:t>- </a:t>
            </a:r>
            <a:r>
              <a:rPr lang="vi-VN" sz="3600" b="0" i="0" dirty="0">
                <a:solidFill>
                  <a:srgbClr val="080707"/>
                </a:solidFill>
                <a:effectLst/>
                <a:latin typeface="Cambria" panose="02040503050406030204" pitchFamily="18" charset="0"/>
                <a:ea typeface="Cambria" panose="02040503050406030204" pitchFamily="18" charset="0"/>
              </a:rPr>
              <a:t>Mỗi </a:t>
            </a:r>
            <a:r>
              <a:rPr lang="en-US" sz="3600" dirty="0" err="1">
                <a:solidFill>
                  <a:srgbClr val="080707"/>
                </a:solidFill>
                <a:latin typeface="Cambria" panose="02040503050406030204" pitchFamily="18" charset="0"/>
                <a:ea typeface="Cambria" panose="02040503050406030204" pitchFamily="18" charset="0"/>
              </a:rPr>
              <a:t>thành</a:t>
            </a:r>
            <a:r>
              <a:rPr lang="en-US" sz="3600" dirty="0">
                <a:solidFill>
                  <a:srgbClr val="080707"/>
                </a:solidFill>
                <a:latin typeface="Cambria" panose="02040503050406030204" pitchFamily="18" charset="0"/>
                <a:ea typeface="Cambria" panose="02040503050406030204" pitchFamily="18" charset="0"/>
              </a:rPr>
              <a:t> </a:t>
            </a:r>
            <a:r>
              <a:rPr lang="en-US" sz="3600" dirty="0" err="1">
                <a:solidFill>
                  <a:srgbClr val="080707"/>
                </a:solidFill>
                <a:latin typeface="Cambria" panose="02040503050406030204" pitchFamily="18" charset="0"/>
                <a:ea typeface="Cambria" panose="02040503050406030204" pitchFamily="18" charset="0"/>
              </a:rPr>
              <a:t>viên</a:t>
            </a:r>
            <a:r>
              <a:rPr lang="en-US" sz="3600" dirty="0">
                <a:solidFill>
                  <a:srgbClr val="080707"/>
                </a:solidFill>
                <a:latin typeface="Cambria" panose="02040503050406030204" pitchFamily="18" charset="0"/>
                <a:ea typeface="Cambria" panose="02040503050406030204" pitchFamily="18" charset="0"/>
              </a:rPr>
              <a:t> </a:t>
            </a:r>
            <a:r>
              <a:rPr lang="en-US" sz="3600" dirty="0" err="1">
                <a:solidFill>
                  <a:srgbClr val="080707"/>
                </a:solidFill>
                <a:latin typeface="Cambria" panose="02040503050406030204" pitchFamily="18" charset="0"/>
                <a:ea typeface="Cambria" panose="02040503050406030204" pitchFamily="18" charset="0"/>
              </a:rPr>
              <a:t>của</a:t>
            </a:r>
            <a:r>
              <a:rPr lang="en-US" sz="3600" dirty="0">
                <a:solidFill>
                  <a:srgbClr val="080707"/>
                </a:solidFill>
                <a:latin typeface="Cambria" panose="02040503050406030204" pitchFamily="18" charset="0"/>
                <a:ea typeface="Cambria" panose="02040503050406030204" pitchFamily="18" charset="0"/>
              </a:rPr>
              <a:t> </a:t>
            </a:r>
            <a:r>
              <a:rPr lang="en-US" sz="3600" dirty="0" err="1">
                <a:solidFill>
                  <a:srgbClr val="080707"/>
                </a:solidFill>
                <a:latin typeface="Cambria" panose="02040503050406030204" pitchFamily="18" charset="0"/>
                <a:ea typeface="Cambria" panose="02040503050406030204" pitchFamily="18" charset="0"/>
              </a:rPr>
              <a:t>các</a:t>
            </a:r>
            <a:r>
              <a:rPr lang="en-US" sz="3600" dirty="0">
                <a:solidFill>
                  <a:srgbClr val="080707"/>
                </a:solidFill>
                <a:latin typeface="Cambria" panose="02040503050406030204" pitchFamily="18" charset="0"/>
                <a:ea typeface="Cambria" panose="02040503050406030204" pitchFamily="18" charset="0"/>
              </a:rPr>
              <a:t> </a:t>
            </a:r>
            <a:r>
              <a:rPr lang="en-US" sz="3600" dirty="0" err="1">
                <a:solidFill>
                  <a:srgbClr val="080707"/>
                </a:solidFill>
                <a:latin typeface="Cambria" panose="02040503050406030204" pitchFamily="18" charset="0"/>
                <a:ea typeface="Cambria" panose="02040503050406030204" pitchFamily="18" charset="0"/>
              </a:rPr>
              <a:t>tổ</a:t>
            </a:r>
            <a:r>
              <a:rPr lang="en-US" sz="3600" dirty="0">
                <a:solidFill>
                  <a:srgbClr val="080707"/>
                </a:solidFill>
                <a:latin typeface="Cambria" panose="02040503050406030204" pitchFamily="18" charset="0"/>
                <a:ea typeface="Cambria" panose="02040503050406030204" pitchFamily="18" charset="0"/>
              </a:rPr>
              <a:t> </a:t>
            </a:r>
            <a:r>
              <a:rPr lang="vi-VN" sz="3600" b="0" i="0" dirty="0">
                <a:solidFill>
                  <a:srgbClr val="080707"/>
                </a:solidFill>
                <a:effectLst/>
                <a:latin typeface="Cambria" panose="02040503050406030204" pitchFamily="18" charset="0"/>
                <a:ea typeface="Cambria" panose="02040503050406030204" pitchFamily="18" charset="0"/>
              </a:rPr>
              <a:t>(trên cơ sở tự nguyện) thực hiện nuôi lợn </a:t>
            </a:r>
            <a:r>
              <a:rPr lang="vi-VN" sz="3600" b="0" i="0" dirty="0" smtClean="0">
                <a:solidFill>
                  <a:srgbClr val="080707"/>
                </a:solidFill>
                <a:effectLst/>
                <a:latin typeface="Cambria" panose="02040503050406030204" pitchFamily="18" charset="0"/>
                <a:ea typeface="Cambria" panose="02040503050406030204" pitchFamily="18" charset="0"/>
              </a:rPr>
              <a:t>đất</a:t>
            </a:r>
            <a:r>
              <a:rPr lang="en-US" sz="3600" b="0" i="0" dirty="0" smtClean="0">
                <a:solidFill>
                  <a:srgbClr val="080707"/>
                </a:solidFill>
                <a:effectLst/>
                <a:latin typeface="Cambria" panose="02040503050406030204" pitchFamily="18" charset="0"/>
                <a:ea typeface="Cambria" panose="02040503050406030204" pitchFamily="18" charset="0"/>
              </a:rPr>
              <a:t>.</a:t>
            </a:r>
            <a:endParaRPr lang="vi-VN" sz="3600" b="0" i="0" dirty="0">
              <a:solidFill>
                <a:srgbClr val="080707"/>
              </a:solidFill>
              <a:effectLst/>
              <a:latin typeface="Cambria" panose="02040503050406030204" pitchFamily="18" charset="0"/>
              <a:ea typeface="Cambria" panose="02040503050406030204" pitchFamily="18" charset="0"/>
            </a:endParaRPr>
          </a:p>
        </p:txBody>
      </p:sp>
      <p:sp>
        <p:nvSpPr>
          <p:cNvPr id="17" name="TextBox 16">
            <a:extLst>
              <a:ext uri="{FF2B5EF4-FFF2-40B4-BE49-F238E27FC236}">
                <a16:creationId xmlns:a16="http://schemas.microsoft.com/office/drawing/2014/main" id="{3BD1C802-AEC5-4C23-9E27-D34D3770E41A}"/>
              </a:ext>
            </a:extLst>
          </p:cNvPr>
          <p:cNvSpPr txBox="1"/>
          <p:nvPr/>
        </p:nvSpPr>
        <p:spPr>
          <a:xfrm>
            <a:off x="1066800" y="6010679"/>
            <a:ext cx="15316200" cy="1754326"/>
          </a:xfrm>
          <a:prstGeom prst="rect">
            <a:avLst/>
          </a:prstGeom>
          <a:solidFill>
            <a:schemeClr val="accent3">
              <a:lumMod val="20000"/>
              <a:lumOff val="80000"/>
            </a:schemeClr>
          </a:solidFill>
        </p:spPr>
        <p:txBody>
          <a:bodyPr wrap="square">
            <a:spAutoFit/>
          </a:bodyPr>
          <a:lstStyle/>
          <a:p>
            <a:pPr marL="0" marR="0" algn="just">
              <a:spcBef>
                <a:spcPts val="600"/>
              </a:spcBef>
              <a:spcAft>
                <a:spcPts val="600"/>
              </a:spcAft>
            </a:pP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Thời</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gian</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smtClean="0">
                <a:effectLst/>
                <a:latin typeface="Cambria" panose="02040503050406030204" pitchFamily="18" charset="0"/>
                <a:ea typeface="Cambria" panose="02040503050406030204" pitchFamily="18" charset="0"/>
                <a:cs typeface="Times New Roman" panose="02020603050405020304" pitchFamily="18" charset="0"/>
              </a:rPr>
              <a:t>trong</a:t>
            </a:r>
            <a:r>
              <a:rPr lang="en-GB" sz="3600" dirty="0" smtClean="0">
                <a:effectLst/>
                <a:latin typeface="Cambria" panose="02040503050406030204" pitchFamily="18" charset="0"/>
                <a:ea typeface="Cambria" panose="02040503050406030204" pitchFamily="18" charset="0"/>
                <a:cs typeface="Times New Roman" panose="02020603050405020304" pitchFamily="18" charset="0"/>
              </a:rPr>
              <a:t> 1 </a:t>
            </a:r>
            <a:r>
              <a:rPr lang="en-GB" sz="3600" dirty="0" err="1" smtClean="0">
                <a:effectLst/>
                <a:latin typeface="Cambria" panose="02040503050406030204" pitchFamily="18" charset="0"/>
                <a:ea typeface="Cambria" panose="02040503050406030204" pitchFamily="18" charset="0"/>
                <a:cs typeface="Times New Roman" panose="02020603050405020304" pitchFamily="18" charset="0"/>
              </a:rPr>
              <a:t>ngày</a:t>
            </a:r>
            <a:r>
              <a:rPr lang="en-GB" sz="3600" dirty="0" smtClean="0">
                <a:effectLst/>
                <a:latin typeface="Cambria" panose="02040503050406030204" pitchFamily="18" charset="0"/>
                <a:ea typeface="Cambria" panose="02040503050406030204" pitchFamily="18" charset="0"/>
                <a:cs typeface="Times New Roman" panose="02020603050405020304" pitchFamily="18" charset="0"/>
              </a:rPr>
              <a:t> 19/12: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Toàn</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bộ</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số</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tiền</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thu</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được</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sẽ</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dùng</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GB" sz="3600" dirty="0" err="1">
                <a:effectLst/>
                <a:latin typeface="Cambria" panose="02040503050406030204" pitchFamily="18" charset="0"/>
                <a:ea typeface="Cambria" panose="02040503050406030204" pitchFamily="18" charset="0"/>
                <a:cs typeface="Times New Roman" panose="02020603050405020304" pitchFamily="18" charset="0"/>
              </a:rPr>
              <a:t>để</a:t>
            </a:r>
            <a:r>
              <a:rPr lang="en-GB" sz="3600" dirty="0">
                <a:effectLst/>
                <a:latin typeface="Cambria" panose="02040503050406030204" pitchFamily="18" charset="0"/>
                <a:ea typeface="Cambria" panose="02040503050406030204" pitchFamily="18" charset="0"/>
                <a:cs typeface="Times New Roman" panose="020206030504050203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mua</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các</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phần</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quà</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học</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tập</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dành</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cho</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các</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bạn</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học</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sinh</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có</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thành</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tích</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học</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tập</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tiến</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bộ</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trong</a:t>
            </a:r>
            <a:r>
              <a:rPr lang="en-US" sz="3600" b="0" i="0" dirty="0">
                <a:solidFill>
                  <a:srgbClr val="080707"/>
                </a:solidFill>
                <a:effectLst/>
                <a:latin typeface="Cambria" panose="02040503050406030204" pitchFamily="18" charset="0"/>
                <a:ea typeface="Cambria" panose="02040503050406030204" pitchFamily="18" charset="0"/>
              </a:rPr>
              <a:t> </a:t>
            </a:r>
            <a:r>
              <a:rPr lang="en-US" sz="3600" b="0" i="0" dirty="0" err="1">
                <a:solidFill>
                  <a:srgbClr val="080707"/>
                </a:solidFill>
                <a:effectLst/>
                <a:latin typeface="Cambria" panose="02040503050406030204" pitchFamily="18" charset="0"/>
                <a:ea typeface="Cambria" panose="02040503050406030204" pitchFamily="18" charset="0"/>
              </a:rPr>
              <a:t>lớp</a:t>
            </a:r>
            <a:r>
              <a:rPr lang="en-US" sz="3600" b="0" i="0" dirty="0">
                <a:solidFill>
                  <a:srgbClr val="080707"/>
                </a:solidFill>
                <a:effectLst/>
                <a:latin typeface="Cambria" panose="02040503050406030204" pitchFamily="18" charset="0"/>
                <a:ea typeface="Cambria" panose="02040503050406030204" pitchFamily="18" charset="0"/>
              </a:rPr>
              <a:t>.</a:t>
            </a:r>
            <a:endParaRPr lang="en-US" sz="3600" dirty="0">
              <a:effectLst/>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332858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p:bldP spid="13" grpId="0" animBg="1"/>
      <p:bldP spid="15"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AAC7E1"/>
        </a:solidFill>
        <a:effectLst/>
      </p:bgPr>
    </p:bg>
    <p:spTree>
      <p:nvGrpSpPr>
        <p:cNvPr id="1" name=""/>
        <p:cNvGrpSpPr/>
        <p:nvPr/>
      </p:nvGrpSpPr>
      <p:grpSpPr>
        <a:xfrm>
          <a:off x="0" y="0"/>
          <a:ext cx="0" cy="0"/>
          <a:chOff x="0" y="0"/>
          <a:chExt cx="0" cy="0"/>
        </a:xfrm>
      </p:grpSpPr>
      <p:sp>
        <p:nvSpPr>
          <p:cNvPr id="2" name="Freeform 2"/>
          <p:cNvSpPr/>
          <p:nvPr/>
        </p:nvSpPr>
        <p:spPr>
          <a:xfrm>
            <a:off x="1115190" y="2870286"/>
            <a:ext cx="5081520" cy="6833339"/>
          </a:xfrm>
          <a:custGeom>
            <a:avLst/>
            <a:gdLst/>
            <a:ahLst/>
            <a:cxnLst/>
            <a:rect l="l" t="t" r="r" b="b"/>
            <a:pathLst>
              <a:path w="5081520" h="6833339">
                <a:moveTo>
                  <a:pt x="0" y="0"/>
                </a:moveTo>
                <a:lnTo>
                  <a:pt x="5081519" y="0"/>
                </a:lnTo>
                <a:lnTo>
                  <a:pt x="5081519" y="6833339"/>
                </a:lnTo>
                <a:lnTo>
                  <a:pt x="0" y="6833339"/>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rot="1345295">
            <a:off x="-142470" y="8928883"/>
            <a:ext cx="2048595" cy="1549482"/>
          </a:xfrm>
          <a:custGeom>
            <a:avLst/>
            <a:gdLst/>
            <a:ahLst/>
            <a:cxnLst/>
            <a:rect l="l" t="t" r="r" b="b"/>
            <a:pathLst>
              <a:path w="2048595" h="1549482">
                <a:moveTo>
                  <a:pt x="0" y="0"/>
                </a:moveTo>
                <a:lnTo>
                  <a:pt x="2048594" y="0"/>
                </a:lnTo>
                <a:lnTo>
                  <a:pt x="2048594" y="1549482"/>
                </a:lnTo>
                <a:lnTo>
                  <a:pt x="0" y="154948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a:off x="2118892" y="2356872"/>
            <a:ext cx="3074116" cy="3051758"/>
          </a:xfrm>
          <a:custGeom>
            <a:avLst/>
            <a:gdLst/>
            <a:ahLst/>
            <a:cxnLst/>
            <a:rect l="l" t="t" r="r" b="b"/>
            <a:pathLst>
              <a:path w="3074116" h="3051758">
                <a:moveTo>
                  <a:pt x="0" y="0"/>
                </a:moveTo>
                <a:lnTo>
                  <a:pt x="3074115" y="0"/>
                </a:lnTo>
                <a:lnTo>
                  <a:pt x="3074115" y="3051759"/>
                </a:lnTo>
                <a:lnTo>
                  <a:pt x="0" y="3051759"/>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6" name="Freeform 6"/>
          <p:cNvSpPr/>
          <p:nvPr/>
        </p:nvSpPr>
        <p:spPr>
          <a:xfrm>
            <a:off x="6543046" y="2870286"/>
            <a:ext cx="5081520" cy="6833339"/>
          </a:xfrm>
          <a:custGeom>
            <a:avLst/>
            <a:gdLst/>
            <a:ahLst/>
            <a:cxnLst/>
            <a:rect l="l" t="t" r="r" b="b"/>
            <a:pathLst>
              <a:path w="5081520" h="6833339">
                <a:moveTo>
                  <a:pt x="0" y="0"/>
                </a:moveTo>
                <a:lnTo>
                  <a:pt x="5081520" y="0"/>
                </a:lnTo>
                <a:lnTo>
                  <a:pt x="5081520" y="6833339"/>
                </a:lnTo>
                <a:lnTo>
                  <a:pt x="0" y="6833339"/>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8" name="Freeform 8"/>
          <p:cNvSpPr/>
          <p:nvPr/>
        </p:nvSpPr>
        <p:spPr>
          <a:xfrm>
            <a:off x="7546748" y="2308128"/>
            <a:ext cx="3074116" cy="3051758"/>
          </a:xfrm>
          <a:custGeom>
            <a:avLst/>
            <a:gdLst/>
            <a:ahLst/>
            <a:cxnLst/>
            <a:rect l="l" t="t" r="r" b="b"/>
            <a:pathLst>
              <a:path w="3074116" h="3051758">
                <a:moveTo>
                  <a:pt x="0" y="0"/>
                </a:moveTo>
                <a:lnTo>
                  <a:pt x="3074116" y="0"/>
                </a:lnTo>
                <a:lnTo>
                  <a:pt x="3074116" y="3051759"/>
                </a:lnTo>
                <a:lnTo>
                  <a:pt x="0" y="3051759"/>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9" name="Freeform 9"/>
          <p:cNvSpPr/>
          <p:nvPr/>
        </p:nvSpPr>
        <p:spPr>
          <a:xfrm>
            <a:off x="12091291" y="2870286"/>
            <a:ext cx="5081520" cy="6833339"/>
          </a:xfrm>
          <a:custGeom>
            <a:avLst/>
            <a:gdLst/>
            <a:ahLst/>
            <a:cxnLst/>
            <a:rect l="l" t="t" r="r" b="b"/>
            <a:pathLst>
              <a:path w="5081520" h="6833339">
                <a:moveTo>
                  <a:pt x="0" y="0"/>
                </a:moveTo>
                <a:lnTo>
                  <a:pt x="5081519" y="0"/>
                </a:lnTo>
                <a:lnTo>
                  <a:pt x="5081519" y="6833339"/>
                </a:lnTo>
                <a:lnTo>
                  <a:pt x="0" y="6833339"/>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sp>
        <p:nvSpPr>
          <p:cNvPr id="11" name="Freeform 11"/>
          <p:cNvSpPr/>
          <p:nvPr/>
        </p:nvSpPr>
        <p:spPr>
          <a:xfrm>
            <a:off x="13158091" y="2151683"/>
            <a:ext cx="3074116" cy="3051758"/>
          </a:xfrm>
          <a:custGeom>
            <a:avLst/>
            <a:gdLst/>
            <a:ahLst/>
            <a:cxnLst/>
            <a:rect l="l" t="t" r="r" b="b"/>
            <a:pathLst>
              <a:path w="3074116" h="3051758">
                <a:moveTo>
                  <a:pt x="0" y="0"/>
                </a:moveTo>
                <a:lnTo>
                  <a:pt x="3074115" y="0"/>
                </a:lnTo>
                <a:lnTo>
                  <a:pt x="3074115" y="3051759"/>
                </a:lnTo>
                <a:lnTo>
                  <a:pt x="0" y="3051759"/>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12" name="TextBox 12"/>
          <p:cNvSpPr txBox="1"/>
          <p:nvPr/>
        </p:nvSpPr>
        <p:spPr>
          <a:xfrm>
            <a:off x="2708742" y="3406546"/>
            <a:ext cx="1894414" cy="1386213"/>
          </a:xfrm>
          <a:prstGeom prst="rect">
            <a:avLst/>
          </a:prstGeom>
        </p:spPr>
        <p:txBody>
          <a:bodyPr lIns="0" tIns="0" rIns="0" bIns="0" rtlCol="0" anchor="t">
            <a:spAutoFit/>
          </a:bodyPr>
          <a:lstStyle/>
          <a:p>
            <a:pPr marL="0" lvl="0" indent="0" algn="ctr">
              <a:lnSpc>
                <a:spcPts val="3600"/>
              </a:lnSpc>
              <a:spcBef>
                <a:spcPct val="0"/>
              </a:spcBef>
            </a:pPr>
            <a:r>
              <a:rPr lang="en-US" sz="4000" u="none">
                <a:solidFill>
                  <a:srgbClr val="FFFFFF"/>
                </a:solidFill>
                <a:latin typeface="Cambria" panose="02040503050406030204" pitchFamily="18" charset="0"/>
                <a:ea typeface="Cambria" panose="02040503050406030204" pitchFamily="18" charset="0"/>
              </a:rPr>
              <a:t>Tổng số tiền thu được</a:t>
            </a:r>
          </a:p>
        </p:txBody>
      </p:sp>
      <p:sp>
        <p:nvSpPr>
          <p:cNvPr id="13" name="TextBox 13"/>
          <p:cNvSpPr txBox="1"/>
          <p:nvPr/>
        </p:nvSpPr>
        <p:spPr>
          <a:xfrm>
            <a:off x="8132722" y="3406546"/>
            <a:ext cx="1902167" cy="923330"/>
          </a:xfrm>
          <a:prstGeom prst="rect">
            <a:avLst/>
          </a:prstGeom>
        </p:spPr>
        <p:txBody>
          <a:bodyPr lIns="0" tIns="0" rIns="0" bIns="0" rtlCol="0" anchor="t">
            <a:spAutoFit/>
          </a:bodyPr>
          <a:lstStyle/>
          <a:p>
            <a:pPr algn="ctr">
              <a:lnSpc>
                <a:spcPts val="3600"/>
              </a:lnSpc>
            </a:pPr>
            <a:r>
              <a:rPr lang="en-US" sz="3600">
                <a:solidFill>
                  <a:schemeClr val="bg1"/>
                </a:solidFill>
                <a:latin typeface="Cambria" panose="02040503050406030204" pitchFamily="18" charset="0"/>
                <a:ea typeface="Cambria" panose="02040503050406030204" pitchFamily="18" charset="0"/>
              </a:rPr>
              <a:t>Kết quả triển khai</a:t>
            </a:r>
          </a:p>
        </p:txBody>
      </p:sp>
      <p:sp>
        <p:nvSpPr>
          <p:cNvPr id="14" name="TextBox 14"/>
          <p:cNvSpPr txBox="1"/>
          <p:nvPr/>
        </p:nvSpPr>
        <p:spPr>
          <a:xfrm>
            <a:off x="13573060" y="3013189"/>
            <a:ext cx="2117982" cy="1384995"/>
          </a:xfrm>
          <a:prstGeom prst="rect">
            <a:avLst/>
          </a:prstGeom>
        </p:spPr>
        <p:txBody>
          <a:bodyPr lIns="0" tIns="0" rIns="0" bIns="0" rtlCol="0" anchor="t">
            <a:spAutoFit/>
          </a:bodyPr>
          <a:lstStyle/>
          <a:p>
            <a:pPr algn="ctr">
              <a:lnSpc>
                <a:spcPts val="3600"/>
              </a:lnSpc>
            </a:pPr>
            <a:r>
              <a:rPr lang="en-US" sz="3000">
                <a:solidFill>
                  <a:srgbClr val="FFFFFF"/>
                </a:solidFill>
                <a:latin typeface="Cambria" panose="02040503050406030204" pitchFamily="18" charset="0"/>
                <a:ea typeface="Cambria" panose="02040503050406030204" pitchFamily="18" charset="0"/>
              </a:rPr>
              <a:t>Kế hoạch sử dụng số tiền tiết kiệm</a:t>
            </a:r>
          </a:p>
        </p:txBody>
      </p:sp>
      <p:sp>
        <p:nvSpPr>
          <p:cNvPr id="15" name="Freeform 20">
            <a:extLst>
              <a:ext uri="{FF2B5EF4-FFF2-40B4-BE49-F238E27FC236}">
                <a16:creationId xmlns:a16="http://schemas.microsoft.com/office/drawing/2014/main" id="{0B7BD924-A829-4CC7-B052-1A2CBC231887}"/>
              </a:ext>
            </a:extLst>
          </p:cNvPr>
          <p:cNvSpPr/>
          <p:nvPr/>
        </p:nvSpPr>
        <p:spPr>
          <a:xfrm>
            <a:off x="533400" y="72962"/>
            <a:ext cx="16649700" cy="1584897"/>
          </a:xfrm>
          <a:custGeom>
            <a:avLst/>
            <a:gdLst/>
            <a:ahLst/>
            <a:cxnLst/>
            <a:rect l="l" t="t" r="r" b="b"/>
            <a:pathLst>
              <a:path w="6375276" h="2770347">
                <a:moveTo>
                  <a:pt x="0" y="0"/>
                </a:moveTo>
                <a:lnTo>
                  <a:pt x="6375276" y="0"/>
                </a:lnTo>
                <a:lnTo>
                  <a:pt x="6375276" y="2770347"/>
                </a:lnTo>
                <a:lnTo>
                  <a:pt x="0" y="2770347"/>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txBody>
          <a:bodyPr/>
          <a:lstStyle/>
          <a:p>
            <a:endParaRPr lang="en-US" sz="5000">
              <a:solidFill>
                <a:srgbClr val="C00000"/>
              </a:solidFill>
              <a:latin typeface="Cambria" panose="02040503050406030204" pitchFamily="18" charset="0"/>
              <a:ea typeface="Cambria" panose="02040503050406030204" pitchFamily="18" charset="0"/>
            </a:endParaRPr>
          </a:p>
        </p:txBody>
      </p:sp>
      <p:sp>
        <p:nvSpPr>
          <p:cNvPr id="17" name="TextBox 16">
            <a:extLst>
              <a:ext uri="{FF2B5EF4-FFF2-40B4-BE49-F238E27FC236}">
                <a16:creationId xmlns:a16="http://schemas.microsoft.com/office/drawing/2014/main" id="{92B8A9FE-E562-4113-94DC-A9CEF7622EEF}"/>
              </a:ext>
            </a:extLst>
          </p:cNvPr>
          <p:cNvSpPr txBox="1"/>
          <p:nvPr/>
        </p:nvSpPr>
        <p:spPr>
          <a:xfrm>
            <a:off x="1578105" y="391936"/>
            <a:ext cx="15011400" cy="923330"/>
          </a:xfrm>
          <a:prstGeom prst="rect">
            <a:avLst/>
          </a:prstGeom>
          <a:noFill/>
        </p:spPr>
        <p:txBody>
          <a:bodyPr wrap="square">
            <a:spAutoFit/>
          </a:bodyPr>
          <a:lstStyle/>
          <a:p>
            <a:r>
              <a:rPr lang="en-US" sz="5400">
                <a:solidFill>
                  <a:srgbClr val="C00000"/>
                </a:solidFill>
                <a:latin typeface="Cambria" panose="02040503050406030204" pitchFamily="18" charset="0"/>
                <a:ea typeface="Cambria" panose="02040503050406030204" pitchFamily="18" charset="0"/>
              </a:rPr>
              <a:t>Báo cáo PHONG TRÀO “HỘP QUÀ TIẾT KIỆM”</a:t>
            </a:r>
          </a:p>
        </p:txBody>
      </p:sp>
      <p:sp>
        <p:nvSpPr>
          <p:cNvPr id="19" name="TextBox 18">
            <a:extLst>
              <a:ext uri="{FF2B5EF4-FFF2-40B4-BE49-F238E27FC236}">
                <a16:creationId xmlns:a16="http://schemas.microsoft.com/office/drawing/2014/main" id="{D71071A0-610F-466B-AB10-FDFF5F633227}"/>
              </a:ext>
            </a:extLst>
          </p:cNvPr>
          <p:cNvSpPr txBox="1"/>
          <p:nvPr/>
        </p:nvSpPr>
        <p:spPr>
          <a:xfrm>
            <a:off x="12555016" y="5174045"/>
            <a:ext cx="4034489" cy="1384995"/>
          </a:xfrm>
          <a:prstGeom prst="rect">
            <a:avLst/>
          </a:prstGeom>
          <a:noFill/>
        </p:spPr>
        <p:txBody>
          <a:bodyPr wrap="square">
            <a:spAutoFit/>
          </a:bodyPr>
          <a:lstStyle/>
          <a:p>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Mua</a:t>
            </a:r>
            <a:r>
              <a:rPr lang="en-US" sz="2800" b="0" i="1" dirty="0">
                <a:solidFill>
                  <a:srgbClr val="000000"/>
                </a:solidFill>
                <a:effectLst/>
                <a:latin typeface="Cambria" panose="02040503050406030204" pitchFamily="18" charset="0"/>
                <a:ea typeface="Cambria" panose="02040503050406030204" pitchFamily="18" charset="0"/>
              </a:rPr>
              <a:t> </a:t>
            </a:r>
            <a:r>
              <a:rPr lang="en-US" sz="2800" i="1" dirty="0" smtClean="0">
                <a:solidFill>
                  <a:srgbClr val="000000"/>
                </a:solidFill>
                <a:latin typeface="Cambria" panose="02040503050406030204" pitchFamily="18" charset="0"/>
                <a:ea typeface="Cambria" panose="02040503050406030204" pitchFamily="18" charset="0"/>
              </a:rPr>
              <a:t>02</a:t>
            </a:r>
            <a:r>
              <a:rPr lang="en-US" sz="2800" b="0" i="1" dirty="0" smtClean="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phần</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quà</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làm</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quà</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động</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viên</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học</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tập</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trị</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giá</a:t>
            </a:r>
            <a:r>
              <a:rPr lang="en-US" sz="2800" b="0" i="1" dirty="0" smtClean="0">
                <a:solidFill>
                  <a:srgbClr val="000000"/>
                </a:solidFill>
                <a:effectLst/>
                <a:latin typeface="Cambria" panose="02040503050406030204" pitchFamily="18" charset="0"/>
                <a:ea typeface="Cambria" panose="02040503050406030204" pitchFamily="18" charset="0"/>
              </a:rPr>
              <a:t>: 40.000 VNĐ</a:t>
            </a:r>
            <a:r>
              <a:rPr lang="en-US" sz="2800" b="0" i="1" dirty="0">
                <a:solidFill>
                  <a:srgbClr val="000000"/>
                </a:solidFill>
                <a:effectLst/>
                <a:latin typeface="Cambria" panose="02040503050406030204" pitchFamily="18" charset="0"/>
                <a:ea typeface="Cambria" panose="02040503050406030204" pitchFamily="18" charset="0"/>
              </a:rPr>
              <a:t>.</a:t>
            </a:r>
            <a:endParaRPr lang="en-US" sz="2800" dirty="0">
              <a:latin typeface="Cambria" panose="02040503050406030204" pitchFamily="18" charset="0"/>
              <a:ea typeface="Cambria" panose="02040503050406030204" pitchFamily="18" charset="0"/>
            </a:endParaRPr>
          </a:p>
        </p:txBody>
      </p:sp>
      <p:sp>
        <p:nvSpPr>
          <p:cNvPr id="21" name="TextBox 20">
            <a:extLst>
              <a:ext uri="{FF2B5EF4-FFF2-40B4-BE49-F238E27FC236}">
                <a16:creationId xmlns:a16="http://schemas.microsoft.com/office/drawing/2014/main" id="{D35F9B66-E6DE-4982-935C-89B8EC8F2F36}"/>
              </a:ext>
            </a:extLst>
          </p:cNvPr>
          <p:cNvSpPr txBox="1"/>
          <p:nvPr/>
        </p:nvSpPr>
        <p:spPr>
          <a:xfrm>
            <a:off x="1576665" y="5343076"/>
            <a:ext cx="4158568" cy="523220"/>
          </a:xfrm>
          <a:prstGeom prst="rect">
            <a:avLst/>
          </a:prstGeom>
          <a:noFill/>
        </p:spPr>
        <p:txBody>
          <a:bodyPr wrap="square">
            <a:spAutoFit/>
          </a:bodyPr>
          <a:lstStyle/>
          <a:p>
            <a:pPr algn="just"/>
            <a:r>
              <a:rPr lang="en-US" sz="2800" i="1" dirty="0" err="1">
                <a:solidFill>
                  <a:srgbClr val="000000"/>
                </a:solidFill>
                <a:latin typeface="Cambria" panose="02040503050406030204" pitchFamily="18" charset="0"/>
                <a:ea typeface="Cambria" panose="02040503050406030204" pitchFamily="18" charset="0"/>
              </a:rPr>
              <a:t>Lợn</a:t>
            </a:r>
            <a:r>
              <a:rPr lang="en-US" sz="2800" i="1" dirty="0">
                <a:solidFill>
                  <a:srgbClr val="000000"/>
                </a:solidFill>
                <a:latin typeface="Cambria" panose="02040503050406030204" pitchFamily="18" charset="0"/>
                <a:ea typeface="Cambria" panose="02040503050406030204" pitchFamily="18" charset="0"/>
              </a:rPr>
              <a:t> </a:t>
            </a:r>
            <a:r>
              <a:rPr lang="en-US" sz="2800" i="1" dirty="0" err="1">
                <a:solidFill>
                  <a:srgbClr val="000000"/>
                </a:solidFill>
                <a:latin typeface="Cambria" panose="02040503050406030204" pitchFamily="18" charset="0"/>
                <a:ea typeface="Cambria" panose="02040503050406030204" pitchFamily="18" charset="0"/>
              </a:rPr>
              <a:t>đất</a:t>
            </a:r>
            <a:r>
              <a:rPr lang="en-US" sz="2800" i="1" dirty="0">
                <a:solidFill>
                  <a:srgbClr val="000000"/>
                </a:solidFill>
                <a:latin typeface="Cambria" panose="02040503050406030204" pitchFamily="18" charset="0"/>
                <a:ea typeface="Cambria" panose="02040503050406030204" pitchFamily="18" charset="0"/>
              </a:rPr>
              <a:t> </a:t>
            </a:r>
            <a:r>
              <a:rPr lang="en-US" sz="2800" i="1" dirty="0" err="1">
                <a:solidFill>
                  <a:srgbClr val="000000"/>
                </a:solidFill>
                <a:latin typeface="Cambria" panose="02040503050406030204" pitchFamily="18" charset="0"/>
                <a:ea typeface="Cambria" panose="02040503050406030204" pitchFamily="18" charset="0"/>
              </a:rPr>
              <a:t>Tổ</a:t>
            </a:r>
            <a:r>
              <a:rPr lang="en-US" sz="2800" i="1" dirty="0">
                <a:solidFill>
                  <a:srgbClr val="000000"/>
                </a:solidFill>
                <a:latin typeface="Cambria" panose="02040503050406030204" pitchFamily="18" charset="0"/>
                <a:ea typeface="Cambria" panose="02040503050406030204" pitchFamily="18" charset="0"/>
              </a:rPr>
              <a:t> 1: </a:t>
            </a:r>
            <a:r>
              <a:rPr lang="en-US" sz="2800" i="1" dirty="0" smtClean="0">
                <a:solidFill>
                  <a:srgbClr val="000000"/>
                </a:solidFill>
                <a:latin typeface="Cambria" panose="02040503050406030204" pitchFamily="18" charset="0"/>
                <a:ea typeface="Cambria" panose="02040503050406030204" pitchFamily="18" charset="0"/>
              </a:rPr>
              <a:t>30.000 VNĐ</a:t>
            </a:r>
            <a:endParaRPr lang="en-US" sz="2800" i="1" dirty="0">
              <a:latin typeface="Cambria" panose="02040503050406030204" pitchFamily="18" charset="0"/>
              <a:ea typeface="Cambria" panose="02040503050406030204" pitchFamily="18" charset="0"/>
            </a:endParaRPr>
          </a:p>
        </p:txBody>
      </p:sp>
      <p:sp>
        <p:nvSpPr>
          <p:cNvPr id="23" name="TextBox 22">
            <a:extLst>
              <a:ext uri="{FF2B5EF4-FFF2-40B4-BE49-F238E27FC236}">
                <a16:creationId xmlns:a16="http://schemas.microsoft.com/office/drawing/2014/main" id="{D2E7927C-FA1D-41CD-88E0-189042148192}"/>
              </a:ext>
            </a:extLst>
          </p:cNvPr>
          <p:cNvSpPr txBox="1"/>
          <p:nvPr/>
        </p:nvSpPr>
        <p:spPr>
          <a:xfrm>
            <a:off x="1537692" y="7736444"/>
            <a:ext cx="4315100" cy="954107"/>
          </a:xfrm>
          <a:prstGeom prst="rect">
            <a:avLst/>
          </a:prstGeom>
          <a:noFill/>
        </p:spPr>
        <p:txBody>
          <a:bodyPr wrap="square">
            <a:spAutoFit/>
          </a:bodyPr>
          <a:lstStyle/>
          <a:p>
            <a:r>
              <a:rPr lang="en-US" sz="2800" b="0" i="1" dirty="0" err="1">
                <a:solidFill>
                  <a:srgbClr val="000000"/>
                </a:solidFill>
                <a:effectLst/>
                <a:latin typeface="Cambria" panose="02040503050406030204" pitchFamily="18" charset="0"/>
                <a:ea typeface="Cambria" panose="02040503050406030204" pitchFamily="18" charset="0"/>
              </a:rPr>
              <a:t>Tổng</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số</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tiền</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thu</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được</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là</a:t>
            </a:r>
            <a:r>
              <a:rPr lang="en-US" sz="2800" b="0" i="1" dirty="0" smtClean="0">
                <a:solidFill>
                  <a:srgbClr val="000000"/>
                </a:solidFill>
                <a:effectLst/>
                <a:latin typeface="Cambria" panose="02040503050406030204" pitchFamily="18" charset="0"/>
                <a:ea typeface="Cambria" panose="02040503050406030204" pitchFamily="18" charset="0"/>
              </a:rPr>
              <a:t>: 125.000</a:t>
            </a:r>
            <a:endParaRPr lang="en-US" sz="2800" i="1" dirty="0">
              <a:latin typeface="Cambria" panose="02040503050406030204" pitchFamily="18" charset="0"/>
              <a:ea typeface="Cambria" panose="02040503050406030204" pitchFamily="18" charset="0"/>
            </a:endParaRPr>
          </a:p>
        </p:txBody>
      </p:sp>
      <p:sp>
        <p:nvSpPr>
          <p:cNvPr id="25" name="TextBox 24">
            <a:extLst>
              <a:ext uri="{FF2B5EF4-FFF2-40B4-BE49-F238E27FC236}">
                <a16:creationId xmlns:a16="http://schemas.microsoft.com/office/drawing/2014/main" id="{DEE32B19-30AF-41A5-A454-8731BFB0B439}"/>
              </a:ext>
            </a:extLst>
          </p:cNvPr>
          <p:cNvSpPr txBox="1"/>
          <p:nvPr/>
        </p:nvSpPr>
        <p:spPr>
          <a:xfrm>
            <a:off x="6738935" y="5321184"/>
            <a:ext cx="4437423" cy="954107"/>
          </a:xfrm>
          <a:prstGeom prst="rect">
            <a:avLst/>
          </a:prstGeom>
          <a:noFill/>
        </p:spPr>
        <p:txBody>
          <a:bodyPr wrap="square">
            <a:spAutoFit/>
          </a:bodyPr>
          <a:lstStyle/>
          <a:p>
            <a:r>
              <a:rPr lang="en-US" sz="2800" i="1" dirty="0" err="1">
                <a:latin typeface="Cambria" panose="02040503050406030204" pitchFamily="18" charset="0"/>
                <a:ea typeface="Cambria" panose="02040503050406030204" pitchFamily="18" charset="0"/>
              </a:rPr>
              <a:t>Diễn</a:t>
            </a:r>
            <a:r>
              <a:rPr lang="en-US" sz="2800" i="1" dirty="0">
                <a:latin typeface="Cambria" panose="02040503050406030204" pitchFamily="18" charset="0"/>
                <a:ea typeface="Cambria" panose="02040503050406030204" pitchFamily="18" charset="0"/>
              </a:rPr>
              <a:t> </a:t>
            </a:r>
            <a:r>
              <a:rPr lang="en-US" sz="2800" i="1" dirty="0" err="1">
                <a:latin typeface="Cambria" panose="02040503050406030204" pitchFamily="18" charset="0"/>
                <a:ea typeface="Cambria" panose="02040503050406030204" pitchFamily="18" charset="0"/>
              </a:rPr>
              <a:t>ra</a:t>
            </a:r>
            <a:r>
              <a:rPr lang="en-US" sz="2800" i="1" dirty="0">
                <a:latin typeface="Cambria" panose="02040503050406030204" pitchFamily="18" charset="0"/>
                <a:ea typeface="Cambria" panose="02040503050406030204" pitchFamily="18" charset="0"/>
              </a:rPr>
              <a:t> </a:t>
            </a:r>
            <a:r>
              <a:rPr lang="en-US" sz="2800" i="1" dirty="0" err="1">
                <a:latin typeface="Cambria" panose="02040503050406030204" pitchFamily="18" charset="0"/>
                <a:ea typeface="Cambria" panose="02040503050406030204" pitchFamily="18" charset="0"/>
              </a:rPr>
              <a:t>trong</a:t>
            </a:r>
            <a:r>
              <a:rPr lang="en-US" sz="2800" i="1" dirty="0">
                <a:latin typeface="Cambria" panose="02040503050406030204" pitchFamily="18" charset="0"/>
                <a:ea typeface="Cambria" panose="02040503050406030204" pitchFamily="18" charset="0"/>
              </a:rPr>
              <a:t> </a:t>
            </a:r>
            <a:r>
              <a:rPr lang="en-US" sz="2800" i="1" dirty="0" smtClean="0">
                <a:latin typeface="Cambria" panose="02040503050406030204" pitchFamily="18" charset="0"/>
                <a:ea typeface="Cambria" panose="02040503050406030204" pitchFamily="18" charset="0"/>
              </a:rPr>
              <a:t>1 </a:t>
            </a:r>
            <a:r>
              <a:rPr lang="en-US" sz="2800" i="1" dirty="0" err="1" smtClean="0">
                <a:latin typeface="Cambria" panose="02040503050406030204" pitchFamily="18" charset="0"/>
                <a:ea typeface="Cambria" panose="02040503050406030204" pitchFamily="18" charset="0"/>
              </a:rPr>
              <a:t>ngày</a:t>
            </a:r>
            <a:r>
              <a:rPr lang="en-US" sz="2800" i="1" dirty="0" smtClean="0">
                <a:latin typeface="Cambria" panose="02040503050406030204" pitchFamily="18" charset="0"/>
                <a:ea typeface="Cambria" panose="02040503050406030204" pitchFamily="18" charset="0"/>
              </a:rPr>
              <a:t> </a:t>
            </a:r>
            <a:r>
              <a:rPr lang="en-US" sz="2800" i="1" dirty="0" err="1">
                <a:latin typeface="Cambria" panose="02040503050406030204" pitchFamily="18" charset="0"/>
                <a:ea typeface="Cambria" panose="02040503050406030204" pitchFamily="18" charset="0"/>
              </a:rPr>
              <a:t>và</a:t>
            </a:r>
            <a:r>
              <a:rPr lang="en-US" sz="2800" i="1" dirty="0">
                <a:latin typeface="Cambria" panose="02040503050406030204" pitchFamily="18" charset="0"/>
                <a:ea typeface="Cambria" panose="02040503050406030204" pitchFamily="18" charset="0"/>
              </a:rPr>
              <a:t> </a:t>
            </a:r>
            <a:r>
              <a:rPr lang="en-US" sz="2800" i="1" dirty="0" err="1">
                <a:latin typeface="Cambria" panose="02040503050406030204" pitchFamily="18" charset="0"/>
                <a:ea typeface="Cambria" panose="02040503050406030204" pitchFamily="18" charset="0"/>
              </a:rPr>
              <a:t>đã</a:t>
            </a:r>
            <a:r>
              <a:rPr lang="en-US" sz="2800" i="1" dirty="0">
                <a:latin typeface="Cambria" panose="02040503050406030204" pitchFamily="18" charset="0"/>
                <a:ea typeface="Cambria" panose="02040503050406030204" pitchFamily="18" charset="0"/>
              </a:rPr>
              <a:t> </a:t>
            </a:r>
            <a:r>
              <a:rPr lang="en-US" sz="2800" i="1" dirty="0" err="1">
                <a:latin typeface="Cambria" panose="02040503050406030204" pitchFamily="18" charset="0"/>
                <a:ea typeface="Cambria" panose="02040503050406030204" pitchFamily="18" charset="0"/>
              </a:rPr>
              <a:t>có</a:t>
            </a:r>
            <a:r>
              <a:rPr lang="en-US" sz="2800" i="1" dirty="0">
                <a:latin typeface="Cambria" panose="02040503050406030204" pitchFamily="18" charset="0"/>
                <a:ea typeface="Cambria" panose="02040503050406030204" pitchFamily="18" charset="0"/>
              </a:rPr>
              <a:t> </a:t>
            </a:r>
            <a:r>
              <a:rPr lang="en-US" sz="2800" i="1" dirty="0" err="1">
                <a:latin typeface="Cambria" panose="02040503050406030204" pitchFamily="18" charset="0"/>
                <a:ea typeface="Cambria" panose="02040503050406030204" pitchFamily="18" charset="0"/>
              </a:rPr>
              <a:t>những</a:t>
            </a:r>
            <a:r>
              <a:rPr lang="en-US" sz="2800" i="1" dirty="0">
                <a:latin typeface="Cambria" panose="02040503050406030204" pitchFamily="18" charset="0"/>
                <a:ea typeface="Cambria" panose="02040503050406030204" pitchFamily="18" charset="0"/>
              </a:rPr>
              <a:t> </a:t>
            </a:r>
            <a:r>
              <a:rPr lang="en-US" sz="2800" i="1" dirty="0" err="1">
                <a:latin typeface="Cambria" panose="02040503050406030204" pitchFamily="18" charset="0"/>
                <a:ea typeface="Cambria" panose="02040503050406030204" pitchFamily="18" charset="0"/>
              </a:rPr>
              <a:t>thành</a:t>
            </a:r>
            <a:r>
              <a:rPr lang="en-US" sz="2800" i="1" dirty="0">
                <a:latin typeface="Cambria" panose="02040503050406030204" pitchFamily="18" charset="0"/>
                <a:ea typeface="Cambria" panose="02040503050406030204" pitchFamily="18" charset="0"/>
              </a:rPr>
              <a:t> </a:t>
            </a:r>
            <a:r>
              <a:rPr lang="en-US" sz="2800" i="1" dirty="0" err="1" smtClean="0">
                <a:latin typeface="Cambria" panose="02040503050406030204" pitchFamily="18" charset="0"/>
                <a:ea typeface="Cambria" panose="02040503050406030204" pitchFamily="18" charset="0"/>
              </a:rPr>
              <a:t>công</a:t>
            </a:r>
            <a:endParaRPr lang="en-US" sz="2800" i="1" dirty="0">
              <a:latin typeface="Cambria" panose="02040503050406030204" pitchFamily="18" charset="0"/>
              <a:ea typeface="Cambria" panose="02040503050406030204" pitchFamily="18" charset="0"/>
            </a:endParaRPr>
          </a:p>
        </p:txBody>
      </p:sp>
      <p:sp>
        <p:nvSpPr>
          <p:cNvPr id="27" name="TextBox 26">
            <a:extLst>
              <a:ext uri="{FF2B5EF4-FFF2-40B4-BE49-F238E27FC236}">
                <a16:creationId xmlns:a16="http://schemas.microsoft.com/office/drawing/2014/main" id="{7D9EEA40-C809-48FD-BF0A-9CFA5EEB510D}"/>
              </a:ext>
            </a:extLst>
          </p:cNvPr>
          <p:cNvSpPr txBox="1"/>
          <p:nvPr/>
        </p:nvSpPr>
        <p:spPr>
          <a:xfrm>
            <a:off x="6840177" y="6236588"/>
            <a:ext cx="4462165" cy="954107"/>
          </a:xfrm>
          <a:prstGeom prst="rect">
            <a:avLst/>
          </a:prstGeom>
          <a:noFill/>
        </p:spPr>
        <p:txBody>
          <a:bodyPr wrap="square">
            <a:spAutoFit/>
          </a:bodyPr>
          <a:lstStyle/>
          <a:p>
            <a:r>
              <a:rPr lang="en-US" sz="2800" i="1">
                <a:effectLst/>
                <a:latin typeface="Cambria" panose="02040503050406030204" pitchFamily="18" charset="0"/>
                <a:ea typeface="Cambria" panose="02040503050406030204" pitchFamily="18" charset="0"/>
              </a:rPr>
              <a:t>- 100% thành viên cả lớp tham gia tích cực, nhiệt tình.</a:t>
            </a:r>
            <a:endParaRPr lang="en-US" sz="2800" i="1">
              <a:latin typeface="Cambria" panose="02040503050406030204" pitchFamily="18" charset="0"/>
              <a:ea typeface="Cambria" panose="02040503050406030204" pitchFamily="18" charset="0"/>
            </a:endParaRPr>
          </a:p>
        </p:txBody>
      </p:sp>
      <p:sp>
        <p:nvSpPr>
          <p:cNvPr id="29" name="TextBox 28">
            <a:extLst>
              <a:ext uri="{FF2B5EF4-FFF2-40B4-BE49-F238E27FC236}">
                <a16:creationId xmlns:a16="http://schemas.microsoft.com/office/drawing/2014/main" id="{1763DAB5-9EF9-4D02-84CC-CD591C180EA1}"/>
              </a:ext>
            </a:extLst>
          </p:cNvPr>
          <p:cNvSpPr txBox="1"/>
          <p:nvPr/>
        </p:nvSpPr>
        <p:spPr>
          <a:xfrm>
            <a:off x="6907113" y="7246163"/>
            <a:ext cx="4395230" cy="1815882"/>
          </a:xfrm>
          <a:prstGeom prst="rect">
            <a:avLst/>
          </a:prstGeom>
          <a:noFill/>
        </p:spPr>
        <p:txBody>
          <a:bodyPr wrap="square">
            <a:spAutoFit/>
          </a:bodyPr>
          <a:lstStyle/>
          <a:p>
            <a:r>
              <a:rPr lang="en-US" sz="2800" i="1">
                <a:effectLst/>
                <a:latin typeface="Cambria" panose="02040503050406030204" pitchFamily="18" charset="0"/>
                <a:ea typeface="Cambria" panose="02040503050406030204" pitchFamily="18" charset="0"/>
              </a:rPr>
              <a:t>- Số tiền tiết kiệm được có giá trị lớn, trong đó tuyên dương Tổ …. Đã đóng góp nhiều nhất.</a:t>
            </a:r>
            <a:endParaRPr lang="en-US" sz="2800" i="1">
              <a:latin typeface="Cambria" panose="02040503050406030204" pitchFamily="18" charset="0"/>
              <a:ea typeface="Cambria" panose="02040503050406030204" pitchFamily="18" charset="0"/>
            </a:endParaRPr>
          </a:p>
        </p:txBody>
      </p:sp>
      <p:sp>
        <p:nvSpPr>
          <p:cNvPr id="31" name="TextBox 30">
            <a:extLst>
              <a:ext uri="{FF2B5EF4-FFF2-40B4-BE49-F238E27FC236}">
                <a16:creationId xmlns:a16="http://schemas.microsoft.com/office/drawing/2014/main" id="{893A2421-C964-435D-ADA8-380B6934F2F0}"/>
              </a:ext>
            </a:extLst>
          </p:cNvPr>
          <p:cNvSpPr txBox="1"/>
          <p:nvPr/>
        </p:nvSpPr>
        <p:spPr>
          <a:xfrm>
            <a:off x="12413067" y="6559040"/>
            <a:ext cx="4669324" cy="954107"/>
          </a:xfrm>
          <a:prstGeom prst="rect">
            <a:avLst/>
          </a:prstGeom>
          <a:noFill/>
        </p:spPr>
        <p:txBody>
          <a:bodyPr wrap="square">
            <a:spAutoFit/>
          </a:bodyPr>
          <a:lstStyle/>
          <a:p>
            <a:r>
              <a:rPr lang="en-US" sz="2800" b="0" i="1">
                <a:solidFill>
                  <a:srgbClr val="000000"/>
                </a:solidFill>
                <a:effectLst/>
                <a:latin typeface="Cambria" panose="02040503050406030204" pitchFamily="18" charset="0"/>
                <a:ea typeface="Cambria" panose="02040503050406030204" pitchFamily="18" charset="0"/>
              </a:rPr>
              <a:t>- Mỗi phần quà bao gồm: Bút, thước, vở, sách tham khảo,…</a:t>
            </a:r>
          </a:p>
        </p:txBody>
      </p:sp>
      <p:sp>
        <p:nvSpPr>
          <p:cNvPr id="32" name="TextBox 31">
            <a:extLst>
              <a:ext uri="{FF2B5EF4-FFF2-40B4-BE49-F238E27FC236}">
                <a16:creationId xmlns:a16="http://schemas.microsoft.com/office/drawing/2014/main" id="{C9D6ADDA-72D7-4C3E-AB85-98592F524A7E}"/>
              </a:ext>
            </a:extLst>
          </p:cNvPr>
          <p:cNvSpPr txBox="1"/>
          <p:nvPr/>
        </p:nvSpPr>
        <p:spPr>
          <a:xfrm>
            <a:off x="1561425" y="5953114"/>
            <a:ext cx="4158568" cy="523220"/>
          </a:xfrm>
          <a:prstGeom prst="rect">
            <a:avLst/>
          </a:prstGeom>
          <a:noFill/>
        </p:spPr>
        <p:txBody>
          <a:bodyPr wrap="square">
            <a:spAutoFit/>
          </a:bodyPr>
          <a:lstStyle/>
          <a:p>
            <a:pPr algn="just"/>
            <a:r>
              <a:rPr lang="en-US" sz="2800" i="1" dirty="0" err="1">
                <a:solidFill>
                  <a:srgbClr val="000000"/>
                </a:solidFill>
                <a:latin typeface="Cambria" panose="02040503050406030204" pitchFamily="18" charset="0"/>
                <a:ea typeface="Cambria" panose="02040503050406030204" pitchFamily="18" charset="0"/>
              </a:rPr>
              <a:t>Lợn</a:t>
            </a:r>
            <a:r>
              <a:rPr lang="en-US" sz="2800" i="1" dirty="0">
                <a:solidFill>
                  <a:srgbClr val="000000"/>
                </a:solidFill>
                <a:latin typeface="Cambria" panose="02040503050406030204" pitchFamily="18" charset="0"/>
                <a:ea typeface="Cambria" panose="02040503050406030204" pitchFamily="18" charset="0"/>
              </a:rPr>
              <a:t> </a:t>
            </a:r>
            <a:r>
              <a:rPr lang="en-US" sz="2800" i="1" dirty="0" err="1">
                <a:solidFill>
                  <a:srgbClr val="000000"/>
                </a:solidFill>
                <a:latin typeface="Cambria" panose="02040503050406030204" pitchFamily="18" charset="0"/>
                <a:ea typeface="Cambria" panose="02040503050406030204" pitchFamily="18" charset="0"/>
              </a:rPr>
              <a:t>đất</a:t>
            </a:r>
            <a:r>
              <a:rPr lang="en-US" sz="2800" i="1" dirty="0">
                <a:solidFill>
                  <a:srgbClr val="000000"/>
                </a:solidFill>
                <a:latin typeface="Cambria" panose="02040503050406030204" pitchFamily="18" charset="0"/>
                <a:ea typeface="Cambria" panose="02040503050406030204" pitchFamily="18" charset="0"/>
              </a:rPr>
              <a:t> </a:t>
            </a:r>
            <a:r>
              <a:rPr lang="en-US" sz="2800" i="1" dirty="0" err="1">
                <a:solidFill>
                  <a:srgbClr val="000000"/>
                </a:solidFill>
                <a:latin typeface="Cambria" panose="02040503050406030204" pitchFamily="18" charset="0"/>
                <a:ea typeface="Cambria" panose="02040503050406030204" pitchFamily="18" charset="0"/>
              </a:rPr>
              <a:t>Tổ</a:t>
            </a:r>
            <a:r>
              <a:rPr lang="en-US" sz="2800" i="1" dirty="0">
                <a:solidFill>
                  <a:srgbClr val="000000"/>
                </a:solidFill>
                <a:latin typeface="Cambria" panose="02040503050406030204" pitchFamily="18" charset="0"/>
                <a:ea typeface="Cambria" panose="02040503050406030204" pitchFamily="18" charset="0"/>
              </a:rPr>
              <a:t> 2: </a:t>
            </a:r>
            <a:r>
              <a:rPr lang="en-US" sz="2800" i="1" dirty="0" smtClean="0">
                <a:solidFill>
                  <a:srgbClr val="000000"/>
                </a:solidFill>
                <a:latin typeface="Cambria" panose="02040503050406030204" pitchFamily="18" charset="0"/>
                <a:ea typeface="Cambria" panose="02040503050406030204" pitchFamily="18" charset="0"/>
              </a:rPr>
              <a:t>35.000 VNĐ</a:t>
            </a:r>
            <a:endParaRPr lang="en-US" sz="2800" i="1" dirty="0">
              <a:latin typeface="Cambria" panose="02040503050406030204" pitchFamily="18" charset="0"/>
              <a:ea typeface="Cambria" panose="02040503050406030204" pitchFamily="18" charset="0"/>
            </a:endParaRPr>
          </a:p>
        </p:txBody>
      </p:sp>
      <p:sp>
        <p:nvSpPr>
          <p:cNvPr id="33" name="TextBox 32">
            <a:extLst>
              <a:ext uri="{FF2B5EF4-FFF2-40B4-BE49-F238E27FC236}">
                <a16:creationId xmlns:a16="http://schemas.microsoft.com/office/drawing/2014/main" id="{66B1C01F-CC86-43A4-B2C9-BB284595703A}"/>
              </a:ext>
            </a:extLst>
          </p:cNvPr>
          <p:cNvSpPr txBox="1"/>
          <p:nvPr/>
        </p:nvSpPr>
        <p:spPr>
          <a:xfrm>
            <a:off x="1537692" y="6472445"/>
            <a:ext cx="4158568" cy="523220"/>
          </a:xfrm>
          <a:prstGeom prst="rect">
            <a:avLst/>
          </a:prstGeom>
          <a:noFill/>
        </p:spPr>
        <p:txBody>
          <a:bodyPr wrap="square">
            <a:spAutoFit/>
          </a:bodyPr>
          <a:lstStyle/>
          <a:p>
            <a:pPr algn="just"/>
            <a:r>
              <a:rPr lang="en-US" sz="2800" i="1" dirty="0" err="1">
                <a:solidFill>
                  <a:srgbClr val="000000"/>
                </a:solidFill>
                <a:latin typeface="Cambria" panose="02040503050406030204" pitchFamily="18" charset="0"/>
                <a:ea typeface="Cambria" panose="02040503050406030204" pitchFamily="18" charset="0"/>
              </a:rPr>
              <a:t>Lợn</a:t>
            </a:r>
            <a:r>
              <a:rPr lang="en-US" sz="2800" i="1" dirty="0">
                <a:solidFill>
                  <a:srgbClr val="000000"/>
                </a:solidFill>
                <a:latin typeface="Cambria" panose="02040503050406030204" pitchFamily="18" charset="0"/>
                <a:ea typeface="Cambria" panose="02040503050406030204" pitchFamily="18" charset="0"/>
              </a:rPr>
              <a:t> </a:t>
            </a:r>
            <a:r>
              <a:rPr lang="en-US" sz="2800" i="1" dirty="0" err="1">
                <a:solidFill>
                  <a:srgbClr val="000000"/>
                </a:solidFill>
                <a:latin typeface="Cambria" panose="02040503050406030204" pitchFamily="18" charset="0"/>
                <a:ea typeface="Cambria" panose="02040503050406030204" pitchFamily="18" charset="0"/>
              </a:rPr>
              <a:t>đất</a:t>
            </a:r>
            <a:r>
              <a:rPr lang="en-US" sz="2800" i="1" dirty="0">
                <a:solidFill>
                  <a:srgbClr val="000000"/>
                </a:solidFill>
                <a:latin typeface="Cambria" panose="02040503050406030204" pitchFamily="18" charset="0"/>
                <a:ea typeface="Cambria" panose="02040503050406030204" pitchFamily="18" charset="0"/>
              </a:rPr>
              <a:t> </a:t>
            </a:r>
            <a:r>
              <a:rPr lang="en-US" sz="2800" i="1" dirty="0" err="1">
                <a:solidFill>
                  <a:srgbClr val="000000"/>
                </a:solidFill>
                <a:latin typeface="Cambria" panose="02040503050406030204" pitchFamily="18" charset="0"/>
                <a:ea typeface="Cambria" panose="02040503050406030204" pitchFamily="18" charset="0"/>
              </a:rPr>
              <a:t>Tổ</a:t>
            </a:r>
            <a:r>
              <a:rPr lang="en-US" sz="2800" i="1" dirty="0">
                <a:solidFill>
                  <a:srgbClr val="000000"/>
                </a:solidFill>
                <a:latin typeface="Cambria" panose="02040503050406030204" pitchFamily="18" charset="0"/>
                <a:ea typeface="Cambria" panose="02040503050406030204" pitchFamily="18" charset="0"/>
              </a:rPr>
              <a:t> 3: </a:t>
            </a:r>
            <a:r>
              <a:rPr lang="en-US" sz="2800" i="1" dirty="0" smtClean="0">
                <a:solidFill>
                  <a:srgbClr val="000000"/>
                </a:solidFill>
                <a:latin typeface="Cambria" panose="02040503050406030204" pitchFamily="18" charset="0"/>
                <a:ea typeface="Cambria" panose="02040503050406030204" pitchFamily="18" charset="0"/>
              </a:rPr>
              <a:t>40.000.VNĐ</a:t>
            </a:r>
            <a:endParaRPr lang="en-US" sz="2800" i="1" dirty="0">
              <a:latin typeface="Cambria" panose="02040503050406030204" pitchFamily="18" charset="0"/>
              <a:ea typeface="Cambria" panose="02040503050406030204" pitchFamily="18" charset="0"/>
            </a:endParaRPr>
          </a:p>
        </p:txBody>
      </p:sp>
      <p:sp>
        <p:nvSpPr>
          <p:cNvPr id="34" name="TextBox 33">
            <a:extLst>
              <a:ext uri="{FF2B5EF4-FFF2-40B4-BE49-F238E27FC236}">
                <a16:creationId xmlns:a16="http://schemas.microsoft.com/office/drawing/2014/main" id="{ABE2742A-CA4C-4F0D-A36E-2AF89874245D}"/>
              </a:ext>
            </a:extLst>
          </p:cNvPr>
          <p:cNvSpPr txBox="1"/>
          <p:nvPr/>
        </p:nvSpPr>
        <p:spPr>
          <a:xfrm>
            <a:off x="1537692" y="7078723"/>
            <a:ext cx="4158568" cy="523220"/>
          </a:xfrm>
          <a:prstGeom prst="rect">
            <a:avLst/>
          </a:prstGeom>
          <a:noFill/>
        </p:spPr>
        <p:txBody>
          <a:bodyPr wrap="square">
            <a:spAutoFit/>
          </a:bodyPr>
          <a:lstStyle/>
          <a:p>
            <a:pPr algn="just"/>
            <a:r>
              <a:rPr lang="en-US" sz="2800" i="1" dirty="0" err="1">
                <a:solidFill>
                  <a:srgbClr val="000000"/>
                </a:solidFill>
                <a:latin typeface="Cambria" panose="02040503050406030204" pitchFamily="18" charset="0"/>
                <a:ea typeface="Cambria" panose="02040503050406030204" pitchFamily="18" charset="0"/>
              </a:rPr>
              <a:t>Lợn</a:t>
            </a:r>
            <a:r>
              <a:rPr lang="en-US" sz="2800" i="1" dirty="0">
                <a:solidFill>
                  <a:srgbClr val="000000"/>
                </a:solidFill>
                <a:latin typeface="Cambria" panose="02040503050406030204" pitchFamily="18" charset="0"/>
                <a:ea typeface="Cambria" panose="02040503050406030204" pitchFamily="18" charset="0"/>
              </a:rPr>
              <a:t> </a:t>
            </a:r>
            <a:r>
              <a:rPr lang="en-US" sz="2800" i="1" dirty="0" err="1">
                <a:solidFill>
                  <a:srgbClr val="000000"/>
                </a:solidFill>
                <a:latin typeface="Cambria" panose="02040503050406030204" pitchFamily="18" charset="0"/>
                <a:ea typeface="Cambria" panose="02040503050406030204" pitchFamily="18" charset="0"/>
              </a:rPr>
              <a:t>đất</a:t>
            </a:r>
            <a:r>
              <a:rPr lang="en-US" sz="2800" i="1" dirty="0">
                <a:solidFill>
                  <a:srgbClr val="000000"/>
                </a:solidFill>
                <a:latin typeface="Cambria" panose="02040503050406030204" pitchFamily="18" charset="0"/>
                <a:ea typeface="Cambria" panose="02040503050406030204" pitchFamily="18" charset="0"/>
              </a:rPr>
              <a:t> </a:t>
            </a:r>
            <a:r>
              <a:rPr lang="en-US" sz="2800" i="1" dirty="0" err="1">
                <a:solidFill>
                  <a:srgbClr val="000000"/>
                </a:solidFill>
                <a:latin typeface="Cambria" panose="02040503050406030204" pitchFamily="18" charset="0"/>
                <a:ea typeface="Cambria" panose="02040503050406030204" pitchFamily="18" charset="0"/>
              </a:rPr>
              <a:t>Tổ</a:t>
            </a:r>
            <a:r>
              <a:rPr lang="en-US" sz="2800" i="1" dirty="0">
                <a:solidFill>
                  <a:srgbClr val="000000"/>
                </a:solidFill>
                <a:latin typeface="Cambria" panose="02040503050406030204" pitchFamily="18" charset="0"/>
                <a:ea typeface="Cambria" panose="02040503050406030204" pitchFamily="18" charset="0"/>
              </a:rPr>
              <a:t> 4: </a:t>
            </a:r>
            <a:r>
              <a:rPr lang="en-US" sz="2800" i="1" dirty="0" smtClean="0">
                <a:solidFill>
                  <a:srgbClr val="000000"/>
                </a:solidFill>
                <a:latin typeface="Cambria" panose="02040503050406030204" pitchFamily="18" charset="0"/>
                <a:ea typeface="Cambria" panose="02040503050406030204" pitchFamily="18" charset="0"/>
              </a:rPr>
              <a:t>20.000 VNĐ</a:t>
            </a:r>
            <a:endParaRPr lang="en-US" sz="2800" i="1" dirty="0">
              <a:latin typeface="Cambria" panose="02040503050406030204" pitchFamily="18" charset="0"/>
              <a:ea typeface="Cambria" panose="02040503050406030204" pitchFamily="18" charset="0"/>
            </a:endParaRPr>
          </a:p>
        </p:txBody>
      </p:sp>
      <p:sp>
        <p:nvSpPr>
          <p:cNvPr id="36" name="TextBox 35">
            <a:extLst>
              <a:ext uri="{FF2B5EF4-FFF2-40B4-BE49-F238E27FC236}">
                <a16:creationId xmlns:a16="http://schemas.microsoft.com/office/drawing/2014/main" id="{1BC31E75-2500-4219-837D-DBCE8593599E}"/>
              </a:ext>
            </a:extLst>
          </p:cNvPr>
          <p:cNvSpPr txBox="1"/>
          <p:nvPr/>
        </p:nvSpPr>
        <p:spPr>
          <a:xfrm>
            <a:off x="12434190" y="7448301"/>
            <a:ext cx="4316117" cy="954107"/>
          </a:xfrm>
          <a:prstGeom prst="rect">
            <a:avLst/>
          </a:prstGeom>
          <a:noFill/>
        </p:spPr>
        <p:txBody>
          <a:bodyPr wrap="square">
            <a:spAutoFit/>
          </a:bodyPr>
          <a:lstStyle/>
          <a:p>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Trích</a:t>
            </a:r>
            <a:r>
              <a:rPr lang="en-US" sz="2800" b="0" i="1" dirty="0">
                <a:solidFill>
                  <a:srgbClr val="000000"/>
                </a:solidFill>
                <a:effectLst/>
                <a:latin typeface="Cambria" panose="02040503050406030204" pitchFamily="18" charset="0"/>
                <a:ea typeface="Cambria" panose="02040503050406030204" pitchFamily="18" charset="0"/>
              </a:rPr>
              <a:t> </a:t>
            </a:r>
            <a:r>
              <a:rPr lang="en-US" sz="2800" i="1" dirty="0" smtClean="0">
                <a:solidFill>
                  <a:srgbClr val="000000"/>
                </a:solidFill>
                <a:latin typeface="Cambria" panose="02040503050406030204" pitchFamily="18" charset="0"/>
                <a:ea typeface="Cambria" panose="02040503050406030204" pitchFamily="18" charset="0"/>
              </a:rPr>
              <a:t>45.000</a:t>
            </a:r>
            <a:r>
              <a:rPr lang="en-US" sz="2800" b="0" i="1" dirty="0" smtClean="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để</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thay</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sửa</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đồ</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dùng</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học</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tập</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cho</a:t>
            </a:r>
            <a:r>
              <a:rPr lang="en-US" sz="2800" b="0" i="1" dirty="0">
                <a:solidFill>
                  <a:srgbClr val="000000"/>
                </a:solidFill>
                <a:effectLst/>
                <a:latin typeface="Cambria" panose="02040503050406030204" pitchFamily="18" charset="0"/>
                <a:ea typeface="Cambria" panose="02040503050406030204" pitchFamily="18" charset="0"/>
              </a:rPr>
              <a:t> </a:t>
            </a:r>
            <a:r>
              <a:rPr lang="en-US" sz="2800" b="0" i="1" dirty="0" err="1">
                <a:solidFill>
                  <a:srgbClr val="000000"/>
                </a:solidFill>
                <a:effectLst/>
                <a:latin typeface="Cambria" panose="02040503050406030204" pitchFamily="18" charset="0"/>
                <a:ea typeface="Cambria" panose="02040503050406030204" pitchFamily="18" charset="0"/>
              </a:rPr>
              <a:t>lớp</a:t>
            </a:r>
            <a:r>
              <a:rPr lang="en-US" sz="2800" b="0" i="1" dirty="0">
                <a:solidFill>
                  <a:srgbClr val="000000"/>
                </a:solidFill>
                <a:effectLst/>
                <a:latin typeface="Cambria" panose="02040503050406030204" pitchFamily="18" charset="0"/>
                <a:ea typeface="Cambria" panose="02040503050406030204" pitchFamily="18" charset="0"/>
              </a:rPr>
              <a:t> </a:t>
            </a:r>
            <a:endParaRPr lang="en-US" sz="2800" dirty="0">
              <a:latin typeface="Cambria" panose="02040503050406030204" pitchFamily="18" charset="0"/>
              <a:ea typeface="Cambria" panose="020405030504060302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2"/>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p:bldP spid="21" grpId="0"/>
      <p:bldP spid="23" grpId="0"/>
      <p:bldP spid="25" grpId="0"/>
      <p:bldP spid="27" grpId="0"/>
      <p:bldP spid="29" grpId="0"/>
      <p:bldP spid="31" grpId="0"/>
      <p:bldP spid="32" grpId="0"/>
      <p:bldP spid="33"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CCFCE"/>
        </a:solidFill>
        <a:effectLst/>
      </p:bgPr>
    </p:bg>
    <p:spTree>
      <p:nvGrpSpPr>
        <p:cNvPr id="1" name=""/>
        <p:cNvGrpSpPr/>
        <p:nvPr/>
      </p:nvGrpSpPr>
      <p:grpSpPr>
        <a:xfrm>
          <a:off x="0" y="0"/>
          <a:ext cx="0" cy="0"/>
          <a:chOff x="0" y="0"/>
          <a:chExt cx="0" cy="0"/>
        </a:xfrm>
      </p:grpSpPr>
      <p:sp>
        <p:nvSpPr>
          <p:cNvPr id="2" name="Freeform 2"/>
          <p:cNvSpPr/>
          <p:nvPr/>
        </p:nvSpPr>
        <p:spPr>
          <a:xfrm>
            <a:off x="1028700" y="442039"/>
            <a:ext cx="6375276" cy="2770347"/>
          </a:xfrm>
          <a:custGeom>
            <a:avLst/>
            <a:gdLst/>
            <a:ahLst/>
            <a:cxnLst/>
            <a:rect l="l" t="t" r="r" b="b"/>
            <a:pathLst>
              <a:path w="6375276" h="2770347">
                <a:moveTo>
                  <a:pt x="0" y="0"/>
                </a:moveTo>
                <a:lnTo>
                  <a:pt x="6375276" y="0"/>
                </a:lnTo>
                <a:lnTo>
                  <a:pt x="6375276" y="2770347"/>
                </a:lnTo>
                <a:lnTo>
                  <a:pt x="0" y="277034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9759993" y="1028700"/>
            <a:ext cx="7794232" cy="1587189"/>
          </a:xfrm>
          <a:custGeom>
            <a:avLst/>
            <a:gdLst/>
            <a:ahLst/>
            <a:cxnLst/>
            <a:rect l="l" t="t" r="r" b="b"/>
            <a:pathLst>
              <a:path w="7794232" h="1587189">
                <a:moveTo>
                  <a:pt x="0" y="0"/>
                </a:moveTo>
                <a:lnTo>
                  <a:pt x="7794232" y="0"/>
                </a:lnTo>
                <a:lnTo>
                  <a:pt x="7794232" y="1587189"/>
                </a:lnTo>
                <a:lnTo>
                  <a:pt x="0" y="158718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AutoShape 4"/>
          <p:cNvSpPr/>
          <p:nvPr/>
        </p:nvSpPr>
        <p:spPr>
          <a:xfrm rot="10434">
            <a:off x="10407403" y="1979613"/>
            <a:ext cx="6276455" cy="0"/>
          </a:xfrm>
          <a:prstGeom prst="line">
            <a:avLst/>
          </a:prstGeom>
          <a:ln w="38100" cap="flat">
            <a:solidFill>
              <a:srgbClr val="DF6077"/>
            </a:solidFill>
            <a:prstDash val="sysDash"/>
            <a:headEnd type="none" w="sm" len="sm"/>
            <a:tailEnd type="none" w="sm" len="sm"/>
          </a:ln>
        </p:spPr>
      </p:sp>
      <p:graphicFrame>
        <p:nvGraphicFramePr>
          <p:cNvPr id="5" name="Table 5"/>
          <p:cNvGraphicFramePr>
            <a:graphicFrameLocks noGrp="1"/>
          </p:cNvGraphicFramePr>
          <p:nvPr/>
        </p:nvGraphicFramePr>
        <p:xfrm>
          <a:off x="1157625" y="3542375"/>
          <a:ext cx="5166975" cy="5715924"/>
        </p:xfrm>
        <a:graphic>
          <a:graphicData uri="http://schemas.openxmlformats.org/drawingml/2006/table">
            <a:tbl>
              <a:tblPr/>
              <a:tblGrid>
                <a:gridCol w="1722325">
                  <a:extLst>
                    <a:ext uri="{9D8B030D-6E8A-4147-A177-3AD203B41FA5}">
                      <a16:colId xmlns:a16="http://schemas.microsoft.com/office/drawing/2014/main" val="20000"/>
                    </a:ext>
                  </a:extLst>
                </a:gridCol>
                <a:gridCol w="1722325">
                  <a:extLst>
                    <a:ext uri="{9D8B030D-6E8A-4147-A177-3AD203B41FA5}">
                      <a16:colId xmlns:a16="http://schemas.microsoft.com/office/drawing/2014/main" val="20001"/>
                    </a:ext>
                  </a:extLst>
                </a:gridCol>
                <a:gridCol w="1722325">
                  <a:extLst>
                    <a:ext uri="{9D8B030D-6E8A-4147-A177-3AD203B41FA5}">
                      <a16:colId xmlns:a16="http://schemas.microsoft.com/office/drawing/2014/main" val="20002"/>
                    </a:ext>
                  </a:extLst>
                </a:gridCol>
              </a:tblGrid>
              <a:tr h="927545">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E1AAC8"/>
                    </a:solidFill>
                  </a:tcPr>
                </a:tc>
                <a:tc>
                  <a:txBody>
                    <a:bodyPr/>
                    <a:lstStyle/>
                    <a:p>
                      <a:pPr algn="ctr">
                        <a:lnSpc>
                          <a:spcPts val="2100"/>
                        </a:lnSpc>
                        <a:defRPr/>
                      </a:pPr>
                      <a:r>
                        <a:rPr lang="en-US" sz="5000">
                          <a:solidFill>
                            <a:schemeClr val="bg1"/>
                          </a:solidFill>
                          <a:latin typeface="Cambria" panose="02040503050406030204" pitchFamily="18" charset="0"/>
                          <a:ea typeface="Cambria" panose="02040503050406030204" pitchFamily="18" charset="0"/>
                        </a:rPr>
                        <a:t>1.</a:t>
                      </a:r>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E1AAC8"/>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E1AAC8"/>
                    </a:solidFill>
                  </a:tcPr>
                </a:tc>
                <a:extLst>
                  <a:ext uri="{0D108BD9-81ED-4DB2-BD59-A6C34878D82A}">
                    <a16:rowId xmlns:a16="http://schemas.microsoft.com/office/drawing/2014/main" val="10000"/>
                  </a:ext>
                </a:extLst>
              </a:tr>
              <a:tr h="927545">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927545">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977763">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977763">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977763">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bl>
          </a:graphicData>
        </a:graphic>
      </p:graphicFrame>
      <p:sp>
        <p:nvSpPr>
          <p:cNvPr id="6" name="TextBox 6"/>
          <p:cNvSpPr txBox="1"/>
          <p:nvPr/>
        </p:nvSpPr>
        <p:spPr>
          <a:xfrm>
            <a:off x="1586536" y="1139561"/>
            <a:ext cx="5259604" cy="1234440"/>
          </a:xfrm>
          <a:prstGeom prst="rect">
            <a:avLst/>
          </a:prstGeom>
        </p:spPr>
        <p:txBody>
          <a:bodyPr lIns="0" tIns="0" rIns="0" bIns="0" rtlCol="0" anchor="t">
            <a:spAutoFit/>
          </a:bodyPr>
          <a:lstStyle/>
          <a:p>
            <a:pPr algn="ctr">
              <a:lnSpc>
                <a:spcPts val="10185"/>
              </a:lnSpc>
              <a:spcBef>
                <a:spcPct val="0"/>
              </a:spcBef>
            </a:pPr>
            <a:r>
              <a:rPr lang="en-US" sz="7275">
                <a:solidFill>
                  <a:srgbClr val="DF6077"/>
                </a:solidFill>
                <a:latin typeface="Cambria" panose="02040503050406030204" pitchFamily="18" charset="0"/>
                <a:ea typeface="Cambria" panose="02040503050406030204" pitchFamily="18" charset="0"/>
              </a:rPr>
              <a:t>PHÁT ĐỘNG</a:t>
            </a:r>
          </a:p>
        </p:txBody>
      </p:sp>
      <p:sp>
        <p:nvSpPr>
          <p:cNvPr id="7" name="TextBox 7"/>
          <p:cNvSpPr txBox="1"/>
          <p:nvPr/>
        </p:nvSpPr>
        <p:spPr>
          <a:xfrm>
            <a:off x="9759993" y="1206236"/>
            <a:ext cx="2629802" cy="612424"/>
          </a:xfrm>
          <a:prstGeom prst="rect">
            <a:avLst/>
          </a:prstGeom>
        </p:spPr>
        <p:txBody>
          <a:bodyPr lIns="0" tIns="0" rIns="0" bIns="0" rtlCol="0" anchor="t">
            <a:spAutoFit/>
          </a:bodyPr>
          <a:lstStyle/>
          <a:p>
            <a:pPr algn="ctr">
              <a:lnSpc>
                <a:spcPts val="5092"/>
              </a:lnSpc>
              <a:spcBef>
                <a:spcPct val="0"/>
              </a:spcBef>
            </a:pPr>
            <a:r>
              <a:rPr lang="en-US" sz="3637">
                <a:solidFill>
                  <a:srgbClr val="DF6077"/>
                </a:solidFill>
                <a:latin typeface="More Sugar"/>
              </a:rPr>
              <a:t>Date :</a:t>
            </a:r>
          </a:p>
        </p:txBody>
      </p:sp>
      <p:graphicFrame>
        <p:nvGraphicFramePr>
          <p:cNvPr id="15" name="Table 5">
            <a:extLst>
              <a:ext uri="{FF2B5EF4-FFF2-40B4-BE49-F238E27FC236}">
                <a16:creationId xmlns:a16="http://schemas.microsoft.com/office/drawing/2014/main" id="{618FDC62-2CE0-4303-B05B-A3AE6F9C1A0E}"/>
              </a:ext>
            </a:extLst>
          </p:cNvPr>
          <p:cNvGraphicFramePr>
            <a:graphicFrameLocks noGrp="1"/>
          </p:cNvGraphicFramePr>
          <p:nvPr/>
        </p:nvGraphicFramePr>
        <p:xfrm>
          <a:off x="7040572" y="3542375"/>
          <a:ext cx="5166975" cy="5715924"/>
        </p:xfrm>
        <a:graphic>
          <a:graphicData uri="http://schemas.openxmlformats.org/drawingml/2006/table">
            <a:tbl>
              <a:tblPr/>
              <a:tblGrid>
                <a:gridCol w="1722325">
                  <a:extLst>
                    <a:ext uri="{9D8B030D-6E8A-4147-A177-3AD203B41FA5}">
                      <a16:colId xmlns:a16="http://schemas.microsoft.com/office/drawing/2014/main" val="20000"/>
                    </a:ext>
                  </a:extLst>
                </a:gridCol>
                <a:gridCol w="1722325">
                  <a:extLst>
                    <a:ext uri="{9D8B030D-6E8A-4147-A177-3AD203B41FA5}">
                      <a16:colId xmlns:a16="http://schemas.microsoft.com/office/drawing/2014/main" val="20001"/>
                    </a:ext>
                  </a:extLst>
                </a:gridCol>
                <a:gridCol w="1722325">
                  <a:extLst>
                    <a:ext uri="{9D8B030D-6E8A-4147-A177-3AD203B41FA5}">
                      <a16:colId xmlns:a16="http://schemas.microsoft.com/office/drawing/2014/main" val="20002"/>
                    </a:ext>
                  </a:extLst>
                </a:gridCol>
              </a:tblGrid>
              <a:tr h="927545">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E1AAC8"/>
                    </a:solidFill>
                  </a:tcPr>
                </a:tc>
                <a:tc>
                  <a:txBody>
                    <a:bodyPr/>
                    <a:lstStyle/>
                    <a:p>
                      <a:pPr algn="ctr">
                        <a:lnSpc>
                          <a:spcPts val="2100"/>
                        </a:lnSpc>
                        <a:defRPr/>
                      </a:pPr>
                      <a:r>
                        <a:rPr lang="en-US" sz="5000">
                          <a:solidFill>
                            <a:schemeClr val="bg1"/>
                          </a:solidFill>
                          <a:latin typeface="Cambria" panose="02040503050406030204" pitchFamily="18" charset="0"/>
                          <a:ea typeface="Cambria" panose="02040503050406030204" pitchFamily="18" charset="0"/>
                        </a:rPr>
                        <a:t>2.</a:t>
                      </a:r>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E1AAC8"/>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E1AAC8"/>
                    </a:solidFill>
                  </a:tcPr>
                </a:tc>
                <a:extLst>
                  <a:ext uri="{0D108BD9-81ED-4DB2-BD59-A6C34878D82A}">
                    <a16:rowId xmlns:a16="http://schemas.microsoft.com/office/drawing/2014/main" val="10000"/>
                  </a:ext>
                </a:extLst>
              </a:tr>
              <a:tr h="927545">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927545">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977763">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977763">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977763">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bl>
          </a:graphicData>
        </a:graphic>
      </p:graphicFrame>
      <p:graphicFrame>
        <p:nvGraphicFramePr>
          <p:cNvPr id="16" name="Table 5">
            <a:extLst>
              <a:ext uri="{FF2B5EF4-FFF2-40B4-BE49-F238E27FC236}">
                <a16:creationId xmlns:a16="http://schemas.microsoft.com/office/drawing/2014/main" id="{2C2363FF-9421-4B5E-86A5-0F124ED6F369}"/>
              </a:ext>
            </a:extLst>
          </p:cNvPr>
          <p:cNvGraphicFramePr>
            <a:graphicFrameLocks noGrp="1"/>
          </p:cNvGraphicFramePr>
          <p:nvPr/>
        </p:nvGraphicFramePr>
        <p:xfrm>
          <a:off x="12954000" y="3542375"/>
          <a:ext cx="5166975" cy="5715924"/>
        </p:xfrm>
        <a:graphic>
          <a:graphicData uri="http://schemas.openxmlformats.org/drawingml/2006/table">
            <a:tbl>
              <a:tblPr/>
              <a:tblGrid>
                <a:gridCol w="1722325">
                  <a:extLst>
                    <a:ext uri="{9D8B030D-6E8A-4147-A177-3AD203B41FA5}">
                      <a16:colId xmlns:a16="http://schemas.microsoft.com/office/drawing/2014/main" val="20000"/>
                    </a:ext>
                  </a:extLst>
                </a:gridCol>
                <a:gridCol w="1722325">
                  <a:extLst>
                    <a:ext uri="{9D8B030D-6E8A-4147-A177-3AD203B41FA5}">
                      <a16:colId xmlns:a16="http://schemas.microsoft.com/office/drawing/2014/main" val="20001"/>
                    </a:ext>
                  </a:extLst>
                </a:gridCol>
                <a:gridCol w="1722325">
                  <a:extLst>
                    <a:ext uri="{9D8B030D-6E8A-4147-A177-3AD203B41FA5}">
                      <a16:colId xmlns:a16="http://schemas.microsoft.com/office/drawing/2014/main" val="20002"/>
                    </a:ext>
                  </a:extLst>
                </a:gridCol>
              </a:tblGrid>
              <a:tr h="927545">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E1AAC8"/>
                    </a:solidFill>
                  </a:tcPr>
                </a:tc>
                <a:tc>
                  <a:txBody>
                    <a:bodyPr/>
                    <a:lstStyle/>
                    <a:p>
                      <a:pPr algn="ctr">
                        <a:lnSpc>
                          <a:spcPts val="2100"/>
                        </a:lnSpc>
                        <a:defRPr/>
                      </a:pPr>
                      <a:r>
                        <a:rPr lang="en-US" sz="5000">
                          <a:solidFill>
                            <a:schemeClr val="bg1"/>
                          </a:solidFill>
                          <a:latin typeface="Cambria" panose="02040503050406030204" pitchFamily="18" charset="0"/>
                          <a:ea typeface="Cambria" panose="02040503050406030204" pitchFamily="18" charset="0"/>
                        </a:rPr>
                        <a:t>3.</a:t>
                      </a:r>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E1AAC8"/>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E1AAC8"/>
                    </a:solidFill>
                  </a:tcPr>
                </a:tc>
                <a:extLst>
                  <a:ext uri="{0D108BD9-81ED-4DB2-BD59-A6C34878D82A}">
                    <a16:rowId xmlns:a16="http://schemas.microsoft.com/office/drawing/2014/main" val="10000"/>
                  </a:ext>
                </a:extLst>
              </a:tr>
              <a:tr h="927545">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927545">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977763">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977763">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977763">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100"/>
                        </a:lnSpc>
                        <a:defRPr/>
                      </a:pPr>
                      <a:endParaRPr lang="en-US" sz="1100"/>
                    </a:p>
                  </a:txBody>
                  <a:tcPr marL="190500" marR="190500" marT="190500" marB="190500"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bl>
          </a:graphicData>
        </a:graphic>
      </p:graphicFrame>
      <p:sp>
        <p:nvSpPr>
          <p:cNvPr id="18" name="TextBox 17">
            <a:extLst>
              <a:ext uri="{FF2B5EF4-FFF2-40B4-BE49-F238E27FC236}">
                <a16:creationId xmlns:a16="http://schemas.microsoft.com/office/drawing/2014/main" id="{69556392-0CA5-4196-8484-DDC16A0905A8}"/>
              </a:ext>
            </a:extLst>
          </p:cNvPr>
          <p:cNvSpPr txBox="1"/>
          <p:nvPr/>
        </p:nvSpPr>
        <p:spPr>
          <a:xfrm>
            <a:off x="1409546" y="4686300"/>
            <a:ext cx="4686454" cy="3970318"/>
          </a:xfrm>
          <a:prstGeom prst="rect">
            <a:avLst/>
          </a:prstGeom>
          <a:noFill/>
        </p:spPr>
        <p:txBody>
          <a:bodyPr wrap="square">
            <a:spAutoFit/>
          </a:bodyPr>
          <a:lstStyle/>
          <a:p>
            <a:r>
              <a:rPr lang="en-US" sz="2800">
                <a:effectLst/>
                <a:latin typeface="Cambria" panose="02040503050406030204" pitchFamily="18" charset="0"/>
                <a:ea typeface="Cambria" panose="02040503050406030204" pitchFamily="18" charset="0"/>
              </a:rPr>
              <a:t>Phong trào “Hộp quà tiết kiệm” là phong trào ý nghĩa thiết thực, phù hợp chủ điểm đang học, làm phong phú thêm các hoạt động sáng tạo, tạo không khí thi đua sôi nổi trong lớp; giáo dục các em ý thức tiết kiệm, và có tinh thần chi tiêu hợp lý, khôn ngoan... </a:t>
            </a:r>
            <a:endParaRPr lang="en-US" sz="2800">
              <a:latin typeface="Cambria" panose="02040503050406030204" pitchFamily="18" charset="0"/>
              <a:ea typeface="Cambria" panose="02040503050406030204" pitchFamily="18" charset="0"/>
            </a:endParaRPr>
          </a:p>
        </p:txBody>
      </p:sp>
      <p:sp>
        <p:nvSpPr>
          <p:cNvPr id="20" name="TextBox 19">
            <a:extLst>
              <a:ext uri="{FF2B5EF4-FFF2-40B4-BE49-F238E27FC236}">
                <a16:creationId xmlns:a16="http://schemas.microsoft.com/office/drawing/2014/main" id="{996D2A65-666C-4593-BACA-1D37047C6148}"/>
              </a:ext>
            </a:extLst>
          </p:cNvPr>
          <p:cNvSpPr txBox="1"/>
          <p:nvPr/>
        </p:nvSpPr>
        <p:spPr>
          <a:xfrm>
            <a:off x="7071053" y="4543336"/>
            <a:ext cx="5044748" cy="4401205"/>
          </a:xfrm>
          <a:prstGeom prst="rect">
            <a:avLst/>
          </a:prstGeom>
          <a:noFill/>
        </p:spPr>
        <p:txBody>
          <a:bodyPr wrap="square">
            <a:spAutoFit/>
          </a:bodyPr>
          <a:lstStyle/>
          <a:p>
            <a:r>
              <a:rPr lang="en-US" sz="2800">
                <a:effectLst/>
                <a:latin typeface="Cambria" panose="02040503050406030204" pitchFamily="18" charset="0"/>
                <a:ea typeface="Cambria" panose="02040503050406030204" pitchFamily="18" charset="0"/>
              </a:rPr>
              <a:t>Phong trào “Hộp quà tiết kiệm” trở thành hoạt động truyền thống tiêu biểu trường, lớp, để lại nhiều dấu ấn ý nghĩa tích cực với các bạn trong lớp, phát huy tinh thần “tương thân tương ái”, có ý nghĩa giáo dục sâu sắc, hiệu ứng xã hội tích cực và góp phần rèn luyện nhân cách, phát triển phẩm chất, năng lực học sinh.</a:t>
            </a:r>
            <a:endParaRPr lang="en-US" sz="2800">
              <a:latin typeface="Cambria" panose="02040503050406030204" pitchFamily="18" charset="0"/>
              <a:ea typeface="Cambria" panose="02040503050406030204" pitchFamily="18" charset="0"/>
            </a:endParaRPr>
          </a:p>
        </p:txBody>
      </p:sp>
      <p:sp>
        <p:nvSpPr>
          <p:cNvPr id="22" name="TextBox 21">
            <a:extLst>
              <a:ext uri="{FF2B5EF4-FFF2-40B4-BE49-F238E27FC236}">
                <a16:creationId xmlns:a16="http://schemas.microsoft.com/office/drawing/2014/main" id="{C261EE16-EC8F-4493-B8DF-73FD3B5F8315}"/>
              </a:ext>
            </a:extLst>
          </p:cNvPr>
          <p:cNvSpPr txBox="1"/>
          <p:nvPr/>
        </p:nvSpPr>
        <p:spPr>
          <a:xfrm>
            <a:off x="13027776" y="4543336"/>
            <a:ext cx="5044749" cy="3970318"/>
          </a:xfrm>
          <a:prstGeom prst="rect">
            <a:avLst/>
          </a:prstGeom>
          <a:noFill/>
        </p:spPr>
        <p:txBody>
          <a:bodyPr wrap="square">
            <a:spAutoFit/>
          </a:bodyPr>
          <a:lstStyle/>
          <a:p>
            <a:pPr marL="0" marR="0">
              <a:spcBef>
                <a:spcPts val="600"/>
              </a:spcBef>
              <a:spcAft>
                <a:spcPts val="600"/>
              </a:spcAft>
            </a:pPr>
            <a:r>
              <a:rPr lang="vi-VN" sz="2800">
                <a:effectLst/>
                <a:latin typeface="Cambria" panose="02040503050406030204" pitchFamily="18" charset="0"/>
                <a:ea typeface="Cambria" panose="02040503050406030204" pitchFamily="18" charset="0"/>
                <a:cs typeface="Times New Roman" panose="02020603050405020304" pitchFamily="18" charset="0"/>
              </a:rPr>
              <a:t>Sự lan tỏa của phong trào “Hộp quà tiết kiệm” đã và đang mang lại nhiều ý nghĩa lớn, thiết thực, kết nối tinh thần yêu thương, đoàn kết giúp đỡ nhau, tạo cho các em thói quen tiết kiệm từ những vật dụng tưởng chừng không còn giá trị và biết cân đối chi tiêu.</a:t>
            </a:r>
            <a:endParaRPr lang="en-US" sz="2800">
              <a:effectLst/>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2491495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DC982"/>
        </a:solidFill>
        <a:effectLst/>
      </p:bgPr>
    </p:bg>
    <p:spTree>
      <p:nvGrpSpPr>
        <p:cNvPr id="1" name=""/>
        <p:cNvGrpSpPr/>
        <p:nvPr/>
      </p:nvGrpSpPr>
      <p:grpSpPr>
        <a:xfrm>
          <a:off x="0" y="0"/>
          <a:ext cx="0" cy="0"/>
          <a:chOff x="0" y="0"/>
          <a:chExt cx="0" cy="0"/>
        </a:xfrm>
      </p:grpSpPr>
      <p:sp>
        <p:nvSpPr>
          <p:cNvPr id="2" name="Freeform 2"/>
          <p:cNvSpPr/>
          <p:nvPr/>
        </p:nvSpPr>
        <p:spPr>
          <a:xfrm>
            <a:off x="4495800" y="723900"/>
            <a:ext cx="8508336" cy="2770347"/>
          </a:xfrm>
          <a:custGeom>
            <a:avLst/>
            <a:gdLst/>
            <a:ahLst/>
            <a:cxnLst/>
            <a:rect l="l" t="t" r="r" b="b"/>
            <a:pathLst>
              <a:path w="6375276" h="2770347">
                <a:moveTo>
                  <a:pt x="0" y="0"/>
                </a:moveTo>
                <a:lnTo>
                  <a:pt x="6375276" y="0"/>
                </a:lnTo>
                <a:lnTo>
                  <a:pt x="6375276" y="2770347"/>
                </a:lnTo>
                <a:lnTo>
                  <a:pt x="0" y="277034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9" name="TextBox 9"/>
          <p:cNvSpPr txBox="1"/>
          <p:nvPr/>
        </p:nvSpPr>
        <p:spPr>
          <a:xfrm>
            <a:off x="5256445" y="989536"/>
            <a:ext cx="7427004" cy="2239074"/>
          </a:xfrm>
          <a:prstGeom prst="rect">
            <a:avLst/>
          </a:prstGeom>
        </p:spPr>
        <p:txBody>
          <a:bodyPr wrap="square" lIns="0" tIns="0" rIns="0" bIns="0" rtlCol="0" anchor="t">
            <a:spAutoFit/>
          </a:bodyPr>
          <a:lstStyle/>
          <a:p>
            <a:pPr algn="ctr">
              <a:spcBef>
                <a:spcPct val="0"/>
              </a:spcBef>
            </a:pPr>
            <a:r>
              <a:rPr lang="en-US" sz="7275">
                <a:solidFill>
                  <a:srgbClr val="F99C1C"/>
                </a:solidFill>
                <a:latin typeface="Cambria" panose="02040503050406030204" pitchFamily="18" charset="0"/>
                <a:ea typeface="Cambria" panose="02040503050406030204" pitchFamily="18" charset="0"/>
              </a:rPr>
              <a:t>HS chia sẻ</a:t>
            </a:r>
          </a:p>
          <a:p>
            <a:pPr algn="ctr">
              <a:spcBef>
                <a:spcPct val="0"/>
              </a:spcBef>
            </a:pPr>
            <a:r>
              <a:rPr lang="en-US" sz="7275">
                <a:solidFill>
                  <a:srgbClr val="F99C1C"/>
                </a:solidFill>
                <a:latin typeface="Cambria" panose="02040503050406030204" pitchFamily="18" charset="0"/>
                <a:ea typeface="Cambria" panose="02040503050406030204" pitchFamily="18" charset="0"/>
              </a:rPr>
              <a:t>cảm tưởng</a:t>
            </a:r>
          </a:p>
        </p:txBody>
      </p:sp>
      <p:sp>
        <p:nvSpPr>
          <p:cNvPr id="26" name="TextBox 25">
            <a:extLst>
              <a:ext uri="{FF2B5EF4-FFF2-40B4-BE49-F238E27FC236}">
                <a16:creationId xmlns:a16="http://schemas.microsoft.com/office/drawing/2014/main" id="{534E51C1-CCB6-4BEB-ABA3-69D30ECFA957}"/>
              </a:ext>
            </a:extLst>
          </p:cNvPr>
          <p:cNvSpPr txBox="1"/>
          <p:nvPr/>
        </p:nvSpPr>
        <p:spPr>
          <a:xfrm>
            <a:off x="4521200" y="4484365"/>
            <a:ext cx="9753600" cy="1323439"/>
          </a:xfrm>
          <a:prstGeom prst="rect">
            <a:avLst/>
          </a:prstGeom>
          <a:solidFill>
            <a:schemeClr val="accent3">
              <a:lumMod val="20000"/>
              <a:lumOff val="80000"/>
            </a:schemeClr>
          </a:solidFill>
        </p:spPr>
        <p:txBody>
          <a:bodyPr wrap="square">
            <a:spAutoFit/>
          </a:bodyPr>
          <a:lstStyle/>
          <a:p>
            <a:pPr algn="ctr"/>
            <a:r>
              <a:rPr lang="en-US" sz="4000">
                <a:effectLst/>
                <a:latin typeface="Cambria" panose="02040503050406030204" pitchFamily="18" charset="0"/>
                <a:ea typeface="Cambria" panose="02040503050406030204" pitchFamily="18" charset="0"/>
              </a:rPr>
              <a:t>Em có suy nghĩ và cảm tưởng gì về </a:t>
            </a:r>
          </a:p>
          <a:p>
            <a:pPr algn="ctr"/>
            <a:r>
              <a:rPr lang="en-US" sz="4000">
                <a:effectLst/>
                <a:latin typeface="Cambria" panose="02040503050406030204" pitchFamily="18" charset="0"/>
                <a:ea typeface="Cambria" panose="02040503050406030204" pitchFamily="18" charset="0"/>
              </a:rPr>
              <a:t>phong trào “Hộp quà tiết kiệm”?</a:t>
            </a:r>
            <a:endParaRPr lang="en-US" sz="4000">
              <a:latin typeface="Cambria" panose="02040503050406030204" pitchFamily="18" charset="0"/>
              <a:ea typeface="Cambria" panose="02040503050406030204" pitchFamily="18" charset="0"/>
            </a:endParaRPr>
          </a:p>
        </p:txBody>
      </p:sp>
      <p:pic>
        <p:nvPicPr>
          <p:cNvPr id="29" name="Picture 28">
            <a:extLst>
              <a:ext uri="{FF2B5EF4-FFF2-40B4-BE49-F238E27FC236}">
                <a16:creationId xmlns:a16="http://schemas.microsoft.com/office/drawing/2014/main" id="{0EFE3E98-C4FD-4051-926F-12CC81DE7566}"/>
              </a:ext>
            </a:extLst>
          </p:cNvPr>
          <p:cNvPicPr>
            <a:picLocks noChangeAspect="1"/>
          </p:cNvPicPr>
          <p:nvPr/>
        </p:nvPicPr>
        <p:blipFill>
          <a:blip r:embed="rId4"/>
          <a:stretch>
            <a:fillRect/>
          </a:stretch>
        </p:blipFill>
        <p:spPr>
          <a:xfrm>
            <a:off x="-381000" y="5792519"/>
            <a:ext cx="3810000" cy="3810000"/>
          </a:xfrm>
          <a:prstGeom prst="rect">
            <a:avLst/>
          </a:prstGeom>
        </p:spPr>
      </p:pic>
      <p:pic>
        <p:nvPicPr>
          <p:cNvPr id="30" name="Picture 29">
            <a:extLst>
              <a:ext uri="{FF2B5EF4-FFF2-40B4-BE49-F238E27FC236}">
                <a16:creationId xmlns:a16="http://schemas.microsoft.com/office/drawing/2014/main" id="{404B731C-B51E-4EF3-A448-016D32BA2E3B}"/>
              </a:ext>
            </a:extLst>
          </p:cNvPr>
          <p:cNvPicPr>
            <a:picLocks noChangeAspect="1"/>
          </p:cNvPicPr>
          <p:nvPr/>
        </p:nvPicPr>
        <p:blipFill>
          <a:blip r:embed="rId5"/>
          <a:stretch>
            <a:fillRect/>
          </a:stretch>
        </p:blipFill>
        <p:spPr>
          <a:xfrm>
            <a:off x="15240000" y="5805219"/>
            <a:ext cx="2575837" cy="2575837"/>
          </a:xfrm>
          <a:prstGeom prst="rect">
            <a:avLst/>
          </a:prstGeom>
        </p:spPr>
      </p:pic>
      <mc:AlternateContent xmlns:mc="http://schemas.openxmlformats.org/markup-compatibility/2006">
        <mc:Choice xmlns="" xmlns:am3d="http://schemas.microsoft.com/office/drawing/2017/model3d" Requires="am3d">
          <p:graphicFrame>
            <p:nvGraphicFramePr>
              <p:cNvPr id="31" name="3D Model 30" descr="Shopping bag">
                <a:extLst>
                  <a:ext uri="{FF2B5EF4-FFF2-40B4-BE49-F238E27FC236}">
                    <a16:creationId xmlns:a16="http://schemas.microsoft.com/office/drawing/2014/main" id="{0D6FB2AE-992C-4091-A33C-45CE0B521538}"/>
                  </a:ext>
                </a:extLst>
              </p:cNvPr>
              <p:cNvGraphicFramePr>
                <a:graphicFrameLocks noChangeAspect="1"/>
              </p:cNvGraphicFramePr>
              <p:nvPr>
                <p:extLst>
                  <p:ext uri="{D42A27DB-BD31-4B8C-83A1-F6EECF244321}">
                    <p14:modId xmlns:p14="http://schemas.microsoft.com/office/powerpoint/2010/main" val="289189140"/>
                  </p:ext>
                </p:extLst>
              </p:nvPr>
            </p:nvGraphicFramePr>
            <p:xfrm>
              <a:off x="8384224" y="6349520"/>
              <a:ext cx="2027551" cy="3218321"/>
            </p:xfrm>
            <a:graphic>
              <a:graphicData uri="http://schemas.microsoft.com/office/drawing/2017/model3d">
                <am3d:model3d r:embed="rId6">
                  <am3d:spPr>
                    <a:xfrm>
                      <a:off x="0" y="0"/>
                      <a:ext cx="2027551" cy="3218321"/>
                    </a:xfrm>
                    <a:prstGeom prst="rect">
                      <a:avLst/>
                    </a:prstGeom>
                  </am3d:spPr>
                  <am3d:camera>
                    <am3d:pos x="0" y="0" z="57137120"/>
                    <am3d:up dx="0" dy="36000000" dz="0"/>
                    <am3d:lookAt x="0" y="0" z="0"/>
                    <am3d:perspective fov="2700000"/>
                  </am3d:camera>
                  <am3d:trans>
                    <am3d:meterPerModelUnit n="8743706" d="1000000"/>
                    <am3d:preTrans dx="0" dy="-17856844" dz="0"/>
                    <am3d:scale>
                      <am3d:sx n="1000000" d="1000000"/>
                      <am3d:sy n="1000000" d="1000000"/>
                      <am3d:sz n="1000000" d="1000000"/>
                    </am3d:scale>
                    <am3d:rot ax="931866" ay="307451" az="85313"/>
                    <am3d:postTrans dx="0" dy="0" dz="0"/>
                  </am3d:trans>
                  <am3d:raster rName="Office3DRenderer" rVer="16.0.8326">
                    <am3d:blip r:embed="rId7"/>
                  </am3d:raster>
                  <am3d:objViewport viewportSz="391231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31" name="3D Model 30" descr="Shopping bag">
                <a:extLst>
                  <a:ext uri="{FF2B5EF4-FFF2-40B4-BE49-F238E27FC236}">
                    <a16:creationId xmlns:a16="http://schemas.microsoft.com/office/drawing/2014/main" id="{0D6FB2AE-992C-4091-A33C-45CE0B521538}"/>
                  </a:ext>
                </a:extLst>
              </p:cNvPr>
              <p:cNvPicPr>
                <a:picLocks noGrp="1" noRot="1" noChangeAspect="1" noMove="1" noResize="1" noEditPoints="1" noAdjustHandles="1" noChangeArrowheads="1" noChangeShapeType="1" noCrop="1"/>
              </p:cNvPicPr>
              <p:nvPr/>
            </p:nvPicPr>
            <p:blipFill>
              <a:blip r:embed="rId8"/>
              <a:stretch>
                <a:fillRect/>
              </a:stretch>
            </p:blipFill>
            <p:spPr>
              <a:xfrm>
                <a:off x="8384224" y="6349520"/>
                <a:ext cx="2027551" cy="3218321"/>
              </a:xfrm>
              <a:prstGeom prst="rect">
                <a:avLst/>
              </a:prstGeom>
            </p:spPr>
          </p:pic>
        </mc:Fallback>
      </mc:AlternateContent>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1371600" y="100557"/>
            <a:ext cx="6627378" cy="1328505"/>
          </a:xfrm>
          <a:prstGeom prst="rect">
            <a:avLst/>
          </a:prstGeom>
        </p:spPr>
        <p:txBody>
          <a:bodyPr wrap="square" lIns="0" tIns="0" rIns="0" bIns="0" rtlCol="0" anchor="t">
            <a:spAutoFit/>
          </a:bodyPr>
          <a:lstStyle/>
          <a:p>
            <a:pPr algn="ctr">
              <a:lnSpc>
                <a:spcPts val="12599"/>
              </a:lnSpc>
              <a:spcBef>
                <a:spcPct val="0"/>
              </a:spcBef>
            </a:pPr>
            <a:r>
              <a:rPr lang="en-US" sz="4000" dirty="0">
                <a:solidFill>
                  <a:srgbClr val="333034"/>
                </a:solidFill>
                <a:latin typeface="Cambria" panose="02040503050406030204" pitchFamily="18" charset="0"/>
                <a:ea typeface="Cambria" panose="02040503050406030204" pitchFamily="18" charset="0"/>
              </a:rPr>
              <a:t>Chi </a:t>
            </a:r>
            <a:r>
              <a:rPr lang="en-US" sz="4000" dirty="0" err="1">
                <a:solidFill>
                  <a:srgbClr val="333034"/>
                </a:solidFill>
                <a:latin typeface="Cambria" panose="02040503050406030204" pitchFamily="18" charset="0"/>
                <a:ea typeface="Cambria" panose="02040503050406030204" pitchFamily="18" charset="0"/>
              </a:rPr>
              <a:t>tiêu</a:t>
            </a:r>
            <a:r>
              <a:rPr lang="en-US" sz="4000" dirty="0">
                <a:solidFill>
                  <a:srgbClr val="333034"/>
                </a:solidFill>
                <a:latin typeface="Cambria" panose="02040503050406030204" pitchFamily="18" charset="0"/>
                <a:ea typeface="Cambria" panose="02040503050406030204" pitchFamily="18" charset="0"/>
              </a:rPr>
              <a:t> </a:t>
            </a:r>
            <a:r>
              <a:rPr lang="en-US" sz="4000" dirty="0" err="1">
                <a:solidFill>
                  <a:srgbClr val="333034"/>
                </a:solidFill>
                <a:latin typeface="Cambria" panose="02040503050406030204" pitchFamily="18" charset="0"/>
                <a:ea typeface="Cambria" panose="02040503050406030204" pitchFamily="18" charset="0"/>
              </a:rPr>
              <a:t>tiết</a:t>
            </a:r>
            <a:r>
              <a:rPr lang="en-US" sz="4000" dirty="0">
                <a:solidFill>
                  <a:srgbClr val="333034"/>
                </a:solidFill>
                <a:latin typeface="Cambria" panose="02040503050406030204" pitchFamily="18" charset="0"/>
                <a:ea typeface="Cambria" panose="02040503050406030204" pitchFamily="18" charset="0"/>
              </a:rPr>
              <a:t> </a:t>
            </a:r>
            <a:r>
              <a:rPr lang="en-US" sz="4000" dirty="0" err="1">
                <a:solidFill>
                  <a:srgbClr val="333034"/>
                </a:solidFill>
                <a:latin typeface="Cambria" panose="02040503050406030204" pitchFamily="18" charset="0"/>
                <a:ea typeface="Cambria" panose="02040503050406030204" pitchFamily="18" charset="0"/>
              </a:rPr>
              <a:t>kiệm</a:t>
            </a:r>
            <a:r>
              <a:rPr lang="en-US" sz="4000" dirty="0">
                <a:solidFill>
                  <a:srgbClr val="333034"/>
                </a:solidFill>
                <a:latin typeface="Cambria" panose="02040503050406030204" pitchFamily="18" charset="0"/>
                <a:ea typeface="Cambria" panose="02040503050406030204" pitchFamily="18" charset="0"/>
              </a:rPr>
              <a:t> </a:t>
            </a:r>
            <a:r>
              <a:rPr lang="en-US" sz="4000" dirty="0" err="1">
                <a:solidFill>
                  <a:srgbClr val="333034"/>
                </a:solidFill>
                <a:latin typeface="Cambria" panose="02040503050406030204" pitchFamily="18" charset="0"/>
                <a:ea typeface="Cambria" panose="02040503050406030204" pitchFamily="18" charset="0"/>
              </a:rPr>
              <a:t>có</a:t>
            </a:r>
            <a:r>
              <a:rPr lang="en-US" sz="4000" dirty="0">
                <a:solidFill>
                  <a:srgbClr val="333034"/>
                </a:solidFill>
                <a:latin typeface="Cambria" panose="02040503050406030204" pitchFamily="18" charset="0"/>
                <a:ea typeface="Cambria" panose="02040503050406030204" pitchFamily="18" charset="0"/>
              </a:rPr>
              <a:t> ý </a:t>
            </a:r>
            <a:r>
              <a:rPr lang="en-US" sz="4000" dirty="0" err="1">
                <a:solidFill>
                  <a:srgbClr val="333034"/>
                </a:solidFill>
                <a:latin typeface="Cambria" panose="02040503050406030204" pitchFamily="18" charset="0"/>
                <a:ea typeface="Cambria" panose="02040503050406030204" pitchFamily="18" charset="0"/>
              </a:rPr>
              <a:t>nghĩa</a:t>
            </a:r>
            <a:r>
              <a:rPr lang="en-US" sz="4000" dirty="0">
                <a:solidFill>
                  <a:srgbClr val="333034"/>
                </a:solidFill>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6903546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AAC7E1"/>
        </a:solidFill>
        <a:effectLst/>
      </p:bgPr>
    </p:bg>
    <p:spTree>
      <p:nvGrpSpPr>
        <p:cNvPr id="1" name=""/>
        <p:cNvGrpSpPr/>
        <p:nvPr/>
      </p:nvGrpSpPr>
      <p:grpSpPr>
        <a:xfrm>
          <a:off x="0" y="0"/>
          <a:ext cx="0" cy="0"/>
          <a:chOff x="0" y="0"/>
          <a:chExt cx="0" cy="0"/>
        </a:xfrm>
      </p:grpSpPr>
      <p:sp>
        <p:nvSpPr>
          <p:cNvPr id="2" name="Freeform 2"/>
          <p:cNvSpPr/>
          <p:nvPr/>
        </p:nvSpPr>
        <p:spPr>
          <a:xfrm>
            <a:off x="1344292" y="2406963"/>
            <a:ext cx="7130308" cy="5782032"/>
          </a:xfrm>
          <a:custGeom>
            <a:avLst/>
            <a:gdLst/>
            <a:ahLst/>
            <a:cxnLst/>
            <a:rect l="l" t="t" r="r" b="b"/>
            <a:pathLst>
              <a:path w="7130308" h="5782032">
                <a:moveTo>
                  <a:pt x="0" y="0"/>
                </a:moveTo>
                <a:lnTo>
                  <a:pt x="7130308" y="0"/>
                </a:lnTo>
                <a:lnTo>
                  <a:pt x="7130308" y="5782031"/>
                </a:lnTo>
                <a:lnTo>
                  <a:pt x="0" y="578203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9144000" y="800100"/>
            <a:ext cx="7904854" cy="8614757"/>
          </a:xfrm>
          <a:custGeom>
            <a:avLst/>
            <a:gdLst/>
            <a:ahLst/>
            <a:cxnLst/>
            <a:rect l="l" t="t" r="r" b="b"/>
            <a:pathLst>
              <a:path w="7904854" h="8538557">
                <a:moveTo>
                  <a:pt x="0" y="0"/>
                </a:moveTo>
                <a:lnTo>
                  <a:pt x="7904854" y="0"/>
                </a:lnTo>
                <a:lnTo>
                  <a:pt x="7904854" y="8538557"/>
                </a:lnTo>
                <a:lnTo>
                  <a:pt x="0" y="8538557"/>
                </a:lnTo>
                <a:lnTo>
                  <a:pt x="0" y="0"/>
                </a:lnTo>
                <a:close/>
              </a:path>
            </a:pathLst>
          </a:custGeom>
          <a:blipFill>
            <a:blip r:embed="rId4"/>
            <a:stretch>
              <a:fillRect/>
            </a:stretch>
          </a:blipFill>
        </p:spPr>
        <p:txBody>
          <a:bodyPr/>
          <a:lstStyle/>
          <a:p>
            <a:endParaRPr lang="en-US" dirty="0"/>
          </a:p>
        </p:txBody>
      </p:sp>
      <p:sp>
        <p:nvSpPr>
          <p:cNvPr id="6" name="TextBox 5">
            <a:extLst>
              <a:ext uri="{FF2B5EF4-FFF2-40B4-BE49-F238E27FC236}">
                <a16:creationId xmlns:a16="http://schemas.microsoft.com/office/drawing/2014/main" id="{E145374B-14DA-4477-B3B2-5646921B8B0F}"/>
              </a:ext>
            </a:extLst>
          </p:cNvPr>
          <p:cNvSpPr txBox="1"/>
          <p:nvPr/>
        </p:nvSpPr>
        <p:spPr>
          <a:xfrm>
            <a:off x="8816025" y="342900"/>
            <a:ext cx="8753050" cy="2758640"/>
          </a:xfrm>
          <a:prstGeom prst="rect">
            <a:avLst/>
          </a:prstGeom>
          <a:noFill/>
        </p:spPr>
        <p:txBody>
          <a:bodyPr wrap="square">
            <a:spAutoFit/>
          </a:bodyPr>
          <a:lstStyle/>
          <a:p>
            <a:pPr algn="ctr">
              <a:lnSpc>
                <a:spcPts val="25584"/>
              </a:lnSpc>
              <a:spcBef>
                <a:spcPct val="0"/>
              </a:spcBef>
            </a:pPr>
            <a:r>
              <a:rPr lang="en-US" sz="7000" dirty="0" err="1">
                <a:solidFill>
                  <a:srgbClr val="C00000"/>
                </a:solidFill>
                <a:latin typeface="Cambria" panose="02040503050406030204" pitchFamily="18" charset="0"/>
                <a:ea typeface="Cambria" panose="02040503050406030204" pitchFamily="18" charset="0"/>
              </a:rPr>
              <a:t>Dặn</a:t>
            </a:r>
            <a:r>
              <a:rPr lang="en-US" sz="7000" dirty="0">
                <a:solidFill>
                  <a:srgbClr val="C00000"/>
                </a:solidFill>
                <a:latin typeface="Cambria" panose="02040503050406030204" pitchFamily="18" charset="0"/>
                <a:ea typeface="Cambria" panose="02040503050406030204" pitchFamily="18" charset="0"/>
              </a:rPr>
              <a:t> </a:t>
            </a:r>
            <a:r>
              <a:rPr lang="en-US" sz="7000" dirty="0" err="1">
                <a:solidFill>
                  <a:srgbClr val="C00000"/>
                </a:solidFill>
                <a:latin typeface="Cambria" panose="02040503050406030204" pitchFamily="18" charset="0"/>
                <a:ea typeface="Cambria" panose="02040503050406030204" pitchFamily="18" charset="0"/>
              </a:rPr>
              <a:t>dò</a:t>
            </a:r>
            <a:endParaRPr lang="en-US" sz="7000" dirty="0">
              <a:solidFill>
                <a:srgbClr val="C00000"/>
              </a:solidFill>
              <a:latin typeface="Cambria" panose="02040503050406030204" pitchFamily="18" charset="0"/>
              <a:ea typeface="Cambria" panose="02040503050406030204" pitchFamily="18" charset="0"/>
            </a:endParaRPr>
          </a:p>
        </p:txBody>
      </p:sp>
      <p:sp>
        <p:nvSpPr>
          <p:cNvPr id="4" name="TextBox 3"/>
          <p:cNvSpPr txBox="1"/>
          <p:nvPr/>
        </p:nvSpPr>
        <p:spPr>
          <a:xfrm>
            <a:off x="10134600" y="3390900"/>
            <a:ext cx="5943600" cy="2862322"/>
          </a:xfrm>
          <a:prstGeom prst="rect">
            <a:avLst/>
          </a:prstGeom>
          <a:noFill/>
        </p:spPr>
        <p:txBody>
          <a:bodyPr wrap="square" rtlCol="0">
            <a:spAutoFit/>
          </a:bodyPr>
          <a:lstStyle/>
          <a:p>
            <a:r>
              <a:rPr lang="en-US" sz="3600" dirty="0" err="1" smtClean="0">
                <a:latin typeface="Times New Roman" panose="02020603050405020304" pitchFamily="18" charset="0"/>
                <a:cs typeface="Times New Roman" panose="02020603050405020304" pitchFamily="18" charset="0"/>
              </a:rPr>
              <a:t>Thực</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hiện</a:t>
            </a:r>
            <a:r>
              <a:rPr lang="en-US" sz="3600" dirty="0" smtClean="0">
                <a:latin typeface="Times New Roman" panose="02020603050405020304" pitchFamily="18" charset="0"/>
                <a:cs typeface="Times New Roman" panose="02020603050405020304" pitchFamily="18" charset="0"/>
              </a:rPr>
              <a:t> chi </a:t>
            </a:r>
            <a:r>
              <a:rPr lang="en-US" sz="3600" dirty="0" err="1" smtClean="0">
                <a:latin typeface="Times New Roman" panose="02020603050405020304" pitchFamily="18" charset="0"/>
                <a:cs typeface="Times New Roman" panose="02020603050405020304" pitchFamily="18" charset="0"/>
              </a:rPr>
              <a:t>tiêu</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tiết</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kiệm</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lại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khi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người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lớn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cho</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tiền</a:t>
            </a:r>
            <a:r>
              <a:rPr lang="en-US" sz="3600" dirty="0" smtClean="0">
                <a:latin typeface="Times New Roman" panose="02020603050405020304" pitchFamily="18" charset="0"/>
                <a:cs typeface="Times New Roman" panose="02020603050405020304" pitchFamily="18" charset="0"/>
              </a:rPr>
              <a:t>.</a:t>
            </a:r>
          </a:p>
          <a:p>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Em</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đã</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làm</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gì</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để</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ủng</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hộ</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phong</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trào</a:t>
            </a:r>
            <a:r>
              <a:rPr lang="en-US" sz="3600" dirty="0" smtClean="0">
                <a:latin typeface="Times New Roman" panose="02020603050405020304" pitchFamily="18" charset="0"/>
                <a:cs typeface="Times New Roman" panose="02020603050405020304" pitchFamily="18" charset="0"/>
              </a:rPr>
              <a:t> “ </a:t>
            </a:r>
            <a:r>
              <a:rPr lang="en-US" sz="3600" dirty="0" err="1" smtClean="0">
                <a:latin typeface="Times New Roman" panose="02020603050405020304" pitchFamily="18" charset="0"/>
                <a:cs typeface="Times New Roman" panose="02020603050405020304" pitchFamily="18" charset="0"/>
              </a:rPr>
              <a:t>Hộp</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quà</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tiết</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kiệm</a:t>
            </a:r>
            <a:r>
              <a:rPr lang="en-US" sz="3600" dirty="0" smtClean="0">
                <a:latin typeface="Times New Roman" panose="02020603050405020304" pitchFamily="18" charset="0"/>
                <a:cs typeface="Times New Roman" panose="02020603050405020304" pitchFamily="18" charset="0"/>
              </a:rPr>
              <a:t>”.</a:t>
            </a:r>
            <a:endParaRPr lang="en-US" sz="36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CCFCE"/>
        </a:solidFill>
        <a:effectLst/>
      </p:bgPr>
    </p:bg>
    <p:spTree>
      <p:nvGrpSpPr>
        <p:cNvPr id="1" name=""/>
        <p:cNvGrpSpPr/>
        <p:nvPr/>
      </p:nvGrpSpPr>
      <p:grpSpPr>
        <a:xfrm>
          <a:off x="0" y="0"/>
          <a:ext cx="0" cy="0"/>
          <a:chOff x="0" y="0"/>
          <a:chExt cx="0" cy="0"/>
        </a:xfrm>
      </p:grpSpPr>
      <p:sp>
        <p:nvSpPr>
          <p:cNvPr id="2" name="Freeform 2"/>
          <p:cNvSpPr/>
          <p:nvPr/>
        </p:nvSpPr>
        <p:spPr>
          <a:xfrm rot="-494547">
            <a:off x="2332350" y="-1068372"/>
            <a:ext cx="13044127" cy="12854394"/>
          </a:xfrm>
          <a:custGeom>
            <a:avLst/>
            <a:gdLst/>
            <a:ahLst/>
            <a:cxnLst/>
            <a:rect l="l" t="t" r="r" b="b"/>
            <a:pathLst>
              <a:path w="13044127" h="12854394">
                <a:moveTo>
                  <a:pt x="0" y="0"/>
                </a:moveTo>
                <a:lnTo>
                  <a:pt x="13044127" y="0"/>
                </a:lnTo>
                <a:lnTo>
                  <a:pt x="13044127" y="12854395"/>
                </a:lnTo>
                <a:lnTo>
                  <a:pt x="0" y="12854395"/>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4325754" y="2653099"/>
            <a:ext cx="9636492" cy="5411453"/>
          </a:xfrm>
          <a:custGeom>
            <a:avLst/>
            <a:gdLst/>
            <a:ahLst/>
            <a:cxnLst/>
            <a:rect l="l" t="t" r="r" b="b"/>
            <a:pathLst>
              <a:path w="9636492" h="5411453">
                <a:moveTo>
                  <a:pt x="0" y="0"/>
                </a:moveTo>
                <a:lnTo>
                  <a:pt x="9636492" y="0"/>
                </a:lnTo>
                <a:lnTo>
                  <a:pt x="9636492" y="5411453"/>
                </a:lnTo>
                <a:lnTo>
                  <a:pt x="0" y="5411453"/>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1133014">
            <a:off x="4235152" y="6293385"/>
            <a:ext cx="2263608" cy="2445942"/>
          </a:xfrm>
          <a:custGeom>
            <a:avLst/>
            <a:gdLst/>
            <a:ahLst/>
            <a:cxnLst/>
            <a:rect l="l" t="t" r="r" b="b"/>
            <a:pathLst>
              <a:path w="2263608" h="2445942">
                <a:moveTo>
                  <a:pt x="0" y="0"/>
                </a:moveTo>
                <a:lnTo>
                  <a:pt x="2263608" y="0"/>
                </a:lnTo>
                <a:lnTo>
                  <a:pt x="2263608" y="2445942"/>
                </a:lnTo>
                <a:lnTo>
                  <a:pt x="0" y="244594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rot="1893351">
            <a:off x="11198258" y="1921314"/>
            <a:ext cx="4100310" cy="2348359"/>
          </a:xfrm>
          <a:custGeom>
            <a:avLst/>
            <a:gdLst/>
            <a:ahLst/>
            <a:cxnLst/>
            <a:rect l="l" t="t" r="r" b="b"/>
            <a:pathLst>
              <a:path w="4100310" h="2348359">
                <a:moveTo>
                  <a:pt x="0" y="0"/>
                </a:moveTo>
                <a:lnTo>
                  <a:pt x="4100309" y="0"/>
                </a:lnTo>
                <a:lnTo>
                  <a:pt x="4100309" y="2348359"/>
                </a:lnTo>
                <a:lnTo>
                  <a:pt x="0" y="234835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6" name="TextBox 6"/>
          <p:cNvSpPr txBox="1"/>
          <p:nvPr/>
        </p:nvSpPr>
        <p:spPr>
          <a:xfrm>
            <a:off x="4818850" y="3434180"/>
            <a:ext cx="8650300" cy="3126648"/>
          </a:xfrm>
          <a:prstGeom prst="rect">
            <a:avLst/>
          </a:prstGeom>
        </p:spPr>
        <p:txBody>
          <a:bodyPr lIns="0" tIns="0" rIns="0" bIns="0" rtlCol="0" anchor="t">
            <a:spAutoFit/>
          </a:bodyPr>
          <a:lstStyle/>
          <a:p>
            <a:pPr algn="ctr">
              <a:lnSpc>
                <a:spcPts val="25584"/>
              </a:lnSpc>
              <a:spcBef>
                <a:spcPct val="0"/>
              </a:spcBef>
            </a:pPr>
            <a:r>
              <a:rPr lang="en-US" sz="18274">
                <a:solidFill>
                  <a:srgbClr val="F7F5E9"/>
                </a:solidFill>
                <a:latin typeface="Bellaboo"/>
              </a:rPr>
              <a:t>Thank You</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6477000" y="1714500"/>
            <a:ext cx="6705600" cy="1981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dirty="0" err="1" smtClean="0"/>
              <a:t>Chào</a:t>
            </a:r>
            <a:r>
              <a:rPr lang="en-US" sz="6600" dirty="0" smtClean="0"/>
              <a:t> </a:t>
            </a:r>
            <a:r>
              <a:rPr lang="en-US" sz="6600" dirty="0" err="1" smtClean="0"/>
              <a:t>cờ</a:t>
            </a:r>
            <a:endParaRPr lang="en-US" sz="6600" dirty="0"/>
          </a:p>
        </p:txBody>
      </p:sp>
    </p:spTree>
    <p:extLst>
      <p:ext uri="{BB962C8B-B14F-4D97-AF65-F5344CB8AC3E}">
        <p14:creationId xmlns:p14="http://schemas.microsoft.com/office/powerpoint/2010/main" val="1950296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10"/>
          <p:cNvSpPr/>
          <p:nvPr/>
        </p:nvSpPr>
        <p:spPr>
          <a:xfrm>
            <a:off x="7315200" y="4229100"/>
            <a:ext cx="4406134" cy="2616977"/>
          </a:xfrm>
          <a:custGeom>
            <a:avLst/>
            <a:gdLst/>
            <a:ahLst/>
            <a:cxnLst/>
            <a:rect l="l" t="t" r="r" b="b"/>
            <a:pathLst>
              <a:path w="4406134" h="2616977">
                <a:moveTo>
                  <a:pt x="0" y="0"/>
                </a:moveTo>
                <a:lnTo>
                  <a:pt x="4406134" y="0"/>
                </a:lnTo>
                <a:lnTo>
                  <a:pt x="4406134" y="2616976"/>
                </a:lnTo>
                <a:lnTo>
                  <a:pt x="0" y="261697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20" name="Freeform 20"/>
          <p:cNvSpPr/>
          <p:nvPr/>
        </p:nvSpPr>
        <p:spPr>
          <a:xfrm>
            <a:off x="533400" y="72962"/>
            <a:ext cx="16649700" cy="1584897"/>
          </a:xfrm>
          <a:custGeom>
            <a:avLst/>
            <a:gdLst/>
            <a:ahLst/>
            <a:cxnLst/>
            <a:rect l="l" t="t" r="r" b="b"/>
            <a:pathLst>
              <a:path w="6375276" h="2770347">
                <a:moveTo>
                  <a:pt x="0" y="0"/>
                </a:moveTo>
                <a:lnTo>
                  <a:pt x="6375276" y="0"/>
                </a:lnTo>
                <a:lnTo>
                  <a:pt x="6375276" y="2770347"/>
                </a:lnTo>
                <a:lnTo>
                  <a:pt x="0" y="27703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a:p>
        </p:txBody>
      </p:sp>
      <p:sp>
        <p:nvSpPr>
          <p:cNvPr id="31" name="TextBox 30">
            <a:extLst>
              <a:ext uri="{FF2B5EF4-FFF2-40B4-BE49-F238E27FC236}">
                <a16:creationId xmlns:a16="http://schemas.microsoft.com/office/drawing/2014/main" id="{0C87C987-27E2-4C75-BB60-3C526868CFF0}"/>
              </a:ext>
            </a:extLst>
          </p:cNvPr>
          <p:cNvSpPr txBox="1"/>
          <p:nvPr/>
        </p:nvSpPr>
        <p:spPr>
          <a:xfrm>
            <a:off x="2495550" y="267376"/>
            <a:ext cx="12725400" cy="1015663"/>
          </a:xfrm>
          <a:prstGeom prst="rect">
            <a:avLst/>
          </a:prstGeom>
          <a:noFill/>
        </p:spPr>
        <p:txBody>
          <a:bodyPr wrap="square">
            <a:spAutoFit/>
          </a:bodyPr>
          <a:lstStyle/>
          <a:p>
            <a:r>
              <a:rPr lang="en-US" sz="6000" dirty="0" err="1">
                <a:solidFill>
                  <a:srgbClr val="C00000"/>
                </a:solidFill>
                <a:latin typeface="Cambria" panose="02040503050406030204" pitchFamily="18" charset="0"/>
                <a:ea typeface="Cambria" panose="02040503050406030204" pitchFamily="18" charset="0"/>
              </a:rPr>
              <a:t>Tổng</a:t>
            </a:r>
            <a:r>
              <a:rPr lang="en-US" sz="6000" dirty="0">
                <a:solidFill>
                  <a:srgbClr val="C00000"/>
                </a:solidFill>
                <a:latin typeface="Cambria" panose="02040503050406030204" pitchFamily="18" charset="0"/>
                <a:ea typeface="Cambria" panose="02040503050406030204" pitchFamily="18" charset="0"/>
              </a:rPr>
              <a:t> </a:t>
            </a:r>
            <a:r>
              <a:rPr lang="en-US" sz="6000" dirty="0" err="1">
                <a:solidFill>
                  <a:srgbClr val="C00000"/>
                </a:solidFill>
                <a:latin typeface="Cambria" panose="02040503050406030204" pitchFamily="18" charset="0"/>
                <a:ea typeface="Cambria" panose="02040503050406030204" pitchFamily="18" charset="0"/>
              </a:rPr>
              <a:t>kết</a:t>
            </a:r>
            <a:r>
              <a:rPr lang="en-US" sz="6000" dirty="0">
                <a:solidFill>
                  <a:srgbClr val="C00000"/>
                </a:solidFill>
                <a:latin typeface="Cambria" panose="02040503050406030204" pitchFamily="18" charset="0"/>
                <a:ea typeface="Cambria" panose="02040503050406030204" pitchFamily="18" charset="0"/>
              </a:rPr>
              <a:t> </a:t>
            </a:r>
            <a:r>
              <a:rPr lang="en-US" sz="6000" dirty="0" err="1">
                <a:solidFill>
                  <a:srgbClr val="C00000"/>
                </a:solidFill>
                <a:latin typeface="Cambria" panose="02040503050406030204" pitchFamily="18" charset="0"/>
                <a:ea typeface="Cambria" panose="02040503050406030204" pitchFamily="18" charset="0"/>
              </a:rPr>
              <a:t>hoạt</a:t>
            </a:r>
            <a:r>
              <a:rPr lang="en-US" sz="6000" dirty="0">
                <a:solidFill>
                  <a:srgbClr val="C00000"/>
                </a:solidFill>
                <a:latin typeface="Cambria" panose="02040503050406030204" pitchFamily="18" charset="0"/>
                <a:ea typeface="Cambria" panose="02040503050406030204" pitchFamily="18" charset="0"/>
              </a:rPr>
              <a:t> </a:t>
            </a:r>
            <a:r>
              <a:rPr lang="en-US" sz="6000" dirty="0" err="1">
                <a:solidFill>
                  <a:srgbClr val="C00000"/>
                </a:solidFill>
                <a:latin typeface="Cambria" panose="02040503050406030204" pitchFamily="18" charset="0"/>
                <a:ea typeface="Cambria" panose="02040503050406030204" pitchFamily="18" charset="0"/>
              </a:rPr>
              <a:t>động</a:t>
            </a:r>
            <a:r>
              <a:rPr lang="en-US" sz="6000" dirty="0">
                <a:solidFill>
                  <a:srgbClr val="C00000"/>
                </a:solidFill>
                <a:latin typeface="Cambria" panose="02040503050406030204" pitchFamily="18" charset="0"/>
                <a:ea typeface="Cambria" panose="02040503050406030204" pitchFamily="18" charset="0"/>
              </a:rPr>
              <a:t> </a:t>
            </a:r>
            <a:r>
              <a:rPr lang="en-US" sz="6000" dirty="0" err="1">
                <a:solidFill>
                  <a:srgbClr val="C00000"/>
                </a:solidFill>
                <a:latin typeface="Cambria" panose="02040503050406030204" pitchFamily="18" charset="0"/>
                <a:ea typeface="Cambria" panose="02040503050406030204" pitchFamily="18" charset="0"/>
              </a:rPr>
              <a:t>giáo</a:t>
            </a:r>
            <a:r>
              <a:rPr lang="en-US" sz="6000" dirty="0">
                <a:solidFill>
                  <a:srgbClr val="C00000"/>
                </a:solidFill>
                <a:latin typeface="Cambria" panose="02040503050406030204" pitchFamily="18" charset="0"/>
                <a:ea typeface="Cambria" panose="02040503050406030204" pitchFamily="18" charset="0"/>
              </a:rPr>
              <a:t> </a:t>
            </a:r>
            <a:r>
              <a:rPr lang="en-US" sz="6000" dirty="0" err="1">
                <a:solidFill>
                  <a:srgbClr val="C00000"/>
                </a:solidFill>
                <a:latin typeface="Cambria" panose="02040503050406030204" pitchFamily="18" charset="0"/>
                <a:ea typeface="Cambria" panose="02040503050406030204" pitchFamily="18" charset="0"/>
              </a:rPr>
              <a:t>dục</a:t>
            </a:r>
            <a:r>
              <a:rPr lang="en-US" sz="6000" dirty="0">
                <a:solidFill>
                  <a:srgbClr val="C00000"/>
                </a:solidFill>
                <a:latin typeface="Cambria" panose="02040503050406030204" pitchFamily="18" charset="0"/>
                <a:ea typeface="Cambria" panose="02040503050406030204" pitchFamily="18" charset="0"/>
              </a:rPr>
              <a:t> </a:t>
            </a:r>
            <a:r>
              <a:rPr lang="en-US" sz="6000" dirty="0" err="1">
                <a:solidFill>
                  <a:srgbClr val="C00000"/>
                </a:solidFill>
                <a:latin typeface="Cambria" panose="02040503050406030204" pitchFamily="18" charset="0"/>
                <a:ea typeface="Cambria" panose="02040503050406030204" pitchFamily="18" charset="0"/>
              </a:rPr>
              <a:t>Tuần</a:t>
            </a:r>
            <a:r>
              <a:rPr lang="en-US" sz="6000" dirty="0">
                <a:solidFill>
                  <a:srgbClr val="C00000"/>
                </a:solidFill>
                <a:latin typeface="Cambria" panose="02040503050406030204" pitchFamily="18" charset="0"/>
                <a:ea typeface="Cambria" panose="02040503050406030204" pitchFamily="18" charset="0"/>
              </a:rPr>
              <a:t> 15</a:t>
            </a:r>
          </a:p>
        </p:txBody>
      </p:sp>
    </p:spTree>
    <p:extLst>
      <p:ext uri="{BB962C8B-B14F-4D97-AF65-F5344CB8AC3E}">
        <p14:creationId xmlns:p14="http://schemas.microsoft.com/office/powerpoint/2010/main" val="1830610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0EBC8"/>
        </a:solidFill>
        <a:effectLst/>
      </p:bgPr>
    </p:bg>
    <p:spTree>
      <p:nvGrpSpPr>
        <p:cNvPr id="1" name=""/>
        <p:cNvGrpSpPr/>
        <p:nvPr/>
      </p:nvGrpSpPr>
      <p:grpSpPr>
        <a:xfrm>
          <a:off x="0" y="0"/>
          <a:ext cx="0" cy="0"/>
          <a:chOff x="0" y="0"/>
          <a:chExt cx="0" cy="0"/>
        </a:xfrm>
      </p:grpSpPr>
      <p:grpSp>
        <p:nvGrpSpPr>
          <p:cNvPr id="2" name="Group 2"/>
          <p:cNvGrpSpPr/>
          <p:nvPr/>
        </p:nvGrpSpPr>
        <p:grpSpPr>
          <a:xfrm>
            <a:off x="1646388" y="4176145"/>
            <a:ext cx="3491346" cy="558615"/>
            <a:chOff x="0" y="0"/>
            <a:chExt cx="4655128" cy="744820"/>
          </a:xfrm>
        </p:grpSpPr>
        <p:grpSp>
          <p:nvGrpSpPr>
            <p:cNvPr id="3" name="Group 3"/>
            <p:cNvGrpSpPr>
              <a:grpSpLocks noChangeAspect="1"/>
            </p:cNvGrpSpPr>
            <p:nvPr/>
          </p:nvGrpSpPr>
          <p:grpSpPr>
            <a:xfrm>
              <a:off x="0" y="0"/>
              <a:ext cx="4655128" cy="744820"/>
              <a:chOff x="0" y="0"/>
              <a:chExt cx="1270000" cy="203200"/>
            </a:xfrm>
          </p:grpSpPr>
          <p:sp>
            <p:nvSpPr>
              <p:cNvPr id="4" name="Freeform 4"/>
              <p:cNvSpPr/>
              <p:nvPr/>
            </p:nvSpPr>
            <p:spPr>
              <a:xfrm>
                <a:off x="-5018" y="-163"/>
                <a:ext cx="1280036" cy="203526"/>
              </a:xfrm>
              <a:custGeom>
                <a:avLst/>
                <a:gdLst/>
                <a:ahLst/>
                <a:cxnLst/>
                <a:rect l="l" t="t" r="r" b="b"/>
                <a:pathLst>
                  <a:path w="1280036" h="203526">
                    <a:moveTo>
                      <a:pt x="106618" y="163"/>
                    </a:moveTo>
                    <a:lnTo>
                      <a:pt x="1173418" y="163"/>
                    </a:lnTo>
                    <a:cubicBezTo>
                      <a:pt x="1209824" y="0"/>
                      <a:pt x="1243535" y="19329"/>
                      <a:pt x="1261786" y="50831"/>
                    </a:cubicBezTo>
                    <a:cubicBezTo>
                      <a:pt x="1280036" y="82333"/>
                      <a:pt x="1280036" y="121193"/>
                      <a:pt x="1261786" y="152695"/>
                    </a:cubicBezTo>
                    <a:cubicBezTo>
                      <a:pt x="1243535" y="184197"/>
                      <a:pt x="1209824" y="203526"/>
                      <a:pt x="1173418" y="203363"/>
                    </a:cubicBezTo>
                    <a:lnTo>
                      <a:pt x="106618" y="203363"/>
                    </a:lnTo>
                    <a:cubicBezTo>
                      <a:pt x="70212" y="203526"/>
                      <a:pt x="36501" y="184197"/>
                      <a:pt x="18250" y="152695"/>
                    </a:cubicBezTo>
                    <a:cubicBezTo>
                      <a:pt x="0" y="121193"/>
                      <a:pt x="0" y="82333"/>
                      <a:pt x="18250" y="50831"/>
                    </a:cubicBezTo>
                    <a:cubicBezTo>
                      <a:pt x="36501" y="19329"/>
                      <a:pt x="70212" y="0"/>
                      <a:pt x="106618" y="163"/>
                    </a:cubicBezTo>
                    <a:close/>
                  </a:path>
                </a:pathLst>
              </a:custGeom>
              <a:solidFill>
                <a:srgbClr val="FEF4A7"/>
              </a:solidFill>
            </p:spPr>
          </p:sp>
          <p:sp>
            <p:nvSpPr>
              <p:cNvPr id="5" name="Freeform 5"/>
              <p:cNvSpPr/>
              <p:nvPr/>
            </p:nvSpPr>
            <p:spPr>
              <a:xfrm>
                <a:off x="-5018" y="-163"/>
                <a:ext cx="860936" cy="203526"/>
              </a:xfrm>
              <a:custGeom>
                <a:avLst/>
                <a:gdLst/>
                <a:ahLst/>
                <a:cxnLst/>
                <a:rect l="l" t="t" r="r" b="b"/>
                <a:pathLst>
                  <a:path w="860936" h="203526">
                    <a:moveTo>
                      <a:pt x="106618" y="163"/>
                    </a:moveTo>
                    <a:lnTo>
                      <a:pt x="754318" y="163"/>
                    </a:lnTo>
                    <a:cubicBezTo>
                      <a:pt x="790724" y="0"/>
                      <a:pt x="824435" y="19329"/>
                      <a:pt x="842686" y="50831"/>
                    </a:cubicBezTo>
                    <a:cubicBezTo>
                      <a:pt x="860936" y="82333"/>
                      <a:pt x="860936" y="121193"/>
                      <a:pt x="842686" y="152695"/>
                    </a:cubicBezTo>
                    <a:cubicBezTo>
                      <a:pt x="824435" y="184197"/>
                      <a:pt x="790724" y="203526"/>
                      <a:pt x="754318" y="203363"/>
                    </a:cubicBezTo>
                    <a:lnTo>
                      <a:pt x="106618" y="203363"/>
                    </a:lnTo>
                    <a:cubicBezTo>
                      <a:pt x="70212" y="203526"/>
                      <a:pt x="36501" y="184197"/>
                      <a:pt x="18250" y="152695"/>
                    </a:cubicBezTo>
                    <a:cubicBezTo>
                      <a:pt x="0" y="121193"/>
                      <a:pt x="0" y="82333"/>
                      <a:pt x="18250" y="50831"/>
                    </a:cubicBezTo>
                    <a:cubicBezTo>
                      <a:pt x="36501" y="19329"/>
                      <a:pt x="70212" y="0"/>
                      <a:pt x="106618" y="163"/>
                    </a:cubicBezTo>
                    <a:close/>
                  </a:path>
                </a:pathLst>
              </a:custGeom>
              <a:solidFill>
                <a:srgbClr val="AAC7E1"/>
              </a:solidFill>
            </p:spPr>
          </p:sp>
        </p:grpSp>
      </p:grpSp>
      <p:grpSp>
        <p:nvGrpSpPr>
          <p:cNvPr id="6" name="Group 6"/>
          <p:cNvGrpSpPr/>
          <p:nvPr/>
        </p:nvGrpSpPr>
        <p:grpSpPr>
          <a:xfrm>
            <a:off x="1905000" y="7193459"/>
            <a:ext cx="3491346" cy="558615"/>
            <a:chOff x="0" y="0"/>
            <a:chExt cx="4655128" cy="744820"/>
          </a:xfrm>
        </p:grpSpPr>
        <p:grpSp>
          <p:nvGrpSpPr>
            <p:cNvPr id="7" name="Group 7"/>
            <p:cNvGrpSpPr>
              <a:grpSpLocks noChangeAspect="1"/>
            </p:cNvGrpSpPr>
            <p:nvPr/>
          </p:nvGrpSpPr>
          <p:grpSpPr>
            <a:xfrm>
              <a:off x="0" y="0"/>
              <a:ext cx="4655128" cy="744820"/>
              <a:chOff x="0" y="0"/>
              <a:chExt cx="1270000" cy="203200"/>
            </a:xfrm>
          </p:grpSpPr>
          <p:sp>
            <p:nvSpPr>
              <p:cNvPr id="8" name="Freeform 8"/>
              <p:cNvSpPr/>
              <p:nvPr/>
            </p:nvSpPr>
            <p:spPr>
              <a:xfrm>
                <a:off x="-5018" y="-163"/>
                <a:ext cx="1280036" cy="203526"/>
              </a:xfrm>
              <a:custGeom>
                <a:avLst/>
                <a:gdLst/>
                <a:ahLst/>
                <a:cxnLst/>
                <a:rect l="l" t="t" r="r" b="b"/>
                <a:pathLst>
                  <a:path w="1280036" h="203526">
                    <a:moveTo>
                      <a:pt x="106618" y="163"/>
                    </a:moveTo>
                    <a:lnTo>
                      <a:pt x="1173418" y="163"/>
                    </a:lnTo>
                    <a:cubicBezTo>
                      <a:pt x="1209824" y="0"/>
                      <a:pt x="1243535" y="19329"/>
                      <a:pt x="1261786" y="50831"/>
                    </a:cubicBezTo>
                    <a:cubicBezTo>
                      <a:pt x="1280036" y="82333"/>
                      <a:pt x="1280036" y="121193"/>
                      <a:pt x="1261786" y="152695"/>
                    </a:cubicBezTo>
                    <a:cubicBezTo>
                      <a:pt x="1243535" y="184197"/>
                      <a:pt x="1209824" y="203526"/>
                      <a:pt x="1173418" y="203363"/>
                    </a:cubicBezTo>
                    <a:lnTo>
                      <a:pt x="106618" y="203363"/>
                    </a:lnTo>
                    <a:cubicBezTo>
                      <a:pt x="70212" y="203526"/>
                      <a:pt x="36501" y="184197"/>
                      <a:pt x="18250" y="152695"/>
                    </a:cubicBezTo>
                    <a:cubicBezTo>
                      <a:pt x="0" y="121193"/>
                      <a:pt x="0" y="82333"/>
                      <a:pt x="18250" y="50831"/>
                    </a:cubicBezTo>
                    <a:cubicBezTo>
                      <a:pt x="36501" y="19329"/>
                      <a:pt x="70212" y="0"/>
                      <a:pt x="106618" y="163"/>
                    </a:cubicBezTo>
                    <a:close/>
                  </a:path>
                </a:pathLst>
              </a:custGeom>
              <a:solidFill>
                <a:srgbClr val="FEF4A7"/>
              </a:solidFill>
            </p:spPr>
          </p:sp>
          <p:sp>
            <p:nvSpPr>
              <p:cNvPr id="9" name="Freeform 9"/>
              <p:cNvSpPr/>
              <p:nvPr/>
            </p:nvSpPr>
            <p:spPr>
              <a:xfrm>
                <a:off x="-5018" y="-163"/>
                <a:ext cx="784736" cy="203526"/>
              </a:xfrm>
              <a:custGeom>
                <a:avLst/>
                <a:gdLst/>
                <a:ahLst/>
                <a:cxnLst/>
                <a:rect l="l" t="t" r="r" b="b"/>
                <a:pathLst>
                  <a:path w="784736" h="203526">
                    <a:moveTo>
                      <a:pt x="106618" y="163"/>
                    </a:moveTo>
                    <a:lnTo>
                      <a:pt x="678118" y="163"/>
                    </a:lnTo>
                    <a:cubicBezTo>
                      <a:pt x="714524" y="0"/>
                      <a:pt x="748235" y="19329"/>
                      <a:pt x="766486" y="50831"/>
                    </a:cubicBezTo>
                    <a:cubicBezTo>
                      <a:pt x="784736" y="82333"/>
                      <a:pt x="784736" y="121193"/>
                      <a:pt x="766486" y="152695"/>
                    </a:cubicBezTo>
                    <a:cubicBezTo>
                      <a:pt x="748235" y="184197"/>
                      <a:pt x="714524" y="203526"/>
                      <a:pt x="678118" y="203363"/>
                    </a:cubicBezTo>
                    <a:lnTo>
                      <a:pt x="106618" y="203363"/>
                    </a:lnTo>
                    <a:cubicBezTo>
                      <a:pt x="70212" y="203526"/>
                      <a:pt x="36501" y="184197"/>
                      <a:pt x="18250" y="152695"/>
                    </a:cubicBezTo>
                    <a:cubicBezTo>
                      <a:pt x="0" y="121193"/>
                      <a:pt x="0" y="82333"/>
                      <a:pt x="18250" y="50831"/>
                    </a:cubicBezTo>
                    <a:cubicBezTo>
                      <a:pt x="36501" y="19329"/>
                      <a:pt x="70212" y="0"/>
                      <a:pt x="106618" y="163"/>
                    </a:cubicBezTo>
                    <a:close/>
                  </a:path>
                </a:pathLst>
              </a:custGeom>
              <a:solidFill>
                <a:srgbClr val="AAC7E1"/>
              </a:solidFill>
            </p:spPr>
          </p:sp>
        </p:grpSp>
      </p:grpSp>
      <p:sp>
        <p:nvSpPr>
          <p:cNvPr id="10" name="Freeform 10"/>
          <p:cNvSpPr/>
          <p:nvPr/>
        </p:nvSpPr>
        <p:spPr>
          <a:xfrm>
            <a:off x="6483539" y="7949812"/>
            <a:ext cx="4406134" cy="2616977"/>
          </a:xfrm>
          <a:custGeom>
            <a:avLst/>
            <a:gdLst/>
            <a:ahLst/>
            <a:cxnLst/>
            <a:rect l="l" t="t" r="r" b="b"/>
            <a:pathLst>
              <a:path w="4406134" h="2616977">
                <a:moveTo>
                  <a:pt x="0" y="0"/>
                </a:moveTo>
                <a:lnTo>
                  <a:pt x="4406134" y="0"/>
                </a:lnTo>
                <a:lnTo>
                  <a:pt x="4406134" y="2616976"/>
                </a:lnTo>
                <a:lnTo>
                  <a:pt x="0" y="261697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11" name="Group 11"/>
          <p:cNvGrpSpPr/>
          <p:nvPr/>
        </p:nvGrpSpPr>
        <p:grpSpPr>
          <a:xfrm>
            <a:off x="10041547" y="7013499"/>
            <a:ext cx="3491346" cy="558615"/>
            <a:chOff x="0" y="0"/>
            <a:chExt cx="4655128" cy="744820"/>
          </a:xfrm>
        </p:grpSpPr>
        <p:grpSp>
          <p:nvGrpSpPr>
            <p:cNvPr id="12" name="Group 12"/>
            <p:cNvGrpSpPr>
              <a:grpSpLocks noChangeAspect="1"/>
            </p:cNvGrpSpPr>
            <p:nvPr/>
          </p:nvGrpSpPr>
          <p:grpSpPr>
            <a:xfrm>
              <a:off x="0" y="0"/>
              <a:ext cx="4655128" cy="744820"/>
              <a:chOff x="0" y="0"/>
              <a:chExt cx="1270000" cy="203200"/>
            </a:xfrm>
          </p:grpSpPr>
          <p:sp>
            <p:nvSpPr>
              <p:cNvPr id="13" name="Freeform 13"/>
              <p:cNvSpPr/>
              <p:nvPr/>
            </p:nvSpPr>
            <p:spPr>
              <a:xfrm>
                <a:off x="-5018" y="-163"/>
                <a:ext cx="1280036" cy="203526"/>
              </a:xfrm>
              <a:custGeom>
                <a:avLst/>
                <a:gdLst/>
                <a:ahLst/>
                <a:cxnLst/>
                <a:rect l="l" t="t" r="r" b="b"/>
                <a:pathLst>
                  <a:path w="1280036" h="203526">
                    <a:moveTo>
                      <a:pt x="106618" y="163"/>
                    </a:moveTo>
                    <a:lnTo>
                      <a:pt x="1173418" y="163"/>
                    </a:lnTo>
                    <a:cubicBezTo>
                      <a:pt x="1209824" y="0"/>
                      <a:pt x="1243535" y="19329"/>
                      <a:pt x="1261786" y="50831"/>
                    </a:cubicBezTo>
                    <a:cubicBezTo>
                      <a:pt x="1280036" y="82333"/>
                      <a:pt x="1280036" y="121193"/>
                      <a:pt x="1261786" y="152695"/>
                    </a:cubicBezTo>
                    <a:cubicBezTo>
                      <a:pt x="1243535" y="184197"/>
                      <a:pt x="1209824" y="203526"/>
                      <a:pt x="1173418" y="203363"/>
                    </a:cubicBezTo>
                    <a:lnTo>
                      <a:pt x="106618" y="203363"/>
                    </a:lnTo>
                    <a:cubicBezTo>
                      <a:pt x="70212" y="203526"/>
                      <a:pt x="36501" y="184197"/>
                      <a:pt x="18250" y="152695"/>
                    </a:cubicBezTo>
                    <a:cubicBezTo>
                      <a:pt x="0" y="121193"/>
                      <a:pt x="0" y="82333"/>
                      <a:pt x="18250" y="50831"/>
                    </a:cubicBezTo>
                    <a:cubicBezTo>
                      <a:pt x="36501" y="19329"/>
                      <a:pt x="70212" y="0"/>
                      <a:pt x="106618" y="163"/>
                    </a:cubicBezTo>
                    <a:close/>
                  </a:path>
                </a:pathLst>
              </a:custGeom>
              <a:solidFill>
                <a:srgbClr val="FEF4A7"/>
              </a:solidFill>
            </p:spPr>
          </p:sp>
          <p:sp>
            <p:nvSpPr>
              <p:cNvPr id="14" name="Freeform 14"/>
              <p:cNvSpPr/>
              <p:nvPr/>
            </p:nvSpPr>
            <p:spPr>
              <a:xfrm>
                <a:off x="-5018" y="-163"/>
                <a:ext cx="860936" cy="203526"/>
              </a:xfrm>
              <a:custGeom>
                <a:avLst/>
                <a:gdLst/>
                <a:ahLst/>
                <a:cxnLst/>
                <a:rect l="l" t="t" r="r" b="b"/>
                <a:pathLst>
                  <a:path w="860936" h="203526">
                    <a:moveTo>
                      <a:pt x="106618" y="163"/>
                    </a:moveTo>
                    <a:lnTo>
                      <a:pt x="754318" y="163"/>
                    </a:lnTo>
                    <a:cubicBezTo>
                      <a:pt x="790724" y="0"/>
                      <a:pt x="824435" y="19329"/>
                      <a:pt x="842686" y="50831"/>
                    </a:cubicBezTo>
                    <a:cubicBezTo>
                      <a:pt x="860936" y="82333"/>
                      <a:pt x="860936" y="121193"/>
                      <a:pt x="842686" y="152695"/>
                    </a:cubicBezTo>
                    <a:cubicBezTo>
                      <a:pt x="824435" y="184197"/>
                      <a:pt x="790724" y="203526"/>
                      <a:pt x="754318" y="203363"/>
                    </a:cubicBezTo>
                    <a:lnTo>
                      <a:pt x="106618" y="203363"/>
                    </a:lnTo>
                    <a:cubicBezTo>
                      <a:pt x="70212" y="203526"/>
                      <a:pt x="36501" y="184197"/>
                      <a:pt x="18250" y="152695"/>
                    </a:cubicBezTo>
                    <a:cubicBezTo>
                      <a:pt x="0" y="121193"/>
                      <a:pt x="0" y="82333"/>
                      <a:pt x="18250" y="50831"/>
                    </a:cubicBezTo>
                    <a:cubicBezTo>
                      <a:pt x="36501" y="19329"/>
                      <a:pt x="70212" y="0"/>
                      <a:pt x="106618" y="163"/>
                    </a:cubicBezTo>
                    <a:close/>
                  </a:path>
                </a:pathLst>
              </a:custGeom>
              <a:solidFill>
                <a:srgbClr val="AAC7E1"/>
              </a:solidFill>
            </p:spPr>
          </p:sp>
        </p:grpSp>
      </p:grpSp>
      <p:grpSp>
        <p:nvGrpSpPr>
          <p:cNvPr id="15" name="Group 15"/>
          <p:cNvGrpSpPr/>
          <p:nvPr/>
        </p:nvGrpSpPr>
        <p:grpSpPr>
          <a:xfrm>
            <a:off x="10171309" y="4087018"/>
            <a:ext cx="3491346" cy="558615"/>
            <a:chOff x="0" y="0"/>
            <a:chExt cx="4655128" cy="744820"/>
          </a:xfrm>
        </p:grpSpPr>
        <p:grpSp>
          <p:nvGrpSpPr>
            <p:cNvPr id="16" name="Group 16"/>
            <p:cNvGrpSpPr>
              <a:grpSpLocks noChangeAspect="1"/>
            </p:cNvGrpSpPr>
            <p:nvPr/>
          </p:nvGrpSpPr>
          <p:grpSpPr>
            <a:xfrm>
              <a:off x="0" y="0"/>
              <a:ext cx="4655128" cy="744820"/>
              <a:chOff x="0" y="0"/>
              <a:chExt cx="1270000" cy="203200"/>
            </a:xfrm>
          </p:grpSpPr>
          <p:sp>
            <p:nvSpPr>
              <p:cNvPr id="17" name="Freeform 17"/>
              <p:cNvSpPr/>
              <p:nvPr/>
            </p:nvSpPr>
            <p:spPr>
              <a:xfrm>
                <a:off x="-5018" y="-163"/>
                <a:ext cx="1280036" cy="203526"/>
              </a:xfrm>
              <a:custGeom>
                <a:avLst/>
                <a:gdLst/>
                <a:ahLst/>
                <a:cxnLst/>
                <a:rect l="l" t="t" r="r" b="b"/>
                <a:pathLst>
                  <a:path w="1280036" h="203526">
                    <a:moveTo>
                      <a:pt x="106618" y="163"/>
                    </a:moveTo>
                    <a:lnTo>
                      <a:pt x="1173418" y="163"/>
                    </a:lnTo>
                    <a:cubicBezTo>
                      <a:pt x="1209824" y="0"/>
                      <a:pt x="1243535" y="19329"/>
                      <a:pt x="1261786" y="50831"/>
                    </a:cubicBezTo>
                    <a:cubicBezTo>
                      <a:pt x="1280036" y="82333"/>
                      <a:pt x="1280036" y="121193"/>
                      <a:pt x="1261786" y="152695"/>
                    </a:cubicBezTo>
                    <a:cubicBezTo>
                      <a:pt x="1243535" y="184197"/>
                      <a:pt x="1209824" y="203526"/>
                      <a:pt x="1173418" y="203363"/>
                    </a:cubicBezTo>
                    <a:lnTo>
                      <a:pt x="106618" y="203363"/>
                    </a:lnTo>
                    <a:cubicBezTo>
                      <a:pt x="70212" y="203526"/>
                      <a:pt x="36501" y="184197"/>
                      <a:pt x="18250" y="152695"/>
                    </a:cubicBezTo>
                    <a:cubicBezTo>
                      <a:pt x="0" y="121193"/>
                      <a:pt x="0" y="82333"/>
                      <a:pt x="18250" y="50831"/>
                    </a:cubicBezTo>
                    <a:cubicBezTo>
                      <a:pt x="36501" y="19329"/>
                      <a:pt x="70212" y="0"/>
                      <a:pt x="106618" y="163"/>
                    </a:cubicBezTo>
                    <a:close/>
                  </a:path>
                </a:pathLst>
              </a:custGeom>
              <a:solidFill>
                <a:srgbClr val="FEF4A7"/>
              </a:solidFill>
            </p:spPr>
          </p:sp>
          <p:sp>
            <p:nvSpPr>
              <p:cNvPr id="18" name="Freeform 18"/>
              <p:cNvSpPr/>
              <p:nvPr/>
            </p:nvSpPr>
            <p:spPr>
              <a:xfrm>
                <a:off x="-5018" y="-163"/>
                <a:ext cx="860936" cy="203526"/>
              </a:xfrm>
              <a:custGeom>
                <a:avLst/>
                <a:gdLst/>
                <a:ahLst/>
                <a:cxnLst/>
                <a:rect l="l" t="t" r="r" b="b"/>
                <a:pathLst>
                  <a:path w="860936" h="203526">
                    <a:moveTo>
                      <a:pt x="106618" y="163"/>
                    </a:moveTo>
                    <a:lnTo>
                      <a:pt x="754318" y="163"/>
                    </a:lnTo>
                    <a:cubicBezTo>
                      <a:pt x="790724" y="0"/>
                      <a:pt x="824435" y="19329"/>
                      <a:pt x="842686" y="50831"/>
                    </a:cubicBezTo>
                    <a:cubicBezTo>
                      <a:pt x="860936" y="82333"/>
                      <a:pt x="860936" y="121193"/>
                      <a:pt x="842686" y="152695"/>
                    </a:cubicBezTo>
                    <a:cubicBezTo>
                      <a:pt x="824435" y="184197"/>
                      <a:pt x="790724" y="203526"/>
                      <a:pt x="754318" y="203363"/>
                    </a:cubicBezTo>
                    <a:lnTo>
                      <a:pt x="106618" y="203363"/>
                    </a:lnTo>
                    <a:cubicBezTo>
                      <a:pt x="70212" y="203526"/>
                      <a:pt x="36501" y="184197"/>
                      <a:pt x="18250" y="152695"/>
                    </a:cubicBezTo>
                    <a:cubicBezTo>
                      <a:pt x="0" y="121193"/>
                      <a:pt x="0" y="82333"/>
                      <a:pt x="18250" y="50831"/>
                    </a:cubicBezTo>
                    <a:cubicBezTo>
                      <a:pt x="36501" y="19329"/>
                      <a:pt x="70212" y="0"/>
                      <a:pt x="106618" y="163"/>
                    </a:cubicBezTo>
                    <a:close/>
                  </a:path>
                </a:pathLst>
              </a:custGeom>
              <a:solidFill>
                <a:srgbClr val="AAC7E1"/>
              </a:solidFill>
            </p:spPr>
          </p:sp>
        </p:grpSp>
      </p:grpSp>
      <p:sp>
        <p:nvSpPr>
          <p:cNvPr id="20" name="Freeform 20"/>
          <p:cNvSpPr/>
          <p:nvPr/>
        </p:nvSpPr>
        <p:spPr>
          <a:xfrm>
            <a:off x="533400" y="72962"/>
            <a:ext cx="16649700" cy="1584897"/>
          </a:xfrm>
          <a:custGeom>
            <a:avLst/>
            <a:gdLst/>
            <a:ahLst/>
            <a:cxnLst/>
            <a:rect l="l" t="t" r="r" b="b"/>
            <a:pathLst>
              <a:path w="6375276" h="2770347">
                <a:moveTo>
                  <a:pt x="0" y="0"/>
                </a:moveTo>
                <a:lnTo>
                  <a:pt x="6375276" y="0"/>
                </a:lnTo>
                <a:lnTo>
                  <a:pt x="6375276" y="2770347"/>
                </a:lnTo>
                <a:lnTo>
                  <a:pt x="0" y="277034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a:p>
        </p:txBody>
      </p:sp>
      <p:sp>
        <p:nvSpPr>
          <p:cNvPr id="22" name="TextBox 22"/>
          <p:cNvSpPr txBox="1"/>
          <p:nvPr/>
        </p:nvSpPr>
        <p:spPr>
          <a:xfrm>
            <a:off x="1646388" y="3206597"/>
            <a:ext cx="6202212" cy="1476366"/>
          </a:xfrm>
          <a:prstGeom prst="rect">
            <a:avLst/>
          </a:prstGeom>
        </p:spPr>
        <p:txBody>
          <a:bodyPr wrap="square" lIns="0" tIns="0" rIns="0" bIns="0" rtlCol="0" anchor="t">
            <a:spAutoFit/>
          </a:bodyPr>
          <a:lstStyle/>
          <a:p>
            <a:pPr>
              <a:lnSpc>
                <a:spcPts val="6049"/>
              </a:lnSpc>
              <a:spcBef>
                <a:spcPct val="0"/>
              </a:spcBef>
            </a:pPr>
            <a:r>
              <a:rPr lang="en-US" sz="432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1: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Tổ</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1 </a:t>
            </a:r>
            <a:r>
              <a:rPr lang="en-US" sz="4321" b="1" dirty="0" err="1">
                <a:solidFill>
                  <a:srgbClr val="6F869B"/>
                </a:solidFill>
                <a:latin typeface="Times New Roman" panose="02020603050405020304" pitchFamily="18" charset="0"/>
                <a:ea typeface="Cambria" panose="02040503050406030204" pitchFamily="18" charset="0"/>
                <a:cs typeface="Times New Roman" panose="02020603050405020304" pitchFamily="18" charset="0"/>
              </a:rPr>
              <a:t>B</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ạn</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Thu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Trang</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Ngọc</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Huyền</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a:t>
            </a:r>
            <a:endParaRPr lang="en-US" sz="4321" b="1" dirty="0">
              <a:solidFill>
                <a:srgbClr val="6F869B"/>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23" name="TextBox 23"/>
          <p:cNvSpPr txBox="1"/>
          <p:nvPr/>
        </p:nvSpPr>
        <p:spPr>
          <a:xfrm>
            <a:off x="1379688" y="5775149"/>
            <a:ext cx="7078512" cy="2308324"/>
          </a:xfrm>
          <a:prstGeom prst="rect">
            <a:avLst/>
          </a:prstGeom>
        </p:spPr>
        <p:txBody>
          <a:bodyPr wrap="square" lIns="0" tIns="0" rIns="0" bIns="0" rtlCol="0" anchor="t">
            <a:spAutoFit/>
          </a:bodyPr>
          <a:lstStyle/>
          <a:p>
            <a:pPr>
              <a:lnSpc>
                <a:spcPts val="6049"/>
              </a:lnSpc>
              <a:spcBef>
                <a:spcPct val="0"/>
              </a:spcBef>
            </a:pPr>
            <a:r>
              <a:rPr lang="en-US" sz="4321" dirty="0">
                <a:solidFill>
                  <a:srgbClr val="6F869B"/>
                </a:solidFill>
                <a:latin typeface="Cambria" panose="02040503050406030204" pitchFamily="18" charset="0"/>
                <a:ea typeface="Cambria" panose="02040503050406030204" pitchFamily="18" charset="0"/>
              </a:rPr>
              <a:t>2.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Tổ</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2: </a:t>
            </a:r>
            <a:r>
              <a:rPr lang="en-US" sz="4321" b="1" dirty="0" err="1">
                <a:solidFill>
                  <a:srgbClr val="6F869B"/>
                </a:solidFill>
                <a:latin typeface="Times New Roman" panose="02020603050405020304" pitchFamily="18" charset="0"/>
                <a:ea typeface="Cambria" panose="02040503050406030204" pitchFamily="18" charset="0"/>
                <a:cs typeface="Times New Roman" panose="02020603050405020304" pitchFamily="18" charset="0"/>
              </a:rPr>
              <a:t>B</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ạn</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Thành</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Thế</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Anh</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Thanh</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Thúy</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Thùy</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Trang</a:t>
            </a:r>
            <a:r>
              <a:rPr lang="en-US" sz="4321" b="1" dirty="0">
                <a:solidFill>
                  <a:srgbClr val="6F869B"/>
                </a:solidFill>
                <a:latin typeface="Times New Roman" panose="02020603050405020304" pitchFamily="18" charset="0"/>
                <a:ea typeface="Cambria" panose="02040503050406030204" pitchFamily="18" charset="0"/>
                <a:cs typeface="Times New Roman" panose="02020603050405020304" pitchFamily="18" charset="0"/>
              </a:rPr>
              <a:t>.</a:t>
            </a:r>
            <a:endPar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endParaRPr>
          </a:p>
          <a:p>
            <a:pPr>
              <a:lnSpc>
                <a:spcPts val="6049"/>
              </a:lnSpc>
              <a:spcBef>
                <a:spcPct val="0"/>
              </a:spcBef>
            </a:pPr>
            <a:endParaRPr lang="en-US" sz="4321" dirty="0">
              <a:solidFill>
                <a:srgbClr val="6F869B"/>
              </a:solidFill>
              <a:latin typeface="Cambria" panose="02040503050406030204" pitchFamily="18" charset="0"/>
              <a:ea typeface="Cambria" panose="02040503050406030204" pitchFamily="18" charset="0"/>
            </a:endParaRPr>
          </a:p>
        </p:txBody>
      </p:sp>
      <p:sp>
        <p:nvSpPr>
          <p:cNvPr id="24" name="TextBox 24"/>
          <p:cNvSpPr txBox="1"/>
          <p:nvPr/>
        </p:nvSpPr>
        <p:spPr>
          <a:xfrm>
            <a:off x="10060285" y="3238683"/>
            <a:ext cx="6703715" cy="1538883"/>
          </a:xfrm>
          <a:prstGeom prst="rect">
            <a:avLst/>
          </a:prstGeom>
        </p:spPr>
        <p:txBody>
          <a:bodyPr wrap="square" lIns="0" tIns="0" rIns="0" bIns="0" rtlCol="0" anchor="t">
            <a:spAutoFit/>
          </a:bodyPr>
          <a:lstStyle/>
          <a:p>
            <a:pPr>
              <a:lnSpc>
                <a:spcPts val="6049"/>
              </a:lnSpc>
              <a:spcBef>
                <a:spcPct val="0"/>
              </a:spcBef>
            </a:pP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3.Tổ 3: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Bạn</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Hà</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Vy</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Yến</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Vy</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Phương</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Anh</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endParaRPr lang="en-US" sz="4321" b="1" dirty="0">
              <a:solidFill>
                <a:srgbClr val="6F869B"/>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25" name="TextBox 25"/>
          <p:cNvSpPr txBox="1"/>
          <p:nvPr/>
        </p:nvSpPr>
        <p:spPr>
          <a:xfrm>
            <a:off x="10027752" y="5775149"/>
            <a:ext cx="7126617" cy="1538883"/>
          </a:xfrm>
          <a:prstGeom prst="rect">
            <a:avLst/>
          </a:prstGeom>
        </p:spPr>
        <p:txBody>
          <a:bodyPr wrap="square" lIns="0" tIns="0" rIns="0" bIns="0" rtlCol="0" anchor="t">
            <a:spAutoFit/>
          </a:bodyPr>
          <a:lstStyle/>
          <a:p>
            <a:pPr>
              <a:lnSpc>
                <a:spcPts val="6049"/>
              </a:lnSpc>
              <a:spcBef>
                <a:spcPct val="0"/>
              </a:spcBef>
            </a:pP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4: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Tổ</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4: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Bạn</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Quân</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Ngô</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Anh</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Nguyên</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Hoa</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 </a:t>
            </a:r>
            <a:r>
              <a:rPr lang="en-US" sz="4321" b="1" dirty="0" err="1"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Linh</a:t>
            </a:r>
            <a:r>
              <a:rPr lang="en-US" sz="4321" b="1" dirty="0" smtClean="0">
                <a:solidFill>
                  <a:srgbClr val="6F869B"/>
                </a:solidFill>
                <a:latin typeface="Times New Roman" panose="02020603050405020304" pitchFamily="18" charset="0"/>
                <a:ea typeface="Cambria" panose="02040503050406030204" pitchFamily="18" charset="0"/>
                <a:cs typeface="Times New Roman" panose="02020603050405020304" pitchFamily="18" charset="0"/>
              </a:rPr>
              <a:t>.</a:t>
            </a:r>
            <a:endParaRPr lang="en-US" sz="4321" b="1" dirty="0">
              <a:solidFill>
                <a:srgbClr val="6F869B"/>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31" name="TextBox 30">
            <a:extLst>
              <a:ext uri="{FF2B5EF4-FFF2-40B4-BE49-F238E27FC236}">
                <a16:creationId xmlns:a16="http://schemas.microsoft.com/office/drawing/2014/main" id="{0C87C987-27E2-4C75-BB60-3C526868CFF0}"/>
              </a:ext>
            </a:extLst>
          </p:cNvPr>
          <p:cNvSpPr txBox="1"/>
          <p:nvPr/>
        </p:nvSpPr>
        <p:spPr>
          <a:xfrm>
            <a:off x="2495550" y="267376"/>
            <a:ext cx="12725400" cy="1015663"/>
          </a:xfrm>
          <a:prstGeom prst="rect">
            <a:avLst/>
          </a:prstGeom>
          <a:noFill/>
        </p:spPr>
        <p:txBody>
          <a:bodyPr wrap="square">
            <a:spAutoFit/>
          </a:bodyPr>
          <a:lstStyle/>
          <a:p>
            <a:r>
              <a:rPr lang="en-US" sz="6000" dirty="0" err="1">
                <a:solidFill>
                  <a:srgbClr val="C00000"/>
                </a:solidFill>
                <a:latin typeface="Cambria" panose="02040503050406030204" pitchFamily="18" charset="0"/>
                <a:ea typeface="Cambria" panose="02040503050406030204" pitchFamily="18" charset="0"/>
              </a:rPr>
              <a:t>Tổng</a:t>
            </a:r>
            <a:r>
              <a:rPr lang="en-US" sz="6000" dirty="0">
                <a:solidFill>
                  <a:srgbClr val="C00000"/>
                </a:solidFill>
                <a:latin typeface="Cambria" panose="02040503050406030204" pitchFamily="18" charset="0"/>
                <a:ea typeface="Cambria" panose="02040503050406030204" pitchFamily="18" charset="0"/>
              </a:rPr>
              <a:t> </a:t>
            </a:r>
            <a:r>
              <a:rPr lang="en-US" sz="6000" dirty="0" err="1">
                <a:solidFill>
                  <a:srgbClr val="C00000"/>
                </a:solidFill>
                <a:latin typeface="Cambria" panose="02040503050406030204" pitchFamily="18" charset="0"/>
                <a:ea typeface="Cambria" panose="02040503050406030204" pitchFamily="18" charset="0"/>
              </a:rPr>
              <a:t>kết</a:t>
            </a:r>
            <a:r>
              <a:rPr lang="en-US" sz="6000" dirty="0">
                <a:solidFill>
                  <a:srgbClr val="C00000"/>
                </a:solidFill>
                <a:latin typeface="Cambria" panose="02040503050406030204" pitchFamily="18" charset="0"/>
                <a:ea typeface="Cambria" panose="02040503050406030204" pitchFamily="18" charset="0"/>
              </a:rPr>
              <a:t> </a:t>
            </a:r>
            <a:r>
              <a:rPr lang="en-US" sz="6000" dirty="0" err="1">
                <a:solidFill>
                  <a:srgbClr val="C00000"/>
                </a:solidFill>
                <a:latin typeface="Cambria" panose="02040503050406030204" pitchFamily="18" charset="0"/>
                <a:ea typeface="Cambria" panose="02040503050406030204" pitchFamily="18" charset="0"/>
              </a:rPr>
              <a:t>hoạt</a:t>
            </a:r>
            <a:r>
              <a:rPr lang="en-US" sz="6000" dirty="0">
                <a:solidFill>
                  <a:srgbClr val="C00000"/>
                </a:solidFill>
                <a:latin typeface="Cambria" panose="02040503050406030204" pitchFamily="18" charset="0"/>
                <a:ea typeface="Cambria" panose="02040503050406030204" pitchFamily="18" charset="0"/>
              </a:rPr>
              <a:t> </a:t>
            </a:r>
            <a:r>
              <a:rPr lang="en-US" sz="6000" dirty="0" err="1">
                <a:solidFill>
                  <a:srgbClr val="C00000"/>
                </a:solidFill>
                <a:latin typeface="Cambria" panose="02040503050406030204" pitchFamily="18" charset="0"/>
                <a:ea typeface="Cambria" panose="02040503050406030204" pitchFamily="18" charset="0"/>
              </a:rPr>
              <a:t>động</a:t>
            </a:r>
            <a:r>
              <a:rPr lang="en-US" sz="6000" dirty="0">
                <a:solidFill>
                  <a:srgbClr val="C00000"/>
                </a:solidFill>
                <a:latin typeface="Cambria" panose="02040503050406030204" pitchFamily="18" charset="0"/>
                <a:ea typeface="Cambria" panose="02040503050406030204" pitchFamily="18" charset="0"/>
              </a:rPr>
              <a:t> </a:t>
            </a:r>
            <a:r>
              <a:rPr lang="en-US" sz="6000" dirty="0" err="1">
                <a:solidFill>
                  <a:srgbClr val="C00000"/>
                </a:solidFill>
                <a:latin typeface="Cambria" panose="02040503050406030204" pitchFamily="18" charset="0"/>
                <a:ea typeface="Cambria" panose="02040503050406030204" pitchFamily="18" charset="0"/>
              </a:rPr>
              <a:t>giáo</a:t>
            </a:r>
            <a:r>
              <a:rPr lang="en-US" sz="6000" dirty="0">
                <a:solidFill>
                  <a:srgbClr val="C00000"/>
                </a:solidFill>
                <a:latin typeface="Cambria" panose="02040503050406030204" pitchFamily="18" charset="0"/>
                <a:ea typeface="Cambria" panose="02040503050406030204" pitchFamily="18" charset="0"/>
              </a:rPr>
              <a:t> </a:t>
            </a:r>
            <a:r>
              <a:rPr lang="en-US" sz="6000" dirty="0" err="1">
                <a:solidFill>
                  <a:srgbClr val="C00000"/>
                </a:solidFill>
                <a:latin typeface="Cambria" panose="02040503050406030204" pitchFamily="18" charset="0"/>
                <a:ea typeface="Cambria" panose="02040503050406030204" pitchFamily="18" charset="0"/>
              </a:rPr>
              <a:t>dục</a:t>
            </a:r>
            <a:r>
              <a:rPr lang="en-US" sz="6000" dirty="0">
                <a:solidFill>
                  <a:srgbClr val="C00000"/>
                </a:solidFill>
                <a:latin typeface="Cambria" panose="02040503050406030204" pitchFamily="18" charset="0"/>
                <a:ea typeface="Cambria" panose="02040503050406030204" pitchFamily="18" charset="0"/>
              </a:rPr>
              <a:t> </a:t>
            </a:r>
            <a:r>
              <a:rPr lang="en-US" sz="6000" dirty="0" err="1">
                <a:solidFill>
                  <a:srgbClr val="C00000"/>
                </a:solidFill>
                <a:latin typeface="Cambria" panose="02040503050406030204" pitchFamily="18" charset="0"/>
                <a:ea typeface="Cambria" panose="02040503050406030204" pitchFamily="18" charset="0"/>
              </a:rPr>
              <a:t>Tuần</a:t>
            </a:r>
            <a:r>
              <a:rPr lang="en-US" sz="6000" dirty="0">
                <a:solidFill>
                  <a:srgbClr val="C00000"/>
                </a:solidFill>
                <a:latin typeface="Cambria" panose="02040503050406030204" pitchFamily="18" charset="0"/>
                <a:ea typeface="Cambria" panose="02040503050406030204" pitchFamily="18" charset="0"/>
              </a:rPr>
              <a:t> 15</a:t>
            </a:r>
          </a:p>
        </p:txBody>
      </p:sp>
      <p:sp>
        <p:nvSpPr>
          <p:cNvPr id="19" name="TextBox 18"/>
          <p:cNvSpPr txBox="1"/>
          <p:nvPr/>
        </p:nvSpPr>
        <p:spPr>
          <a:xfrm>
            <a:off x="1295400" y="1970474"/>
            <a:ext cx="16306800" cy="707886"/>
          </a:xfrm>
          <a:prstGeom prst="rect">
            <a:avLst/>
          </a:prstGeom>
          <a:noFill/>
        </p:spPr>
        <p:txBody>
          <a:bodyPr wrap="square" rtlCol="0">
            <a:spAutoFit/>
          </a:bodyPr>
          <a:lstStyle/>
          <a:p>
            <a:pPr algn="ctr"/>
            <a:r>
              <a:rPr lang="en-US" sz="4000" b="1" dirty="0" err="1" smtClean="0">
                <a:latin typeface="Times New Roman" panose="02020603050405020304" pitchFamily="18" charset="0"/>
                <a:cs typeface="Times New Roman" panose="02020603050405020304" pitchFamily="18" charset="0"/>
              </a:rPr>
              <a:t>Các</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bạn</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trong</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tuần</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có</a:t>
            </a:r>
            <a:r>
              <a:rPr lang="en-US" sz="4000" b="1" dirty="0" smtClean="0">
                <a:latin typeface="Times New Roman" panose="02020603050405020304" pitchFamily="18" charset="0"/>
                <a:cs typeface="Times New Roman" panose="02020603050405020304" pitchFamily="18" charset="0"/>
              </a:rPr>
              <a:t> ý </a:t>
            </a:r>
            <a:r>
              <a:rPr lang="en-US" sz="4000" b="1" dirty="0" err="1" smtClean="0">
                <a:latin typeface="Times New Roman" panose="02020603050405020304" pitchFamily="18" charset="0"/>
                <a:cs typeface="Times New Roman" panose="02020603050405020304" pitchFamily="18" charset="0"/>
              </a:rPr>
              <a:t>thức</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học</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tập</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tốt</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và</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rèn</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luyện</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tốt</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trong</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tuần</a:t>
            </a:r>
            <a:r>
              <a:rPr lang="en-US" sz="4000" b="1" dirty="0" smtClean="0">
                <a:latin typeface="Times New Roman" panose="02020603050405020304" pitchFamily="18" charset="0"/>
                <a:cs typeface="Times New Roman" panose="02020603050405020304" pitchFamily="18" charset="0"/>
              </a:rPr>
              <a:t> qua.</a:t>
            </a:r>
            <a:endParaRPr lang="en-US" sz="4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9280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31"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DC982"/>
        </a:solidFill>
        <a:effectLst/>
      </p:bgPr>
    </p:bg>
    <p:spTree>
      <p:nvGrpSpPr>
        <p:cNvPr id="1" name=""/>
        <p:cNvGrpSpPr/>
        <p:nvPr/>
      </p:nvGrpSpPr>
      <p:grpSpPr>
        <a:xfrm>
          <a:off x="0" y="0"/>
          <a:ext cx="0" cy="0"/>
          <a:chOff x="0" y="0"/>
          <a:chExt cx="0" cy="0"/>
        </a:xfrm>
      </p:grpSpPr>
      <p:sp>
        <p:nvSpPr>
          <p:cNvPr id="2" name="Freeform 2"/>
          <p:cNvSpPr/>
          <p:nvPr/>
        </p:nvSpPr>
        <p:spPr>
          <a:xfrm>
            <a:off x="1028700" y="442039"/>
            <a:ext cx="7499308" cy="2770347"/>
          </a:xfrm>
          <a:custGeom>
            <a:avLst/>
            <a:gdLst/>
            <a:ahLst/>
            <a:cxnLst/>
            <a:rect l="l" t="t" r="r" b="b"/>
            <a:pathLst>
              <a:path w="6375276" h="2770347">
                <a:moveTo>
                  <a:pt x="0" y="0"/>
                </a:moveTo>
                <a:lnTo>
                  <a:pt x="6375276" y="0"/>
                </a:lnTo>
                <a:lnTo>
                  <a:pt x="6375276" y="2770347"/>
                </a:lnTo>
                <a:lnTo>
                  <a:pt x="0" y="277034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AutoShape 4"/>
          <p:cNvSpPr/>
          <p:nvPr/>
        </p:nvSpPr>
        <p:spPr>
          <a:xfrm rot="10434">
            <a:off x="10407403" y="2104208"/>
            <a:ext cx="6276455" cy="0"/>
          </a:xfrm>
          <a:prstGeom prst="line">
            <a:avLst/>
          </a:prstGeom>
          <a:ln w="38100" cap="flat">
            <a:solidFill>
              <a:srgbClr val="F99C1C"/>
            </a:solidFill>
            <a:prstDash val="sysDash"/>
            <a:headEnd type="none" w="sm" len="sm"/>
            <a:tailEnd type="none" w="sm" len="sm"/>
          </a:ln>
        </p:spPr>
      </p:sp>
      <p:sp>
        <p:nvSpPr>
          <p:cNvPr id="5" name="Freeform 5"/>
          <p:cNvSpPr/>
          <p:nvPr/>
        </p:nvSpPr>
        <p:spPr>
          <a:xfrm rot="212974">
            <a:off x="805730" y="3686659"/>
            <a:ext cx="4280335" cy="6171330"/>
          </a:xfrm>
          <a:custGeom>
            <a:avLst/>
            <a:gdLst/>
            <a:ahLst/>
            <a:cxnLst/>
            <a:rect l="l" t="t" r="r" b="b"/>
            <a:pathLst>
              <a:path w="3731375" h="4338808">
                <a:moveTo>
                  <a:pt x="0" y="0"/>
                </a:moveTo>
                <a:lnTo>
                  <a:pt x="3731375" y="0"/>
                </a:lnTo>
                <a:lnTo>
                  <a:pt x="3731375" y="4338808"/>
                </a:lnTo>
                <a:lnTo>
                  <a:pt x="0" y="4338808"/>
                </a:lnTo>
                <a:lnTo>
                  <a:pt x="0" y="0"/>
                </a:lnTo>
                <a:close/>
              </a:path>
            </a:pathLst>
          </a:custGeom>
          <a:blipFill>
            <a:blip r:embed="rId5">
              <a:extLst>
                <a:ext uri="{96DAC541-7B7A-43D3-8B79-37D633B846F1}">
                  <asvg:svgBlip xmlns="" xmlns:asvg="http://schemas.microsoft.com/office/drawing/2016/SVG/main" r:embed="rId7"/>
                </a:ext>
              </a:extLst>
            </a:blip>
            <a:stretch>
              <a:fillRect/>
            </a:stretch>
          </a:blipFill>
        </p:spPr>
        <p:txBody>
          <a:bodyPr/>
          <a:lstStyle/>
          <a:p>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Ưu</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điểm</a:t>
            </a:r>
            <a:r>
              <a:rPr lang="en-US" sz="3600" dirty="0" smtClean="0">
                <a:latin typeface="Times New Roman" panose="02020603050405020304" pitchFamily="18" charset="0"/>
                <a:cs typeface="Times New Roman" panose="02020603050405020304" pitchFamily="18" charset="0"/>
              </a:rPr>
              <a:t>: </a:t>
            </a:r>
          </a:p>
          <a:p>
            <a:pPr marL="457200" indent="-457200">
              <a:buFontTx/>
              <a:buChar char="-"/>
            </a:pPr>
            <a:r>
              <a:rPr lang="en-US" sz="3600" dirty="0" smtClean="0">
                <a:latin typeface="Times New Roman" panose="02020603050405020304" pitchFamily="18" charset="0"/>
                <a:cs typeface="Times New Roman" panose="02020603050405020304" pitchFamily="18" charset="0"/>
              </a:rPr>
              <a:t>100% </a:t>
            </a:r>
            <a:r>
              <a:rPr lang="en-US" sz="3600" dirty="0" err="1" smtClean="0">
                <a:latin typeface="Times New Roman" panose="02020603050405020304" pitchFamily="18" charset="0"/>
                <a:cs typeface="Times New Roman" panose="02020603050405020304" pitchFamily="18" charset="0"/>
              </a:rPr>
              <a:t>các</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bạn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tham</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gia</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và</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nộp</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đầy</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đủ</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đúng</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hạn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bài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dự</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thi</a:t>
            </a:r>
            <a:r>
              <a:rPr lang="en-US" sz="3600" dirty="0" smtClean="0">
                <a:latin typeface="Times New Roman" panose="02020603050405020304" pitchFamily="18" charset="0"/>
                <a:cs typeface="Times New Roman" panose="02020603050405020304" pitchFamily="18" charset="0"/>
              </a:rPr>
              <a:t> “ An </a:t>
            </a:r>
            <a:r>
              <a:rPr lang="en-US" sz="3600" dirty="0" err="1" smtClean="0">
                <a:latin typeface="Times New Roman" panose="02020603050405020304" pitchFamily="18" charset="0"/>
                <a:cs typeface="Times New Roman" panose="02020603050405020304" pitchFamily="18" charset="0"/>
              </a:rPr>
              <a:t>toàn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giao</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thông</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dành</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cho</a:t>
            </a:r>
            <a:r>
              <a:rPr lang="en-US" sz="3600" dirty="0" smtClean="0">
                <a:latin typeface="Times New Roman" panose="02020603050405020304" pitchFamily="18" charset="0"/>
                <a:cs typeface="Times New Roman" panose="02020603050405020304" pitchFamily="18" charset="0"/>
              </a:rPr>
              <a:t> HS </a:t>
            </a:r>
            <a:r>
              <a:rPr lang="en-US" sz="3600" dirty="0" err="1" smtClean="0">
                <a:latin typeface="Times New Roman" panose="02020603050405020304" pitchFamily="18" charset="0"/>
                <a:cs typeface="Times New Roman" panose="02020603050405020304" pitchFamily="18" charset="0"/>
              </a:rPr>
              <a:t>năm</a:t>
            </a:r>
            <a:r>
              <a:rPr lang="en-US" sz="3600" dirty="0" smtClean="0">
                <a:latin typeface="Times New Roman" panose="02020603050405020304" pitchFamily="18" charset="0"/>
                <a:cs typeface="Times New Roman" panose="02020603050405020304" pitchFamily="18" charset="0"/>
              </a:rPr>
              <a:t> 2023.</a:t>
            </a:r>
          </a:p>
          <a:p>
            <a:pPr marL="457200" indent="-457200">
              <a:buFontTx/>
              <a:buChar char="-"/>
            </a:pPr>
            <a:r>
              <a:rPr lang="en-US" sz="3600" dirty="0" smtClean="0">
                <a:latin typeface="Times New Roman" panose="02020603050405020304" pitchFamily="18" charset="0"/>
                <a:cs typeface="Times New Roman" panose="02020603050405020304" pitchFamily="18" charset="0"/>
              </a:rPr>
              <a:t>100% </a:t>
            </a:r>
            <a:r>
              <a:rPr lang="en-US" sz="3600" dirty="0" err="1" smtClean="0">
                <a:latin typeface="Times New Roman" panose="02020603050405020304" pitchFamily="18" charset="0"/>
                <a:cs typeface="Times New Roman" panose="02020603050405020304" pitchFamily="18" charset="0"/>
              </a:rPr>
              <a:t>các</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bạn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đi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học</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thực</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hiện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đúng</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trang</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phục</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quy</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định</a:t>
            </a:r>
            <a:r>
              <a:rPr lang="en-US" sz="3600" dirty="0" smtClean="0">
                <a:latin typeface="Times New Roman" panose="02020603050405020304" pitchFamily="18" charset="0"/>
                <a:cs typeface="Times New Roman" panose="02020603050405020304" pitchFamily="18" charset="0"/>
              </a:rPr>
              <a:t>.</a:t>
            </a:r>
          </a:p>
          <a:p>
            <a:pPr marL="457200" indent="-457200">
              <a:buFontTx/>
              <a:buChar char="-"/>
            </a:pPr>
            <a:endParaRPr lang="en-US" sz="2800" dirty="0">
              <a:latin typeface="Times New Roman" panose="02020603050405020304" pitchFamily="18" charset="0"/>
              <a:cs typeface="Times New Roman" panose="02020603050405020304" pitchFamily="18" charset="0"/>
            </a:endParaRPr>
          </a:p>
        </p:txBody>
      </p:sp>
      <p:sp>
        <p:nvSpPr>
          <p:cNvPr id="6" name="Freeform 6"/>
          <p:cNvSpPr/>
          <p:nvPr/>
        </p:nvSpPr>
        <p:spPr>
          <a:xfrm rot="-548166">
            <a:off x="5606945" y="3701668"/>
            <a:ext cx="3894934" cy="5975989"/>
          </a:xfrm>
          <a:custGeom>
            <a:avLst/>
            <a:gdLst/>
            <a:ahLst/>
            <a:cxnLst/>
            <a:rect l="l" t="t" r="r" b="b"/>
            <a:pathLst>
              <a:path w="3731375" h="4338808">
                <a:moveTo>
                  <a:pt x="0" y="0"/>
                </a:moveTo>
                <a:lnTo>
                  <a:pt x="3731375" y="0"/>
                </a:lnTo>
                <a:lnTo>
                  <a:pt x="3731375" y="4338808"/>
                </a:lnTo>
                <a:lnTo>
                  <a:pt x="0" y="4338808"/>
                </a:lnTo>
                <a:lnTo>
                  <a:pt x="0" y="0"/>
                </a:lnTo>
                <a:close/>
              </a:path>
            </a:pathLst>
          </a:custGeom>
          <a:blipFill>
            <a:blip r:embed="rId5">
              <a:extLst>
                <a:ext uri="{96DAC541-7B7A-43D3-8B79-37D633B846F1}">
                  <asvg:svgBlip xmlns="" xmlns:asvg="http://schemas.microsoft.com/office/drawing/2016/SVG/main" r:embed="rId7"/>
                </a:ext>
              </a:extLst>
            </a:blip>
            <a:stretch>
              <a:fillRect/>
            </a:stretch>
          </a:blipFill>
        </p:spPr>
        <p:txBody>
          <a:bodyPr/>
          <a:lstStyle/>
          <a:p>
            <a:endParaRPr lang="en-US" dirty="0"/>
          </a:p>
          <a:p>
            <a:pPr marL="457200" indent="-457200">
              <a:buFontTx/>
              <a:buChar char="-"/>
            </a:pPr>
            <a:r>
              <a:rPr lang="en-US" sz="4000" dirty="0" err="1" smtClean="0">
                <a:latin typeface="Times New Roman" panose="02020603050405020304" pitchFamily="18" charset="0"/>
                <a:cs typeface="Times New Roman" panose="02020603050405020304" pitchFamily="18" charset="0"/>
              </a:rPr>
              <a:t>Các</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bạn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tham</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gia</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học</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tập</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trải</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nghiệm</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nghiêm</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túc,an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toàn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có</a:t>
            </a:r>
            <a:r>
              <a:rPr lang="en-US" sz="4000" dirty="0" smtClean="0">
                <a:latin typeface="Times New Roman" panose="02020603050405020304" pitchFamily="18" charset="0"/>
                <a:cs typeface="Times New Roman" panose="02020603050405020304" pitchFamily="18" charset="0"/>
              </a:rPr>
              <a:t> ý </a:t>
            </a:r>
            <a:r>
              <a:rPr lang="en-US" sz="4000" dirty="0" err="1" smtClean="0">
                <a:latin typeface="Times New Roman" panose="02020603050405020304" pitchFamily="18" charset="0"/>
                <a:cs typeface="Times New Roman" panose="02020603050405020304" pitchFamily="18" charset="0"/>
              </a:rPr>
              <a:t>thức</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học</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tập</a:t>
            </a:r>
            <a:r>
              <a:rPr lang="en-US" sz="4000" dirty="0" smtClean="0">
                <a:latin typeface="Times New Roman" panose="02020603050405020304" pitchFamily="18" charset="0"/>
                <a:cs typeface="Times New Roman" panose="02020603050405020304" pitchFamily="18" charset="0"/>
              </a:rPr>
              <a:t>.</a:t>
            </a:r>
          </a:p>
          <a:p>
            <a:pPr marL="457200" indent="-457200">
              <a:buFontTx/>
              <a:buChar char="-"/>
            </a:pPr>
            <a:r>
              <a:rPr lang="en-US" sz="4000" dirty="0" err="1" smtClean="0">
                <a:latin typeface="Times New Roman" panose="02020603050405020304" pitchFamily="18" charset="0"/>
                <a:cs typeface="Times New Roman" panose="02020603050405020304" pitchFamily="18" charset="0"/>
              </a:rPr>
              <a:t>Chuẩn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bị</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tuần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học</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tốt</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tương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đối</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tốt</a:t>
            </a:r>
            <a:r>
              <a:rPr lang="en-US" sz="4000" dirty="0" smtClean="0">
                <a:latin typeface="Times New Roman" panose="02020603050405020304" pitchFamily="18" charset="0"/>
                <a:cs typeface="Times New Roman" panose="02020603050405020304" pitchFamily="18" charset="0"/>
              </a:rPr>
              <a:t>.</a:t>
            </a:r>
          </a:p>
        </p:txBody>
      </p:sp>
      <p:sp>
        <p:nvSpPr>
          <p:cNvPr id="7" name="Freeform 7"/>
          <p:cNvSpPr/>
          <p:nvPr/>
        </p:nvSpPr>
        <p:spPr>
          <a:xfrm rot="174589">
            <a:off x="9849700" y="4448262"/>
            <a:ext cx="3731375" cy="4908650"/>
          </a:xfrm>
          <a:custGeom>
            <a:avLst/>
            <a:gdLst/>
            <a:ahLst/>
            <a:cxnLst/>
            <a:rect l="l" t="t" r="r" b="b"/>
            <a:pathLst>
              <a:path w="3731375" h="4338808">
                <a:moveTo>
                  <a:pt x="0" y="0"/>
                </a:moveTo>
                <a:lnTo>
                  <a:pt x="3731375" y="0"/>
                </a:lnTo>
                <a:lnTo>
                  <a:pt x="3731375" y="4338808"/>
                </a:lnTo>
                <a:lnTo>
                  <a:pt x="0" y="4338808"/>
                </a:lnTo>
                <a:lnTo>
                  <a:pt x="0" y="0"/>
                </a:lnTo>
                <a:close/>
              </a:path>
            </a:pathLst>
          </a:custGeom>
          <a:blipFill>
            <a:blip r:embed="rId5">
              <a:extLst>
                <a:ext uri="{96DAC541-7B7A-43D3-8B79-37D633B846F1}">
                  <asvg:svgBlip xmlns="" xmlns:asvg="http://schemas.microsoft.com/office/drawing/2016/SVG/main" r:embed="rId7"/>
                </a:ext>
              </a:extLst>
            </a:blip>
            <a:stretch>
              <a:fillRect/>
            </a:stretch>
          </a:blipFill>
        </p:spPr>
        <p:txBody>
          <a:bodyPr/>
          <a:lstStyle/>
          <a:p>
            <a:endParaRPr lang="en-US" dirty="0"/>
          </a:p>
          <a:p>
            <a:pPr marL="457200" indent="-457200">
              <a:buFontTx/>
              <a:buChar char="-"/>
            </a:pPr>
            <a:r>
              <a:rPr lang="en-US" sz="4000" dirty="0" err="1" smtClean="0">
                <a:latin typeface="Times New Roman" panose="02020603050405020304" pitchFamily="18" charset="0"/>
                <a:cs typeface="Times New Roman" panose="02020603050405020304" pitchFamily="18" charset="0"/>
              </a:rPr>
              <a:t>Đồ</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dùng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học</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tập</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đầy</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đủ</a:t>
            </a:r>
            <a:r>
              <a:rPr lang="en-US" sz="4000" dirty="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trước</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khi</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đến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lớp</a:t>
            </a:r>
            <a:r>
              <a:rPr lang="en-US" sz="4000" dirty="0" smtClean="0">
                <a:latin typeface="Times New Roman" panose="02020603050405020304" pitchFamily="18" charset="0"/>
                <a:cs typeface="Times New Roman" panose="02020603050405020304" pitchFamily="18" charset="0"/>
              </a:rPr>
              <a:t>.</a:t>
            </a:r>
          </a:p>
          <a:p>
            <a:pPr marL="457200" indent="-457200">
              <a:buFontTx/>
              <a:buChar char="-"/>
            </a:pPr>
            <a:r>
              <a:rPr lang="en-US" sz="4000" dirty="0" err="1" smtClean="0">
                <a:latin typeface="Times New Roman" panose="02020603050405020304" pitchFamily="18" charset="0"/>
                <a:cs typeface="Times New Roman" panose="02020603050405020304" pitchFamily="18" charset="0"/>
              </a:rPr>
              <a:t>Vệ</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sinh</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lớp</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học</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tương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đối</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sạch</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sẽ</a:t>
            </a:r>
            <a:r>
              <a:rPr lang="en-US" sz="4000" dirty="0" smtClean="0">
                <a:latin typeface="Times New Roman" panose="02020603050405020304" pitchFamily="18" charset="0"/>
                <a:cs typeface="Times New Roman" panose="02020603050405020304" pitchFamily="18" charset="0"/>
              </a:rPr>
              <a:t>.</a:t>
            </a:r>
            <a:endParaRPr lang="en-US" sz="4000" dirty="0">
              <a:latin typeface="Times New Roman" panose="02020603050405020304" pitchFamily="18" charset="0"/>
              <a:cs typeface="Times New Roman" panose="02020603050405020304" pitchFamily="18" charset="0"/>
            </a:endParaRPr>
          </a:p>
        </p:txBody>
      </p:sp>
      <p:sp>
        <p:nvSpPr>
          <p:cNvPr id="8" name="Freeform 8"/>
          <p:cNvSpPr/>
          <p:nvPr/>
        </p:nvSpPr>
        <p:spPr>
          <a:xfrm rot="-348610">
            <a:off x="14254123" y="3192292"/>
            <a:ext cx="3731375" cy="5869581"/>
          </a:xfrm>
          <a:custGeom>
            <a:avLst/>
            <a:gdLst/>
            <a:ahLst/>
            <a:cxnLst/>
            <a:rect l="l" t="t" r="r" b="b"/>
            <a:pathLst>
              <a:path w="3731375" h="4338808">
                <a:moveTo>
                  <a:pt x="0" y="0"/>
                </a:moveTo>
                <a:lnTo>
                  <a:pt x="3731375" y="0"/>
                </a:lnTo>
                <a:lnTo>
                  <a:pt x="3731375" y="4338808"/>
                </a:lnTo>
                <a:lnTo>
                  <a:pt x="0" y="4338808"/>
                </a:lnTo>
                <a:lnTo>
                  <a:pt x="0" y="0"/>
                </a:lnTo>
                <a:close/>
              </a:path>
            </a:pathLst>
          </a:custGeom>
          <a:blipFill>
            <a:blip r:embed="rId5">
              <a:extLst>
                <a:ext uri="{96DAC541-7B7A-43D3-8B79-37D633B846F1}">
                  <asvg:svgBlip xmlns="" xmlns:asvg="http://schemas.microsoft.com/office/drawing/2016/SVG/main" r:embed="rId7"/>
                </a:ext>
              </a:extLst>
            </a:blip>
            <a:stretch>
              <a:fillRect/>
            </a:stretch>
          </a:blipFill>
        </p:spPr>
        <p:txBody>
          <a:bodyPr/>
          <a:lstStyle/>
          <a:p>
            <a:pPr marL="571500" indent="-571500">
              <a:buFont typeface="Arial" panose="020B0604020202020204" pitchFamily="34" charset="0"/>
              <a:buChar char="•"/>
            </a:pPr>
            <a:r>
              <a:rPr lang="en-US" sz="4000" dirty="0" err="1" smtClean="0">
                <a:latin typeface="Times New Roman" panose="02020603050405020304" pitchFamily="18" charset="0"/>
                <a:cs typeface="Times New Roman" panose="02020603050405020304" pitchFamily="18" charset="0"/>
              </a:rPr>
              <a:t>Hạn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chế</a:t>
            </a:r>
            <a:r>
              <a:rPr lang="en-US" sz="4000" dirty="0" smtClean="0">
                <a:latin typeface="Times New Roman" panose="02020603050405020304" pitchFamily="18" charset="0"/>
                <a:cs typeface="Times New Roman" panose="02020603050405020304" pitchFamily="18" charset="0"/>
              </a:rPr>
              <a:t>:</a:t>
            </a:r>
          </a:p>
          <a:p>
            <a:pPr marL="571500" indent="-571500">
              <a:buFontTx/>
              <a:buChar char="-"/>
            </a:pPr>
            <a:r>
              <a:rPr lang="en-US" sz="4000" dirty="0" smtClean="0">
                <a:latin typeface="Times New Roman" panose="02020603050405020304" pitchFamily="18" charset="0"/>
                <a:cs typeface="Times New Roman" panose="02020603050405020304" pitchFamily="18" charset="0"/>
              </a:rPr>
              <a:t>Do </a:t>
            </a:r>
            <a:r>
              <a:rPr lang="en-US" sz="4000" dirty="0" err="1" smtClean="0">
                <a:latin typeface="Times New Roman" panose="02020603050405020304" pitchFamily="18" charset="0"/>
                <a:cs typeface="Times New Roman" panose="02020603050405020304" pitchFamily="18" charset="0"/>
              </a:rPr>
              <a:t>thời</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tiết</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thay</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đổi</a:t>
            </a:r>
            <a:r>
              <a:rPr lang="en-US" sz="4000" dirty="0" smtClean="0">
                <a:latin typeface="Times New Roman" panose="02020603050405020304" pitchFamily="18" charset="0"/>
                <a:cs typeface="Times New Roman" panose="02020603050405020304" pitchFamily="18" charset="0"/>
              </a:rPr>
              <a:t>, 1 </a:t>
            </a:r>
            <a:r>
              <a:rPr lang="en-US" sz="4000" dirty="0" err="1" smtClean="0">
                <a:latin typeface="Times New Roman" panose="02020603050405020304" pitchFamily="18" charset="0"/>
                <a:cs typeface="Times New Roman" panose="02020603050405020304" pitchFamily="18" charset="0"/>
              </a:rPr>
              <a:t>số</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bạn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còn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đi</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học</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muộn</a:t>
            </a:r>
            <a:r>
              <a:rPr lang="en-US" sz="4000" dirty="0" smtClean="0">
                <a:latin typeface="Times New Roman" panose="02020603050405020304" pitchFamily="18" charset="0"/>
                <a:cs typeface="Times New Roman" panose="02020603050405020304" pitchFamily="18" charset="0"/>
              </a:rPr>
              <a:t>.</a:t>
            </a:r>
          </a:p>
          <a:p>
            <a:pPr marL="571500" indent="-571500">
              <a:buFontTx/>
              <a:buChar char="-"/>
            </a:pPr>
            <a:r>
              <a:rPr lang="en-US" sz="4000" dirty="0" smtClean="0">
                <a:latin typeface="Times New Roman" panose="02020603050405020304" pitchFamily="18" charset="0"/>
                <a:cs typeface="Times New Roman" panose="02020603050405020304" pitchFamily="18" charset="0"/>
              </a:rPr>
              <a:t>1 </a:t>
            </a:r>
            <a:r>
              <a:rPr lang="en-US" sz="4000" dirty="0" err="1" smtClean="0">
                <a:latin typeface="Times New Roman" panose="02020603050405020304" pitchFamily="18" charset="0"/>
                <a:cs typeface="Times New Roman" panose="02020603050405020304" pitchFamily="18" charset="0"/>
              </a:rPr>
              <a:t>số</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bạn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chưa</a:t>
            </a:r>
            <a:r>
              <a:rPr lang="en-US" sz="4000" dirty="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tập</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trung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cao</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trong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giờ</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học</a:t>
            </a:r>
            <a:r>
              <a:rPr lang="en-US" sz="4000" dirty="0" smtClean="0">
                <a:latin typeface="Times New Roman" panose="02020603050405020304" pitchFamily="18" charset="0"/>
                <a:cs typeface="Times New Roman" panose="02020603050405020304" pitchFamily="18" charset="0"/>
              </a:rPr>
              <a:t>.</a:t>
            </a:r>
            <a:endParaRPr lang="en-US" sz="4000" dirty="0">
              <a:latin typeface="Times New Roman" panose="02020603050405020304" pitchFamily="18" charset="0"/>
              <a:cs typeface="Times New Roman" panose="02020603050405020304" pitchFamily="18" charset="0"/>
            </a:endParaRPr>
          </a:p>
        </p:txBody>
      </p:sp>
      <p:sp>
        <p:nvSpPr>
          <p:cNvPr id="13" name="TextBox 13"/>
          <p:cNvSpPr txBox="1"/>
          <p:nvPr/>
        </p:nvSpPr>
        <p:spPr>
          <a:xfrm>
            <a:off x="1797515" y="898964"/>
            <a:ext cx="6269679" cy="1846659"/>
          </a:xfrm>
          <a:prstGeom prst="rect">
            <a:avLst/>
          </a:prstGeom>
        </p:spPr>
        <p:txBody>
          <a:bodyPr wrap="square" lIns="0" tIns="0" rIns="0" bIns="0" rtlCol="0" anchor="t">
            <a:spAutoFit/>
          </a:bodyPr>
          <a:lstStyle/>
          <a:p>
            <a:r>
              <a:rPr lang="en-US" sz="6000" dirty="0" err="1">
                <a:solidFill>
                  <a:srgbClr val="C00000"/>
                </a:solidFill>
                <a:latin typeface="Cambria" panose="02040503050406030204" pitchFamily="18" charset="0"/>
                <a:ea typeface="Cambria" panose="02040503050406030204" pitchFamily="18" charset="0"/>
              </a:rPr>
              <a:t>Tổng</a:t>
            </a:r>
            <a:r>
              <a:rPr lang="en-US" sz="6000" dirty="0">
                <a:solidFill>
                  <a:srgbClr val="C00000"/>
                </a:solidFill>
                <a:latin typeface="Cambria" panose="02040503050406030204" pitchFamily="18" charset="0"/>
                <a:ea typeface="Cambria" panose="02040503050406030204" pitchFamily="18" charset="0"/>
              </a:rPr>
              <a:t> </a:t>
            </a:r>
            <a:r>
              <a:rPr lang="en-US" sz="6000" dirty="0" err="1">
                <a:solidFill>
                  <a:srgbClr val="C00000"/>
                </a:solidFill>
                <a:latin typeface="Cambria" panose="02040503050406030204" pitchFamily="18" charset="0"/>
                <a:ea typeface="Cambria" panose="02040503050406030204" pitchFamily="18" charset="0"/>
              </a:rPr>
              <a:t>kết</a:t>
            </a:r>
            <a:r>
              <a:rPr lang="en-US" sz="6000" dirty="0">
                <a:solidFill>
                  <a:srgbClr val="C00000"/>
                </a:solidFill>
                <a:latin typeface="Cambria" panose="02040503050406030204" pitchFamily="18" charset="0"/>
                <a:ea typeface="Cambria" panose="02040503050406030204" pitchFamily="18" charset="0"/>
              </a:rPr>
              <a:t> </a:t>
            </a:r>
            <a:r>
              <a:rPr lang="en-US" sz="6000" dirty="0" err="1">
                <a:solidFill>
                  <a:srgbClr val="C00000"/>
                </a:solidFill>
                <a:latin typeface="Cambria" panose="02040503050406030204" pitchFamily="18" charset="0"/>
                <a:ea typeface="Cambria" panose="02040503050406030204" pitchFamily="18" charset="0"/>
              </a:rPr>
              <a:t>hoạt</a:t>
            </a:r>
            <a:r>
              <a:rPr lang="en-US" sz="6000" dirty="0">
                <a:solidFill>
                  <a:srgbClr val="C00000"/>
                </a:solidFill>
                <a:latin typeface="Cambria" panose="02040503050406030204" pitchFamily="18" charset="0"/>
                <a:ea typeface="Cambria" panose="02040503050406030204" pitchFamily="18" charset="0"/>
              </a:rPr>
              <a:t> </a:t>
            </a:r>
            <a:r>
              <a:rPr lang="en-US" sz="6000" dirty="0" err="1">
                <a:solidFill>
                  <a:srgbClr val="C00000"/>
                </a:solidFill>
                <a:latin typeface="Cambria" panose="02040503050406030204" pitchFamily="18" charset="0"/>
                <a:ea typeface="Cambria" panose="02040503050406030204" pitchFamily="18" charset="0"/>
              </a:rPr>
              <a:t>động</a:t>
            </a:r>
            <a:r>
              <a:rPr lang="en-US" sz="6000" dirty="0">
                <a:solidFill>
                  <a:srgbClr val="C00000"/>
                </a:solidFill>
                <a:latin typeface="Cambria" panose="02040503050406030204" pitchFamily="18" charset="0"/>
                <a:ea typeface="Cambria" panose="02040503050406030204" pitchFamily="18" charset="0"/>
              </a:rPr>
              <a:t> </a:t>
            </a:r>
            <a:r>
              <a:rPr lang="en-US" sz="6000" dirty="0" err="1">
                <a:solidFill>
                  <a:srgbClr val="C00000"/>
                </a:solidFill>
                <a:latin typeface="Cambria" panose="02040503050406030204" pitchFamily="18" charset="0"/>
                <a:ea typeface="Cambria" panose="02040503050406030204" pitchFamily="18" charset="0"/>
              </a:rPr>
              <a:t>giáo</a:t>
            </a:r>
            <a:r>
              <a:rPr lang="en-US" sz="6000" dirty="0">
                <a:solidFill>
                  <a:srgbClr val="C00000"/>
                </a:solidFill>
                <a:latin typeface="Cambria" panose="02040503050406030204" pitchFamily="18" charset="0"/>
                <a:ea typeface="Cambria" panose="02040503050406030204" pitchFamily="18" charset="0"/>
              </a:rPr>
              <a:t> </a:t>
            </a:r>
            <a:r>
              <a:rPr lang="en-US" sz="6000" dirty="0" err="1">
                <a:solidFill>
                  <a:srgbClr val="C00000"/>
                </a:solidFill>
                <a:latin typeface="Cambria" panose="02040503050406030204" pitchFamily="18" charset="0"/>
                <a:ea typeface="Cambria" panose="02040503050406030204" pitchFamily="18" charset="0"/>
              </a:rPr>
              <a:t>dục</a:t>
            </a:r>
            <a:r>
              <a:rPr lang="en-US" sz="6000" dirty="0">
                <a:solidFill>
                  <a:srgbClr val="C00000"/>
                </a:solidFill>
                <a:latin typeface="Cambria" panose="02040503050406030204" pitchFamily="18" charset="0"/>
                <a:ea typeface="Cambria" panose="02040503050406030204" pitchFamily="18" charset="0"/>
              </a:rPr>
              <a:t> </a:t>
            </a:r>
            <a:r>
              <a:rPr lang="en-US" sz="6000" dirty="0" err="1">
                <a:solidFill>
                  <a:srgbClr val="C00000"/>
                </a:solidFill>
                <a:latin typeface="Cambria" panose="02040503050406030204" pitchFamily="18" charset="0"/>
                <a:ea typeface="Cambria" panose="02040503050406030204" pitchFamily="18" charset="0"/>
              </a:rPr>
              <a:t>Tuần</a:t>
            </a:r>
            <a:r>
              <a:rPr lang="en-US" sz="6000" dirty="0">
                <a:solidFill>
                  <a:srgbClr val="C00000"/>
                </a:solidFill>
                <a:latin typeface="Cambria" panose="02040503050406030204" pitchFamily="18" charset="0"/>
                <a:ea typeface="Cambria" panose="02040503050406030204" pitchFamily="18" charset="0"/>
              </a:rPr>
              <a:t> 15</a:t>
            </a:r>
          </a:p>
        </p:txBody>
      </p:sp>
    </p:spTree>
    <p:extLst>
      <p:ext uri="{BB962C8B-B14F-4D97-AF65-F5344CB8AC3E}">
        <p14:creationId xmlns:p14="http://schemas.microsoft.com/office/powerpoint/2010/main" val="1109544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510738" y="4349905"/>
            <a:ext cx="15801625" cy="1587189"/>
          </a:xfrm>
          <a:custGeom>
            <a:avLst/>
            <a:gdLst/>
            <a:ahLst/>
            <a:cxnLst/>
            <a:rect l="l" t="t" r="r" b="b"/>
            <a:pathLst>
              <a:path w="7794232" h="1587189">
                <a:moveTo>
                  <a:pt x="0" y="0"/>
                </a:moveTo>
                <a:lnTo>
                  <a:pt x="7794232" y="0"/>
                </a:lnTo>
                <a:lnTo>
                  <a:pt x="7794232" y="1587189"/>
                </a:lnTo>
                <a:lnTo>
                  <a:pt x="0" y="158718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AutoShape 4"/>
          <p:cNvSpPr/>
          <p:nvPr/>
        </p:nvSpPr>
        <p:spPr>
          <a:xfrm rot="10434" flipV="1">
            <a:off x="2439360" y="5527618"/>
            <a:ext cx="13788023" cy="93536"/>
          </a:xfrm>
          <a:prstGeom prst="line">
            <a:avLst/>
          </a:prstGeom>
          <a:ln w="38100" cap="flat">
            <a:solidFill>
              <a:srgbClr val="F99C1C"/>
            </a:solidFill>
            <a:prstDash val="sysDash"/>
            <a:headEnd type="none" w="sm" len="sm"/>
            <a:tailEnd type="none" w="sm" len="sm"/>
          </a:ln>
        </p:spPr>
      </p:sp>
      <p:sp>
        <p:nvSpPr>
          <p:cNvPr id="14" name="TextBox 14"/>
          <p:cNvSpPr txBox="1"/>
          <p:nvPr/>
        </p:nvSpPr>
        <p:spPr>
          <a:xfrm>
            <a:off x="10407360" y="1330831"/>
            <a:ext cx="1982435" cy="596574"/>
          </a:xfrm>
          <a:prstGeom prst="rect">
            <a:avLst/>
          </a:prstGeom>
        </p:spPr>
        <p:txBody>
          <a:bodyPr lIns="0" tIns="0" rIns="0" bIns="0" rtlCol="0" anchor="t">
            <a:spAutoFit/>
          </a:bodyPr>
          <a:lstStyle/>
          <a:p>
            <a:pPr>
              <a:lnSpc>
                <a:spcPts val="5092"/>
              </a:lnSpc>
              <a:spcBef>
                <a:spcPct val="0"/>
              </a:spcBef>
            </a:pPr>
            <a:endParaRPr lang="en-US" sz="3637">
              <a:solidFill>
                <a:srgbClr val="F99C1C"/>
              </a:solidFill>
              <a:latin typeface="Cambria" panose="02040503050406030204" pitchFamily="18" charset="0"/>
              <a:ea typeface="Cambria" panose="02040503050406030204" pitchFamily="18" charset="0"/>
            </a:endParaRPr>
          </a:p>
        </p:txBody>
      </p:sp>
      <p:sp>
        <p:nvSpPr>
          <p:cNvPr id="12" name="TextBox 11">
            <a:extLst>
              <a:ext uri="{FF2B5EF4-FFF2-40B4-BE49-F238E27FC236}">
                <a16:creationId xmlns:a16="http://schemas.microsoft.com/office/drawing/2014/main" id="{8BF9748B-81ED-48F6-ABF9-C94E09DA5689}"/>
              </a:ext>
            </a:extLst>
          </p:cNvPr>
          <p:cNvSpPr txBox="1"/>
          <p:nvPr/>
        </p:nvSpPr>
        <p:spPr>
          <a:xfrm>
            <a:off x="2439250" y="4712612"/>
            <a:ext cx="13944600" cy="861774"/>
          </a:xfrm>
          <a:prstGeom prst="rect">
            <a:avLst/>
          </a:prstGeom>
          <a:noFill/>
        </p:spPr>
        <p:txBody>
          <a:bodyPr wrap="square">
            <a:spAutoFit/>
          </a:bodyPr>
          <a:lstStyle/>
          <a:p>
            <a:r>
              <a:rPr lang="en-US" sz="5000">
                <a:solidFill>
                  <a:srgbClr val="C00000"/>
                </a:solidFill>
                <a:latin typeface="Cambria" panose="02040503050406030204" pitchFamily="18" charset="0"/>
                <a:ea typeface="Cambria" panose="02040503050406030204" pitchFamily="18" charset="0"/>
              </a:rPr>
              <a:t>PHÁT ĐỘNG PHONG TRÀO “HỘP QUÀ TIẾT KIỆM”</a:t>
            </a:r>
          </a:p>
        </p:txBody>
      </p:sp>
      <p:pic>
        <p:nvPicPr>
          <p:cNvPr id="16" name="Picture 15">
            <a:extLst>
              <a:ext uri="{FF2B5EF4-FFF2-40B4-BE49-F238E27FC236}">
                <a16:creationId xmlns:a16="http://schemas.microsoft.com/office/drawing/2014/main" id="{89A6CF23-91EE-4E9D-BE0F-E43DDA6152EF}"/>
              </a:ext>
            </a:extLst>
          </p:cNvPr>
          <p:cNvPicPr>
            <a:picLocks noChangeAspect="1"/>
          </p:cNvPicPr>
          <p:nvPr/>
        </p:nvPicPr>
        <p:blipFill>
          <a:blip r:embed="rId4"/>
          <a:stretch>
            <a:fillRect/>
          </a:stretch>
        </p:blipFill>
        <p:spPr>
          <a:xfrm>
            <a:off x="12899820" y="5760156"/>
            <a:ext cx="4412543" cy="4412543"/>
          </a:xfrm>
          <a:prstGeom prst="rect">
            <a:avLst/>
          </a:prstGeom>
        </p:spPr>
      </p:pic>
      <p:pic>
        <p:nvPicPr>
          <p:cNvPr id="18" name="Picture 17">
            <a:extLst>
              <a:ext uri="{FF2B5EF4-FFF2-40B4-BE49-F238E27FC236}">
                <a16:creationId xmlns:a16="http://schemas.microsoft.com/office/drawing/2014/main" id="{A73B567A-5671-4373-9197-1BEFFE352FB6}"/>
              </a:ext>
            </a:extLst>
          </p:cNvPr>
          <p:cNvPicPr>
            <a:picLocks noChangeAspect="1"/>
          </p:cNvPicPr>
          <p:nvPr/>
        </p:nvPicPr>
        <p:blipFill>
          <a:blip r:embed="rId5"/>
          <a:stretch>
            <a:fillRect/>
          </a:stretch>
        </p:blipFill>
        <p:spPr>
          <a:xfrm>
            <a:off x="609600" y="678742"/>
            <a:ext cx="3810000" cy="3810000"/>
          </a:xfrm>
          <a:prstGeom prst="rect">
            <a:avLst/>
          </a:prstGeom>
        </p:spPr>
      </p:pic>
      <p:pic>
        <p:nvPicPr>
          <p:cNvPr id="20" name="Picture 19">
            <a:extLst>
              <a:ext uri="{FF2B5EF4-FFF2-40B4-BE49-F238E27FC236}">
                <a16:creationId xmlns:a16="http://schemas.microsoft.com/office/drawing/2014/main" id="{A8AF5716-015E-4931-B165-F1CE8DF05342}"/>
              </a:ext>
            </a:extLst>
          </p:cNvPr>
          <p:cNvPicPr>
            <a:picLocks noChangeAspect="1"/>
          </p:cNvPicPr>
          <p:nvPr/>
        </p:nvPicPr>
        <p:blipFill>
          <a:blip r:embed="rId6"/>
          <a:stretch>
            <a:fillRect/>
          </a:stretch>
        </p:blipFill>
        <p:spPr>
          <a:xfrm>
            <a:off x="1896241" y="6590559"/>
            <a:ext cx="3522420" cy="3522420"/>
          </a:xfrm>
          <a:prstGeom prst="rect">
            <a:avLst/>
          </a:prstGeom>
        </p:spPr>
      </p:pic>
      <p:pic>
        <p:nvPicPr>
          <p:cNvPr id="22" name="Picture 21">
            <a:extLst>
              <a:ext uri="{FF2B5EF4-FFF2-40B4-BE49-F238E27FC236}">
                <a16:creationId xmlns:a16="http://schemas.microsoft.com/office/drawing/2014/main" id="{7F53B390-E88C-44C8-A71E-0D556DE8D764}"/>
              </a:ext>
            </a:extLst>
          </p:cNvPr>
          <p:cNvPicPr>
            <a:picLocks noChangeAspect="1"/>
          </p:cNvPicPr>
          <p:nvPr/>
        </p:nvPicPr>
        <p:blipFill>
          <a:blip r:embed="rId7"/>
          <a:stretch>
            <a:fillRect/>
          </a:stretch>
        </p:blipFill>
        <p:spPr>
          <a:xfrm>
            <a:off x="11811000" y="396326"/>
            <a:ext cx="3810000" cy="3810000"/>
          </a:xfrm>
          <a:prstGeom prst="rect">
            <a:avLst/>
          </a:prstGeom>
        </p:spPr>
      </p:pic>
    </p:spTree>
    <p:extLst>
      <p:ext uri="{BB962C8B-B14F-4D97-AF65-F5344CB8AC3E}">
        <p14:creationId xmlns:p14="http://schemas.microsoft.com/office/powerpoint/2010/main" val="681495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28700" y="442039"/>
            <a:ext cx="6375276" cy="2770347"/>
          </a:xfrm>
          <a:custGeom>
            <a:avLst/>
            <a:gdLst/>
            <a:ahLst/>
            <a:cxnLst/>
            <a:rect l="l" t="t" r="r" b="b"/>
            <a:pathLst>
              <a:path w="6375276" h="2770347">
                <a:moveTo>
                  <a:pt x="0" y="0"/>
                </a:moveTo>
                <a:lnTo>
                  <a:pt x="6375276" y="0"/>
                </a:lnTo>
                <a:lnTo>
                  <a:pt x="6375276" y="2770347"/>
                </a:lnTo>
                <a:lnTo>
                  <a:pt x="0" y="277034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9000095" y="962409"/>
            <a:ext cx="8991600" cy="1587189"/>
          </a:xfrm>
          <a:custGeom>
            <a:avLst/>
            <a:gdLst/>
            <a:ahLst/>
            <a:cxnLst/>
            <a:rect l="l" t="t" r="r" b="b"/>
            <a:pathLst>
              <a:path w="7794232" h="1587189">
                <a:moveTo>
                  <a:pt x="0" y="0"/>
                </a:moveTo>
                <a:lnTo>
                  <a:pt x="7794232" y="0"/>
                </a:lnTo>
                <a:lnTo>
                  <a:pt x="7794232" y="1587189"/>
                </a:lnTo>
                <a:lnTo>
                  <a:pt x="0" y="158718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AutoShape 4"/>
          <p:cNvSpPr/>
          <p:nvPr/>
        </p:nvSpPr>
        <p:spPr>
          <a:xfrm rot="10434">
            <a:off x="10633292" y="2065338"/>
            <a:ext cx="6276455" cy="0"/>
          </a:xfrm>
          <a:prstGeom prst="line">
            <a:avLst/>
          </a:prstGeom>
          <a:ln w="38100" cap="flat">
            <a:solidFill>
              <a:srgbClr val="56A68C"/>
            </a:solidFill>
            <a:prstDash val="sysDash"/>
            <a:headEnd type="none" w="sm" len="sm"/>
            <a:tailEnd type="none" w="sm" len="sm"/>
          </a:ln>
        </p:spPr>
      </p:sp>
      <p:sp>
        <p:nvSpPr>
          <p:cNvPr id="5" name="TextBox 5"/>
          <p:cNvSpPr txBox="1"/>
          <p:nvPr/>
        </p:nvSpPr>
        <p:spPr>
          <a:xfrm>
            <a:off x="1586536" y="1139561"/>
            <a:ext cx="5259604" cy="1156022"/>
          </a:xfrm>
          <a:prstGeom prst="rect">
            <a:avLst/>
          </a:prstGeom>
        </p:spPr>
        <p:txBody>
          <a:bodyPr lIns="0" tIns="0" rIns="0" bIns="0" rtlCol="0" anchor="t">
            <a:spAutoFit/>
          </a:bodyPr>
          <a:lstStyle/>
          <a:p>
            <a:pPr algn="ctr">
              <a:lnSpc>
                <a:spcPts val="10185"/>
              </a:lnSpc>
              <a:spcBef>
                <a:spcPct val="0"/>
              </a:spcBef>
            </a:pPr>
            <a:r>
              <a:rPr lang="en-US" sz="6000">
                <a:solidFill>
                  <a:srgbClr val="56A68C"/>
                </a:solidFill>
                <a:latin typeface="Cambria" panose="02040503050406030204" pitchFamily="18" charset="0"/>
                <a:ea typeface="Cambria" panose="02040503050406030204" pitchFamily="18" charset="0"/>
              </a:rPr>
              <a:t>Sau bài học này:</a:t>
            </a:r>
          </a:p>
        </p:txBody>
      </p:sp>
      <p:sp>
        <p:nvSpPr>
          <p:cNvPr id="6" name="TextBox 6"/>
          <p:cNvSpPr txBox="1"/>
          <p:nvPr/>
        </p:nvSpPr>
        <p:spPr>
          <a:xfrm>
            <a:off x="8839201" y="1063548"/>
            <a:ext cx="9152494" cy="1278235"/>
          </a:xfrm>
          <a:prstGeom prst="rect">
            <a:avLst/>
          </a:prstGeom>
        </p:spPr>
        <p:txBody>
          <a:bodyPr wrap="square" lIns="0" tIns="0" rIns="0" bIns="0" rtlCol="0" anchor="t">
            <a:spAutoFit/>
          </a:bodyPr>
          <a:lstStyle/>
          <a:p>
            <a:pPr algn="ctr">
              <a:lnSpc>
                <a:spcPts val="5092"/>
              </a:lnSpc>
              <a:spcBef>
                <a:spcPct val="0"/>
              </a:spcBef>
            </a:pPr>
            <a:r>
              <a:rPr lang="en-US" sz="3637" dirty="0">
                <a:solidFill>
                  <a:srgbClr val="56A68C"/>
                </a:solidFill>
                <a:latin typeface="More Sugar"/>
              </a:rPr>
              <a:t>Date </a:t>
            </a:r>
            <a:r>
              <a:rPr lang="en-US" sz="3637" dirty="0" smtClean="0">
                <a:solidFill>
                  <a:srgbClr val="56A68C"/>
                </a:solidFill>
                <a:latin typeface="More Sugar"/>
              </a:rPr>
              <a:t>: </a:t>
            </a:r>
            <a:r>
              <a:rPr lang="en-US" sz="3637" dirty="0" err="1" smtClean="0">
                <a:solidFill>
                  <a:srgbClr val="56A68C"/>
                </a:solidFill>
                <a:latin typeface="More Sugar"/>
              </a:rPr>
              <a:t>Thứ</a:t>
            </a:r>
            <a:r>
              <a:rPr lang="en-US" sz="3637" dirty="0" smtClean="0">
                <a:solidFill>
                  <a:srgbClr val="56A68C"/>
                </a:solidFill>
                <a:latin typeface="More Sugar"/>
              </a:rPr>
              <a:t> </a:t>
            </a:r>
            <a:r>
              <a:rPr lang="en-US" sz="3637" dirty="0" err="1" smtClean="0">
                <a:solidFill>
                  <a:srgbClr val="56A68C"/>
                </a:solidFill>
                <a:latin typeface="More Sugar"/>
              </a:rPr>
              <a:t>tư</a:t>
            </a:r>
            <a:r>
              <a:rPr lang="en-US" sz="3637" dirty="0" smtClean="0">
                <a:solidFill>
                  <a:srgbClr val="56A68C"/>
                </a:solidFill>
                <a:latin typeface="More Sugar"/>
              </a:rPr>
              <a:t>, </a:t>
            </a:r>
            <a:r>
              <a:rPr lang="en-US" sz="3637" dirty="0" err="1" smtClean="0">
                <a:solidFill>
                  <a:srgbClr val="56A68C"/>
                </a:solidFill>
                <a:latin typeface="More Sugar"/>
              </a:rPr>
              <a:t>ngày</a:t>
            </a:r>
            <a:r>
              <a:rPr lang="en-US" sz="3637" dirty="0" smtClean="0">
                <a:solidFill>
                  <a:srgbClr val="56A68C"/>
                </a:solidFill>
                <a:latin typeface="More Sugar"/>
              </a:rPr>
              <a:t> 20 </a:t>
            </a:r>
            <a:r>
              <a:rPr lang="en-US" sz="3637" dirty="0" err="1" smtClean="0">
                <a:solidFill>
                  <a:srgbClr val="56A68C"/>
                </a:solidFill>
                <a:latin typeface="More Sugar"/>
              </a:rPr>
              <a:t>tháng</a:t>
            </a:r>
            <a:r>
              <a:rPr lang="en-US" sz="3637" dirty="0" smtClean="0">
                <a:solidFill>
                  <a:srgbClr val="56A68C"/>
                </a:solidFill>
                <a:latin typeface="More Sugar"/>
              </a:rPr>
              <a:t> 12 </a:t>
            </a:r>
            <a:r>
              <a:rPr lang="en-US" sz="3637" dirty="0" err="1" smtClean="0">
                <a:solidFill>
                  <a:srgbClr val="56A68C"/>
                </a:solidFill>
                <a:latin typeface="More Sugar"/>
              </a:rPr>
              <a:t>năm</a:t>
            </a:r>
            <a:r>
              <a:rPr lang="en-US" sz="3637" dirty="0" smtClean="0">
                <a:solidFill>
                  <a:srgbClr val="56A68C"/>
                </a:solidFill>
                <a:latin typeface="More Sugar"/>
              </a:rPr>
              <a:t> 2023</a:t>
            </a:r>
          </a:p>
          <a:p>
            <a:pPr algn="ctr">
              <a:lnSpc>
                <a:spcPts val="5092"/>
              </a:lnSpc>
              <a:spcBef>
                <a:spcPct val="0"/>
              </a:spcBef>
            </a:pPr>
            <a:endParaRPr lang="en-US" sz="3637" dirty="0">
              <a:solidFill>
                <a:srgbClr val="56A68C"/>
              </a:solidFill>
              <a:latin typeface="More Sugar"/>
            </a:endParaRPr>
          </a:p>
        </p:txBody>
      </p:sp>
      <p:graphicFrame>
        <p:nvGraphicFramePr>
          <p:cNvPr id="7" name="Table 7"/>
          <p:cNvGraphicFramePr>
            <a:graphicFrameLocks noGrp="1"/>
          </p:cNvGraphicFramePr>
          <p:nvPr/>
        </p:nvGraphicFramePr>
        <p:xfrm>
          <a:off x="1028700" y="3542375"/>
          <a:ext cx="16066281" cy="5600775"/>
        </p:xfrm>
        <a:graphic>
          <a:graphicData uri="http://schemas.openxmlformats.org/drawingml/2006/table">
            <a:tbl>
              <a:tblPr/>
              <a:tblGrid>
                <a:gridCol w="2295183">
                  <a:extLst>
                    <a:ext uri="{9D8B030D-6E8A-4147-A177-3AD203B41FA5}">
                      <a16:colId xmlns:a16="http://schemas.microsoft.com/office/drawing/2014/main" val="20000"/>
                    </a:ext>
                  </a:extLst>
                </a:gridCol>
                <a:gridCol w="2295183">
                  <a:extLst>
                    <a:ext uri="{9D8B030D-6E8A-4147-A177-3AD203B41FA5}">
                      <a16:colId xmlns:a16="http://schemas.microsoft.com/office/drawing/2014/main" val="20001"/>
                    </a:ext>
                  </a:extLst>
                </a:gridCol>
                <a:gridCol w="2295183">
                  <a:extLst>
                    <a:ext uri="{9D8B030D-6E8A-4147-A177-3AD203B41FA5}">
                      <a16:colId xmlns:a16="http://schemas.microsoft.com/office/drawing/2014/main" val="20002"/>
                    </a:ext>
                  </a:extLst>
                </a:gridCol>
                <a:gridCol w="2295183">
                  <a:extLst>
                    <a:ext uri="{9D8B030D-6E8A-4147-A177-3AD203B41FA5}">
                      <a16:colId xmlns:a16="http://schemas.microsoft.com/office/drawing/2014/main" val="20003"/>
                    </a:ext>
                  </a:extLst>
                </a:gridCol>
                <a:gridCol w="2295183">
                  <a:extLst>
                    <a:ext uri="{9D8B030D-6E8A-4147-A177-3AD203B41FA5}">
                      <a16:colId xmlns:a16="http://schemas.microsoft.com/office/drawing/2014/main" val="20004"/>
                    </a:ext>
                  </a:extLst>
                </a:gridCol>
                <a:gridCol w="2295183">
                  <a:extLst>
                    <a:ext uri="{9D8B030D-6E8A-4147-A177-3AD203B41FA5}">
                      <a16:colId xmlns:a16="http://schemas.microsoft.com/office/drawing/2014/main" val="20005"/>
                    </a:ext>
                  </a:extLst>
                </a:gridCol>
                <a:gridCol w="2295183">
                  <a:extLst>
                    <a:ext uri="{9D8B030D-6E8A-4147-A177-3AD203B41FA5}">
                      <a16:colId xmlns:a16="http://schemas.microsoft.com/office/drawing/2014/main" val="20006"/>
                    </a:ext>
                  </a:extLst>
                </a:gridCol>
              </a:tblGrid>
              <a:tr h="908860">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EF4A7"/>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EF4A7"/>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EF4A7"/>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EF4A7"/>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EF4A7"/>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EF4A7"/>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EF4A7"/>
                    </a:solidFill>
                  </a:tcPr>
                </a:tc>
                <a:extLst>
                  <a:ext uri="{0D108BD9-81ED-4DB2-BD59-A6C34878D82A}">
                    <a16:rowId xmlns:a16="http://schemas.microsoft.com/office/drawing/2014/main" val="10000"/>
                  </a:ext>
                </a:extLst>
              </a:tr>
              <a:tr h="908860">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908860">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958065">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958065">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958065">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dirty="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bl>
          </a:graphicData>
        </a:graphic>
      </p:graphicFrame>
      <p:sp>
        <p:nvSpPr>
          <p:cNvPr id="16" name="TextBox 15">
            <a:extLst>
              <a:ext uri="{FF2B5EF4-FFF2-40B4-BE49-F238E27FC236}">
                <a16:creationId xmlns:a16="http://schemas.microsoft.com/office/drawing/2014/main" id="{30B8F68B-EF53-4A8D-A890-E592F527B8CC}"/>
              </a:ext>
            </a:extLst>
          </p:cNvPr>
          <p:cNvSpPr txBox="1"/>
          <p:nvPr/>
        </p:nvSpPr>
        <p:spPr>
          <a:xfrm>
            <a:off x="1307976" y="4789557"/>
            <a:ext cx="12192000" cy="707886"/>
          </a:xfrm>
          <a:prstGeom prst="rect">
            <a:avLst/>
          </a:prstGeom>
          <a:noFill/>
        </p:spPr>
        <p:txBody>
          <a:bodyPr wrap="square">
            <a:spAutoFit/>
          </a:bodyPr>
          <a:lstStyle/>
          <a:p>
            <a:r>
              <a:rPr lang="vi-VN" sz="4000" b="0" i="0">
                <a:solidFill>
                  <a:srgbClr val="000000"/>
                </a:solidFill>
                <a:effectLst/>
                <a:latin typeface="Cambria" panose="02040503050406030204" pitchFamily="18" charset="0"/>
                <a:ea typeface="Cambria" panose="02040503050406030204" pitchFamily="18" charset="0"/>
              </a:rPr>
              <a:t>- Hiểu được ý nghĩa của phong trào “Hộp quà tiết kiệm”.</a:t>
            </a:r>
            <a:endParaRPr lang="en-US" sz="4000">
              <a:latin typeface="Cambria" panose="02040503050406030204" pitchFamily="18" charset="0"/>
              <a:ea typeface="Cambria" panose="02040503050406030204" pitchFamily="18" charset="0"/>
            </a:endParaRPr>
          </a:p>
        </p:txBody>
      </p:sp>
      <p:sp>
        <p:nvSpPr>
          <p:cNvPr id="18" name="TextBox 17">
            <a:extLst>
              <a:ext uri="{FF2B5EF4-FFF2-40B4-BE49-F238E27FC236}">
                <a16:creationId xmlns:a16="http://schemas.microsoft.com/office/drawing/2014/main" id="{04415359-507E-4825-B7B5-A9FC3A98C998}"/>
              </a:ext>
            </a:extLst>
          </p:cNvPr>
          <p:cNvSpPr txBox="1"/>
          <p:nvPr/>
        </p:nvSpPr>
        <p:spPr>
          <a:xfrm>
            <a:off x="1307976" y="5864841"/>
            <a:ext cx="15456024" cy="1323439"/>
          </a:xfrm>
          <a:prstGeom prst="rect">
            <a:avLst/>
          </a:prstGeom>
          <a:noFill/>
        </p:spPr>
        <p:txBody>
          <a:bodyPr wrap="square">
            <a:spAutoFit/>
          </a:bodyPr>
          <a:lstStyle/>
          <a:p>
            <a:r>
              <a:rPr lang="vi-VN" sz="4000" b="0" i="0">
                <a:solidFill>
                  <a:srgbClr val="000000"/>
                </a:solidFill>
                <a:effectLst/>
                <a:latin typeface="Cambria" panose="02040503050406030204" pitchFamily="18" charset="0"/>
                <a:ea typeface="Cambria" panose="02040503050406030204" pitchFamily="18" charset="0"/>
              </a:rPr>
              <a:t>- Hiểu được sự cẩn thiết phải tiết kiệm chi tiêu trong cuộc sống để đề phòng những bất trắc có thể xảy ra.</a:t>
            </a:r>
            <a:endParaRPr lang="en-US" sz="4000">
              <a:latin typeface="Cambria" panose="02040503050406030204" pitchFamily="18" charset="0"/>
              <a:ea typeface="Cambria" panose="02040503050406030204" pitchFamily="18" charset="0"/>
            </a:endParaRPr>
          </a:p>
        </p:txBody>
      </p:sp>
      <p:sp>
        <p:nvSpPr>
          <p:cNvPr id="22" name="TextBox 21">
            <a:extLst>
              <a:ext uri="{FF2B5EF4-FFF2-40B4-BE49-F238E27FC236}">
                <a16:creationId xmlns:a16="http://schemas.microsoft.com/office/drawing/2014/main" id="{C71B8EFA-9833-4EBF-9B69-6F2E0700DE59}"/>
              </a:ext>
            </a:extLst>
          </p:cNvPr>
          <p:cNvSpPr txBox="1"/>
          <p:nvPr/>
        </p:nvSpPr>
        <p:spPr>
          <a:xfrm>
            <a:off x="1281794" y="7555678"/>
            <a:ext cx="15456023" cy="1323439"/>
          </a:xfrm>
          <a:prstGeom prst="rect">
            <a:avLst/>
          </a:prstGeom>
          <a:noFill/>
        </p:spPr>
        <p:txBody>
          <a:bodyPr wrap="square">
            <a:spAutoFit/>
          </a:bodyPr>
          <a:lstStyle/>
          <a:p>
            <a:r>
              <a:rPr lang="vi-VN" sz="4000" b="0" i="0">
                <a:solidFill>
                  <a:srgbClr val="000000"/>
                </a:solidFill>
                <a:effectLst/>
                <a:latin typeface="Cambria" panose="02040503050406030204" pitchFamily="18" charset="0"/>
                <a:ea typeface="Cambria" panose="02040503050406030204" pitchFamily="18" charset="0"/>
              </a:rPr>
              <a:t>- Rèn kĩ năng thiết kế, tổ chức, đánh giá hoạt động; bổi dưỡng phẩm chất tiết kiệm, trách nhiệm.</a:t>
            </a:r>
            <a:endParaRPr lang="en-US" sz="400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664099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DC982"/>
        </a:solidFill>
        <a:effectLst/>
      </p:bgPr>
    </p:bg>
    <p:spTree>
      <p:nvGrpSpPr>
        <p:cNvPr id="1" name=""/>
        <p:cNvGrpSpPr/>
        <p:nvPr/>
      </p:nvGrpSpPr>
      <p:grpSpPr>
        <a:xfrm>
          <a:off x="0" y="0"/>
          <a:ext cx="0" cy="0"/>
          <a:chOff x="0" y="0"/>
          <a:chExt cx="0" cy="0"/>
        </a:xfrm>
      </p:grpSpPr>
      <p:sp>
        <p:nvSpPr>
          <p:cNvPr id="3" name="Freeform 3"/>
          <p:cNvSpPr/>
          <p:nvPr/>
        </p:nvSpPr>
        <p:spPr>
          <a:xfrm>
            <a:off x="1510738" y="4349905"/>
            <a:ext cx="15801625" cy="1587189"/>
          </a:xfrm>
          <a:custGeom>
            <a:avLst/>
            <a:gdLst/>
            <a:ahLst/>
            <a:cxnLst/>
            <a:rect l="l" t="t" r="r" b="b"/>
            <a:pathLst>
              <a:path w="7794232" h="1587189">
                <a:moveTo>
                  <a:pt x="0" y="0"/>
                </a:moveTo>
                <a:lnTo>
                  <a:pt x="7794232" y="0"/>
                </a:lnTo>
                <a:lnTo>
                  <a:pt x="7794232" y="1587189"/>
                </a:lnTo>
                <a:lnTo>
                  <a:pt x="0" y="158718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AutoShape 4"/>
          <p:cNvSpPr/>
          <p:nvPr/>
        </p:nvSpPr>
        <p:spPr>
          <a:xfrm rot="10434" flipV="1">
            <a:off x="2439360" y="5527618"/>
            <a:ext cx="13788023" cy="93536"/>
          </a:xfrm>
          <a:prstGeom prst="line">
            <a:avLst/>
          </a:prstGeom>
          <a:ln w="38100" cap="flat">
            <a:solidFill>
              <a:srgbClr val="F99C1C"/>
            </a:solidFill>
            <a:prstDash val="sysDash"/>
            <a:headEnd type="none" w="sm" len="sm"/>
            <a:tailEnd type="none" w="sm" len="sm"/>
          </a:ln>
        </p:spPr>
      </p:sp>
      <p:sp>
        <p:nvSpPr>
          <p:cNvPr id="14" name="TextBox 14"/>
          <p:cNvSpPr txBox="1"/>
          <p:nvPr/>
        </p:nvSpPr>
        <p:spPr>
          <a:xfrm>
            <a:off x="10407360" y="1330831"/>
            <a:ext cx="1982435" cy="596574"/>
          </a:xfrm>
          <a:prstGeom prst="rect">
            <a:avLst/>
          </a:prstGeom>
        </p:spPr>
        <p:txBody>
          <a:bodyPr lIns="0" tIns="0" rIns="0" bIns="0" rtlCol="0" anchor="t">
            <a:spAutoFit/>
          </a:bodyPr>
          <a:lstStyle/>
          <a:p>
            <a:pPr>
              <a:lnSpc>
                <a:spcPts val="5092"/>
              </a:lnSpc>
              <a:spcBef>
                <a:spcPct val="0"/>
              </a:spcBef>
            </a:pPr>
            <a:endParaRPr lang="en-US" sz="3637">
              <a:solidFill>
                <a:srgbClr val="F99C1C"/>
              </a:solidFill>
              <a:latin typeface="Cambria" panose="02040503050406030204" pitchFamily="18" charset="0"/>
              <a:ea typeface="Cambria" panose="02040503050406030204" pitchFamily="18" charset="0"/>
            </a:endParaRPr>
          </a:p>
        </p:txBody>
      </p:sp>
      <p:sp>
        <p:nvSpPr>
          <p:cNvPr id="12" name="TextBox 11">
            <a:extLst>
              <a:ext uri="{FF2B5EF4-FFF2-40B4-BE49-F238E27FC236}">
                <a16:creationId xmlns:a16="http://schemas.microsoft.com/office/drawing/2014/main" id="{8BF9748B-81ED-48F6-ABF9-C94E09DA5689}"/>
              </a:ext>
            </a:extLst>
          </p:cNvPr>
          <p:cNvSpPr txBox="1"/>
          <p:nvPr/>
        </p:nvSpPr>
        <p:spPr>
          <a:xfrm>
            <a:off x="2439250" y="4712612"/>
            <a:ext cx="13944600" cy="861774"/>
          </a:xfrm>
          <a:prstGeom prst="rect">
            <a:avLst/>
          </a:prstGeom>
          <a:noFill/>
        </p:spPr>
        <p:txBody>
          <a:bodyPr wrap="square">
            <a:spAutoFit/>
          </a:bodyPr>
          <a:lstStyle/>
          <a:p>
            <a:r>
              <a:rPr lang="en-US" sz="5000">
                <a:solidFill>
                  <a:srgbClr val="C00000"/>
                </a:solidFill>
                <a:latin typeface="Cambria" panose="02040503050406030204" pitchFamily="18" charset="0"/>
                <a:ea typeface="Cambria" panose="02040503050406030204" pitchFamily="18" charset="0"/>
              </a:rPr>
              <a:t>PHÁT ĐỘNG PHONG TRÀO “HỘP QUÀ TIẾT KIỆM”</a:t>
            </a:r>
          </a:p>
        </p:txBody>
      </p:sp>
      <p:pic>
        <p:nvPicPr>
          <p:cNvPr id="16" name="Picture 15">
            <a:extLst>
              <a:ext uri="{FF2B5EF4-FFF2-40B4-BE49-F238E27FC236}">
                <a16:creationId xmlns:a16="http://schemas.microsoft.com/office/drawing/2014/main" id="{89A6CF23-91EE-4E9D-BE0F-E43DDA6152EF}"/>
              </a:ext>
            </a:extLst>
          </p:cNvPr>
          <p:cNvPicPr>
            <a:picLocks noChangeAspect="1"/>
          </p:cNvPicPr>
          <p:nvPr/>
        </p:nvPicPr>
        <p:blipFill>
          <a:blip r:embed="rId4"/>
          <a:stretch>
            <a:fillRect/>
          </a:stretch>
        </p:blipFill>
        <p:spPr>
          <a:xfrm>
            <a:off x="12899820" y="5760156"/>
            <a:ext cx="4412543" cy="4412543"/>
          </a:xfrm>
          <a:prstGeom prst="rect">
            <a:avLst/>
          </a:prstGeom>
        </p:spPr>
      </p:pic>
      <p:pic>
        <p:nvPicPr>
          <p:cNvPr id="18" name="Picture 17">
            <a:extLst>
              <a:ext uri="{FF2B5EF4-FFF2-40B4-BE49-F238E27FC236}">
                <a16:creationId xmlns:a16="http://schemas.microsoft.com/office/drawing/2014/main" id="{A73B567A-5671-4373-9197-1BEFFE352FB6}"/>
              </a:ext>
            </a:extLst>
          </p:cNvPr>
          <p:cNvPicPr>
            <a:picLocks noChangeAspect="1"/>
          </p:cNvPicPr>
          <p:nvPr/>
        </p:nvPicPr>
        <p:blipFill>
          <a:blip r:embed="rId5"/>
          <a:stretch>
            <a:fillRect/>
          </a:stretch>
        </p:blipFill>
        <p:spPr>
          <a:xfrm>
            <a:off x="609600" y="678742"/>
            <a:ext cx="3810000" cy="3810000"/>
          </a:xfrm>
          <a:prstGeom prst="rect">
            <a:avLst/>
          </a:prstGeom>
        </p:spPr>
      </p:pic>
      <p:pic>
        <p:nvPicPr>
          <p:cNvPr id="20" name="Picture 19">
            <a:extLst>
              <a:ext uri="{FF2B5EF4-FFF2-40B4-BE49-F238E27FC236}">
                <a16:creationId xmlns:a16="http://schemas.microsoft.com/office/drawing/2014/main" id="{A8AF5716-015E-4931-B165-F1CE8DF05342}"/>
              </a:ext>
            </a:extLst>
          </p:cNvPr>
          <p:cNvPicPr>
            <a:picLocks noChangeAspect="1"/>
          </p:cNvPicPr>
          <p:nvPr/>
        </p:nvPicPr>
        <p:blipFill>
          <a:blip r:embed="rId6"/>
          <a:stretch>
            <a:fillRect/>
          </a:stretch>
        </p:blipFill>
        <p:spPr>
          <a:xfrm>
            <a:off x="1896241" y="6590559"/>
            <a:ext cx="3522420" cy="3522420"/>
          </a:xfrm>
          <a:prstGeom prst="rect">
            <a:avLst/>
          </a:prstGeom>
        </p:spPr>
      </p:pic>
      <p:pic>
        <p:nvPicPr>
          <p:cNvPr id="22" name="Picture 21">
            <a:extLst>
              <a:ext uri="{FF2B5EF4-FFF2-40B4-BE49-F238E27FC236}">
                <a16:creationId xmlns:a16="http://schemas.microsoft.com/office/drawing/2014/main" id="{7F53B390-E88C-44C8-A71E-0D556DE8D764}"/>
              </a:ext>
            </a:extLst>
          </p:cNvPr>
          <p:cNvPicPr>
            <a:picLocks noChangeAspect="1"/>
          </p:cNvPicPr>
          <p:nvPr/>
        </p:nvPicPr>
        <p:blipFill>
          <a:blip r:embed="rId7"/>
          <a:stretch>
            <a:fillRect/>
          </a:stretch>
        </p:blipFill>
        <p:spPr>
          <a:xfrm>
            <a:off x="11811000" y="396326"/>
            <a:ext cx="3810000" cy="3810000"/>
          </a:xfrm>
          <a:prstGeom prst="rect">
            <a:avLst/>
          </a:prstGeom>
        </p:spPr>
      </p:pic>
    </p:spTree>
    <p:extLst>
      <p:ext uri="{BB962C8B-B14F-4D97-AF65-F5344CB8AC3E}">
        <p14:creationId xmlns:p14="http://schemas.microsoft.com/office/powerpoint/2010/main" val="2306634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28700" y="442039"/>
            <a:ext cx="6375276" cy="2770347"/>
          </a:xfrm>
          <a:custGeom>
            <a:avLst/>
            <a:gdLst/>
            <a:ahLst/>
            <a:cxnLst/>
            <a:rect l="l" t="t" r="r" b="b"/>
            <a:pathLst>
              <a:path w="6375276" h="2770347">
                <a:moveTo>
                  <a:pt x="0" y="0"/>
                </a:moveTo>
                <a:lnTo>
                  <a:pt x="6375276" y="0"/>
                </a:lnTo>
                <a:lnTo>
                  <a:pt x="6375276" y="2770347"/>
                </a:lnTo>
                <a:lnTo>
                  <a:pt x="0" y="277034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9000095" y="962409"/>
            <a:ext cx="8991600" cy="1587189"/>
          </a:xfrm>
          <a:custGeom>
            <a:avLst/>
            <a:gdLst/>
            <a:ahLst/>
            <a:cxnLst/>
            <a:rect l="l" t="t" r="r" b="b"/>
            <a:pathLst>
              <a:path w="7794232" h="1587189">
                <a:moveTo>
                  <a:pt x="0" y="0"/>
                </a:moveTo>
                <a:lnTo>
                  <a:pt x="7794232" y="0"/>
                </a:lnTo>
                <a:lnTo>
                  <a:pt x="7794232" y="1587189"/>
                </a:lnTo>
                <a:lnTo>
                  <a:pt x="0" y="158718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AutoShape 4"/>
          <p:cNvSpPr/>
          <p:nvPr/>
        </p:nvSpPr>
        <p:spPr>
          <a:xfrm rot="10434">
            <a:off x="10633292" y="2065338"/>
            <a:ext cx="6276455" cy="0"/>
          </a:xfrm>
          <a:prstGeom prst="line">
            <a:avLst/>
          </a:prstGeom>
          <a:ln w="38100" cap="flat">
            <a:solidFill>
              <a:srgbClr val="56A68C"/>
            </a:solidFill>
            <a:prstDash val="sysDash"/>
            <a:headEnd type="none" w="sm" len="sm"/>
            <a:tailEnd type="none" w="sm" len="sm"/>
          </a:ln>
        </p:spPr>
      </p:sp>
      <p:sp>
        <p:nvSpPr>
          <p:cNvPr id="5" name="TextBox 5"/>
          <p:cNvSpPr txBox="1"/>
          <p:nvPr/>
        </p:nvSpPr>
        <p:spPr>
          <a:xfrm>
            <a:off x="1586536" y="1139561"/>
            <a:ext cx="5259604" cy="1156022"/>
          </a:xfrm>
          <a:prstGeom prst="rect">
            <a:avLst/>
          </a:prstGeom>
        </p:spPr>
        <p:txBody>
          <a:bodyPr lIns="0" tIns="0" rIns="0" bIns="0" rtlCol="0" anchor="t">
            <a:spAutoFit/>
          </a:bodyPr>
          <a:lstStyle/>
          <a:p>
            <a:pPr algn="ctr">
              <a:lnSpc>
                <a:spcPts val="10185"/>
              </a:lnSpc>
              <a:spcBef>
                <a:spcPct val="0"/>
              </a:spcBef>
            </a:pPr>
            <a:r>
              <a:rPr lang="en-US" sz="6000">
                <a:solidFill>
                  <a:srgbClr val="56A68C"/>
                </a:solidFill>
                <a:latin typeface="Cambria" panose="02040503050406030204" pitchFamily="18" charset="0"/>
                <a:ea typeface="Cambria" panose="02040503050406030204" pitchFamily="18" charset="0"/>
              </a:rPr>
              <a:t>Sau bài học này:</a:t>
            </a:r>
          </a:p>
        </p:txBody>
      </p:sp>
      <p:sp>
        <p:nvSpPr>
          <p:cNvPr id="6" name="TextBox 6"/>
          <p:cNvSpPr txBox="1"/>
          <p:nvPr/>
        </p:nvSpPr>
        <p:spPr>
          <a:xfrm>
            <a:off x="8839201" y="1063548"/>
            <a:ext cx="9152494" cy="1278235"/>
          </a:xfrm>
          <a:prstGeom prst="rect">
            <a:avLst/>
          </a:prstGeom>
        </p:spPr>
        <p:txBody>
          <a:bodyPr wrap="square" lIns="0" tIns="0" rIns="0" bIns="0" rtlCol="0" anchor="t">
            <a:spAutoFit/>
          </a:bodyPr>
          <a:lstStyle/>
          <a:p>
            <a:pPr algn="ctr">
              <a:lnSpc>
                <a:spcPts val="5092"/>
              </a:lnSpc>
              <a:spcBef>
                <a:spcPct val="0"/>
              </a:spcBef>
            </a:pPr>
            <a:r>
              <a:rPr lang="en-US" sz="3637" dirty="0">
                <a:solidFill>
                  <a:srgbClr val="56A68C"/>
                </a:solidFill>
                <a:latin typeface="More Sugar"/>
              </a:rPr>
              <a:t>Date </a:t>
            </a:r>
            <a:r>
              <a:rPr lang="en-US" sz="3637" dirty="0" smtClean="0">
                <a:solidFill>
                  <a:srgbClr val="56A68C"/>
                </a:solidFill>
                <a:latin typeface="More Sugar"/>
              </a:rPr>
              <a:t>: </a:t>
            </a:r>
            <a:r>
              <a:rPr lang="en-US" sz="3637" dirty="0" err="1" smtClean="0">
                <a:solidFill>
                  <a:srgbClr val="56A68C"/>
                </a:solidFill>
                <a:latin typeface="More Sugar"/>
              </a:rPr>
              <a:t>Thứ</a:t>
            </a:r>
            <a:r>
              <a:rPr lang="en-US" sz="3637" dirty="0" smtClean="0">
                <a:solidFill>
                  <a:srgbClr val="56A68C"/>
                </a:solidFill>
                <a:latin typeface="More Sugar"/>
              </a:rPr>
              <a:t> </a:t>
            </a:r>
            <a:r>
              <a:rPr lang="en-US" sz="3637" dirty="0" err="1" smtClean="0">
                <a:solidFill>
                  <a:srgbClr val="56A68C"/>
                </a:solidFill>
                <a:latin typeface="More Sugar"/>
              </a:rPr>
              <a:t>tư</a:t>
            </a:r>
            <a:r>
              <a:rPr lang="en-US" sz="3637" dirty="0" smtClean="0">
                <a:solidFill>
                  <a:srgbClr val="56A68C"/>
                </a:solidFill>
                <a:latin typeface="More Sugar"/>
              </a:rPr>
              <a:t>, </a:t>
            </a:r>
            <a:r>
              <a:rPr lang="en-US" sz="3637" dirty="0" err="1" smtClean="0">
                <a:solidFill>
                  <a:srgbClr val="56A68C"/>
                </a:solidFill>
                <a:latin typeface="More Sugar"/>
              </a:rPr>
              <a:t>ngày</a:t>
            </a:r>
            <a:r>
              <a:rPr lang="en-US" sz="3637" dirty="0" smtClean="0">
                <a:solidFill>
                  <a:srgbClr val="56A68C"/>
                </a:solidFill>
                <a:latin typeface="More Sugar"/>
              </a:rPr>
              <a:t> 20 </a:t>
            </a:r>
            <a:r>
              <a:rPr lang="en-US" sz="3637" dirty="0" err="1" smtClean="0">
                <a:solidFill>
                  <a:srgbClr val="56A68C"/>
                </a:solidFill>
                <a:latin typeface="More Sugar"/>
              </a:rPr>
              <a:t>tháng</a:t>
            </a:r>
            <a:r>
              <a:rPr lang="en-US" sz="3637" dirty="0" smtClean="0">
                <a:solidFill>
                  <a:srgbClr val="56A68C"/>
                </a:solidFill>
                <a:latin typeface="More Sugar"/>
              </a:rPr>
              <a:t> 12 </a:t>
            </a:r>
            <a:r>
              <a:rPr lang="en-US" sz="3637" dirty="0" err="1" smtClean="0">
                <a:solidFill>
                  <a:srgbClr val="56A68C"/>
                </a:solidFill>
                <a:latin typeface="More Sugar"/>
              </a:rPr>
              <a:t>năm</a:t>
            </a:r>
            <a:r>
              <a:rPr lang="en-US" sz="3637" dirty="0" smtClean="0">
                <a:solidFill>
                  <a:srgbClr val="56A68C"/>
                </a:solidFill>
                <a:latin typeface="More Sugar"/>
              </a:rPr>
              <a:t> 2023</a:t>
            </a:r>
          </a:p>
          <a:p>
            <a:pPr algn="ctr">
              <a:lnSpc>
                <a:spcPts val="5092"/>
              </a:lnSpc>
              <a:spcBef>
                <a:spcPct val="0"/>
              </a:spcBef>
            </a:pPr>
            <a:endParaRPr lang="en-US" sz="3637" dirty="0">
              <a:solidFill>
                <a:srgbClr val="56A68C"/>
              </a:solidFill>
              <a:latin typeface="More Sugar"/>
            </a:endParaRPr>
          </a:p>
        </p:txBody>
      </p:sp>
      <p:graphicFrame>
        <p:nvGraphicFramePr>
          <p:cNvPr id="7" name="Table 7"/>
          <p:cNvGraphicFramePr>
            <a:graphicFrameLocks noGrp="1"/>
          </p:cNvGraphicFramePr>
          <p:nvPr/>
        </p:nvGraphicFramePr>
        <p:xfrm>
          <a:off x="1028700" y="3542375"/>
          <a:ext cx="16066281" cy="5600775"/>
        </p:xfrm>
        <a:graphic>
          <a:graphicData uri="http://schemas.openxmlformats.org/drawingml/2006/table">
            <a:tbl>
              <a:tblPr/>
              <a:tblGrid>
                <a:gridCol w="2295183">
                  <a:extLst>
                    <a:ext uri="{9D8B030D-6E8A-4147-A177-3AD203B41FA5}">
                      <a16:colId xmlns:a16="http://schemas.microsoft.com/office/drawing/2014/main" val="20000"/>
                    </a:ext>
                  </a:extLst>
                </a:gridCol>
                <a:gridCol w="2295183">
                  <a:extLst>
                    <a:ext uri="{9D8B030D-6E8A-4147-A177-3AD203B41FA5}">
                      <a16:colId xmlns:a16="http://schemas.microsoft.com/office/drawing/2014/main" val="20001"/>
                    </a:ext>
                  </a:extLst>
                </a:gridCol>
                <a:gridCol w="2295183">
                  <a:extLst>
                    <a:ext uri="{9D8B030D-6E8A-4147-A177-3AD203B41FA5}">
                      <a16:colId xmlns:a16="http://schemas.microsoft.com/office/drawing/2014/main" val="20002"/>
                    </a:ext>
                  </a:extLst>
                </a:gridCol>
                <a:gridCol w="2295183">
                  <a:extLst>
                    <a:ext uri="{9D8B030D-6E8A-4147-A177-3AD203B41FA5}">
                      <a16:colId xmlns:a16="http://schemas.microsoft.com/office/drawing/2014/main" val="20003"/>
                    </a:ext>
                  </a:extLst>
                </a:gridCol>
                <a:gridCol w="2295183">
                  <a:extLst>
                    <a:ext uri="{9D8B030D-6E8A-4147-A177-3AD203B41FA5}">
                      <a16:colId xmlns:a16="http://schemas.microsoft.com/office/drawing/2014/main" val="20004"/>
                    </a:ext>
                  </a:extLst>
                </a:gridCol>
                <a:gridCol w="2295183">
                  <a:extLst>
                    <a:ext uri="{9D8B030D-6E8A-4147-A177-3AD203B41FA5}">
                      <a16:colId xmlns:a16="http://schemas.microsoft.com/office/drawing/2014/main" val="20005"/>
                    </a:ext>
                  </a:extLst>
                </a:gridCol>
                <a:gridCol w="2295183">
                  <a:extLst>
                    <a:ext uri="{9D8B030D-6E8A-4147-A177-3AD203B41FA5}">
                      <a16:colId xmlns:a16="http://schemas.microsoft.com/office/drawing/2014/main" val="20006"/>
                    </a:ext>
                  </a:extLst>
                </a:gridCol>
              </a:tblGrid>
              <a:tr h="908860">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EF4A7"/>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EF4A7"/>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EF4A7"/>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EF4A7"/>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EF4A7"/>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EF4A7"/>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EF4A7"/>
                    </a:solidFill>
                  </a:tcPr>
                </a:tc>
                <a:extLst>
                  <a:ext uri="{0D108BD9-81ED-4DB2-BD59-A6C34878D82A}">
                    <a16:rowId xmlns:a16="http://schemas.microsoft.com/office/drawing/2014/main" val="10000"/>
                  </a:ext>
                </a:extLst>
              </a:tr>
              <a:tr h="908860">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908860">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958065">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958065">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958065">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tc>
                  <a:txBody>
                    <a:bodyPr/>
                    <a:lstStyle/>
                    <a:p>
                      <a:pPr algn="ctr">
                        <a:lnSpc>
                          <a:spcPts val="2078"/>
                        </a:lnSpc>
                        <a:defRPr/>
                      </a:pPr>
                      <a:endParaRPr lang="en-US" sz="1100" dirty="0"/>
                    </a:p>
                  </a:txBody>
                  <a:tcPr marL="188571" marR="188571" marT="188571" marB="188571" anchor="ctr">
                    <a:lnL w="0" cap="flat" cmpd="sng" algn="ctr">
                      <a:solidFill>
                        <a:srgbClr val="FFD699"/>
                      </a:solidFill>
                      <a:prstDash val="solid"/>
                      <a:round/>
                      <a:headEnd type="none" w="med" len="med"/>
                      <a:tailEnd type="none" w="med" len="med"/>
                    </a:lnL>
                    <a:lnR w="0" cap="flat" cmpd="sng" algn="ctr">
                      <a:solidFill>
                        <a:srgbClr val="FFD699"/>
                      </a:solidFill>
                      <a:prstDash val="solid"/>
                      <a:round/>
                      <a:headEnd type="none" w="med" len="med"/>
                      <a:tailEnd type="none" w="med" len="med"/>
                    </a:lnR>
                    <a:lnT w="0" cap="flat" cmpd="sng" algn="ctr">
                      <a:solidFill>
                        <a:srgbClr val="FFD699"/>
                      </a:solidFill>
                      <a:prstDash val="solid"/>
                      <a:round/>
                      <a:headEnd type="none" w="med" len="med"/>
                      <a:tailEnd type="none" w="med" len="med"/>
                    </a:lnT>
                    <a:lnB w="0" cap="flat" cmpd="sng" algn="ctr">
                      <a:solidFill>
                        <a:srgbClr val="FFD699"/>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bl>
          </a:graphicData>
        </a:graphic>
      </p:graphicFrame>
      <p:sp>
        <p:nvSpPr>
          <p:cNvPr id="16" name="TextBox 15">
            <a:extLst>
              <a:ext uri="{FF2B5EF4-FFF2-40B4-BE49-F238E27FC236}">
                <a16:creationId xmlns:a16="http://schemas.microsoft.com/office/drawing/2014/main" id="{30B8F68B-EF53-4A8D-A890-E592F527B8CC}"/>
              </a:ext>
            </a:extLst>
          </p:cNvPr>
          <p:cNvSpPr txBox="1"/>
          <p:nvPr/>
        </p:nvSpPr>
        <p:spPr>
          <a:xfrm>
            <a:off x="1307976" y="4789557"/>
            <a:ext cx="12192000" cy="707886"/>
          </a:xfrm>
          <a:prstGeom prst="rect">
            <a:avLst/>
          </a:prstGeom>
          <a:noFill/>
        </p:spPr>
        <p:txBody>
          <a:bodyPr wrap="square">
            <a:spAutoFit/>
          </a:bodyPr>
          <a:lstStyle/>
          <a:p>
            <a:r>
              <a:rPr lang="vi-VN" sz="4000" b="0" i="0">
                <a:solidFill>
                  <a:srgbClr val="000000"/>
                </a:solidFill>
                <a:effectLst/>
                <a:latin typeface="Cambria" panose="02040503050406030204" pitchFamily="18" charset="0"/>
                <a:ea typeface="Cambria" panose="02040503050406030204" pitchFamily="18" charset="0"/>
              </a:rPr>
              <a:t>- Hiểu được ý nghĩa của phong trào “Hộp quà tiết kiệm”.</a:t>
            </a:r>
            <a:endParaRPr lang="en-US" sz="4000">
              <a:latin typeface="Cambria" panose="02040503050406030204" pitchFamily="18" charset="0"/>
              <a:ea typeface="Cambria" panose="02040503050406030204" pitchFamily="18" charset="0"/>
            </a:endParaRPr>
          </a:p>
        </p:txBody>
      </p:sp>
      <p:sp>
        <p:nvSpPr>
          <p:cNvPr id="18" name="TextBox 17">
            <a:extLst>
              <a:ext uri="{FF2B5EF4-FFF2-40B4-BE49-F238E27FC236}">
                <a16:creationId xmlns:a16="http://schemas.microsoft.com/office/drawing/2014/main" id="{04415359-507E-4825-B7B5-A9FC3A98C998}"/>
              </a:ext>
            </a:extLst>
          </p:cNvPr>
          <p:cNvSpPr txBox="1"/>
          <p:nvPr/>
        </p:nvSpPr>
        <p:spPr>
          <a:xfrm>
            <a:off x="1307976" y="5864841"/>
            <a:ext cx="15456024" cy="1323439"/>
          </a:xfrm>
          <a:prstGeom prst="rect">
            <a:avLst/>
          </a:prstGeom>
          <a:noFill/>
        </p:spPr>
        <p:txBody>
          <a:bodyPr wrap="square">
            <a:spAutoFit/>
          </a:bodyPr>
          <a:lstStyle/>
          <a:p>
            <a:r>
              <a:rPr lang="vi-VN" sz="4000" b="0" i="0">
                <a:solidFill>
                  <a:srgbClr val="000000"/>
                </a:solidFill>
                <a:effectLst/>
                <a:latin typeface="Cambria" panose="02040503050406030204" pitchFamily="18" charset="0"/>
                <a:ea typeface="Cambria" panose="02040503050406030204" pitchFamily="18" charset="0"/>
              </a:rPr>
              <a:t>- Hiểu được sự cẩn thiết phải tiết kiệm chi tiêu trong cuộc sống để đề phòng những bất trắc có thể xảy ra.</a:t>
            </a:r>
            <a:endParaRPr lang="en-US" sz="4000">
              <a:latin typeface="Cambria" panose="02040503050406030204" pitchFamily="18" charset="0"/>
              <a:ea typeface="Cambria" panose="02040503050406030204" pitchFamily="18" charset="0"/>
            </a:endParaRPr>
          </a:p>
        </p:txBody>
      </p:sp>
      <p:sp>
        <p:nvSpPr>
          <p:cNvPr id="22" name="TextBox 21">
            <a:extLst>
              <a:ext uri="{FF2B5EF4-FFF2-40B4-BE49-F238E27FC236}">
                <a16:creationId xmlns:a16="http://schemas.microsoft.com/office/drawing/2014/main" id="{C71B8EFA-9833-4EBF-9B69-6F2E0700DE59}"/>
              </a:ext>
            </a:extLst>
          </p:cNvPr>
          <p:cNvSpPr txBox="1"/>
          <p:nvPr/>
        </p:nvSpPr>
        <p:spPr>
          <a:xfrm>
            <a:off x="1281794" y="7555678"/>
            <a:ext cx="15456023" cy="1323439"/>
          </a:xfrm>
          <a:prstGeom prst="rect">
            <a:avLst/>
          </a:prstGeom>
          <a:noFill/>
        </p:spPr>
        <p:txBody>
          <a:bodyPr wrap="square">
            <a:spAutoFit/>
          </a:bodyPr>
          <a:lstStyle/>
          <a:p>
            <a:r>
              <a:rPr lang="vi-VN" sz="4000" b="0" i="0">
                <a:solidFill>
                  <a:srgbClr val="000000"/>
                </a:solidFill>
                <a:effectLst/>
                <a:latin typeface="Cambria" panose="02040503050406030204" pitchFamily="18" charset="0"/>
                <a:ea typeface="Cambria" panose="02040503050406030204" pitchFamily="18" charset="0"/>
              </a:rPr>
              <a:t>- Rèn kĩ năng thiết kế, tổ chức, đánh giá hoạt động; bổi dưỡng phẩm chất tiết kiệm, trách nhiệm.</a:t>
            </a:r>
            <a:endParaRPr lang="en-US" sz="400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558613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607</TotalTime>
  <Words>1246</Words>
  <Application>Microsoft Office PowerPoint</Application>
  <PresentationFormat>Custom</PresentationFormat>
  <Paragraphs>93</Paragraphs>
  <Slides>19</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Times New Roman</vt:lpstr>
      <vt:lpstr>Arial</vt:lpstr>
      <vt:lpstr>Cambria</vt:lpstr>
      <vt:lpstr>Bellaboo</vt:lpstr>
      <vt:lpstr>Calibri</vt:lpstr>
      <vt:lpstr>More Sugar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Pink Cute Colorful Journal To Do List Planner Presentation</dc:title>
  <dc:creator>Admin</dc:creator>
  <cp:lastModifiedBy>Admin</cp:lastModifiedBy>
  <cp:revision>51</cp:revision>
  <dcterms:created xsi:type="dcterms:W3CDTF">2006-08-16T00:00:00Z</dcterms:created>
  <dcterms:modified xsi:type="dcterms:W3CDTF">2023-12-22T14:05:51Z</dcterms:modified>
  <dc:identifier>DAFqLxa9cHA</dc:identifier>
</cp:coreProperties>
</file>