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91" r:id="rId6"/>
    <p:sldId id="292" r:id="rId7"/>
    <p:sldId id="298" r:id="rId8"/>
    <p:sldId id="296" r:id="rId9"/>
    <p:sldId id="285" r:id="rId10"/>
    <p:sldId id="261" r:id="rId11"/>
    <p:sldId id="299" r:id="rId12"/>
    <p:sldId id="301" r:id="rId13"/>
    <p:sldId id="302" r:id="rId14"/>
    <p:sldId id="268" r:id="rId15"/>
    <p:sldId id="287" r:id="rId16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3"/>
    <p:restoredTop sz="92987"/>
  </p:normalViewPr>
  <p:slideViewPr>
    <p:cSldViewPr snapToGrid="0" snapToObjects="1">
      <p:cViewPr>
        <p:scale>
          <a:sx n="96" d="100"/>
          <a:sy n="96" d="100"/>
        </p:scale>
        <p:origin x="-379" y="475"/>
      </p:cViewPr>
      <p:guideLst>
        <p:guide orient="horz" pos="218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39C6E-DF53-494E-9456-7106A262A2CA}" type="datetimeFigureOut">
              <a:rPr lang="vi-VN" smtClean="0"/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DA408-CA39-5B4B-BE4A-D60BED439684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303D30-D459-4579-8B63-A951EA9B5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2905" r="60740" b="73505"/>
          <a:stretch>
            <a:fillRect/>
          </a:stretch>
        </p:blipFill>
        <p:spPr>
          <a:xfrm>
            <a:off x="560877" y="4312568"/>
            <a:ext cx="2748329" cy="25454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7564" r="60740" b="73504"/>
          <a:stretch>
            <a:fillRect/>
          </a:stretch>
        </p:blipFill>
        <p:spPr>
          <a:xfrm>
            <a:off x="7866185" y="-17491"/>
            <a:ext cx="4007459" cy="29788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5" name="图片 24" descr="图片包含 植物, 树叶, 蕨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34316" r="68942" b="24020"/>
          <a:stretch>
            <a:fillRect/>
          </a:stretch>
        </p:blipFill>
        <p:spPr>
          <a:xfrm>
            <a:off x="178022" y="2524982"/>
            <a:ext cx="2604400" cy="232499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52"/>
          <a:stretch>
            <a:fillRect/>
          </a:stretch>
        </p:blipFill>
        <p:spPr>
          <a:xfrm>
            <a:off x="0" y="322"/>
            <a:ext cx="12192000" cy="2753079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1914525" y="1625111"/>
            <a:ext cx="8362950" cy="36077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157046" y="1918064"/>
            <a:ext cx="7877908" cy="2978803"/>
          </a:xfrm>
          <a:prstGeom prst="rect">
            <a:avLst/>
          </a:prstGeom>
          <a:noFill/>
          <a:ln w="101600" cmpd="thickThin">
            <a:solidFill>
              <a:srgbClr val="918D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餐桌&#10;&#10;描述已自动生成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3"/>
          <a:stretch>
            <a:fillRect/>
          </a:stretch>
        </p:blipFill>
        <p:spPr>
          <a:xfrm>
            <a:off x="6096000" y="3716214"/>
            <a:ext cx="6318738" cy="3075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8516245" y="-575308"/>
            <a:ext cx="3434275" cy="29665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0" name="矩形: 圆角 9"/>
          <p:cNvSpPr/>
          <p:nvPr userDrawn="1"/>
        </p:nvSpPr>
        <p:spPr>
          <a:xfrm>
            <a:off x="4313215" y="1328725"/>
            <a:ext cx="7878786" cy="37002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567400" y="1594989"/>
            <a:ext cx="7383120" cy="3167672"/>
          </a:xfrm>
          <a:prstGeom prst="rect">
            <a:avLst/>
          </a:prstGeom>
          <a:noFill/>
          <a:ln w="101600" cmpd="thickThin">
            <a:solidFill>
              <a:srgbClr val="918D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9" name="图片 8" descr="图片包含 餐桌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53"/>
          <a:stretch>
            <a:fillRect/>
          </a:stretch>
        </p:blipFill>
        <p:spPr>
          <a:xfrm flipH="1">
            <a:off x="0" y="4217202"/>
            <a:ext cx="4869180" cy="23702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06" b="60001"/>
          <a:stretch>
            <a:fillRect/>
          </a:stretch>
        </p:blipFill>
        <p:spPr>
          <a:xfrm>
            <a:off x="0" y="323"/>
            <a:ext cx="5132070" cy="27428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6096000" y="5250679"/>
            <a:ext cx="1860745" cy="1607321"/>
          </a:xfrm>
          <a:prstGeom prst="rect">
            <a:avLst/>
          </a:prstGeom>
        </p:spPr>
      </p:pic>
      <p:pic>
        <p:nvPicPr>
          <p:cNvPr id="20" name="图片 19" descr="图片包含 植物, 树叶, 蕨&#10;&#10;描述已自动生成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" t="34316" r="73192" b="28880"/>
          <a:stretch>
            <a:fillRect/>
          </a:stretch>
        </p:blipFill>
        <p:spPr>
          <a:xfrm>
            <a:off x="9532620" y="4322392"/>
            <a:ext cx="2668583" cy="2535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67920" y="1989922"/>
            <a:ext cx="7056160" cy="239694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2732109" y="2193914"/>
            <a:ext cx="6727781" cy="1988955"/>
          </a:xfrm>
          <a:prstGeom prst="rect">
            <a:avLst/>
          </a:prstGeom>
          <a:noFill/>
          <a:ln w="101600" cmpd="thickThin">
            <a:solidFill>
              <a:srgbClr val="918D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7764751" y="-575308"/>
            <a:ext cx="4185769" cy="36156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2895430" y="4556142"/>
            <a:ext cx="2659380" cy="2297186"/>
          </a:xfrm>
          <a:prstGeom prst="rect">
            <a:avLst/>
          </a:prstGeom>
        </p:spPr>
      </p:pic>
      <p:pic>
        <p:nvPicPr>
          <p:cNvPr id="17" name="图片 16" descr="图片包含 植物, 树叶, 蕨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34316" r="73131" b="28931"/>
          <a:stretch>
            <a:fillRect/>
          </a:stretch>
        </p:blipFill>
        <p:spPr>
          <a:xfrm>
            <a:off x="8691211" y="3577727"/>
            <a:ext cx="3500789" cy="32802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12997" r="42719" b="5496"/>
          <a:stretch>
            <a:fillRect/>
          </a:stretch>
        </p:blipFill>
        <p:spPr>
          <a:xfrm>
            <a:off x="0" y="2303014"/>
            <a:ext cx="4309110" cy="43716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9" r="45250" b="71054"/>
          <a:stretch>
            <a:fillRect/>
          </a:stretch>
        </p:blipFill>
        <p:spPr>
          <a:xfrm>
            <a:off x="1257300" y="323"/>
            <a:ext cx="3293290" cy="198492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3" r="-2164" b="71054"/>
          <a:stretch>
            <a:fillRect/>
          </a:stretch>
        </p:blipFill>
        <p:spPr>
          <a:xfrm>
            <a:off x="6918970" y="4182869"/>
            <a:ext cx="2659380" cy="1602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8" name="矩形: 圆角 7"/>
          <p:cNvSpPr/>
          <p:nvPr userDrawn="1"/>
        </p:nvSpPr>
        <p:spPr>
          <a:xfrm>
            <a:off x="752006" y="573373"/>
            <a:ext cx="10687987" cy="571125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01600" cmpd="thickThin">
            <a:solidFill>
              <a:srgbClr val="918D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9938836" y="-723332"/>
            <a:ext cx="3002309" cy="25934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19" t="16714" r="18481" b="17163"/>
          <a:stretch>
            <a:fillRect/>
          </a:stretch>
        </p:blipFill>
        <p:spPr>
          <a:xfrm flipH="1">
            <a:off x="148589" y="4194810"/>
            <a:ext cx="2092007" cy="2526030"/>
          </a:xfrm>
          <a:prstGeom prst="rect">
            <a:avLst/>
          </a:prstGeom>
        </p:spPr>
      </p:pic>
      <p:pic>
        <p:nvPicPr>
          <p:cNvPr id="16" name="图片 15" descr="图片包含 植物, 树叶, 蕨&#10;&#10;描述已自动生成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34316" r="73131" b="28931"/>
          <a:stretch>
            <a:fillRect/>
          </a:stretch>
        </p:blipFill>
        <p:spPr>
          <a:xfrm>
            <a:off x="9429750" y="4269745"/>
            <a:ext cx="2762249" cy="2588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9" name="矩形: 圆角 18"/>
          <p:cNvSpPr/>
          <p:nvPr userDrawn="1"/>
        </p:nvSpPr>
        <p:spPr>
          <a:xfrm>
            <a:off x="752006" y="573373"/>
            <a:ext cx="10687987" cy="571125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01600" cmpd="thickThin">
            <a:solidFill>
              <a:srgbClr val="918D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/>
          </a:p>
        </p:txBody>
      </p:sp>
      <p:pic>
        <p:nvPicPr>
          <p:cNvPr id="21" name="图片 20" descr="图片包含 植物, 树叶, 蕨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8" t="34316" r="73131" b="28931"/>
          <a:stretch>
            <a:fillRect/>
          </a:stretch>
        </p:blipFill>
        <p:spPr>
          <a:xfrm>
            <a:off x="9429750" y="4269745"/>
            <a:ext cx="2762249" cy="25882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8" t="4495" r="60740" b="73505"/>
          <a:stretch>
            <a:fillRect/>
          </a:stretch>
        </p:blipFill>
        <p:spPr>
          <a:xfrm>
            <a:off x="-1092051" y="-1091632"/>
            <a:ext cx="3002309" cy="25934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6ECEA-BC29-2145-A632-E1DECDFAA711}" type="datetimeFigureOut">
              <a:rPr lang="vi-VN" smtClean="0"/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3D5FB-0913-5D45-80B4-6F397498D837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15.xml"/><Relationship Id="rId7" Type="http://schemas.microsoft.com/office/2007/relationships/hdphoto" Target="../media/image35.wdp"/><Relationship Id="rId6" Type="http://schemas.openxmlformats.org/officeDocument/2006/relationships/image" Target="../media/image34.png"/><Relationship Id="rId5" Type="http://schemas.microsoft.com/office/2007/relationships/hdphoto" Target="../media/image33.wdp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microsoft.com/office/2007/relationships/hdphoto" Target="../media/image37.wdp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38.jpe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6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5.xml"/><Relationship Id="rId7" Type="http://schemas.microsoft.com/office/2007/relationships/hdphoto" Target="../media/image35.wdp"/><Relationship Id="rId6" Type="http://schemas.openxmlformats.org/officeDocument/2006/relationships/image" Target="../media/image34.png"/><Relationship Id="rId5" Type="http://schemas.microsoft.com/office/2007/relationships/hdphoto" Target="../media/image33.wdp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91193" y="2823124"/>
            <a:ext cx="8094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21518F"/>
                </a:solidFill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    ĐẠI </a:t>
            </a:r>
            <a:r>
              <a:rPr lang="en-US" altLang="zh-CN" sz="6000" dirty="0">
                <a:solidFill>
                  <a:srgbClr val="21518F"/>
                </a:solidFill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TỪ XƯNG HÔ</a:t>
            </a:r>
            <a:endParaRPr lang="zh-CN" altLang="en-US" sz="6000" dirty="0">
              <a:solidFill>
                <a:srgbClr val="21518F"/>
              </a:solidFill>
              <a:latin typeface="Times New Roman" panose="02020603050405020304" pitchFamily="18" charset="0"/>
              <a:ea typeface="字魂35号-经典雅黑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3662" y="4124597"/>
            <a:ext cx="495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>
                <a:solidFill>
                  <a:srgbClr val="21518F"/>
                </a:solidFill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i="1" dirty="0" err="1">
                <a:solidFill>
                  <a:srgbClr val="21518F"/>
                </a:solidFill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Trang</a:t>
            </a:r>
            <a:r>
              <a:rPr lang="en-US" altLang="zh-CN" i="1" dirty="0">
                <a:solidFill>
                  <a:srgbClr val="21518F"/>
                </a:solidFill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 105-106)</a:t>
            </a:r>
            <a:endParaRPr lang="zh-CN" altLang="en-US" i="1" dirty="0">
              <a:solidFill>
                <a:srgbClr val="21518F"/>
              </a:solidFill>
              <a:latin typeface="Times New Roman" panose="02020603050405020304" pitchFamily="18" charset="0"/>
              <a:ea typeface="字魂35号-经典雅黑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55390" y="2095500"/>
            <a:ext cx="42202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Luyện</a:t>
            </a:r>
            <a:r>
              <a:rPr lang="en-US" altLang="zh-CN" sz="3200" b="1" dirty="0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 </a:t>
            </a:r>
            <a:r>
              <a:rPr lang="en-US" altLang="zh-CN" sz="3200" b="1" dirty="0" err="1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từ</a:t>
            </a:r>
            <a:r>
              <a:rPr lang="en-US" altLang="zh-CN" sz="3200" b="1" dirty="0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 </a:t>
            </a:r>
            <a:r>
              <a:rPr lang="en-US" altLang="zh-CN" sz="3200" b="1" dirty="0" err="1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và</a:t>
            </a:r>
            <a:r>
              <a:rPr lang="en-US" altLang="zh-CN" sz="3200" b="1" dirty="0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 </a:t>
            </a:r>
            <a:r>
              <a:rPr lang="en-US" altLang="zh-CN" sz="3200" b="1" dirty="0" err="1">
                <a:solidFill>
                  <a:schemeClr val="accent2">
                    <a:lumMod val="75000"/>
                    <a:alpha val="50000"/>
                  </a:schemeClr>
                </a:solidFill>
                <a:latin typeface="UTM Aquarelle" pitchFamily="18" charset="0"/>
                <a:ea typeface="思源宋体 SemiBold" panose="02020600000000000000" pitchFamily="18" charset="-122"/>
              </a:rPr>
              <a:t>câu</a:t>
            </a:r>
            <a:endParaRPr lang="zh-CN" altLang="en-US" sz="3200" b="1" dirty="0">
              <a:solidFill>
                <a:schemeClr val="accent2">
                  <a:lumMod val="75000"/>
                  <a:alpha val="50000"/>
                </a:schemeClr>
              </a:solidFill>
              <a:latin typeface="UTM Aquarelle" pitchFamily="18" charset="0"/>
              <a:ea typeface="思源宋体 SemiBold" panose="02020600000000000000" pitchFamily="18" charset="-122"/>
            </a:endParaRPr>
          </a:p>
        </p:txBody>
      </p:sp>
      <p:pic>
        <p:nvPicPr>
          <p:cNvPr id="2" name="口哨版轻松欢快夏日旅行配乐-26秒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fade in="500.000000" out="500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14718" y="7093712"/>
            <a:ext cx="609600" cy="609600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1886357" y="2330215"/>
            <a:ext cx="166274" cy="2390762"/>
          </a:xfrm>
          <a:prstGeom prst="roundRect">
            <a:avLst>
              <a:gd name="adj" fmla="val 50000"/>
            </a:avLst>
          </a:prstGeom>
          <a:solidFill>
            <a:srgbClr val="2151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6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59824" y="1080109"/>
            <a:ext cx="2434051" cy="38718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3739" y="575128"/>
            <a:ext cx="5560986" cy="2852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17633" y="1080109"/>
            <a:ext cx="447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ngươi</a:t>
            </a:r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4" b="100000" l="7089" r="91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489" y="2001156"/>
            <a:ext cx="25082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72" b="100000" l="0" r="100000">
                        <a14:foregroundMark x1="39554" y1="33875" x2="6128" y2="31707"/>
                        <a14:foregroundMark x1="45125" y1="21951" x2="17270" y2="49593"/>
                        <a14:foregroundMark x1="22841" y1="49051" x2="15599" y2="38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9014" y="2901948"/>
            <a:ext cx="227965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965017" y="4767978"/>
            <a:ext cx="4794807" cy="1219329"/>
            <a:chOff x="2542617" y="4952870"/>
            <a:chExt cx="4794807" cy="1219329"/>
          </a:xfrm>
        </p:grpSpPr>
        <p:sp>
          <p:nvSpPr>
            <p:cNvPr id="19" name="Rounded Rectangle 18"/>
            <p:cNvSpPr/>
            <p:nvPr/>
          </p:nvSpPr>
          <p:spPr>
            <a:xfrm>
              <a:off x="2542617" y="4952870"/>
              <a:ext cx="4480483" cy="1219329"/>
            </a:xfrm>
            <a:prstGeom prst="roundRect">
              <a:avLst/>
            </a:prstGeom>
            <a:ln>
              <a:prstDash val="solid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80506" y="5085480"/>
              <a:ext cx="465691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- </a:t>
              </a:r>
              <a:r>
                <a:rPr lang="en-US" sz="2800" dirty="0" err="1"/>
                <a:t>Người</a:t>
              </a:r>
              <a:r>
                <a:rPr lang="en-US" sz="2800" dirty="0"/>
                <a:t> </a:t>
              </a:r>
              <a:r>
                <a:rPr lang="en-US" sz="2800" dirty="0" err="1"/>
                <a:t>nói</a:t>
              </a:r>
              <a:r>
                <a:rPr lang="en-US" sz="2800" dirty="0"/>
                <a:t>: </a:t>
              </a:r>
              <a:r>
                <a:rPr lang="en-US" sz="2800" b="1" dirty="0"/>
                <a:t>ta</a:t>
              </a:r>
              <a:endParaRPr lang="en-US" sz="2800" b="1" dirty="0"/>
            </a:p>
            <a:p>
              <a:r>
                <a:rPr lang="en-US" sz="2800" dirty="0"/>
                <a:t>- </a:t>
              </a:r>
              <a:r>
                <a:rPr lang="en-US" sz="2800" dirty="0" err="1"/>
                <a:t>Người</a:t>
              </a:r>
              <a:r>
                <a:rPr lang="en-US" sz="2800" dirty="0"/>
                <a:t> </a:t>
              </a:r>
              <a:r>
                <a:rPr lang="en-US" sz="2800" dirty="0" err="1"/>
                <a:t>nghe</a:t>
              </a:r>
              <a:r>
                <a:rPr lang="en-US" sz="2800" dirty="0"/>
                <a:t>: </a:t>
              </a:r>
              <a:r>
                <a:rPr lang="en-US" sz="2800" b="1" dirty="0" err="1"/>
                <a:t>các</a:t>
              </a:r>
              <a:r>
                <a:rPr lang="en-US" sz="2800" b="1" dirty="0"/>
                <a:t> </a:t>
              </a:r>
              <a:r>
                <a:rPr lang="en-US" sz="2800" b="1" dirty="0" err="1"/>
                <a:t>ngươi</a:t>
              </a:r>
              <a:endParaRPr lang="en-US" sz="28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1624" y1="93610" x2="61624" y2="14377"/>
                        <a14:foregroundMark x1="14207" y1="20447" x2="48708" y2="79233"/>
                        <a14:foregroundMark x1="18635" y1="23323" x2="84502" y2="23323"/>
                        <a14:foregroundMark x1="38007" y1="9904" x2="85793" y2="13099"/>
                        <a14:foregroundMark x1="69373" y1="12141" x2="82657" y2="40575"/>
                        <a14:foregroundMark x1="18635" y1="8626" x2="41882" y2="34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44" y="1223148"/>
            <a:ext cx="4780512" cy="276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4" b="100000" l="7089" r="91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03041" y="1637525"/>
            <a:ext cx="25082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672" b="100000" l="0" r="100000">
                        <a14:foregroundMark x1="39554" y1="33875" x2="6128" y2="31707"/>
                        <a14:foregroundMark x1="45125" y1="21951" x2="17270" y2="49593"/>
                        <a14:foregroundMark x1="22841" y1="49051" x2="15599" y2="38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16890" y="2291574"/>
            <a:ext cx="227965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2832100" y="4767978"/>
            <a:ext cx="7302499" cy="1219329"/>
            <a:chOff x="1409700" y="4952870"/>
            <a:chExt cx="7302499" cy="1219329"/>
          </a:xfrm>
        </p:grpSpPr>
        <p:sp>
          <p:nvSpPr>
            <p:cNvPr id="19" name="Rounded Rectangle 18"/>
            <p:cNvSpPr/>
            <p:nvPr/>
          </p:nvSpPr>
          <p:spPr>
            <a:xfrm>
              <a:off x="1409700" y="4952870"/>
              <a:ext cx="7302499" cy="1219329"/>
            </a:xfrm>
            <a:prstGeom prst="roundRect">
              <a:avLst/>
            </a:prstGeom>
            <a:ln>
              <a:prstDash val="solid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63699" y="5248512"/>
              <a:ext cx="6794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- </a:t>
              </a:r>
              <a:r>
                <a:rPr lang="en-US" sz="2800" dirty="0" err="1"/>
                <a:t>Vật</a:t>
              </a:r>
              <a:r>
                <a:rPr lang="en-US" sz="2800" dirty="0"/>
                <a:t> </a:t>
              </a:r>
              <a:r>
                <a:rPr lang="en-US" sz="2800" dirty="0" err="1"/>
                <a:t>được</a:t>
              </a:r>
              <a:r>
                <a:rPr lang="en-US" sz="2800" dirty="0"/>
                <a:t> </a:t>
              </a:r>
              <a:r>
                <a:rPr lang="en-US" sz="2800" dirty="0" err="1"/>
                <a:t>câu</a:t>
              </a:r>
              <a:r>
                <a:rPr lang="en-US" sz="2800" dirty="0"/>
                <a:t> </a:t>
              </a:r>
              <a:r>
                <a:rPr lang="en-US" sz="2800" dirty="0" err="1"/>
                <a:t>chuyện</a:t>
              </a:r>
              <a:r>
                <a:rPr lang="en-US" sz="2800" dirty="0"/>
                <a:t> </a:t>
              </a:r>
              <a:r>
                <a:rPr lang="en-US" sz="2800" dirty="0" err="1"/>
                <a:t>nhắc</a:t>
              </a:r>
              <a:r>
                <a:rPr lang="en-US" sz="2800" dirty="0"/>
                <a:t> </a:t>
              </a:r>
              <a:r>
                <a:rPr lang="en-US" sz="2800" dirty="0" err="1"/>
                <a:t>tới</a:t>
              </a:r>
              <a:r>
                <a:rPr lang="en-US" sz="2800" dirty="0"/>
                <a:t>: </a:t>
              </a:r>
              <a:r>
                <a:rPr lang="en-US" sz="2800" b="1" dirty="0" err="1"/>
                <a:t>chúng</a:t>
              </a:r>
              <a:r>
                <a:rPr lang="en-US" sz="2800" dirty="0"/>
                <a:t> </a:t>
              </a:r>
              <a:endParaRPr lang="en-US" sz="2800" dirty="0"/>
            </a:p>
          </p:txBody>
        </p:sp>
      </p:grpSp>
      <p:sp>
        <p:nvSpPr>
          <p:cNvPr id="3" name="Cloud Callout 2"/>
          <p:cNvSpPr/>
          <p:nvPr/>
        </p:nvSpPr>
        <p:spPr>
          <a:xfrm>
            <a:off x="8356598" y="177799"/>
            <a:ext cx="3721102" cy="3069835"/>
          </a:xfrm>
          <a:prstGeom prst="cloudCallout">
            <a:avLst>
              <a:gd name="adj1" fmla="val -79229"/>
              <a:gd name="adj2" fmla="val 18579"/>
            </a:avLst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952499" y="527735"/>
            <a:ext cx="72390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khuya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altLang="en-US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52176" y="3149600"/>
            <a:ext cx="2339824" cy="3708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45300" y="881564"/>
            <a:ext cx="86337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800"/>
              </a:spcBef>
            </a:pP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1. Đại từ xưng hô là từ được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người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b="1" dirty="0" err="1">
                <a:solidFill>
                  <a:schemeClr val="accent2">
                    <a:lumMod val="75000"/>
                  </a:schemeClr>
                </a:solidFill>
              </a:rPr>
              <a:t>nói</a:t>
            </a: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 dùng để tự chỉ mình hay chỉ người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</a:rPr>
              <a:t>k</a:t>
            </a: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hác khi giao tiếp: </a:t>
            </a:r>
            <a:r>
              <a:rPr lang="vi-VN" sz="2800" b="1" i="1" dirty="0">
                <a:solidFill>
                  <a:schemeClr val="accent2">
                    <a:lumMod val="75000"/>
                  </a:schemeClr>
                </a:solidFill>
              </a:rPr>
              <a:t>tôi, chúng tôi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r>
              <a:rPr lang="vi-VN" sz="2800" b="1" i="1" dirty="0">
                <a:solidFill>
                  <a:schemeClr val="accent2">
                    <a:lumMod val="75000"/>
                  </a:schemeClr>
                </a:solidFill>
              </a:rPr>
              <a:t> mày, chúng mày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</a:rPr>
              <a:t>;</a:t>
            </a:r>
            <a:r>
              <a:rPr lang="vi-VN" sz="2800" b="1" i="1" dirty="0">
                <a:solidFill>
                  <a:schemeClr val="accent2">
                    <a:lumMod val="75000"/>
                  </a:schemeClr>
                </a:solidFill>
              </a:rPr>
              <a:t> nó, chúng nó…</a:t>
            </a:r>
            <a:endParaRPr lang="vi-VN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spcBef>
                <a:spcPts val="1800"/>
              </a:spcBef>
            </a:pP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2. Bên cạnh các từ nói trên, người Việt Nam còn dùng nhiều danh từ chỉ người làm đại từ xưng hô để thể hiện thứ bậc, tuổi tác, giới tính: </a:t>
            </a:r>
            <a:r>
              <a:rPr lang="vi-VN" sz="2800" b="1" i="1" dirty="0">
                <a:solidFill>
                  <a:schemeClr val="accent2">
                    <a:lumMod val="75000"/>
                  </a:schemeClr>
                </a:solidFill>
              </a:rPr>
              <a:t>ông, bà, anh, chị, em, cháu, thầy, bạn…</a:t>
            </a:r>
            <a:endParaRPr lang="vi-VN" sz="28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algn="just">
              <a:spcBef>
                <a:spcPts val="1800"/>
              </a:spcBef>
            </a:pP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</a:rPr>
              <a:t>3. Khi xưng hô, cần chú ý chọn từ cho lịch sự, thể hiện đúng mối quan hệ giữa mình với người nghe và người được nhắc tới.</a:t>
            </a:r>
            <a:endParaRPr lang="vi-VN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88900" y="101600"/>
            <a:ext cx="11224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VN Mang Cau Nang" panose="03060902050402020B05" pitchFamily="66" charset="0"/>
              </a:rPr>
              <a:t>GHI 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VN Mang Cau Nang" panose="03060902050402020B05" pitchFamily="66" charset="0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VN Mang Cau Nang" panose="03060902050402020B05" pitchFamily="66" charset="0"/>
              </a:rPr>
              <a:t>NHỚ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VN Mang Cau Nang" panose="03060902050402020B05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4278" y="2549441"/>
            <a:ext cx="573907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2151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VN Thoi Nay Nang" panose="02020903060505020304" pitchFamily="18" charset="0"/>
                <a:ea typeface="字魂35号-经典雅黑" panose="02000000000000000000" pitchFamily="2" charset="-122"/>
              </a:rPr>
              <a:t>VẬN DỤNG</a:t>
            </a:r>
            <a:endParaRPr lang="zh-CN" altLang="en-US" sz="8000" b="1" dirty="0">
              <a:solidFill>
                <a:srgbClr val="2151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VN Thoi Nay Nang" panose="02020903060505020304" pitchFamily="18" charset="0"/>
              <a:ea typeface="字魂35号-经典雅黑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91883" y="2561633"/>
            <a:ext cx="65838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2151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VN Thoi Nay Nang" panose="02020903060505020304" pitchFamily="18" charset="0"/>
                <a:ea typeface="字魂35号-经典雅黑" panose="02000000000000000000" pitchFamily="2" charset="-122"/>
              </a:rPr>
              <a:t>KHỞI ĐỘNG</a:t>
            </a:r>
            <a:endParaRPr lang="zh-CN" altLang="en-US" sz="8000" b="1" dirty="0">
              <a:solidFill>
                <a:srgbClr val="2151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VN Thoi Nay Nang" panose="02020903060505020304" pitchFamily="18" charset="0"/>
              <a:ea typeface="字魂35号-经典雅黑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Panda Emoji | SillyHilli | Gấu, Gấu trú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vi-VN"/>
          </a:p>
        </p:txBody>
      </p:sp>
      <p:pic>
        <p:nvPicPr>
          <p:cNvPr id="6154" name="Picture 10" descr="พื้นหลังการ์ตูนแพนด้ายักษ์เล่นในป่าไผ่เขียว, สีเขียว, ป่าไผ่,  เล่นภาพพื้นหลังสำหรับการดาวน์โหลดฟรี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2863"/>
            <a:ext cx="12192001" cy="69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5679017" y="4673600"/>
            <a:ext cx="6512983" cy="1905000"/>
          </a:xfrm>
          <a:prstGeom prst="roundRect">
            <a:avLst/>
          </a:prstGeom>
          <a:solidFill>
            <a:srgbClr val="FFDF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9966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 TRÚC TÌM BẠN</a:t>
            </a:r>
            <a:endParaRPr lang="vi-VN" sz="4800" b="1" dirty="0">
              <a:solidFill>
                <a:srgbClr val="9966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1695" y="4190832"/>
            <a:ext cx="916772" cy="965536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0495992" y="5949278"/>
            <a:ext cx="1696008" cy="85224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Panda Emoji | SillyHilli | Gấu, Gấu trú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 descr="พื้นหลังการ์ตูนแพนด้ายักษ์เล่นในป่าไผ่เขียว, สีเขียว, ป่าไผ่,  เล่นภาพพื้นหลังสำหรับการดาวน์โหลดฟรี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2863"/>
            <a:ext cx="12192001" cy="690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422276" y="4857750"/>
            <a:ext cx="11350624" cy="1905000"/>
          </a:xfrm>
          <a:prstGeom prst="roundRect">
            <a:avLst/>
          </a:prstGeom>
          <a:solidFill>
            <a:srgbClr val="FFEC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ham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36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3600" b="1" dirty="0">
              <a:solidFill>
                <a:srgbClr val="99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: Rounded Corners 14"/>
          <p:cNvSpPr/>
          <p:nvPr/>
        </p:nvSpPr>
        <p:spPr>
          <a:xfrm>
            <a:off x="4730537" y="5355534"/>
            <a:ext cx="2349925" cy="909431"/>
          </a:xfrm>
          <a:prstGeom prst="roundRect">
            <a:avLst/>
          </a:prstGeom>
          <a:solidFill>
            <a:srgbClr val="FFBD45"/>
          </a:solidFill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BẮT ĐẦU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พื้นหลังการ์ตูนแพนด้ายักษ์เล่นในป่าไผ่เขียว, สีเขียว, ป่าไผ่,  เล่นภาพพื้นหลังสำหรับการดาวน์โหลดฟรี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856844" y="317371"/>
            <a:ext cx="10266862" cy="800230"/>
          </a:xfrm>
          <a:prstGeom prst="roundRect">
            <a:avLst/>
          </a:prstGeom>
          <a:ln w="57150">
            <a:solidFill>
              <a:srgbClr val="FFFF00"/>
            </a:solidFill>
            <a:prstDash val="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10" name="Text Box 59"/>
          <p:cNvSpPr txBox="1">
            <a:spLocks noChangeArrowheads="1"/>
          </p:cNvSpPr>
          <p:nvPr/>
        </p:nvSpPr>
        <p:spPr bwMode="auto">
          <a:xfrm>
            <a:off x="946890" y="317371"/>
            <a:ext cx="983243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9pPr>
          </a:lstStyle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b="1" baseline="30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Neo Sans Intel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10956" y="1396999"/>
            <a:ext cx="10612749" cy="5135959"/>
          </a:xfrm>
          <a:prstGeom prst="roundRect">
            <a:avLst/>
          </a:prstGeom>
          <a:ln w="57150"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Box 59"/>
          <p:cNvSpPr txBox="1">
            <a:spLocks noChangeArrowheads="1"/>
          </p:cNvSpPr>
          <p:nvPr/>
        </p:nvSpPr>
        <p:spPr bwMode="auto">
          <a:xfrm>
            <a:off x="856845" y="1503501"/>
            <a:ext cx="10052455" cy="5016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lessTLig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lessTLig" pitchFamily="18" charset="0"/>
              </a:defRPr>
            </a:lvl9pPr>
          </a:lstStyle>
          <a:p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nọ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bé 11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: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háo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hức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bé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khi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</a:t>
            </a:r>
            <a:r>
              <a:rPr lang="fr-F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aseline="30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099" y="4607764"/>
            <a:ext cx="2136587" cy="225023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231900" y="2743200"/>
            <a:ext cx="9017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00300" y="3403600"/>
            <a:ext cx="9017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526559" y="5205680"/>
            <a:ext cx="6731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981372" y="2743200"/>
            <a:ext cx="90170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110" grpId="0"/>
      <p:bldP spid="3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artoon movie Bridge&amp;#39;s Story Bamboo Animation - YouTub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215090" y="35624"/>
            <a:ext cx="7464424" cy="1295401"/>
          </a:xfrm>
          <a:prstGeom prst="roundRect">
            <a:avLst/>
          </a:prstGeom>
          <a:solidFill>
            <a:srgbClr val="FFEC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Yeah!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4000" b="1" dirty="0">
                <a:solidFill>
                  <a:srgbClr val="99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vi-VN" sz="4000" b="1" dirty="0">
              <a:solidFill>
                <a:srgbClr val="99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554" y="3156190"/>
            <a:ext cx="2928445" cy="27192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90" y="2021728"/>
            <a:ext cx="1789938" cy="2065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29" y="3632200"/>
            <a:ext cx="1899658" cy="23005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59" y="1529885"/>
            <a:ext cx="3177114" cy="3252610"/>
          </a:xfrm>
          <a:prstGeom prst="rect">
            <a:avLst/>
          </a:prstGeom>
        </p:spPr>
      </p:pic>
      <p:pic>
        <p:nvPicPr>
          <p:cNvPr id="1026" name="Picture 2" descr="Trò Chơi Vui Nhộn Cho Bé - Những Người Bạn Nhỏ Trong Rừng Của Gấu Trúc -  YouTub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139" b="99583" l="49063" r="803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92" t="35370" r="19688"/>
          <a:stretch>
            <a:fillRect/>
          </a:stretch>
        </p:blipFill>
        <p:spPr bwMode="auto">
          <a:xfrm>
            <a:off x="8331200" y="2425520"/>
            <a:ext cx="4025900" cy="443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0119" y="2537249"/>
            <a:ext cx="590738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21518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字魂35号-经典雅黑" panose="02000000000000000000" pitchFamily="2" charset="-122"/>
                <a:cs typeface="Times New Roman" panose="02020603050405020304" pitchFamily="18" charset="0"/>
              </a:rPr>
              <a:t>KHÁM PHÁ</a:t>
            </a:r>
            <a:endParaRPr lang="zh-CN" altLang="en-US" sz="8000" b="1" dirty="0">
              <a:solidFill>
                <a:srgbClr val="21518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字魂35号-经典雅黑" panose="02000000000000000000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66812" y="738188"/>
            <a:ext cx="10250488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.VnTime" panose="020B7200000000000000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lười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vãi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lung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khinh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rẻ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ngươi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thóc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tức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giận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khuya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en-US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 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Ê-</a:t>
            </a:r>
            <a:r>
              <a:rPr lang="en-US" sz="2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231" l="0" r="924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7780" y="3963964"/>
            <a:ext cx="1959040" cy="2894036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1624" y1="93610" x2="61624" y2="14377"/>
                        <a14:foregroundMark x1="14207" y1="20447" x2="48708" y2="79233"/>
                        <a14:foregroundMark x1="18635" y1="23323" x2="84502" y2="23323"/>
                        <a14:foregroundMark x1="38007" y1="9904" x2="85793" y2="13099"/>
                        <a14:foregroundMark x1="69373" y1="12141" x2="82657" y2="40575"/>
                        <a14:foregroundMark x1="18635" y1="8626" x2="41882" y2="34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12" y="5049799"/>
            <a:ext cx="2949703" cy="170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93100" y="1095708"/>
            <a:ext cx="2543058" cy="40452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514" y="444500"/>
            <a:ext cx="5560986" cy="2852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60700" y="1127789"/>
            <a:ext cx="447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Chị</a:t>
            </a:r>
            <a:r>
              <a:rPr lang="en-US" sz="2800" dirty="0"/>
              <a:t> </a:t>
            </a:r>
            <a:r>
              <a:rPr lang="en-US" sz="2800" dirty="0" err="1"/>
              <a:t>đẹp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nhờ</a:t>
            </a:r>
            <a:r>
              <a:rPr lang="en-US" sz="2800" dirty="0"/>
              <a:t> </a:t>
            </a:r>
            <a:r>
              <a:rPr lang="en-US" sz="2800" dirty="0" err="1"/>
              <a:t>cơm</a:t>
            </a:r>
            <a:r>
              <a:rPr lang="en-US" sz="2800" dirty="0"/>
              <a:t> </a:t>
            </a:r>
            <a:r>
              <a:rPr lang="en-US" sz="2800" dirty="0" err="1"/>
              <a:t>gạo</a:t>
            </a:r>
            <a:r>
              <a:rPr lang="en-US" sz="2800" dirty="0"/>
              <a:t>, </a:t>
            </a:r>
            <a:r>
              <a:rPr lang="en-US" sz="2800" dirty="0" err="1"/>
              <a:t>sao</a:t>
            </a:r>
            <a:r>
              <a:rPr lang="en-US" sz="2800" dirty="0"/>
              <a:t> </a:t>
            </a:r>
            <a:r>
              <a:rPr lang="en-US" sz="2800" b="1" dirty="0" err="1"/>
              <a:t>chị</a:t>
            </a:r>
            <a:r>
              <a:rPr lang="en-US" sz="2800" dirty="0"/>
              <a:t> </a:t>
            </a:r>
            <a:r>
              <a:rPr lang="en-US" sz="2800" dirty="0" err="1"/>
              <a:t>khinh</a:t>
            </a:r>
            <a:r>
              <a:rPr lang="en-US" sz="2800" dirty="0"/>
              <a:t> </a:t>
            </a:r>
            <a:r>
              <a:rPr lang="en-US" sz="2800" dirty="0" err="1"/>
              <a:t>rẻ</a:t>
            </a:r>
            <a:r>
              <a:rPr lang="en-US" sz="2800" dirty="0"/>
              <a:t> </a:t>
            </a:r>
            <a:r>
              <a:rPr lang="en-US" sz="2800" b="1" dirty="0" err="1"/>
              <a:t>chúng</a:t>
            </a:r>
            <a:r>
              <a:rPr lang="en-US" sz="2800" b="1" dirty="0"/>
              <a:t> </a:t>
            </a:r>
            <a:r>
              <a:rPr lang="en-US" sz="2800" b="1" dirty="0" err="1"/>
              <a:t>tôi</a:t>
            </a:r>
            <a:r>
              <a:rPr lang="en-US" sz="2800" b="1" dirty="0"/>
              <a:t> </a:t>
            </a:r>
            <a:r>
              <a:rPr lang="en-US" sz="2800" dirty="0" err="1"/>
              <a:t>thế</a:t>
            </a:r>
            <a:r>
              <a:rPr lang="en-US" sz="2800" dirty="0"/>
              <a:t>?</a:t>
            </a:r>
            <a:endParaRPr lang="en-US" sz="2800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14" b="100000" l="7089" r="91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489" y="2026556"/>
            <a:ext cx="25082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672" b="100000" l="0" r="100000">
                        <a14:foregroundMark x1="39554" y1="33875" x2="6128" y2="31707"/>
                        <a14:foregroundMark x1="45125" y1="21951" x2="17270" y2="49593"/>
                        <a14:foregroundMark x1="22841" y1="49051" x2="15599" y2="38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8714" y="2863848"/>
            <a:ext cx="227965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3965017" y="4844178"/>
            <a:ext cx="4340783" cy="1219329"/>
            <a:chOff x="2542617" y="4952870"/>
            <a:chExt cx="4340783" cy="1219329"/>
          </a:xfrm>
        </p:grpSpPr>
        <p:sp>
          <p:nvSpPr>
            <p:cNvPr id="19" name="Rounded Rectangle 18"/>
            <p:cNvSpPr/>
            <p:nvPr/>
          </p:nvSpPr>
          <p:spPr>
            <a:xfrm>
              <a:off x="2542617" y="4952870"/>
              <a:ext cx="4340783" cy="1219329"/>
            </a:xfrm>
            <a:prstGeom prst="roundRect">
              <a:avLst/>
            </a:prstGeom>
            <a:ln>
              <a:prstDash val="solid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80507" y="5085480"/>
              <a:ext cx="397429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- </a:t>
              </a:r>
              <a:r>
                <a:rPr lang="en-US" sz="2800" dirty="0" err="1"/>
                <a:t>Người</a:t>
              </a:r>
              <a:r>
                <a:rPr lang="en-US" sz="2800" dirty="0"/>
                <a:t> </a:t>
              </a:r>
              <a:r>
                <a:rPr lang="en-US" sz="2800" dirty="0" err="1"/>
                <a:t>nói</a:t>
              </a:r>
              <a:r>
                <a:rPr lang="en-US" sz="2800" dirty="0"/>
                <a:t>: </a:t>
              </a:r>
              <a:r>
                <a:rPr lang="en-US" sz="2800" b="1" dirty="0" err="1"/>
                <a:t>chúng</a:t>
              </a:r>
              <a:r>
                <a:rPr lang="en-US" sz="2800" b="1" dirty="0"/>
                <a:t> </a:t>
              </a:r>
              <a:r>
                <a:rPr lang="en-US" sz="2800" b="1" dirty="0" err="1"/>
                <a:t>tôi</a:t>
              </a:r>
              <a:endParaRPr lang="en-US" sz="2800" b="1" dirty="0"/>
            </a:p>
            <a:p>
              <a:r>
                <a:rPr lang="en-US" sz="2800" dirty="0"/>
                <a:t>- </a:t>
              </a:r>
              <a:r>
                <a:rPr lang="en-US" sz="2800" dirty="0" err="1"/>
                <a:t>Người</a:t>
              </a:r>
              <a:r>
                <a:rPr lang="en-US" sz="2800" dirty="0"/>
                <a:t> </a:t>
              </a:r>
              <a:r>
                <a:rPr lang="en-US" sz="2800" dirty="0" err="1"/>
                <a:t>nghe</a:t>
              </a:r>
              <a:r>
                <a:rPr lang="en-US" sz="2800" dirty="0"/>
                <a:t>: </a:t>
              </a:r>
              <a:r>
                <a:rPr lang="en-US" sz="2800" b="1" dirty="0" err="1"/>
                <a:t>chị</a:t>
              </a:r>
              <a:endParaRPr lang="en-US" sz="28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1627</Words>
  <Application>WPS Presentation</Application>
  <PresentationFormat>Custom</PresentationFormat>
  <Paragraphs>57</Paragraphs>
  <Slides>13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Arial</vt:lpstr>
      <vt:lpstr>SimSun</vt:lpstr>
      <vt:lpstr>Wingdings</vt:lpstr>
      <vt:lpstr>Times New Roman</vt:lpstr>
      <vt:lpstr>字魂35号-经典雅黑</vt:lpstr>
      <vt:lpstr>UTM Aquarelle</vt:lpstr>
      <vt:lpstr>思源宋体 SemiBold</vt:lpstr>
      <vt:lpstr>UTM Atlas</vt:lpstr>
      <vt:lpstr>Segoe Print</vt:lpstr>
      <vt:lpstr>UTM French Vanilla</vt:lpstr>
      <vt:lpstr>UVN Thoi Nay Nang</vt:lpstr>
      <vt:lpstr>TimelessTLig</vt:lpstr>
      <vt:lpstr>UTM Neo Sans Intel</vt:lpstr>
      <vt:lpstr>Tahoma</vt:lpstr>
      <vt:lpstr>Calibri</vt:lpstr>
      <vt:lpstr>Microsoft YaHei</vt:lpstr>
      <vt:lpstr>Arial Unicode MS</vt:lpstr>
      <vt:lpstr>Calibri Light</vt:lpstr>
      <vt:lpstr>.VnTime</vt:lpstr>
      <vt:lpstr>UVN Mang Cau Nang</vt:lpstr>
      <vt:lpstr>Mongolian Baiti</vt:lpstr>
      <vt:lpstr>SVN-Cinnamoncake</vt:lpstr>
      <vt:lpstr>Wide Latin</vt:lpstr>
      <vt:lpstr>思源黑体 CN Bold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Admin</cp:lastModifiedBy>
  <cp:revision>8</cp:revision>
  <dcterms:created xsi:type="dcterms:W3CDTF">2022-09-22T07:12:00Z</dcterms:created>
  <dcterms:modified xsi:type="dcterms:W3CDTF">2023-11-29T03:47:17Z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962291399B084BF9B23572F2B78AB98E_12</vt:lpwstr>
  </property>
  <property fmtid="{D5CDD505-2E9C-101B-9397-08002B2CF9AE}" pid="3" name="KSOProductBuildVer">
    <vt:lpwstr>1033-12.2.0.13306</vt:lpwstr>
  </property>
</Properties>
</file>