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79" r:id="rId3"/>
    <p:sldId id="339" r:id="rId4"/>
    <p:sldId id="264" r:id="rId5"/>
    <p:sldId id="303" r:id="rId6"/>
    <p:sldId id="335" r:id="rId7"/>
    <p:sldId id="336" r:id="rId8"/>
    <p:sldId id="304" r:id="rId9"/>
    <p:sldId id="265" r:id="rId10"/>
    <p:sldId id="305" r:id="rId11"/>
    <p:sldId id="294" r:id="rId12"/>
    <p:sldId id="309" r:id="rId13"/>
    <p:sldId id="314" r:id="rId14"/>
    <p:sldId id="313" r:id="rId15"/>
    <p:sldId id="325" r:id="rId16"/>
    <p:sldId id="273" r:id="rId17"/>
    <p:sldId id="354" r:id="rId18"/>
    <p:sldId id="297" r:id="rId19"/>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CCFFFF"/>
    <a:srgbClr val="0066CC"/>
    <a:srgbClr val="FF00FF"/>
    <a:srgbClr val="E5FFFF"/>
    <a:srgbClr val="66FFFF"/>
    <a:srgbClr val="008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76" d="100"/>
          <a:sy n="76" d="100"/>
        </p:scale>
        <p:origin x="-72" y="1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C45564B-346B-4EDE-98DE-3D6094CC87B8}" type="datetimeFigureOut">
              <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Click to edit Master text styles</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Second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Third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Fourth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Fifth level</a:t>
            </a:r>
            <a:endParaRPr kumimoji="0" 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Google Shape;442;p17:notes"/>
          <p:cNvSpPr>
            <a:spLocks noGrp="1"/>
          </p:cNvSpPr>
          <p:nvPr>
            <p:ph type="body" idx="1"/>
          </p:nvPr>
        </p:nvSpPr>
        <p:spPr>
          <a:xfrm>
            <a:off x="914400" y="3300413"/>
            <a:ext cx="7315200" cy="2700337"/>
          </a:xfrm>
          <a:noFill/>
          <a:ln>
            <a:noFill/>
          </a:ln>
        </p:spPr>
        <p:txBody>
          <a:bodyPr wrap="square" lIns="91425" tIns="45700" rIns="91425" bIns="45700" anchor="t" anchorCtr="0"/>
          <a:p>
            <a:pPr lvl="0" eaLnBrk="1" hangingPunct="1">
              <a:spcBef>
                <a:spcPct val="0"/>
              </a:spcBef>
            </a:pPr>
            <a:endParaRPr lang="en-US" altLang="en-US" dirty="0"/>
          </a:p>
        </p:txBody>
      </p:sp>
      <p:sp>
        <p:nvSpPr>
          <p:cNvPr id="29699" name="Google Shape;443;p17:notes"/>
          <p:cNvSpPr>
            <a:spLocks noGrp="1" noRot="1" noChangeAspect="1" noTextEdit="1"/>
          </p:cNvSpPr>
          <p:nvPr>
            <p:ph type="sldImg" idx="2"/>
          </p:nvPr>
        </p:nvSpPr>
        <p:spPr>
          <a:xfrm>
            <a:off x="2514600" y="857250"/>
            <a:ext cx="4114800" cy="2314575"/>
          </a:xfrm>
          <a:custGeom>
            <a:avLst/>
            <a:gdLst>
              <a:gd name="txL" fmla="*/ 0 w 120000"/>
              <a:gd name="txT" fmla="*/ 0 h 120000"/>
              <a:gd name="txR" fmla="*/ 120000 w 120000"/>
              <a:gd name="txB" fmla="*/ 120000 h 120000"/>
            </a:gdLst>
            <a:ahLst/>
            <a:cxnLst>
              <a:cxn ang="0">
                <a:pos x="0" y="0"/>
              </a:cxn>
              <a:cxn ang="0">
                <a:pos x="2147483647" y="0"/>
              </a:cxn>
              <a:cxn ang="0">
                <a:pos x="2147483647" y="2147483647"/>
              </a:cxn>
              <a:cxn ang="0">
                <a:pos x="0" y="2147483647"/>
              </a:cxn>
              <a:cxn ang="0">
                <a:pos x="0" y="0"/>
              </a:cxn>
            </a:cxnLst>
            <a:rect l="txL" t="txT" r="txR" b="txB"/>
            <a:pathLst>
              <a:path w="120000" h="120000">
                <a:moveTo>
                  <a:pt x="0" y="0"/>
                </a:moveTo>
                <a:lnTo>
                  <a:pt x="120000" y="0"/>
                </a:lnTo>
                <a:lnTo>
                  <a:pt x="120000" y="120000"/>
                </a:lnTo>
                <a:lnTo>
                  <a:pt x="0" y="120000"/>
                </a:lnTo>
                <a:lnTo>
                  <a:pt x="0" y="0"/>
                </a:lnTo>
                <a:close/>
              </a:path>
            </a:pathLst>
          </a:custGeom>
          <a:ln>
            <a:solidFill>
              <a:srgbClr val="000000">
                <a:alpha val="100000"/>
              </a:srgbClr>
            </a:solidFill>
            <a:miter lim="800000"/>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matchingName="标题幻灯片">
  <p:cSld name="标题幻灯片">
    <p:bg>
      <p:bgPr>
        <a:blipFill rotWithShape="0">
          <a:blip r:embed="rId2"/>
          <a:stretch>
            <a:fillRect/>
          </a:stretch>
        </a:blipFill>
        <a:effectLst/>
      </p:bgPr>
    </p:bg>
    <p:spTree>
      <p:nvGrpSpPr>
        <p:cNvPr id="1" name="Shape 165"/>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transition>
    <p:blinds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Title Placeholder 1"/>
          <p:cNvSpPr>
            <a:spLocks noGrp="1"/>
          </p:cNvSpPr>
          <p:nvPr>
            <p:ph type="title"/>
          </p:nvPr>
        </p:nvSpPr>
        <p:spPr>
          <a:xfrm>
            <a:off x="609600" y="274638"/>
            <a:ext cx="109728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1027" name="Text Placeholder 2"/>
          <p:cNvSpPr>
            <a:spLocks noGrp="1"/>
          </p:cNvSpPr>
          <p:nvPr>
            <p:ph type="body" idx="1"/>
          </p:nvPr>
        </p:nvSpPr>
        <p:spPr>
          <a:xfrm>
            <a:off x="609600" y="1600200"/>
            <a:ext cx="109728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09600" y="6356350"/>
            <a:ext cx="2844800" cy="365125"/>
          </a:xfrm>
          <a:prstGeom prst="rect">
            <a:avLst/>
          </a:prstGeom>
        </p:spPr>
        <p:txBody>
          <a:bodyPr vert="horz" wrap="square" lIns="91440" tIns="45720" rIns="91440" bIns="45720" numCol="1" anchor="ctr" anchorCtr="0" compatLnSpc="1"/>
          <a:lstStyle>
            <a:lvl1pPr eaLnBrk="1" hangingPunct="1">
              <a:defRPr sz="1200">
                <a:solidFill>
                  <a:srgbClr val="898989"/>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blinds dir="vert"/>
  </p:transition>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981200" y="1295400"/>
            <a:ext cx="8763000" cy="2370138"/>
          </a:xfrm>
          <a:prstGeom prst="rect">
            <a:avLst/>
          </a:prstGeom>
          <a:noFill/>
        </p:spPr>
        <p:txBody>
          <a:bodyPr>
            <a:spAutoFit/>
          </a:bodyPr>
          <a:p>
            <a:pPr algn="ctr">
              <a:buNone/>
            </a:pPr>
            <a:r>
              <a:rPr lang="vi-VN" altLang="x-none" sz="3600" b="1" dirty="0">
                <a:latin typeface="Times New Roman" panose="02020603050405020304" pitchFamily="18" charset="0"/>
              </a:rPr>
              <a:t>Tập đọc</a:t>
            </a:r>
            <a:endParaRPr lang="vi-VN" altLang="x-none" sz="3600" b="1" dirty="0">
              <a:latin typeface="Times New Roman" panose="02020603050405020304" pitchFamily="18" charset="0"/>
            </a:endParaRPr>
          </a:p>
          <a:p>
            <a:pPr algn="ctr">
              <a:buNone/>
            </a:pPr>
            <a:r>
              <a:rPr lang="vi-VN" altLang="x-none" sz="8800" b="1" dirty="0">
                <a:solidFill>
                  <a:srgbClr val="FF0000"/>
                </a:solidFill>
                <a:latin typeface="Times New Roman" panose="02020603050405020304" pitchFamily="18" charset="0"/>
              </a:rPr>
              <a:t>Trước cổng trời</a:t>
            </a:r>
            <a:endParaRPr lang="vi-VN" altLang="x-none" sz="8800" b="1" dirty="0">
              <a:solidFill>
                <a:srgbClr val="FF0000"/>
              </a:solidFill>
              <a:latin typeface="Times New Roman" panose="02020603050405020304" pitchFamily="18" charset="0"/>
            </a:endParaRPr>
          </a:p>
          <a:p>
            <a:pPr algn="ctr">
              <a:buNone/>
            </a:pPr>
            <a:r>
              <a:rPr lang="vi-VN" altLang="x-none" dirty="0">
                <a:latin typeface="Times New Roman" panose="02020603050405020304" pitchFamily="18" charset="0"/>
              </a:rPr>
              <a:t>                                                               </a:t>
            </a:r>
            <a:endParaRPr lang="vi-VN" altLang="x-none" sz="3600" b="1" dirty="0">
              <a:solidFill>
                <a:srgbClr val="FF0000"/>
              </a:solidFill>
              <a:latin typeface="Times New Roman" panose="02020603050405020304" pitchFamily="18" charset="0"/>
            </a:endParaRPr>
          </a:p>
        </p:txBody>
      </p:sp>
      <p:sp>
        <p:nvSpPr>
          <p:cNvPr id="3" name="TextBox 2"/>
          <p:cNvSpPr txBox="1"/>
          <p:nvPr/>
        </p:nvSpPr>
        <p:spPr>
          <a:xfrm>
            <a:off x="3162300" y="5100638"/>
            <a:ext cx="6400800" cy="460375"/>
          </a:xfrm>
          <a:prstGeom prst="rect">
            <a:avLst/>
          </a:prstGeom>
          <a:noFill/>
          <a:ln w="9525">
            <a:noFill/>
          </a:ln>
        </p:spPr>
        <p:txBody>
          <a:bodyPr>
            <a:spAutoFit/>
          </a:bodyPr>
          <a:p>
            <a:r>
              <a:rPr dirty="0">
                <a:latin typeface="Arial" panose="020B0604020202020204" pitchFamily="34" charset="0"/>
              </a:rPr>
              <a:t> GIÁO VIÊN: TRỊNH</a:t>
            </a:r>
            <a:r>
              <a:rPr lang="en-US" dirty="0">
                <a:latin typeface="Arial" panose="020B0604020202020204" pitchFamily="34" charset="0"/>
              </a:rPr>
              <a:t> THỊ LÊ HOA_ 5E</a:t>
            </a:r>
            <a:endParaRPr lang="en-US" dirty="0">
              <a:latin typeface="Arial" panose="020B0604020202020204" pitchFamily="34" charset="0"/>
            </a:endParaRPr>
          </a:p>
        </p:txBody>
      </p:sp>
      <p:sp>
        <p:nvSpPr>
          <p:cNvPr id="7" name="TextBox 6"/>
          <p:cNvSpPr txBox="1"/>
          <p:nvPr/>
        </p:nvSpPr>
        <p:spPr>
          <a:xfrm>
            <a:off x="2895600" y="374650"/>
            <a:ext cx="6400800" cy="460375"/>
          </a:xfrm>
          <a:prstGeom prst="rect">
            <a:avLst/>
          </a:prstGeom>
          <a:noFill/>
          <a:ln w="9525">
            <a:noFill/>
          </a:ln>
        </p:spPr>
        <p:txBody>
          <a:bodyPr>
            <a:spAutoFit/>
          </a:bodyPr>
          <a:p>
            <a:r>
              <a:rPr b="1" dirty="0">
                <a:latin typeface="Arial" panose="020B0604020202020204" pitchFamily="34" charset="0"/>
              </a:rPr>
              <a:t>          TRƯỜNG TIỂU HỌC </a:t>
            </a:r>
            <a:r>
              <a:rPr lang="en-US" b="1" dirty="0">
                <a:latin typeface="Arial" panose="020B0604020202020204" pitchFamily="34" charset="0"/>
              </a:rPr>
              <a:t>NGỌC SƠN</a:t>
            </a:r>
            <a:r>
              <a:rPr b="1" dirty="0">
                <a:latin typeface="Arial" panose="020B0604020202020204" pitchFamily="34" charset="0"/>
              </a:rPr>
              <a:t>  </a:t>
            </a:r>
            <a:endParaRPr b="1" dirty="0">
              <a:latin typeface="Arial" panose="020B0604020202020204"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4" name="Text Box 15"/>
          <p:cNvSpPr txBox="1"/>
          <p:nvPr/>
        </p:nvSpPr>
        <p:spPr>
          <a:xfrm>
            <a:off x="4763" y="-30162"/>
            <a:ext cx="12187237" cy="646112"/>
          </a:xfrm>
          <a:prstGeom prst="rect">
            <a:avLst/>
          </a:prstGeom>
          <a:noFill/>
          <a:ln w="9525">
            <a:noFill/>
          </a:ln>
        </p:spPr>
        <p:txBody>
          <a:bodyPr>
            <a:spAutoFit/>
          </a:bodyPr>
          <a:p>
            <a:pPr eaLnBrk="1" hangingPunct="1">
              <a:spcBef>
                <a:spcPct val="50000"/>
              </a:spcBef>
            </a:pPr>
            <a:r>
              <a:rPr lang="en-US" altLang="en-US" sz="3600" b="1" dirty="0">
                <a:solidFill>
                  <a:srgbClr val="008000"/>
                </a:solidFill>
                <a:latin typeface="Times New Roman" panose="02020603050405020304" pitchFamily="18" charset="0"/>
                <a:cs typeface="Times New Roman" panose="02020603050405020304" pitchFamily="18" charset="0"/>
              </a:rPr>
              <a:t>1. Vì sao địa điểm tả trong b</a:t>
            </a:r>
            <a:r>
              <a:rPr lang="en-US" altLang="en-US" sz="3600" b="1" dirty="0">
                <a:solidFill>
                  <a:srgbClr val="008000"/>
                </a:solidFill>
                <a:latin typeface="Times New Roman" panose="02020603050405020304" pitchFamily="18" charset="0"/>
                <a:ea typeface="Times New Roman" panose="02020603050405020304" pitchFamily="18" charset="0"/>
              </a:rPr>
              <a:t>à</a:t>
            </a:r>
            <a:r>
              <a:rPr lang="en-US" altLang="en-US" sz="3600" b="1" dirty="0">
                <a:solidFill>
                  <a:srgbClr val="008000"/>
                </a:solidFill>
                <a:latin typeface="Times New Roman" panose="02020603050405020304" pitchFamily="18" charset="0"/>
                <a:cs typeface="Times New Roman" panose="02020603050405020304" pitchFamily="18" charset="0"/>
              </a:rPr>
              <a:t>i thơ được gọi l</a:t>
            </a:r>
            <a:r>
              <a:rPr lang="en-US" altLang="en-US" sz="3600" b="1" dirty="0">
                <a:solidFill>
                  <a:srgbClr val="008000"/>
                </a:solidFill>
                <a:latin typeface="Times New Roman" panose="02020603050405020304" pitchFamily="18" charset="0"/>
                <a:ea typeface="Times New Roman" panose="02020603050405020304" pitchFamily="18" charset="0"/>
              </a:rPr>
              <a:t>à</a:t>
            </a:r>
            <a:r>
              <a:rPr lang="en-US" altLang="en-US" sz="3600" b="1" dirty="0">
                <a:solidFill>
                  <a:srgbClr val="008000"/>
                </a:solidFill>
                <a:latin typeface="Times New Roman" panose="02020603050405020304" pitchFamily="18" charset="0"/>
                <a:cs typeface="Times New Roman" panose="02020603050405020304" pitchFamily="18" charset="0"/>
              </a:rPr>
              <a:t> “cổng trời”</a:t>
            </a:r>
            <a:endParaRPr lang="en-US" altLang="en-US" sz="3600" b="1" dirty="0">
              <a:solidFill>
                <a:srgbClr val="008000"/>
              </a:solidFill>
              <a:latin typeface="Times New Roman" panose="02020603050405020304" pitchFamily="18" charset="0"/>
              <a:ea typeface="Times New Roman" panose="02020603050405020304" pitchFamily="18" charset="0"/>
            </a:endParaRPr>
          </a:p>
        </p:txBody>
      </p:sp>
      <p:sp>
        <p:nvSpPr>
          <p:cNvPr id="9" name="TextBox 8"/>
          <p:cNvSpPr txBox="1"/>
          <p:nvPr/>
        </p:nvSpPr>
        <p:spPr>
          <a:xfrm>
            <a:off x="228600" y="1219200"/>
            <a:ext cx="12192000" cy="4708525"/>
          </a:xfrm>
          <a:prstGeom prst="rect">
            <a:avLst/>
          </a:prstGeom>
          <a:noFill/>
          <a:ln w="9525">
            <a:noFill/>
          </a:ln>
        </p:spPr>
        <p:txBody>
          <a:bodyPr>
            <a:spAutoFit/>
          </a:bodyPr>
          <a:p>
            <a:r>
              <a:rPr lang="en-US" altLang="en-US" sz="6000" dirty="0">
                <a:solidFill>
                  <a:srgbClr val="000000"/>
                </a:solidFill>
                <a:latin typeface="OpenSans"/>
              </a:rPr>
              <a:t>V</a:t>
            </a:r>
            <a:r>
              <a:rPr lang="vi-VN" altLang="en-US" sz="6000" dirty="0">
                <a:solidFill>
                  <a:srgbClr val="000000"/>
                </a:solidFill>
                <a:latin typeface="OpenSans"/>
              </a:rPr>
              <a:t>ì nơi đó là một đèo cao giữa hai vách đá, từ đỉnh đèo có thể nhìn thấy cả một khoảng trời lộ ra, có mây bay, có gió thoảng, tạo cảm giác như đó là cổng để đi lên trời.</a:t>
            </a:r>
            <a:endParaRPr lang="en-US" altLang="en-US" sz="6000" dirty="0">
              <a:latin typeface="Arial" panose="020B0604020202020204" pitchFamily="34" charset="0"/>
            </a:endParaRPr>
          </a:p>
        </p:txBody>
      </p:sp>
      <p:pic>
        <p:nvPicPr>
          <p:cNvPr id="10" name="Picture 5" descr="cong troi 3"/>
          <p:cNvPicPr>
            <a:picLocks noChangeAspect="1" noChangeArrowheads="1"/>
          </p:cNvPicPr>
          <p:nvPr/>
        </p:nvPicPr>
        <p:blipFill>
          <a:blip r:embed="rId1"/>
          <a:srcRect/>
          <a:stretch>
            <a:fillRect/>
          </a:stretch>
        </p:blipFill>
        <p:spPr bwMode="auto">
          <a:xfrm>
            <a:off x="26988" y="1122363"/>
            <a:ext cx="12165013" cy="5657850"/>
          </a:xfrm>
          <a:prstGeom prst="rect">
            <a:avLst/>
          </a:prstGeom>
          <a:solidFill>
            <a:schemeClr val="bg1"/>
          </a:solidFill>
          <a:ln>
            <a:noFill/>
          </a:ln>
          <a:effectLst>
            <a:outerShdw blurRad="292100" dist="139700" dir="2700000" algn="tl" rotWithShape="0">
              <a:srgbClr val="333333">
                <a:alpha val="65000"/>
              </a:srgbClr>
            </a:outerShdw>
          </a:effectLst>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barn(inVertical)">
                                      <p:cBhvr>
                                        <p:cTn id="7" dur="500"/>
                                        <p:tgtEl>
                                          <p:spTgt spid="1434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0" name="Picture 15" descr="may tren cong troi"/>
          <p:cNvPicPr>
            <a:picLocks noChangeAspect="1"/>
          </p:cNvPicPr>
          <p:nvPr/>
        </p:nvPicPr>
        <p:blipFill>
          <a:blip r:embed="rId1"/>
          <a:stretch>
            <a:fillRect/>
          </a:stretch>
        </p:blipFill>
        <p:spPr>
          <a:xfrm>
            <a:off x="0" y="0"/>
            <a:ext cx="5791200" cy="3429000"/>
          </a:xfrm>
          <a:prstGeom prst="rect">
            <a:avLst/>
          </a:prstGeom>
          <a:noFill/>
          <a:ln w="9525">
            <a:noFill/>
          </a:ln>
        </p:spPr>
      </p:pic>
      <p:pic>
        <p:nvPicPr>
          <p:cNvPr id="17411" name="Picture 3" descr="Hình ảnh có liên quan"/>
          <p:cNvPicPr>
            <a:picLocks noChangeAspect="1"/>
          </p:cNvPicPr>
          <p:nvPr/>
        </p:nvPicPr>
        <p:blipFill>
          <a:blip r:embed="rId2"/>
          <a:stretch>
            <a:fillRect/>
          </a:stretch>
        </p:blipFill>
        <p:spPr>
          <a:xfrm>
            <a:off x="5943600" y="90488"/>
            <a:ext cx="6248400" cy="3338512"/>
          </a:xfrm>
          <a:prstGeom prst="rect">
            <a:avLst/>
          </a:prstGeom>
          <a:noFill/>
          <a:ln w="9525">
            <a:noFill/>
          </a:ln>
        </p:spPr>
      </p:pic>
      <p:pic>
        <p:nvPicPr>
          <p:cNvPr id="17412" name="Picture 13" descr="nuonglua chin vang duoi chan thac"/>
          <p:cNvPicPr>
            <a:picLocks noChangeAspect="1"/>
          </p:cNvPicPr>
          <p:nvPr/>
        </p:nvPicPr>
        <p:blipFill>
          <a:blip r:embed="rId3"/>
          <a:stretch>
            <a:fillRect/>
          </a:stretch>
        </p:blipFill>
        <p:spPr>
          <a:xfrm>
            <a:off x="0" y="3581400"/>
            <a:ext cx="5791200" cy="3338513"/>
          </a:xfrm>
          <a:prstGeom prst="rect">
            <a:avLst/>
          </a:prstGeom>
          <a:noFill/>
          <a:ln w="9525">
            <a:noFill/>
          </a:ln>
        </p:spPr>
      </p:pic>
      <p:pic>
        <p:nvPicPr>
          <p:cNvPr id="17413" name="Picture 14" descr="dan de"/>
          <p:cNvPicPr>
            <a:picLocks noChangeAspect="1"/>
          </p:cNvPicPr>
          <p:nvPr/>
        </p:nvPicPr>
        <p:blipFill>
          <a:blip r:embed="rId4"/>
          <a:stretch>
            <a:fillRect/>
          </a:stretch>
        </p:blipFill>
        <p:spPr>
          <a:xfrm>
            <a:off x="5943600" y="3581400"/>
            <a:ext cx="6248400" cy="3338513"/>
          </a:xfrm>
          <a:prstGeom prst="rect">
            <a:avLst/>
          </a:prstGeom>
          <a:noFill/>
          <a:ln w="9525">
            <a:noFill/>
          </a:ln>
        </p:spPr>
      </p:pic>
    </p:spTree>
  </p:cSld>
  <p:clrMapOvr>
    <a:masterClrMapping/>
  </p:clrMapOvr>
  <p:transition>
    <p:blinds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2" descr="mang-dang2"/>
          <p:cNvPicPr>
            <a:picLocks noChangeAspect="1"/>
          </p:cNvPicPr>
          <p:nvPr/>
        </p:nvPicPr>
        <p:blipFill>
          <a:blip r:embed="rId1"/>
          <a:stretch>
            <a:fillRect/>
          </a:stretch>
        </p:blipFill>
        <p:spPr>
          <a:xfrm>
            <a:off x="15875" y="0"/>
            <a:ext cx="6003925" cy="3200400"/>
          </a:xfrm>
          <a:prstGeom prst="rect">
            <a:avLst/>
          </a:prstGeom>
          <a:noFill/>
          <a:ln w="9525">
            <a:noFill/>
          </a:ln>
        </p:spPr>
      </p:pic>
      <p:pic>
        <p:nvPicPr>
          <p:cNvPr id="57347" name="Picture 3" descr="làm nương"/>
          <p:cNvPicPr>
            <a:picLocks noChangeAspect="1"/>
          </p:cNvPicPr>
          <p:nvPr/>
        </p:nvPicPr>
        <p:blipFill>
          <a:blip r:embed="rId2"/>
          <a:stretch>
            <a:fillRect/>
          </a:stretch>
        </p:blipFill>
        <p:spPr>
          <a:xfrm>
            <a:off x="6019800" y="3200400"/>
            <a:ext cx="6172200" cy="3657600"/>
          </a:xfrm>
          <a:prstGeom prst="rect">
            <a:avLst/>
          </a:prstGeom>
          <a:noFill/>
          <a:ln w="9525">
            <a:noFill/>
          </a:ln>
        </p:spPr>
      </p:pic>
      <p:pic>
        <p:nvPicPr>
          <p:cNvPr id="57348" name="Picture 4"/>
          <p:cNvPicPr>
            <a:picLocks noChangeAspect="1"/>
          </p:cNvPicPr>
          <p:nvPr/>
        </p:nvPicPr>
        <p:blipFill>
          <a:blip r:embed="rId3"/>
          <a:stretch>
            <a:fillRect/>
          </a:stretch>
        </p:blipFill>
        <p:spPr>
          <a:xfrm>
            <a:off x="6019800" y="-33337"/>
            <a:ext cx="6172200" cy="3233737"/>
          </a:xfrm>
          <a:prstGeom prst="rect">
            <a:avLst/>
          </a:prstGeom>
          <a:noFill/>
          <a:ln w="9525">
            <a:noFill/>
          </a:ln>
        </p:spPr>
      </p:pic>
      <p:pic>
        <p:nvPicPr>
          <p:cNvPr id="57349" name="Picture 5"/>
          <p:cNvPicPr>
            <a:picLocks noChangeAspect="1"/>
          </p:cNvPicPr>
          <p:nvPr/>
        </p:nvPicPr>
        <p:blipFill>
          <a:blip r:embed="rId4"/>
          <a:stretch>
            <a:fillRect/>
          </a:stretch>
        </p:blipFill>
        <p:spPr>
          <a:xfrm>
            <a:off x="15875" y="3200400"/>
            <a:ext cx="6003925" cy="3581400"/>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ppt_x"/>
                                          </p:val>
                                        </p:tav>
                                        <p:tav tm="100000">
                                          <p:val>
                                            <p:strVal val="#ppt_x"/>
                                          </p:val>
                                        </p:tav>
                                      </p:tavLst>
                                    </p:anim>
                                    <p:anim calcmode="lin" valueType="num">
                                      <p:cBhvr additive="base">
                                        <p:cTn id="8"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49"/>
                                        </p:tgtEl>
                                        <p:attrNameLst>
                                          <p:attrName>style.visibility</p:attrName>
                                        </p:attrNameLst>
                                      </p:cBhvr>
                                      <p:to>
                                        <p:strVal val="visible"/>
                                      </p:to>
                                    </p:set>
                                    <p:anim calcmode="lin" valueType="num">
                                      <p:cBhvr additive="base">
                                        <p:cTn id="13" dur="500" fill="hold"/>
                                        <p:tgtEl>
                                          <p:spTgt spid="57349"/>
                                        </p:tgtEl>
                                        <p:attrNameLst>
                                          <p:attrName>ppt_x</p:attrName>
                                        </p:attrNameLst>
                                      </p:cBhvr>
                                      <p:tavLst>
                                        <p:tav tm="0">
                                          <p:val>
                                            <p:strVal val="#ppt_x"/>
                                          </p:val>
                                        </p:tav>
                                        <p:tav tm="100000">
                                          <p:val>
                                            <p:strVal val="#ppt_x"/>
                                          </p:val>
                                        </p:tav>
                                      </p:tavLst>
                                    </p:anim>
                                    <p:anim calcmode="lin" valueType="num">
                                      <p:cBhvr additive="base">
                                        <p:cTn id="14" dur="500" fill="hold"/>
                                        <p:tgtEl>
                                          <p:spTgt spid="5734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7347"/>
                                        </p:tgtEl>
                                        <p:attrNameLst>
                                          <p:attrName>style.visibility</p:attrName>
                                        </p:attrNameLst>
                                      </p:cBhvr>
                                      <p:to>
                                        <p:strVal val="visible"/>
                                      </p:to>
                                    </p:set>
                                    <p:anim calcmode="lin" valueType="num">
                                      <p:cBhvr additive="base">
                                        <p:cTn id="19" dur="500" fill="hold"/>
                                        <p:tgtEl>
                                          <p:spTgt spid="57347"/>
                                        </p:tgtEl>
                                        <p:attrNameLst>
                                          <p:attrName>ppt_x</p:attrName>
                                        </p:attrNameLst>
                                      </p:cBhvr>
                                      <p:tavLst>
                                        <p:tav tm="0">
                                          <p:val>
                                            <p:strVal val="#ppt_x"/>
                                          </p:val>
                                        </p:tav>
                                        <p:tav tm="100000">
                                          <p:val>
                                            <p:strVal val="#ppt_x"/>
                                          </p:val>
                                        </p:tav>
                                      </p:tavLst>
                                    </p:anim>
                                    <p:anim calcmode="lin" valueType="num">
                                      <p:cBhvr additive="base">
                                        <p:cTn id="20" dur="500" fill="hold"/>
                                        <p:tgtEl>
                                          <p:spTgt spid="573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7348"/>
                                        </p:tgtEl>
                                        <p:attrNameLst>
                                          <p:attrName>style.visibility</p:attrName>
                                        </p:attrNameLst>
                                      </p:cBhvr>
                                      <p:to>
                                        <p:strVal val="visible"/>
                                      </p:to>
                                    </p:set>
                                    <p:anim calcmode="lin" valueType="num">
                                      <p:cBhvr additive="base">
                                        <p:cTn id="25" dur="500" fill="hold"/>
                                        <p:tgtEl>
                                          <p:spTgt spid="57348"/>
                                        </p:tgtEl>
                                        <p:attrNameLst>
                                          <p:attrName>ppt_x</p:attrName>
                                        </p:attrNameLst>
                                      </p:cBhvr>
                                      <p:tavLst>
                                        <p:tav tm="0">
                                          <p:val>
                                            <p:strVal val="#ppt_x"/>
                                          </p:val>
                                        </p:tav>
                                        <p:tav tm="100000">
                                          <p:val>
                                            <p:strVal val="#ppt_x"/>
                                          </p:val>
                                        </p:tav>
                                      </p:tavLst>
                                    </p:anim>
                                    <p:anim calcmode="lin" valueType="num">
                                      <p:cBhvr additive="base">
                                        <p:cTn id="26"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2" descr="Kết quả hình ảnh cho dân tộc tày ở việt nam"/>
          <p:cNvPicPr>
            <a:picLocks noChangeAspect="1"/>
          </p:cNvPicPr>
          <p:nvPr/>
        </p:nvPicPr>
        <p:blipFill>
          <a:blip r:embed="rId1"/>
          <a:stretch>
            <a:fillRect/>
          </a:stretch>
        </p:blipFill>
        <p:spPr>
          <a:xfrm>
            <a:off x="-9525" y="0"/>
            <a:ext cx="5959475" cy="3663950"/>
          </a:xfrm>
          <a:prstGeom prst="rect">
            <a:avLst/>
          </a:prstGeom>
          <a:noFill/>
          <a:ln w="9525">
            <a:noFill/>
          </a:ln>
        </p:spPr>
      </p:pic>
      <p:pic>
        <p:nvPicPr>
          <p:cNvPr id="21507" name="Picture 2" descr="HaGiang"/>
          <p:cNvPicPr>
            <a:picLocks noChangeAspect="1"/>
          </p:cNvPicPr>
          <p:nvPr/>
        </p:nvPicPr>
        <p:blipFill>
          <a:blip r:embed="rId2"/>
          <a:stretch>
            <a:fillRect/>
          </a:stretch>
        </p:blipFill>
        <p:spPr>
          <a:xfrm>
            <a:off x="6102350" y="3663950"/>
            <a:ext cx="6102350" cy="3194050"/>
          </a:xfrm>
          <a:prstGeom prst="rect">
            <a:avLst/>
          </a:prstGeom>
          <a:noFill/>
          <a:ln w="9525">
            <a:noFill/>
          </a:ln>
        </p:spPr>
      </p:pic>
      <p:pic>
        <p:nvPicPr>
          <p:cNvPr id="21508" name="Picture 2" descr="http://www.dulichsapa.tv/images/image/le_hoi_truyen_thong_o_sapa/Hi_Roong_Poc_ca_ngi_Giay.jpg"/>
          <p:cNvPicPr>
            <a:picLocks noChangeAspect="1"/>
          </p:cNvPicPr>
          <p:nvPr/>
        </p:nvPicPr>
        <p:blipFill>
          <a:blip r:embed="rId3"/>
          <a:stretch>
            <a:fillRect/>
          </a:stretch>
        </p:blipFill>
        <p:spPr>
          <a:xfrm>
            <a:off x="6089650" y="128588"/>
            <a:ext cx="6102350" cy="3481387"/>
          </a:xfrm>
          <a:prstGeom prst="rect">
            <a:avLst/>
          </a:prstGeom>
          <a:noFill/>
          <a:ln w="9525">
            <a:noFill/>
          </a:ln>
        </p:spPr>
      </p:pic>
      <p:sp>
        <p:nvSpPr>
          <p:cNvPr id="7" name="Rectangle 6"/>
          <p:cNvSpPr/>
          <p:nvPr/>
        </p:nvSpPr>
        <p:spPr>
          <a:xfrm>
            <a:off x="6632575" y="2970213"/>
            <a:ext cx="3352800" cy="639763"/>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stStyle>
          <a:p>
            <a:pPr lvl="0" algn="ctr" eaLnBrk="1" hangingPunct="1">
              <a:buNone/>
            </a:pPr>
            <a:r>
              <a:rPr sz="3200" dirty="0">
                <a:solidFill>
                  <a:srgbClr val="FFFF00"/>
                </a:solidFill>
                <a:latin typeface="Arial" panose="020B0604020202020204" pitchFamily="34" charset="0"/>
                <a:cs typeface="Arial" panose="020B0604020202020204" pitchFamily="34" charset="0"/>
              </a:rPr>
              <a:t>Người Giáy</a:t>
            </a:r>
            <a:endParaRPr sz="3200" dirty="0">
              <a:solidFill>
                <a:srgbClr val="FFFF00"/>
              </a:solidFill>
              <a:latin typeface="Arial" panose="020B0604020202020204" pitchFamily="34" charset="0"/>
              <a:ea typeface="Arial" panose="020B0604020202020204" pitchFamily="34" charset="0"/>
            </a:endParaRPr>
          </a:p>
        </p:txBody>
      </p:sp>
      <p:pic>
        <p:nvPicPr>
          <p:cNvPr id="21510" name="Picture 2" descr="http://vnexpress.net/Files/Subject/3B/A1/BD/92/1_Dao-quan-chet.jpg"/>
          <p:cNvPicPr>
            <a:picLocks noChangeAspect="1"/>
          </p:cNvPicPr>
          <p:nvPr/>
        </p:nvPicPr>
        <p:blipFill>
          <a:blip r:embed="rId4"/>
          <a:stretch>
            <a:fillRect/>
          </a:stretch>
        </p:blipFill>
        <p:spPr>
          <a:xfrm>
            <a:off x="22225" y="3709988"/>
            <a:ext cx="5959475" cy="3148012"/>
          </a:xfrm>
          <a:prstGeom prst="rect">
            <a:avLst/>
          </a:prstGeom>
          <a:noFill/>
          <a:ln w="9525">
            <a:noFill/>
          </a:ln>
        </p:spPr>
      </p:pic>
      <p:sp>
        <p:nvSpPr>
          <p:cNvPr id="9" name="Rectangle 2"/>
          <p:cNvSpPr/>
          <p:nvPr/>
        </p:nvSpPr>
        <p:spPr>
          <a:xfrm>
            <a:off x="2438400" y="6353175"/>
            <a:ext cx="3048000" cy="50482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stStyle>
          <a:p>
            <a:pPr lvl="0" algn="ctr" eaLnBrk="1" hangingPunct="1">
              <a:buNone/>
            </a:pPr>
            <a:r>
              <a:rPr sz="3200" dirty="0">
                <a:solidFill>
                  <a:srgbClr val="FFFF00"/>
                </a:solidFill>
                <a:latin typeface="Arial" panose="020B0604020202020204" pitchFamily="34" charset="0"/>
                <a:cs typeface="Arial" panose="020B0604020202020204" pitchFamily="34" charset="0"/>
              </a:rPr>
              <a:t>Người Dao</a:t>
            </a:r>
            <a:endParaRPr sz="3200" dirty="0">
              <a:solidFill>
                <a:srgbClr val="FFFF00"/>
              </a:solidFill>
              <a:latin typeface="Arial" panose="020B0604020202020204" pitchFamily="34" charset="0"/>
              <a:ea typeface="Arial" panose="020B0604020202020204" pitchFamily="34" charset="0"/>
            </a:endParaRPr>
          </a:p>
        </p:txBody>
      </p:sp>
      <p:sp>
        <p:nvSpPr>
          <p:cNvPr id="10" name="Rectangle 2"/>
          <p:cNvSpPr/>
          <p:nvPr/>
        </p:nvSpPr>
        <p:spPr>
          <a:xfrm>
            <a:off x="2057400" y="3105150"/>
            <a:ext cx="3048000" cy="50482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stStyle>
          <a:p>
            <a:pPr lvl="0" algn="ctr" eaLnBrk="1" hangingPunct="1">
              <a:buNone/>
            </a:pPr>
            <a:r>
              <a:rPr sz="3200" dirty="0">
                <a:solidFill>
                  <a:srgbClr val="FFFF00"/>
                </a:solidFill>
                <a:latin typeface="Arial" panose="020B0604020202020204" pitchFamily="34" charset="0"/>
                <a:cs typeface="Arial" panose="020B0604020202020204" pitchFamily="34" charset="0"/>
              </a:rPr>
              <a:t>Người T</a:t>
            </a:r>
            <a:r>
              <a:rPr sz="3200" dirty="0">
                <a:solidFill>
                  <a:srgbClr val="FFFF00"/>
                </a:solidFill>
                <a:latin typeface="Arial" panose="020B0604020202020204" pitchFamily="34" charset="0"/>
                <a:ea typeface="Arial" panose="020B0604020202020204" pitchFamily="34" charset="0"/>
              </a:rPr>
              <a:t>à</a:t>
            </a:r>
            <a:r>
              <a:rPr sz="3200" dirty="0">
                <a:solidFill>
                  <a:srgbClr val="FFFF00"/>
                </a:solidFill>
                <a:latin typeface="Arial" panose="020B0604020202020204" pitchFamily="34" charset="0"/>
                <a:cs typeface="Arial" panose="020B0604020202020204" pitchFamily="34" charset="0"/>
              </a:rPr>
              <a:t>y</a:t>
            </a:r>
            <a:endParaRPr sz="3200" dirty="0">
              <a:solidFill>
                <a:srgbClr val="FFFF00"/>
              </a:solidFill>
              <a:latin typeface="Arial" panose="020B0604020202020204" pitchFamily="34" charset="0"/>
              <a:ea typeface="Arial" panose="020B0604020202020204" pitchFamily="34" charset="0"/>
            </a:endParaRPr>
          </a:p>
        </p:txBody>
      </p:sp>
      <p:sp>
        <p:nvSpPr>
          <p:cNvPr id="11" name="Rectangle 2"/>
          <p:cNvSpPr/>
          <p:nvPr/>
        </p:nvSpPr>
        <p:spPr>
          <a:xfrm>
            <a:off x="6632575" y="6254750"/>
            <a:ext cx="3781425" cy="50482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stStyle>
          <a:p>
            <a:pPr lvl="0" algn="ctr" eaLnBrk="1" hangingPunct="1">
              <a:buNone/>
            </a:pPr>
            <a:r>
              <a:rPr sz="3200" dirty="0">
                <a:solidFill>
                  <a:srgbClr val="FFFF00"/>
                </a:solidFill>
                <a:latin typeface="Arial" panose="020B0604020202020204" pitchFamily="34" charset="0"/>
                <a:cs typeface="Arial" panose="020B0604020202020204" pitchFamily="34" charset="0"/>
              </a:rPr>
              <a:t>Hoa tam giác mạch</a:t>
            </a:r>
            <a:endParaRPr sz="3200" dirty="0">
              <a:solidFill>
                <a:srgbClr val="FFFF00"/>
              </a:solidFill>
              <a:latin typeface="Arial" panose="020B0604020202020204" pitchFamily="34" charset="0"/>
              <a:ea typeface="Arial" panose="020B0604020202020204"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Text Box 2"/>
          <p:cNvSpPr txBox="1">
            <a:spLocks noChangeArrowheads="1"/>
          </p:cNvSpPr>
          <p:nvPr/>
        </p:nvSpPr>
        <p:spPr bwMode="auto">
          <a:xfrm>
            <a:off x="21026" y="2191459"/>
            <a:ext cx="12192000" cy="6863417"/>
          </a:xfrm>
          <a:prstGeom prst="rect">
            <a:avLst/>
          </a:prstGeom>
          <a:noFill/>
          <a:ln>
            <a:noFill/>
          </a:ln>
        </p:spPr>
        <p:txBody>
          <a:bodyPr numCol="2">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Nhìn</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ra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xa</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ngút</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ngát</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Bao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sắc</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màu</a:t>
            </a:r>
            <a:r>
              <a:rPr kumimoji="0" lang="en-US" altLang="en-US" sz="4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cỏ</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hoa</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Con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thác</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réo</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ngân</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nga</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Đàn</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dê</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soi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đáy</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suối</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b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b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Giữa</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ngút</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ngàn</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cây</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trái</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Dọc</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vùng</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rừng</a:t>
            </a:r>
            <a:r>
              <a:rPr kumimoji="0" lang="en-US" altLang="en-US" sz="40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nguyên</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sơ</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Không</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biết</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thực</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hay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mơ</a:t>
            </a:r>
            <a:endPar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50000"/>
              </a:spcBef>
              <a:spcAft>
                <a:spcPct val="0"/>
              </a:spcAft>
              <a:buClrTx/>
              <a:buSzTx/>
              <a:buFontTx/>
              <a:buNone/>
              <a:defRPr/>
            </a:pP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Ráng</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chiều</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như</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hơi</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 </a:t>
            </a:r>
            <a:r>
              <a:rPr kumimoji="0" lang="en-US" altLang="en-US" sz="4000" b="1" i="0" u="none" strike="noStrike" kern="1200" cap="none" spc="0" normalizeH="0" baseline="0" noProof="0" dirty="0" err="1">
                <a:ln>
                  <a:noFill/>
                </a:ln>
                <a:solidFill>
                  <a:srgbClr val="000099"/>
                </a:solidFill>
                <a:effectLst/>
                <a:uLnTx/>
                <a:uFillTx/>
                <a:latin typeface="Times New Roman" panose="02020603050405020304" pitchFamily="18" charset="0"/>
                <a:ea typeface="+mn-ea"/>
                <a:cs typeface="Times New Roman" panose="02020603050405020304" pitchFamily="18" charset="0"/>
              </a:rPr>
              <a:t>khói</a:t>
            </a:r>
            <a:r>
              <a:rPr kumimoji="0" lang="en-US" altLang="en-US" sz="4000" b="1" i="0" u="none" strike="noStrike" kern="1200" cap="none" spc="0" normalizeH="0" baseline="0" noProof="0" dirty="0">
                <a:ln>
                  <a:noFill/>
                </a:ln>
                <a:solidFill>
                  <a:srgbClr val="000099"/>
                </a:solidFill>
                <a:effectLst/>
                <a:uLnTx/>
                <a:uFillTx/>
                <a:latin typeface="Times New Roman" panose="02020603050405020304" pitchFamily="18" charset="0"/>
                <a:ea typeface="+mn-ea"/>
                <a:cs typeface="Times New Roman" panose="02020603050405020304" pitchFamily="18" charset="0"/>
              </a:rPr>
              <a:t>…</a:t>
            </a:r>
            <a:endParaRPr kumimoji="0" lang="en-US" altLang="en-US" sz="4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61446" name="Line 6"/>
          <p:cNvSpPr/>
          <p:nvPr/>
        </p:nvSpPr>
        <p:spPr>
          <a:xfrm>
            <a:off x="2606675" y="2874963"/>
            <a:ext cx="1984375" cy="0"/>
          </a:xfrm>
          <a:prstGeom prst="line">
            <a:avLst/>
          </a:prstGeom>
          <a:ln w="28575" cap="flat" cmpd="sng">
            <a:solidFill>
              <a:srgbClr val="FF3300"/>
            </a:solidFill>
            <a:prstDash val="solid"/>
            <a:headEnd type="none" w="med" len="med"/>
            <a:tailEnd type="none" w="med" len="med"/>
          </a:ln>
        </p:spPr>
      </p:sp>
      <p:sp>
        <p:nvSpPr>
          <p:cNvPr id="61447" name="Line 7"/>
          <p:cNvSpPr/>
          <p:nvPr/>
        </p:nvSpPr>
        <p:spPr>
          <a:xfrm>
            <a:off x="3200400" y="4705350"/>
            <a:ext cx="1752600" cy="0"/>
          </a:xfrm>
          <a:prstGeom prst="line">
            <a:avLst/>
          </a:prstGeom>
          <a:ln w="28575" cap="flat" cmpd="sng">
            <a:solidFill>
              <a:srgbClr val="FF3300"/>
            </a:solidFill>
            <a:prstDash val="solid"/>
            <a:headEnd type="none" w="med" len="med"/>
            <a:tailEnd type="none" w="med" len="med"/>
          </a:ln>
        </p:spPr>
      </p:sp>
      <p:sp>
        <p:nvSpPr>
          <p:cNvPr id="61448" name="Line 8"/>
          <p:cNvSpPr/>
          <p:nvPr/>
        </p:nvSpPr>
        <p:spPr>
          <a:xfrm>
            <a:off x="7443788" y="2843213"/>
            <a:ext cx="2005012" cy="0"/>
          </a:xfrm>
          <a:prstGeom prst="line">
            <a:avLst/>
          </a:prstGeom>
          <a:ln w="28575" cap="flat" cmpd="sng">
            <a:solidFill>
              <a:srgbClr val="FF3300"/>
            </a:solidFill>
            <a:prstDash val="solid"/>
            <a:headEnd type="none" w="med" len="med"/>
            <a:tailEnd type="none" w="med" len="med"/>
          </a:ln>
        </p:spPr>
      </p:sp>
      <p:sp>
        <p:nvSpPr>
          <p:cNvPr id="61449" name="Line 9"/>
          <p:cNvSpPr/>
          <p:nvPr/>
        </p:nvSpPr>
        <p:spPr>
          <a:xfrm>
            <a:off x="9537700" y="3786188"/>
            <a:ext cx="2079625" cy="0"/>
          </a:xfrm>
          <a:prstGeom prst="line">
            <a:avLst/>
          </a:prstGeom>
          <a:ln w="28575" cap="flat" cmpd="sng">
            <a:solidFill>
              <a:srgbClr val="FF3300"/>
            </a:solidFill>
            <a:prstDash val="solid"/>
            <a:headEnd type="none" w="med" len="med"/>
            <a:tailEnd type="none" w="med" len="med"/>
          </a:ln>
        </p:spPr>
      </p:sp>
      <p:sp>
        <p:nvSpPr>
          <p:cNvPr id="61450" name="Line 10"/>
          <p:cNvSpPr/>
          <p:nvPr/>
        </p:nvSpPr>
        <p:spPr>
          <a:xfrm>
            <a:off x="8791575" y="4676775"/>
            <a:ext cx="825500" cy="0"/>
          </a:xfrm>
          <a:prstGeom prst="line">
            <a:avLst/>
          </a:prstGeom>
          <a:ln w="28575" cap="flat" cmpd="sng">
            <a:solidFill>
              <a:srgbClr val="FF3300"/>
            </a:solidFill>
            <a:prstDash val="solid"/>
            <a:headEnd type="none" w="med" len="med"/>
            <a:tailEnd type="none" w="med" len="med"/>
          </a:ln>
        </p:spPr>
      </p:sp>
      <p:sp>
        <p:nvSpPr>
          <p:cNvPr id="61451" name="Line 11"/>
          <p:cNvSpPr/>
          <p:nvPr/>
        </p:nvSpPr>
        <p:spPr>
          <a:xfrm>
            <a:off x="10668000" y="4645025"/>
            <a:ext cx="762000" cy="0"/>
          </a:xfrm>
          <a:prstGeom prst="line">
            <a:avLst/>
          </a:prstGeom>
          <a:ln w="28575" cap="flat" cmpd="sng">
            <a:solidFill>
              <a:srgbClr val="FF3300"/>
            </a:solidFill>
            <a:prstDash val="solid"/>
            <a:headEnd type="none" w="med" len="med"/>
            <a:tailEnd type="none" w="med" len="med"/>
          </a:ln>
        </p:spPr>
      </p:sp>
      <p:sp>
        <p:nvSpPr>
          <p:cNvPr id="9" name="TextBox 8"/>
          <p:cNvSpPr txBox="1"/>
          <p:nvPr/>
        </p:nvSpPr>
        <p:spPr>
          <a:xfrm>
            <a:off x="1997075" y="23813"/>
            <a:ext cx="8305800" cy="1646238"/>
          </a:xfrm>
          <a:prstGeom prst="rect">
            <a:avLst/>
          </a:prstGeom>
          <a:noFill/>
        </p:spPr>
        <p:txBody>
          <a:bodyPr>
            <a:spAutoFit/>
          </a:bodyPr>
          <a:p>
            <a:pPr algn="ctr">
              <a:buNone/>
            </a:pPr>
            <a:r>
              <a:rPr lang="vi-VN" altLang="x-none" sz="3600" b="1" dirty="0">
                <a:solidFill>
                  <a:srgbClr val="0000FF"/>
                </a:solidFill>
                <a:latin typeface="Times New Roman" panose="02020603050405020304" pitchFamily="18" charset="0"/>
              </a:rPr>
              <a:t>Tập đọc</a:t>
            </a:r>
            <a:endParaRPr lang="vi-VN" altLang="x-none" sz="3600" b="1" dirty="0">
              <a:solidFill>
                <a:srgbClr val="0000FF"/>
              </a:solidFill>
              <a:latin typeface="Times New Roman" panose="02020603050405020304" pitchFamily="18" charset="0"/>
            </a:endParaRPr>
          </a:p>
          <a:p>
            <a:pPr algn="ctr">
              <a:spcBef>
                <a:spcPts val="600"/>
              </a:spcBef>
              <a:buNone/>
            </a:pPr>
            <a:r>
              <a:rPr lang="vi-VN" altLang="x-none" sz="3600" b="1" dirty="0">
                <a:solidFill>
                  <a:srgbClr val="FF0000"/>
                </a:solidFill>
                <a:latin typeface="Times New Roman" panose="02020603050405020304" pitchFamily="18" charset="0"/>
              </a:rPr>
              <a:t>Trước cổng trời</a:t>
            </a:r>
            <a:endParaRPr lang="vi-VN" altLang="x-none" sz="3600" b="1" dirty="0">
              <a:solidFill>
                <a:srgbClr val="FF0000"/>
              </a:solidFill>
              <a:latin typeface="Times New Roman" panose="02020603050405020304" pitchFamily="18" charset="0"/>
            </a:endParaRPr>
          </a:p>
          <a:p>
            <a:pPr algn="ctr">
              <a:buNone/>
            </a:pPr>
            <a:r>
              <a:rPr lang="vi-VN" altLang="x-none" dirty="0">
                <a:latin typeface="Times New Roman" panose="02020603050405020304" pitchFamily="18" charset="0"/>
              </a:rPr>
              <a:t>                                                     </a:t>
            </a:r>
            <a:r>
              <a:rPr lang="vi-VN" altLang="x-none" b="1" dirty="0">
                <a:solidFill>
                  <a:srgbClr val="FF0000"/>
                </a:solidFill>
                <a:latin typeface="Times New Roman" panose="02020603050405020304" pitchFamily="18" charset="0"/>
              </a:rPr>
              <a:t>Nguyễn Đình Ảnh</a:t>
            </a:r>
            <a:endParaRPr lang="vi-VN" altLang="x-none" b="1" dirty="0">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wheel(4)">
                                      <p:cBhvr>
                                        <p:cTn id="7" dur="20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1446"/>
                                        </p:tgtEl>
                                        <p:attrNameLst>
                                          <p:attrName>style.visibility</p:attrName>
                                        </p:attrNameLst>
                                      </p:cBhvr>
                                      <p:to>
                                        <p:strVal val="visible"/>
                                      </p:to>
                                    </p:set>
                                    <p:anim calcmode="lin" valueType="num">
                                      <p:cBhvr additive="base">
                                        <p:cTn id="12" dur="500" fill="hold"/>
                                        <p:tgtEl>
                                          <p:spTgt spid="61446"/>
                                        </p:tgtEl>
                                        <p:attrNameLst>
                                          <p:attrName>ppt_x</p:attrName>
                                        </p:attrNameLst>
                                      </p:cBhvr>
                                      <p:tavLst>
                                        <p:tav tm="0">
                                          <p:val>
                                            <p:strVal val="0-#ppt_w/2"/>
                                          </p:val>
                                        </p:tav>
                                        <p:tav tm="100000">
                                          <p:val>
                                            <p:strVal val="#ppt_x"/>
                                          </p:val>
                                        </p:tav>
                                      </p:tavLst>
                                    </p:anim>
                                    <p:anim calcmode="lin" valueType="num">
                                      <p:cBhvr additive="base">
                                        <p:cTn id="13" dur="500" fill="hold"/>
                                        <p:tgtEl>
                                          <p:spTgt spid="61446"/>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1447"/>
                                        </p:tgtEl>
                                        <p:attrNameLst>
                                          <p:attrName>style.visibility</p:attrName>
                                        </p:attrNameLst>
                                      </p:cBhvr>
                                      <p:to>
                                        <p:strVal val="visible"/>
                                      </p:to>
                                    </p:set>
                                    <p:anim calcmode="lin" valueType="num">
                                      <p:cBhvr additive="base">
                                        <p:cTn id="16" dur="500" fill="hold"/>
                                        <p:tgtEl>
                                          <p:spTgt spid="61447"/>
                                        </p:tgtEl>
                                        <p:attrNameLst>
                                          <p:attrName>ppt_x</p:attrName>
                                        </p:attrNameLst>
                                      </p:cBhvr>
                                      <p:tavLst>
                                        <p:tav tm="0">
                                          <p:val>
                                            <p:strVal val="0-#ppt_w/2"/>
                                          </p:val>
                                        </p:tav>
                                        <p:tav tm="100000">
                                          <p:val>
                                            <p:strVal val="#ppt_x"/>
                                          </p:val>
                                        </p:tav>
                                      </p:tavLst>
                                    </p:anim>
                                    <p:anim calcmode="lin" valueType="num">
                                      <p:cBhvr additive="base">
                                        <p:cTn id="17" dur="500" fill="hold"/>
                                        <p:tgtEl>
                                          <p:spTgt spid="6144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1448"/>
                                        </p:tgtEl>
                                        <p:attrNameLst>
                                          <p:attrName>style.visibility</p:attrName>
                                        </p:attrNameLst>
                                      </p:cBhvr>
                                      <p:to>
                                        <p:strVal val="visible"/>
                                      </p:to>
                                    </p:set>
                                    <p:anim calcmode="lin" valueType="num">
                                      <p:cBhvr additive="base">
                                        <p:cTn id="20" dur="500" fill="hold"/>
                                        <p:tgtEl>
                                          <p:spTgt spid="61448"/>
                                        </p:tgtEl>
                                        <p:attrNameLst>
                                          <p:attrName>ppt_x</p:attrName>
                                        </p:attrNameLst>
                                      </p:cBhvr>
                                      <p:tavLst>
                                        <p:tav tm="0">
                                          <p:val>
                                            <p:strVal val="0-#ppt_w/2"/>
                                          </p:val>
                                        </p:tav>
                                        <p:tav tm="100000">
                                          <p:val>
                                            <p:strVal val="#ppt_x"/>
                                          </p:val>
                                        </p:tav>
                                      </p:tavLst>
                                    </p:anim>
                                    <p:anim calcmode="lin" valueType="num">
                                      <p:cBhvr additive="base">
                                        <p:cTn id="21" dur="500" fill="hold"/>
                                        <p:tgtEl>
                                          <p:spTgt spid="6144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1449"/>
                                        </p:tgtEl>
                                        <p:attrNameLst>
                                          <p:attrName>style.visibility</p:attrName>
                                        </p:attrNameLst>
                                      </p:cBhvr>
                                      <p:to>
                                        <p:strVal val="visible"/>
                                      </p:to>
                                    </p:set>
                                    <p:anim calcmode="lin" valueType="num">
                                      <p:cBhvr additive="base">
                                        <p:cTn id="24" dur="500" fill="hold"/>
                                        <p:tgtEl>
                                          <p:spTgt spid="61449"/>
                                        </p:tgtEl>
                                        <p:attrNameLst>
                                          <p:attrName>ppt_x</p:attrName>
                                        </p:attrNameLst>
                                      </p:cBhvr>
                                      <p:tavLst>
                                        <p:tav tm="0">
                                          <p:val>
                                            <p:strVal val="0-#ppt_w/2"/>
                                          </p:val>
                                        </p:tav>
                                        <p:tav tm="100000">
                                          <p:val>
                                            <p:strVal val="#ppt_x"/>
                                          </p:val>
                                        </p:tav>
                                      </p:tavLst>
                                    </p:anim>
                                    <p:anim calcmode="lin" valueType="num">
                                      <p:cBhvr additive="base">
                                        <p:cTn id="25" dur="500" fill="hold"/>
                                        <p:tgtEl>
                                          <p:spTgt spid="6144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1450"/>
                                        </p:tgtEl>
                                        <p:attrNameLst>
                                          <p:attrName>style.visibility</p:attrName>
                                        </p:attrNameLst>
                                      </p:cBhvr>
                                      <p:to>
                                        <p:strVal val="visible"/>
                                      </p:to>
                                    </p:set>
                                    <p:anim calcmode="lin" valueType="num">
                                      <p:cBhvr additive="base">
                                        <p:cTn id="28" dur="500" fill="hold"/>
                                        <p:tgtEl>
                                          <p:spTgt spid="61450"/>
                                        </p:tgtEl>
                                        <p:attrNameLst>
                                          <p:attrName>ppt_x</p:attrName>
                                        </p:attrNameLst>
                                      </p:cBhvr>
                                      <p:tavLst>
                                        <p:tav tm="0">
                                          <p:val>
                                            <p:strVal val="0-#ppt_w/2"/>
                                          </p:val>
                                        </p:tav>
                                        <p:tav tm="100000">
                                          <p:val>
                                            <p:strVal val="#ppt_x"/>
                                          </p:val>
                                        </p:tav>
                                      </p:tavLst>
                                    </p:anim>
                                    <p:anim calcmode="lin" valueType="num">
                                      <p:cBhvr additive="base">
                                        <p:cTn id="29" dur="500" fill="hold"/>
                                        <p:tgtEl>
                                          <p:spTgt spid="61450"/>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1451"/>
                                        </p:tgtEl>
                                        <p:attrNameLst>
                                          <p:attrName>style.visibility</p:attrName>
                                        </p:attrNameLst>
                                      </p:cBhvr>
                                      <p:to>
                                        <p:strVal val="visible"/>
                                      </p:to>
                                    </p:set>
                                    <p:anim calcmode="lin" valueType="num">
                                      <p:cBhvr additive="base">
                                        <p:cTn id="32" dur="500" fill="hold"/>
                                        <p:tgtEl>
                                          <p:spTgt spid="61451"/>
                                        </p:tgtEl>
                                        <p:attrNameLst>
                                          <p:attrName>ppt_x</p:attrName>
                                        </p:attrNameLst>
                                      </p:cBhvr>
                                      <p:tavLst>
                                        <p:tav tm="0">
                                          <p:val>
                                            <p:strVal val="0-#ppt_w/2"/>
                                          </p:val>
                                        </p:tav>
                                        <p:tav tm="100000">
                                          <p:val>
                                            <p:strVal val="#ppt_x"/>
                                          </p:val>
                                        </p:tav>
                                      </p:tavLst>
                                    </p:anim>
                                    <p:anim calcmode="lin" valueType="num">
                                      <p:cBhvr additive="base">
                                        <p:cTn id="33" dur="500" fill="hold"/>
                                        <p:tgtEl>
                                          <p:spTgt spid="61451"/>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8" presetClass="exit" presetSubtype="16" fill="hold" nodeType="clickEffect">
                                  <p:stCondLst>
                                    <p:cond delay="0"/>
                                  </p:stCondLst>
                                  <p:childTnLst>
                                    <p:animEffect transition="out" filter="diamond(in)">
                                      <p:cBhvr>
                                        <p:cTn id="37" dur="2000"/>
                                        <p:tgtEl>
                                          <p:spTgt spid="61446"/>
                                        </p:tgtEl>
                                      </p:cBhvr>
                                    </p:animEffect>
                                    <p:set>
                                      <p:cBhvr>
                                        <p:cTn id="38" dur="1" fill="hold">
                                          <p:stCondLst>
                                            <p:cond delay="1999"/>
                                          </p:stCondLst>
                                        </p:cTn>
                                        <p:tgtEl>
                                          <p:spTgt spid="61446"/>
                                        </p:tgtEl>
                                        <p:attrNameLst>
                                          <p:attrName>style.visibility</p:attrName>
                                        </p:attrNameLst>
                                      </p:cBhvr>
                                      <p:to>
                                        <p:strVal val="hidden"/>
                                      </p:to>
                                    </p:set>
                                  </p:childTnLst>
                                </p:cTn>
                              </p:par>
                              <p:par>
                                <p:cTn id="39" presetID="8" presetClass="exit" presetSubtype="16" fill="hold" nodeType="withEffect">
                                  <p:stCondLst>
                                    <p:cond delay="0"/>
                                  </p:stCondLst>
                                  <p:childTnLst>
                                    <p:animEffect transition="out" filter="diamond(in)">
                                      <p:cBhvr>
                                        <p:cTn id="40" dur="2000"/>
                                        <p:tgtEl>
                                          <p:spTgt spid="61447"/>
                                        </p:tgtEl>
                                      </p:cBhvr>
                                    </p:animEffect>
                                    <p:set>
                                      <p:cBhvr>
                                        <p:cTn id="41" dur="1" fill="hold">
                                          <p:stCondLst>
                                            <p:cond delay="1999"/>
                                          </p:stCondLst>
                                        </p:cTn>
                                        <p:tgtEl>
                                          <p:spTgt spid="61447"/>
                                        </p:tgtEl>
                                        <p:attrNameLst>
                                          <p:attrName>style.visibility</p:attrName>
                                        </p:attrNameLst>
                                      </p:cBhvr>
                                      <p:to>
                                        <p:strVal val="hidden"/>
                                      </p:to>
                                    </p:set>
                                  </p:childTnLst>
                                </p:cTn>
                              </p:par>
                              <p:par>
                                <p:cTn id="42" presetID="8" presetClass="exit" presetSubtype="16" fill="hold" nodeType="withEffect">
                                  <p:stCondLst>
                                    <p:cond delay="0"/>
                                  </p:stCondLst>
                                  <p:childTnLst>
                                    <p:animEffect transition="out" filter="diamond(in)">
                                      <p:cBhvr>
                                        <p:cTn id="43" dur="2000"/>
                                        <p:tgtEl>
                                          <p:spTgt spid="61448"/>
                                        </p:tgtEl>
                                      </p:cBhvr>
                                    </p:animEffect>
                                    <p:set>
                                      <p:cBhvr>
                                        <p:cTn id="44" dur="1" fill="hold">
                                          <p:stCondLst>
                                            <p:cond delay="1999"/>
                                          </p:stCondLst>
                                        </p:cTn>
                                        <p:tgtEl>
                                          <p:spTgt spid="61448"/>
                                        </p:tgtEl>
                                        <p:attrNameLst>
                                          <p:attrName>style.visibility</p:attrName>
                                        </p:attrNameLst>
                                      </p:cBhvr>
                                      <p:to>
                                        <p:strVal val="hidden"/>
                                      </p:to>
                                    </p:set>
                                  </p:childTnLst>
                                </p:cTn>
                              </p:par>
                              <p:par>
                                <p:cTn id="45" presetID="8" presetClass="exit" presetSubtype="16" fill="hold" nodeType="withEffect">
                                  <p:stCondLst>
                                    <p:cond delay="0"/>
                                  </p:stCondLst>
                                  <p:childTnLst>
                                    <p:animEffect transition="out" filter="diamond(in)">
                                      <p:cBhvr>
                                        <p:cTn id="46" dur="2000"/>
                                        <p:tgtEl>
                                          <p:spTgt spid="61449"/>
                                        </p:tgtEl>
                                      </p:cBhvr>
                                    </p:animEffect>
                                    <p:set>
                                      <p:cBhvr>
                                        <p:cTn id="47" dur="1" fill="hold">
                                          <p:stCondLst>
                                            <p:cond delay="1999"/>
                                          </p:stCondLst>
                                        </p:cTn>
                                        <p:tgtEl>
                                          <p:spTgt spid="61449"/>
                                        </p:tgtEl>
                                        <p:attrNameLst>
                                          <p:attrName>style.visibility</p:attrName>
                                        </p:attrNameLst>
                                      </p:cBhvr>
                                      <p:to>
                                        <p:strVal val="hidden"/>
                                      </p:to>
                                    </p:set>
                                  </p:childTnLst>
                                </p:cTn>
                              </p:par>
                              <p:par>
                                <p:cTn id="48" presetID="8" presetClass="exit" presetSubtype="16" fill="hold" nodeType="withEffect">
                                  <p:stCondLst>
                                    <p:cond delay="0"/>
                                  </p:stCondLst>
                                  <p:childTnLst>
                                    <p:animEffect transition="out" filter="diamond(in)">
                                      <p:cBhvr>
                                        <p:cTn id="49" dur="2000"/>
                                        <p:tgtEl>
                                          <p:spTgt spid="61450"/>
                                        </p:tgtEl>
                                      </p:cBhvr>
                                    </p:animEffect>
                                    <p:set>
                                      <p:cBhvr>
                                        <p:cTn id="50" dur="1" fill="hold">
                                          <p:stCondLst>
                                            <p:cond delay="1999"/>
                                          </p:stCondLst>
                                        </p:cTn>
                                        <p:tgtEl>
                                          <p:spTgt spid="61450"/>
                                        </p:tgtEl>
                                        <p:attrNameLst>
                                          <p:attrName>style.visibility</p:attrName>
                                        </p:attrNameLst>
                                      </p:cBhvr>
                                      <p:to>
                                        <p:strVal val="hidden"/>
                                      </p:to>
                                    </p:set>
                                  </p:childTnLst>
                                </p:cTn>
                              </p:par>
                              <p:par>
                                <p:cTn id="51" presetID="8" presetClass="exit" presetSubtype="16" fill="hold" nodeType="withEffect">
                                  <p:stCondLst>
                                    <p:cond delay="0"/>
                                  </p:stCondLst>
                                  <p:childTnLst>
                                    <p:animEffect transition="out" filter="diamond(in)">
                                      <p:cBhvr>
                                        <p:cTn id="52" dur="2000"/>
                                        <p:tgtEl>
                                          <p:spTgt spid="61451"/>
                                        </p:tgtEl>
                                      </p:cBhvr>
                                    </p:animEffect>
                                    <p:set>
                                      <p:cBhvr>
                                        <p:cTn id="53" dur="1" fill="hold">
                                          <p:stCondLst>
                                            <p:cond delay="1999"/>
                                          </p:stCondLst>
                                        </p:cTn>
                                        <p:tgtEl>
                                          <p:spTgt spid="614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8" descr="I"/>
          <p:cNvPicPr>
            <a:picLocks noChangeAspect="1"/>
          </p:cNvPicPr>
          <p:nvPr/>
        </p:nvPicPr>
        <p:blipFill>
          <a:blip r:embed="rId1"/>
          <a:stretch>
            <a:fillRect/>
          </a:stretch>
        </p:blipFill>
        <p:spPr>
          <a:xfrm>
            <a:off x="9220200" y="241300"/>
            <a:ext cx="1206500" cy="1282700"/>
          </a:xfrm>
          <a:prstGeom prst="rect">
            <a:avLst/>
          </a:prstGeom>
          <a:noFill/>
          <a:ln w="9525">
            <a:noFill/>
          </a:ln>
        </p:spPr>
      </p:pic>
      <p:pic>
        <p:nvPicPr>
          <p:cNvPr id="26627" name="Picture 8" descr="I"/>
          <p:cNvPicPr>
            <a:picLocks noChangeAspect="1"/>
          </p:cNvPicPr>
          <p:nvPr/>
        </p:nvPicPr>
        <p:blipFill>
          <a:blip r:embed="rId1"/>
          <a:stretch>
            <a:fillRect/>
          </a:stretch>
        </p:blipFill>
        <p:spPr>
          <a:xfrm>
            <a:off x="1524000" y="165100"/>
            <a:ext cx="1206500" cy="1282700"/>
          </a:xfrm>
          <a:prstGeom prst="rect">
            <a:avLst/>
          </a:prstGeom>
          <a:noFill/>
          <a:ln w="9525">
            <a:noFill/>
          </a:ln>
        </p:spPr>
      </p:pic>
      <p:sp>
        <p:nvSpPr>
          <p:cNvPr id="9" name="TextBox 8"/>
          <p:cNvSpPr txBox="1"/>
          <p:nvPr/>
        </p:nvSpPr>
        <p:spPr>
          <a:xfrm>
            <a:off x="1981200" y="87313"/>
            <a:ext cx="8305800" cy="1646238"/>
          </a:xfrm>
          <a:prstGeom prst="rect">
            <a:avLst/>
          </a:prstGeom>
          <a:noFill/>
        </p:spPr>
        <p:txBody>
          <a:bodyPr>
            <a:spAutoFit/>
          </a:bodyPr>
          <a:p>
            <a:pPr algn="ctr">
              <a:buNone/>
            </a:pPr>
            <a:r>
              <a:rPr lang="vi-VN" altLang="x-none" sz="3600" b="1" dirty="0">
                <a:solidFill>
                  <a:srgbClr val="0000FF"/>
                </a:solidFill>
                <a:latin typeface="Times New Roman" panose="02020603050405020304" pitchFamily="18" charset="0"/>
              </a:rPr>
              <a:t>Tập đọc</a:t>
            </a:r>
            <a:endParaRPr lang="vi-VN" altLang="x-none" sz="3600" b="1" dirty="0">
              <a:solidFill>
                <a:srgbClr val="0000FF"/>
              </a:solidFill>
              <a:latin typeface="Times New Roman" panose="02020603050405020304" pitchFamily="18" charset="0"/>
            </a:endParaRPr>
          </a:p>
          <a:p>
            <a:pPr algn="ctr">
              <a:spcBef>
                <a:spcPts val="600"/>
              </a:spcBef>
              <a:buNone/>
            </a:pPr>
            <a:r>
              <a:rPr lang="vi-VN" altLang="x-none" sz="3600" b="1" dirty="0">
                <a:solidFill>
                  <a:srgbClr val="FF0000"/>
                </a:solidFill>
                <a:latin typeface="Times New Roman" panose="02020603050405020304" pitchFamily="18" charset="0"/>
              </a:rPr>
              <a:t>Trước cổng trời</a:t>
            </a:r>
            <a:endParaRPr lang="vi-VN" altLang="x-none" sz="3600" b="1" dirty="0">
              <a:solidFill>
                <a:srgbClr val="FF0000"/>
              </a:solidFill>
              <a:latin typeface="Times New Roman" panose="02020603050405020304" pitchFamily="18" charset="0"/>
            </a:endParaRPr>
          </a:p>
          <a:p>
            <a:pPr algn="ctr">
              <a:buNone/>
            </a:pPr>
            <a:r>
              <a:rPr lang="vi-VN" altLang="x-none" dirty="0">
                <a:latin typeface="Times New Roman" panose="02020603050405020304" pitchFamily="18" charset="0"/>
              </a:rPr>
              <a:t>                                                     </a:t>
            </a:r>
            <a:r>
              <a:rPr lang="vi-VN" altLang="x-none" b="1" dirty="0">
                <a:solidFill>
                  <a:srgbClr val="FF0000"/>
                </a:solidFill>
                <a:latin typeface="Times New Roman" panose="02020603050405020304" pitchFamily="18" charset="0"/>
              </a:rPr>
              <a:t>Nguyễn Đình Ảnh</a:t>
            </a:r>
            <a:endParaRPr lang="vi-VN" altLang="x-none" b="1" dirty="0">
              <a:solidFill>
                <a:srgbClr val="FF0000"/>
              </a:solidFill>
              <a:latin typeface="Times New Roman" panose="02020603050405020304" pitchFamily="18" charset="0"/>
            </a:endParaRPr>
          </a:p>
        </p:txBody>
      </p:sp>
      <p:sp>
        <p:nvSpPr>
          <p:cNvPr id="11" name="Text Box 11"/>
          <p:cNvSpPr txBox="1"/>
          <p:nvPr/>
        </p:nvSpPr>
        <p:spPr>
          <a:xfrm>
            <a:off x="457200" y="2498725"/>
            <a:ext cx="11277600" cy="3140075"/>
          </a:xfrm>
          <a:prstGeom prst="rect">
            <a:avLst/>
          </a:prstGeom>
          <a:gradFill rotWithShape="1">
            <a:gsLst>
              <a:gs pos="0">
                <a:srgbClr val="FFCCCC"/>
              </a:gs>
              <a:gs pos="100000">
                <a:srgbClr val="99FF33"/>
              </a:gs>
            </a:gsLst>
            <a:path path="shape">
              <a:fillToRect l="50000" t="50000" r="50000" b="50000"/>
            </a:path>
            <a:tileRect/>
          </a:gradFill>
          <a:ln w="76200" cap="flat" cmpd="tri">
            <a:solidFill>
              <a:srgbClr val="FF3300"/>
            </a:solidFill>
            <a:prstDash val="solid"/>
            <a:miter/>
            <a:headEnd type="none" w="med" len="med"/>
            <a:tailEnd type="none" w="med" len="med"/>
          </a:ln>
        </p:spPr>
        <p:txBody>
          <a:bodyPr>
            <a:spAutoFit/>
          </a:bodyPr>
          <a:p>
            <a:pPr algn="just" eaLnBrk="1" hangingPunct="1">
              <a:spcBef>
                <a:spcPct val="50000"/>
              </a:spcBef>
            </a:pPr>
            <a:r>
              <a:rPr lang="en-US" altLang="en-US" sz="5400" dirty="0">
                <a:solidFill>
                  <a:srgbClr val="0066CC"/>
                </a:solidFill>
                <a:latin typeface="Times New Roman" panose="02020603050405020304" pitchFamily="18" charset="0"/>
                <a:cs typeface="Times New Roman" panose="02020603050405020304" pitchFamily="18" charset="0"/>
              </a:rPr>
              <a:t> 	</a:t>
            </a:r>
            <a:r>
              <a:rPr lang="en-US" altLang="en-US" sz="5400" b="1" dirty="0">
                <a:solidFill>
                  <a:srgbClr val="FF0000"/>
                </a:solidFill>
                <a:latin typeface="Times New Roman" panose="02020603050405020304" pitchFamily="18" charset="0"/>
                <a:cs typeface="Times New Roman" panose="02020603050405020304" pitchFamily="18" charset="0"/>
              </a:rPr>
              <a:t>Nội dung:</a:t>
            </a:r>
            <a:r>
              <a:rPr lang="en-US" altLang="en-US" sz="5400" dirty="0">
                <a:solidFill>
                  <a:srgbClr val="0066CC"/>
                </a:solidFill>
                <a:latin typeface="Times New Roman" panose="02020603050405020304" pitchFamily="18" charset="0"/>
                <a:cs typeface="Times New Roman" panose="02020603050405020304" pitchFamily="18" charset="0"/>
              </a:rPr>
              <a:t> </a:t>
            </a:r>
            <a:r>
              <a:rPr lang="en-US" altLang="en-US" sz="4800" b="1" i="1" dirty="0">
                <a:solidFill>
                  <a:srgbClr val="000099"/>
                </a:solidFill>
                <a:latin typeface="Times New Roman" panose="02020603050405020304" pitchFamily="18" charset="0"/>
                <a:cs typeface="Times New Roman" panose="02020603050405020304" pitchFamily="18" charset="0"/>
              </a:rPr>
              <a:t>Ca ngợi vẻ đẹp thơ mộng của thiên nhiên vùng núi cao v</a:t>
            </a:r>
            <a:r>
              <a:rPr lang="en-US" altLang="en-US" sz="4800" b="1" i="1" dirty="0">
                <a:solidFill>
                  <a:srgbClr val="000099"/>
                </a:solidFill>
                <a:latin typeface="Times New Roman" panose="02020603050405020304" pitchFamily="18" charset="0"/>
                <a:ea typeface="Times New Roman" panose="02020603050405020304" pitchFamily="18" charset="0"/>
              </a:rPr>
              <a:t>à</a:t>
            </a:r>
            <a:r>
              <a:rPr lang="en-US" altLang="en-US" sz="4800" b="1" i="1" dirty="0">
                <a:solidFill>
                  <a:srgbClr val="000099"/>
                </a:solidFill>
                <a:latin typeface="Times New Roman" panose="02020603050405020304" pitchFamily="18" charset="0"/>
                <a:cs typeface="Times New Roman" panose="02020603050405020304" pitchFamily="18" charset="0"/>
              </a:rPr>
              <a:t> cuộc sống thanh bình trong lao động của đồng b</a:t>
            </a:r>
            <a:r>
              <a:rPr lang="en-US" altLang="en-US" sz="4800" b="1" i="1" dirty="0">
                <a:solidFill>
                  <a:srgbClr val="000099"/>
                </a:solidFill>
                <a:latin typeface="Times New Roman" panose="02020603050405020304" pitchFamily="18" charset="0"/>
                <a:ea typeface="Times New Roman" panose="02020603050405020304" pitchFamily="18" charset="0"/>
              </a:rPr>
              <a:t>à</a:t>
            </a:r>
            <a:r>
              <a:rPr lang="en-US" altLang="en-US" sz="4800" b="1" i="1" dirty="0">
                <a:solidFill>
                  <a:srgbClr val="000099"/>
                </a:solidFill>
                <a:latin typeface="Times New Roman" panose="02020603050405020304" pitchFamily="18" charset="0"/>
                <a:cs typeface="Times New Roman" panose="02020603050405020304" pitchFamily="18" charset="0"/>
              </a:rPr>
              <a:t>o các dân tộc.</a:t>
            </a:r>
            <a:endParaRPr lang="en-US" altLang="en-US" sz="4800" b="1" i="1" dirty="0">
              <a:solidFill>
                <a:srgbClr val="000099"/>
              </a:solidFill>
              <a:latin typeface="Times New Roman" panose="02020603050405020304" pitchFamily="18" charset="0"/>
              <a:ea typeface="Times New Roman" panose="02020603050405020304" pitchFamily="18" charset="0"/>
            </a:endParaRPr>
          </a:p>
        </p:txBody>
      </p:sp>
      <p:cxnSp>
        <p:nvCxnSpPr>
          <p:cNvPr id="3" name="Straight Connector 2"/>
          <p:cNvCxnSpPr/>
          <p:nvPr/>
        </p:nvCxnSpPr>
        <p:spPr>
          <a:xfrm>
            <a:off x="1524000" y="3381375"/>
            <a:ext cx="2819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blinds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Google Shape;445;p17"/>
          <p:cNvPicPr preferRelativeResize="0">
            <a:picLocks noChangeAspect="1"/>
          </p:cNvPicPr>
          <p:nvPr/>
        </p:nvPicPr>
        <p:blipFill>
          <a:blip r:embed="rId1"/>
          <a:srcRect t="3561" b="12057"/>
          <a:stretch>
            <a:fillRect/>
          </a:stretch>
        </p:blipFill>
        <p:spPr>
          <a:xfrm>
            <a:off x="0" y="889000"/>
            <a:ext cx="12192000" cy="5080000"/>
          </a:xfrm>
          <a:prstGeom prst="rect">
            <a:avLst/>
          </a:prstGeom>
          <a:noFill/>
          <a:ln w="9525">
            <a:noFill/>
          </a:ln>
        </p:spPr>
      </p:pic>
      <p:sp>
        <p:nvSpPr>
          <p:cNvPr id="446" name="Google Shape;446;p17"/>
          <p:cNvSpPr/>
          <p:nvPr/>
        </p:nvSpPr>
        <p:spPr>
          <a:xfrm>
            <a:off x="1371600" y="1611889"/>
            <a:ext cx="9296400" cy="902711"/>
          </a:xfrm>
          <a:prstGeom prst="rect">
            <a:avLst/>
          </a:prstGeom>
          <a:noFill/>
          <a:ln>
            <a:noFill/>
          </a:ln>
        </p:spPr>
        <p:txBody>
          <a:bodyPr spcFirstLastPara="1" lIns="81267" tIns="40622" rIns="81267" bIns="40622">
            <a:spAutoFit/>
          </a:bodyPr>
          <a:lstStyle/>
          <a:p>
            <a:pPr marL="0" marR="0" lvl="0" indent="0" algn="ctr" defTabSz="914400" rtl="0" eaLnBrk="0" fontAlgn="base" latinLnBrk="0" hangingPunct="0">
              <a:lnSpc>
                <a:spcPct val="100000"/>
              </a:lnSpc>
              <a:spcBef>
                <a:spcPct val="0"/>
              </a:spcBef>
              <a:spcAft>
                <a:spcPct val="0"/>
              </a:spcAft>
              <a:buClr>
                <a:srgbClr val="FFFFFF"/>
              </a:buClr>
              <a:buSzPts val="6000"/>
              <a:buFontTx/>
              <a:buNone/>
              <a:defRPr/>
            </a:pPr>
            <a:r>
              <a:rPr kumimoji="0" lang="en-US" sz="5335" b="1" i="0" u="none" strike="noStrike" kern="1200" cap="none" spc="0" normalizeH="0" baseline="0" noProof="0" dirty="0">
                <a:ln>
                  <a:noFill/>
                </a:ln>
                <a:solidFill>
                  <a:srgbClr val="FFFFFF"/>
                </a:solidFill>
                <a:effectLst/>
                <a:highlight>
                  <a:srgbClr val="800080"/>
                </a:highlight>
                <a:uLnTx/>
                <a:uFillTx/>
                <a:latin typeface="Arial" panose="020B0604020202020204"/>
                <a:ea typeface="Arial" panose="020B0604020202020204"/>
                <a:cs typeface="Arial" panose="020B0604020202020204"/>
                <a:sym typeface="Arial" panose="020B0604020202020204"/>
              </a:rPr>
              <a:t>CHÀO TẠM BIỆT CÁC EM </a:t>
            </a:r>
            <a:endParaRPr kumimoji="0" sz="163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27652" name="WordArt 7"/>
          <p:cNvSpPr>
            <a:spLocks noTextEdit="1"/>
          </p:cNvSpPr>
          <p:nvPr/>
        </p:nvSpPr>
        <p:spPr>
          <a:xfrm>
            <a:off x="0" y="665163"/>
            <a:ext cx="12192000" cy="979487"/>
          </a:xfrm>
          <a:prstGeom prst="rect">
            <a:avLst/>
          </a:prstGeom>
        </p:spPr>
        <p:txBody>
          <a:bodyPr wrap="none" fromWordArt="1">
            <a:prstTxWarp prst="textWave1">
              <a:avLst>
                <a:gd name="adj1" fmla="val 13005"/>
                <a:gd name="adj2" fmla="val 0"/>
              </a:avLst>
            </a:prstTxWarp>
            <a:normAutofit/>
            <a:scene3d>
              <a:camera prst="legacyObliqueTopRight">
                <a:rot lat="0" lon="0" rev="0"/>
              </a:camera>
              <a:lightRig rig="legacyFlat3" dir="b"/>
            </a:scene3d>
            <a:sp3d extrusionH="430200" prstMaterial="legacyMatte">
              <a:extrusionClr>
                <a:srgbClr val="FFFF99"/>
              </a:extrusionClr>
            </a:sp3d>
          </a:bodyPr>
          <a:p>
            <a:pPr algn="ctr"/>
            <a:r>
              <a:rPr lang="en-US" sz="1700" b="1">
                <a:solidFill>
                  <a:srgbClr val="FF3300"/>
                </a:solidFill>
                <a:latin typeface="Times New Roman" panose="02020603050405020304" pitchFamily="18" charset="0"/>
                <a:ea typeface="Times New Roman" panose="02020603050405020304" pitchFamily="18" charset="0"/>
              </a:rPr>
              <a:t>Tiết học kết thúc</a:t>
            </a:r>
            <a:endParaRPr lang="en-US" sz="1700" b="1">
              <a:solidFill>
                <a:srgbClr val="FF3300"/>
              </a:solidFill>
              <a:latin typeface="Times New Roman" panose="02020603050405020304" pitchFamily="18" charset="0"/>
              <a:ea typeface="Times New Roman" panose="02020603050405020304" pitchFamily="18" charset="0"/>
            </a:endParaRPr>
          </a:p>
        </p:txBody>
      </p:sp>
    </p:spTree>
  </p:cSld>
  <p:clrMapOvr>
    <a:masterClrMapping/>
  </p:clrMapOvr>
  <p:transition>
    <p:blinds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Cloud 3"/>
          <p:cNvSpPr/>
          <p:nvPr/>
        </p:nvSpPr>
        <p:spPr>
          <a:xfrm>
            <a:off x="762000" y="3375025"/>
            <a:ext cx="10668000" cy="2482850"/>
          </a:xfrm>
          <a:prstGeom prst="cloud">
            <a:avLst/>
          </a:prstGeom>
        </p:spPr>
        <p:style>
          <a:lnRef idx="2">
            <a:schemeClr val="accent2"/>
          </a:lnRef>
          <a:fillRef idx="1">
            <a:schemeClr val="lt1"/>
          </a:fillRef>
          <a:effectRef idx="0">
            <a:schemeClr val="accent2"/>
          </a:effectRef>
          <a:fontRef idx="minor">
            <a:schemeClr val="dk1"/>
          </a:fontRef>
        </p:style>
        <p:txBody>
          <a:bodyPr lIns="108373" tIns="54187" rIns="108373" bIns="54187"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stStyle>
          <a:p>
            <a:pPr lvl="0" algn="ctr">
              <a:buNone/>
            </a:pPr>
            <a:r>
              <a:rPr sz="5100" dirty="0">
                <a:solidFill>
                  <a:srgbClr val="0000CC"/>
                </a:solidFill>
                <a:latin typeface="Times New Roman" panose="02020603050405020304" pitchFamily="18" charset="0"/>
                <a:cs typeface="Times New Roman" panose="02020603050405020304" pitchFamily="18" charset="0"/>
              </a:rPr>
              <a:t>B</a:t>
            </a:r>
            <a:r>
              <a:rPr sz="5100" dirty="0">
                <a:solidFill>
                  <a:srgbClr val="0000CC"/>
                </a:solidFill>
                <a:latin typeface="Times New Roman" panose="02020603050405020304" pitchFamily="18" charset="0"/>
                <a:ea typeface="Times New Roman" panose="02020603050405020304" pitchFamily="18" charset="0"/>
              </a:rPr>
              <a:t>à</a:t>
            </a:r>
            <a:r>
              <a:rPr sz="5100" dirty="0">
                <a:solidFill>
                  <a:srgbClr val="0000CC"/>
                </a:solidFill>
                <a:latin typeface="Times New Roman" panose="02020603050405020304" pitchFamily="18" charset="0"/>
                <a:cs typeface="Times New Roman" panose="02020603050405020304" pitchFamily="18" charset="0"/>
              </a:rPr>
              <a:t>i n</a:t>
            </a:r>
            <a:r>
              <a:rPr sz="5100" dirty="0">
                <a:solidFill>
                  <a:srgbClr val="0000CC"/>
                </a:solidFill>
                <a:latin typeface="Times New Roman" panose="02020603050405020304" pitchFamily="18" charset="0"/>
                <a:ea typeface="Times New Roman" panose="02020603050405020304" pitchFamily="18" charset="0"/>
              </a:rPr>
              <a:t>à</a:t>
            </a:r>
            <a:r>
              <a:rPr sz="5100" dirty="0">
                <a:solidFill>
                  <a:srgbClr val="0000CC"/>
                </a:solidFill>
                <a:latin typeface="Times New Roman" panose="02020603050405020304" pitchFamily="18" charset="0"/>
                <a:cs typeface="Times New Roman" panose="02020603050405020304" pitchFamily="18" charset="0"/>
              </a:rPr>
              <a:t>y có mấy khổ thơ?</a:t>
            </a:r>
            <a:endParaRPr sz="5100" dirty="0">
              <a:solidFill>
                <a:srgbClr val="0000CC"/>
              </a:solidFill>
              <a:latin typeface="Times New Roman" panose="02020603050405020304" pitchFamily="18" charset="0"/>
              <a:ea typeface="Times New Roman" panose="02020603050405020304" pitchFamily="18" charset="0"/>
            </a:endParaRPr>
          </a:p>
        </p:txBody>
      </p:sp>
      <p:sp>
        <p:nvSpPr>
          <p:cNvPr id="5" name="Horizontal Scroll 4"/>
          <p:cNvSpPr/>
          <p:nvPr/>
        </p:nvSpPr>
        <p:spPr>
          <a:xfrm>
            <a:off x="254000" y="2667000"/>
            <a:ext cx="11684000" cy="4229100"/>
          </a:xfrm>
          <a:prstGeom prst="horizontalScroll">
            <a:avLst/>
          </a:prstGeom>
          <a:effectLst>
            <a:glow rad="139700">
              <a:schemeClr val="accent2">
                <a:satMod val="175000"/>
                <a:alpha val="40000"/>
              </a:schemeClr>
            </a:glow>
          </a:effectLst>
        </p:spPr>
        <p:style>
          <a:lnRef idx="2">
            <a:schemeClr val="accent1"/>
          </a:lnRef>
          <a:fillRef idx="1">
            <a:schemeClr val="lt1"/>
          </a:fillRef>
          <a:effectRef idx="0">
            <a:schemeClr val="accent1"/>
          </a:effectRef>
          <a:fontRef idx="minor">
            <a:schemeClr val="dk1"/>
          </a:fontRef>
        </p:style>
        <p:txBody>
          <a:bodyPr lIns="108373" tIns="54187" rIns="108373" bIns="54187" anchor="ct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Arial" panose="020B0604020202020204" pitchFamily="34" charset="0"/>
                <a:ea typeface="+mn-ea"/>
                <a:cs typeface="+mn-cs"/>
              </a:defRPr>
            </a:lvl5pPr>
          </a:lstStyle>
          <a:p>
            <a:pPr lvl="0" algn="ctr">
              <a:buNone/>
            </a:pPr>
            <a:r>
              <a:rPr sz="4700" dirty="0">
                <a:solidFill>
                  <a:srgbClr val="FF0000"/>
                </a:solidFill>
                <a:latin typeface="Times New Roman" panose="02020603050405020304" pitchFamily="18" charset="0"/>
                <a:cs typeface="Times New Roman" panose="02020603050405020304" pitchFamily="18" charset="0"/>
              </a:rPr>
              <a:t>Chia 3 khổ</a:t>
            </a:r>
            <a:endParaRPr sz="4700" dirty="0">
              <a:solidFill>
                <a:srgbClr val="FF0000"/>
              </a:solidFill>
              <a:latin typeface="Times New Roman" panose="02020603050405020304" pitchFamily="18" charset="0"/>
              <a:cs typeface="Times New Roman" panose="02020603050405020304" pitchFamily="18" charset="0"/>
            </a:endParaRPr>
          </a:p>
          <a:p>
            <a:pPr lvl="0">
              <a:buNone/>
            </a:pPr>
            <a:r>
              <a:rPr sz="4700" dirty="0">
                <a:solidFill>
                  <a:srgbClr val="0000CC"/>
                </a:solidFill>
                <a:latin typeface="Times New Roman" panose="02020603050405020304" pitchFamily="18" charset="0"/>
                <a:cs typeface="Times New Roman" panose="02020603050405020304" pitchFamily="18" charset="0"/>
              </a:rPr>
              <a:t>Khổ 1: từ đầu </a:t>
            </a:r>
            <a:r>
              <a:rPr sz="4700" dirty="0">
                <a:solidFill>
                  <a:srgbClr val="0000CC"/>
                </a:solidFill>
                <a:latin typeface="Times New Roman" panose="02020603050405020304" pitchFamily="18" charset="0"/>
                <a:ea typeface="Times New Roman" panose="02020603050405020304" pitchFamily="18" charset="0"/>
              </a:rPr>
              <a:t>……</a:t>
            </a:r>
            <a:r>
              <a:rPr sz="4700" dirty="0">
                <a:solidFill>
                  <a:srgbClr val="0000CC"/>
                </a:solidFill>
                <a:latin typeface="Times New Roman" panose="02020603050405020304" pitchFamily="18" charset="0"/>
                <a:cs typeface="Times New Roman" panose="02020603050405020304" pitchFamily="18" charset="0"/>
              </a:rPr>
              <a:t> trên mặt đất.</a:t>
            </a:r>
            <a:endParaRPr sz="4700" dirty="0">
              <a:solidFill>
                <a:srgbClr val="0000CC"/>
              </a:solidFill>
              <a:latin typeface="Times New Roman" panose="02020603050405020304" pitchFamily="18" charset="0"/>
              <a:cs typeface="Times New Roman" panose="02020603050405020304" pitchFamily="18" charset="0"/>
            </a:endParaRPr>
          </a:p>
          <a:p>
            <a:pPr lvl="0">
              <a:buNone/>
            </a:pPr>
            <a:r>
              <a:rPr sz="4700" dirty="0">
                <a:solidFill>
                  <a:srgbClr val="0000CC"/>
                </a:solidFill>
                <a:latin typeface="Times New Roman" panose="02020603050405020304" pitchFamily="18" charset="0"/>
                <a:cs typeface="Times New Roman" panose="02020603050405020304" pitchFamily="18" charset="0"/>
              </a:rPr>
              <a:t>Khổ 2: tiếp theo </a:t>
            </a:r>
            <a:r>
              <a:rPr sz="4700" dirty="0">
                <a:solidFill>
                  <a:srgbClr val="0000CC"/>
                </a:solidFill>
                <a:latin typeface="Times New Roman" panose="02020603050405020304" pitchFamily="18" charset="0"/>
                <a:ea typeface="Times New Roman" panose="02020603050405020304" pitchFamily="18" charset="0"/>
              </a:rPr>
              <a:t>…</a:t>
            </a:r>
            <a:r>
              <a:rPr sz="4700" dirty="0">
                <a:solidFill>
                  <a:srgbClr val="0000CC"/>
                </a:solidFill>
                <a:latin typeface="Times New Roman" panose="02020603050405020304" pitchFamily="18" charset="0"/>
                <a:cs typeface="Times New Roman" panose="02020603050405020304" pitchFamily="18" charset="0"/>
              </a:rPr>
              <a:t> như hơi khói.</a:t>
            </a:r>
            <a:endParaRPr sz="4700" dirty="0">
              <a:solidFill>
                <a:srgbClr val="0000CC"/>
              </a:solidFill>
              <a:latin typeface="Times New Roman" panose="02020603050405020304" pitchFamily="18" charset="0"/>
              <a:cs typeface="Times New Roman" panose="02020603050405020304" pitchFamily="18" charset="0"/>
            </a:endParaRPr>
          </a:p>
          <a:p>
            <a:pPr lvl="0">
              <a:buNone/>
            </a:pPr>
            <a:r>
              <a:rPr sz="4700" dirty="0">
                <a:solidFill>
                  <a:srgbClr val="0000CC"/>
                </a:solidFill>
                <a:latin typeface="Times New Roman" panose="02020603050405020304" pitchFamily="18" charset="0"/>
                <a:cs typeface="Times New Roman" panose="02020603050405020304" pitchFamily="18" charset="0"/>
              </a:rPr>
              <a:t>Khổ 3: còn lại</a:t>
            </a:r>
            <a:endParaRPr sz="4700" dirty="0">
              <a:solidFill>
                <a:srgbClr val="0000CC"/>
              </a:solidFill>
              <a:latin typeface="Times New Roman" panose="02020603050405020304" pitchFamily="18" charset="0"/>
              <a:ea typeface="Times New Roman" panose="02020603050405020304" pitchFamily="18" charset="0"/>
            </a:endParaRPr>
          </a:p>
        </p:txBody>
      </p:sp>
      <p:sp>
        <p:nvSpPr>
          <p:cNvPr id="6" name="TextBox 5"/>
          <p:cNvSpPr txBox="1"/>
          <p:nvPr/>
        </p:nvSpPr>
        <p:spPr>
          <a:xfrm>
            <a:off x="1765300" y="685800"/>
            <a:ext cx="8229600" cy="2384425"/>
          </a:xfrm>
          <a:prstGeom prst="rect">
            <a:avLst/>
          </a:prstGeom>
          <a:noFill/>
        </p:spPr>
        <p:txBody>
          <a:bodyPr>
            <a:spAutoFit/>
          </a:bodyPr>
          <a:p>
            <a:pPr>
              <a:buNone/>
            </a:pPr>
            <a:endParaRPr lang="vi-VN" altLang="x-none" sz="3600" b="1" dirty="0">
              <a:solidFill>
                <a:srgbClr val="0000FF"/>
              </a:solidFill>
              <a:latin typeface="Times New Roman" panose="02020603050405020304" pitchFamily="18" charset="0"/>
            </a:endParaRPr>
          </a:p>
          <a:p>
            <a:pPr>
              <a:buNone/>
            </a:pPr>
            <a:r>
              <a:rPr lang="en-US" altLang="vi-VN" sz="3600" b="1" dirty="0">
                <a:solidFill>
                  <a:srgbClr val="0000FF"/>
                </a:solidFill>
                <a:latin typeface="Times New Roman" panose="02020603050405020304" pitchFamily="18" charset="0"/>
              </a:rPr>
              <a:t>                             </a:t>
            </a:r>
            <a:r>
              <a:rPr lang="vi-VN" altLang="x-none" sz="3600" b="1" dirty="0">
                <a:solidFill>
                  <a:srgbClr val="0000FF"/>
                </a:solidFill>
                <a:latin typeface="Times New Roman" panose="02020603050405020304" pitchFamily="18" charset="0"/>
              </a:rPr>
              <a:t>Tập đọc</a:t>
            </a:r>
            <a:endParaRPr lang="vi-VN" altLang="x-none" sz="3600" b="1" dirty="0">
              <a:solidFill>
                <a:srgbClr val="0000FF"/>
              </a:solidFill>
              <a:latin typeface="Times New Roman" panose="02020603050405020304" pitchFamily="18" charset="0"/>
            </a:endParaRPr>
          </a:p>
          <a:p>
            <a:pPr algn="ctr">
              <a:spcBef>
                <a:spcPts val="600"/>
              </a:spcBef>
              <a:buNone/>
            </a:pPr>
            <a:r>
              <a:rPr lang="vi-VN" altLang="x-none" sz="4800" b="1" dirty="0">
                <a:solidFill>
                  <a:srgbClr val="FF0000"/>
                </a:solidFill>
                <a:latin typeface="Times New Roman" panose="02020603050405020304" pitchFamily="18" charset="0"/>
              </a:rPr>
              <a:t>Trước cổng trời</a:t>
            </a:r>
            <a:endParaRPr lang="vi-VN" altLang="x-none" sz="4800" b="1" dirty="0">
              <a:solidFill>
                <a:srgbClr val="FF0000"/>
              </a:solidFill>
              <a:latin typeface="Times New Roman" panose="02020603050405020304" pitchFamily="18" charset="0"/>
            </a:endParaRPr>
          </a:p>
          <a:p>
            <a:pPr algn="ctr">
              <a:buNone/>
            </a:pPr>
            <a:r>
              <a:rPr lang="vi-VN" altLang="x-none" dirty="0">
                <a:latin typeface="Times New Roman" panose="02020603050405020304" pitchFamily="18" charset="0"/>
              </a:rPr>
              <a:t>                                                     </a:t>
            </a:r>
            <a:r>
              <a:rPr lang="vi-VN" altLang="x-none" b="1" dirty="0">
                <a:solidFill>
                  <a:srgbClr val="FF0000"/>
                </a:solidFill>
                <a:latin typeface="Times New Roman" panose="02020603050405020304" pitchFamily="18" charset="0"/>
              </a:rPr>
              <a:t>Nguyễn Đình Ảnh</a:t>
            </a:r>
            <a:endParaRPr lang="vi-VN" altLang="x-none" b="1" dirty="0">
              <a:solidFill>
                <a:srgbClr val="FF0000"/>
              </a:solidFill>
              <a:latin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1" nodeType="clickEffect">
                                  <p:stCondLst>
                                    <p:cond delay="0"/>
                                  </p:stCondLst>
                                  <p:childTnLst>
                                    <p:animEffect transition="out" filter="box(i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8" descr="thung lũng Mường Hoa"/>
          <p:cNvPicPr>
            <a:picLocks noChangeAspect="1"/>
          </p:cNvPicPr>
          <p:nvPr/>
        </p:nvPicPr>
        <p:blipFill>
          <a:blip r:embed="rId1"/>
          <a:stretch>
            <a:fillRect/>
          </a:stretch>
        </p:blipFill>
        <p:spPr>
          <a:xfrm>
            <a:off x="15875" y="0"/>
            <a:ext cx="12176125" cy="5715000"/>
          </a:xfrm>
          <a:prstGeom prst="rect">
            <a:avLst/>
          </a:prstGeom>
          <a:noFill/>
          <a:ln w="9525">
            <a:noFill/>
          </a:ln>
        </p:spPr>
      </p:pic>
      <p:sp>
        <p:nvSpPr>
          <p:cNvPr id="7171" name="Text Box 10"/>
          <p:cNvSpPr txBox="1">
            <a:spLocks noChangeArrowheads="1"/>
          </p:cNvSpPr>
          <p:nvPr/>
        </p:nvSpPr>
        <p:spPr bwMode="auto">
          <a:xfrm>
            <a:off x="76200" y="6096000"/>
            <a:ext cx="12115800" cy="519113"/>
          </a:xfrm>
          <a:prstGeom prst="rect">
            <a:avLst/>
          </a:prstGeom>
          <a:solidFill>
            <a:schemeClr val="accent6">
              <a:lumMod val="40000"/>
              <a:lumOff val="60000"/>
            </a:schemeClr>
          </a:solidFill>
          <a:ln>
            <a:noFill/>
          </a:ln>
        </p:spPr>
        <p:txBody>
          <a:bodyPr>
            <a:spAutoFit/>
          </a:bodyPr>
          <a:p>
            <a:pPr eaLnBrk="1" hangingPunct="1">
              <a:spcBef>
                <a:spcPct val="50000"/>
              </a:spcBef>
              <a:buNone/>
            </a:pPr>
            <a:r>
              <a:rPr lang="en-US" altLang="en-US" sz="2800" b="1" dirty="0">
                <a:solidFill>
                  <a:srgbClr val="008000"/>
                </a:solidFill>
                <a:latin typeface="Times New Roman" panose="02020603050405020304" pitchFamily="18" charset="0"/>
                <a:cs typeface="Times New Roman" panose="02020603050405020304" pitchFamily="18" charset="0"/>
              </a:rPr>
              <a:t>* Nguyên sơ</a:t>
            </a:r>
            <a:r>
              <a:rPr lang="en-US" altLang="en-US" sz="2800" b="1" dirty="0">
                <a:solidFill>
                  <a:srgbClr val="0000FF"/>
                </a:solidFill>
                <a:latin typeface="Times New Roman" panose="02020603050405020304" pitchFamily="18" charset="0"/>
                <a:cs typeface="Times New Roman" panose="02020603050405020304" pitchFamily="18" charset="0"/>
              </a:rPr>
              <a:t>: Còn nguyên vẻ tự nhiên như lúc ban đầu.</a:t>
            </a:r>
            <a:endParaRPr lang="en-US" altLang="en-US" sz="2800" b="1"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52" name="Picture 12" descr="D:\thuc\NH 17-18\HINH ANH\Truoc cong troi.jpg"/>
          <p:cNvPicPr>
            <a:picLocks noChangeAspect="1"/>
          </p:cNvPicPr>
          <p:nvPr/>
        </p:nvPicPr>
        <p:blipFill>
          <a:blip r:embed="rId1"/>
          <a:stretch>
            <a:fillRect/>
          </a:stretch>
        </p:blipFill>
        <p:spPr>
          <a:xfrm>
            <a:off x="76200" y="0"/>
            <a:ext cx="12115800" cy="5384800"/>
          </a:xfrm>
          <a:prstGeom prst="rect">
            <a:avLst/>
          </a:prstGeom>
          <a:noFill/>
          <a:ln w="9525">
            <a:noFill/>
          </a:ln>
        </p:spPr>
      </p:pic>
      <p:sp>
        <p:nvSpPr>
          <p:cNvPr id="8195" name="Text Box 7"/>
          <p:cNvSpPr txBox="1"/>
          <p:nvPr/>
        </p:nvSpPr>
        <p:spPr>
          <a:xfrm>
            <a:off x="1524000" y="5562600"/>
            <a:ext cx="9144000" cy="519113"/>
          </a:xfrm>
          <a:prstGeom prst="rect">
            <a:avLst/>
          </a:prstGeom>
          <a:noFill/>
          <a:ln w="9525">
            <a:noFill/>
          </a:ln>
        </p:spPr>
        <p:txBody>
          <a:bodyPr>
            <a:spAutoFit/>
          </a:bodyPr>
          <a:p>
            <a:pPr algn="ctr" eaLnBrk="1" hangingPunct="1">
              <a:spcBef>
                <a:spcPct val="50000"/>
              </a:spcBef>
            </a:pPr>
            <a:r>
              <a:rPr lang="en-US" altLang="en-US" sz="2800" b="1" dirty="0">
                <a:solidFill>
                  <a:srgbClr val="008000"/>
                </a:solidFill>
                <a:latin typeface="Times New Roman" panose="02020603050405020304" pitchFamily="18" charset="0"/>
                <a:cs typeface="Times New Roman" panose="02020603050405020304" pitchFamily="18" charset="0"/>
              </a:rPr>
              <a:t>Vạt nương.</a:t>
            </a:r>
            <a:endParaRPr lang="en-US" altLang="en-US" sz="2800" b="1" dirty="0">
              <a:solidFill>
                <a:srgbClr val="008000"/>
              </a:solidFill>
              <a:latin typeface="Times New Roman" panose="02020603050405020304" pitchFamily="18" charset="0"/>
              <a:ea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0252"/>
                                        </p:tgtEl>
                                        <p:attrNameLst>
                                          <p:attrName>style.visibility</p:attrName>
                                        </p:attrNameLst>
                                      </p:cBhvr>
                                      <p:to>
                                        <p:strVal val="visible"/>
                                      </p:to>
                                    </p:set>
                                    <p:anim calcmode="lin" valueType="num">
                                      <p:cBhvr>
                                        <p:cTn id="7" dur="500" fill="hold"/>
                                        <p:tgtEl>
                                          <p:spTgt spid="10252"/>
                                        </p:tgtEl>
                                        <p:attrNameLst>
                                          <p:attrName>ppt_w</p:attrName>
                                        </p:attrNameLst>
                                      </p:cBhvr>
                                      <p:tavLst>
                                        <p:tav tm="0">
                                          <p:val>
                                            <p:fltVal val="0.000000"/>
                                          </p:val>
                                        </p:tav>
                                        <p:tav tm="100000">
                                          <p:val>
                                            <p:strVal val="#ppt_w"/>
                                          </p:val>
                                        </p:tav>
                                      </p:tavLst>
                                    </p:anim>
                                    <p:anim calcmode="lin" valueType="num">
                                      <p:cBhvr>
                                        <p:cTn id="8" dur="500" fill="hold"/>
                                        <p:tgtEl>
                                          <p:spTgt spid="1025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9" name="Picture 2" descr="Bí kíp để có chuyến đi Sa Pa 'chất như nước cất' - Du lịch - NetNews.vn"/>
          <p:cNvPicPr>
            <a:picLocks noGrp="1" noChangeAspect="1"/>
          </p:cNvPicPr>
          <p:nvPr>
            <p:ph idx="1"/>
          </p:nvPr>
        </p:nvPicPr>
        <p:blipFill>
          <a:blip r:embed="rId1"/>
          <a:srcRect/>
          <a:stretch>
            <a:fillRect/>
          </a:stretch>
        </p:blipFill>
        <p:spPr>
          <a:xfrm>
            <a:off x="228600" y="381000"/>
            <a:ext cx="11963400" cy="5181600"/>
          </a:xfrm>
        </p:spPr>
      </p:pic>
      <p:sp>
        <p:nvSpPr>
          <p:cNvPr id="4" name="Text Box 6"/>
          <p:cNvSpPr txBox="1">
            <a:spLocks noChangeArrowheads="1"/>
          </p:cNvSpPr>
          <p:nvPr/>
        </p:nvSpPr>
        <p:spPr bwMode="auto">
          <a:xfrm>
            <a:off x="0" y="6034088"/>
            <a:ext cx="12192000" cy="523875"/>
          </a:xfrm>
          <a:prstGeom prst="rect">
            <a:avLst/>
          </a:prstGeom>
          <a:solidFill>
            <a:schemeClr val="accent6">
              <a:lumMod val="40000"/>
              <a:lumOff val="60000"/>
            </a:schemeClr>
          </a:solidFill>
          <a:ln>
            <a:noFill/>
          </a:ln>
        </p:spPr>
        <p:txBody>
          <a:bodyPr anchor="ctr">
            <a:spAutoFit/>
          </a:bodyPr>
          <a:p>
            <a:pPr marL="457200" indent="-457200" eaLnBrk="1" hangingPunct="1">
              <a:spcBef>
                <a:spcPct val="50000"/>
              </a:spcBef>
              <a:buFont typeface="Arial" panose="020B0604020202020204" pitchFamily="34" charset="0"/>
              <a:buChar char="•"/>
            </a:pPr>
            <a:r>
              <a:rPr lang="en-US" altLang="en-US" sz="2800" b="1" dirty="0">
                <a:solidFill>
                  <a:srgbClr val="008000"/>
                </a:solidFill>
                <a:latin typeface="Times New Roman" panose="02020603050405020304" pitchFamily="18" charset="0"/>
                <a:cs typeface="Times New Roman" panose="02020603050405020304" pitchFamily="18" charset="0"/>
              </a:rPr>
              <a:t>Triền: dải đất thoai thoải ở hai bên bờ sông hoặc hai bên sườn núi</a:t>
            </a:r>
            <a:endParaRPr lang="en-US" altLang="en-US" sz="2800" b="1" dirty="0">
              <a:solidFill>
                <a:srgbClr val="008000"/>
              </a:solidFill>
              <a:latin typeface="Times New Roman" panose="02020603050405020304" pitchFamily="18" charset="0"/>
              <a:ea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1000"/>
                                        <p:tgtEl>
                                          <p:spTgt spid="9219"/>
                                        </p:tgtEl>
                                      </p:cBhvr>
                                    </p:animEffect>
                                    <p:anim calcmode="lin" valueType="num">
                                      <p:cBhvr>
                                        <p:cTn id="8" dur="1000" fill="hold"/>
                                        <p:tgtEl>
                                          <p:spTgt spid="9219"/>
                                        </p:tgtEl>
                                        <p:attrNameLst>
                                          <p:attrName>ppt_x</p:attrName>
                                        </p:attrNameLst>
                                      </p:cBhvr>
                                      <p:tavLst>
                                        <p:tav tm="0">
                                          <p:val>
                                            <p:strVal val="#ppt_x"/>
                                          </p:val>
                                        </p:tav>
                                        <p:tav tm="100000">
                                          <p:val>
                                            <p:strVal val="#ppt_x"/>
                                          </p:val>
                                        </p:tav>
                                      </p:tavLst>
                                    </p:anim>
                                    <p:anim calcmode="lin" valueType="num">
                                      <p:cBhvr>
                                        <p:cTn id="9"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2"/>
          <p:cNvSpPr>
            <a:spLocks noGrp="1"/>
          </p:cNvSpPr>
          <p:nvPr>
            <p:ph idx="1"/>
          </p:nvPr>
        </p:nvSpPr>
        <p:spPr>
          <a:xfrm>
            <a:off x="1981200" y="5486400"/>
            <a:ext cx="8229600" cy="639763"/>
          </a:xfrm>
        </p:spPr>
        <p:txBody>
          <a:bodyPr vert="horz" wrap="square" lIns="91440" tIns="45720" rIns="91440" bIns="45720" anchor="t" anchorCtr="0"/>
          <a:p>
            <a:r>
              <a:rPr lang="en-US" altLang="en-US" dirty="0"/>
              <a:t>Sương giá: Sương lạnh buốt ( vào mùa đông)</a:t>
            </a:r>
            <a:endParaRPr lang="en-US" altLang="en-US" dirty="0"/>
          </a:p>
        </p:txBody>
      </p:sp>
      <p:pic>
        <p:nvPicPr>
          <p:cNvPr id="10243" name="Picture 15" descr="may tren cong troi"/>
          <p:cNvPicPr>
            <a:picLocks noChangeAspect="1"/>
          </p:cNvPicPr>
          <p:nvPr/>
        </p:nvPicPr>
        <p:blipFill>
          <a:blip r:embed="rId1"/>
          <a:stretch>
            <a:fillRect/>
          </a:stretch>
        </p:blipFill>
        <p:spPr>
          <a:xfrm>
            <a:off x="228600" y="381000"/>
            <a:ext cx="11734800" cy="4953000"/>
          </a:xfrm>
          <a:prstGeom prst="rect">
            <a:avLst/>
          </a:prstGeom>
          <a:noFill/>
          <a:ln w="9525">
            <a:noFill/>
          </a:ln>
        </p:spPr>
      </p:pic>
    </p:spTree>
  </p:cSld>
  <p:clrMapOvr>
    <a:masterClrMapping/>
  </p:clrMapOvr>
  <p:transition>
    <p:blinds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9" name="Picture 7" descr="D:\thuc\NH 17-18\HINH ANH\ngua deo chuong.jpg"/>
          <p:cNvPicPr>
            <a:picLocks noChangeAspect="1"/>
          </p:cNvPicPr>
          <p:nvPr/>
        </p:nvPicPr>
        <p:blipFill>
          <a:blip r:embed="rId1"/>
          <a:stretch>
            <a:fillRect/>
          </a:stretch>
        </p:blipFill>
        <p:spPr>
          <a:xfrm>
            <a:off x="6227763" y="-19050"/>
            <a:ext cx="5410200" cy="5791200"/>
          </a:xfrm>
          <a:prstGeom prst="rect">
            <a:avLst/>
          </a:prstGeom>
          <a:noFill/>
          <a:ln w="9525">
            <a:noFill/>
          </a:ln>
        </p:spPr>
      </p:pic>
      <p:pic>
        <p:nvPicPr>
          <p:cNvPr id="11267" name="Picture 5" descr="Kết quả hình ảnh cho đeo chuông cho ngựa"/>
          <p:cNvPicPr>
            <a:picLocks noChangeAspect="1"/>
          </p:cNvPicPr>
          <p:nvPr/>
        </p:nvPicPr>
        <p:blipFill>
          <a:blip r:embed="rId2"/>
          <a:stretch>
            <a:fillRect/>
          </a:stretch>
        </p:blipFill>
        <p:spPr>
          <a:xfrm>
            <a:off x="533400" y="0"/>
            <a:ext cx="5562600" cy="5791200"/>
          </a:xfrm>
          <a:prstGeom prst="rect">
            <a:avLst/>
          </a:prstGeom>
          <a:noFill/>
          <a:ln w="9525">
            <a:noFill/>
          </a:ln>
        </p:spPr>
      </p:pic>
      <p:sp>
        <p:nvSpPr>
          <p:cNvPr id="11268" name="Text Box 6"/>
          <p:cNvSpPr txBox="1">
            <a:spLocks noChangeArrowheads="1"/>
          </p:cNvSpPr>
          <p:nvPr/>
        </p:nvSpPr>
        <p:spPr bwMode="auto">
          <a:xfrm>
            <a:off x="0" y="5911850"/>
            <a:ext cx="12192000" cy="492125"/>
          </a:xfrm>
          <a:prstGeom prst="rect">
            <a:avLst/>
          </a:prstGeom>
          <a:solidFill>
            <a:schemeClr val="accent6">
              <a:lumMod val="40000"/>
              <a:lumOff val="60000"/>
            </a:schemeClr>
          </a:solidFill>
          <a:ln>
            <a:noFill/>
          </a:ln>
        </p:spPr>
        <p:txBody>
          <a:bodyPr>
            <a:spAutoFit/>
          </a:bodyPr>
          <a:p>
            <a:pPr eaLnBrk="1" hangingPunct="1">
              <a:spcBef>
                <a:spcPct val="50000"/>
              </a:spcBef>
              <a:buNone/>
            </a:pPr>
            <a:r>
              <a:rPr lang="en-US" altLang="en-US" sz="2600" b="1" dirty="0">
                <a:solidFill>
                  <a:srgbClr val="008000"/>
                </a:solidFill>
                <a:latin typeface="Times New Roman" panose="02020603050405020304" pitchFamily="18" charset="0"/>
                <a:cs typeface="Times New Roman" panose="02020603050405020304" pitchFamily="18" charset="0"/>
              </a:rPr>
              <a:t>* Nhạc ngựa:</a:t>
            </a:r>
            <a:r>
              <a:rPr lang="en-US" altLang="en-US" sz="2600" b="1" dirty="0">
                <a:solidFill>
                  <a:srgbClr val="0000FF"/>
                </a:solidFill>
                <a:latin typeface="Times New Roman" panose="02020603050405020304" pitchFamily="18" charset="0"/>
                <a:cs typeface="Times New Roman" panose="02020603050405020304" pitchFamily="18" charset="0"/>
              </a:rPr>
              <a:t> Chuông nhỏ, trong đó có hạt, khi rung kêu từng tiếng, đeo ở cổ ngựa.</a:t>
            </a:r>
            <a:endParaRPr lang="en-US" altLang="en-US" sz="2600"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19"/>
                                        </p:tgtEl>
                                        <p:attrNameLst>
                                          <p:attrName>style.visibility</p:attrName>
                                        </p:attrNameLst>
                                      </p:cBhvr>
                                      <p:to>
                                        <p:strVal val="visible"/>
                                      </p:to>
                                    </p:set>
                                    <p:animEffect transition="in" filter="dissolve">
                                      <p:cBhvr>
                                        <p:cTn id="7"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Picture 11" descr="JulyBacsonHaiThinh"/>
          <p:cNvPicPr>
            <a:picLocks noChangeAspect="1"/>
          </p:cNvPicPr>
          <p:nvPr/>
        </p:nvPicPr>
        <p:blipFill>
          <a:blip r:embed="rId1"/>
          <a:stretch>
            <a:fillRect/>
          </a:stretch>
        </p:blipFill>
        <p:spPr>
          <a:xfrm>
            <a:off x="152400" y="0"/>
            <a:ext cx="12039600" cy="5867400"/>
          </a:xfrm>
          <a:prstGeom prst="rect">
            <a:avLst/>
          </a:prstGeom>
          <a:noFill/>
          <a:ln w="9525">
            <a:noFill/>
          </a:ln>
        </p:spPr>
      </p:pic>
      <p:sp>
        <p:nvSpPr>
          <p:cNvPr id="12291" name="Text Box 12"/>
          <p:cNvSpPr txBox="1"/>
          <p:nvPr/>
        </p:nvSpPr>
        <p:spPr>
          <a:xfrm>
            <a:off x="1447800" y="5867400"/>
            <a:ext cx="9144000" cy="519113"/>
          </a:xfrm>
          <a:prstGeom prst="rect">
            <a:avLst/>
          </a:prstGeom>
          <a:noFill/>
          <a:ln w="9525">
            <a:noFill/>
          </a:ln>
        </p:spPr>
        <p:txBody>
          <a:bodyPr>
            <a:spAutoFit/>
          </a:bodyPr>
          <a:p>
            <a:pPr algn="ctr" eaLnBrk="1" hangingPunct="1">
              <a:spcBef>
                <a:spcPct val="50000"/>
              </a:spcBef>
            </a:pPr>
            <a:r>
              <a:rPr lang="en-US" altLang="en-US" sz="2800" b="1" dirty="0">
                <a:solidFill>
                  <a:srgbClr val="008000"/>
                </a:solidFill>
                <a:latin typeface="Times New Roman" panose="02020603050405020304" pitchFamily="18" charset="0"/>
                <a:cs typeface="Times New Roman" panose="02020603050405020304" pitchFamily="18" charset="0"/>
              </a:rPr>
              <a:t>Thung (thung lũng)</a:t>
            </a:r>
            <a:endParaRPr lang="en-US" altLang="en-US" sz="2800" b="1" dirty="0">
              <a:solidFill>
                <a:srgbClr val="008000"/>
              </a:solidFill>
              <a:latin typeface="Times New Roman" panose="02020603050405020304" pitchFamily="18" charset="0"/>
              <a:ea typeface="Times New Roman" panose="02020603050405020304" pitchFamily="18" charset="0"/>
            </a:endParaRPr>
          </a:p>
        </p:txBody>
      </p:sp>
    </p:spTree>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ext Box 8"/>
          <p:cNvSpPr txBox="1">
            <a:spLocks noChangeArrowheads="1"/>
          </p:cNvSpPr>
          <p:nvPr/>
        </p:nvSpPr>
        <p:spPr bwMode="auto">
          <a:xfrm>
            <a:off x="0" y="5895975"/>
            <a:ext cx="12192000" cy="946150"/>
          </a:xfrm>
          <a:prstGeom prst="rect">
            <a:avLst/>
          </a:prstGeom>
          <a:solidFill>
            <a:schemeClr val="accent6">
              <a:lumMod val="40000"/>
              <a:lumOff val="60000"/>
            </a:schemeClr>
          </a:solidFill>
          <a:ln>
            <a:noFill/>
          </a:ln>
        </p:spPr>
        <p:txBody>
          <a:bodyPr>
            <a:spAutoFit/>
          </a:bodyPr>
          <a:p>
            <a:pPr eaLnBrk="1" hangingPunct="1">
              <a:spcBef>
                <a:spcPct val="50000"/>
              </a:spcBef>
              <a:buNone/>
            </a:pPr>
            <a:r>
              <a:rPr lang="en-US" altLang="en-US" sz="2800" b="1" dirty="0">
                <a:solidFill>
                  <a:srgbClr val="008000"/>
                </a:solidFill>
                <a:latin typeface="Times New Roman" panose="02020603050405020304" pitchFamily="18" charset="0"/>
                <a:cs typeface="Times New Roman" panose="02020603050405020304" pitchFamily="18" charset="0"/>
              </a:rPr>
              <a:t>* Áo ch</a:t>
            </a:r>
            <a:r>
              <a:rPr lang="en-US" altLang="en-US" sz="2800" b="1" dirty="0">
                <a:solidFill>
                  <a:srgbClr val="008000"/>
                </a:solidFill>
                <a:latin typeface="Times New Roman" panose="02020603050405020304" pitchFamily="18" charset="0"/>
                <a:ea typeface="Times New Roman" panose="02020603050405020304" pitchFamily="18" charset="0"/>
              </a:rPr>
              <a:t>à</a:t>
            </a:r>
            <a:r>
              <a:rPr lang="en-US" altLang="en-US" sz="2800" b="1" dirty="0">
                <a:solidFill>
                  <a:srgbClr val="008000"/>
                </a:solidFill>
                <a:latin typeface="Times New Roman" panose="02020603050405020304" pitchFamily="18" charset="0"/>
                <a:cs typeface="Times New Roman" panose="02020603050405020304" pitchFamily="18" charset="0"/>
              </a:rPr>
              <a:t>m:</a:t>
            </a:r>
            <a:r>
              <a:rPr lang="en-US" altLang="en-US" sz="2800" b="1" dirty="0">
                <a:solidFill>
                  <a:srgbClr val="0000FF"/>
                </a:solidFill>
                <a:latin typeface="Times New Roman" panose="02020603050405020304" pitchFamily="18" charset="0"/>
                <a:cs typeface="Times New Roman" panose="02020603050405020304" pitchFamily="18" charset="0"/>
              </a:rPr>
              <a:t> Áo nhuộm m</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u lá ch</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m, m</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u xanh đen m</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 đồng b</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o miền núi thường mặc.</a:t>
            </a:r>
            <a:endParaRPr lang="en-US" altLang="en-US" sz="2800" b="1" dirty="0">
              <a:solidFill>
                <a:srgbClr val="0000FF"/>
              </a:solidFill>
              <a:latin typeface="Times New Roman" panose="02020603050405020304" pitchFamily="18" charset="0"/>
              <a:ea typeface="Times New Roman" panose="02020603050405020304" pitchFamily="18" charset="0"/>
            </a:endParaRPr>
          </a:p>
        </p:txBody>
      </p:sp>
      <p:pic>
        <p:nvPicPr>
          <p:cNvPr id="13315" name="Picture 7" descr="Kết quả hình ảnh cho áo chàm"/>
          <p:cNvPicPr>
            <a:picLocks noChangeAspect="1"/>
          </p:cNvPicPr>
          <p:nvPr/>
        </p:nvPicPr>
        <p:blipFill>
          <a:blip r:embed="rId1"/>
          <a:stretch>
            <a:fillRect/>
          </a:stretch>
        </p:blipFill>
        <p:spPr>
          <a:xfrm>
            <a:off x="152400" y="196850"/>
            <a:ext cx="11963400" cy="5518150"/>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1525</Words>
  <Application>WPS Presentation</Application>
  <PresentationFormat>Custom</PresentationFormat>
  <Paragraphs>71</Paragraphs>
  <Slides>17</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SimSun</vt:lpstr>
      <vt:lpstr>Wingdings</vt:lpstr>
      <vt:lpstr>Calibri</vt:lpstr>
      <vt:lpstr>Times New Roman</vt:lpstr>
      <vt:lpstr>OpenSans</vt:lpstr>
      <vt:lpstr>Segoe Print</vt:lpstr>
      <vt:lpstr>Arial</vt:lpstr>
      <vt:lpstr>Microsoft YaHei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FAMILY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mrs huong</dc:creator>
  <cp:lastModifiedBy>Admin</cp:lastModifiedBy>
  <cp:revision>258</cp:revision>
  <dcterms:created xsi:type="dcterms:W3CDTF">2009-09-28T13:26:00Z</dcterms:created>
  <dcterms:modified xsi:type="dcterms:W3CDTF">2023-11-06T01:34:43Z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E0D5A5FA78BD4731B3BA5B58D4DE61BA_12</vt:lpwstr>
  </property>
  <property fmtid="{D5CDD505-2E9C-101B-9397-08002B2CF9AE}" pid="3" name="KSOProductBuildVer">
    <vt:lpwstr>1033-12.2.0.13266</vt:lpwstr>
  </property>
</Properties>
</file>