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3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7" r:id="rId3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303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75" r:id="rId24"/>
    <p:sldId id="276" r:id="rId25"/>
    <p:sldId id="299" r:id="rId26"/>
    <p:sldId id="298" r:id="rId27"/>
    <p:sldId id="300" r:id="rId28"/>
    <p:sldId id="30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FB845-F4C7-44F1-A646-7DA5B352C423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28C5A-0772-40C5-B30F-EFDEEED0C2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E8353-EE5B-42EF-8C73-23AD95668F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E8353-EE5B-42EF-8C73-23AD95668F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82430-B44E-45C6-BEA5-716C91834B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E8353-EE5B-42EF-8C73-23AD95668F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E8353-EE5B-42EF-8C73-23AD95668F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E8353-EE5B-42EF-8C73-23AD95668F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-8467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1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648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1" y="4050836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0" cy="302260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9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sz="216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52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0" cy="302260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8000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3" cy="302260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8000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2"/>
            <a:ext cx="978558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bg>
      <p:bgPr>
        <a:gradFill flip="none" rotWithShape="1">
          <a:gsLst>
            <a:gs pos="71000">
              <a:schemeClr val="bg1"/>
            </a:gs>
            <a:gs pos="21000">
              <a:schemeClr val="bg1"/>
            </a:gs>
            <a:gs pos="0">
              <a:schemeClr val="accent4">
                <a:alpha val="12000"/>
              </a:schemeClr>
            </a:gs>
            <a:gs pos="100000">
              <a:schemeClr val="accent1">
                <a:lumMod val="20000"/>
                <a:lumOff val="80000"/>
                <a:alpha val="58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42052" y="-835856"/>
            <a:ext cx="9985925" cy="15765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749" y="6021291"/>
            <a:ext cx="1800253" cy="9594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70"/>
            <a:ext cx="6447501" cy="1826581"/>
          </a:xfrm>
        </p:spPr>
        <p:txBody>
          <a:bodyPr anchor="b"/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8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0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0" y="2737248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9" y="2737248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7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68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285" indent="0">
              <a:buNone/>
              <a:defRPr sz="1200"/>
            </a:lvl4pPr>
            <a:lvl5pPr marL="2193925" indent="0">
              <a:buNone/>
              <a:defRPr sz="1200"/>
            </a:lvl5pPr>
            <a:lvl6pPr marL="2742565" indent="0">
              <a:buNone/>
              <a:defRPr sz="1200"/>
            </a:lvl6pPr>
            <a:lvl7pPr marL="3291205" indent="0">
              <a:buNone/>
              <a:defRPr sz="1200"/>
            </a:lvl7pPr>
            <a:lvl8pPr marL="3839210" indent="0">
              <a:buNone/>
              <a:defRPr sz="1200"/>
            </a:lvl8pPr>
            <a:lvl9pPr marL="438785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88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44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1" y="6041365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56CAD-8F41-4C5A-97CB-26052A73043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5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6041365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accent1"/>
                </a:solidFill>
              </a:defRPr>
            </a:lvl1pPr>
          </a:lstStyle>
          <a:p>
            <a:fld id="{6299D299-CD1C-4568-85AA-35B0134EF5E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548640" rtl="0" eaLnBrk="1" latinLnBrk="0" hangingPunct="1">
        <a:spcBef>
          <a:spcPct val="0"/>
        </a:spcBef>
        <a:buNone/>
        <a:defRPr sz="43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11480" indent="-41148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21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9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image" Target="../media/image25.GIF"/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43200" y="-685799"/>
            <a:ext cx="14630400" cy="8617771"/>
          </a:xfrm>
          <a:prstGeom prst="rect">
            <a:avLst/>
          </a:prstGeom>
        </p:spPr>
      </p:pic>
      <p:pic>
        <p:nvPicPr>
          <p:cNvPr id="36" name="Picture 4" descr="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344" y="-829285"/>
            <a:ext cx="11152430" cy="8555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/>
          <p:nvPr/>
        </p:nvSpPr>
        <p:spPr>
          <a:xfrm>
            <a:off x="-692693" y="1254358"/>
            <a:ext cx="331552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"/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* </a:t>
            </a:r>
            <a:r>
              <a:rPr lang="vi-VN" sz="432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ừ</a:t>
            </a:r>
            <a:r>
              <a:rPr lang="vi-VN" sz="432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khó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4320" b="1" dirty="0">
              <a:solidFill>
                <a:srgbClr val="00206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-236959" y="1884356"/>
            <a:ext cx="28597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 Pi-e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0"/>
          <p:cNvSpPr/>
          <p:nvPr/>
        </p:nvSpPr>
        <p:spPr>
          <a:xfrm>
            <a:off x="-236963" y="2797886"/>
            <a:ext cx="3695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Gioan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1"/>
          <p:cNvSpPr/>
          <p:nvPr/>
        </p:nvSpPr>
        <p:spPr>
          <a:xfrm>
            <a:off x="-198826" y="3803738"/>
            <a:ext cx="38907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lúi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húi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2"/>
          <p:cNvSpPr/>
          <p:nvPr/>
        </p:nvSpPr>
        <p:spPr>
          <a:xfrm>
            <a:off x="-220334" y="4809579"/>
            <a:ext cx="452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tràn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trề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ình chữ nhật 7"/>
          <p:cNvSpPr/>
          <p:nvPr/>
        </p:nvSpPr>
        <p:spPr>
          <a:xfrm>
            <a:off x="2334230" y="-468963"/>
            <a:ext cx="5182894" cy="1107996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vi-VN" sz="648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ĐỌC</a:t>
            </a:r>
            <a:endParaRPr lang="en-US" sz="648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4759281" y="1642158"/>
            <a:ext cx="649224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defTabSz="1097280">
              <a:defRPr/>
            </a:pP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Pi-e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cưới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48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800" b="1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ine 39"/>
          <p:cNvSpPr>
            <a:spLocks noChangeShapeType="1"/>
          </p:cNvSpPr>
          <p:nvPr/>
        </p:nvSpPr>
        <p:spPr bwMode="auto">
          <a:xfrm flipH="1">
            <a:off x="8042810" y="1642159"/>
            <a:ext cx="182880" cy="70501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97280">
              <a:defRPr/>
            </a:pPr>
            <a:endParaRPr lang="en-US" sz="1680" b="1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Line 39"/>
          <p:cNvSpPr>
            <a:spLocks noChangeShapeType="1"/>
          </p:cNvSpPr>
          <p:nvPr/>
        </p:nvSpPr>
        <p:spPr bwMode="auto">
          <a:xfrm flipH="1">
            <a:off x="11160082" y="3072260"/>
            <a:ext cx="182880" cy="79704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8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39"/>
          <p:cNvSpPr>
            <a:spLocks noChangeShapeType="1"/>
          </p:cNvSpPr>
          <p:nvPr/>
        </p:nvSpPr>
        <p:spPr bwMode="auto">
          <a:xfrm flipH="1">
            <a:off x="7612624" y="4687010"/>
            <a:ext cx="228600" cy="8068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8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ine 39"/>
          <p:cNvSpPr>
            <a:spLocks noChangeShapeType="1"/>
          </p:cNvSpPr>
          <p:nvPr/>
        </p:nvSpPr>
        <p:spPr bwMode="auto">
          <a:xfrm flipH="1">
            <a:off x="10018773" y="5402298"/>
            <a:ext cx="182880" cy="71538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Line 39"/>
          <p:cNvSpPr>
            <a:spLocks noChangeShapeType="1"/>
          </p:cNvSpPr>
          <p:nvPr/>
        </p:nvSpPr>
        <p:spPr bwMode="auto">
          <a:xfrm flipH="1">
            <a:off x="10101016" y="5407256"/>
            <a:ext cx="182880" cy="71538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6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/>
          <p:nvPr/>
        </p:nvSpPr>
        <p:spPr>
          <a:xfrm>
            <a:off x="6567928" y="633391"/>
            <a:ext cx="331552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"/>
            <a:r>
              <a:rPr lang="vi-VN" sz="528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Câu </a:t>
            </a:r>
            <a:r>
              <a:rPr lang="vi-VN" sz="528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dài</a:t>
            </a:r>
            <a:r>
              <a:rPr lang="vi-VN" sz="5280" b="1" dirty="0">
                <a:solidFill>
                  <a:srgbClr val="00206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sz="5280" b="1" dirty="0">
              <a:solidFill>
                <a:srgbClr val="00206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22"/>
          <p:cNvSpPr/>
          <p:nvPr/>
        </p:nvSpPr>
        <p:spPr>
          <a:xfrm>
            <a:off x="-220336" y="5658458"/>
            <a:ext cx="4528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ngửng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đầu</a:t>
            </a:r>
            <a:endParaRPr lang="en-US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00" y="125232"/>
            <a:ext cx="14630400" cy="74185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1906" y="-678895"/>
            <a:ext cx="11545294" cy="186512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ê-su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kern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84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840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-2743200" y="-677760"/>
            <a:ext cx="3085106" cy="83099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sz="48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4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4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-en</a:t>
            </a:r>
            <a:r>
              <a:rPr lang="en-US" sz="4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8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We-Wish-You-A-Merry-Christmas-The-Bell-Ki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94844" y="608935"/>
            <a:ext cx="731520" cy="73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753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787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64" y="-685800"/>
            <a:ext cx="8924446" cy="6789205"/>
          </a:xfrm>
          <a:prstGeom prst="rect">
            <a:avLst/>
          </a:prstGeom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-2743200" y="6103404"/>
            <a:ext cx="14835672" cy="14219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lam: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32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2" b="33611"/>
          <a:stretch>
            <a:fillRect/>
          </a:stretch>
        </p:blipFill>
        <p:spPr>
          <a:xfrm rot="21421997">
            <a:off x="-2945342" y="-929457"/>
            <a:ext cx="4411271" cy="1228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38415" y="6723471"/>
            <a:ext cx="62680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Giáo</a:t>
            </a:r>
            <a:r>
              <a:rPr lang="en-US" sz="4800" b="1" kern="0" dirty="0">
                <a:solidFill>
                  <a:srgbClr val="431AF2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đường</a:t>
            </a:r>
            <a:r>
              <a:rPr lang="en-US" sz="4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kern="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4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thờ</a:t>
            </a:r>
            <a:r>
              <a:rPr lang="en-US" sz="4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</a:t>
            </a:r>
            <a:endParaRPr lang="en-US" sz="4800" b="1" dirty="0"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76977" y="3292051"/>
            <a:ext cx="3659864" cy="40837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Hình ảnh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6976" y="-409902"/>
            <a:ext cx="7543800" cy="3976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88" y="-540240"/>
            <a:ext cx="6909462" cy="66433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09" y="3680927"/>
            <a:ext cx="3892007" cy="38920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200" y="-685798"/>
            <a:ext cx="14630400" cy="850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272" y="-1334408"/>
            <a:ext cx="4876800" cy="4876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963" y="2348949"/>
            <a:ext cx="6259379" cy="62593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1678" y="1771376"/>
            <a:ext cx="4589082" cy="59857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740" y="-646353"/>
            <a:ext cx="3511513" cy="3328622"/>
          </a:xfrm>
          <a:prstGeom prst="rect">
            <a:avLst/>
          </a:prstGeom>
        </p:spPr>
      </p:pic>
      <p:sp>
        <p:nvSpPr>
          <p:cNvPr id="13" name="椭圆 13"/>
          <p:cNvSpPr/>
          <p:nvPr/>
        </p:nvSpPr>
        <p:spPr>
          <a:xfrm>
            <a:off x="389135" y="878640"/>
            <a:ext cx="7320981" cy="577789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463040"/>
            <a:endParaRPr lang="zh-CN" altLang="en-US" sz="2880">
              <a:solidFill>
                <a:srgbClr val="000000"/>
              </a:solidFill>
              <a:latin typeface="Calibri" panose="020F0502020204030204"/>
              <a:ea typeface="Microsoft YaHei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3622" y="2974747"/>
            <a:ext cx="7320981" cy="13111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>
              <a:defRPr sz="2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algn="ctr" defTabSz="1463040"/>
            <a:r>
              <a:rPr lang="en-US" altLang="en-US" sz="7920" spc="81" dirty="0" err="1">
                <a:solidFill>
                  <a:srgbClr val="CC0066"/>
                </a:solidFill>
                <a:effectLst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TÌM</a:t>
            </a:r>
            <a:r>
              <a:rPr lang="en-US" altLang="en-US" sz="7920" spc="81" dirty="0">
                <a:solidFill>
                  <a:srgbClr val="CC0066"/>
                </a:solidFill>
                <a:effectLst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 HIỂU BÀI</a:t>
            </a:r>
            <a:endParaRPr lang="vi-VN" altLang="en-US" sz="7920" spc="81" dirty="0">
              <a:solidFill>
                <a:srgbClr val="CC0066"/>
              </a:solidFill>
              <a:effectLst/>
              <a:latin typeface="Times New Roman" panose="02020603050405020304" pitchFamily="18" charset="0"/>
              <a:ea typeface="Microsoft YaHei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774" y="-1599234"/>
            <a:ext cx="2555109" cy="3370610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90" y="-957678"/>
            <a:ext cx="4430612" cy="34191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43199" y="-790805"/>
            <a:ext cx="14868646" cy="8617771"/>
          </a:xfrm>
          <a:prstGeom prst="rect">
            <a:avLst/>
          </a:prstGeom>
        </p:spPr>
      </p:pic>
      <p:sp>
        <p:nvSpPr>
          <p:cNvPr id="22" name="Cloud Callout 4"/>
          <p:cNvSpPr/>
          <p:nvPr/>
        </p:nvSpPr>
        <p:spPr>
          <a:xfrm>
            <a:off x="2549297" y="717007"/>
            <a:ext cx="6505131" cy="2926080"/>
          </a:xfrm>
          <a:prstGeom prst="cloudCallout">
            <a:avLst>
              <a:gd name="adj1" fmla="val -64705"/>
              <a:gd name="adj2" fmla="val 22404"/>
            </a:avLst>
          </a:prstGeom>
          <a:solidFill>
            <a:srgbClr val="5ECCF3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defTabSz="1097280">
              <a:defRPr/>
            </a:pP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1/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tặng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ai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 </a:t>
            </a:r>
            <a:endParaRPr lang="en-US" sz="3840" b="1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6"/>
          <p:cNvSpPr/>
          <p:nvPr/>
        </p:nvSpPr>
        <p:spPr>
          <a:xfrm>
            <a:off x="-1701286" y="4977464"/>
            <a:ext cx="12912695" cy="19554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 cap="flat" cmpd="sng" algn="ctr">
            <a:solidFill>
              <a:srgbClr val="A7EA52"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defTabSz="1097280">
              <a:spcBef>
                <a:spcPct val="50000"/>
              </a:spcBef>
              <a:defRPr/>
            </a:pP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lam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tặng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lễ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-en.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mẹ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nuôi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mẹ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mất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.</a:t>
            </a: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 descr="Ảnh có chứa đồ chơi, búp bê, đồ họa véc-tơ&#10;&#10;Mô tả được tạo tự độ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01" y="108252"/>
            <a:ext cx="6013748" cy="4706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>
          <a:xfrm>
            <a:off x="-1524569" y="4616010"/>
            <a:ext cx="12512751" cy="22945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 cap="flat" cmpd="sng" algn="ctr">
            <a:solidFill>
              <a:srgbClr val="A7EA52"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 defTabSz="1097280">
              <a:spcBef>
                <a:spcPct val="50000"/>
              </a:spcBef>
              <a:defRPr/>
            </a:pP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đủ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mở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khăn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nắm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nói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đập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con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spcBef>
                <a:spcPct val="50000"/>
              </a:spcBef>
              <a:defRPr/>
            </a:pP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Horizontal Scroll 2"/>
          <p:cNvSpPr/>
          <p:nvPr/>
        </p:nvSpPr>
        <p:spPr>
          <a:xfrm>
            <a:off x="-911710" y="-388408"/>
            <a:ext cx="10967421" cy="2794475"/>
          </a:xfrm>
          <a:prstGeom prst="horizontalScroll">
            <a:avLst/>
          </a:prstGeom>
          <a:solidFill>
            <a:srgbClr val="5ECCF3"/>
          </a:solidFill>
          <a:ln w="15875" cap="flat" cmpd="sng" algn="ctr">
            <a:solidFill>
              <a:srgbClr val="5ECCF3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đủ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 </a:t>
            </a:r>
            <a:endParaRPr lang="en-US" sz="3840" b="1" kern="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Chi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tiết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biết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điều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</a:t>
            </a:r>
            <a:endParaRPr lang="en-US" sz="3840" b="1" kern="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4"/>
          <p:cNvSpPr/>
          <p:nvPr/>
        </p:nvSpPr>
        <p:spPr>
          <a:xfrm>
            <a:off x="1796066" y="-685799"/>
            <a:ext cx="6911838" cy="2926080"/>
          </a:xfrm>
          <a:prstGeom prst="cloudCallout">
            <a:avLst>
              <a:gd name="adj1" fmla="val -40268"/>
              <a:gd name="adj2" fmla="val 61346"/>
            </a:avLst>
          </a:prstGeom>
          <a:solidFill>
            <a:srgbClr val="5ECCF3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algn="just" defTabSz="1097280">
              <a:defRPr/>
            </a:pP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Thái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 – e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lúc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</a:t>
            </a:r>
            <a:endParaRPr lang="en-US" sz="3840" b="1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6"/>
          <p:cNvSpPr/>
          <p:nvPr/>
        </p:nvSpPr>
        <p:spPr>
          <a:xfrm>
            <a:off x="2504050" y="2982254"/>
            <a:ext cx="7633104" cy="21996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 cap="flat" cmpd="sng" algn="ctr">
            <a:solidFill>
              <a:srgbClr val="A7EA52"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trầm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ngâm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nhìn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rồi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lúi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húi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gỡ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mảnh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giấy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lam.</a:t>
            </a: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 descr="Ảnh có chứa đồ chơi, búp bê, đồ họa véc-tơ&#10;&#10;Mô tả được tạo tự độ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01" y="1909059"/>
            <a:ext cx="6013748" cy="4706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4"/>
          <p:cNvSpPr/>
          <p:nvPr/>
        </p:nvSpPr>
        <p:spPr>
          <a:xfrm>
            <a:off x="1390469" y="-685800"/>
            <a:ext cx="8792308" cy="2716305"/>
          </a:xfrm>
          <a:prstGeom prst="cloudCallout">
            <a:avLst>
              <a:gd name="adj1" fmla="val -71792"/>
              <a:gd name="adj2" fmla="val 39595"/>
            </a:avLst>
          </a:prstGeom>
          <a:solidFill>
            <a:srgbClr val="5ECCF3"/>
          </a:solidFill>
          <a:ln w="38100" cap="flat" cmpd="sng" algn="ctr">
            <a:solidFill>
              <a:schemeClr val="bg1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algn="just" defTabSz="1097280">
              <a:defRPr/>
            </a:pPr>
            <a:endParaRPr lang="en-US" sz="3840" b="1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2/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tìm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gặp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 </a:t>
            </a:r>
            <a:endParaRPr lang="en-US" sz="3840" b="1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endParaRPr lang="en-US" sz="3840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6"/>
          <p:cNvSpPr/>
          <p:nvPr/>
        </p:nvSpPr>
        <p:spPr>
          <a:xfrm>
            <a:off x="883107" y="4262089"/>
            <a:ext cx="10282966" cy="29068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 cap="flat" cmpd="sng" algn="ctr">
            <a:solidFill>
              <a:srgbClr val="A7EA52"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tìm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xem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lam ở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cửa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hàng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thật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 Pi-e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thật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ấy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với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bao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nhiêu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 </a:t>
            </a:r>
            <a:endParaRPr lang="en-US" sz="3840" b="1" kern="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Hình ảnh 4" descr="Ảnh có chứa đồ chơi, búp bê, đồ họa véc-tơ&#10;&#10;Mô tả được tạo tự độ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4564" y="2167129"/>
            <a:ext cx="5661376" cy="443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43200" y="-685799"/>
            <a:ext cx="14630400" cy="8617771"/>
          </a:xfrm>
          <a:prstGeom prst="rect">
            <a:avLst/>
          </a:prstGeom>
        </p:spPr>
      </p:pic>
      <p:pic>
        <p:nvPicPr>
          <p:cNvPr id="5" name="Hình ảnh 4"/>
          <p:cNvPicPr>
            <a:picLocks noChangeAspect="1"/>
          </p:cNvPicPr>
          <p:nvPr/>
        </p:nvPicPr>
        <p:blipFill rotWithShape="1"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r="6491"/>
          <a:stretch>
            <a:fillRect/>
          </a:stretch>
        </p:blipFill>
        <p:spPr>
          <a:xfrm>
            <a:off x="-2569454" y="-1935532"/>
            <a:ext cx="5649863" cy="5890523"/>
          </a:xfrm>
          <a:prstGeom prst="rect">
            <a:avLst/>
          </a:prstGeom>
        </p:spPr>
      </p:pic>
      <p:pic>
        <p:nvPicPr>
          <p:cNvPr id="6" name="Hình ảnh 5" descr="Ảnh có chứa phụ kiện, xanh lục, vài&#10;&#10;Mô tả được tạo tự độ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0212">
            <a:off x="1680044" y="254833"/>
            <a:ext cx="7084037" cy="7642564"/>
          </a:xfrm>
          <a:prstGeom prst="rect">
            <a:avLst/>
          </a:prstGeom>
        </p:spPr>
      </p:pic>
      <p:sp>
        <p:nvSpPr>
          <p:cNvPr id="7" name="Hình chữ nhật: Góc Tròn 6"/>
          <p:cNvSpPr/>
          <p:nvPr/>
        </p:nvSpPr>
        <p:spPr>
          <a:xfrm>
            <a:off x="-844063" y="1410151"/>
            <a:ext cx="11619915" cy="4825219"/>
          </a:xfrm>
          <a:prstGeom prst="roundRect">
            <a:avLst/>
          </a:prstGeom>
          <a:solidFill>
            <a:srgbClr val="C2DAEA">
              <a:alpha val="7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00365" y="6385250"/>
            <a:ext cx="4594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PHUN-TƠN </a:t>
            </a:r>
            <a:r>
              <a:rPr lang="vi-VN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0-XLƠ</a:t>
            </a:r>
            <a:endParaRPr lang="en-US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Hình ảnh 9" descr="Ảnh có chứa phụ kiện, xanh lục, vài&#10;&#10;Mô tả được tạo tự độ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3652">
            <a:off x="9172538" y="4194183"/>
            <a:ext cx="2440269" cy="2632668"/>
          </a:xfrm>
          <a:prstGeom prst="rect">
            <a:avLst/>
          </a:prstGeom>
        </p:spPr>
      </p:pic>
      <p:pic>
        <p:nvPicPr>
          <p:cNvPr id="3" name="Hình ảnh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4029" y="1819518"/>
            <a:ext cx="9452058" cy="3218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4"/>
          <p:cNvSpPr/>
          <p:nvPr/>
        </p:nvSpPr>
        <p:spPr>
          <a:xfrm>
            <a:off x="1001646" y="-594360"/>
            <a:ext cx="9170846" cy="3291840"/>
          </a:xfrm>
          <a:prstGeom prst="cloudCallout">
            <a:avLst>
              <a:gd name="adj1" fmla="val -54227"/>
              <a:gd name="adj2" fmla="val 33996"/>
            </a:avLst>
          </a:prstGeom>
          <a:solidFill>
            <a:srgbClr val="5ECCF3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algn="just" defTabSz="1097280">
              <a:spcBef>
                <a:spcPct val="50000"/>
              </a:spcBef>
              <a:defRPr/>
            </a:pP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3/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Vì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sao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nói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rằng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trả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rất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431AF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3840" b="1" kern="0" dirty="0">
              <a:solidFill>
                <a:srgbClr val="431AF2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6"/>
          <p:cNvSpPr/>
          <p:nvPr/>
        </p:nvSpPr>
        <p:spPr>
          <a:xfrm>
            <a:off x="453007" y="2697481"/>
            <a:ext cx="10463810" cy="31332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 cap="flat" cmpd="sng" algn="ctr">
            <a:solidFill>
              <a:srgbClr val="A7EA52"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/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Pi-e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Gioan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8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4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 descr="Ảnh có chứa đồ chơi, búp bê, đồ họa véc-tơ&#10;&#10;Mô tả được tạo tự độ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3835" y="875808"/>
            <a:ext cx="6013748" cy="4706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-2743200" y="333806"/>
            <a:ext cx="12435840" cy="2160917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50000"/>
              </a:spcBef>
            </a:pP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4/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vi-VN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những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vật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chuyện</a:t>
            </a:r>
            <a:r>
              <a:rPr lang="en-US" altLang="en-US" sz="384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40" b="1" dirty="0" err="1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này</a:t>
            </a:r>
            <a:r>
              <a:rPr lang="en-US" altLang="en-US" sz="4320" b="1" dirty="0">
                <a:solidFill>
                  <a:srgbClr val="431A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4320" b="1" dirty="0">
              <a:solidFill>
                <a:srgbClr val="431A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orizontal Scroll 3"/>
          <p:cNvSpPr/>
          <p:nvPr/>
        </p:nvSpPr>
        <p:spPr>
          <a:xfrm>
            <a:off x="-2635015" y="2494721"/>
            <a:ext cx="14315481" cy="5049078"/>
          </a:xfrm>
          <a:prstGeom prst="horizontalScroll">
            <a:avLst>
              <a:gd name="adj" fmla="val 7538"/>
            </a:avLst>
          </a:prstGeom>
          <a:solidFill>
            <a:srgbClr val="FBEEC9"/>
          </a:solidFill>
          <a:ln w="76200" cap="flat" cmpd="thickThin" algn="ctr">
            <a:solidFill>
              <a:srgbClr val="00B050"/>
            </a:solidFill>
            <a:prstDash val="solid"/>
          </a:ln>
          <a:effectLst/>
        </p:spPr>
        <p:txBody>
          <a:bodyPr lIns="81949" tIns="40969" rIns="81949" bIns="40969" anchor="ctr"/>
          <a:lstStyle/>
          <a:p>
            <a:pPr algn="just" defTabSz="411480">
              <a:defRPr/>
            </a:pPr>
            <a:r>
              <a:rPr lang="en-US" sz="3600" b="1" kern="0" dirty="0">
                <a:solidFill>
                  <a:srgbClr val="00B050"/>
                </a:solidFill>
                <a:latin typeface="Times New Roman" panose="02020603050405020304"/>
              </a:rPr>
              <a:t>   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800" b="1" kern="0" dirty="0">
              <a:solidFill>
                <a:srgbClr val="7030A0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p Ribbon 3"/>
          <p:cNvSpPr/>
          <p:nvPr/>
        </p:nvSpPr>
        <p:spPr>
          <a:xfrm>
            <a:off x="-1720044" y="751839"/>
            <a:ext cx="9888379" cy="1480185"/>
          </a:xfrm>
          <a:prstGeom prst="ribbon2">
            <a:avLst>
              <a:gd name="adj1" fmla="val 16667"/>
              <a:gd name="adj2" fmla="val 71502"/>
            </a:avLst>
          </a:prstGeom>
          <a:solidFill>
            <a:srgbClr val="FFFF99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680" b="1" kern="0" dirty="0">
              <a:solidFill>
                <a:prstClr val="black"/>
              </a:solidFill>
              <a:latin typeface="Arial" panose="020B0604020202020204"/>
              <a:ea typeface="SimSun" panose="02010600030101010101" pitchFamily="2" charset="-122"/>
            </a:endParaRPr>
          </a:p>
        </p:txBody>
      </p:sp>
      <p:sp>
        <p:nvSpPr>
          <p:cNvPr id="5" name="Horizontal Scroll 4"/>
          <p:cNvSpPr/>
          <p:nvPr/>
        </p:nvSpPr>
        <p:spPr>
          <a:xfrm>
            <a:off x="-1983648" y="2494723"/>
            <a:ext cx="10415587" cy="4706337"/>
          </a:xfrm>
          <a:prstGeom prst="horizontalScroll">
            <a:avLst>
              <a:gd name="adj" fmla="val 14868"/>
            </a:avLst>
          </a:prstGeom>
          <a:solidFill>
            <a:srgbClr val="FFCCF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lIns="109266" tIns="54625" rIns="109266" bIns="54625" anchor="ctr"/>
          <a:lstStyle/>
          <a:p>
            <a:pPr algn="just">
              <a:spcBef>
                <a:spcPct val="20000"/>
              </a:spcBef>
              <a:defRPr/>
            </a:pPr>
            <a:r>
              <a:rPr lang="en-US" sz="5760" b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sz="5760" b="1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-941270" y="3207637"/>
            <a:ext cx="920115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84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Câu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chuyên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ca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ngợi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những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con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tấm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lòng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hậu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biết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quan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tâm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đem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lại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niềm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vui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cho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khác</a:t>
            </a:r>
            <a:r>
              <a:rPr lang="en-US" sz="4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sz="4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Hình chữ nhật 3"/>
          <p:cNvSpPr/>
          <p:nvPr/>
        </p:nvSpPr>
        <p:spPr>
          <a:xfrm>
            <a:off x="1486298" y="751838"/>
            <a:ext cx="3475695" cy="1107996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</a:bodyPr>
          <a:lstStyle/>
          <a:p>
            <a:pPr algn="ctr"/>
            <a:r>
              <a:rPr lang="en-US" sz="648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Nội</a:t>
            </a:r>
            <a:r>
              <a:rPr lang="en-US" sz="648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dung</a:t>
            </a:r>
            <a:endParaRPr lang="en-US" sz="648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/>
        </p:nvSpPr>
        <p:spPr bwMode="auto">
          <a:xfrm>
            <a:off x="1154021" y="831264"/>
            <a:ext cx="6766560" cy="21902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5280" b="1" dirty="0" err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Luyện</a:t>
            </a:r>
            <a:r>
              <a:rPr lang="en-US" sz="5280" b="1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5280" b="1" dirty="0" err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đọc</a:t>
            </a:r>
            <a:r>
              <a:rPr lang="en-US" sz="5280" b="1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5280" b="1" dirty="0" err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phân</a:t>
            </a:r>
            <a:r>
              <a:rPr lang="en-US" sz="5280" b="1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5280" b="1" dirty="0" err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vai</a:t>
            </a:r>
            <a:r>
              <a:rPr lang="en-US" sz="5280" b="1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 </a:t>
            </a:r>
            <a:endParaRPr lang="en-US" sz="5280" b="1" dirty="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/>
              <a:cs typeface="Times New Roman" panose="02020603050405020304"/>
            </a:endParaRPr>
          </a:p>
          <a:p>
            <a:pPr algn="ctr"/>
            <a:r>
              <a:rPr lang="en-US" sz="5280" b="1" dirty="0" err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Nhóm</a:t>
            </a:r>
            <a:r>
              <a:rPr lang="en-US" sz="5280" b="1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 3</a:t>
            </a:r>
            <a:endParaRPr lang="en-US" sz="5280" b="1" dirty="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ounded Rectangle 4"/>
          <p:cNvSpPr/>
          <p:nvPr/>
        </p:nvSpPr>
        <p:spPr>
          <a:xfrm>
            <a:off x="806311" y="2575216"/>
            <a:ext cx="11007201" cy="1364243"/>
          </a:xfrm>
          <a:prstGeom prst="round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algn="ctr" defTabSz="1097280">
              <a:defRPr/>
            </a:pP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vật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Pi – e ,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3840" b="1" kern="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TextBox 1"/>
          <p:cNvSpPr txBox="1"/>
          <p:nvPr/>
        </p:nvSpPr>
        <p:spPr>
          <a:xfrm flipH="1">
            <a:off x="1581425" y="-416333"/>
            <a:ext cx="777240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2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52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52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52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528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Curved Right Arrow 8"/>
          <p:cNvSpPr/>
          <p:nvPr/>
        </p:nvSpPr>
        <p:spPr>
          <a:xfrm>
            <a:off x="107832" y="1713414"/>
            <a:ext cx="631173" cy="1714803"/>
          </a:xfrm>
          <a:prstGeom prst="curvedRightArrow">
            <a:avLst/>
          </a:prstGeom>
          <a:gradFill rotWithShape="1">
            <a:gsLst>
              <a:gs pos="0">
                <a:srgbClr val="A7EA52">
                  <a:lumMod val="95000"/>
                </a:srgbClr>
              </a:gs>
              <a:gs pos="100000">
                <a:srgbClr val="A7EA52"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rgbClr val="A7EA52">
                <a:shade val="30000"/>
                <a:satMod val="120000"/>
              </a:srgbClr>
            </a:contourClr>
          </a:sp3d>
        </p:spPr>
        <p:txBody>
          <a:bodyPr rtlCol="0" anchor="ctr"/>
          <a:lstStyle/>
          <a:p>
            <a:pPr algn="ctr" defTabSz="1097280">
              <a:defRPr/>
            </a:pPr>
            <a:endParaRPr lang="en-US" sz="1440" ker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ounded Rectangle 9"/>
          <p:cNvSpPr/>
          <p:nvPr/>
        </p:nvSpPr>
        <p:spPr>
          <a:xfrm>
            <a:off x="806311" y="1262850"/>
            <a:ext cx="8631440" cy="1047771"/>
          </a:xfrm>
          <a:prstGeom prst="roundRect">
            <a:avLst/>
          </a:prstGeom>
          <a:gradFill rotWithShape="1">
            <a:gsLst>
              <a:gs pos="28000">
                <a:srgbClr val="5DCEAF">
                  <a:tint val="18000"/>
                  <a:satMod val="120000"/>
                  <a:lumMod val="88000"/>
                </a:srgbClr>
              </a:gs>
              <a:gs pos="100000">
                <a:srgbClr val="5DCEAF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DCEAF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algn="ctr" defTabSz="1097280">
              <a:defRPr/>
            </a:pP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chuyện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mấy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vật</a:t>
            </a:r>
            <a:r>
              <a:rPr lang="en-US" sz="384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 </a:t>
            </a:r>
            <a:endParaRPr lang="en-US" sz="3840" b="1" kern="0" dirty="0">
              <a:solidFill>
                <a:srgbClr val="C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-1463039" y="3983702"/>
            <a:ext cx="3781139" cy="2947388"/>
            <a:chOff x="1600199" y="5878865"/>
            <a:chExt cx="4726423" cy="3684235"/>
          </a:xfrm>
        </p:grpSpPr>
        <p:sp>
          <p:nvSpPr>
            <p:cNvPr id="19" name="Rectangle: Rounded Corners 9"/>
            <p:cNvSpPr/>
            <p:nvPr/>
          </p:nvSpPr>
          <p:spPr>
            <a:xfrm>
              <a:off x="1600199" y="5878865"/>
              <a:ext cx="4726423" cy="368423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4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915679" y="6175540"/>
              <a:ext cx="2240597" cy="9464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vi-VN" sz="4320" b="1" dirty="0">
                  <a:solidFill>
                    <a:srgbClr val="002060"/>
                  </a:solidFill>
                  <a:latin typeface="+mj-lt"/>
                  <a:ea typeface="Tahoma" panose="020B0604030504040204" pitchFamily="34" charset="0"/>
                  <a:cs typeface="Arial" panose="020B0604020202020204" pitchFamily="34" charset="0"/>
                </a:rPr>
                <a:t>Gioan</a:t>
              </a:r>
              <a:endParaRPr lang="en-US" sz="4320" dirty="0">
                <a:latin typeface="+mj-lt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-1335023" y="5161858"/>
            <a:ext cx="359093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</a:t>
            </a:r>
            <a:r>
              <a:rPr lang="vi-VN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gây thơ, hồn nhiên</a:t>
            </a:r>
            <a:endParaRPr lang="en-US" sz="384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4" descr="Premium Vector | Happy cute little kid boy and girl wearing red christmas  costume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46965" y1="34345" x2="60703" y2="34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6147" y="739518"/>
            <a:ext cx="3911049" cy="391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/>
          <p:cNvGrpSpPr/>
          <p:nvPr/>
        </p:nvGrpSpPr>
        <p:grpSpPr>
          <a:xfrm>
            <a:off x="7021926" y="3952995"/>
            <a:ext cx="3781139" cy="2947388"/>
            <a:chOff x="6661912" y="5878865"/>
            <a:chExt cx="4726423" cy="3684235"/>
          </a:xfrm>
        </p:grpSpPr>
        <p:sp>
          <p:nvSpPr>
            <p:cNvPr id="24" name="Rectangle: Rounded Corners 15"/>
            <p:cNvSpPr/>
            <p:nvPr/>
          </p:nvSpPr>
          <p:spPr>
            <a:xfrm>
              <a:off x="6661912" y="5878865"/>
              <a:ext cx="4726423" cy="368423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4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588191" y="6209609"/>
              <a:ext cx="2825693" cy="946413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vi-VN" sz="432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Chú Pi-e</a:t>
              </a:r>
              <a:endParaRPr lang="en-US" sz="432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85629" y="3977002"/>
            <a:ext cx="3781140" cy="2947388"/>
            <a:chOff x="11759236" y="5852230"/>
            <a:chExt cx="4726423" cy="3684235"/>
          </a:xfrm>
        </p:grpSpPr>
        <p:sp>
          <p:nvSpPr>
            <p:cNvPr id="27" name="Rectangle: Rounded Corners 16"/>
            <p:cNvSpPr/>
            <p:nvPr/>
          </p:nvSpPr>
          <p:spPr>
            <a:xfrm>
              <a:off x="11759236" y="5852230"/>
              <a:ext cx="4726423" cy="368423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4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925692" y="6212611"/>
              <a:ext cx="4348545" cy="9464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vi-VN" sz="432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Chị gái Gioan</a:t>
              </a:r>
              <a:endParaRPr lang="en-US" sz="432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7117025" y="5250117"/>
            <a:ext cx="359093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</a:t>
            </a:r>
            <a:r>
              <a:rPr lang="vi-VN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iềm đạm, nhẹ nhàng, tế nhị</a:t>
            </a:r>
            <a:endParaRPr lang="en-US" sz="384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080726" y="5248725"/>
            <a:ext cx="359093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lo </a:t>
            </a:r>
            <a:r>
              <a:rPr lang="en-US" sz="384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lắng</a:t>
            </a:r>
            <a:r>
              <a:rPr lang="en-US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l</a:t>
            </a:r>
            <a:r>
              <a:rPr lang="vi-VN" sz="384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ịch sự, thật thà</a:t>
            </a:r>
            <a:endParaRPr lang="en-US" sz="384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Picture 2" descr="Pin on Dečji 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05" b="89831" l="35942" r="56550">
                        <a14:foregroundMark x1="48403" y1="15537" x2="51757" y2="63842"/>
                        <a14:foregroundMark x1="51757" y1="63842" x2="51917" y2="64124"/>
                        <a14:foregroundMark x1="53674" y1="12429" x2="49361" y2="34746"/>
                        <a14:foregroundMark x1="45847" y1="20056" x2="48722" y2="25706"/>
                        <a14:foregroundMark x1="48722" y1="25706" x2="50000" y2="26271"/>
                        <a14:foregroundMark x1="38498" y1="26836" x2="39776" y2="31638"/>
                        <a14:foregroundMark x1="38498" y1="24859" x2="36901" y2="24011"/>
                        <a14:foregroundMark x1="36102" y1="25989" x2="38019" y2="23164"/>
                        <a14:foregroundMark x1="40096" y1="24859" x2="40096" y2="24859"/>
                        <a14:foregroundMark x1="56550" y1="42090" x2="56550" y2="42090"/>
                        <a14:foregroundMark x1="54952" y1="13842" x2="48243" y2="11017"/>
                        <a14:foregroundMark x1="54473" y1="30226" x2="54313" y2="23446"/>
                        <a14:backgroundMark x1="50958" y1="68644" x2="51278" y2="81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687" r="41939"/>
          <a:stretch>
            <a:fillRect/>
          </a:stretch>
        </p:blipFill>
        <p:spPr bwMode="auto">
          <a:xfrm flipH="1">
            <a:off x="3767447" y="585148"/>
            <a:ext cx="1995821" cy="421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411926" y="763925"/>
            <a:ext cx="4580361" cy="348129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-663779" y="6724072"/>
            <a:ext cx="1039631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dẫn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chuyện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chậm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rãi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nhẹ</a:t>
            </a:r>
            <a:r>
              <a:rPr lang="en-US" sz="432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nhàng</a:t>
            </a:r>
            <a:endParaRPr lang="en-US" sz="432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5" grpId="1" animBg="1"/>
      <p:bldP spid="77" grpId="0" animBg="1"/>
      <p:bldP spid="78" grpId="0" animBg="1"/>
      <p:bldP spid="78" grpId="1" animBg="1"/>
      <p:bldP spid="21" grpId="0"/>
      <p:bldP spid="29" grpId="0"/>
      <p:bldP spid="30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-2098927" y="271211"/>
            <a:ext cx="13885459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24890"/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Chiều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hôm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ấy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gái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nhỏ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đứng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áp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trán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tủ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kính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cửa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Pi-e,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nhìn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muốn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kiếm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Bỗng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ngửng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đầu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thể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lam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ạ?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Pi-e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lấy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thốt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Đẹp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quá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 Xin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gói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!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Pi-e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ngạc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nhiên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Ai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? 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tặng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lễ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Nô-en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nuôi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mẹ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bao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nhiêu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en-US" sz="3360" u="sng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-2743201" y="-309768"/>
            <a:ext cx="14630401" cy="629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24890" algn="just"/>
            <a:b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mở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khăn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nắm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: 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indent="1024890"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đập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con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Pi-e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trầm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ngâm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nhìn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Rồi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vừa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lúi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húi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gỡ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mãnh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giấy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tiền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vừa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: 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Cháu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Gioan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Gioan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gói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bao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lụa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đỏ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: 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-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Đừng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rơi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3360" b="1" dirty="0">
              <a:solidFill>
                <a:srgbClr val="21274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bé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mĩm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cười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rạng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rỡ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chạy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vụt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biết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chuỗi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ngọc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này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Pi-e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dành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tặng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vợ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chưa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cưới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mình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rồi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tai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nạn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giao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thông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cướp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mất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anh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yêu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quý</a:t>
            </a:r>
            <a:r>
              <a:rPr lang="en-US" sz="3360" b="1" dirty="0">
                <a:solidFill>
                  <a:srgbClr val="21274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endParaRPr lang="en-US" sz="3360" u="sng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-2742585" y="-685834"/>
            <a:ext cx="14833418" cy="8208586"/>
            <a:chOff x="-937" y="-918"/>
            <a:chExt cx="8146" cy="4297"/>
          </a:xfrm>
        </p:grpSpPr>
        <p:pic>
          <p:nvPicPr>
            <p:cNvPr id="3" name="Picture 4" descr="Copy of td13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37" y="-918"/>
              <a:ext cx="8146" cy="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5" descr="td13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7" y="-918"/>
              <a:ext cx="1472" cy="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 flipV="1">
              <a:off x="-524" y="12"/>
              <a:ext cx="2384" cy="1088"/>
            </a:xfrm>
            <a:prstGeom prst="rtTriangle">
              <a:avLst/>
            </a:prstGeom>
            <a:solidFill>
              <a:srgbClr val="B4DCF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defTabSz="1097280">
                <a:defRPr/>
              </a:pPr>
              <a:endParaRPr lang="en-US" sz="2160" kern="0">
                <a:solidFill>
                  <a:srgbClr val="B4DCFA"/>
                </a:solidFill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308293" y="-1793098"/>
            <a:ext cx="11459186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0782" y="2741895"/>
            <a:ext cx="53296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480" b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64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48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64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712290" y="55123"/>
            <a:ext cx="14798046" cy="6666440"/>
          </a:xfrm>
          <a:prstGeom prst="rect">
            <a:avLst/>
          </a:prstGeom>
          <a:solidFill>
            <a:srgbClr val="FBEEC9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432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lam</a:t>
            </a:r>
            <a:endParaRPr lang="en-US" sz="432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288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Pi-e,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ngửng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lam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ạ?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Pi-e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Xin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Pi-e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- Ai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Nô-en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743200" y="55124"/>
            <a:ext cx="14630400" cy="7183505"/>
          </a:xfrm>
          <a:prstGeom prst="rect">
            <a:avLst/>
          </a:prstGeom>
          <a:solidFill>
            <a:srgbClr val="FBEEC9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 defTabSz="1097280">
              <a:defRPr/>
            </a:pPr>
            <a:r>
              <a:rPr lang="vi-VN" sz="2400" b="1" kern="0" dirty="0">
                <a:solidFill>
                  <a:srgbClr val="FF0000"/>
                </a:solidFill>
              </a:rPr>
              <a:t>    </a:t>
            </a:r>
            <a:r>
              <a:rPr lang="en-US" sz="240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xu: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Pi-e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gỡ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40" b="1" kern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Gioan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	-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097280">
              <a:defRPr/>
            </a:pP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	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mỉm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rạng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Pi-e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40" b="1" kern="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84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40" b="1" kern="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2" b="33611"/>
          <a:stretch>
            <a:fillRect/>
          </a:stretch>
        </p:blipFill>
        <p:spPr>
          <a:xfrm rot="21421997">
            <a:off x="-2295855" y="-716357"/>
            <a:ext cx="4068502" cy="137808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2328790" y="14709"/>
            <a:ext cx="12527946" cy="64861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16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669" y="5102765"/>
            <a:ext cx="3024842" cy="302484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86" y="-27313"/>
            <a:ext cx="4368325" cy="43683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2320223" y="129014"/>
            <a:ext cx="12519380" cy="681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Ngày 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lễ Nô-en tới. Khách hàng ai cũng vui làm cho Pi-e càng đau lòng. Khi người khách cuối cùng bước ra, anh thở phào. Thế là qua được năm nay! Nhưng anh đã lầm.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</a:t>
            </a:r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Cửa 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lại mở, một thiếu nữ bước vào. Cô lấy trong túi xách ra chuỗi ngọc lam: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Chuỗi ngọc này có phải của tiệm ông không ạ?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Phải.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Thưa… Có phải ngọc thật không?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Không phải thứ ngọc quý nhất, nhưng là ngọc thật.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Ông có nhớ đã bán cho ai không?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Một cô bé tên là Gioan mua tặng chị của mình.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Giá bao nhiêu ạ?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Tôi không khi nào nói giá tiền của quà tặng.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Gioan chỉ có ít tiền tiêu vặt. Làm sao em mua nổi chuỗi ngọc này?</a:t>
            </a:r>
            <a:endParaRPr lang="vi-VN" sz="288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vi-VN" sz="336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/>
        </p:nvSpPr>
        <p:spPr>
          <a:xfrm>
            <a:off x="-2328789" y="129012"/>
            <a:ext cx="12527946" cy="64861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16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2328789" y="630698"/>
            <a:ext cx="12527946" cy="596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Pi-e 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gói lại chuỗi ngọc và đáp: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Em đã trả giá rất cao. Bằng toàn bộ số tiền em có.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</a:t>
            </a:r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đều im lặng. Tiếng chuông từ một giáo đường gần đó bắt đầu đổ.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Nhưng sao ông lại làm như vậy?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Pi-e 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vừa đưa chuỗi ngọc cho cô gái vừa nói: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Hôm nay là ngày Nô-en. Tôi không có ai để tặng quà. Cho phép tôi đưa cô về nhà và chúc cô một lễ 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Nô-en </a:t>
            </a:r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vui vẻ nhé!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3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 Trong tiếng chuông đổ hồi, Pi-e và thiếu nữ cùng nhau sánh bước qua một năm mới hi vọng tràn trề.</a:t>
            </a:r>
            <a:endParaRPr lang="vi-VN" sz="336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160" b="1" dirty="0">
                <a:latin typeface="Calibri" panose="020F0502020204030204" pitchFamily="34" charset="0"/>
                <a:cs typeface="Calibri" panose="020F0502020204030204" pitchFamily="34" charset="0"/>
              </a:rPr>
              <a:t>					</a:t>
            </a:r>
            <a:endParaRPr lang="en-US" sz="216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216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160" b="1" dirty="0">
                <a:latin typeface="Calibri" panose="020F0502020204030204" pitchFamily="34" charset="0"/>
                <a:cs typeface="Calibri" panose="020F0502020204030204" pitchFamily="34" charset="0"/>
              </a:rPr>
              <a:t>							</a:t>
            </a:r>
            <a:r>
              <a:rPr lang="vi-VN" sz="2400" b="1" dirty="0">
                <a:latin typeface="+mj-lt"/>
                <a:cs typeface="Calibri" panose="020F0502020204030204" pitchFamily="34" charset="0"/>
              </a:rPr>
              <a:t>PHUN-TƠN </a:t>
            </a:r>
            <a:r>
              <a:rPr lang="vi-VN" sz="2400" b="1" dirty="0">
                <a:latin typeface="+mj-lt"/>
                <a:cs typeface="Calibri" panose="020F0502020204030204" pitchFamily="34" charset="0"/>
              </a:rPr>
              <a:t>O-XLƠ</a:t>
            </a:r>
            <a:endParaRPr lang="vi-VN" sz="24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4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2" b="33611"/>
          <a:stretch>
            <a:fillRect/>
          </a:stretch>
        </p:blipFill>
        <p:spPr>
          <a:xfrm rot="21421997">
            <a:off x="-2433665" y="-733286"/>
            <a:ext cx="4145228" cy="1404076"/>
          </a:xfrm>
          <a:prstGeom prst="rect">
            <a:avLst/>
          </a:prstGeom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669" y="5102765"/>
            <a:ext cx="3024842" cy="3024842"/>
          </a:xfrm>
          <a:prstGeom prst="rect">
            <a:avLst/>
          </a:prstGeom>
        </p:spPr>
      </p:pic>
      <p:pic>
        <p:nvPicPr>
          <p:cNvPr id="6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86" y="-27313"/>
            <a:ext cx="4368325" cy="43683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-2481941" y="3765053"/>
            <a:ext cx="1343086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sz="432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1: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Từ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đầu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đến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cướp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mất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anh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yêu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quý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4320" b="1" dirty="0">
              <a:solidFill>
                <a:srgbClr val="212745">
                  <a:lumMod val="50000"/>
                </a:srgb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sz="432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2: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Từ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ngày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lễ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Nô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-en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đến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hết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bài</a:t>
            </a:r>
            <a:r>
              <a:rPr lang="en-US" sz="4320" b="1" dirty="0">
                <a:solidFill>
                  <a:srgbClr val="212745">
                    <a:lumMod val="50000"/>
                  </a:srgb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4320" b="1" dirty="0">
              <a:solidFill>
                <a:srgbClr val="212745">
                  <a:lumMod val="50000"/>
                </a:srgbClr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-51125" y="-685800"/>
            <a:ext cx="8046720" cy="3474720"/>
          </a:xfrm>
          <a:prstGeom prst="wedgeEllipseCallout">
            <a:avLst>
              <a:gd name="adj1" fmla="val -31147"/>
              <a:gd name="adj2" fmla="val 65074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3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576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-51125" y="-685800"/>
            <a:ext cx="8046720" cy="3474720"/>
          </a:xfrm>
          <a:prstGeom prst="wedgeEllipseCallout">
            <a:avLst>
              <a:gd name="adj1" fmla="val -31147"/>
              <a:gd name="adj2" fmla="val 65074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6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576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vi-VN" sz="576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4" grpId="1" animBg="1"/>
      <p:bldP spid="5" grpId="0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5244</Words>
  <Application>WPS Presentation</Application>
  <PresentationFormat>On-screen Show (4:3)</PresentationFormat>
  <Paragraphs>149</Paragraphs>
  <Slides>26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SimSun</vt:lpstr>
      <vt:lpstr>Wingdings</vt:lpstr>
      <vt:lpstr>Wingdings 3</vt:lpstr>
      <vt:lpstr>Arial</vt:lpstr>
      <vt:lpstr>Cambria Math</vt:lpstr>
      <vt:lpstr>Times New Roman</vt:lpstr>
      <vt:lpstr>字魂59号-创粗黑</vt:lpstr>
      <vt:lpstr>Calibri</vt:lpstr>
      <vt:lpstr>Microsoft YaHei</vt:lpstr>
      <vt:lpstr>Arial Unicode MS</vt:lpstr>
      <vt:lpstr>Trebuchet MS</vt:lpstr>
      <vt:lpstr>Calibri</vt:lpstr>
      <vt:lpstr>Tahoma</vt:lpstr>
      <vt:lpstr>Times New Roman</vt:lpstr>
      <vt:lpstr>等线</vt:lpstr>
      <vt:lpstr>Facet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21AK22.COM &amp; HIENPC.COM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10</dc:creator>
  <cp:lastModifiedBy>Admin</cp:lastModifiedBy>
  <cp:revision>37</cp:revision>
  <dcterms:created xsi:type="dcterms:W3CDTF">2021-12-16T08:03:00Z</dcterms:created>
  <dcterms:modified xsi:type="dcterms:W3CDTF">2023-12-15T02:37:27Z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A1DCDF210ACC4CFEAEE17D76737CFB53_12</vt:lpwstr>
  </property>
  <property fmtid="{D5CDD505-2E9C-101B-9397-08002B2CF9AE}" pid="3" name="KSOProductBuildVer">
    <vt:lpwstr>1033-12.2.0.13359</vt:lpwstr>
  </property>
</Properties>
</file>