
<file path=[Content_Types].xml><?xml version="1.0" encoding="utf-8"?>
<Types xmlns="http://schemas.openxmlformats.org/package/2006/content-types">
  <Default Extension="fntdata" ContentType="application/x-fontdata"/>
  <Default Extension="jpeg" ContentType="image/jpeg"/>
  <Default Extension="jpg" ContentType="image/jpeg"/>
  <Default Extension="mp4" ContentType="video/mp4"/>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6" r:id="rId1"/>
    <p:sldMasterId id="2147483678" r:id="rId2"/>
  </p:sldMasterIdLst>
  <p:notesMasterIdLst>
    <p:notesMasterId r:id="rId34"/>
  </p:notesMasterIdLst>
  <p:sldIdLst>
    <p:sldId id="4152" r:id="rId3"/>
    <p:sldId id="4219" r:id="rId4"/>
    <p:sldId id="4428" r:id="rId5"/>
    <p:sldId id="4421" r:id="rId6"/>
    <p:sldId id="4350" r:id="rId7"/>
    <p:sldId id="4375" r:id="rId8"/>
    <p:sldId id="4195" r:id="rId9"/>
    <p:sldId id="4401" r:id="rId10"/>
    <p:sldId id="4423" r:id="rId11"/>
    <p:sldId id="4424" r:id="rId12"/>
    <p:sldId id="4425" r:id="rId13"/>
    <p:sldId id="4265" r:id="rId14"/>
    <p:sldId id="4426" r:id="rId15"/>
    <p:sldId id="4422" r:id="rId16"/>
    <p:sldId id="4427" r:id="rId17"/>
    <p:sldId id="4202" r:id="rId18"/>
    <p:sldId id="4170" r:id="rId19"/>
    <p:sldId id="4405" r:id="rId20"/>
    <p:sldId id="4407" r:id="rId21"/>
    <p:sldId id="4408" r:id="rId22"/>
    <p:sldId id="4409" r:id="rId23"/>
    <p:sldId id="4410" r:id="rId24"/>
    <p:sldId id="4411" r:id="rId25"/>
    <p:sldId id="4412" r:id="rId26"/>
    <p:sldId id="4413" r:id="rId27"/>
    <p:sldId id="4414" r:id="rId28"/>
    <p:sldId id="4415" r:id="rId29"/>
    <p:sldId id="4416" r:id="rId30"/>
    <p:sldId id="4417" r:id="rId31"/>
    <p:sldId id="4419" r:id="rId32"/>
    <p:sldId id="4420" r:id="rId33"/>
  </p:sldIdLst>
  <p:sldSz cx="12192000" cy="6858000"/>
  <p:notesSz cx="6858000" cy="9144000"/>
  <p:embeddedFontLst>
    <p:embeddedFont>
      <p:font typeface="Calibri" panose="020F0502020204030204" pitchFamily="34" charset="0"/>
      <p:regular r:id="rId35"/>
      <p:bold r:id="rId36"/>
      <p:italic r:id="rId37"/>
      <p:boldItalic r:id="rId38"/>
    </p:embeddedFont>
    <p:embeddedFont>
      <p:font typeface="Calibri Light" panose="020F0302020204030204" pitchFamily="34" charset="0"/>
      <p:regular r:id="rId39"/>
      <p:italic r:id="rId40"/>
    </p:embeddedFont>
    <p:embeddedFont>
      <p:font typeface="Pangolin" panose="020B0604020202020204" charset="0"/>
      <p:regular r:id="rId41"/>
    </p:embeddedFont>
    <p:embeddedFont>
      <p:font typeface="Roboto" pitchFamily="2" charset="0"/>
      <p:regular r:id="rId42"/>
      <p:bold r:id="rId43"/>
      <p:italic r:id="rId44"/>
      <p:boldItalic r:id="rId45"/>
    </p:embeddedFont>
    <p:embeddedFont>
      <p:font typeface="Roboto Black" pitchFamily="2" charset="0"/>
      <p:regular r:id="rId46"/>
      <p:bold r:id="rId47"/>
      <p:boldItalic r:id="rId48"/>
    </p:embeddedFont>
  </p:embeddedFontLst>
  <p:defaultText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F7B57"/>
    <a:srgbClr val="E14FCC"/>
    <a:srgbClr val="AFE3D0"/>
    <a:srgbClr val="5271FF"/>
    <a:srgbClr val="2B4A9D"/>
    <a:srgbClr val="F6D063"/>
    <a:srgbClr val="97C8F1"/>
    <a:srgbClr val="F7959D"/>
    <a:srgbClr val="5A9B3F"/>
    <a:srgbClr val="29B1C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5304" autoAdjust="0"/>
    <p:restoredTop sz="90568" autoAdjust="0"/>
  </p:normalViewPr>
  <p:slideViewPr>
    <p:cSldViewPr snapToGrid="0">
      <p:cViewPr varScale="1">
        <p:scale>
          <a:sx n="71" d="100"/>
          <a:sy n="71" d="100"/>
        </p:scale>
        <p:origin x="84" y="64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font" Target="fonts/font5.fntdata"/><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notesMaster" Target="notesMasters/notesMaster1.xml"/><Relationship Id="rId42" Type="http://schemas.openxmlformats.org/officeDocument/2006/relationships/font" Target="fonts/font8.fntdata"/><Relationship Id="rId47" Type="http://schemas.openxmlformats.org/officeDocument/2006/relationships/font" Target="fonts/font13.fntdata"/><Relationship Id="rId50"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font" Target="fonts/font4.fntdata"/><Relationship Id="rId46" Type="http://schemas.openxmlformats.org/officeDocument/2006/relationships/font" Target="fonts/font12.fntdata"/><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font" Target="fonts/font7.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font" Target="fonts/font3.fntdata"/><Relationship Id="rId40" Type="http://schemas.openxmlformats.org/officeDocument/2006/relationships/font" Target="fonts/font6.fntdata"/><Relationship Id="rId45" Type="http://schemas.openxmlformats.org/officeDocument/2006/relationships/font" Target="fonts/font11.fntdata"/><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font" Target="fonts/font2.fntdata"/><Relationship Id="rId49"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font" Target="fonts/font10.fntdata"/><Relationship Id="rId52"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font" Target="fonts/font1.fntdata"/><Relationship Id="rId43" Type="http://schemas.openxmlformats.org/officeDocument/2006/relationships/font" Target="fonts/font9.fntdata"/><Relationship Id="rId48" Type="http://schemas.openxmlformats.org/officeDocument/2006/relationships/font" Target="fonts/font14.fntdata"/><Relationship Id="rId8" Type="http://schemas.openxmlformats.org/officeDocument/2006/relationships/slide" Target="slides/slide6.xml"/><Relationship Id="rId51"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vi-V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F886C9A-2569-46F8-987B-630E79973BE1}" type="datetimeFigureOut">
              <a:rPr lang="vi-VN" smtClean="0"/>
              <a:t>07/09/2023</a:t>
            </a:fld>
            <a:endParaRPr lang="vi-V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vi-V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vi-V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BEB516E-07DC-497B-9789-361D47A843FC}" type="slidenum">
              <a:rPr lang="vi-VN" smtClean="0"/>
              <a:t>‹#›</a:t>
            </a:fld>
            <a:endParaRPr lang="vi-VN"/>
          </a:p>
        </p:txBody>
      </p:sp>
    </p:spTree>
    <p:extLst>
      <p:ext uri="{BB962C8B-B14F-4D97-AF65-F5344CB8AC3E}">
        <p14:creationId xmlns:p14="http://schemas.microsoft.com/office/powerpoint/2010/main" val="14530633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BEB516E-07DC-497B-9789-361D47A843FC}" type="slidenum">
              <a:rPr lang="vi-VN" smtClean="0"/>
              <a:t>1</a:t>
            </a:fld>
            <a:endParaRPr lang="vi-VN"/>
          </a:p>
        </p:txBody>
      </p:sp>
    </p:spTree>
    <p:extLst>
      <p:ext uri="{BB962C8B-B14F-4D97-AF65-F5344CB8AC3E}">
        <p14:creationId xmlns:p14="http://schemas.microsoft.com/office/powerpoint/2010/main" val="420963547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GV cho HS quan sát</a:t>
            </a:r>
            <a:r>
              <a:rPr lang="en-US" baseline="0"/>
              <a:t> ảnh và mô tả cảnh trong bức ảnh. </a:t>
            </a:r>
            <a:r>
              <a:rPr lang="vi-VN" baseline="0"/>
              <a:t>Bầu trời </a:t>
            </a:r>
            <a:r>
              <a:rPr lang="en-US" baseline="0"/>
              <a:t>này thường gặp khi nào? Vào giữa trưa, trời nắng em có thể nhìn thẳng vào mặt trời không? Vì sao?</a:t>
            </a:r>
            <a:endParaRPr lang="vi-VN" baseline="0"/>
          </a:p>
        </p:txBody>
      </p:sp>
      <p:sp>
        <p:nvSpPr>
          <p:cNvPr id="4" name="Slide Number Placeholder 3"/>
          <p:cNvSpPr>
            <a:spLocks noGrp="1"/>
          </p:cNvSpPr>
          <p:nvPr>
            <p:ph type="sldNum" sz="quarter" idx="10"/>
          </p:nvPr>
        </p:nvSpPr>
        <p:spPr/>
        <p:txBody>
          <a:bodyPr/>
          <a:lstStyle/>
          <a:p>
            <a:fld id="{EBEB516E-07DC-497B-9789-361D47A843FC}" type="slidenum">
              <a:rPr lang="vi-VN" smtClean="0"/>
              <a:t>10</a:t>
            </a:fld>
            <a:endParaRPr lang="vi-VN"/>
          </a:p>
        </p:txBody>
      </p:sp>
    </p:spTree>
    <p:extLst>
      <p:ext uri="{BB962C8B-B14F-4D97-AF65-F5344CB8AC3E}">
        <p14:creationId xmlns:p14="http://schemas.microsoft.com/office/powerpoint/2010/main" val="31399436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GV cho HS quan sát</a:t>
            </a:r>
            <a:r>
              <a:rPr lang="en-US" baseline="0"/>
              <a:t> ảnh và mô tả cảnh trong bức ảnh.</a:t>
            </a:r>
            <a:endParaRPr lang="vi-VN" baseline="0"/>
          </a:p>
        </p:txBody>
      </p:sp>
      <p:sp>
        <p:nvSpPr>
          <p:cNvPr id="4" name="Slide Number Placeholder 3"/>
          <p:cNvSpPr>
            <a:spLocks noGrp="1"/>
          </p:cNvSpPr>
          <p:nvPr>
            <p:ph type="sldNum" sz="quarter" idx="10"/>
          </p:nvPr>
        </p:nvSpPr>
        <p:spPr/>
        <p:txBody>
          <a:bodyPr/>
          <a:lstStyle/>
          <a:p>
            <a:fld id="{EBEB516E-07DC-497B-9789-361D47A843FC}" type="slidenum">
              <a:rPr lang="vi-VN" smtClean="0"/>
              <a:t>11</a:t>
            </a:fld>
            <a:endParaRPr lang="vi-VN"/>
          </a:p>
        </p:txBody>
      </p:sp>
    </p:spTree>
    <p:extLst>
      <p:ext uri="{BB962C8B-B14F-4D97-AF65-F5344CB8AC3E}">
        <p14:creationId xmlns:p14="http://schemas.microsoft.com/office/powerpoint/2010/main" val="117925087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GV hướng</a:t>
            </a:r>
            <a:r>
              <a:rPr lang="en-US" baseline="0"/>
              <a:t> dẫn HS hoàn thiện phiếu học tập số 2. Cho HS thảo luận nhóm, sau đó đại diện HS lên trình bày phiếu học tập của nhóm. Các nhóm khác đặt câu hỏi nếu có thắc mắc học muốn góp ý</a:t>
            </a:r>
            <a:endParaRPr lang="en-US"/>
          </a:p>
        </p:txBody>
      </p:sp>
      <p:sp>
        <p:nvSpPr>
          <p:cNvPr id="4" name="Slide Number Placeholder 3"/>
          <p:cNvSpPr>
            <a:spLocks noGrp="1"/>
          </p:cNvSpPr>
          <p:nvPr>
            <p:ph type="sldNum" sz="quarter" idx="10"/>
          </p:nvPr>
        </p:nvSpPr>
        <p:spPr/>
        <p:txBody>
          <a:bodyPr/>
          <a:lstStyle/>
          <a:p>
            <a:fld id="{EBEB516E-07DC-497B-9789-361D47A843FC}" type="slidenum">
              <a:rPr lang="vi-VN" smtClean="0"/>
              <a:t>12</a:t>
            </a:fld>
            <a:endParaRPr lang="vi-VN"/>
          </a:p>
        </p:txBody>
      </p:sp>
    </p:spTree>
    <p:extLst>
      <p:ext uri="{BB962C8B-B14F-4D97-AF65-F5344CB8AC3E}">
        <p14:creationId xmlns:p14="http://schemas.microsoft.com/office/powerpoint/2010/main" val="350200142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GV cho HS quan sát</a:t>
            </a:r>
            <a:r>
              <a:rPr lang="en-US" baseline="0"/>
              <a:t> ảnh và nêu điểm nổi bật trong bức ảnh. Buổi tối em nhìn lên bầu trời thấy gì?</a:t>
            </a:r>
            <a:endParaRPr lang="vi-VN" baseline="0"/>
          </a:p>
        </p:txBody>
      </p:sp>
      <p:sp>
        <p:nvSpPr>
          <p:cNvPr id="4" name="Slide Number Placeholder 3"/>
          <p:cNvSpPr>
            <a:spLocks noGrp="1"/>
          </p:cNvSpPr>
          <p:nvPr>
            <p:ph type="sldNum" sz="quarter" idx="10"/>
          </p:nvPr>
        </p:nvSpPr>
        <p:spPr/>
        <p:txBody>
          <a:bodyPr/>
          <a:lstStyle/>
          <a:p>
            <a:fld id="{EBEB516E-07DC-497B-9789-361D47A843FC}" type="slidenum">
              <a:rPr lang="vi-VN" smtClean="0"/>
              <a:t>13</a:t>
            </a:fld>
            <a:endParaRPr lang="vi-VN"/>
          </a:p>
        </p:txBody>
      </p:sp>
    </p:spTree>
    <p:extLst>
      <p:ext uri="{BB962C8B-B14F-4D97-AF65-F5344CB8AC3E}">
        <p14:creationId xmlns:p14="http://schemas.microsoft.com/office/powerpoint/2010/main" val="112900353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GV cho HS thảo</a:t>
            </a:r>
            <a:r>
              <a:rPr lang="en-US" baseline="0"/>
              <a:t> luận chỉ ra sự khác biệt của bầu trời vào ban ngày và ban đêm</a:t>
            </a:r>
          </a:p>
          <a:p>
            <a:endParaRPr lang="en-US"/>
          </a:p>
        </p:txBody>
      </p:sp>
      <p:sp>
        <p:nvSpPr>
          <p:cNvPr id="4" name="Slide Number Placeholder 3"/>
          <p:cNvSpPr>
            <a:spLocks noGrp="1"/>
          </p:cNvSpPr>
          <p:nvPr>
            <p:ph type="sldNum" sz="quarter" idx="10"/>
          </p:nvPr>
        </p:nvSpPr>
        <p:spPr/>
        <p:txBody>
          <a:bodyPr/>
          <a:lstStyle/>
          <a:p>
            <a:fld id="{EBEB516E-07DC-497B-9789-361D47A843FC}" type="slidenum">
              <a:rPr lang="vi-VN" smtClean="0"/>
              <a:t>14</a:t>
            </a:fld>
            <a:endParaRPr lang="vi-VN"/>
          </a:p>
        </p:txBody>
      </p:sp>
    </p:spTree>
    <p:extLst>
      <p:ext uri="{BB962C8B-B14F-4D97-AF65-F5344CB8AC3E}">
        <p14:creationId xmlns:p14="http://schemas.microsoft.com/office/powerpoint/2010/main" val="310339081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GV hướng</a:t>
            </a:r>
            <a:r>
              <a:rPr lang="en-US" baseline="0"/>
              <a:t> dẫn HS hoàn thiện phiếu học tập số 3 Cho HS thảo luận nhóm, sau đó đại diện HS lên trình bày phiếu học tập của nhóm. Các nhóm khác đặt câu hỏi nếu có thắc mắc học muốn góp ý</a:t>
            </a:r>
            <a:endParaRPr lang="en-US"/>
          </a:p>
        </p:txBody>
      </p:sp>
      <p:sp>
        <p:nvSpPr>
          <p:cNvPr id="4" name="Slide Number Placeholder 3"/>
          <p:cNvSpPr>
            <a:spLocks noGrp="1"/>
          </p:cNvSpPr>
          <p:nvPr>
            <p:ph type="sldNum" sz="quarter" idx="10"/>
          </p:nvPr>
        </p:nvSpPr>
        <p:spPr/>
        <p:txBody>
          <a:bodyPr/>
          <a:lstStyle/>
          <a:p>
            <a:fld id="{EBEB516E-07DC-497B-9789-361D47A843FC}" type="slidenum">
              <a:rPr lang="vi-VN" smtClean="0"/>
              <a:t>15</a:t>
            </a:fld>
            <a:endParaRPr lang="vi-VN"/>
          </a:p>
        </p:txBody>
      </p:sp>
    </p:spTree>
    <p:extLst>
      <p:ext uri="{BB962C8B-B14F-4D97-AF65-F5344CB8AC3E}">
        <p14:creationId xmlns:p14="http://schemas.microsoft.com/office/powerpoint/2010/main" val="119462305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GV yêu</a:t>
            </a:r>
            <a:r>
              <a:rPr lang="en-US" baseline="0"/>
              <a:t> cầu HS chuẩn bị nguyên, vật liệu cho buổi học sau</a:t>
            </a:r>
            <a:endParaRPr lang="en-US"/>
          </a:p>
        </p:txBody>
      </p:sp>
      <p:sp>
        <p:nvSpPr>
          <p:cNvPr id="4" name="Slide Number Placeholder 3"/>
          <p:cNvSpPr>
            <a:spLocks noGrp="1"/>
          </p:cNvSpPr>
          <p:nvPr>
            <p:ph type="sldNum" sz="quarter" idx="10"/>
          </p:nvPr>
        </p:nvSpPr>
        <p:spPr/>
        <p:txBody>
          <a:bodyPr/>
          <a:lstStyle/>
          <a:p>
            <a:fld id="{EBEB516E-07DC-497B-9789-361D47A843FC}" type="slidenum">
              <a:rPr lang="vi-VN" smtClean="0"/>
              <a:t>16</a:t>
            </a:fld>
            <a:endParaRPr lang="vi-VN"/>
          </a:p>
        </p:txBody>
      </p:sp>
    </p:spTree>
    <p:extLst>
      <p:ext uri="{BB962C8B-B14F-4D97-AF65-F5344CB8AC3E}">
        <p14:creationId xmlns:p14="http://schemas.microsoft.com/office/powerpoint/2010/main" val="186119449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Trong </a:t>
            </a:r>
            <a:r>
              <a:rPr lang="en-US" dirty="0" err="1"/>
              <a:t>quá</a:t>
            </a:r>
            <a:r>
              <a:rPr lang="en-US" dirty="0"/>
              <a:t> </a:t>
            </a:r>
            <a:r>
              <a:rPr lang="en-US" dirty="0" err="1"/>
              <a:t>trình</a:t>
            </a:r>
            <a:r>
              <a:rPr lang="en-US" dirty="0"/>
              <a:t> </a:t>
            </a:r>
            <a:r>
              <a:rPr lang="en-US" dirty="0" err="1"/>
              <a:t>dạy</a:t>
            </a:r>
            <a:r>
              <a:rPr lang="en-US" dirty="0"/>
              <a:t> </a:t>
            </a:r>
            <a:r>
              <a:rPr lang="en-US" dirty="0" err="1"/>
              <a:t>học</a:t>
            </a:r>
            <a:r>
              <a:rPr lang="en-US" dirty="0"/>
              <a:t>, GV </a:t>
            </a:r>
            <a:r>
              <a:rPr lang="en-US" dirty="0" err="1"/>
              <a:t>thường</a:t>
            </a:r>
            <a:r>
              <a:rPr lang="en-US" dirty="0"/>
              <a:t> </a:t>
            </a:r>
            <a:r>
              <a:rPr lang="en-US" dirty="0" err="1"/>
              <a:t>xuyên</a:t>
            </a:r>
            <a:r>
              <a:rPr lang="en-US" dirty="0"/>
              <a:t> </a:t>
            </a:r>
            <a:r>
              <a:rPr lang="en-US" dirty="0" err="1"/>
              <a:t>khuyến</a:t>
            </a:r>
            <a:r>
              <a:rPr lang="en-US" dirty="0"/>
              <a:t> </a:t>
            </a:r>
            <a:r>
              <a:rPr lang="en-US" dirty="0" err="1"/>
              <a:t>khích</a:t>
            </a:r>
            <a:r>
              <a:rPr lang="en-US" dirty="0"/>
              <a:t> HS </a:t>
            </a:r>
            <a:r>
              <a:rPr lang="en-US" dirty="0" err="1"/>
              <a:t>bằng</a:t>
            </a:r>
            <a:r>
              <a:rPr lang="en-US" dirty="0"/>
              <a:t> </a:t>
            </a:r>
            <a:r>
              <a:rPr lang="en-US" dirty="0" err="1"/>
              <a:t>các</a:t>
            </a:r>
            <a:r>
              <a:rPr lang="en-US" dirty="0"/>
              <a:t> </a:t>
            </a:r>
            <a:r>
              <a:rPr lang="en-US" dirty="0" err="1"/>
              <a:t>câu</a:t>
            </a:r>
            <a:r>
              <a:rPr lang="en-US" dirty="0"/>
              <a:t> </a:t>
            </a:r>
            <a:r>
              <a:rPr lang="en-US" dirty="0" err="1"/>
              <a:t>khen</a:t>
            </a:r>
            <a:r>
              <a:rPr lang="en-US" dirty="0"/>
              <a:t> </a:t>
            </a:r>
            <a:r>
              <a:rPr lang="en-US" dirty="0" err="1"/>
              <a:t>khi</a:t>
            </a:r>
            <a:r>
              <a:rPr lang="en-US" dirty="0"/>
              <a:t> HS </a:t>
            </a:r>
            <a:r>
              <a:rPr lang="en-US" dirty="0" err="1"/>
              <a:t>trả</a:t>
            </a:r>
            <a:r>
              <a:rPr lang="en-US" dirty="0"/>
              <a:t> </a:t>
            </a:r>
            <a:r>
              <a:rPr lang="en-US" dirty="0" err="1"/>
              <a:t>lời</a:t>
            </a:r>
            <a:r>
              <a:rPr lang="en-US" dirty="0"/>
              <a:t> </a:t>
            </a:r>
            <a:r>
              <a:rPr lang="en-US" dirty="0" err="1"/>
              <a:t>đúng</a:t>
            </a:r>
            <a:endParaRPr lang="vi-VN"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29567484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Times New Roman" panose="02020603050405020304" pitchFamily="18" charset="0"/>
                <a:cs typeface="Times New Roman" panose="02020603050405020304" pitchFamily="18" charset="0"/>
              </a:rPr>
              <a:t>GV</a:t>
            </a:r>
            <a:r>
              <a:rPr lang="en-US" baseline="0">
                <a:latin typeface="Times New Roman" panose="02020603050405020304" pitchFamily="18" charset="0"/>
                <a:cs typeface="Times New Roman" panose="02020603050405020304" pitchFamily="18" charset="0"/>
              </a:rPr>
              <a:t> nêu tiêu chí sản phẩm</a:t>
            </a:r>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5738226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Times New Roman" panose="02020603050405020304" pitchFamily="18" charset="0"/>
                <a:cs typeface="Times New Roman" panose="02020603050405020304" pitchFamily="18" charset="0"/>
              </a:rPr>
              <a:t>Cho HS thống</a:t>
            </a:r>
            <a:r>
              <a:rPr lang="en-US" baseline="0">
                <a:latin typeface="Times New Roman" panose="02020603050405020304" pitchFamily="18" charset="0"/>
                <a:cs typeface="Times New Roman" panose="02020603050405020304" pitchFamily="18" charset="0"/>
              </a:rPr>
              <a:t> nhất ý tưởng thực hiện sản phẩm</a:t>
            </a:r>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1806154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GV</a:t>
            </a:r>
            <a:r>
              <a:rPr lang="en-US" baseline="0"/>
              <a:t> cho HS nghe, hát và múa theo nhạc</a:t>
            </a:r>
            <a:endParaRPr lang="en-US"/>
          </a:p>
        </p:txBody>
      </p:sp>
      <p:sp>
        <p:nvSpPr>
          <p:cNvPr id="4" name="Slide Number Placeholder 3"/>
          <p:cNvSpPr>
            <a:spLocks noGrp="1"/>
          </p:cNvSpPr>
          <p:nvPr>
            <p:ph type="sldNum" sz="quarter" idx="10"/>
          </p:nvPr>
        </p:nvSpPr>
        <p:spPr/>
        <p:txBody>
          <a:bodyPr/>
          <a:lstStyle/>
          <a:p>
            <a:fld id="{EBEB516E-07DC-497B-9789-361D47A843FC}" type="slidenum">
              <a:rPr lang="vi-VN" smtClean="0"/>
              <a:t>2</a:t>
            </a:fld>
            <a:endParaRPr lang="vi-VN"/>
          </a:p>
        </p:txBody>
      </p:sp>
    </p:spTree>
    <p:extLst>
      <p:ext uri="{BB962C8B-B14F-4D97-AF65-F5344CB8AC3E}">
        <p14:creationId xmlns:p14="http://schemas.microsoft.com/office/powerpoint/2010/main" val="226874591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GV hướng</a:t>
            </a:r>
            <a:r>
              <a:rPr lang="en-US" baseline="0"/>
              <a:t> dẫn HS hoàn thiện phiếu học tập số </a:t>
            </a:r>
            <a:r>
              <a:rPr lang="vi-VN" baseline="0"/>
              <a:t>4</a:t>
            </a:r>
            <a:r>
              <a:rPr lang="en-US" baseline="0"/>
              <a:t>. Cho HS thảo luận nhóm, sau đó đại diện HS lên trình bày phiếu học tập của nhóm. Các nhóm khác đặt câu hỏi nếu có thắc mắc học muốn góp ý</a:t>
            </a:r>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08475130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GV </a:t>
            </a:r>
            <a:r>
              <a:rPr lang="en-US" dirty="0" err="1"/>
              <a:t>yêu</a:t>
            </a:r>
            <a:r>
              <a:rPr lang="en-US" dirty="0"/>
              <a:t> </a:t>
            </a:r>
            <a:r>
              <a:rPr lang="en-US" dirty="0" err="1"/>
              <a:t>cầu</a:t>
            </a:r>
            <a:r>
              <a:rPr lang="en-US" dirty="0"/>
              <a:t> </a:t>
            </a:r>
            <a:r>
              <a:rPr lang="en-US" dirty="0" err="1"/>
              <a:t>nhóm</a:t>
            </a:r>
            <a:r>
              <a:rPr lang="en-US" dirty="0"/>
              <a:t> HS </a:t>
            </a:r>
            <a:r>
              <a:rPr lang="en-US" dirty="0" err="1"/>
              <a:t>kiểm</a:t>
            </a:r>
            <a:r>
              <a:rPr lang="en-US" dirty="0"/>
              <a:t> </a:t>
            </a:r>
            <a:r>
              <a:rPr lang="en-US" dirty="0" err="1"/>
              <a:t>tra</a:t>
            </a:r>
            <a:r>
              <a:rPr lang="en-US" dirty="0"/>
              <a:t> </a:t>
            </a:r>
            <a:r>
              <a:rPr lang="en-US" dirty="0" err="1"/>
              <a:t>lại</a:t>
            </a:r>
            <a:r>
              <a:rPr lang="en-US" dirty="0"/>
              <a:t> </a:t>
            </a:r>
            <a:r>
              <a:rPr lang="en-US" dirty="0" err="1"/>
              <a:t>các</a:t>
            </a:r>
            <a:r>
              <a:rPr lang="en-US" dirty="0"/>
              <a:t> </a:t>
            </a:r>
            <a:r>
              <a:rPr lang="en-US" dirty="0" err="1"/>
              <a:t>nguyên</a:t>
            </a:r>
            <a:r>
              <a:rPr lang="en-US" dirty="0"/>
              <a:t>, </a:t>
            </a:r>
            <a:r>
              <a:rPr lang="en-US" dirty="0" err="1"/>
              <a:t>vật</a:t>
            </a:r>
            <a:r>
              <a:rPr lang="en-US" dirty="0"/>
              <a:t> </a:t>
            </a:r>
            <a:r>
              <a:rPr lang="en-US" dirty="0" err="1"/>
              <a:t>liệu</a:t>
            </a:r>
            <a:r>
              <a:rPr lang="en-US" dirty="0"/>
              <a:t> </a:t>
            </a:r>
            <a:r>
              <a:rPr lang="en-US" dirty="0" err="1"/>
              <a:t>của</a:t>
            </a:r>
            <a:r>
              <a:rPr lang="en-US" dirty="0"/>
              <a:t> </a:t>
            </a:r>
            <a:r>
              <a:rPr lang="en-US" dirty="0" err="1"/>
              <a:t>nhóm</a:t>
            </a:r>
            <a:r>
              <a:rPr lang="en-US" dirty="0"/>
              <a:t> </a:t>
            </a:r>
            <a:r>
              <a:rPr lang="en-US" dirty="0" err="1"/>
              <a:t>theo</a:t>
            </a:r>
            <a:r>
              <a:rPr lang="en-US" dirty="0"/>
              <a:t> </a:t>
            </a:r>
            <a:r>
              <a:rPr lang="en-US" dirty="0" err="1"/>
              <a:t>phiếu</a:t>
            </a:r>
            <a:r>
              <a:rPr lang="en-US" dirty="0"/>
              <a:t> </a:t>
            </a:r>
            <a:r>
              <a:rPr lang="en-US" dirty="0" err="1"/>
              <a:t>học</a:t>
            </a:r>
            <a:r>
              <a:rPr lang="en-US" dirty="0"/>
              <a:t> </a:t>
            </a:r>
            <a:r>
              <a:rPr lang="en-US" dirty="0" err="1"/>
              <a:t>tập</a:t>
            </a:r>
            <a:r>
              <a:rPr lang="en-US" dirty="0"/>
              <a:t>, </a:t>
            </a:r>
            <a:r>
              <a:rPr lang="en-US" dirty="0" err="1"/>
              <a:t>nếu</a:t>
            </a:r>
            <a:r>
              <a:rPr lang="en-US" dirty="0"/>
              <a:t> </a:t>
            </a:r>
            <a:r>
              <a:rPr lang="en-US" dirty="0" err="1"/>
              <a:t>có</a:t>
            </a:r>
            <a:r>
              <a:rPr lang="en-US" dirty="0"/>
              <a:t> </a:t>
            </a:r>
            <a:r>
              <a:rPr lang="en-US" dirty="0" err="1"/>
              <a:t>khác</a:t>
            </a:r>
            <a:r>
              <a:rPr lang="en-US" dirty="0"/>
              <a:t> </a:t>
            </a:r>
            <a:r>
              <a:rPr lang="en-US" dirty="0" err="1"/>
              <a:t>thì</a:t>
            </a:r>
            <a:r>
              <a:rPr lang="en-US" dirty="0"/>
              <a:t> </a:t>
            </a:r>
            <a:r>
              <a:rPr lang="en-US" dirty="0" err="1"/>
              <a:t>bổ</a:t>
            </a:r>
            <a:r>
              <a:rPr lang="en-US" dirty="0"/>
              <a:t> sung </a:t>
            </a:r>
            <a:r>
              <a:rPr lang="en-US" dirty="0" err="1"/>
              <a:t>vào</a:t>
            </a:r>
            <a:r>
              <a:rPr lang="en-US" dirty="0"/>
              <a:t> </a:t>
            </a:r>
            <a:r>
              <a:rPr lang="en-US" dirty="0" err="1"/>
              <a:t>phiếu</a:t>
            </a:r>
            <a:endParaRPr lang="vi-VN"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1642732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GV </a:t>
            </a:r>
            <a:r>
              <a:rPr lang="en-US" dirty="0" err="1"/>
              <a:t>cho</a:t>
            </a:r>
            <a:r>
              <a:rPr lang="en-US" dirty="0"/>
              <a:t> HS </a:t>
            </a:r>
            <a:r>
              <a:rPr lang="en-US" dirty="0" err="1"/>
              <a:t>quan</a:t>
            </a:r>
            <a:r>
              <a:rPr lang="en-US" dirty="0"/>
              <a:t> </a:t>
            </a:r>
            <a:r>
              <a:rPr lang="en-US" dirty="0" err="1"/>
              <a:t>sát</a:t>
            </a:r>
            <a:r>
              <a:rPr lang="en-US" dirty="0"/>
              <a:t> </a:t>
            </a:r>
            <a:r>
              <a:rPr lang="en-US" dirty="0" err="1"/>
              <a:t>một</a:t>
            </a:r>
            <a:r>
              <a:rPr lang="en-US" dirty="0"/>
              <a:t> </a:t>
            </a:r>
            <a:r>
              <a:rPr lang="en-US" dirty="0" err="1"/>
              <a:t>số</a:t>
            </a:r>
            <a:r>
              <a:rPr lang="en-US" dirty="0"/>
              <a:t> </a:t>
            </a:r>
            <a:r>
              <a:rPr lang="en-US" dirty="0" err="1"/>
              <a:t>mẫu</a:t>
            </a:r>
            <a:r>
              <a:rPr lang="en-US" dirty="0"/>
              <a:t> </a:t>
            </a:r>
            <a:r>
              <a:rPr lang="en-US" dirty="0" err="1"/>
              <a:t>trên</a:t>
            </a:r>
            <a:r>
              <a:rPr lang="en-US" dirty="0"/>
              <a:t>, </a:t>
            </a:r>
            <a:r>
              <a:rPr lang="en-US" dirty="0" err="1"/>
              <a:t>cho</a:t>
            </a:r>
            <a:r>
              <a:rPr lang="en-US" dirty="0"/>
              <a:t> HS </a:t>
            </a:r>
            <a:r>
              <a:rPr lang="en-US" dirty="0" err="1"/>
              <a:t>trình</a:t>
            </a:r>
            <a:r>
              <a:rPr lang="en-US" dirty="0"/>
              <a:t> </a:t>
            </a:r>
            <a:r>
              <a:rPr lang="en-US" dirty="0" err="1"/>
              <a:t>bày</a:t>
            </a:r>
            <a:r>
              <a:rPr lang="en-US" dirty="0"/>
              <a:t> </a:t>
            </a:r>
            <a:r>
              <a:rPr lang="en-US" dirty="0" err="1"/>
              <a:t>mẫu</a:t>
            </a:r>
            <a:r>
              <a:rPr lang="en-US" dirty="0"/>
              <a:t> </a:t>
            </a:r>
            <a:r>
              <a:rPr lang="en-US" dirty="0" err="1"/>
              <a:t>của</a:t>
            </a:r>
            <a:r>
              <a:rPr lang="en-US" dirty="0"/>
              <a:t> </a:t>
            </a:r>
            <a:r>
              <a:rPr lang="en-US" dirty="0" err="1"/>
              <a:t>nhóm</a:t>
            </a:r>
            <a:r>
              <a:rPr lang="en-US" dirty="0"/>
              <a:t> </a:t>
            </a:r>
            <a:r>
              <a:rPr lang="en-US" dirty="0" err="1"/>
              <a:t>mình</a:t>
            </a:r>
            <a:r>
              <a:rPr lang="en-US" dirty="0"/>
              <a:t>. </a:t>
            </a:r>
            <a:r>
              <a:rPr lang="en-US" dirty="0" err="1"/>
              <a:t>Các</a:t>
            </a:r>
            <a:r>
              <a:rPr lang="en-US" dirty="0"/>
              <a:t> </a:t>
            </a:r>
            <a:r>
              <a:rPr lang="en-US" dirty="0" err="1"/>
              <a:t>nhóm</a:t>
            </a:r>
            <a:r>
              <a:rPr lang="en-US" dirty="0"/>
              <a:t> </a:t>
            </a:r>
            <a:r>
              <a:rPr lang="en-US" dirty="0" err="1"/>
              <a:t>khác</a:t>
            </a:r>
            <a:r>
              <a:rPr lang="en-US" dirty="0"/>
              <a:t> </a:t>
            </a:r>
            <a:r>
              <a:rPr lang="en-US" dirty="0" err="1"/>
              <a:t>đặt</a:t>
            </a:r>
            <a:r>
              <a:rPr lang="en-US" dirty="0"/>
              <a:t> </a:t>
            </a:r>
            <a:r>
              <a:rPr lang="en-US" dirty="0" err="1"/>
              <a:t>câu</a:t>
            </a:r>
            <a:r>
              <a:rPr lang="en-US" dirty="0"/>
              <a:t> </a:t>
            </a:r>
            <a:r>
              <a:rPr lang="en-US" dirty="0" err="1"/>
              <a:t>hỏi</a:t>
            </a:r>
            <a:r>
              <a:rPr lang="en-US" dirty="0"/>
              <a:t> </a:t>
            </a:r>
            <a:r>
              <a:rPr lang="en-US" dirty="0" err="1"/>
              <a:t>nếu</a:t>
            </a:r>
            <a:r>
              <a:rPr lang="en-US" dirty="0"/>
              <a:t> </a:t>
            </a:r>
            <a:r>
              <a:rPr lang="en-US" dirty="0" err="1"/>
              <a:t>có</a:t>
            </a:r>
            <a:r>
              <a:rPr lang="en-US" dirty="0"/>
              <a:t> </a:t>
            </a:r>
            <a:r>
              <a:rPr lang="en-US" dirty="0" err="1"/>
              <a:t>thắc</a:t>
            </a:r>
            <a:r>
              <a:rPr lang="en-US" dirty="0"/>
              <a:t> </a:t>
            </a:r>
            <a:r>
              <a:rPr lang="en-US" dirty="0" err="1"/>
              <a:t>mắc</a:t>
            </a:r>
            <a:r>
              <a:rPr lang="en-US" dirty="0"/>
              <a:t> </a:t>
            </a:r>
            <a:r>
              <a:rPr lang="en-US" dirty="0" err="1"/>
              <a:t>hoặc</a:t>
            </a:r>
            <a:r>
              <a:rPr lang="en-US" dirty="0"/>
              <a:t> </a:t>
            </a:r>
            <a:r>
              <a:rPr lang="en-US" dirty="0" err="1"/>
              <a:t>góp</a:t>
            </a:r>
            <a:r>
              <a:rPr lang="en-US" dirty="0"/>
              <a:t> ý</a:t>
            </a:r>
            <a:endParaRPr lang="vi-VN"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23637759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latin typeface="Times New Roman" panose="02020603050405020304" pitchFamily="18" charset="0"/>
                <a:cs typeface="Times New Roman" panose="02020603050405020304" pitchFamily="18" charset="0"/>
              </a:rPr>
              <a:t>GV </a:t>
            </a:r>
            <a:r>
              <a:rPr lang="en-US">
                <a:latin typeface="Times New Roman" panose="02020603050405020304" pitchFamily="18" charset="0"/>
                <a:cs typeface="Times New Roman" panose="02020603050405020304" pitchFamily="18" charset="0"/>
              </a:rPr>
              <a:t>hướng</a:t>
            </a:r>
            <a:r>
              <a:rPr lang="en-US" baseline="0">
                <a:latin typeface="Times New Roman" panose="02020603050405020304" pitchFamily="18" charset="0"/>
                <a:cs typeface="Times New Roman" panose="02020603050405020304" pitchFamily="18" charset="0"/>
              </a:rPr>
              <a:t> dẫn HS thực hiện sản phẩm</a:t>
            </a:r>
            <a:endParaRPr lang="vi-VN"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98252013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latin typeface="Times New Roman" panose="02020603050405020304" pitchFamily="18" charset="0"/>
                <a:cs typeface="Times New Roman" panose="02020603050405020304" pitchFamily="18" charset="0"/>
              </a:rPr>
              <a:t>GV </a:t>
            </a:r>
            <a:r>
              <a:rPr lang="en-US">
                <a:latin typeface="Times New Roman" panose="02020603050405020304" pitchFamily="18" charset="0"/>
                <a:cs typeface="Times New Roman" panose="02020603050405020304" pitchFamily="18" charset="0"/>
              </a:rPr>
              <a:t>hướng</a:t>
            </a:r>
            <a:r>
              <a:rPr lang="en-US" baseline="0">
                <a:latin typeface="Times New Roman" panose="02020603050405020304" pitchFamily="18" charset="0"/>
                <a:cs typeface="Times New Roman" panose="02020603050405020304" pitchFamily="18" charset="0"/>
              </a:rPr>
              <a:t> dẫn HS thực hiện sản phẩm</a:t>
            </a:r>
            <a:endParaRPr lang="vi-VN"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21959255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latin typeface="Times New Roman" panose="02020603050405020304" pitchFamily="18" charset="0"/>
                <a:cs typeface="Times New Roman" panose="02020603050405020304" pitchFamily="18" charset="0"/>
              </a:rPr>
              <a:t>GV </a:t>
            </a:r>
            <a:r>
              <a:rPr lang="en-US">
                <a:latin typeface="Times New Roman" panose="02020603050405020304" pitchFamily="18" charset="0"/>
                <a:cs typeface="Times New Roman" panose="02020603050405020304" pitchFamily="18" charset="0"/>
              </a:rPr>
              <a:t>hướng</a:t>
            </a:r>
            <a:r>
              <a:rPr lang="en-US" baseline="0">
                <a:latin typeface="Times New Roman" panose="02020603050405020304" pitchFamily="18" charset="0"/>
                <a:cs typeface="Times New Roman" panose="02020603050405020304" pitchFamily="18" charset="0"/>
              </a:rPr>
              <a:t> dẫn HS thực hiện sản phẩm</a:t>
            </a:r>
            <a:endParaRPr lang="vi-VN"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40333013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latin typeface="Times New Roman" panose="02020603050405020304" pitchFamily="18" charset="0"/>
                <a:cs typeface="Times New Roman" panose="02020603050405020304" pitchFamily="18" charset="0"/>
              </a:rPr>
              <a:t>GV </a:t>
            </a:r>
            <a:r>
              <a:rPr lang="en-US">
                <a:latin typeface="Times New Roman" panose="02020603050405020304" pitchFamily="18" charset="0"/>
                <a:cs typeface="Times New Roman" panose="02020603050405020304" pitchFamily="18" charset="0"/>
              </a:rPr>
              <a:t>hướng</a:t>
            </a:r>
            <a:r>
              <a:rPr lang="en-US" baseline="0">
                <a:latin typeface="Times New Roman" panose="02020603050405020304" pitchFamily="18" charset="0"/>
                <a:cs typeface="Times New Roman" panose="02020603050405020304" pitchFamily="18" charset="0"/>
              </a:rPr>
              <a:t> dẫn HS thực hiện sản phẩm. Khi làm trục là công đoạn khó, GV có thể hướng dẫn các em làm từ ống giấy, ống hút, ghim có sẵn</a:t>
            </a:r>
            <a:endParaRPr lang="vi-VN"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91884192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Times New Roman" panose="02020603050405020304" pitchFamily="18" charset="0"/>
                <a:cs typeface="Times New Roman" panose="02020603050405020304" pitchFamily="18" charset="0"/>
              </a:rPr>
              <a:t>GV cho HS kiểm</a:t>
            </a:r>
            <a:r>
              <a:rPr lang="en-US" baseline="0">
                <a:latin typeface="Times New Roman" panose="02020603050405020304" pitchFamily="18" charset="0"/>
                <a:cs typeface="Times New Roman" panose="02020603050405020304" pitchFamily="18" charset="0"/>
              </a:rPr>
              <a:t> tra sản phẩm so với tiêu chí để điều chỉnh, hoàn thiện sản phẩm</a:t>
            </a:r>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08499814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latin typeface="Times New Roman" panose="02020603050405020304" pitchFamily="18" charset="0"/>
                <a:cs typeface="Times New Roman" panose="02020603050405020304" pitchFamily="18" charset="0"/>
              </a:rPr>
              <a:t>GV cho HS trình</a:t>
            </a:r>
            <a:r>
              <a:rPr lang="vi-VN" baseline="0">
                <a:latin typeface="Times New Roman" panose="02020603050405020304" pitchFamily="18" charset="0"/>
                <a:cs typeface="Times New Roman" panose="02020603050405020304" pitchFamily="18" charset="0"/>
              </a:rPr>
              <a:t> bày về sản phẩm đã làm</a:t>
            </a:r>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09870778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GV </a:t>
            </a:r>
            <a:r>
              <a:rPr lang="en-US" dirty="0" err="1"/>
              <a:t>hướng</a:t>
            </a:r>
            <a:r>
              <a:rPr lang="en-US" dirty="0"/>
              <a:t> </a:t>
            </a:r>
            <a:r>
              <a:rPr lang="en-US" dirty="0" err="1"/>
              <a:t>dẫn</a:t>
            </a:r>
            <a:r>
              <a:rPr lang="en-US" dirty="0"/>
              <a:t> HS </a:t>
            </a:r>
            <a:r>
              <a:rPr lang="en-US" dirty="0" err="1"/>
              <a:t>đánh</a:t>
            </a:r>
            <a:r>
              <a:rPr lang="en-US" dirty="0"/>
              <a:t> </a:t>
            </a:r>
            <a:r>
              <a:rPr lang="en-US" dirty="0" err="1"/>
              <a:t>giá</a:t>
            </a:r>
            <a:r>
              <a:rPr lang="en-US" dirty="0"/>
              <a:t> </a:t>
            </a:r>
            <a:r>
              <a:rPr lang="en-US" dirty="0" err="1"/>
              <a:t>theo</a:t>
            </a:r>
            <a:r>
              <a:rPr lang="en-US" dirty="0"/>
              <a:t> </a:t>
            </a:r>
            <a:r>
              <a:rPr lang="en-US" dirty="0" err="1"/>
              <a:t>từng</a:t>
            </a:r>
            <a:r>
              <a:rPr lang="en-US" dirty="0"/>
              <a:t> </a:t>
            </a:r>
            <a:r>
              <a:rPr lang="en-US" dirty="0" err="1"/>
              <a:t>tiêu</a:t>
            </a:r>
            <a:r>
              <a:rPr lang="en-US" dirty="0"/>
              <a:t> </a:t>
            </a:r>
            <a:r>
              <a:rPr lang="en-US" dirty="0" err="1"/>
              <a:t>chí</a:t>
            </a:r>
            <a:r>
              <a:rPr lang="en-US" dirty="0"/>
              <a:t> </a:t>
            </a:r>
            <a:r>
              <a:rPr lang="en-US" dirty="0" err="1"/>
              <a:t>bằng</a:t>
            </a:r>
            <a:r>
              <a:rPr lang="en-US" dirty="0"/>
              <a:t> </a:t>
            </a:r>
            <a:r>
              <a:rPr lang="en-US" dirty="0" err="1"/>
              <a:t>hình</a:t>
            </a:r>
            <a:r>
              <a:rPr lang="en-US" dirty="0"/>
              <a:t> </a:t>
            </a:r>
            <a:r>
              <a:rPr lang="en-US" dirty="0" err="1"/>
              <a:t>dán</a:t>
            </a:r>
            <a:r>
              <a:rPr lang="en-US" dirty="0"/>
              <a:t>. </a:t>
            </a:r>
            <a:r>
              <a:rPr lang="en-US" dirty="0" err="1"/>
              <a:t>Có</a:t>
            </a:r>
            <a:r>
              <a:rPr lang="en-US" dirty="0"/>
              <a:t> </a:t>
            </a:r>
            <a:r>
              <a:rPr lang="en-US" dirty="0" err="1"/>
              <a:t>thể</a:t>
            </a:r>
            <a:r>
              <a:rPr lang="en-US" dirty="0"/>
              <a:t> </a:t>
            </a:r>
            <a:r>
              <a:rPr lang="en-US" dirty="0" err="1"/>
              <a:t>tặng</a:t>
            </a:r>
            <a:r>
              <a:rPr lang="en-US" dirty="0"/>
              <a:t> </a:t>
            </a:r>
            <a:r>
              <a:rPr lang="en-US" dirty="0" err="1"/>
              <a:t>thêm</a:t>
            </a:r>
            <a:r>
              <a:rPr lang="en-US" dirty="0"/>
              <a:t> </a:t>
            </a:r>
            <a:r>
              <a:rPr lang="en-US" dirty="0" err="1"/>
              <a:t>hình</a:t>
            </a:r>
            <a:r>
              <a:rPr lang="en-US" dirty="0"/>
              <a:t> </a:t>
            </a:r>
            <a:r>
              <a:rPr lang="en-US" dirty="0" err="1"/>
              <a:t>dán</a:t>
            </a:r>
            <a:r>
              <a:rPr lang="en-US" dirty="0"/>
              <a:t> </a:t>
            </a:r>
            <a:r>
              <a:rPr lang="en-US" dirty="0" err="1"/>
              <a:t>cho</a:t>
            </a:r>
            <a:r>
              <a:rPr lang="en-US" dirty="0"/>
              <a:t> </a:t>
            </a:r>
            <a:r>
              <a:rPr lang="en-US" dirty="0" err="1"/>
              <a:t>điểm</a:t>
            </a:r>
            <a:r>
              <a:rPr lang="en-US" dirty="0"/>
              <a:t> </a:t>
            </a:r>
            <a:r>
              <a:rPr lang="en-US" dirty="0" err="1"/>
              <a:t>sáng</a:t>
            </a:r>
            <a:r>
              <a:rPr lang="en-US" dirty="0"/>
              <a:t> </a:t>
            </a:r>
            <a:r>
              <a:rPr lang="en-US" dirty="0" err="1"/>
              <a:t>tạo</a:t>
            </a:r>
            <a:r>
              <a:rPr lang="en-US" dirty="0"/>
              <a:t>, </a:t>
            </a:r>
            <a:r>
              <a:rPr lang="en-US" dirty="0" err="1"/>
              <a:t>làm</a:t>
            </a:r>
            <a:r>
              <a:rPr lang="en-US" dirty="0"/>
              <a:t> </a:t>
            </a:r>
            <a:r>
              <a:rPr lang="en-US" dirty="0" err="1"/>
              <a:t>nhanh</a:t>
            </a:r>
            <a:r>
              <a:rPr lang="en-US" dirty="0"/>
              <a:t>, </a:t>
            </a:r>
            <a:r>
              <a:rPr lang="en-US" dirty="0" err="1"/>
              <a:t>đẹp</a:t>
            </a:r>
            <a:endParaRPr lang="vi-VN"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5198414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BEB516E-07DC-497B-9789-361D47A843FC}" type="slidenum">
              <a:rPr lang="vi-VN" smtClean="0"/>
              <a:t>3</a:t>
            </a:fld>
            <a:endParaRPr lang="vi-VN"/>
          </a:p>
        </p:txBody>
      </p:sp>
    </p:spTree>
    <p:extLst>
      <p:ext uri="{BB962C8B-B14F-4D97-AF65-F5344CB8AC3E}">
        <p14:creationId xmlns:p14="http://schemas.microsoft.com/office/powerpoint/2010/main" val="85832501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Trong </a:t>
            </a:r>
            <a:r>
              <a:rPr lang="en-US" dirty="0" err="1"/>
              <a:t>quá</a:t>
            </a:r>
            <a:r>
              <a:rPr lang="en-US" dirty="0"/>
              <a:t> </a:t>
            </a:r>
            <a:r>
              <a:rPr lang="en-US" dirty="0" err="1"/>
              <a:t>trình</a:t>
            </a:r>
            <a:r>
              <a:rPr lang="en-US" dirty="0"/>
              <a:t> </a:t>
            </a:r>
            <a:r>
              <a:rPr lang="en-US" dirty="0" err="1"/>
              <a:t>dạy</a:t>
            </a:r>
            <a:r>
              <a:rPr lang="en-US" dirty="0"/>
              <a:t> </a:t>
            </a:r>
            <a:r>
              <a:rPr lang="en-US" dirty="0" err="1"/>
              <a:t>học</a:t>
            </a:r>
            <a:r>
              <a:rPr lang="en-US" dirty="0"/>
              <a:t>, GV </a:t>
            </a:r>
            <a:r>
              <a:rPr lang="en-US" dirty="0" err="1"/>
              <a:t>thường</a:t>
            </a:r>
            <a:r>
              <a:rPr lang="en-US" dirty="0"/>
              <a:t> </a:t>
            </a:r>
            <a:r>
              <a:rPr lang="en-US" dirty="0" err="1"/>
              <a:t>xuyên</a:t>
            </a:r>
            <a:r>
              <a:rPr lang="en-US" dirty="0"/>
              <a:t> </a:t>
            </a:r>
            <a:r>
              <a:rPr lang="en-US" dirty="0" err="1"/>
              <a:t>khuyến</a:t>
            </a:r>
            <a:r>
              <a:rPr lang="en-US" dirty="0"/>
              <a:t> </a:t>
            </a:r>
            <a:r>
              <a:rPr lang="en-US" dirty="0" err="1"/>
              <a:t>khích</a:t>
            </a:r>
            <a:r>
              <a:rPr lang="en-US" dirty="0"/>
              <a:t> HS </a:t>
            </a:r>
            <a:r>
              <a:rPr lang="en-US" dirty="0" err="1"/>
              <a:t>bằng</a:t>
            </a:r>
            <a:r>
              <a:rPr lang="en-US" dirty="0"/>
              <a:t> </a:t>
            </a:r>
            <a:r>
              <a:rPr lang="en-US" dirty="0" err="1"/>
              <a:t>các</a:t>
            </a:r>
            <a:r>
              <a:rPr lang="en-US" dirty="0"/>
              <a:t> </a:t>
            </a:r>
            <a:r>
              <a:rPr lang="en-US" dirty="0" err="1"/>
              <a:t>câu</a:t>
            </a:r>
            <a:r>
              <a:rPr lang="en-US" dirty="0"/>
              <a:t> </a:t>
            </a:r>
            <a:r>
              <a:rPr lang="en-US" dirty="0" err="1"/>
              <a:t>khen</a:t>
            </a:r>
            <a:r>
              <a:rPr lang="en-US" dirty="0"/>
              <a:t> </a:t>
            </a:r>
            <a:r>
              <a:rPr lang="en-US" dirty="0" err="1"/>
              <a:t>khi</a:t>
            </a:r>
            <a:r>
              <a:rPr lang="en-US" dirty="0"/>
              <a:t> HS </a:t>
            </a:r>
            <a:r>
              <a:rPr lang="en-US" dirty="0" err="1"/>
              <a:t>trả</a:t>
            </a:r>
            <a:r>
              <a:rPr lang="en-US" dirty="0"/>
              <a:t> </a:t>
            </a:r>
            <a:r>
              <a:rPr lang="en-US" dirty="0" err="1"/>
              <a:t>lời</a:t>
            </a:r>
            <a:r>
              <a:rPr lang="en-US" dirty="0"/>
              <a:t> </a:t>
            </a:r>
            <a:r>
              <a:rPr lang="en-US" dirty="0" err="1"/>
              <a:t>đúng</a:t>
            </a:r>
            <a:endParaRPr lang="vi-VN"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1166835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GV</a:t>
            </a:r>
            <a:r>
              <a:rPr lang="en-US" baseline="0"/>
              <a:t> phổ biến luật chơi và cho hs chơi</a:t>
            </a:r>
            <a:endParaRPr lang="en-US"/>
          </a:p>
        </p:txBody>
      </p:sp>
      <p:sp>
        <p:nvSpPr>
          <p:cNvPr id="4" name="Slide Number Placeholder 3"/>
          <p:cNvSpPr>
            <a:spLocks noGrp="1"/>
          </p:cNvSpPr>
          <p:nvPr>
            <p:ph type="sldNum" sz="quarter" idx="10"/>
          </p:nvPr>
        </p:nvSpPr>
        <p:spPr/>
        <p:txBody>
          <a:bodyPr/>
          <a:lstStyle/>
          <a:p>
            <a:fld id="{EBEB516E-07DC-497B-9789-361D47A843FC}" type="slidenum">
              <a:rPr lang="vi-VN" smtClean="0"/>
              <a:t>4</a:t>
            </a:fld>
            <a:endParaRPr lang="vi-VN"/>
          </a:p>
        </p:txBody>
      </p:sp>
    </p:spTree>
    <p:extLst>
      <p:ext uri="{BB962C8B-B14F-4D97-AF65-F5344CB8AC3E}">
        <p14:creationId xmlns:p14="http://schemas.microsoft.com/office/powerpoint/2010/main" val="17068359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t>Giáo viên tổ chức cho học sinh trao đổi sau khi chơi: Bầu trời ngày và đêm có gì khác biệt?</a:t>
            </a:r>
          </a:p>
          <a:p>
            <a:r>
              <a:rPr lang="vi-VN"/>
              <a:t>Giáo viên nhận xét câu trả lời của học sinh và từ đó dẫn dắt, nêu nhiệm vụ của bài học </a:t>
            </a:r>
          </a:p>
        </p:txBody>
      </p:sp>
      <p:sp>
        <p:nvSpPr>
          <p:cNvPr id="4" name="Slide Number Placeholder 3"/>
          <p:cNvSpPr>
            <a:spLocks noGrp="1"/>
          </p:cNvSpPr>
          <p:nvPr>
            <p:ph type="sldNum" sz="quarter" idx="10"/>
          </p:nvPr>
        </p:nvSpPr>
        <p:spPr/>
        <p:txBody>
          <a:bodyPr/>
          <a:lstStyle/>
          <a:p>
            <a:fld id="{EBEB516E-07DC-497B-9789-361D47A843FC}" type="slidenum">
              <a:rPr lang="vi-VN" smtClean="0"/>
              <a:t>5</a:t>
            </a:fld>
            <a:endParaRPr lang="vi-VN"/>
          </a:p>
        </p:txBody>
      </p:sp>
    </p:spTree>
    <p:extLst>
      <p:ext uri="{BB962C8B-B14F-4D97-AF65-F5344CB8AC3E}">
        <p14:creationId xmlns:p14="http://schemas.microsoft.com/office/powerpoint/2010/main" val="39926336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GV dẫn</a:t>
            </a:r>
            <a:r>
              <a:rPr lang="en-US" baseline="0"/>
              <a:t> dắt Hs: các em có muốn làm mô hình ngày và đêm không?</a:t>
            </a:r>
            <a:endParaRPr lang="en-US"/>
          </a:p>
        </p:txBody>
      </p:sp>
      <p:sp>
        <p:nvSpPr>
          <p:cNvPr id="4" name="Slide Number Placeholder 3"/>
          <p:cNvSpPr>
            <a:spLocks noGrp="1"/>
          </p:cNvSpPr>
          <p:nvPr>
            <p:ph type="sldNum" sz="quarter" idx="10"/>
          </p:nvPr>
        </p:nvSpPr>
        <p:spPr/>
        <p:txBody>
          <a:bodyPr/>
          <a:lstStyle/>
          <a:p>
            <a:fld id="{EBEB516E-07DC-497B-9789-361D47A843FC}" type="slidenum">
              <a:rPr lang="vi-VN" smtClean="0"/>
              <a:t>6</a:t>
            </a:fld>
            <a:endParaRPr lang="vi-VN"/>
          </a:p>
        </p:txBody>
      </p:sp>
    </p:spTree>
    <p:extLst>
      <p:ext uri="{BB962C8B-B14F-4D97-AF65-F5344CB8AC3E}">
        <p14:creationId xmlns:p14="http://schemas.microsoft.com/office/powerpoint/2010/main" val="5959037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GV hướng</a:t>
            </a:r>
            <a:r>
              <a:rPr lang="en-US" baseline="0"/>
              <a:t> dẫn HS hoàn thiện phiếu học tập số 1. Cho HS thảo luận nhóm, sau đó đại diện HS lên trình bày phiếu học tập của nhóm. Các nhóm khác đặt câu hỏi nếu có thắc mắc học muốn góp ý</a:t>
            </a:r>
            <a:endParaRPr lang="en-US"/>
          </a:p>
        </p:txBody>
      </p:sp>
      <p:sp>
        <p:nvSpPr>
          <p:cNvPr id="4" name="Slide Number Placeholder 3"/>
          <p:cNvSpPr>
            <a:spLocks noGrp="1"/>
          </p:cNvSpPr>
          <p:nvPr>
            <p:ph type="sldNum" sz="quarter" idx="10"/>
          </p:nvPr>
        </p:nvSpPr>
        <p:spPr/>
        <p:txBody>
          <a:bodyPr/>
          <a:lstStyle/>
          <a:p>
            <a:fld id="{EBEB516E-07DC-497B-9789-361D47A843FC}" type="slidenum">
              <a:rPr lang="vi-VN" smtClean="0"/>
              <a:t>7</a:t>
            </a:fld>
            <a:endParaRPr lang="vi-VN"/>
          </a:p>
        </p:txBody>
      </p:sp>
    </p:spTree>
    <p:extLst>
      <p:ext uri="{BB962C8B-B14F-4D97-AF65-F5344CB8AC3E}">
        <p14:creationId xmlns:p14="http://schemas.microsoft.com/office/powerpoint/2010/main" val="23274334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GV cho HS quan sát</a:t>
            </a:r>
            <a:r>
              <a:rPr lang="en-US" baseline="0"/>
              <a:t> ảnh và mô tả cảnh trong bức ảnh. </a:t>
            </a:r>
            <a:r>
              <a:rPr lang="vi-VN" baseline="0"/>
              <a:t>Bầu trời ban ngày thường có những gì?</a:t>
            </a:r>
          </a:p>
        </p:txBody>
      </p:sp>
      <p:sp>
        <p:nvSpPr>
          <p:cNvPr id="4" name="Slide Number Placeholder 3"/>
          <p:cNvSpPr>
            <a:spLocks noGrp="1"/>
          </p:cNvSpPr>
          <p:nvPr>
            <p:ph type="sldNum" sz="quarter" idx="10"/>
          </p:nvPr>
        </p:nvSpPr>
        <p:spPr/>
        <p:txBody>
          <a:bodyPr/>
          <a:lstStyle/>
          <a:p>
            <a:fld id="{EBEB516E-07DC-497B-9789-361D47A843FC}" type="slidenum">
              <a:rPr lang="vi-VN" smtClean="0"/>
              <a:t>8</a:t>
            </a:fld>
            <a:endParaRPr lang="vi-VN"/>
          </a:p>
        </p:txBody>
      </p:sp>
    </p:spTree>
    <p:extLst>
      <p:ext uri="{BB962C8B-B14F-4D97-AF65-F5344CB8AC3E}">
        <p14:creationId xmlns:p14="http://schemas.microsoft.com/office/powerpoint/2010/main" val="33998836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GV cho HS quan sát</a:t>
            </a:r>
            <a:r>
              <a:rPr lang="en-US" baseline="0"/>
              <a:t> ảnh và mô tả cảnh trong bức ảnh. </a:t>
            </a:r>
            <a:r>
              <a:rPr lang="vi-VN" baseline="0"/>
              <a:t>Bầu trời </a:t>
            </a:r>
            <a:r>
              <a:rPr lang="en-US" baseline="0"/>
              <a:t>sắp mưa và khi mưa có đặc điểm gì? (trời âm u, xám xịt)</a:t>
            </a:r>
            <a:endParaRPr lang="vi-VN" baseline="0"/>
          </a:p>
        </p:txBody>
      </p:sp>
      <p:sp>
        <p:nvSpPr>
          <p:cNvPr id="4" name="Slide Number Placeholder 3"/>
          <p:cNvSpPr>
            <a:spLocks noGrp="1"/>
          </p:cNvSpPr>
          <p:nvPr>
            <p:ph type="sldNum" sz="quarter" idx="10"/>
          </p:nvPr>
        </p:nvSpPr>
        <p:spPr/>
        <p:txBody>
          <a:bodyPr/>
          <a:lstStyle/>
          <a:p>
            <a:fld id="{EBEB516E-07DC-497B-9789-361D47A843FC}" type="slidenum">
              <a:rPr lang="vi-VN" smtClean="0"/>
              <a:t>9</a:t>
            </a:fld>
            <a:endParaRPr lang="vi-VN"/>
          </a:p>
        </p:txBody>
      </p:sp>
    </p:spTree>
    <p:extLst>
      <p:ext uri="{BB962C8B-B14F-4D97-AF65-F5344CB8AC3E}">
        <p14:creationId xmlns:p14="http://schemas.microsoft.com/office/powerpoint/2010/main" val="13188516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595193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675274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7600361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0729213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7643617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4280739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3452104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Footer Placeholder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5048023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6874883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Footer Placeholder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9590739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35809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6035038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0930553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2805540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715175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062112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218790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Footer Placeholder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846672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634887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Footer Placeholder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223671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233669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85811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2.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18242371"/>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96097492"/>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7.jpeg"/></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8.jpeg"/></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9.jpeg"/><Relationship Id="rId7"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jpeg"/></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24.jpeg"/><Relationship Id="rId4" Type="http://schemas.openxmlformats.org/officeDocument/2006/relationships/image" Target="../media/image23.jpeg"/></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5.png"/><Relationship Id="rId7" Type="http://schemas.openxmlformats.org/officeDocument/2006/relationships/image" Target="../media/image27.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26.png"/><Relationship Id="rId5" Type="http://schemas.microsoft.com/office/2007/relationships/hdphoto" Target="../media/hdphoto3.wdp"/><Relationship Id="rId10" Type="http://schemas.openxmlformats.org/officeDocument/2006/relationships/image" Target="../media/image29.png"/><Relationship Id="rId4" Type="http://schemas.openxmlformats.org/officeDocument/2006/relationships/image" Target="../media/image25.png"/><Relationship Id="rId9" Type="http://schemas.microsoft.com/office/2007/relationships/hdphoto" Target="../media/hdphoto4.wdp"/></Relationships>
</file>

<file path=ppt/slides/_rels/slide1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8.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8.xml"/><Relationship Id="rId1" Type="http://schemas.openxmlformats.org/officeDocument/2006/relationships/slideLayout" Target="../slideLayouts/slideLayout12.xml"/><Relationship Id="rId4" Type="http://schemas.openxmlformats.org/officeDocument/2006/relationships/image" Target="../media/image32.jpe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9.xml"/><Relationship Id="rId1" Type="http://schemas.openxmlformats.org/officeDocument/2006/relationships/slideLayout" Target="../slideLayouts/slideLayout12.xml"/><Relationship Id="rId5" Type="http://schemas.openxmlformats.org/officeDocument/2006/relationships/image" Target="../media/image34.png"/><Relationship Id="rId4" Type="http://schemas.openxmlformats.org/officeDocument/2006/relationships/image" Target="../media/image33.png"/></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1.xml"/><Relationship Id="rId1" Type="http://schemas.openxmlformats.org/officeDocument/2006/relationships/slideLayout" Target="../slideLayouts/slideLayout12.xml"/><Relationship Id="rId6" Type="http://schemas.openxmlformats.org/officeDocument/2006/relationships/image" Target="../media/image36.png"/><Relationship Id="rId5" Type="http://schemas.openxmlformats.org/officeDocument/2006/relationships/image" Target="../media/image5.png"/><Relationship Id="rId4" Type="http://schemas.openxmlformats.org/officeDocument/2006/relationships/image" Target="../media/image29.png"/></Relationships>
</file>

<file path=ppt/slides/_rels/slide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2.xml"/><Relationship Id="rId1" Type="http://schemas.openxmlformats.org/officeDocument/2006/relationships/slideLayout" Target="../slideLayouts/slideLayout12.xml"/><Relationship Id="rId5" Type="http://schemas.openxmlformats.org/officeDocument/2006/relationships/image" Target="../media/image38.png"/><Relationship Id="rId4" Type="http://schemas.openxmlformats.org/officeDocument/2006/relationships/image" Target="../media/image37.jpeg"/></Relationships>
</file>

<file path=ppt/slides/_rels/slide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3.xml"/><Relationship Id="rId1" Type="http://schemas.openxmlformats.org/officeDocument/2006/relationships/slideLayout" Target="../slideLayouts/slideLayout12.xml"/><Relationship Id="rId5" Type="http://schemas.openxmlformats.org/officeDocument/2006/relationships/image" Target="../media/image40.png"/><Relationship Id="rId4" Type="http://schemas.openxmlformats.org/officeDocument/2006/relationships/image" Target="../media/image39.png"/></Relationships>
</file>

<file path=ppt/slides/_rels/slide2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4.xml"/><Relationship Id="rId1" Type="http://schemas.openxmlformats.org/officeDocument/2006/relationships/slideLayout" Target="../slideLayouts/slideLayout12.xml"/><Relationship Id="rId4" Type="http://schemas.openxmlformats.org/officeDocument/2006/relationships/image" Target="../media/image41.png"/></Relationships>
</file>

<file path=ppt/slides/_rels/slide2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5.xml"/><Relationship Id="rId1" Type="http://schemas.openxmlformats.org/officeDocument/2006/relationships/slideLayout" Target="../slideLayouts/slideLayout12.xml"/><Relationship Id="rId5" Type="http://schemas.openxmlformats.org/officeDocument/2006/relationships/image" Target="../media/image43.png"/><Relationship Id="rId4" Type="http://schemas.openxmlformats.org/officeDocument/2006/relationships/image" Target="../media/image42.png"/></Relationships>
</file>

<file path=ppt/slides/_rels/slide2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6.xml"/><Relationship Id="rId1" Type="http://schemas.openxmlformats.org/officeDocument/2006/relationships/slideLayout" Target="../slideLayouts/slideLayout12.xml"/><Relationship Id="rId5" Type="http://schemas.openxmlformats.org/officeDocument/2006/relationships/image" Target="../media/image45.png"/><Relationship Id="rId4" Type="http://schemas.openxmlformats.org/officeDocument/2006/relationships/image" Target="../media/image44.png"/></Relationships>
</file>

<file path=ppt/slides/_rels/slide28.xml.rels><?xml version="1.0" encoding="UTF-8" standalone="yes"?>
<Relationships xmlns="http://schemas.openxmlformats.org/package/2006/relationships"><Relationship Id="rId3" Type="http://schemas.openxmlformats.org/officeDocument/2006/relationships/image" Target="../media/image5.png"/><Relationship Id="rId7" Type="http://schemas.microsoft.com/office/2007/relationships/hdphoto" Target="../media/hdphoto6.wdp"/><Relationship Id="rId2" Type="http://schemas.openxmlformats.org/officeDocument/2006/relationships/notesSlide" Target="../notesSlides/notesSlide27.xml"/><Relationship Id="rId1" Type="http://schemas.openxmlformats.org/officeDocument/2006/relationships/slideLayout" Target="../slideLayouts/slideLayout12.xml"/><Relationship Id="rId6" Type="http://schemas.openxmlformats.org/officeDocument/2006/relationships/image" Target="../media/image47.png"/><Relationship Id="rId5" Type="http://schemas.microsoft.com/office/2007/relationships/hdphoto" Target="../media/hdphoto5.wdp"/><Relationship Id="rId4" Type="http://schemas.openxmlformats.org/officeDocument/2006/relationships/image" Target="../media/image46.png"/></Relationships>
</file>

<file path=ppt/slides/_rels/slide29.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50.png"/><Relationship Id="rId2" Type="http://schemas.openxmlformats.org/officeDocument/2006/relationships/notesSlide" Target="../notesSlides/notesSlide28.xml"/><Relationship Id="rId1" Type="http://schemas.openxmlformats.org/officeDocument/2006/relationships/slideLayout" Target="../slideLayouts/slideLayout12.xml"/><Relationship Id="rId6" Type="http://schemas.openxmlformats.org/officeDocument/2006/relationships/image" Target="../media/image49.png"/><Relationship Id="rId5" Type="http://schemas.microsoft.com/office/2007/relationships/hdphoto" Target="../media/hdphoto7.wdp"/><Relationship Id="rId4" Type="http://schemas.openxmlformats.org/officeDocument/2006/relationships/image" Target="../media/image48.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51.png"/><Relationship Id="rId7" Type="http://schemas.openxmlformats.org/officeDocument/2006/relationships/image" Target="../media/image54.png"/><Relationship Id="rId2" Type="http://schemas.openxmlformats.org/officeDocument/2006/relationships/notesSlide" Target="../notesSlides/notesSlide29.xml"/><Relationship Id="rId1" Type="http://schemas.openxmlformats.org/officeDocument/2006/relationships/slideLayout" Target="../slideLayouts/slideLayout12.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5.png"/></Relationships>
</file>

<file path=ppt/slides/_rels/slide3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0.xml"/><Relationship Id="rId1" Type="http://schemas.openxmlformats.org/officeDocument/2006/relationships/slideLayout" Target="../slideLayouts/slideLayout12.xml"/><Relationship Id="rId4" Type="http://schemas.openxmlformats.org/officeDocument/2006/relationships/image" Target="../media/image55.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5.png"/><Relationship Id="rId4" Type="http://schemas.microsoft.com/office/2007/relationships/hdphoto" Target="../media/hdphoto1.wdp"/></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13.png"/><Relationship Id="rId5" Type="http://schemas.microsoft.com/office/2007/relationships/hdphoto" Target="../media/hdphoto2.wdp"/><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5.jpe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290945" y="2054167"/>
            <a:ext cx="4987637" cy="4086860"/>
          </a:xfrm>
          <a:prstGeom prst="rect">
            <a:avLst/>
          </a:prstGeom>
        </p:spPr>
      </p:pic>
      <p:pic>
        <p:nvPicPr>
          <p:cNvPr id="4" name="Picture 3"/>
          <p:cNvPicPr>
            <a:picLocks noChangeAspect="1"/>
          </p:cNvPicPr>
          <p:nvPr/>
        </p:nvPicPr>
        <p:blipFill>
          <a:blip r:embed="rId4"/>
          <a:stretch>
            <a:fillRect/>
          </a:stretch>
        </p:blipFill>
        <p:spPr>
          <a:xfrm>
            <a:off x="6336672" y="2054167"/>
            <a:ext cx="4798584" cy="4086859"/>
          </a:xfrm>
          <a:prstGeom prst="rect">
            <a:avLst/>
          </a:prstGeom>
        </p:spPr>
      </p:pic>
      <p:sp>
        <p:nvSpPr>
          <p:cNvPr id="40" name="TextBox 39">
            <a:extLst>
              <a:ext uri="{FF2B5EF4-FFF2-40B4-BE49-F238E27FC236}">
                <a16:creationId xmlns:a16="http://schemas.microsoft.com/office/drawing/2014/main" id="{DA14CBFD-2C6F-E4A0-F468-3C5C731B2275}"/>
              </a:ext>
            </a:extLst>
          </p:cNvPr>
          <p:cNvSpPr txBox="1"/>
          <p:nvPr/>
        </p:nvSpPr>
        <p:spPr>
          <a:xfrm>
            <a:off x="5023498" y="60469"/>
            <a:ext cx="2380532" cy="707886"/>
          </a:xfrm>
          <a:prstGeom prst="rect">
            <a:avLst/>
          </a:prstGeom>
          <a:noFill/>
        </p:spPr>
        <p:txBody>
          <a:bodyPr wrap="square" rtlCol="0">
            <a:spAutoFit/>
          </a:bodyPr>
          <a:lstStyle>
            <a:defPPr>
              <a:defRPr lang="vi-VN"/>
            </a:defPPr>
            <a:lvl1pPr>
              <a:defRPr sz="2400" b="1">
                <a:solidFill>
                  <a:srgbClr val="00A77D"/>
                </a:solidFill>
                <a:latin typeface="Muli" panose="00000500000000000000" pitchFamily="2"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a:ln>
                  <a:noFill/>
                </a:ln>
                <a:solidFill>
                  <a:srgbClr val="FF0000"/>
                </a:solidFill>
                <a:effectLst/>
                <a:uLnTx/>
                <a:uFillTx/>
                <a:latin typeface="Roboto Black" panose="02000000000000000000" pitchFamily="2" charset="0"/>
                <a:ea typeface="Roboto Black" panose="02000000000000000000" pitchFamily="2" charset="0"/>
                <a:cs typeface="+mn-cs"/>
              </a:rPr>
              <a:t>BÀI 15</a:t>
            </a:r>
          </a:p>
        </p:txBody>
      </p:sp>
      <p:sp>
        <p:nvSpPr>
          <p:cNvPr id="7" name="TextBox 6"/>
          <p:cNvSpPr txBox="1"/>
          <p:nvPr/>
        </p:nvSpPr>
        <p:spPr>
          <a:xfrm>
            <a:off x="2058744" y="856576"/>
            <a:ext cx="9150812" cy="1015663"/>
          </a:xfrm>
          <a:prstGeom prst="rect">
            <a:avLst/>
          </a:prstGeom>
          <a:noFill/>
        </p:spPr>
        <p:txBody>
          <a:bodyPr wrap="square" rtlCol="0">
            <a:spAutoFit/>
          </a:bodyPr>
          <a:lstStyle/>
          <a:p>
            <a:pPr lvl="0" algn="ctr">
              <a:defRPr/>
            </a:pPr>
            <a:r>
              <a:rPr lang="en-US" altLang="zh-CN" sz="6000" b="1">
                <a:solidFill>
                  <a:srgbClr val="002060"/>
                </a:solidFill>
                <a:latin typeface="Roboto Black" panose="02000000000000000000" pitchFamily="2" charset="0"/>
                <a:ea typeface="Roboto Black" panose="02000000000000000000" pitchFamily="2" charset="0"/>
              </a:rPr>
              <a:t>BẦU TRỜI NGÀY VÀ ĐÊM</a:t>
            </a:r>
            <a:endParaRPr kumimoji="0" lang="en-US" altLang="zh-CN" sz="60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endParaRPr>
          </a:p>
        </p:txBody>
      </p:sp>
      <p:pic>
        <p:nvPicPr>
          <p:cNvPr id="8" name="Picture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0"/>
            <a:ext cx="1417791" cy="979395"/>
          </a:xfrm>
          <a:prstGeom prst="rect">
            <a:avLst/>
          </a:prstGeom>
        </p:spPr>
      </p:pic>
      <p:sp>
        <p:nvSpPr>
          <p:cNvPr id="16" name="Freeform 15"/>
          <p:cNvSpPr/>
          <p:nvPr/>
        </p:nvSpPr>
        <p:spPr>
          <a:xfrm>
            <a:off x="5050585" y="5341818"/>
            <a:ext cx="1490174" cy="1349896"/>
          </a:xfrm>
          <a:custGeom>
            <a:avLst/>
            <a:gdLst>
              <a:gd name="connsiteX0" fmla="*/ 1238586 w 1490174"/>
              <a:gd name="connsiteY0" fmla="*/ 0 h 1349896"/>
              <a:gd name="connsiteX1" fmla="*/ 1490174 w 1490174"/>
              <a:gd name="connsiteY1" fmla="*/ 251588 h 1349896"/>
              <a:gd name="connsiteX2" fmla="*/ 1336515 w 1490174"/>
              <a:gd name="connsiteY2" fmla="*/ 483405 h 1349896"/>
              <a:gd name="connsiteX3" fmla="*/ 1294936 w 1490174"/>
              <a:gd name="connsiteY3" fmla="*/ 496312 h 1349896"/>
              <a:gd name="connsiteX4" fmla="*/ 1309482 w 1490174"/>
              <a:gd name="connsiteY4" fmla="*/ 523111 h 1349896"/>
              <a:gd name="connsiteX5" fmla="*/ 1356250 w 1490174"/>
              <a:gd name="connsiteY5" fmla="*/ 754763 h 1349896"/>
              <a:gd name="connsiteX6" fmla="*/ 761117 w 1490174"/>
              <a:gd name="connsiteY6" fmla="*/ 1349896 h 1349896"/>
              <a:gd name="connsiteX7" fmla="*/ 165984 w 1490174"/>
              <a:gd name="connsiteY7" fmla="*/ 754763 h 1349896"/>
              <a:gd name="connsiteX8" fmla="*/ 178075 w 1490174"/>
              <a:gd name="connsiteY8" fmla="*/ 634823 h 1349896"/>
              <a:gd name="connsiteX9" fmla="*/ 185357 w 1490174"/>
              <a:gd name="connsiteY9" fmla="*/ 611365 h 1349896"/>
              <a:gd name="connsiteX10" fmla="*/ 153659 w 1490174"/>
              <a:gd name="connsiteY10" fmla="*/ 601525 h 1349896"/>
              <a:gd name="connsiteX11" fmla="*/ 0 w 1490174"/>
              <a:gd name="connsiteY11" fmla="*/ 369708 h 1349896"/>
              <a:gd name="connsiteX12" fmla="*/ 251588 w 1490174"/>
              <a:gd name="connsiteY12" fmla="*/ 118120 h 1349896"/>
              <a:gd name="connsiteX13" fmla="*/ 460209 w 1490174"/>
              <a:gd name="connsiteY13" fmla="*/ 229043 h 1349896"/>
              <a:gd name="connsiteX14" fmla="*/ 466475 w 1490174"/>
              <a:gd name="connsiteY14" fmla="*/ 240588 h 1349896"/>
              <a:gd name="connsiteX15" fmla="*/ 529464 w 1490174"/>
              <a:gd name="connsiteY15" fmla="*/ 206399 h 1349896"/>
              <a:gd name="connsiteX16" fmla="*/ 761117 w 1490174"/>
              <a:gd name="connsiteY16" fmla="*/ 159630 h 1349896"/>
              <a:gd name="connsiteX17" fmla="*/ 881057 w 1490174"/>
              <a:gd name="connsiteY17" fmla="*/ 171721 h 1349896"/>
              <a:gd name="connsiteX18" fmla="*/ 991591 w 1490174"/>
              <a:gd name="connsiteY18" fmla="*/ 206033 h 1349896"/>
              <a:gd name="connsiteX19" fmla="*/ 992109 w 1490174"/>
              <a:gd name="connsiteY19" fmla="*/ 200885 h 1349896"/>
              <a:gd name="connsiteX20" fmla="*/ 1238586 w 1490174"/>
              <a:gd name="connsiteY20" fmla="*/ 0 h 1349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90174" h="1349896">
                <a:moveTo>
                  <a:pt x="1238586" y="0"/>
                </a:moveTo>
                <a:cubicBezTo>
                  <a:pt x="1377534" y="0"/>
                  <a:pt x="1490174" y="112640"/>
                  <a:pt x="1490174" y="251588"/>
                </a:cubicBezTo>
                <a:cubicBezTo>
                  <a:pt x="1490174" y="355799"/>
                  <a:pt x="1426814" y="445212"/>
                  <a:pt x="1336515" y="483405"/>
                </a:cubicBezTo>
                <a:lnTo>
                  <a:pt x="1294936" y="496312"/>
                </a:lnTo>
                <a:lnTo>
                  <a:pt x="1309482" y="523111"/>
                </a:lnTo>
                <a:cubicBezTo>
                  <a:pt x="1339597" y="594311"/>
                  <a:pt x="1356250" y="672592"/>
                  <a:pt x="1356250" y="754763"/>
                </a:cubicBezTo>
                <a:cubicBezTo>
                  <a:pt x="1356250" y="1083446"/>
                  <a:pt x="1089800" y="1349896"/>
                  <a:pt x="761117" y="1349896"/>
                </a:cubicBezTo>
                <a:cubicBezTo>
                  <a:pt x="432434" y="1349896"/>
                  <a:pt x="165984" y="1083446"/>
                  <a:pt x="165984" y="754763"/>
                </a:cubicBezTo>
                <a:cubicBezTo>
                  <a:pt x="165984" y="713678"/>
                  <a:pt x="170147" y="673565"/>
                  <a:pt x="178075" y="634823"/>
                </a:cubicBezTo>
                <a:lnTo>
                  <a:pt x="185357" y="611365"/>
                </a:lnTo>
                <a:lnTo>
                  <a:pt x="153659" y="601525"/>
                </a:lnTo>
                <a:cubicBezTo>
                  <a:pt x="63360" y="563332"/>
                  <a:pt x="0" y="473919"/>
                  <a:pt x="0" y="369708"/>
                </a:cubicBezTo>
                <a:cubicBezTo>
                  <a:pt x="0" y="230760"/>
                  <a:pt x="112640" y="118120"/>
                  <a:pt x="251588" y="118120"/>
                </a:cubicBezTo>
                <a:cubicBezTo>
                  <a:pt x="338431" y="118120"/>
                  <a:pt x="414997" y="162120"/>
                  <a:pt x="460209" y="229043"/>
                </a:cubicBezTo>
                <a:lnTo>
                  <a:pt x="466475" y="240588"/>
                </a:lnTo>
                <a:lnTo>
                  <a:pt x="529464" y="206399"/>
                </a:lnTo>
                <a:cubicBezTo>
                  <a:pt x="600665" y="176283"/>
                  <a:pt x="678946" y="159630"/>
                  <a:pt x="761117" y="159630"/>
                </a:cubicBezTo>
                <a:cubicBezTo>
                  <a:pt x="802202" y="159630"/>
                  <a:pt x="842315" y="163794"/>
                  <a:pt x="881057" y="171721"/>
                </a:cubicBezTo>
                <a:lnTo>
                  <a:pt x="991591" y="206033"/>
                </a:lnTo>
                <a:lnTo>
                  <a:pt x="992109" y="200885"/>
                </a:lnTo>
                <a:cubicBezTo>
                  <a:pt x="1015569" y="86240"/>
                  <a:pt x="1117007" y="0"/>
                  <a:pt x="1238586" y="0"/>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3" name="TextBox 42">
            <a:extLst>
              <a:ext uri="{FF2B5EF4-FFF2-40B4-BE49-F238E27FC236}">
                <a16:creationId xmlns:a16="http://schemas.microsoft.com/office/drawing/2014/main" id="{5B1500B4-2A13-B105-884B-9C3A22343CC6}"/>
              </a:ext>
            </a:extLst>
          </p:cNvPr>
          <p:cNvSpPr txBox="1"/>
          <p:nvPr/>
        </p:nvSpPr>
        <p:spPr>
          <a:xfrm>
            <a:off x="5278582" y="5861290"/>
            <a:ext cx="1058090"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mn-cs"/>
              </a:rPr>
              <a:t>Tiết 1</a:t>
            </a:r>
          </a:p>
        </p:txBody>
      </p:sp>
    </p:spTree>
    <p:extLst>
      <p:ext uri="{BB962C8B-B14F-4D97-AF65-F5344CB8AC3E}">
        <p14:creationId xmlns:p14="http://schemas.microsoft.com/office/powerpoint/2010/main" val="17152346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0-#ppt_w/2"/>
                                          </p:val>
                                        </p:tav>
                                        <p:tav tm="100000">
                                          <p:val>
                                            <p:strVal val="#ppt_x"/>
                                          </p:val>
                                        </p:tav>
                                      </p:tavLst>
                                    </p:anim>
                                    <p:anim calcmode="lin" valueType="num">
                                      <p:cBhvr additive="base">
                                        <p:cTn id="8" dur="500" fill="hold"/>
                                        <p:tgtEl>
                                          <p:spTgt spid="40"/>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par>
                                <p:cTn id="12" presetID="2" presetClass="entr" presetSubtype="4"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500" fill="hold"/>
                                        <p:tgtEl>
                                          <p:spTgt spid="4"/>
                                        </p:tgtEl>
                                        <p:attrNameLst>
                                          <p:attrName>ppt_x</p:attrName>
                                        </p:attrNameLst>
                                      </p:cBhvr>
                                      <p:tavLst>
                                        <p:tav tm="0">
                                          <p:val>
                                            <p:strVal val="#ppt_x"/>
                                          </p:val>
                                        </p:tav>
                                        <p:tav tm="100000">
                                          <p:val>
                                            <p:strVal val="#ppt_x"/>
                                          </p:val>
                                        </p:tav>
                                      </p:tavLst>
                                    </p:anim>
                                    <p:anim calcmode="lin" valueType="num">
                                      <p:cBhvr additive="base">
                                        <p:cTn id="15" dur="500" fill="hold"/>
                                        <p:tgtEl>
                                          <p:spTgt spid="4"/>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500" fill="hold"/>
                                        <p:tgtEl>
                                          <p:spTgt spid="2"/>
                                        </p:tgtEl>
                                        <p:attrNameLst>
                                          <p:attrName>ppt_x</p:attrName>
                                        </p:attrNameLst>
                                      </p:cBhvr>
                                      <p:tavLst>
                                        <p:tav tm="0">
                                          <p:val>
                                            <p:strVal val="#ppt_x"/>
                                          </p:val>
                                        </p:tav>
                                        <p:tav tm="100000">
                                          <p:val>
                                            <p:strVal val="#ppt_x"/>
                                          </p:val>
                                        </p:tav>
                                      </p:tavLst>
                                    </p:anim>
                                    <p:anim calcmode="lin" valueType="num">
                                      <p:cBhvr additive="base">
                                        <p:cTn id="19"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Picture 3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1946"/>
            <a:ext cx="1417791" cy="979395"/>
          </a:xfrm>
          <a:prstGeom prst="rect">
            <a:avLst/>
          </a:prstGeom>
        </p:spPr>
      </p:pic>
      <p:sp>
        <p:nvSpPr>
          <p:cNvPr id="24" name="TextBox 23">
            <a:extLst>
              <a:ext uri="{FF2B5EF4-FFF2-40B4-BE49-F238E27FC236}">
                <a16:creationId xmlns:a16="http://schemas.microsoft.com/office/drawing/2014/main" id="{8BAB906A-1694-05DB-A671-51D0AA73C0B5}"/>
              </a:ext>
            </a:extLst>
          </p:cNvPr>
          <p:cNvSpPr txBox="1"/>
          <p:nvPr/>
        </p:nvSpPr>
        <p:spPr>
          <a:xfrm>
            <a:off x="2862213" y="1008985"/>
            <a:ext cx="7106878" cy="461665"/>
          </a:xfrm>
          <a:prstGeom prst="rect">
            <a:avLst/>
          </a:prstGeom>
          <a:noFill/>
        </p:spPr>
        <p:txBody>
          <a:bodyPr wrap="square" rtlCol="0">
            <a:spAutoFit/>
          </a:bodyPr>
          <a:lstStyle/>
          <a:p>
            <a:pPr lvl="0" algn="just">
              <a:defRPr/>
            </a:pPr>
            <a:r>
              <a:rPr lang="vi-VN" altLang="zh-CN" sz="2400">
                <a:solidFill>
                  <a:srgbClr val="002060"/>
                </a:solidFill>
                <a:latin typeface="Roboto" panose="02000000000000000000" pitchFamily="2" charset="0"/>
                <a:ea typeface="Roboto" panose="02000000000000000000" pitchFamily="2" charset="0"/>
              </a:rPr>
              <a:t>Chỉ ra đặc điểm của bầu trời trong những hình </a:t>
            </a:r>
            <a:r>
              <a:rPr lang="en-US" altLang="zh-CN" sz="2400">
                <a:solidFill>
                  <a:srgbClr val="002060"/>
                </a:solidFill>
                <a:latin typeface="Roboto" panose="02000000000000000000" pitchFamily="2" charset="0"/>
                <a:ea typeface="Roboto" panose="02000000000000000000" pitchFamily="2" charset="0"/>
              </a:rPr>
              <a:t>sau:</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
        <p:nvSpPr>
          <p:cNvPr id="9" name="TextBox 8"/>
          <p:cNvSpPr txBox="1"/>
          <p:nvPr/>
        </p:nvSpPr>
        <p:spPr>
          <a:xfrm>
            <a:off x="2639549" y="383993"/>
            <a:ext cx="7329542" cy="584775"/>
          </a:xfrm>
          <a:prstGeom prst="rect">
            <a:avLst/>
          </a:prstGeom>
          <a:noFill/>
        </p:spPr>
        <p:txBody>
          <a:bodyPr wrap="square" rtlCol="0">
            <a:spAutoFit/>
          </a:bodyPr>
          <a:lstStyle/>
          <a:p>
            <a:pPr lvl="0" algn="ctr">
              <a:defRPr/>
            </a:pPr>
            <a:r>
              <a:rPr lang="en-US" altLang="zh-CN" sz="3200">
                <a:solidFill>
                  <a:srgbClr val="002060"/>
                </a:solidFill>
                <a:latin typeface="Roboto Black" panose="02000000000000000000" pitchFamily="2" charset="0"/>
                <a:ea typeface="Roboto Black" panose="02000000000000000000" pitchFamily="2" charset="0"/>
              </a:rPr>
              <a:t>TÌM HIỂU BẦU TRỜI VÀO BAN NGÀY</a:t>
            </a:r>
            <a:endParaRPr lang="vi-VN" altLang="zh-CN" sz="3200">
              <a:solidFill>
                <a:srgbClr val="002060"/>
              </a:solidFill>
              <a:latin typeface="Roboto Black" panose="02000000000000000000" pitchFamily="2" charset="0"/>
              <a:ea typeface="Roboto Black" panose="02000000000000000000" pitchFamily="2" charset="0"/>
            </a:endParaRPr>
          </a:p>
        </p:txBody>
      </p:sp>
      <p:pic>
        <p:nvPicPr>
          <p:cNvPr id="3" name="Picture 2"/>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6399099" y="1995584"/>
            <a:ext cx="5159000" cy="3441064"/>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
        <p:nvSpPr>
          <p:cNvPr id="13" name="TextBox 12">
            <a:extLst>
              <a:ext uri="{FF2B5EF4-FFF2-40B4-BE49-F238E27FC236}">
                <a16:creationId xmlns:a16="http://schemas.microsoft.com/office/drawing/2014/main" id="{8BAB906A-1694-05DB-A671-51D0AA73C0B5}"/>
              </a:ext>
            </a:extLst>
          </p:cNvPr>
          <p:cNvSpPr txBox="1"/>
          <p:nvPr/>
        </p:nvSpPr>
        <p:spPr>
          <a:xfrm>
            <a:off x="1090690" y="2157055"/>
            <a:ext cx="2968870" cy="461665"/>
          </a:xfrm>
          <a:prstGeom prst="rect">
            <a:avLst/>
          </a:prstGeom>
          <a:noFill/>
        </p:spPr>
        <p:txBody>
          <a:bodyPr wrap="square" rtlCol="0">
            <a:spAutoFit/>
          </a:bodyPr>
          <a:lstStyle/>
          <a:p>
            <a:pPr lvl="0" algn="just">
              <a:defRPr/>
            </a:pPr>
            <a:r>
              <a:rPr lang="vi-VN" altLang="zh-CN" sz="2400">
                <a:solidFill>
                  <a:srgbClr val="002060"/>
                </a:solidFill>
                <a:latin typeface="Roboto" panose="02000000000000000000" pitchFamily="2" charset="0"/>
                <a:ea typeface="Roboto" panose="02000000000000000000" pitchFamily="2" charset="0"/>
              </a:rPr>
              <a:t>Mây có</a:t>
            </a:r>
            <a:r>
              <a:rPr lang="en-US" altLang="zh-CN" sz="2400">
                <a:solidFill>
                  <a:srgbClr val="002060"/>
                </a:solidFill>
                <a:latin typeface="Roboto" panose="02000000000000000000" pitchFamily="2" charset="0"/>
                <a:ea typeface="Roboto" panose="02000000000000000000" pitchFamily="2" charset="0"/>
              </a:rPr>
              <a:t> </a:t>
            </a:r>
            <a:r>
              <a:rPr lang="vi-VN" altLang="zh-CN" sz="2400">
                <a:solidFill>
                  <a:srgbClr val="002060"/>
                </a:solidFill>
                <a:latin typeface="Roboto" panose="02000000000000000000" pitchFamily="2" charset="0"/>
                <a:ea typeface="Roboto" panose="02000000000000000000" pitchFamily="2" charset="0"/>
              </a:rPr>
              <a:t>màu gì? </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
        <p:nvSpPr>
          <p:cNvPr id="14" name="TextBox 13">
            <a:extLst>
              <a:ext uri="{FF2B5EF4-FFF2-40B4-BE49-F238E27FC236}">
                <a16:creationId xmlns:a16="http://schemas.microsoft.com/office/drawing/2014/main" id="{8BAB906A-1694-05DB-A671-51D0AA73C0B5}"/>
              </a:ext>
            </a:extLst>
          </p:cNvPr>
          <p:cNvSpPr txBox="1"/>
          <p:nvPr/>
        </p:nvSpPr>
        <p:spPr>
          <a:xfrm>
            <a:off x="1090689" y="3798462"/>
            <a:ext cx="3814797" cy="461665"/>
          </a:xfrm>
          <a:prstGeom prst="rect">
            <a:avLst/>
          </a:prstGeom>
          <a:noFill/>
        </p:spPr>
        <p:txBody>
          <a:bodyPr wrap="square" rtlCol="0">
            <a:spAutoFit/>
          </a:bodyPr>
          <a:lstStyle/>
          <a:p>
            <a:pPr lvl="0" algn="just">
              <a:defRPr/>
            </a:pPr>
            <a:r>
              <a:rPr lang="en-US" altLang="zh-CN" sz="2400">
                <a:solidFill>
                  <a:srgbClr val="002060"/>
                </a:solidFill>
                <a:latin typeface="Roboto" panose="02000000000000000000" pitchFamily="2" charset="0"/>
                <a:ea typeface="Roboto" panose="02000000000000000000" pitchFamily="2" charset="0"/>
              </a:rPr>
              <a:t>Bầu trời c</a:t>
            </a:r>
            <a:r>
              <a:rPr lang="vi-VN" altLang="zh-CN" sz="2400">
                <a:solidFill>
                  <a:srgbClr val="002060"/>
                </a:solidFill>
                <a:latin typeface="Roboto" panose="02000000000000000000" pitchFamily="2" charset="0"/>
                <a:ea typeface="Roboto" panose="02000000000000000000" pitchFamily="2" charset="0"/>
              </a:rPr>
              <a:t>ó Mặt Trời không?</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
        <p:nvSpPr>
          <p:cNvPr id="15" name="TextBox 14">
            <a:extLst>
              <a:ext uri="{FF2B5EF4-FFF2-40B4-BE49-F238E27FC236}">
                <a16:creationId xmlns:a16="http://schemas.microsoft.com/office/drawing/2014/main" id="{8BAB906A-1694-05DB-A671-51D0AA73C0B5}"/>
              </a:ext>
            </a:extLst>
          </p:cNvPr>
          <p:cNvSpPr txBox="1"/>
          <p:nvPr/>
        </p:nvSpPr>
        <p:spPr>
          <a:xfrm>
            <a:off x="1090690" y="2926934"/>
            <a:ext cx="2717517" cy="461665"/>
          </a:xfrm>
          <a:prstGeom prst="rect">
            <a:avLst/>
          </a:prstGeom>
          <a:noFill/>
        </p:spPr>
        <p:txBody>
          <a:bodyPr wrap="square" rtlCol="0">
            <a:spAutoFit/>
          </a:bodyPr>
          <a:lstStyle/>
          <a:p>
            <a:pPr lvl="0" algn="just">
              <a:defRPr/>
            </a:pPr>
            <a:r>
              <a:rPr lang="en-US" altLang="zh-CN" sz="2400">
                <a:solidFill>
                  <a:srgbClr val="FF0000"/>
                </a:solidFill>
                <a:latin typeface="Roboto" panose="02000000000000000000" pitchFamily="2" charset="0"/>
                <a:ea typeface="Roboto" panose="02000000000000000000" pitchFamily="2" charset="0"/>
              </a:rPr>
              <a:t>M</a:t>
            </a:r>
            <a:r>
              <a:rPr lang="vi-VN" altLang="zh-CN" sz="2400">
                <a:solidFill>
                  <a:srgbClr val="FF0000"/>
                </a:solidFill>
                <a:latin typeface="Roboto" panose="02000000000000000000" pitchFamily="2" charset="0"/>
                <a:ea typeface="Roboto" panose="02000000000000000000" pitchFamily="2" charset="0"/>
              </a:rPr>
              <a:t>ây </a:t>
            </a:r>
            <a:r>
              <a:rPr lang="en-US" altLang="zh-CN" sz="2400">
                <a:solidFill>
                  <a:srgbClr val="FF0000"/>
                </a:solidFill>
                <a:latin typeface="Roboto" panose="02000000000000000000" pitchFamily="2" charset="0"/>
                <a:ea typeface="Roboto" panose="02000000000000000000" pitchFamily="2" charset="0"/>
              </a:rPr>
              <a:t>có màu trắng</a:t>
            </a:r>
            <a:endParaRPr kumimoji="0" lang="en-US" altLang="zh-CN" sz="2400" b="0" i="0" u="none" strike="noStrike" kern="1200" cap="none" spc="0" normalizeH="0" baseline="0" noProof="0" dirty="0">
              <a:ln>
                <a:noFill/>
              </a:ln>
              <a:solidFill>
                <a:srgbClr val="FF0000"/>
              </a:solidFill>
              <a:effectLst/>
              <a:uLnTx/>
              <a:uFillTx/>
              <a:latin typeface="Roboto" panose="02000000000000000000" pitchFamily="2" charset="0"/>
              <a:ea typeface="Roboto" panose="02000000000000000000" pitchFamily="2" charset="0"/>
            </a:endParaRPr>
          </a:p>
        </p:txBody>
      </p:sp>
      <p:sp>
        <p:nvSpPr>
          <p:cNvPr id="16" name="TextBox 15">
            <a:extLst>
              <a:ext uri="{FF2B5EF4-FFF2-40B4-BE49-F238E27FC236}">
                <a16:creationId xmlns:a16="http://schemas.microsoft.com/office/drawing/2014/main" id="{8BAB906A-1694-05DB-A671-51D0AA73C0B5}"/>
              </a:ext>
            </a:extLst>
          </p:cNvPr>
          <p:cNvSpPr txBox="1"/>
          <p:nvPr/>
        </p:nvSpPr>
        <p:spPr>
          <a:xfrm>
            <a:off x="1090690" y="4630073"/>
            <a:ext cx="3087204" cy="461665"/>
          </a:xfrm>
          <a:prstGeom prst="rect">
            <a:avLst/>
          </a:prstGeom>
          <a:noFill/>
        </p:spPr>
        <p:txBody>
          <a:bodyPr wrap="square" rtlCol="0">
            <a:spAutoFit/>
          </a:bodyPr>
          <a:lstStyle/>
          <a:p>
            <a:pPr lvl="0" algn="just">
              <a:defRPr/>
            </a:pPr>
            <a:r>
              <a:rPr lang="en-US" altLang="zh-CN" sz="2400">
                <a:solidFill>
                  <a:srgbClr val="FF0000"/>
                </a:solidFill>
                <a:latin typeface="Roboto" panose="02000000000000000000" pitchFamily="2" charset="0"/>
                <a:ea typeface="Roboto" panose="02000000000000000000" pitchFamily="2" charset="0"/>
              </a:rPr>
              <a:t>Bầu trời có Mặt Trời</a:t>
            </a:r>
            <a:endParaRPr kumimoji="0" lang="en-US" altLang="zh-CN" sz="2400" b="0" i="0" u="none" strike="noStrike" kern="1200" cap="none" spc="0" normalizeH="0" baseline="0" noProof="0" dirty="0">
              <a:ln>
                <a:noFill/>
              </a:ln>
              <a:solidFill>
                <a:srgbClr val="FF0000"/>
              </a:solidFill>
              <a:effectLst/>
              <a:uLnTx/>
              <a:uFillTx/>
              <a:latin typeface="Roboto" panose="02000000000000000000" pitchFamily="2" charset="0"/>
              <a:ea typeface="Roboto" panose="02000000000000000000" pitchFamily="2" charset="0"/>
            </a:endParaRPr>
          </a:p>
        </p:txBody>
      </p:sp>
      <p:sp>
        <p:nvSpPr>
          <p:cNvPr id="4" name="Oval 3"/>
          <p:cNvSpPr/>
          <p:nvPr/>
        </p:nvSpPr>
        <p:spPr>
          <a:xfrm rot="1845166">
            <a:off x="6354897" y="2662181"/>
            <a:ext cx="4259735" cy="2184245"/>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p:cNvSpPr/>
          <p:nvPr/>
        </p:nvSpPr>
        <p:spPr>
          <a:xfrm>
            <a:off x="9698863" y="2412354"/>
            <a:ext cx="1183341" cy="102916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8BAB906A-1694-05DB-A671-51D0AA73C0B5}"/>
              </a:ext>
            </a:extLst>
          </p:cNvPr>
          <p:cNvSpPr txBox="1"/>
          <p:nvPr/>
        </p:nvSpPr>
        <p:spPr>
          <a:xfrm>
            <a:off x="1101607" y="5505237"/>
            <a:ext cx="5915906" cy="461665"/>
          </a:xfrm>
          <a:prstGeom prst="rect">
            <a:avLst/>
          </a:prstGeom>
          <a:noFill/>
        </p:spPr>
        <p:txBody>
          <a:bodyPr wrap="square" rtlCol="0">
            <a:spAutoFit/>
          </a:bodyPr>
          <a:lstStyle/>
          <a:p>
            <a:pPr lvl="0" algn="just">
              <a:defRPr/>
            </a:pPr>
            <a:r>
              <a:rPr lang="en-US" altLang="zh-CN" sz="2400">
                <a:solidFill>
                  <a:srgbClr val="002060"/>
                </a:solidFill>
                <a:latin typeface="Roboto" panose="02000000000000000000" pitchFamily="2" charset="0"/>
                <a:ea typeface="Roboto" panose="02000000000000000000" pitchFamily="2" charset="0"/>
              </a:rPr>
              <a:t>Theo em đây là thời gian nào trong ngày</a:t>
            </a:r>
            <a:r>
              <a:rPr lang="vi-VN" altLang="zh-CN" sz="2400">
                <a:solidFill>
                  <a:srgbClr val="002060"/>
                </a:solidFill>
                <a:latin typeface="Roboto" panose="02000000000000000000" pitchFamily="2" charset="0"/>
                <a:ea typeface="Roboto" panose="02000000000000000000" pitchFamily="2" charset="0"/>
              </a:rPr>
              <a:t>?</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
        <p:nvSpPr>
          <p:cNvPr id="21" name="TextBox 20">
            <a:extLst>
              <a:ext uri="{FF2B5EF4-FFF2-40B4-BE49-F238E27FC236}">
                <a16:creationId xmlns:a16="http://schemas.microsoft.com/office/drawing/2014/main" id="{8BAB906A-1694-05DB-A671-51D0AA73C0B5}"/>
              </a:ext>
            </a:extLst>
          </p:cNvPr>
          <p:cNvSpPr txBox="1"/>
          <p:nvPr/>
        </p:nvSpPr>
        <p:spPr>
          <a:xfrm>
            <a:off x="1101607" y="6086998"/>
            <a:ext cx="8737385" cy="461665"/>
          </a:xfrm>
          <a:prstGeom prst="rect">
            <a:avLst/>
          </a:prstGeom>
          <a:noFill/>
        </p:spPr>
        <p:txBody>
          <a:bodyPr wrap="square" rtlCol="0">
            <a:spAutoFit/>
          </a:bodyPr>
          <a:lstStyle/>
          <a:p>
            <a:pPr lvl="0" algn="just">
              <a:defRPr/>
            </a:pPr>
            <a:r>
              <a:rPr lang="en-US" altLang="zh-CN" sz="2400">
                <a:solidFill>
                  <a:srgbClr val="FF0000"/>
                </a:solidFill>
                <a:latin typeface="Roboto" panose="02000000000000000000" pitchFamily="2" charset="0"/>
                <a:ea typeface="Roboto" panose="02000000000000000000" pitchFamily="2" charset="0"/>
              </a:rPr>
              <a:t>Đây là buổi trưa, Mặt Trời ở trên đỉnh đầu, nắng chói chang</a:t>
            </a:r>
            <a:endParaRPr kumimoji="0" lang="en-US" altLang="zh-CN" sz="2400" b="0" i="0" u="none" strike="noStrike" kern="1200" cap="none" spc="0" normalizeH="0" baseline="0" noProof="0" dirty="0">
              <a:ln>
                <a:noFill/>
              </a:ln>
              <a:solidFill>
                <a:srgbClr val="FF0000"/>
              </a:solidFill>
              <a:effectLst/>
              <a:uLnTx/>
              <a:uFillTx/>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1109779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down)">
                                      <p:cBhvr>
                                        <p:cTn id="7" dur="500"/>
                                        <p:tgtEl>
                                          <p:spTgt spid="24"/>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1000"/>
                                        <p:tgtEl>
                                          <p:spTgt spid="9"/>
                                        </p:tgtEl>
                                      </p:cBhvr>
                                    </p:animEffect>
                                    <p:anim calcmode="lin" valueType="num">
                                      <p:cBhvr>
                                        <p:cTn id="11" dur="1000" fill="hold"/>
                                        <p:tgtEl>
                                          <p:spTgt spid="9"/>
                                        </p:tgtEl>
                                        <p:attrNameLst>
                                          <p:attrName>ppt_x</p:attrName>
                                        </p:attrNameLst>
                                      </p:cBhvr>
                                      <p:tavLst>
                                        <p:tav tm="0">
                                          <p:val>
                                            <p:strVal val="#ppt_x"/>
                                          </p:val>
                                        </p:tav>
                                        <p:tav tm="100000">
                                          <p:val>
                                            <p:strVal val="#ppt_x"/>
                                          </p:val>
                                        </p:tav>
                                      </p:tavLst>
                                    </p:anim>
                                    <p:anim calcmode="lin" valueType="num">
                                      <p:cBhvr>
                                        <p:cTn id="12" dur="1000" fill="hold"/>
                                        <p:tgtEl>
                                          <p:spTgt spid="9"/>
                                        </p:tgtEl>
                                        <p:attrNameLst>
                                          <p:attrName>ppt_y</p:attrName>
                                        </p:attrNameLst>
                                      </p:cBhvr>
                                      <p:tavLst>
                                        <p:tav tm="0">
                                          <p:val>
                                            <p:strVal val="#ppt_y+.1"/>
                                          </p:val>
                                        </p:tav>
                                        <p:tav tm="100000">
                                          <p:val>
                                            <p:strVal val="#ppt_y"/>
                                          </p:val>
                                        </p:tav>
                                      </p:tavLst>
                                    </p:anim>
                                  </p:childTnLst>
                                </p:cTn>
                              </p:par>
                              <p:par>
                                <p:cTn id="13" presetID="22" presetClass="entr" presetSubtype="4"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down)">
                                      <p:cBhvr>
                                        <p:cTn id="15" dur="500"/>
                                        <p:tgtEl>
                                          <p:spTgt spid="3"/>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wipe(down)">
                                      <p:cBhvr>
                                        <p:cTn id="18" dur="500"/>
                                        <p:tgtEl>
                                          <p:spTgt spid="13"/>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down)">
                                      <p:cBhvr>
                                        <p:cTn id="23" dur="500"/>
                                        <p:tgtEl>
                                          <p:spTgt spid="15"/>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fade">
                                      <p:cBhvr>
                                        <p:cTn id="26" dur="500"/>
                                        <p:tgtEl>
                                          <p:spTgt spid="4"/>
                                        </p:tgtEl>
                                      </p:cBhvr>
                                    </p:animEffect>
                                  </p:childTnLst>
                                </p:cTn>
                              </p:par>
                              <p:par>
                                <p:cTn id="27" presetID="26" presetClass="emph" presetSubtype="0" repeatCount="3000" fill="hold" grpId="1" nodeType="withEffect">
                                  <p:stCondLst>
                                    <p:cond delay="0"/>
                                  </p:stCondLst>
                                  <p:childTnLst>
                                    <p:animEffect transition="out" filter="fade">
                                      <p:cBhvr>
                                        <p:cTn id="28" dur="1000" tmFilter="0, 0; .2, .5; .8, .5; 1, 0"/>
                                        <p:tgtEl>
                                          <p:spTgt spid="4"/>
                                        </p:tgtEl>
                                      </p:cBhvr>
                                    </p:animEffect>
                                    <p:animScale>
                                      <p:cBhvr>
                                        <p:cTn id="29" dur="500" autoRev="1" fill="hold"/>
                                        <p:tgtEl>
                                          <p:spTgt spid="4"/>
                                        </p:tgtEl>
                                      </p:cBhvr>
                                      <p:by x="105000" y="105000"/>
                                    </p:animScale>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grpId="0" nodeType="click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wipe(down)">
                                      <p:cBhvr>
                                        <p:cTn id="34" dur="500"/>
                                        <p:tgtEl>
                                          <p:spTgt spid="14"/>
                                        </p:tgtEl>
                                      </p:cBhvr>
                                    </p:animEffect>
                                  </p:childTnLst>
                                </p:cTn>
                              </p:par>
                              <p:par>
                                <p:cTn id="35" presetID="1" presetClass="exit" presetSubtype="0" fill="hold" grpId="2" nodeType="withEffect">
                                  <p:stCondLst>
                                    <p:cond delay="0"/>
                                  </p:stCondLst>
                                  <p:childTnLst>
                                    <p:set>
                                      <p:cBhvr>
                                        <p:cTn id="36" dur="1" fill="hold">
                                          <p:stCondLst>
                                            <p:cond delay="0"/>
                                          </p:stCondLst>
                                        </p:cTn>
                                        <p:tgtEl>
                                          <p:spTgt spid="4"/>
                                        </p:tgtEl>
                                        <p:attrNameLst>
                                          <p:attrName>style.visibility</p:attrName>
                                        </p:attrNameLst>
                                      </p:cBhvr>
                                      <p:to>
                                        <p:strVal val="hidden"/>
                                      </p:to>
                                    </p:set>
                                  </p:childTnLst>
                                </p:cTn>
                              </p:par>
                            </p:childTnLst>
                          </p:cTn>
                        </p:par>
                      </p:childTnLst>
                    </p:cTn>
                  </p:par>
                  <p:par>
                    <p:cTn id="37" fill="hold">
                      <p:stCondLst>
                        <p:cond delay="indefinite"/>
                      </p:stCondLst>
                      <p:childTnLst>
                        <p:par>
                          <p:cTn id="38" fill="hold">
                            <p:stCondLst>
                              <p:cond delay="0"/>
                            </p:stCondLst>
                            <p:childTnLst>
                              <p:par>
                                <p:cTn id="39" presetID="22" presetClass="entr" presetSubtype="4" fill="hold" grpId="0" nodeType="click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wipe(down)">
                                      <p:cBhvr>
                                        <p:cTn id="41" dur="500"/>
                                        <p:tgtEl>
                                          <p:spTgt spid="16"/>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fade">
                                      <p:cBhvr>
                                        <p:cTn id="44" dur="500"/>
                                        <p:tgtEl>
                                          <p:spTgt spid="17"/>
                                        </p:tgtEl>
                                      </p:cBhvr>
                                    </p:animEffect>
                                  </p:childTnLst>
                                </p:cTn>
                              </p:par>
                              <p:par>
                                <p:cTn id="45" presetID="26" presetClass="emph" presetSubtype="0" repeatCount="3000" fill="hold" grpId="1" nodeType="withEffect">
                                  <p:stCondLst>
                                    <p:cond delay="0"/>
                                  </p:stCondLst>
                                  <p:childTnLst>
                                    <p:animEffect transition="out" filter="fade">
                                      <p:cBhvr>
                                        <p:cTn id="46" dur="1000" tmFilter="0, 0; .2, .5; .8, .5; 1, 0"/>
                                        <p:tgtEl>
                                          <p:spTgt spid="17"/>
                                        </p:tgtEl>
                                      </p:cBhvr>
                                    </p:animEffect>
                                    <p:animScale>
                                      <p:cBhvr>
                                        <p:cTn id="47" dur="500" autoRev="1" fill="hold"/>
                                        <p:tgtEl>
                                          <p:spTgt spid="17"/>
                                        </p:tgtEl>
                                      </p:cBhvr>
                                      <p:by x="105000" y="105000"/>
                                    </p:animScale>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wipe(down)">
                                      <p:cBhvr>
                                        <p:cTn id="52" dur="500"/>
                                        <p:tgtEl>
                                          <p:spTgt spid="20"/>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grpId="0" nodeType="click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wipe(down)">
                                      <p:cBhvr>
                                        <p:cTn id="5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9" grpId="0"/>
      <p:bldP spid="13" grpId="0"/>
      <p:bldP spid="14" grpId="0"/>
      <p:bldP spid="15" grpId="0"/>
      <p:bldP spid="16" grpId="0"/>
      <p:bldP spid="4" grpId="0" animBg="1"/>
      <p:bldP spid="4" grpId="1" animBg="1"/>
      <p:bldP spid="4" grpId="2" animBg="1"/>
      <p:bldP spid="17" grpId="0" animBg="1"/>
      <p:bldP spid="17" grpId="1" animBg="1"/>
      <p:bldP spid="20" grpId="0"/>
      <p:bldP spid="2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Picture 3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1946"/>
            <a:ext cx="1417791" cy="979395"/>
          </a:xfrm>
          <a:prstGeom prst="rect">
            <a:avLst/>
          </a:prstGeom>
        </p:spPr>
      </p:pic>
      <p:sp>
        <p:nvSpPr>
          <p:cNvPr id="24" name="TextBox 23">
            <a:extLst>
              <a:ext uri="{FF2B5EF4-FFF2-40B4-BE49-F238E27FC236}">
                <a16:creationId xmlns:a16="http://schemas.microsoft.com/office/drawing/2014/main" id="{8BAB906A-1694-05DB-A671-51D0AA73C0B5}"/>
              </a:ext>
            </a:extLst>
          </p:cNvPr>
          <p:cNvSpPr txBox="1"/>
          <p:nvPr/>
        </p:nvSpPr>
        <p:spPr>
          <a:xfrm>
            <a:off x="2862213" y="1008985"/>
            <a:ext cx="7106878" cy="461665"/>
          </a:xfrm>
          <a:prstGeom prst="rect">
            <a:avLst/>
          </a:prstGeom>
          <a:noFill/>
        </p:spPr>
        <p:txBody>
          <a:bodyPr wrap="square" rtlCol="0">
            <a:spAutoFit/>
          </a:bodyPr>
          <a:lstStyle/>
          <a:p>
            <a:pPr lvl="0" algn="just">
              <a:defRPr/>
            </a:pPr>
            <a:r>
              <a:rPr lang="vi-VN" altLang="zh-CN" sz="2400">
                <a:solidFill>
                  <a:srgbClr val="002060"/>
                </a:solidFill>
                <a:latin typeface="Roboto" panose="02000000000000000000" pitchFamily="2" charset="0"/>
                <a:ea typeface="Roboto" panose="02000000000000000000" pitchFamily="2" charset="0"/>
              </a:rPr>
              <a:t>Chỉ ra đặc điểm của bầu trời trong những hình </a:t>
            </a:r>
            <a:r>
              <a:rPr lang="en-US" altLang="zh-CN" sz="2400">
                <a:solidFill>
                  <a:srgbClr val="002060"/>
                </a:solidFill>
                <a:latin typeface="Roboto" panose="02000000000000000000" pitchFamily="2" charset="0"/>
                <a:ea typeface="Roboto" panose="02000000000000000000" pitchFamily="2" charset="0"/>
              </a:rPr>
              <a:t>sau:</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
        <p:nvSpPr>
          <p:cNvPr id="9" name="TextBox 8"/>
          <p:cNvSpPr txBox="1"/>
          <p:nvPr/>
        </p:nvSpPr>
        <p:spPr>
          <a:xfrm>
            <a:off x="2639549" y="383993"/>
            <a:ext cx="7329542" cy="584775"/>
          </a:xfrm>
          <a:prstGeom prst="rect">
            <a:avLst/>
          </a:prstGeom>
          <a:noFill/>
        </p:spPr>
        <p:txBody>
          <a:bodyPr wrap="square" rtlCol="0">
            <a:spAutoFit/>
          </a:bodyPr>
          <a:lstStyle/>
          <a:p>
            <a:pPr lvl="0" algn="ctr">
              <a:defRPr/>
            </a:pPr>
            <a:r>
              <a:rPr lang="en-US" altLang="zh-CN" sz="3200">
                <a:solidFill>
                  <a:srgbClr val="002060"/>
                </a:solidFill>
                <a:latin typeface="Roboto Black" panose="02000000000000000000" pitchFamily="2" charset="0"/>
                <a:ea typeface="Roboto Black" panose="02000000000000000000" pitchFamily="2" charset="0"/>
              </a:rPr>
              <a:t>TÌM HIỂU BẦU TRỜI VÀO BAN NGÀY</a:t>
            </a:r>
            <a:endParaRPr lang="vi-VN" altLang="zh-CN" sz="3200">
              <a:solidFill>
                <a:srgbClr val="002060"/>
              </a:solidFill>
              <a:latin typeface="Roboto Black" panose="02000000000000000000" pitchFamily="2" charset="0"/>
              <a:ea typeface="Roboto Black" panose="02000000000000000000" pitchFamily="2" charset="0"/>
            </a:endParaRPr>
          </a:p>
        </p:txBody>
      </p:sp>
      <p:pic>
        <p:nvPicPr>
          <p:cNvPr id="3" name="Picture 2"/>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6399099" y="1996449"/>
            <a:ext cx="5159000" cy="3439333"/>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
        <p:nvSpPr>
          <p:cNvPr id="13" name="TextBox 12">
            <a:extLst>
              <a:ext uri="{FF2B5EF4-FFF2-40B4-BE49-F238E27FC236}">
                <a16:creationId xmlns:a16="http://schemas.microsoft.com/office/drawing/2014/main" id="{8BAB906A-1694-05DB-A671-51D0AA73C0B5}"/>
              </a:ext>
            </a:extLst>
          </p:cNvPr>
          <p:cNvSpPr txBox="1"/>
          <p:nvPr/>
        </p:nvSpPr>
        <p:spPr>
          <a:xfrm>
            <a:off x="1090690" y="2157055"/>
            <a:ext cx="2968870" cy="461665"/>
          </a:xfrm>
          <a:prstGeom prst="rect">
            <a:avLst/>
          </a:prstGeom>
          <a:noFill/>
        </p:spPr>
        <p:txBody>
          <a:bodyPr wrap="square" rtlCol="0">
            <a:spAutoFit/>
          </a:bodyPr>
          <a:lstStyle/>
          <a:p>
            <a:pPr lvl="0" algn="just">
              <a:defRPr/>
            </a:pPr>
            <a:r>
              <a:rPr lang="vi-VN" altLang="zh-CN" sz="2400">
                <a:solidFill>
                  <a:srgbClr val="002060"/>
                </a:solidFill>
                <a:latin typeface="Roboto" panose="02000000000000000000" pitchFamily="2" charset="0"/>
                <a:ea typeface="Roboto" panose="02000000000000000000" pitchFamily="2" charset="0"/>
              </a:rPr>
              <a:t>Mây có</a:t>
            </a:r>
            <a:r>
              <a:rPr lang="en-US" altLang="zh-CN" sz="2400">
                <a:solidFill>
                  <a:srgbClr val="002060"/>
                </a:solidFill>
                <a:latin typeface="Roboto" panose="02000000000000000000" pitchFamily="2" charset="0"/>
                <a:ea typeface="Roboto" panose="02000000000000000000" pitchFamily="2" charset="0"/>
              </a:rPr>
              <a:t> </a:t>
            </a:r>
            <a:r>
              <a:rPr lang="vi-VN" altLang="zh-CN" sz="2400">
                <a:solidFill>
                  <a:srgbClr val="002060"/>
                </a:solidFill>
                <a:latin typeface="Roboto" panose="02000000000000000000" pitchFamily="2" charset="0"/>
                <a:ea typeface="Roboto" panose="02000000000000000000" pitchFamily="2" charset="0"/>
              </a:rPr>
              <a:t>màu gì? </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
        <p:nvSpPr>
          <p:cNvPr id="14" name="TextBox 13">
            <a:extLst>
              <a:ext uri="{FF2B5EF4-FFF2-40B4-BE49-F238E27FC236}">
                <a16:creationId xmlns:a16="http://schemas.microsoft.com/office/drawing/2014/main" id="{8BAB906A-1694-05DB-A671-51D0AA73C0B5}"/>
              </a:ext>
            </a:extLst>
          </p:cNvPr>
          <p:cNvSpPr txBox="1"/>
          <p:nvPr/>
        </p:nvSpPr>
        <p:spPr>
          <a:xfrm>
            <a:off x="1090690" y="3798462"/>
            <a:ext cx="4029950" cy="461665"/>
          </a:xfrm>
          <a:prstGeom prst="rect">
            <a:avLst/>
          </a:prstGeom>
          <a:noFill/>
        </p:spPr>
        <p:txBody>
          <a:bodyPr wrap="square" rtlCol="0">
            <a:spAutoFit/>
          </a:bodyPr>
          <a:lstStyle/>
          <a:p>
            <a:pPr lvl="0" algn="just">
              <a:defRPr/>
            </a:pPr>
            <a:r>
              <a:rPr lang="en-US" altLang="zh-CN" sz="2400">
                <a:solidFill>
                  <a:srgbClr val="002060"/>
                </a:solidFill>
                <a:latin typeface="Roboto" panose="02000000000000000000" pitchFamily="2" charset="0"/>
                <a:ea typeface="Roboto" panose="02000000000000000000" pitchFamily="2" charset="0"/>
              </a:rPr>
              <a:t>Bầu trời c</a:t>
            </a:r>
            <a:r>
              <a:rPr lang="vi-VN" altLang="zh-CN" sz="2400">
                <a:solidFill>
                  <a:srgbClr val="002060"/>
                </a:solidFill>
                <a:latin typeface="Roboto" panose="02000000000000000000" pitchFamily="2" charset="0"/>
                <a:ea typeface="Roboto" panose="02000000000000000000" pitchFamily="2" charset="0"/>
              </a:rPr>
              <a:t>ó Mặt Trời không?</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
        <p:nvSpPr>
          <p:cNvPr id="15" name="TextBox 14">
            <a:extLst>
              <a:ext uri="{FF2B5EF4-FFF2-40B4-BE49-F238E27FC236}">
                <a16:creationId xmlns:a16="http://schemas.microsoft.com/office/drawing/2014/main" id="{8BAB906A-1694-05DB-A671-51D0AA73C0B5}"/>
              </a:ext>
            </a:extLst>
          </p:cNvPr>
          <p:cNvSpPr txBox="1"/>
          <p:nvPr/>
        </p:nvSpPr>
        <p:spPr>
          <a:xfrm>
            <a:off x="1090690" y="2926934"/>
            <a:ext cx="2717517" cy="461665"/>
          </a:xfrm>
          <a:prstGeom prst="rect">
            <a:avLst/>
          </a:prstGeom>
          <a:noFill/>
        </p:spPr>
        <p:txBody>
          <a:bodyPr wrap="square" rtlCol="0">
            <a:spAutoFit/>
          </a:bodyPr>
          <a:lstStyle/>
          <a:p>
            <a:pPr lvl="0" algn="just">
              <a:defRPr/>
            </a:pPr>
            <a:r>
              <a:rPr lang="en-US" altLang="zh-CN" sz="2400">
                <a:solidFill>
                  <a:srgbClr val="FF0000"/>
                </a:solidFill>
                <a:latin typeface="Roboto" panose="02000000000000000000" pitchFamily="2" charset="0"/>
                <a:ea typeface="Roboto" panose="02000000000000000000" pitchFamily="2" charset="0"/>
              </a:rPr>
              <a:t>M</a:t>
            </a:r>
            <a:r>
              <a:rPr lang="vi-VN" altLang="zh-CN" sz="2400">
                <a:solidFill>
                  <a:srgbClr val="FF0000"/>
                </a:solidFill>
                <a:latin typeface="Roboto" panose="02000000000000000000" pitchFamily="2" charset="0"/>
                <a:ea typeface="Roboto" panose="02000000000000000000" pitchFamily="2" charset="0"/>
              </a:rPr>
              <a:t>ây </a:t>
            </a:r>
            <a:r>
              <a:rPr lang="en-US" altLang="zh-CN" sz="2400">
                <a:solidFill>
                  <a:srgbClr val="FF0000"/>
                </a:solidFill>
                <a:latin typeface="Roboto" panose="02000000000000000000" pitchFamily="2" charset="0"/>
                <a:ea typeface="Roboto" panose="02000000000000000000" pitchFamily="2" charset="0"/>
              </a:rPr>
              <a:t>có màu vàng</a:t>
            </a:r>
            <a:endParaRPr kumimoji="0" lang="en-US" altLang="zh-CN" sz="2400" b="0" i="0" u="none" strike="noStrike" kern="1200" cap="none" spc="0" normalizeH="0" baseline="0" noProof="0" dirty="0">
              <a:ln>
                <a:noFill/>
              </a:ln>
              <a:solidFill>
                <a:srgbClr val="FF0000"/>
              </a:solidFill>
              <a:effectLst/>
              <a:uLnTx/>
              <a:uFillTx/>
              <a:latin typeface="Roboto" panose="02000000000000000000" pitchFamily="2" charset="0"/>
              <a:ea typeface="Roboto" panose="02000000000000000000" pitchFamily="2" charset="0"/>
            </a:endParaRPr>
          </a:p>
        </p:txBody>
      </p:sp>
      <p:sp>
        <p:nvSpPr>
          <p:cNvPr id="16" name="TextBox 15">
            <a:extLst>
              <a:ext uri="{FF2B5EF4-FFF2-40B4-BE49-F238E27FC236}">
                <a16:creationId xmlns:a16="http://schemas.microsoft.com/office/drawing/2014/main" id="{8BAB906A-1694-05DB-A671-51D0AA73C0B5}"/>
              </a:ext>
            </a:extLst>
          </p:cNvPr>
          <p:cNvSpPr txBox="1"/>
          <p:nvPr/>
        </p:nvSpPr>
        <p:spPr>
          <a:xfrm>
            <a:off x="1090690" y="4630073"/>
            <a:ext cx="3255399" cy="461665"/>
          </a:xfrm>
          <a:prstGeom prst="rect">
            <a:avLst/>
          </a:prstGeom>
          <a:noFill/>
        </p:spPr>
        <p:txBody>
          <a:bodyPr wrap="square" rtlCol="0">
            <a:spAutoFit/>
          </a:bodyPr>
          <a:lstStyle/>
          <a:p>
            <a:pPr lvl="0" algn="just">
              <a:defRPr/>
            </a:pPr>
            <a:r>
              <a:rPr lang="en-US" altLang="zh-CN" sz="2400">
                <a:solidFill>
                  <a:srgbClr val="FF0000"/>
                </a:solidFill>
                <a:latin typeface="Roboto" panose="02000000000000000000" pitchFamily="2" charset="0"/>
                <a:ea typeface="Roboto" panose="02000000000000000000" pitchFamily="2" charset="0"/>
              </a:rPr>
              <a:t>Bầu trời có Mặt Trời</a:t>
            </a:r>
            <a:endParaRPr kumimoji="0" lang="en-US" altLang="zh-CN" sz="2400" b="0" i="0" u="none" strike="noStrike" kern="1200" cap="none" spc="0" normalizeH="0" baseline="0" noProof="0" dirty="0">
              <a:ln>
                <a:noFill/>
              </a:ln>
              <a:solidFill>
                <a:srgbClr val="FF0000"/>
              </a:solidFill>
              <a:effectLst/>
              <a:uLnTx/>
              <a:uFillTx/>
              <a:latin typeface="Roboto" panose="02000000000000000000" pitchFamily="2" charset="0"/>
              <a:ea typeface="Roboto" panose="02000000000000000000" pitchFamily="2" charset="0"/>
            </a:endParaRPr>
          </a:p>
        </p:txBody>
      </p:sp>
      <p:sp>
        <p:nvSpPr>
          <p:cNvPr id="4" name="Oval 3"/>
          <p:cNvSpPr/>
          <p:nvPr/>
        </p:nvSpPr>
        <p:spPr>
          <a:xfrm>
            <a:off x="6312687" y="2797433"/>
            <a:ext cx="3977846" cy="1427071"/>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p:cNvSpPr/>
          <p:nvPr/>
        </p:nvSpPr>
        <p:spPr>
          <a:xfrm>
            <a:off x="7310665" y="4010581"/>
            <a:ext cx="1183341" cy="102916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8BAB906A-1694-05DB-A671-51D0AA73C0B5}"/>
              </a:ext>
            </a:extLst>
          </p:cNvPr>
          <p:cNvSpPr txBox="1"/>
          <p:nvPr/>
        </p:nvSpPr>
        <p:spPr>
          <a:xfrm>
            <a:off x="1101607" y="5505237"/>
            <a:ext cx="5915906" cy="461665"/>
          </a:xfrm>
          <a:prstGeom prst="rect">
            <a:avLst/>
          </a:prstGeom>
          <a:noFill/>
        </p:spPr>
        <p:txBody>
          <a:bodyPr wrap="square" rtlCol="0">
            <a:spAutoFit/>
          </a:bodyPr>
          <a:lstStyle/>
          <a:p>
            <a:pPr lvl="0" algn="just">
              <a:defRPr/>
            </a:pPr>
            <a:r>
              <a:rPr lang="en-US" altLang="zh-CN" sz="2400">
                <a:solidFill>
                  <a:srgbClr val="002060"/>
                </a:solidFill>
                <a:latin typeface="Roboto" panose="02000000000000000000" pitchFamily="2" charset="0"/>
                <a:ea typeface="Roboto" panose="02000000000000000000" pitchFamily="2" charset="0"/>
              </a:rPr>
              <a:t>Theo em đây là thời gian nào trong ngày</a:t>
            </a:r>
            <a:r>
              <a:rPr lang="vi-VN" altLang="zh-CN" sz="2400">
                <a:solidFill>
                  <a:srgbClr val="002060"/>
                </a:solidFill>
                <a:latin typeface="Roboto" panose="02000000000000000000" pitchFamily="2" charset="0"/>
                <a:ea typeface="Roboto" panose="02000000000000000000" pitchFamily="2" charset="0"/>
              </a:rPr>
              <a:t>?</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
        <p:nvSpPr>
          <p:cNvPr id="21" name="TextBox 20">
            <a:extLst>
              <a:ext uri="{FF2B5EF4-FFF2-40B4-BE49-F238E27FC236}">
                <a16:creationId xmlns:a16="http://schemas.microsoft.com/office/drawing/2014/main" id="{8BAB906A-1694-05DB-A671-51D0AA73C0B5}"/>
              </a:ext>
            </a:extLst>
          </p:cNvPr>
          <p:cNvSpPr txBox="1"/>
          <p:nvPr/>
        </p:nvSpPr>
        <p:spPr>
          <a:xfrm>
            <a:off x="1101607" y="6036357"/>
            <a:ext cx="5654355" cy="461665"/>
          </a:xfrm>
          <a:prstGeom prst="rect">
            <a:avLst/>
          </a:prstGeom>
          <a:noFill/>
        </p:spPr>
        <p:txBody>
          <a:bodyPr wrap="square" rtlCol="0">
            <a:spAutoFit/>
          </a:bodyPr>
          <a:lstStyle/>
          <a:p>
            <a:pPr lvl="0" algn="just">
              <a:defRPr/>
            </a:pPr>
            <a:r>
              <a:rPr lang="en-US" altLang="zh-CN" sz="2400">
                <a:solidFill>
                  <a:srgbClr val="FF0000"/>
                </a:solidFill>
                <a:latin typeface="Roboto" panose="02000000000000000000" pitchFamily="2" charset="0"/>
                <a:ea typeface="Roboto" panose="02000000000000000000" pitchFamily="2" charset="0"/>
              </a:rPr>
              <a:t>Đây là buổi chiều tà, Mặt Trời sắp lặn</a:t>
            </a:r>
            <a:endParaRPr kumimoji="0" lang="en-US" altLang="zh-CN" sz="2400" b="0" i="0" u="none" strike="noStrike" kern="1200" cap="none" spc="0" normalizeH="0" baseline="0" noProof="0" dirty="0">
              <a:ln>
                <a:noFill/>
              </a:ln>
              <a:solidFill>
                <a:srgbClr val="FF0000"/>
              </a:solidFill>
              <a:effectLst/>
              <a:uLnTx/>
              <a:uFillTx/>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31543986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down)">
                                      <p:cBhvr>
                                        <p:cTn id="7" dur="500"/>
                                        <p:tgtEl>
                                          <p:spTgt spid="24"/>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1000"/>
                                        <p:tgtEl>
                                          <p:spTgt spid="9"/>
                                        </p:tgtEl>
                                      </p:cBhvr>
                                    </p:animEffect>
                                    <p:anim calcmode="lin" valueType="num">
                                      <p:cBhvr>
                                        <p:cTn id="11" dur="1000" fill="hold"/>
                                        <p:tgtEl>
                                          <p:spTgt spid="9"/>
                                        </p:tgtEl>
                                        <p:attrNameLst>
                                          <p:attrName>ppt_x</p:attrName>
                                        </p:attrNameLst>
                                      </p:cBhvr>
                                      <p:tavLst>
                                        <p:tav tm="0">
                                          <p:val>
                                            <p:strVal val="#ppt_x"/>
                                          </p:val>
                                        </p:tav>
                                        <p:tav tm="100000">
                                          <p:val>
                                            <p:strVal val="#ppt_x"/>
                                          </p:val>
                                        </p:tav>
                                      </p:tavLst>
                                    </p:anim>
                                    <p:anim calcmode="lin" valueType="num">
                                      <p:cBhvr>
                                        <p:cTn id="12" dur="1000" fill="hold"/>
                                        <p:tgtEl>
                                          <p:spTgt spid="9"/>
                                        </p:tgtEl>
                                        <p:attrNameLst>
                                          <p:attrName>ppt_y</p:attrName>
                                        </p:attrNameLst>
                                      </p:cBhvr>
                                      <p:tavLst>
                                        <p:tav tm="0">
                                          <p:val>
                                            <p:strVal val="#ppt_y+.1"/>
                                          </p:val>
                                        </p:tav>
                                        <p:tav tm="100000">
                                          <p:val>
                                            <p:strVal val="#ppt_y"/>
                                          </p:val>
                                        </p:tav>
                                      </p:tavLst>
                                    </p:anim>
                                  </p:childTnLst>
                                </p:cTn>
                              </p:par>
                              <p:par>
                                <p:cTn id="13" presetID="22" presetClass="entr" presetSubtype="4"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down)">
                                      <p:cBhvr>
                                        <p:cTn id="15" dur="500"/>
                                        <p:tgtEl>
                                          <p:spTgt spid="3"/>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wipe(down)">
                                      <p:cBhvr>
                                        <p:cTn id="18" dur="500"/>
                                        <p:tgtEl>
                                          <p:spTgt spid="13"/>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down)">
                                      <p:cBhvr>
                                        <p:cTn id="23" dur="500"/>
                                        <p:tgtEl>
                                          <p:spTgt spid="15"/>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fade">
                                      <p:cBhvr>
                                        <p:cTn id="26" dur="500"/>
                                        <p:tgtEl>
                                          <p:spTgt spid="4"/>
                                        </p:tgtEl>
                                      </p:cBhvr>
                                    </p:animEffect>
                                  </p:childTnLst>
                                </p:cTn>
                              </p:par>
                              <p:par>
                                <p:cTn id="27" presetID="26" presetClass="emph" presetSubtype="0" repeatCount="3000" fill="hold" grpId="1" nodeType="withEffect">
                                  <p:stCondLst>
                                    <p:cond delay="0"/>
                                  </p:stCondLst>
                                  <p:childTnLst>
                                    <p:animEffect transition="out" filter="fade">
                                      <p:cBhvr>
                                        <p:cTn id="28" dur="1000" tmFilter="0, 0; .2, .5; .8, .5; 1, 0"/>
                                        <p:tgtEl>
                                          <p:spTgt spid="4"/>
                                        </p:tgtEl>
                                      </p:cBhvr>
                                    </p:animEffect>
                                    <p:animScale>
                                      <p:cBhvr>
                                        <p:cTn id="29" dur="500" autoRev="1" fill="hold"/>
                                        <p:tgtEl>
                                          <p:spTgt spid="4"/>
                                        </p:tgtEl>
                                      </p:cBhvr>
                                      <p:by x="105000" y="105000"/>
                                    </p:animScale>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grpId="0" nodeType="click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wipe(down)">
                                      <p:cBhvr>
                                        <p:cTn id="34" dur="500"/>
                                        <p:tgtEl>
                                          <p:spTgt spid="14"/>
                                        </p:tgtEl>
                                      </p:cBhvr>
                                    </p:animEffect>
                                  </p:childTnLst>
                                </p:cTn>
                              </p:par>
                              <p:par>
                                <p:cTn id="35" presetID="1" presetClass="exit" presetSubtype="0" fill="hold" grpId="2" nodeType="withEffect">
                                  <p:stCondLst>
                                    <p:cond delay="0"/>
                                  </p:stCondLst>
                                  <p:childTnLst>
                                    <p:set>
                                      <p:cBhvr>
                                        <p:cTn id="36" dur="1" fill="hold">
                                          <p:stCondLst>
                                            <p:cond delay="0"/>
                                          </p:stCondLst>
                                        </p:cTn>
                                        <p:tgtEl>
                                          <p:spTgt spid="4"/>
                                        </p:tgtEl>
                                        <p:attrNameLst>
                                          <p:attrName>style.visibility</p:attrName>
                                        </p:attrNameLst>
                                      </p:cBhvr>
                                      <p:to>
                                        <p:strVal val="hidden"/>
                                      </p:to>
                                    </p:set>
                                  </p:childTnLst>
                                </p:cTn>
                              </p:par>
                            </p:childTnLst>
                          </p:cTn>
                        </p:par>
                      </p:childTnLst>
                    </p:cTn>
                  </p:par>
                  <p:par>
                    <p:cTn id="37" fill="hold">
                      <p:stCondLst>
                        <p:cond delay="indefinite"/>
                      </p:stCondLst>
                      <p:childTnLst>
                        <p:par>
                          <p:cTn id="38" fill="hold">
                            <p:stCondLst>
                              <p:cond delay="0"/>
                            </p:stCondLst>
                            <p:childTnLst>
                              <p:par>
                                <p:cTn id="39" presetID="22" presetClass="entr" presetSubtype="4" fill="hold" grpId="0" nodeType="click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wipe(down)">
                                      <p:cBhvr>
                                        <p:cTn id="41" dur="500"/>
                                        <p:tgtEl>
                                          <p:spTgt spid="16"/>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fade">
                                      <p:cBhvr>
                                        <p:cTn id="44" dur="500"/>
                                        <p:tgtEl>
                                          <p:spTgt spid="17"/>
                                        </p:tgtEl>
                                      </p:cBhvr>
                                    </p:animEffect>
                                  </p:childTnLst>
                                </p:cTn>
                              </p:par>
                              <p:par>
                                <p:cTn id="45" presetID="26" presetClass="emph" presetSubtype="0" repeatCount="3000" fill="hold" grpId="1" nodeType="withEffect">
                                  <p:stCondLst>
                                    <p:cond delay="0"/>
                                  </p:stCondLst>
                                  <p:childTnLst>
                                    <p:animEffect transition="out" filter="fade">
                                      <p:cBhvr>
                                        <p:cTn id="46" dur="1000" tmFilter="0, 0; .2, .5; .8, .5; 1, 0"/>
                                        <p:tgtEl>
                                          <p:spTgt spid="17"/>
                                        </p:tgtEl>
                                      </p:cBhvr>
                                    </p:animEffect>
                                    <p:animScale>
                                      <p:cBhvr>
                                        <p:cTn id="47" dur="500" autoRev="1" fill="hold"/>
                                        <p:tgtEl>
                                          <p:spTgt spid="17"/>
                                        </p:tgtEl>
                                      </p:cBhvr>
                                      <p:by x="105000" y="105000"/>
                                    </p:animScale>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wipe(down)">
                                      <p:cBhvr>
                                        <p:cTn id="52" dur="500"/>
                                        <p:tgtEl>
                                          <p:spTgt spid="20"/>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grpId="0" nodeType="click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wipe(down)">
                                      <p:cBhvr>
                                        <p:cTn id="5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9" grpId="0"/>
      <p:bldP spid="13" grpId="0"/>
      <p:bldP spid="14" grpId="0"/>
      <p:bldP spid="15" grpId="0"/>
      <p:bldP spid="16" grpId="0"/>
      <p:bldP spid="4" grpId="0" animBg="1"/>
      <p:bldP spid="4" grpId="1" animBg="1"/>
      <p:bldP spid="4" grpId="2" animBg="1"/>
      <p:bldP spid="17" grpId="0" animBg="1"/>
      <p:bldP spid="17" grpId="1" animBg="1"/>
      <p:bldP spid="20" grpId="0"/>
      <p:bldP spid="2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5"/>
          <p:cNvSpPr/>
          <p:nvPr/>
        </p:nvSpPr>
        <p:spPr>
          <a:xfrm>
            <a:off x="859003" y="1537770"/>
            <a:ext cx="10459385" cy="4941454"/>
          </a:xfrm>
          <a:prstGeom prst="roundRect">
            <a:avLst>
              <a:gd name="adj" fmla="val 10160"/>
            </a:avLst>
          </a:pr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1946"/>
            <a:ext cx="1417791" cy="979395"/>
          </a:xfrm>
          <a:prstGeom prst="rect">
            <a:avLst/>
          </a:prstGeom>
        </p:spPr>
      </p:pic>
      <p:sp>
        <p:nvSpPr>
          <p:cNvPr id="7" name="TextBox 6"/>
          <p:cNvSpPr txBox="1"/>
          <p:nvPr/>
        </p:nvSpPr>
        <p:spPr>
          <a:xfrm>
            <a:off x="3790721" y="585440"/>
            <a:ext cx="407095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a:ln>
                  <a:noFill/>
                </a:ln>
                <a:solidFill>
                  <a:srgbClr val="00B050"/>
                </a:solidFill>
                <a:effectLst/>
                <a:uLnTx/>
                <a:uFillTx/>
                <a:latin typeface="Pangolin" panose="00000500000000000000" pitchFamily="2" charset="0"/>
                <a:ea typeface="Roboto" panose="02000000000000000000" pitchFamily="2" charset="0"/>
                <a:cs typeface="+mn-cs"/>
              </a:rPr>
              <a:t>PHIẾU HỌC TẬP SỐ 2</a:t>
            </a:r>
            <a:endParaRPr kumimoji="0" lang="en-US" altLang="zh-CN" sz="3200" b="1" i="0" u="none" strike="noStrike" kern="1200" cap="none" spc="0" normalizeH="0" baseline="0" noProof="0" dirty="0">
              <a:ln>
                <a:noFill/>
              </a:ln>
              <a:solidFill>
                <a:srgbClr val="00B050"/>
              </a:solidFill>
              <a:effectLst/>
              <a:uLnTx/>
              <a:uFillTx/>
              <a:latin typeface="Pangolin" panose="00000500000000000000" pitchFamily="2" charset="0"/>
              <a:ea typeface="Roboto" panose="02000000000000000000" pitchFamily="2" charset="0"/>
              <a:cs typeface="+mn-cs"/>
            </a:endParaRPr>
          </a:p>
        </p:txBody>
      </p:sp>
      <p:sp>
        <p:nvSpPr>
          <p:cNvPr id="3" name="Rectangle 3"/>
          <p:cNvSpPr>
            <a:spLocks noChangeArrowheads="1"/>
          </p:cNvSpPr>
          <p:nvPr/>
        </p:nvSpPr>
        <p:spPr bwMode="auto">
          <a:xfrm>
            <a:off x="1879980" y="265670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vi-VN" altLang="en-US" sz="1600" b="0" i="0" u="none" strike="noStrike" cap="none" normalizeH="0" baseline="0">
                <a:ln>
                  <a:noFill/>
                </a:ln>
                <a:solidFill>
                  <a:schemeClr val="tx1"/>
                </a:solidFill>
                <a:effectLst/>
                <a:latin typeface="Roboto" panose="02000000000000000000" pitchFamily="2" charset="0"/>
                <a:ea typeface="Calibri" panose="020F0502020204030204" pitchFamily="34" charset="0"/>
                <a:cs typeface="Times New Roman" panose="02020603050405020304" pitchFamily="18" charset="0"/>
              </a:rPr>
            </a:br>
            <a:endParaRPr kumimoji="0" lang="vi-VN" altLang="en-US" sz="1800" b="0" i="0" u="none" strike="noStrike" cap="none" normalizeH="0" baseline="0">
              <a:ln>
                <a:noFill/>
              </a:ln>
              <a:solidFill>
                <a:schemeClr val="tx1"/>
              </a:solidFill>
              <a:effectLst/>
              <a:latin typeface="Arial" panose="020B0604020202020204" pitchFamily="34" charset="0"/>
            </a:endParaRPr>
          </a:p>
        </p:txBody>
      </p:sp>
      <p:sp>
        <p:nvSpPr>
          <p:cNvPr id="15" name="TextBox 14"/>
          <p:cNvSpPr txBox="1"/>
          <p:nvPr/>
        </p:nvSpPr>
        <p:spPr>
          <a:xfrm>
            <a:off x="1314450" y="1789536"/>
            <a:ext cx="9812461" cy="3785652"/>
          </a:xfrm>
          <a:prstGeom prst="rect">
            <a:avLst/>
          </a:prstGeom>
          <a:noFill/>
        </p:spPr>
        <p:txBody>
          <a:bodyPr wrap="square" rtlCol="0">
            <a:spAutoFit/>
          </a:bodyPr>
          <a:lstStyle/>
          <a:p>
            <a:r>
              <a:rPr lang="vi-VN" sz="2400">
                <a:latin typeface="Roboto" panose="02000000000000000000" pitchFamily="2" charset="0"/>
                <a:ea typeface="Roboto" panose="02000000000000000000" pitchFamily="2" charset="0"/>
              </a:rPr>
              <a:t>1. Bầu trời vào ban ngày có đặc điểm gì?</a:t>
            </a:r>
          </a:p>
          <a:p>
            <a:r>
              <a:rPr lang="vi-VN" sz="2400">
                <a:latin typeface="Roboto" panose="02000000000000000000" pitchFamily="2" charset="0"/>
                <a:ea typeface="Roboto" panose="02000000000000000000" pitchFamily="2" charset="0"/>
              </a:rPr>
              <a:t>……………………………………………………………………………………………………………………</a:t>
            </a:r>
          </a:p>
          <a:p>
            <a:r>
              <a:rPr lang="vi-VN" sz="2400">
                <a:latin typeface="Roboto" panose="02000000000000000000" pitchFamily="2" charset="0"/>
                <a:ea typeface="Roboto" panose="02000000000000000000" pitchFamily="2" charset="0"/>
              </a:rPr>
              <a:t>2. Kể tên các hoạt động diễn ra vào ban ngày</a:t>
            </a:r>
          </a:p>
          <a:p>
            <a:r>
              <a:rPr lang="vi-VN" sz="2400">
                <a:latin typeface="Roboto" panose="02000000000000000000" pitchFamily="2" charset="0"/>
                <a:ea typeface="Roboto" panose="02000000000000000000" pitchFamily="2" charset="0"/>
              </a:rPr>
              <a:t>………………………………………………………………………………………………</a:t>
            </a:r>
            <a:r>
              <a:rPr lang="en-US" sz="2400">
                <a:latin typeface="Roboto" panose="02000000000000000000" pitchFamily="2" charset="0"/>
                <a:ea typeface="Roboto" panose="02000000000000000000" pitchFamily="2" charset="0"/>
              </a:rPr>
              <a:t>…</a:t>
            </a:r>
            <a:r>
              <a:rPr lang="vi-VN" sz="2400">
                <a:latin typeface="Roboto" panose="02000000000000000000" pitchFamily="2" charset="0"/>
                <a:ea typeface="Roboto" panose="02000000000000000000" pitchFamily="2" charset="0"/>
              </a:rPr>
              <a:t>…………………</a:t>
            </a:r>
            <a:endParaRPr lang="en-US" sz="2400">
              <a:latin typeface="Roboto" panose="02000000000000000000" pitchFamily="2" charset="0"/>
              <a:ea typeface="Roboto" panose="02000000000000000000" pitchFamily="2" charset="0"/>
            </a:endParaRPr>
          </a:p>
          <a:p>
            <a:r>
              <a:rPr lang="vi-VN" sz="2400">
                <a:latin typeface="Roboto" panose="02000000000000000000" pitchFamily="2" charset="0"/>
                <a:ea typeface="Roboto" panose="02000000000000000000" pitchFamily="2" charset="0"/>
              </a:rPr>
              <a:t>……………………………………………………………………………………………………………………</a:t>
            </a:r>
          </a:p>
          <a:p>
            <a:r>
              <a:rPr lang="vi-VN" sz="2400">
                <a:latin typeface="Roboto" panose="02000000000000000000" pitchFamily="2" charset="0"/>
                <a:ea typeface="Roboto" panose="02000000000000000000" pitchFamily="2" charset="0"/>
              </a:rPr>
              <a:t>3. Câu nào nói đúng về bầu trời ban ngày </a:t>
            </a:r>
          </a:p>
          <a:p>
            <a:r>
              <a:rPr lang="vi-VN" sz="2400">
                <a:latin typeface="Roboto" panose="02000000000000000000" pitchFamily="2" charset="0"/>
                <a:ea typeface="Roboto" panose="02000000000000000000" pitchFamily="2" charset="0"/>
              </a:rPr>
              <a:t>A. Khi trời mưa, chúng ta </a:t>
            </a:r>
            <a:r>
              <a:rPr lang="en-US" sz="2400">
                <a:latin typeface="Roboto" panose="02000000000000000000" pitchFamily="2" charset="0"/>
                <a:ea typeface="Roboto" panose="02000000000000000000" pitchFamily="2" charset="0"/>
              </a:rPr>
              <a:t>thường </a:t>
            </a:r>
            <a:r>
              <a:rPr lang="vi-VN" sz="2400">
                <a:latin typeface="Roboto" panose="02000000000000000000" pitchFamily="2" charset="0"/>
                <a:ea typeface="Roboto" panose="02000000000000000000" pitchFamily="2" charset="0"/>
              </a:rPr>
              <a:t>không nhìn thấy Mặt Trời trên bầu trời.</a:t>
            </a:r>
          </a:p>
          <a:p>
            <a:r>
              <a:rPr lang="vi-VN" sz="2400">
                <a:latin typeface="Roboto" panose="02000000000000000000" pitchFamily="2" charset="0"/>
                <a:ea typeface="Roboto" panose="02000000000000000000" pitchFamily="2" charset="0"/>
              </a:rPr>
              <a:t>B. Vào ban ngày, chúng ta nhìn thấy các vì sao sáng lấp lánh.</a:t>
            </a:r>
          </a:p>
          <a:p>
            <a:r>
              <a:rPr lang="vi-VN" sz="2400">
                <a:latin typeface="Roboto" panose="02000000000000000000" pitchFamily="2" charset="0"/>
                <a:ea typeface="Roboto" panose="02000000000000000000" pitchFamily="2" charset="0"/>
              </a:rPr>
              <a:t>C. Bầu trời ban ngày có mây trắng bay.</a:t>
            </a:r>
          </a:p>
          <a:p>
            <a:r>
              <a:rPr lang="vi-VN" sz="2400">
                <a:latin typeface="Roboto" panose="02000000000000000000" pitchFamily="2" charset="0"/>
                <a:ea typeface="Roboto" panose="02000000000000000000" pitchFamily="2" charset="0"/>
              </a:rPr>
              <a:t>D. Nhờ có ánh trăng mà bầu trời ban ngày sáng bừng lên.</a:t>
            </a:r>
          </a:p>
        </p:txBody>
      </p:sp>
      <p:sp>
        <p:nvSpPr>
          <p:cNvPr id="16" name="TextBox 15"/>
          <p:cNvSpPr txBox="1"/>
          <p:nvPr/>
        </p:nvSpPr>
        <p:spPr>
          <a:xfrm>
            <a:off x="1514476" y="2095905"/>
            <a:ext cx="8786980" cy="461665"/>
          </a:xfrm>
          <a:prstGeom prst="rect">
            <a:avLst/>
          </a:prstGeom>
          <a:noFill/>
        </p:spPr>
        <p:txBody>
          <a:bodyPr wrap="square" rtlCol="0">
            <a:spAutoFit/>
          </a:bodyPr>
          <a:lstStyle/>
          <a:p>
            <a:pPr lvl="0" algn="just">
              <a:defRPr/>
            </a:pPr>
            <a:r>
              <a:rPr lang="en-US" altLang="zh-CN" sz="2400">
                <a:solidFill>
                  <a:srgbClr val="FF0000"/>
                </a:solidFill>
                <a:latin typeface="Roboto" panose="02000000000000000000" pitchFamily="2" charset="0"/>
                <a:ea typeface="Roboto" panose="02000000000000000000" pitchFamily="2" charset="0"/>
              </a:rPr>
              <a:t>Bầu trời ban ngày có Mặt Trời toả ánh nắng chiếu sáng mọi vật</a:t>
            </a:r>
            <a:endParaRPr lang="vi-VN" altLang="zh-CN" sz="2400">
              <a:solidFill>
                <a:srgbClr val="FF0000"/>
              </a:solidFill>
              <a:latin typeface="Roboto" panose="02000000000000000000" pitchFamily="2" charset="0"/>
              <a:ea typeface="Roboto" panose="02000000000000000000" pitchFamily="2" charset="0"/>
            </a:endParaRPr>
          </a:p>
        </p:txBody>
      </p:sp>
      <p:sp>
        <p:nvSpPr>
          <p:cNvPr id="23" name="TextBox 22"/>
          <p:cNvSpPr txBox="1"/>
          <p:nvPr/>
        </p:nvSpPr>
        <p:spPr>
          <a:xfrm>
            <a:off x="1520105" y="2832326"/>
            <a:ext cx="8032686" cy="461665"/>
          </a:xfrm>
          <a:prstGeom prst="rect">
            <a:avLst/>
          </a:prstGeom>
          <a:noFill/>
        </p:spPr>
        <p:txBody>
          <a:bodyPr wrap="square" rtlCol="0">
            <a:spAutoFit/>
          </a:bodyPr>
          <a:lstStyle/>
          <a:p>
            <a:pPr lvl="0" algn="just">
              <a:defRPr/>
            </a:pPr>
            <a:r>
              <a:rPr lang="en-US" altLang="zh-CN" sz="2400">
                <a:solidFill>
                  <a:srgbClr val="FF0000"/>
                </a:solidFill>
                <a:latin typeface="Roboto" panose="02000000000000000000" pitchFamily="2" charset="0"/>
                <a:ea typeface="Roboto" panose="02000000000000000000" pitchFamily="2" charset="0"/>
              </a:rPr>
              <a:t>Các hoạt động ban ngày: làm việc, đi học, đá bóng, đi bơi</a:t>
            </a:r>
            <a:endParaRPr lang="vi-VN" altLang="zh-CN" sz="2400">
              <a:solidFill>
                <a:srgbClr val="FF0000"/>
              </a:solidFill>
              <a:latin typeface="Roboto" panose="02000000000000000000" pitchFamily="2" charset="0"/>
              <a:ea typeface="Roboto" panose="02000000000000000000" pitchFamily="2" charset="0"/>
            </a:endParaRPr>
          </a:p>
        </p:txBody>
      </p:sp>
      <p:sp>
        <p:nvSpPr>
          <p:cNvPr id="17" name="TextBox 16"/>
          <p:cNvSpPr txBox="1"/>
          <p:nvPr/>
        </p:nvSpPr>
        <p:spPr>
          <a:xfrm>
            <a:off x="1520105" y="3183133"/>
            <a:ext cx="8032686" cy="461665"/>
          </a:xfrm>
          <a:prstGeom prst="rect">
            <a:avLst/>
          </a:prstGeom>
          <a:noFill/>
        </p:spPr>
        <p:txBody>
          <a:bodyPr wrap="square" rtlCol="0">
            <a:spAutoFit/>
          </a:bodyPr>
          <a:lstStyle/>
          <a:p>
            <a:pPr lvl="0" algn="just">
              <a:defRPr/>
            </a:pPr>
            <a:r>
              <a:rPr lang="en-US" altLang="zh-CN" sz="2400">
                <a:solidFill>
                  <a:srgbClr val="FF0000"/>
                </a:solidFill>
                <a:latin typeface="Roboto" panose="02000000000000000000" pitchFamily="2" charset="0"/>
                <a:ea typeface="Roboto" panose="02000000000000000000" pitchFamily="2" charset="0"/>
              </a:rPr>
              <a:t>Xem ti vi, quét nhà, phơi quần áo, ăn</a:t>
            </a:r>
            <a:endParaRPr lang="vi-VN" altLang="zh-CN" sz="2400">
              <a:solidFill>
                <a:srgbClr val="FF0000"/>
              </a:solidFill>
              <a:latin typeface="Roboto" panose="02000000000000000000" pitchFamily="2" charset="0"/>
              <a:ea typeface="Roboto" panose="02000000000000000000" pitchFamily="2" charset="0"/>
            </a:endParaRPr>
          </a:p>
        </p:txBody>
      </p:sp>
      <p:sp>
        <p:nvSpPr>
          <p:cNvPr id="2" name="Oval 1"/>
          <p:cNvSpPr/>
          <p:nvPr/>
        </p:nvSpPr>
        <p:spPr>
          <a:xfrm>
            <a:off x="1270975" y="3969128"/>
            <a:ext cx="463023" cy="463023"/>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p:cNvSpPr/>
          <p:nvPr/>
        </p:nvSpPr>
        <p:spPr>
          <a:xfrm>
            <a:off x="1270974" y="4683917"/>
            <a:ext cx="463023" cy="463023"/>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892131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wipe(down)">
                                      <p:cBhvr>
                                        <p:cTn id="12" dur="500"/>
                                        <p:tgtEl>
                                          <p:spTgt spid="23"/>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ipe(down)">
                                      <p:cBhvr>
                                        <p:cTn id="15" dur="500"/>
                                        <p:tgtEl>
                                          <p:spTgt spid="17"/>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par>
                                <p:cTn id="21" presetID="26" presetClass="emph" presetSubtype="0" repeatCount="3000" fill="hold" grpId="1" nodeType="withEffect">
                                  <p:stCondLst>
                                    <p:cond delay="0"/>
                                  </p:stCondLst>
                                  <p:childTnLst>
                                    <p:animEffect transition="out" filter="fade">
                                      <p:cBhvr>
                                        <p:cTn id="22" dur="1000" tmFilter="0, 0; .2, .5; .8, .5; 1, 0"/>
                                        <p:tgtEl>
                                          <p:spTgt spid="2"/>
                                        </p:tgtEl>
                                      </p:cBhvr>
                                    </p:animEffect>
                                    <p:animScale>
                                      <p:cBhvr>
                                        <p:cTn id="23" dur="500" autoRev="1" fill="hold"/>
                                        <p:tgtEl>
                                          <p:spTgt spid="2"/>
                                        </p:tgtEl>
                                      </p:cBhvr>
                                      <p:by x="105000" y="105000"/>
                                    </p:animScale>
                                  </p:childTnLst>
                                </p:cTn>
                              </p:par>
                              <p:par>
                                <p:cTn id="24" presetID="10" presetClass="entr" presetSubtype="0" fill="hold" grpId="0" nodeType="with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fade">
                                      <p:cBhvr>
                                        <p:cTn id="26" dur="500"/>
                                        <p:tgtEl>
                                          <p:spTgt spid="18"/>
                                        </p:tgtEl>
                                      </p:cBhvr>
                                    </p:animEffect>
                                  </p:childTnLst>
                                </p:cTn>
                              </p:par>
                              <p:par>
                                <p:cTn id="27" presetID="26" presetClass="emph" presetSubtype="0" repeatCount="3000" fill="hold" grpId="1" nodeType="withEffect">
                                  <p:stCondLst>
                                    <p:cond delay="0"/>
                                  </p:stCondLst>
                                  <p:childTnLst>
                                    <p:animEffect transition="out" filter="fade">
                                      <p:cBhvr>
                                        <p:cTn id="28" dur="1000" tmFilter="0, 0; .2, .5; .8, .5; 1, 0"/>
                                        <p:tgtEl>
                                          <p:spTgt spid="18"/>
                                        </p:tgtEl>
                                      </p:cBhvr>
                                    </p:animEffect>
                                    <p:animScale>
                                      <p:cBhvr>
                                        <p:cTn id="29" dur="500" autoRev="1" fill="hold"/>
                                        <p:tgtEl>
                                          <p:spTgt spid="1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3" grpId="0"/>
      <p:bldP spid="17" grpId="0"/>
      <p:bldP spid="2" grpId="0" animBg="1"/>
      <p:bldP spid="2" grpId="1" animBg="1"/>
      <p:bldP spid="18" grpId="0" animBg="1"/>
      <p:bldP spid="18" grpId="1"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p:cNvGrpSpPr/>
          <p:nvPr/>
        </p:nvGrpSpPr>
        <p:grpSpPr>
          <a:xfrm>
            <a:off x="2711507" y="4204829"/>
            <a:ext cx="3248809" cy="2294810"/>
            <a:chOff x="4101142" y="2490285"/>
            <a:chExt cx="3577884" cy="2546020"/>
          </a:xfrm>
        </p:grpSpPr>
        <p:pic>
          <p:nvPicPr>
            <p:cNvPr id="19" name="Picture 18"/>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4101142" y="2490285"/>
              <a:ext cx="3577884" cy="2546020"/>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
          <p:nvSpPr>
            <p:cNvPr id="25" name="Oval 24"/>
            <p:cNvSpPr/>
            <p:nvPr/>
          </p:nvSpPr>
          <p:spPr>
            <a:xfrm>
              <a:off x="4194895" y="2584308"/>
              <a:ext cx="438845" cy="43884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rgbClr val="00B050"/>
                  </a:solidFill>
                  <a:latin typeface="Roboto Black" panose="02000000000000000000" pitchFamily="2" charset="0"/>
                  <a:ea typeface="Roboto Black" panose="02000000000000000000" pitchFamily="2" charset="0"/>
                </a:rPr>
                <a:t>2</a:t>
              </a:r>
            </a:p>
          </p:txBody>
        </p:sp>
      </p:grpSp>
      <p:grpSp>
        <p:nvGrpSpPr>
          <p:cNvPr id="8" name="Group 7"/>
          <p:cNvGrpSpPr/>
          <p:nvPr/>
        </p:nvGrpSpPr>
        <p:grpSpPr>
          <a:xfrm>
            <a:off x="6372359" y="1456105"/>
            <a:ext cx="3248809" cy="2150989"/>
            <a:chOff x="6183019" y="3537311"/>
            <a:chExt cx="3577884" cy="2386455"/>
          </a:xfrm>
        </p:grpSpPr>
        <p:pic>
          <p:nvPicPr>
            <p:cNvPr id="22" name="Picture 21"/>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6183019" y="3537311"/>
              <a:ext cx="3577884" cy="2386455"/>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
          <p:nvSpPr>
            <p:cNvPr id="26" name="Oval 25"/>
            <p:cNvSpPr/>
            <p:nvPr/>
          </p:nvSpPr>
          <p:spPr>
            <a:xfrm>
              <a:off x="6297143" y="3685665"/>
              <a:ext cx="438845" cy="43884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rgbClr val="00B050"/>
                  </a:solidFill>
                  <a:latin typeface="Roboto Black" panose="02000000000000000000" pitchFamily="2" charset="0"/>
                  <a:ea typeface="Roboto Black" panose="02000000000000000000" pitchFamily="2" charset="0"/>
                </a:rPr>
                <a:t>3</a:t>
              </a:r>
            </a:p>
          </p:txBody>
        </p:sp>
      </p:grpSp>
      <p:grpSp>
        <p:nvGrpSpPr>
          <p:cNvPr id="10" name="Group 9"/>
          <p:cNvGrpSpPr/>
          <p:nvPr/>
        </p:nvGrpSpPr>
        <p:grpSpPr>
          <a:xfrm>
            <a:off x="6420674" y="4277279"/>
            <a:ext cx="3248809" cy="2149909"/>
            <a:chOff x="8169799" y="4136664"/>
            <a:chExt cx="3577884" cy="2385256"/>
          </a:xfrm>
        </p:grpSpPr>
        <p:pic>
          <p:nvPicPr>
            <p:cNvPr id="23" name="Picture 22"/>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8169799" y="4136664"/>
              <a:ext cx="3577884" cy="2385256"/>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
          <p:nvSpPr>
            <p:cNvPr id="27" name="Oval 26"/>
            <p:cNvSpPr/>
            <p:nvPr/>
          </p:nvSpPr>
          <p:spPr>
            <a:xfrm>
              <a:off x="8315230" y="4257836"/>
              <a:ext cx="438845" cy="43884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rgbClr val="00B050"/>
                  </a:solidFill>
                  <a:latin typeface="Roboto Black" panose="02000000000000000000" pitchFamily="2" charset="0"/>
                  <a:ea typeface="Roboto Black" panose="02000000000000000000" pitchFamily="2" charset="0"/>
                </a:rPr>
                <a:t>4</a:t>
              </a:r>
            </a:p>
          </p:txBody>
        </p:sp>
      </p:grpSp>
      <p:grpSp>
        <p:nvGrpSpPr>
          <p:cNvPr id="6" name="Group 5"/>
          <p:cNvGrpSpPr/>
          <p:nvPr/>
        </p:nvGrpSpPr>
        <p:grpSpPr>
          <a:xfrm>
            <a:off x="2662695" y="1437659"/>
            <a:ext cx="3248809" cy="2419068"/>
            <a:chOff x="721155" y="1791302"/>
            <a:chExt cx="3577884" cy="2683880"/>
          </a:xfrm>
        </p:grpSpPr>
        <p:pic>
          <p:nvPicPr>
            <p:cNvPr id="3" name="Picture 2"/>
            <p:cNvPicPr>
              <a:picLocks noChangeAspect="1"/>
            </p:cNvPicPr>
            <p:nvPr/>
          </p:nvPicPr>
          <p:blipFill>
            <a:blip r:embed="rId6" cstate="hqprint">
              <a:extLst>
                <a:ext uri="{28A0092B-C50C-407E-A947-70E740481C1C}">
                  <a14:useLocalDpi xmlns:a14="http://schemas.microsoft.com/office/drawing/2010/main" val="0"/>
                </a:ext>
              </a:extLst>
            </a:blip>
            <a:stretch>
              <a:fillRect/>
            </a:stretch>
          </p:blipFill>
          <p:spPr>
            <a:xfrm>
              <a:off x="721155" y="1791302"/>
              <a:ext cx="3577884" cy="2683880"/>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
          <p:nvSpPr>
            <p:cNvPr id="5" name="Oval 4"/>
            <p:cNvSpPr/>
            <p:nvPr/>
          </p:nvSpPr>
          <p:spPr>
            <a:xfrm>
              <a:off x="866193" y="1966486"/>
              <a:ext cx="438845" cy="43884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rgbClr val="00B050"/>
                  </a:solidFill>
                  <a:latin typeface="Roboto Black" panose="02000000000000000000" pitchFamily="2" charset="0"/>
                  <a:ea typeface="Roboto Black" panose="02000000000000000000" pitchFamily="2" charset="0"/>
                </a:rPr>
                <a:t>1</a:t>
              </a:r>
            </a:p>
          </p:txBody>
        </p:sp>
      </p:grpSp>
      <p:pic>
        <p:nvPicPr>
          <p:cNvPr id="34" name="Picture 3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0" y="31946"/>
            <a:ext cx="1417791" cy="979395"/>
          </a:xfrm>
          <a:prstGeom prst="rect">
            <a:avLst/>
          </a:prstGeom>
        </p:spPr>
      </p:pic>
      <p:sp>
        <p:nvSpPr>
          <p:cNvPr id="24" name="TextBox 23">
            <a:extLst>
              <a:ext uri="{FF2B5EF4-FFF2-40B4-BE49-F238E27FC236}">
                <a16:creationId xmlns:a16="http://schemas.microsoft.com/office/drawing/2014/main" id="{8BAB906A-1694-05DB-A671-51D0AA73C0B5}"/>
              </a:ext>
            </a:extLst>
          </p:cNvPr>
          <p:cNvSpPr txBox="1"/>
          <p:nvPr/>
        </p:nvSpPr>
        <p:spPr>
          <a:xfrm>
            <a:off x="1326516" y="731178"/>
            <a:ext cx="9972339" cy="461665"/>
          </a:xfrm>
          <a:prstGeom prst="rect">
            <a:avLst/>
          </a:prstGeom>
          <a:noFill/>
        </p:spPr>
        <p:txBody>
          <a:bodyPr wrap="square" rtlCol="0">
            <a:spAutoFit/>
          </a:bodyPr>
          <a:lstStyle/>
          <a:p>
            <a:pPr lvl="0" algn="just">
              <a:defRPr/>
            </a:pPr>
            <a:r>
              <a:rPr lang="vi-VN" altLang="zh-CN" sz="2400">
                <a:solidFill>
                  <a:srgbClr val="002060"/>
                </a:solidFill>
                <a:latin typeface="Roboto" panose="02000000000000000000" pitchFamily="2" charset="0"/>
                <a:ea typeface="Roboto" panose="02000000000000000000" pitchFamily="2" charset="0"/>
              </a:rPr>
              <a:t>Quan sát hình và kể những điều em nhìn thấy trên bầu trời vào ban đêm</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
        <p:nvSpPr>
          <p:cNvPr id="9" name="TextBox 8"/>
          <p:cNvSpPr txBox="1"/>
          <p:nvPr/>
        </p:nvSpPr>
        <p:spPr>
          <a:xfrm>
            <a:off x="2647914" y="168264"/>
            <a:ext cx="7329542" cy="584775"/>
          </a:xfrm>
          <a:prstGeom prst="rect">
            <a:avLst/>
          </a:prstGeom>
          <a:noFill/>
        </p:spPr>
        <p:txBody>
          <a:bodyPr wrap="square" rtlCol="0">
            <a:spAutoFit/>
          </a:bodyPr>
          <a:lstStyle/>
          <a:p>
            <a:pPr lvl="0" algn="ctr">
              <a:defRPr/>
            </a:pPr>
            <a:r>
              <a:rPr lang="en-US" altLang="zh-CN" sz="3200">
                <a:solidFill>
                  <a:srgbClr val="002060"/>
                </a:solidFill>
                <a:latin typeface="Roboto Black" panose="02000000000000000000" pitchFamily="2" charset="0"/>
                <a:ea typeface="Roboto Black" panose="02000000000000000000" pitchFamily="2" charset="0"/>
              </a:rPr>
              <a:t>TÌM HIỂU BẦU TRỜI VÀO BAN ĐÊM</a:t>
            </a:r>
            <a:endParaRPr lang="vi-VN" altLang="zh-CN" sz="3200">
              <a:solidFill>
                <a:srgbClr val="002060"/>
              </a:solidFill>
              <a:latin typeface="Roboto Black" panose="02000000000000000000" pitchFamily="2" charset="0"/>
              <a:ea typeface="Roboto Black" panose="02000000000000000000" pitchFamily="2" charset="0"/>
            </a:endParaRPr>
          </a:p>
        </p:txBody>
      </p:sp>
      <p:sp>
        <p:nvSpPr>
          <p:cNvPr id="13" name="TextBox 12">
            <a:extLst>
              <a:ext uri="{FF2B5EF4-FFF2-40B4-BE49-F238E27FC236}">
                <a16:creationId xmlns:a16="http://schemas.microsoft.com/office/drawing/2014/main" id="{8BAB906A-1694-05DB-A671-51D0AA73C0B5}"/>
              </a:ext>
            </a:extLst>
          </p:cNvPr>
          <p:cNvSpPr txBox="1"/>
          <p:nvPr/>
        </p:nvSpPr>
        <p:spPr>
          <a:xfrm>
            <a:off x="-168219" y="2146896"/>
            <a:ext cx="2968870" cy="830997"/>
          </a:xfrm>
          <a:prstGeom prst="rect">
            <a:avLst/>
          </a:prstGeom>
          <a:noFill/>
        </p:spPr>
        <p:txBody>
          <a:bodyPr wrap="square" rtlCol="0">
            <a:spAutoFit/>
          </a:bodyPr>
          <a:lstStyle/>
          <a:p>
            <a:pPr lvl="0" algn="ctr">
              <a:defRPr/>
            </a:pPr>
            <a:r>
              <a:rPr lang="en-US" altLang="zh-CN" sz="2400">
                <a:solidFill>
                  <a:srgbClr val="002060"/>
                </a:solidFill>
                <a:latin typeface="Roboto" panose="02000000000000000000" pitchFamily="2" charset="0"/>
                <a:ea typeface="Roboto" panose="02000000000000000000" pitchFamily="2" charset="0"/>
              </a:rPr>
              <a:t>Bầu trời có Mặt Trăng tròn</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
        <p:nvSpPr>
          <p:cNvPr id="14" name="TextBox 13">
            <a:extLst>
              <a:ext uri="{FF2B5EF4-FFF2-40B4-BE49-F238E27FC236}">
                <a16:creationId xmlns:a16="http://schemas.microsoft.com/office/drawing/2014/main" id="{8BAB906A-1694-05DB-A671-51D0AA73C0B5}"/>
              </a:ext>
            </a:extLst>
          </p:cNvPr>
          <p:cNvSpPr txBox="1"/>
          <p:nvPr/>
        </p:nvSpPr>
        <p:spPr>
          <a:xfrm>
            <a:off x="-67513" y="5017125"/>
            <a:ext cx="2788058" cy="830997"/>
          </a:xfrm>
          <a:prstGeom prst="rect">
            <a:avLst/>
          </a:prstGeom>
          <a:noFill/>
        </p:spPr>
        <p:txBody>
          <a:bodyPr wrap="square" rtlCol="0">
            <a:spAutoFit/>
          </a:bodyPr>
          <a:lstStyle/>
          <a:p>
            <a:pPr lvl="0" algn="ctr">
              <a:defRPr/>
            </a:pPr>
            <a:r>
              <a:rPr lang="en-US" altLang="zh-CN" sz="2400">
                <a:solidFill>
                  <a:srgbClr val="002060"/>
                </a:solidFill>
                <a:latin typeface="Roboto" panose="02000000000000000000" pitchFamily="2" charset="0"/>
                <a:ea typeface="Roboto" panose="02000000000000000000" pitchFamily="2" charset="0"/>
              </a:rPr>
              <a:t>Bầu trời có rất nhiều ngôi sao nhỏ</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
        <p:nvSpPr>
          <p:cNvPr id="20" name="TextBox 19">
            <a:extLst>
              <a:ext uri="{FF2B5EF4-FFF2-40B4-BE49-F238E27FC236}">
                <a16:creationId xmlns:a16="http://schemas.microsoft.com/office/drawing/2014/main" id="{8BAB906A-1694-05DB-A671-51D0AA73C0B5}"/>
              </a:ext>
            </a:extLst>
          </p:cNvPr>
          <p:cNvSpPr txBox="1"/>
          <p:nvPr/>
        </p:nvSpPr>
        <p:spPr>
          <a:xfrm>
            <a:off x="9724795" y="1624051"/>
            <a:ext cx="1813084" cy="830997"/>
          </a:xfrm>
          <a:prstGeom prst="rect">
            <a:avLst/>
          </a:prstGeom>
          <a:noFill/>
        </p:spPr>
        <p:txBody>
          <a:bodyPr wrap="square" rtlCol="0">
            <a:spAutoFit/>
          </a:bodyPr>
          <a:lstStyle/>
          <a:p>
            <a:pPr lvl="0" algn="ctr">
              <a:defRPr/>
            </a:pPr>
            <a:r>
              <a:rPr lang="en-US" altLang="zh-CN" sz="2400">
                <a:solidFill>
                  <a:srgbClr val="002060"/>
                </a:solidFill>
                <a:latin typeface="Roboto" panose="02000000000000000000" pitchFamily="2" charset="0"/>
                <a:ea typeface="Roboto" panose="02000000000000000000" pitchFamily="2" charset="0"/>
              </a:rPr>
              <a:t>Bầu trời có ít sao</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
        <p:nvSpPr>
          <p:cNvPr id="21" name="TextBox 20">
            <a:extLst>
              <a:ext uri="{FF2B5EF4-FFF2-40B4-BE49-F238E27FC236}">
                <a16:creationId xmlns:a16="http://schemas.microsoft.com/office/drawing/2014/main" id="{8BAB906A-1694-05DB-A671-51D0AA73C0B5}"/>
              </a:ext>
            </a:extLst>
          </p:cNvPr>
          <p:cNvSpPr txBox="1"/>
          <p:nvPr/>
        </p:nvSpPr>
        <p:spPr>
          <a:xfrm>
            <a:off x="9801538" y="4677140"/>
            <a:ext cx="2038302" cy="1569660"/>
          </a:xfrm>
          <a:prstGeom prst="rect">
            <a:avLst/>
          </a:prstGeom>
          <a:noFill/>
        </p:spPr>
        <p:txBody>
          <a:bodyPr wrap="square" rtlCol="0">
            <a:spAutoFit/>
          </a:bodyPr>
          <a:lstStyle/>
          <a:p>
            <a:pPr lvl="0" algn="ctr">
              <a:defRPr/>
            </a:pPr>
            <a:r>
              <a:rPr lang="en-US" altLang="zh-CN" sz="2400" noProof="0">
                <a:solidFill>
                  <a:srgbClr val="002060"/>
                </a:solidFill>
                <a:latin typeface="Roboto" panose="02000000000000000000" pitchFamily="2" charset="0"/>
                <a:ea typeface="Roboto" panose="02000000000000000000" pitchFamily="2" charset="0"/>
              </a:rPr>
              <a:t>Bầu trời không có Mặt Trăng, sao và mây</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
        <p:nvSpPr>
          <p:cNvPr id="17" name="Oval 16"/>
          <p:cNvSpPr/>
          <p:nvPr/>
        </p:nvSpPr>
        <p:spPr>
          <a:xfrm>
            <a:off x="4676306" y="1901255"/>
            <a:ext cx="842367" cy="847705"/>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p:cNvSpPr/>
          <p:nvPr/>
        </p:nvSpPr>
        <p:spPr>
          <a:xfrm>
            <a:off x="4105536" y="4504528"/>
            <a:ext cx="842367" cy="847705"/>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Oval 28"/>
          <p:cNvSpPr/>
          <p:nvPr/>
        </p:nvSpPr>
        <p:spPr>
          <a:xfrm>
            <a:off x="7766873" y="1901255"/>
            <a:ext cx="842367" cy="847705"/>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Oval 32"/>
          <p:cNvSpPr/>
          <p:nvPr/>
        </p:nvSpPr>
        <p:spPr>
          <a:xfrm>
            <a:off x="8045078" y="5104692"/>
            <a:ext cx="842367" cy="847705"/>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554995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down)">
                                      <p:cBhvr>
                                        <p:cTn id="7" dur="500"/>
                                        <p:tgtEl>
                                          <p:spTgt spid="24"/>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1000"/>
                                        <p:tgtEl>
                                          <p:spTgt spid="9"/>
                                        </p:tgtEl>
                                      </p:cBhvr>
                                    </p:animEffect>
                                    <p:anim calcmode="lin" valueType="num">
                                      <p:cBhvr>
                                        <p:cTn id="11" dur="1000" fill="hold"/>
                                        <p:tgtEl>
                                          <p:spTgt spid="9"/>
                                        </p:tgtEl>
                                        <p:attrNameLst>
                                          <p:attrName>ppt_x</p:attrName>
                                        </p:attrNameLst>
                                      </p:cBhvr>
                                      <p:tavLst>
                                        <p:tav tm="0">
                                          <p:val>
                                            <p:strVal val="#ppt_x"/>
                                          </p:val>
                                        </p:tav>
                                        <p:tav tm="100000">
                                          <p:val>
                                            <p:strVal val="#ppt_x"/>
                                          </p:val>
                                        </p:tav>
                                      </p:tavLst>
                                    </p:anim>
                                    <p:anim calcmode="lin" valueType="num">
                                      <p:cBhvr>
                                        <p:cTn id="12"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down)">
                                      <p:cBhvr>
                                        <p:cTn id="17" dur="500"/>
                                        <p:tgtEl>
                                          <p:spTgt spid="13"/>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fade">
                                      <p:cBhvr>
                                        <p:cTn id="20" dur="500"/>
                                        <p:tgtEl>
                                          <p:spTgt spid="17"/>
                                        </p:tgtEl>
                                      </p:cBhvr>
                                    </p:animEffect>
                                  </p:childTnLst>
                                </p:cTn>
                              </p:par>
                              <p:par>
                                <p:cTn id="21" presetID="26" presetClass="emph" presetSubtype="0" repeatCount="3000" fill="hold" grpId="1" nodeType="withEffect">
                                  <p:stCondLst>
                                    <p:cond delay="0"/>
                                  </p:stCondLst>
                                  <p:childTnLst>
                                    <p:animEffect transition="out" filter="fade">
                                      <p:cBhvr>
                                        <p:cTn id="22" dur="1000" tmFilter="0, 0; .2, .5; .8, .5; 1, 0"/>
                                        <p:tgtEl>
                                          <p:spTgt spid="17"/>
                                        </p:tgtEl>
                                      </p:cBhvr>
                                    </p:animEffect>
                                    <p:animScale>
                                      <p:cBhvr>
                                        <p:cTn id="23" dur="500" autoRev="1" fill="hold"/>
                                        <p:tgtEl>
                                          <p:spTgt spid="17"/>
                                        </p:tgtEl>
                                      </p:cBhvr>
                                      <p:by x="105000" y="105000"/>
                                    </p:animScale>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wipe(down)">
                                      <p:cBhvr>
                                        <p:cTn id="28" dur="500"/>
                                        <p:tgtEl>
                                          <p:spTgt spid="14"/>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fade">
                                      <p:cBhvr>
                                        <p:cTn id="31" dur="500"/>
                                        <p:tgtEl>
                                          <p:spTgt spid="28"/>
                                        </p:tgtEl>
                                      </p:cBhvr>
                                    </p:animEffect>
                                  </p:childTnLst>
                                </p:cTn>
                              </p:par>
                              <p:par>
                                <p:cTn id="32" presetID="26" presetClass="emph" presetSubtype="0" repeatCount="3000" fill="hold" grpId="1" nodeType="withEffect">
                                  <p:stCondLst>
                                    <p:cond delay="0"/>
                                  </p:stCondLst>
                                  <p:childTnLst>
                                    <p:animEffect transition="out" filter="fade">
                                      <p:cBhvr>
                                        <p:cTn id="33" dur="1000" tmFilter="0, 0; .2, .5; .8, .5; 1, 0"/>
                                        <p:tgtEl>
                                          <p:spTgt spid="28"/>
                                        </p:tgtEl>
                                      </p:cBhvr>
                                    </p:animEffect>
                                    <p:animScale>
                                      <p:cBhvr>
                                        <p:cTn id="34" dur="500" autoRev="1" fill="hold"/>
                                        <p:tgtEl>
                                          <p:spTgt spid="28"/>
                                        </p:tgtEl>
                                      </p:cBhvr>
                                      <p:by x="105000" y="105000"/>
                                    </p:animScale>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grpId="0" nodeType="click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wipe(down)">
                                      <p:cBhvr>
                                        <p:cTn id="39" dur="500"/>
                                        <p:tgtEl>
                                          <p:spTgt spid="20"/>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9"/>
                                        </p:tgtEl>
                                        <p:attrNameLst>
                                          <p:attrName>style.visibility</p:attrName>
                                        </p:attrNameLst>
                                      </p:cBhvr>
                                      <p:to>
                                        <p:strVal val="visible"/>
                                      </p:to>
                                    </p:set>
                                    <p:animEffect transition="in" filter="fade">
                                      <p:cBhvr>
                                        <p:cTn id="42" dur="500"/>
                                        <p:tgtEl>
                                          <p:spTgt spid="29"/>
                                        </p:tgtEl>
                                      </p:cBhvr>
                                    </p:animEffect>
                                  </p:childTnLst>
                                </p:cTn>
                              </p:par>
                              <p:par>
                                <p:cTn id="43" presetID="26" presetClass="emph" presetSubtype="0" repeatCount="3000" fill="hold" grpId="1" nodeType="withEffect">
                                  <p:stCondLst>
                                    <p:cond delay="0"/>
                                  </p:stCondLst>
                                  <p:childTnLst>
                                    <p:animEffect transition="out" filter="fade">
                                      <p:cBhvr>
                                        <p:cTn id="44" dur="1000" tmFilter="0, 0; .2, .5; .8, .5; 1, 0"/>
                                        <p:tgtEl>
                                          <p:spTgt spid="29"/>
                                        </p:tgtEl>
                                      </p:cBhvr>
                                    </p:animEffect>
                                    <p:animScale>
                                      <p:cBhvr>
                                        <p:cTn id="45" dur="500" autoRev="1" fill="hold"/>
                                        <p:tgtEl>
                                          <p:spTgt spid="29"/>
                                        </p:tgtEl>
                                      </p:cBhvr>
                                      <p:by x="105000" y="105000"/>
                                    </p:animScale>
                                  </p:childTnLst>
                                </p:cTn>
                              </p:par>
                            </p:childTnLst>
                          </p:cTn>
                        </p:par>
                      </p:childTnLst>
                    </p:cTn>
                  </p:par>
                  <p:par>
                    <p:cTn id="46" fill="hold">
                      <p:stCondLst>
                        <p:cond delay="indefinite"/>
                      </p:stCondLst>
                      <p:childTnLst>
                        <p:par>
                          <p:cTn id="47" fill="hold">
                            <p:stCondLst>
                              <p:cond delay="0"/>
                            </p:stCondLst>
                            <p:childTnLst>
                              <p:par>
                                <p:cTn id="48" presetID="22" presetClass="entr" presetSubtype="4" fill="hold" grpId="0" nodeType="clickEffect">
                                  <p:stCondLst>
                                    <p:cond delay="0"/>
                                  </p:stCondLst>
                                  <p:childTnLst>
                                    <p:set>
                                      <p:cBhvr>
                                        <p:cTn id="49" dur="1" fill="hold">
                                          <p:stCondLst>
                                            <p:cond delay="0"/>
                                          </p:stCondLst>
                                        </p:cTn>
                                        <p:tgtEl>
                                          <p:spTgt spid="21"/>
                                        </p:tgtEl>
                                        <p:attrNameLst>
                                          <p:attrName>style.visibility</p:attrName>
                                        </p:attrNameLst>
                                      </p:cBhvr>
                                      <p:to>
                                        <p:strVal val="visible"/>
                                      </p:to>
                                    </p:set>
                                    <p:animEffect transition="in" filter="wipe(down)">
                                      <p:cBhvr>
                                        <p:cTn id="50" dur="500"/>
                                        <p:tgtEl>
                                          <p:spTgt spid="21"/>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33"/>
                                        </p:tgtEl>
                                        <p:attrNameLst>
                                          <p:attrName>style.visibility</p:attrName>
                                        </p:attrNameLst>
                                      </p:cBhvr>
                                      <p:to>
                                        <p:strVal val="visible"/>
                                      </p:to>
                                    </p:set>
                                    <p:animEffect transition="in" filter="fade">
                                      <p:cBhvr>
                                        <p:cTn id="53" dur="500"/>
                                        <p:tgtEl>
                                          <p:spTgt spid="33"/>
                                        </p:tgtEl>
                                      </p:cBhvr>
                                    </p:animEffect>
                                  </p:childTnLst>
                                </p:cTn>
                              </p:par>
                              <p:par>
                                <p:cTn id="54" presetID="26" presetClass="emph" presetSubtype="0" repeatCount="3000" fill="hold" grpId="1" nodeType="withEffect">
                                  <p:stCondLst>
                                    <p:cond delay="0"/>
                                  </p:stCondLst>
                                  <p:childTnLst>
                                    <p:animEffect transition="out" filter="fade">
                                      <p:cBhvr>
                                        <p:cTn id="55" dur="1000" tmFilter="0, 0; .2, .5; .8, .5; 1, 0"/>
                                        <p:tgtEl>
                                          <p:spTgt spid="33"/>
                                        </p:tgtEl>
                                      </p:cBhvr>
                                    </p:animEffect>
                                    <p:animScale>
                                      <p:cBhvr>
                                        <p:cTn id="56" dur="500" autoRev="1" fill="hold"/>
                                        <p:tgtEl>
                                          <p:spTgt spid="3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9" grpId="0"/>
      <p:bldP spid="13" grpId="0"/>
      <p:bldP spid="14" grpId="0"/>
      <p:bldP spid="20" grpId="0"/>
      <p:bldP spid="21" grpId="0"/>
      <p:bldP spid="17" grpId="0" animBg="1"/>
      <p:bldP spid="17" grpId="1" animBg="1"/>
      <p:bldP spid="28" grpId="0" animBg="1"/>
      <p:bldP spid="28" grpId="1" animBg="1"/>
      <p:bldP spid="29" grpId="0" animBg="1"/>
      <p:bldP spid="29" grpId="1" animBg="1"/>
      <p:bldP spid="33" grpId="0" animBg="1"/>
      <p:bldP spid="33" grpId="1"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Picture 3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1946"/>
            <a:ext cx="1417791" cy="979395"/>
          </a:xfrm>
          <a:prstGeom prst="rect">
            <a:avLst/>
          </a:prstGeom>
        </p:spPr>
      </p:pic>
      <p:sp>
        <p:nvSpPr>
          <p:cNvPr id="24" name="TextBox 23">
            <a:extLst>
              <a:ext uri="{FF2B5EF4-FFF2-40B4-BE49-F238E27FC236}">
                <a16:creationId xmlns:a16="http://schemas.microsoft.com/office/drawing/2014/main" id="{8BAB906A-1694-05DB-A671-51D0AA73C0B5}"/>
              </a:ext>
            </a:extLst>
          </p:cNvPr>
          <p:cNvSpPr txBox="1"/>
          <p:nvPr/>
        </p:nvSpPr>
        <p:spPr>
          <a:xfrm>
            <a:off x="2446285" y="1290487"/>
            <a:ext cx="8139239" cy="461665"/>
          </a:xfrm>
          <a:prstGeom prst="rect">
            <a:avLst/>
          </a:prstGeom>
          <a:noFill/>
        </p:spPr>
        <p:txBody>
          <a:bodyPr wrap="square" rtlCol="0">
            <a:spAutoFit/>
          </a:bodyPr>
          <a:lstStyle/>
          <a:p>
            <a:pPr lvl="0" algn="just">
              <a:defRPr/>
            </a:pPr>
            <a:r>
              <a:rPr lang="vi-VN" altLang="zh-CN" sz="2400">
                <a:solidFill>
                  <a:srgbClr val="002060"/>
                </a:solidFill>
                <a:latin typeface="Roboto" panose="02000000000000000000" pitchFamily="2" charset="0"/>
                <a:ea typeface="Roboto" panose="02000000000000000000" pitchFamily="2" charset="0"/>
              </a:rPr>
              <a:t>Chỉ ra sự khác biệt của bầu trời vào ban ngày và ban đêm</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
        <p:nvSpPr>
          <p:cNvPr id="9" name="TextBox 8"/>
          <p:cNvSpPr txBox="1"/>
          <p:nvPr/>
        </p:nvSpPr>
        <p:spPr>
          <a:xfrm>
            <a:off x="4311396" y="537677"/>
            <a:ext cx="3482230" cy="584775"/>
          </a:xfrm>
          <a:prstGeom prst="rect">
            <a:avLst/>
          </a:prstGeom>
          <a:noFill/>
        </p:spPr>
        <p:txBody>
          <a:bodyPr wrap="square" rtlCol="0">
            <a:spAutoFit/>
          </a:bodyPr>
          <a:lstStyle/>
          <a:p>
            <a:pPr lvl="0" algn="ctr">
              <a:defRPr/>
            </a:pPr>
            <a:r>
              <a:rPr lang="en-US" altLang="zh-CN" sz="3200">
                <a:solidFill>
                  <a:srgbClr val="002060"/>
                </a:solidFill>
                <a:latin typeface="Roboto Black" panose="02000000000000000000" pitchFamily="2" charset="0"/>
                <a:ea typeface="Roboto Black" panose="02000000000000000000" pitchFamily="2" charset="0"/>
              </a:rPr>
              <a:t>THẢO LUẬN</a:t>
            </a:r>
            <a:endParaRPr lang="vi-VN" altLang="zh-CN" sz="3200">
              <a:solidFill>
                <a:srgbClr val="002060"/>
              </a:solidFill>
              <a:latin typeface="Roboto Black" panose="02000000000000000000" pitchFamily="2" charset="0"/>
              <a:ea typeface="Roboto Black" panose="02000000000000000000" pitchFamily="2" charset="0"/>
            </a:endParaRPr>
          </a:p>
        </p:txBody>
      </p:sp>
      <p:pic>
        <p:nvPicPr>
          <p:cNvPr id="11" name="Picture 10"/>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rot="20846670">
            <a:off x="1491307" y="2521718"/>
            <a:ext cx="3317334" cy="2212669"/>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12" name="Picture 11"/>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rot="20846670">
            <a:off x="6917967" y="2231702"/>
            <a:ext cx="3109430" cy="2212669"/>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10" name="TextBox 9">
            <a:extLst>
              <a:ext uri="{FF2B5EF4-FFF2-40B4-BE49-F238E27FC236}">
                <a16:creationId xmlns:a16="http://schemas.microsoft.com/office/drawing/2014/main" id="{8BAB906A-1694-05DB-A671-51D0AA73C0B5}"/>
              </a:ext>
            </a:extLst>
          </p:cNvPr>
          <p:cNvSpPr txBox="1"/>
          <p:nvPr/>
        </p:nvSpPr>
        <p:spPr>
          <a:xfrm>
            <a:off x="343798" y="5481957"/>
            <a:ext cx="4518212" cy="461665"/>
          </a:xfrm>
          <a:prstGeom prst="rect">
            <a:avLst/>
          </a:prstGeom>
          <a:noFill/>
        </p:spPr>
        <p:txBody>
          <a:bodyPr wrap="square" rtlCol="0">
            <a:spAutoFit/>
          </a:bodyPr>
          <a:lstStyle/>
          <a:p>
            <a:pPr lvl="0" algn="just">
              <a:defRPr/>
            </a:pPr>
            <a:r>
              <a:rPr lang="vi-VN" altLang="zh-CN" sz="2400">
                <a:solidFill>
                  <a:srgbClr val="002060"/>
                </a:solidFill>
                <a:latin typeface="Roboto" panose="02000000000000000000" pitchFamily="2" charset="0"/>
                <a:ea typeface="Roboto" panose="02000000000000000000" pitchFamily="2" charset="0"/>
              </a:rPr>
              <a:t>Ban ngày trời sáng, có </a:t>
            </a:r>
            <a:r>
              <a:rPr lang="en-US" altLang="zh-CN" sz="2400">
                <a:solidFill>
                  <a:srgbClr val="002060"/>
                </a:solidFill>
                <a:latin typeface="Roboto" panose="02000000000000000000" pitchFamily="2" charset="0"/>
                <a:ea typeface="Roboto" panose="02000000000000000000" pitchFamily="2" charset="0"/>
              </a:rPr>
              <a:t>M</a:t>
            </a:r>
            <a:r>
              <a:rPr lang="vi-VN" altLang="zh-CN" sz="2400">
                <a:solidFill>
                  <a:srgbClr val="002060"/>
                </a:solidFill>
                <a:latin typeface="Roboto" panose="02000000000000000000" pitchFamily="2" charset="0"/>
                <a:ea typeface="Roboto" panose="02000000000000000000" pitchFamily="2" charset="0"/>
              </a:rPr>
              <a:t>ặt </a:t>
            </a:r>
            <a:r>
              <a:rPr lang="en-US" altLang="zh-CN" sz="2400">
                <a:solidFill>
                  <a:srgbClr val="002060"/>
                </a:solidFill>
                <a:latin typeface="Roboto" panose="02000000000000000000" pitchFamily="2" charset="0"/>
                <a:ea typeface="Roboto" panose="02000000000000000000" pitchFamily="2" charset="0"/>
              </a:rPr>
              <a:t>T</a:t>
            </a:r>
            <a:r>
              <a:rPr lang="vi-VN" altLang="zh-CN" sz="2400">
                <a:solidFill>
                  <a:srgbClr val="002060"/>
                </a:solidFill>
                <a:latin typeface="Roboto" panose="02000000000000000000" pitchFamily="2" charset="0"/>
                <a:ea typeface="Roboto" panose="02000000000000000000" pitchFamily="2" charset="0"/>
              </a:rPr>
              <a:t>rời</a:t>
            </a:r>
          </a:p>
        </p:txBody>
      </p:sp>
      <p:sp>
        <p:nvSpPr>
          <p:cNvPr id="13" name="TextBox 12">
            <a:extLst>
              <a:ext uri="{FF2B5EF4-FFF2-40B4-BE49-F238E27FC236}">
                <a16:creationId xmlns:a16="http://schemas.microsoft.com/office/drawing/2014/main" id="{8BAB906A-1694-05DB-A671-51D0AA73C0B5}"/>
              </a:ext>
            </a:extLst>
          </p:cNvPr>
          <p:cNvSpPr txBox="1"/>
          <p:nvPr/>
        </p:nvSpPr>
        <p:spPr>
          <a:xfrm>
            <a:off x="7121564" y="5481957"/>
            <a:ext cx="4378362" cy="461665"/>
          </a:xfrm>
          <a:prstGeom prst="rect">
            <a:avLst/>
          </a:prstGeom>
          <a:noFill/>
        </p:spPr>
        <p:txBody>
          <a:bodyPr wrap="square" rtlCol="0">
            <a:spAutoFit/>
          </a:bodyPr>
          <a:lstStyle/>
          <a:p>
            <a:pPr lvl="0" algn="just">
              <a:defRPr/>
            </a:pPr>
            <a:r>
              <a:rPr lang="vi-VN" altLang="zh-CN" sz="2400">
                <a:solidFill>
                  <a:srgbClr val="002060"/>
                </a:solidFill>
                <a:latin typeface="Roboto" panose="02000000000000000000" pitchFamily="2" charset="0"/>
                <a:ea typeface="Roboto" panose="02000000000000000000" pitchFamily="2" charset="0"/>
              </a:rPr>
              <a:t>Ban đêm trời tối, có </a:t>
            </a:r>
            <a:r>
              <a:rPr lang="en-US" altLang="zh-CN" sz="2400">
                <a:solidFill>
                  <a:srgbClr val="002060"/>
                </a:solidFill>
                <a:latin typeface="Roboto" panose="02000000000000000000" pitchFamily="2" charset="0"/>
                <a:ea typeface="Roboto" panose="02000000000000000000" pitchFamily="2" charset="0"/>
              </a:rPr>
              <a:t>M</a:t>
            </a:r>
            <a:r>
              <a:rPr lang="vi-VN" altLang="zh-CN" sz="2400">
                <a:solidFill>
                  <a:srgbClr val="002060"/>
                </a:solidFill>
                <a:latin typeface="Roboto" panose="02000000000000000000" pitchFamily="2" charset="0"/>
                <a:ea typeface="Roboto" panose="02000000000000000000" pitchFamily="2" charset="0"/>
              </a:rPr>
              <a:t>ặt </a:t>
            </a:r>
            <a:r>
              <a:rPr lang="en-US" altLang="zh-CN" sz="2400">
                <a:solidFill>
                  <a:srgbClr val="002060"/>
                </a:solidFill>
                <a:latin typeface="Roboto" panose="02000000000000000000" pitchFamily="2" charset="0"/>
                <a:ea typeface="Roboto" panose="02000000000000000000" pitchFamily="2" charset="0"/>
              </a:rPr>
              <a:t>T</a:t>
            </a:r>
            <a:r>
              <a:rPr lang="vi-VN" altLang="zh-CN" sz="2400">
                <a:solidFill>
                  <a:srgbClr val="002060"/>
                </a:solidFill>
                <a:latin typeface="Roboto" panose="02000000000000000000" pitchFamily="2" charset="0"/>
                <a:ea typeface="Roboto" panose="02000000000000000000" pitchFamily="2" charset="0"/>
              </a:rPr>
              <a:t>răng</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6226338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down)">
                                      <p:cBhvr>
                                        <p:cTn id="7" dur="500"/>
                                        <p:tgtEl>
                                          <p:spTgt spid="24"/>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1000"/>
                                        <p:tgtEl>
                                          <p:spTgt spid="9"/>
                                        </p:tgtEl>
                                      </p:cBhvr>
                                    </p:animEffect>
                                    <p:anim calcmode="lin" valueType="num">
                                      <p:cBhvr>
                                        <p:cTn id="11" dur="1000" fill="hold"/>
                                        <p:tgtEl>
                                          <p:spTgt spid="9"/>
                                        </p:tgtEl>
                                        <p:attrNameLst>
                                          <p:attrName>ppt_x</p:attrName>
                                        </p:attrNameLst>
                                      </p:cBhvr>
                                      <p:tavLst>
                                        <p:tav tm="0">
                                          <p:val>
                                            <p:strVal val="#ppt_x"/>
                                          </p:val>
                                        </p:tav>
                                        <p:tav tm="100000">
                                          <p:val>
                                            <p:strVal val="#ppt_x"/>
                                          </p:val>
                                        </p:tav>
                                      </p:tavLst>
                                    </p:anim>
                                    <p:anim calcmode="lin" valueType="num">
                                      <p:cBhvr>
                                        <p:cTn id="12" dur="1000" fill="hold"/>
                                        <p:tgtEl>
                                          <p:spTgt spid="9"/>
                                        </p:tgtEl>
                                        <p:attrNameLst>
                                          <p:attrName>ppt_y</p:attrName>
                                        </p:attrNameLst>
                                      </p:cBhvr>
                                      <p:tavLst>
                                        <p:tav tm="0">
                                          <p:val>
                                            <p:strVal val="#ppt_y+.1"/>
                                          </p:val>
                                        </p:tav>
                                        <p:tav tm="100000">
                                          <p:val>
                                            <p:strVal val="#ppt_y"/>
                                          </p:val>
                                        </p:tav>
                                      </p:tavLst>
                                    </p:anim>
                                  </p:childTnLst>
                                </p:cTn>
                              </p:par>
                              <p:par>
                                <p:cTn id="13" presetID="22" presetClass="entr" presetSubtype="4"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down)">
                                      <p:cBhvr>
                                        <p:cTn id="15" dur="500"/>
                                        <p:tgtEl>
                                          <p:spTgt spid="11"/>
                                        </p:tgtEl>
                                      </p:cBhvr>
                                    </p:animEffect>
                                  </p:childTnLst>
                                </p:cTn>
                              </p:par>
                              <p:par>
                                <p:cTn id="16" presetID="22" presetClass="entr" presetSubtype="4" fill="hold"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wipe(down)">
                                      <p:cBhvr>
                                        <p:cTn id="18" dur="500"/>
                                        <p:tgtEl>
                                          <p:spTgt spid="12"/>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down)">
                                      <p:cBhvr>
                                        <p:cTn id="23" dur="500"/>
                                        <p:tgtEl>
                                          <p:spTgt spid="10"/>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wipe(down)">
                                      <p:cBhvr>
                                        <p:cTn id="2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9" grpId="0"/>
      <p:bldP spid="10" grpId="0"/>
      <p:bldP spid="1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5"/>
          <p:cNvSpPr/>
          <p:nvPr/>
        </p:nvSpPr>
        <p:spPr>
          <a:xfrm>
            <a:off x="859003" y="1537770"/>
            <a:ext cx="10459385" cy="4941454"/>
          </a:xfrm>
          <a:prstGeom prst="roundRect">
            <a:avLst>
              <a:gd name="adj" fmla="val 10160"/>
            </a:avLst>
          </a:pr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1946"/>
            <a:ext cx="1417791" cy="979395"/>
          </a:xfrm>
          <a:prstGeom prst="rect">
            <a:avLst/>
          </a:prstGeom>
        </p:spPr>
      </p:pic>
      <p:sp>
        <p:nvSpPr>
          <p:cNvPr id="7" name="TextBox 6"/>
          <p:cNvSpPr txBox="1"/>
          <p:nvPr/>
        </p:nvSpPr>
        <p:spPr>
          <a:xfrm>
            <a:off x="3790721" y="585440"/>
            <a:ext cx="407095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a:ln>
                  <a:noFill/>
                </a:ln>
                <a:solidFill>
                  <a:srgbClr val="00B050"/>
                </a:solidFill>
                <a:effectLst/>
                <a:uLnTx/>
                <a:uFillTx/>
                <a:latin typeface="Pangolin" panose="00000500000000000000" pitchFamily="2" charset="0"/>
                <a:ea typeface="Roboto" panose="02000000000000000000" pitchFamily="2" charset="0"/>
                <a:cs typeface="+mn-cs"/>
              </a:rPr>
              <a:t>PHIẾU HỌC TẬP SỐ 3</a:t>
            </a:r>
            <a:endParaRPr kumimoji="0" lang="en-US" altLang="zh-CN" sz="3200" b="1" i="0" u="none" strike="noStrike" kern="1200" cap="none" spc="0" normalizeH="0" baseline="0" noProof="0" dirty="0">
              <a:ln>
                <a:noFill/>
              </a:ln>
              <a:solidFill>
                <a:srgbClr val="00B050"/>
              </a:solidFill>
              <a:effectLst/>
              <a:uLnTx/>
              <a:uFillTx/>
              <a:latin typeface="Pangolin" panose="00000500000000000000" pitchFamily="2" charset="0"/>
              <a:ea typeface="Roboto" panose="02000000000000000000" pitchFamily="2" charset="0"/>
              <a:cs typeface="+mn-cs"/>
            </a:endParaRPr>
          </a:p>
        </p:txBody>
      </p:sp>
      <p:sp>
        <p:nvSpPr>
          <p:cNvPr id="3" name="Rectangle 3"/>
          <p:cNvSpPr>
            <a:spLocks noChangeArrowheads="1"/>
          </p:cNvSpPr>
          <p:nvPr/>
        </p:nvSpPr>
        <p:spPr bwMode="auto">
          <a:xfrm>
            <a:off x="1879980" y="265670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vi-VN" altLang="en-US" sz="1600" b="0" i="0" u="none" strike="noStrike" cap="none" normalizeH="0" baseline="0">
                <a:ln>
                  <a:noFill/>
                </a:ln>
                <a:solidFill>
                  <a:schemeClr val="tx1"/>
                </a:solidFill>
                <a:effectLst/>
                <a:latin typeface="Roboto" panose="02000000000000000000" pitchFamily="2" charset="0"/>
                <a:ea typeface="Calibri" panose="020F0502020204030204" pitchFamily="34" charset="0"/>
                <a:cs typeface="Times New Roman" panose="02020603050405020304" pitchFamily="18" charset="0"/>
              </a:rPr>
            </a:br>
            <a:endParaRPr kumimoji="0" lang="vi-VN" altLang="en-US" sz="1800" b="0" i="0" u="none" strike="noStrike" cap="none" normalizeH="0" baseline="0">
              <a:ln>
                <a:noFill/>
              </a:ln>
              <a:solidFill>
                <a:schemeClr val="tx1"/>
              </a:solidFill>
              <a:effectLst/>
              <a:latin typeface="Arial" panose="020B0604020202020204" pitchFamily="34" charset="0"/>
            </a:endParaRPr>
          </a:p>
        </p:txBody>
      </p:sp>
      <p:sp>
        <p:nvSpPr>
          <p:cNvPr id="15" name="TextBox 14"/>
          <p:cNvSpPr txBox="1"/>
          <p:nvPr/>
        </p:nvSpPr>
        <p:spPr>
          <a:xfrm>
            <a:off x="1314451" y="1789536"/>
            <a:ext cx="9460268" cy="1938992"/>
          </a:xfrm>
          <a:prstGeom prst="rect">
            <a:avLst/>
          </a:prstGeom>
          <a:noFill/>
        </p:spPr>
        <p:txBody>
          <a:bodyPr wrap="square" rtlCol="0">
            <a:spAutoFit/>
          </a:bodyPr>
          <a:lstStyle/>
          <a:p>
            <a:r>
              <a:rPr lang="vi-VN" sz="2400">
                <a:latin typeface="Roboto" panose="02000000000000000000" pitchFamily="2" charset="0"/>
                <a:ea typeface="Roboto" panose="02000000000000000000" pitchFamily="2" charset="0"/>
              </a:rPr>
              <a:t>1. Bầu trời vào ban đêm có đặc điểm gì?</a:t>
            </a:r>
          </a:p>
          <a:p>
            <a:r>
              <a:rPr lang="vi-VN" sz="2400">
                <a:latin typeface="Roboto" panose="02000000000000000000" pitchFamily="2" charset="0"/>
                <a:ea typeface="Roboto" panose="02000000000000000000" pitchFamily="2" charset="0"/>
              </a:rPr>
              <a:t>……………………………………………………………………………………………………………………</a:t>
            </a:r>
            <a:r>
              <a:rPr lang="en-US" sz="2400">
                <a:latin typeface="Roboto" panose="02000000000000000000" pitchFamily="2" charset="0"/>
                <a:ea typeface="Roboto" panose="02000000000000000000" pitchFamily="2" charset="0"/>
              </a:rPr>
              <a:t>.</a:t>
            </a:r>
            <a:endParaRPr lang="vi-VN" sz="2400">
              <a:latin typeface="Roboto" panose="02000000000000000000" pitchFamily="2" charset="0"/>
              <a:ea typeface="Roboto" panose="02000000000000000000" pitchFamily="2" charset="0"/>
            </a:endParaRPr>
          </a:p>
          <a:p>
            <a:r>
              <a:rPr lang="vi-VN" sz="2400">
                <a:latin typeface="Roboto" panose="02000000000000000000" pitchFamily="2" charset="0"/>
                <a:ea typeface="Roboto" panose="02000000000000000000" pitchFamily="2" charset="0"/>
              </a:rPr>
              <a:t>2. Kể tên các hoạt động diễn ra vào ban đêm</a:t>
            </a:r>
          </a:p>
          <a:p>
            <a:r>
              <a:rPr lang="vi-VN" sz="2400">
                <a:latin typeface="Roboto" panose="02000000000000000000" pitchFamily="2" charset="0"/>
                <a:ea typeface="Roboto" panose="02000000000000000000" pitchFamily="2" charset="0"/>
              </a:rPr>
              <a:t>………………………………………………………………………………………………………………………</a:t>
            </a:r>
          </a:p>
          <a:p>
            <a:r>
              <a:rPr lang="vi-VN" sz="2400">
                <a:latin typeface="Roboto" panose="02000000000000000000" pitchFamily="2" charset="0"/>
                <a:ea typeface="Roboto" panose="02000000000000000000" pitchFamily="2" charset="0"/>
              </a:rPr>
              <a:t>3. Nêu hoạt động của em vào ban ngày và ban đêm</a:t>
            </a:r>
          </a:p>
        </p:txBody>
      </p:sp>
      <p:sp>
        <p:nvSpPr>
          <p:cNvPr id="16" name="TextBox 15"/>
          <p:cNvSpPr txBox="1"/>
          <p:nvPr/>
        </p:nvSpPr>
        <p:spPr>
          <a:xfrm>
            <a:off x="1514476" y="2095905"/>
            <a:ext cx="8786980" cy="461665"/>
          </a:xfrm>
          <a:prstGeom prst="rect">
            <a:avLst/>
          </a:prstGeom>
          <a:noFill/>
        </p:spPr>
        <p:txBody>
          <a:bodyPr wrap="square" rtlCol="0">
            <a:spAutoFit/>
          </a:bodyPr>
          <a:lstStyle/>
          <a:p>
            <a:pPr lvl="0" algn="just">
              <a:defRPr/>
            </a:pPr>
            <a:r>
              <a:rPr lang="en-US" altLang="zh-CN" sz="2400">
                <a:solidFill>
                  <a:srgbClr val="FF0000"/>
                </a:solidFill>
                <a:latin typeface="Roboto" panose="02000000000000000000" pitchFamily="2" charset="0"/>
                <a:ea typeface="Roboto" panose="02000000000000000000" pitchFamily="2" charset="0"/>
              </a:rPr>
              <a:t>Bầu trời ban đêm tối đen, có thể có Trăng và các vì sao</a:t>
            </a:r>
            <a:endParaRPr lang="vi-VN" altLang="zh-CN" sz="2400">
              <a:solidFill>
                <a:srgbClr val="FF0000"/>
              </a:solidFill>
              <a:latin typeface="Roboto" panose="02000000000000000000" pitchFamily="2" charset="0"/>
              <a:ea typeface="Roboto" panose="02000000000000000000" pitchFamily="2" charset="0"/>
            </a:endParaRPr>
          </a:p>
        </p:txBody>
      </p:sp>
      <p:sp>
        <p:nvSpPr>
          <p:cNvPr id="23" name="TextBox 22"/>
          <p:cNvSpPr txBox="1"/>
          <p:nvPr/>
        </p:nvSpPr>
        <p:spPr>
          <a:xfrm>
            <a:off x="1520105" y="2832326"/>
            <a:ext cx="9043904" cy="461665"/>
          </a:xfrm>
          <a:prstGeom prst="rect">
            <a:avLst/>
          </a:prstGeom>
          <a:noFill/>
        </p:spPr>
        <p:txBody>
          <a:bodyPr wrap="square" rtlCol="0">
            <a:spAutoFit/>
          </a:bodyPr>
          <a:lstStyle/>
          <a:p>
            <a:pPr lvl="0" algn="just">
              <a:defRPr/>
            </a:pPr>
            <a:r>
              <a:rPr lang="en-US" altLang="zh-CN" sz="2400">
                <a:solidFill>
                  <a:srgbClr val="FF0000"/>
                </a:solidFill>
                <a:latin typeface="Roboto" panose="02000000000000000000" pitchFamily="2" charset="0"/>
                <a:ea typeface="Roboto" panose="02000000000000000000" pitchFamily="2" charset="0"/>
              </a:rPr>
              <a:t>Các hoạt động ban đêm: làm bài tập, nghe nhạc, xem ti vi, ngủ</a:t>
            </a:r>
            <a:endParaRPr lang="vi-VN" altLang="zh-CN" sz="2400">
              <a:solidFill>
                <a:srgbClr val="FF0000"/>
              </a:solidFill>
              <a:latin typeface="Roboto" panose="02000000000000000000" pitchFamily="2" charset="0"/>
              <a:ea typeface="Roboto" panose="02000000000000000000" pitchFamily="2" charset="0"/>
            </a:endParaRPr>
          </a:p>
        </p:txBody>
      </p:sp>
      <p:sp>
        <p:nvSpPr>
          <p:cNvPr id="12" name="TextBox 11"/>
          <p:cNvSpPr txBox="1"/>
          <p:nvPr/>
        </p:nvSpPr>
        <p:spPr>
          <a:xfrm>
            <a:off x="1346591" y="3827661"/>
            <a:ext cx="4697994" cy="1200329"/>
          </a:xfrm>
          <a:prstGeom prst="rect">
            <a:avLst/>
          </a:prstGeom>
          <a:noFill/>
        </p:spPr>
        <p:txBody>
          <a:bodyPr wrap="square" rtlCol="0">
            <a:spAutoFit/>
          </a:bodyPr>
          <a:lstStyle/>
          <a:p>
            <a:r>
              <a:rPr lang="en-US" sz="2400">
                <a:latin typeface="Roboto" panose="02000000000000000000" pitchFamily="2" charset="0"/>
                <a:ea typeface="Roboto" panose="02000000000000000000" pitchFamily="2" charset="0"/>
              </a:rPr>
              <a:t>Hoạt động ban ngày</a:t>
            </a:r>
            <a:endParaRPr lang="vi-VN" sz="2400">
              <a:latin typeface="Roboto" panose="02000000000000000000" pitchFamily="2" charset="0"/>
              <a:ea typeface="Roboto" panose="02000000000000000000" pitchFamily="2" charset="0"/>
            </a:endParaRPr>
          </a:p>
          <a:p>
            <a:r>
              <a:rPr lang="vi-VN" sz="2400">
                <a:latin typeface="Roboto" panose="02000000000000000000" pitchFamily="2" charset="0"/>
                <a:ea typeface="Roboto" panose="02000000000000000000" pitchFamily="2" charset="0"/>
              </a:rPr>
              <a:t>…………………………………………………………</a:t>
            </a:r>
            <a:endParaRPr lang="en-US" sz="2400">
              <a:latin typeface="Roboto" panose="02000000000000000000" pitchFamily="2" charset="0"/>
              <a:ea typeface="Roboto" panose="02000000000000000000" pitchFamily="2" charset="0"/>
            </a:endParaRPr>
          </a:p>
          <a:p>
            <a:r>
              <a:rPr lang="vi-VN" sz="2400">
                <a:latin typeface="Roboto" panose="02000000000000000000" pitchFamily="2" charset="0"/>
                <a:ea typeface="Roboto" panose="02000000000000000000" pitchFamily="2" charset="0"/>
              </a:rPr>
              <a:t>…………………………………………………………</a:t>
            </a:r>
          </a:p>
        </p:txBody>
      </p:sp>
      <p:sp>
        <p:nvSpPr>
          <p:cNvPr id="14" name="TextBox 13"/>
          <p:cNvSpPr txBox="1"/>
          <p:nvPr/>
        </p:nvSpPr>
        <p:spPr>
          <a:xfrm>
            <a:off x="6120201" y="3851507"/>
            <a:ext cx="4697994" cy="1200329"/>
          </a:xfrm>
          <a:prstGeom prst="rect">
            <a:avLst/>
          </a:prstGeom>
          <a:noFill/>
        </p:spPr>
        <p:txBody>
          <a:bodyPr wrap="square" rtlCol="0">
            <a:spAutoFit/>
          </a:bodyPr>
          <a:lstStyle/>
          <a:p>
            <a:r>
              <a:rPr lang="en-US" sz="2400">
                <a:latin typeface="Roboto" panose="02000000000000000000" pitchFamily="2" charset="0"/>
                <a:ea typeface="Roboto" panose="02000000000000000000" pitchFamily="2" charset="0"/>
              </a:rPr>
              <a:t>Hoạt động ban đêm</a:t>
            </a:r>
            <a:endParaRPr lang="vi-VN" sz="2400">
              <a:latin typeface="Roboto" panose="02000000000000000000" pitchFamily="2" charset="0"/>
              <a:ea typeface="Roboto" panose="02000000000000000000" pitchFamily="2" charset="0"/>
            </a:endParaRPr>
          </a:p>
          <a:p>
            <a:r>
              <a:rPr lang="vi-VN" sz="2400">
                <a:latin typeface="Roboto" panose="02000000000000000000" pitchFamily="2" charset="0"/>
                <a:ea typeface="Roboto" panose="02000000000000000000" pitchFamily="2" charset="0"/>
              </a:rPr>
              <a:t>…………………………………………………………</a:t>
            </a:r>
            <a:endParaRPr lang="en-US" sz="2400">
              <a:latin typeface="Roboto" panose="02000000000000000000" pitchFamily="2" charset="0"/>
              <a:ea typeface="Roboto" panose="02000000000000000000" pitchFamily="2" charset="0"/>
            </a:endParaRPr>
          </a:p>
          <a:p>
            <a:r>
              <a:rPr lang="vi-VN" sz="2400">
                <a:latin typeface="Roboto" panose="02000000000000000000" pitchFamily="2" charset="0"/>
                <a:ea typeface="Roboto" panose="02000000000000000000" pitchFamily="2" charset="0"/>
              </a:rPr>
              <a:t>…………………………………………………………</a:t>
            </a:r>
          </a:p>
        </p:txBody>
      </p:sp>
      <p:sp>
        <p:nvSpPr>
          <p:cNvPr id="17" name="TextBox 16"/>
          <p:cNvSpPr txBox="1"/>
          <p:nvPr/>
        </p:nvSpPr>
        <p:spPr>
          <a:xfrm>
            <a:off x="1320665" y="4152465"/>
            <a:ext cx="4299343" cy="830997"/>
          </a:xfrm>
          <a:prstGeom prst="rect">
            <a:avLst/>
          </a:prstGeom>
          <a:noFill/>
        </p:spPr>
        <p:txBody>
          <a:bodyPr wrap="square" rtlCol="0">
            <a:spAutoFit/>
          </a:bodyPr>
          <a:lstStyle/>
          <a:p>
            <a:pPr lvl="0" algn="just">
              <a:defRPr/>
            </a:pPr>
            <a:r>
              <a:rPr lang="en-US" altLang="zh-CN" sz="2400">
                <a:solidFill>
                  <a:srgbClr val="FF0000"/>
                </a:solidFill>
                <a:latin typeface="Roboto" panose="02000000000000000000" pitchFamily="2" charset="0"/>
                <a:ea typeface="Roboto" panose="02000000000000000000" pitchFamily="2" charset="0"/>
              </a:rPr>
              <a:t>Tập thể dục, quét nhà, đi học, đạp xe, đi bơi</a:t>
            </a:r>
            <a:endParaRPr lang="vi-VN" altLang="zh-CN" sz="2400">
              <a:solidFill>
                <a:srgbClr val="FF0000"/>
              </a:solidFill>
              <a:latin typeface="Roboto" panose="02000000000000000000" pitchFamily="2" charset="0"/>
              <a:ea typeface="Roboto" panose="02000000000000000000" pitchFamily="2" charset="0"/>
            </a:endParaRPr>
          </a:p>
        </p:txBody>
      </p:sp>
      <p:sp>
        <p:nvSpPr>
          <p:cNvPr id="19" name="TextBox 18"/>
          <p:cNvSpPr txBox="1"/>
          <p:nvPr/>
        </p:nvSpPr>
        <p:spPr>
          <a:xfrm>
            <a:off x="6120201" y="4152465"/>
            <a:ext cx="4443808" cy="461665"/>
          </a:xfrm>
          <a:prstGeom prst="rect">
            <a:avLst/>
          </a:prstGeom>
          <a:noFill/>
        </p:spPr>
        <p:txBody>
          <a:bodyPr wrap="square" rtlCol="0">
            <a:spAutoFit/>
          </a:bodyPr>
          <a:lstStyle/>
          <a:p>
            <a:pPr lvl="0" algn="just">
              <a:defRPr/>
            </a:pPr>
            <a:r>
              <a:rPr lang="en-US" altLang="zh-CN" sz="2400">
                <a:solidFill>
                  <a:srgbClr val="FF0000"/>
                </a:solidFill>
                <a:latin typeface="Roboto" panose="02000000000000000000" pitchFamily="2" charset="0"/>
                <a:ea typeface="Roboto" panose="02000000000000000000" pitchFamily="2" charset="0"/>
              </a:rPr>
              <a:t>Tắm, làm bài tập, xem ti vi, ngủ</a:t>
            </a:r>
          </a:p>
        </p:txBody>
      </p:sp>
    </p:spTree>
    <p:extLst>
      <p:ext uri="{BB962C8B-B14F-4D97-AF65-F5344CB8AC3E}">
        <p14:creationId xmlns:p14="http://schemas.microsoft.com/office/powerpoint/2010/main" val="39540491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wipe(down)">
                                      <p:cBhvr>
                                        <p:cTn id="12" dur="500"/>
                                        <p:tgtEl>
                                          <p:spTgt spid="2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down)">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wipe(down)">
                                      <p:cBhvr>
                                        <p:cTn id="2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3" grpId="0"/>
      <p:bldP spid="17" grpId="0"/>
      <p:bldP spid="1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B725248E-A0D6-AD5A-5800-9A78FC7887FD}"/>
              </a:ext>
            </a:extLst>
          </p:cNvPr>
          <p:cNvSpPr txBox="1"/>
          <p:nvPr/>
        </p:nvSpPr>
        <p:spPr>
          <a:xfrm>
            <a:off x="2970574" y="691341"/>
            <a:ext cx="5674659" cy="584775"/>
          </a:xfrm>
          <a:prstGeom prst="rect">
            <a:avLst/>
          </a:prstGeom>
          <a:noFill/>
        </p:spPr>
        <p:txBody>
          <a:bodyPr wrap="square" rtlCol="0">
            <a:spAutoFit/>
          </a:bodyPr>
          <a:lstStyle>
            <a:defPPr>
              <a:defRPr lang="vi-VN"/>
            </a:defPPr>
            <a:lvl1pPr>
              <a:defRPr sz="2400" b="1">
                <a:solidFill>
                  <a:srgbClr val="00A77D"/>
                </a:solidFill>
                <a:latin typeface="Muli" panose="00000500000000000000" pitchFamily="2"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0070C0"/>
                </a:solidFill>
                <a:effectLst/>
                <a:uLnTx/>
                <a:uFillTx/>
                <a:latin typeface="Roboto Black" panose="02000000000000000000" pitchFamily="2" charset="0"/>
                <a:ea typeface="Roboto Black" panose="02000000000000000000" pitchFamily="2" charset="0"/>
                <a:cs typeface="+mn-cs"/>
              </a:rPr>
              <a:t>CHUẨN</a:t>
            </a:r>
            <a:r>
              <a:rPr kumimoji="0" lang="en-US" sz="3200" b="1" i="0" u="none" strike="noStrike" kern="1200" cap="none" spc="0" normalizeH="0" noProof="0" dirty="0">
                <a:ln>
                  <a:noFill/>
                </a:ln>
                <a:solidFill>
                  <a:srgbClr val="0070C0"/>
                </a:solidFill>
                <a:effectLst/>
                <a:uLnTx/>
                <a:uFillTx/>
                <a:latin typeface="Roboto Black" panose="02000000000000000000" pitchFamily="2" charset="0"/>
                <a:ea typeface="Roboto Black" panose="02000000000000000000" pitchFamily="2" charset="0"/>
                <a:cs typeface="+mn-cs"/>
              </a:rPr>
              <a:t> BỊ CHO GIỜ HỌC SAU</a:t>
            </a:r>
            <a:endParaRPr kumimoji="0" lang="en-US" sz="3200" b="1" i="0" u="none" strike="noStrike" kern="1200" cap="none" spc="0" normalizeH="0" baseline="0" noProof="0" dirty="0">
              <a:ln>
                <a:noFill/>
              </a:ln>
              <a:solidFill>
                <a:srgbClr val="0070C0"/>
              </a:solidFill>
              <a:effectLst/>
              <a:uLnTx/>
              <a:uFillTx/>
              <a:latin typeface="Roboto Black" panose="02000000000000000000" pitchFamily="2" charset="0"/>
              <a:ea typeface="Roboto Black" panose="02000000000000000000" pitchFamily="2" charset="0"/>
              <a:cs typeface="+mn-cs"/>
            </a:endParaRPr>
          </a:p>
        </p:txBody>
      </p:sp>
      <p:sp>
        <p:nvSpPr>
          <p:cNvPr id="5" name="Rectangle: Rounded Corners 2">
            <a:extLst>
              <a:ext uri="{FF2B5EF4-FFF2-40B4-BE49-F238E27FC236}">
                <a16:creationId xmlns:a16="http://schemas.microsoft.com/office/drawing/2014/main" id="{8D375CCE-294A-4A06-B090-A5CB539AC2CB}"/>
              </a:ext>
            </a:extLst>
          </p:cNvPr>
          <p:cNvSpPr/>
          <p:nvPr/>
        </p:nvSpPr>
        <p:spPr>
          <a:xfrm>
            <a:off x="1474342" y="1685306"/>
            <a:ext cx="8991600" cy="4335350"/>
          </a:xfrm>
          <a:prstGeom prst="roundRect">
            <a:avLst>
              <a:gd name="adj" fmla="val 9417"/>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2060"/>
              </a:solidFill>
              <a:effectLst/>
              <a:uLnTx/>
              <a:uFillTx/>
              <a:latin typeface="Roboto" panose="02000000000000000000" pitchFamily="2" charset="0"/>
              <a:ea typeface="+mn-ea"/>
              <a:cs typeface="+mn-cs"/>
            </a:endParaRPr>
          </a:p>
        </p:txBody>
      </p:sp>
      <p:sp>
        <p:nvSpPr>
          <p:cNvPr id="6" name="TextBox 5">
            <a:extLst>
              <a:ext uri="{FF2B5EF4-FFF2-40B4-BE49-F238E27FC236}">
                <a16:creationId xmlns:a16="http://schemas.microsoft.com/office/drawing/2014/main" id="{F47EDC76-93E4-69B2-B3EB-FFBB9F9285CB}"/>
              </a:ext>
            </a:extLst>
          </p:cNvPr>
          <p:cNvSpPr txBox="1"/>
          <p:nvPr/>
        </p:nvSpPr>
        <p:spPr>
          <a:xfrm>
            <a:off x="2378904" y="1906827"/>
            <a:ext cx="6858000" cy="369332"/>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Chuẩn bị các nguyên, vật liệu cho buổi học sau:</a:t>
            </a:r>
          </a:p>
        </p:txBody>
      </p:sp>
      <p:pic>
        <p:nvPicPr>
          <p:cNvPr id="14" name="Picture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1946"/>
            <a:ext cx="1417791" cy="979395"/>
          </a:xfrm>
          <a:prstGeom prst="rect">
            <a:avLst/>
          </a:prstGeom>
        </p:spPr>
      </p:pic>
      <p:pic>
        <p:nvPicPr>
          <p:cNvPr id="17" name="Picture 16">
            <a:extLst>
              <a:ext uri="{FF2B5EF4-FFF2-40B4-BE49-F238E27FC236}">
                <a16:creationId xmlns:a16="http://schemas.microsoft.com/office/drawing/2014/main" id="{2F0B38A0-9C2A-CC9E-621D-1963F69D092A}"/>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0" b="97170" l="0" r="100000">
                        <a14:foregroundMark x1="32948" y1="37736" x2="18497" y2="30189"/>
                        <a14:foregroundMark x1="43931" y1="59434" x2="32948" y2="71698"/>
                        <a14:foregroundMark x1="45087" y1="46226" x2="34104" y2="37736"/>
                      </a14:backgroundRemoval>
                    </a14:imgEffect>
                  </a14:imgLayer>
                </a14:imgProps>
              </a:ext>
            </a:extLst>
          </a:blip>
          <a:stretch>
            <a:fillRect/>
          </a:stretch>
        </p:blipFill>
        <p:spPr>
          <a:xfrm rot="1954073">
            <a:off x="3450942" y="3541734"/>
            <a:ext cx="1828332" cy="1120250"/>
          </a:xfrm>
          <a:prstGeom prst="rect">
            <a:avLst/>
          </a:prstGeom>
          <a:effectLst>
            <a:outerShdw blurRad="63500" sx="102000" sy="102000" algn="ctr" rotWithShape="0">
              <a:prstClr val="black">
                <a:alpha val="40000"/>
              </a:prstClr>
            </a:outerShdw>
          </a:effectLst>
        </p:spPr>
      </p:pic>
      <p:pic>
        <p:nvPicPr>
          <p:cNvPr id="13" name="Picture 12">
            <a:extLst>
              <a:ext uri="{FF2B5EF4-FFF2-40B4-BE49-F238E27FC236}">
                <a16:creationId xmlns:a16="http://schemas.microsoft.com/office/drawing/2014/main" id="{901E8F2F-82B1-8289-A128-7A4A6AA36DC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821564" y="2937903"/>
            <a:ext cx="1534400" cy="1534400"/>
          </a:xfrm>
          <a:prstGeom prst="rect">
            <a:avLst/>
          </a:prstGeom>
        </p:spPr>
      </p:pic>
      <p:pic>
        <p:nvPicPr>
          <p:cNvPr id="20" name="Picture 19">
            <a:extLst>
              <a:ext uri="{FF2B5EF4-FFF2-40B4-BE49-F238E27FC236}">
                <a16:creationId xmlns:a16="http://schemas.microsoft.com/office/drawing/2014/main" id="{4A2210E2-AFE1-878C-C378-54692377689D}"/>
              </a:ext>
            </a:extLst>
          </p:cNvPr>
          <p:cNvPicPr>
            <a:picLocks noChangeAspect="1"/>
          </p:cNvPicPr>
          <p:nvPr/>
        </p:nvPicPr>
        <p:blipFill rotWithShape="1">
          <a:blip r:embed="rId7">
            <a:extLst>
              <a:ext uri="{28A0092B-C50C-407E-A947-70E740481C1C}">
                <a14:useLocalDpi xmlns:a14="http://schemas.microsoft.com/office/drawing/2010/main" val="0"/>
              </a:ext>
            </a:extLst>
          </a:blip>
          <a:srcRect l="16228" r="13090"/>
          <a:stretch/>
        </p:blipFill>
        <p:spPr>
          <a:xfrm>
            <a:off x="4892305" y="2774051"/>
            <a:ext cx="1091108" cy="1412294"/>
          </a:xfrm>
          <a:prstGeom prst="rect">
            <a:avLst/>
          </a:prstGeom>
          <a:effectLst>
            <a:outerShdw blurRad="63500" sx="102000" sy="102000" algn="ctr" rotWithShape="0">
              <a:prstClr val="black">
                <a:alpha val="40000"/>
              </a:prstClr>
            </a:outerShdw>
          </a:effectLst>
        </p:spPr>
      </p:pic>
      <p:sp>
        <p:nvSpPr>
          <p:cNvPr id="15" name="TextBox 14">
            <a:extLst>
              <a:ext uri="{FF2B5EF4-FFF2-40B4-BE49-F238E27FC236}">
                <a16:creationId xmlns:a16="http://schemas.microsoft.com/office/drawing/2014/main" id="{C50EEADF-F242-4F8F-96FE-76601BA8159E}"/>
              </a:ext>
            </a:extLst>
          </p:cNvPr>
          <p:cNvSpPr txBox="1"/>
          <p:nvPr/>
        </p:nvSpPr>
        <p:spPr>
          <a:xfrm>
            <a:off x="2829805" y="2291307"/>
            <a:ext cx="7636137" cy="369332"/>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Giấy màu, kéo</a:t>
            </a:r>
            <a:r>
              <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 băng </a:t>
            </a:r>
            <a:r>
              <a:rPr kumimoji="0" lang="vi-V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dính</a:t>
            </a:r>
            <a:r>
              <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 </a:t>
            </a:r>
            <a:r>
              <a:rPr lang="en-US" sz="2400" noProof="0">
                <a:solidFill>
                  <a:srgbClr val="002060"/>
                </a:solidFill>
                <a:latin typeface="Roboto" panose="02000000000000000000" pitchFamily="2" charset="0"/>
                <a:ea typeface="Roboto" panose="02000000000000000000" pitchFamily="2" charset="0"/>
              </a:rPr>
              <a:t>ống hút, dây dù</a:t>
            </a:r>
            <a:endPar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16" name="Picture 15">
            <a:extLst>
              <a:ext uri="{FF2B5EF4-FFF2-40B4-BE49-F238E27FC236}">
                <a16:creationId xmlns:a16="http://schemas.microsoft.com/office/drawing/2014/main" id="{19EEF50F-2881-7FA2-19A1-FD9F4B0E54FA}"/>
              </a:ext>
            </a:extLst>
          </p:cNvPr>
          <p:cNvPicPr>
            <a:picLocks noChangeAspect="1"/>
          </p:cNvPicPr>
          <p:nvPr/>
        </p:nvPicPr>
        <p:blipFill>
          <a:blip r:embed="rId8">
            <a:extLst>
              <a:ext uri="{BEBA8EAE-BF5A-486C-A8C5-ECC9F3942E4B}">
                <a14:imgProps xmlns:a14="http://schemas.microsoft.com/office/drawing/2010/main">
                  <a14:imgLayer r:embed="rId9">
                    <a14:imgEffect>
                      <a14:backgroundRemoval t="1475" b="89971" l="9524" r="96992"/>
                    </a14:imgEffect>
                  </a14:imgLayer>
                </a14:imgProps>
              </a:ext>
            </a:extLst>
          </a:blip>
          <a:stretch>
            <a:fillRect/>
          </a:stretch>
        </p:blipFill>
        <p:spPr>
          <a:xfrm>
            <a:off x="7786570" y="2864665"/>
            <a:ext cx="1616396" cy="1373329"/>
          </a:xfrm>
          <a:prstGeom prst="rect">
            <a:avLst/>
          </a:prstGeom>
        </p:spPr>
      </p:pic>
      <p:pic>
        <p:nvPicPr>
          <p:cNvPr id="18" name="Picture 2">
            <a:extLst>
              <a:ext uri="{FF2B5EF4-FFF2-40B4-BE49-F238E27FC236}">
                <a16:creationId xmlns:a16="http://schemas.microsoft.com/office/drawing/2014/main" id="{278F52B0-04F1-DCE7-E101-9CAA686CF754}"/>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993101" y="4063795"/>
            <a:ext cx="3196590" cy="21310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70163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childTnLst>
                                </p:cTn>
                              </p:par>
                              <p:par>
                                <p:cTn id="13" presetID="23" presetClass="entr" presetSubtype="16"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ppt_w</p:attrName>
                                        </p:attrNameLst>
                                      </p:cBhvr>
                                      <p:tavLst>
                                        <p:tav tm="0">
                                          <p:val>
                                            <p:fltVal val="0"/>
                                          </p:val>
                                        </p:tav>
                                        <p:tav tm="100000">
                                          <p:val>
                                            <p:strVal val="#ppt_w"/>
                                          </p:val>
                                        </p:tav>
                                      </p:tavLst>
                                    </p:anim>
                                    <p:anim calcmode="lin" valueType="num">
                                      <p:cBhvr>
                                        <p:cTn id="16" dur="500" fill="hold"/>
                                        <p:tgtEl>
                                          <p:spTgt spid="5"/>
                                        </p:tgtEl>
                                        <p:attrNameLst>
                                          <p:attrName>ppt_h</p:attrName>
                                        </p:attrNameLst>
                                      </p:cBhvr>
                                      <p:tavLst>
                                        <p:tav tm="0">
                                          <p:val>
                                            <p:fltVal val="0"/>
                                          </p:val>
                                        </p:tav>
                                        <p:tav tm="100000">
                                          <p:val>
                                            <p:strVal val="#ppt_h"/>
                                          </p:val>
                                        </p:tav>
                                      </p:tavLst>
                                    </p:anim>
                                  </p:childTnLst>
                                </p:cTn>
                              </p:par>
                              <p:par>
                                <p:cTn id="17" presetID="23" presetClass="entr" presetSubtype="16"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p:cTn id="19" dur="500" fill="hold"/>
                                        <p:tgtEl>
                                          <p:spTgt spid="15"/>
                                        </p:tgtEl>
                                        <p:attrNameLst>
                                          <p:attrName>ppt_w</p:attrName>
                                        </p:attrNameLst>
                                      </p:cBhvr>
                                      <p:tavLst>
                                        <p:tav tm="0">
                                          <p:val>
                                            <p:fltVal val="0"/>
                                          </p:val>
                                        </p:tav>
                                        <p:tav tm="100000">
                                          <p:val>
                                            <p:strVal val="#ppt_w"/>
                                          </p:val>
                                        </p:tav>
                                      </p:tavLst>
                                    </p:anim>
                                    <p:anim calcmode="lin" valueType="num">
                                      <p:cBhvr>
                                        <p:cTn id="20" dur="500" fill="hold"/>
                                        <p:tgtEl>
                                          <p:spTgt spid="1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p:bldP spid="1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p:cNvSpPr/>
          <p:nvPr/>
        </p:nvSpPr>
        <p:spPr>
          <a:xfrm>
            <a:off x="2259106" y="1550133"/>
            <a:ext cx="6429607" cy="2958353"/>
          </a:xfrm>
          <a:prstGeom prst="roundRect">
            <a:avLst/>
          </a:prstGeom>
          <a:solidFill>
            <a:srgbClr val="FDBB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84602" y="3430402"/>
            <a:ext cx="1315971" cy="2156169"/>
          </a:xfrm>
          <a:prstGeom prst="rect">
            <a:avLst/>
          </a:prstGeom>
        </p:spPr>
      </p:pic>
      <p:sp>
        <p:nvSpPr>
          <p:cNvPr id="5" name="TextBox 4">
            <a:extLst>
              <a:ext uri="{FF2B5EF4-FFF2-40B4-BE49-F238E27FC236}">
                <a16:creationId xmlns:a16="http://schemas.microsoft.com/office/drawing/2014/main" id="{B725248E-A0D6-AD5A-5800-9A78FC7887FD}"/>
              </a:ext>
            </a:extLst>
          </p:cNvPr>
          <p:cNvSpPr txBox="1"/>
          <p:nvPr/>
        </p:nvSpPr>
        <p:spPr>
          <a:xfrm>
            <a:off x="2832516" y="2599405"/>
            <a:ext cx="5856197" cy="830997"/>
          </a:xfrm>
          <a:prstGeom prst="rect">
            <a:avLst/>
          </a:prstGeom>
          <a:noFill/>
        </p:spPr>
        <p:txBody>
          <a:bodyPr wrap="square" rtlCol="0">
            <a:spAutoFit/>
          </a:bodyPr>
          <a:lstStyle>
            <a:defPPr>
              <a:defRPr lang="vi-VN"/>
            </a:defPPr>
            <a:lvl1pPr>
              <a:defRPr sz="2400" b="1">
                <a:solidFill>
                  <a:srgbClr val="00A77D"/>
                </a:solidFill>
                <a:latin typeface="Muli" panose="00000500000000000000" pitchFamily="2"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a:ln>
                  <a:noFill/>
                </a:ln>
                <a:solidFill>
                  <a:srgbClr val="00B050"/>
                </a:solidFill>
                <a:effectLst/>
                <a:uLnTx/>
                <a:uFillTx/>
                <a:latin typeface="Roboto Black" panose="02000000000000000000" pitchFamily="2" charset="0"/>
                <a:ea typeface="Roboto Black" panose="02000000000000000000" pitchFamily="2" charset="0"/>
                <a:cs typeface="+mn-cs"/>
              </a:rPr>
              <a:t>TẠM</a:t>
            </a:r>
            <a:r>
              <a:rPr kumimoji="0" lang="en-US" sz="4800" b="1" i="0" u="none" strike="noStrike" kern="1200" cap="none" spc="0" normalizeH="0" noProof="0">
                <a:ln>
                  <a:noFill/>
                </a:ln>
                <a:solidFill>
                  <a:srgbClr val="00B050"/>
                </a:solidFill>
                <a:effectLst/>
                <a:uLnTx/>
                <a:uFillTx/>
                <a:latin typeface="Roboto Black" panose="02000000000000000000" pitchFamily="2" charset="0"/>
                <a:ea typeface="Roboto Black" panose="02000000000000000000" pitchFamily="2" charset="0"/>
                <a:cs typeface="+mn-cs"/>
              </a:rPr>
              <a:t> BIỆT CÁC EM</a:t>
            </a:r>
            <a:endParaRPr kumimoji="0" lang="en-US" sz="4800" b="1" i="0" u="none" strike="noStrike" kern="1200" cap="none" spc="0" normalizeH="0" baseline="0" noProof="0" dirty="0">
              <a:ln>
                <a:noFill/>
              </a:ln>
              <a:solidFill>
                <a:srgbClr val="00B050"/>
              </a:solidFill>
              <a:effectLst/>
              <a:uLnTx/>
              <a:uFillTx/>
              <a:latin typeface="Roboto Black" panose="02000000000000000000" pitchFamily="2" charset="0"/>
              <a:ea typeface="Roboto Black" panose="02000000000000000000" pitchFamily="2" charset="0"/>
              <a:cs typeface="+mn-cs"/>
            </a:endParaRPr>
          </a:p>
        </p:txBody>
      </p:sp>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8302" y="227513"/>
            <a:ext cx="1417791" cy="979395"/>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Tree>
    <p:extLst>
      <p:ext uri="{BB962C8B-B14F-4D97-AF65-F5344CB8AC3E}">
        <p14:creationId xmlns:p14="http://schemas.microsoft.com/office/powerpoint/2010/main" val="42347824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32" presetClass="emph" presetSubtype="0" repeatCount="indefinite" fill="hold" nodeType="withEffect">
                                  <p:stCondLst>
                                    <p:cond delay="0"/>
                                  </p:stCondLst>
                                  <p:childTnLst>
                                    <p:animRot by="120000">
                                      <p:cBhvr>
                                        <p:cTn id="9" dur="100" fill="hold">
                                          <p:stCondLst>
                                            <p:cond delay="0"/>
                                          </p:stCondLst>
                                        </p:cTn>
                                        <p:tgtEl>
                                          <p:spTgt spid="2"/>
                                        </p:tgtEl>
                                        <p:attrNameLst>
                                          <p:attrName>r</p:attrName>
                                        </p:attrNameLst>
                                      </p:cBhvr>
                                    </p:animRot>
                                    <p:animRot by="-240000">
                                      <p:cBhvr>
                                        <p:cTn id="10" dur="200" fill="hold">
                                          <p:stCondLst>
                                            <p:cond delay="200"/>
                                          </p:stCondLst>
                                        </p:cTn>
                                        <p:tgtEl>
                                          <p:spTgt spid="2"/>
                                        </p:tgtEl>
                                        <p:attrNameLst>
                                          <p:attrName>r</p:attrName>
                                        </p:attrNameLst>
                                      </p:cBhvr>
                                    </p:animRot>
                                    <p:animRot by="240000">
                                      <p:cBhvr>
                                        <p:cTn id="11" dur="200" fill="hold">
                                          <p:stCondLst>
                                            <p:cond delay="400"/>
                                          </p:stCondLst>
                                        </p:cTn>
                                        <p:tgtEl>
                                          <p:spTgt spid="2"/>
                                        </p:tgtEl>
                                        <p:attrNameLst>
                                          <p:attrName>r</p:attrName>
                                        </p:attrNameLst>
                                      </p:cBhvr>
                                    </p:animRot>
                                    <p:animRot by="-240000">
                                      <p:cBhvr>
                                        <p:cTn id="12" dur="200" fill="hold">
                                          <p:stCondLst>
                                            <p:cond delay="600"/>
                                          </p:stCondLst>
                                        </p:cTn>
                                        <p:tgtEl>
                                          <p:spTgt spid="2"/>
                                        </p:tgtEl>
                                        <p:attrNameLst>
                                          <p:attrName>r</p:attrName>
                                        </p:attrNameLst>
                                      </p:cBhvr>
                                    </p:animRot>
                                    <p:animRot by="120000">
                                      <p:cBhvr>
                                        <p:cTn id="13" dur="200" fill="hold">
                                          <p:stCondLst>
                                            <p:cond delay="800"/>
                                          </p:stCondLst>
                                        </p:cTn>
                                        <p:tgtEl>
                                          <p:spTgt spid="2"/>
                                        </p:tgtEl>
                                        <p:attrNameLst>
                                          <p:attrName>r</p:attrName>
                                        </p:attrNameLst>
                                      </p:cBhvr>
                                    </p:animRot>
                                  </p:childTnLst>
                                </p:cTn>
                              </p:par>
                              <p:par>
                                <p:cTn id="14" presetID="2" presetClass="entr" presetSubtype="1" fill="hold" grpId="0" nodeType="withEffect">
                                  <p:stCondLst>
                                    <p:cond delay="0"/>
                                  </p:stCondLst>
                                  <p:iterate type="lt">
                                    <p:tmPct val="0"/>
                                  </p:iterate>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ppt_x"/>
                                          </p:val>
                                        </p:tav>
                                        <p:tav tm="100000">
                                          <p:val>
                                            <p:strVal val="#ppt_x"/>
                                          </p:val>
                                        </p:tav>
                                      </p:tavLst>
                                    </p:anim>
                                    <p:anim calcmode="lin" valueType="num">
                                      <p:cBhvr additive="base">
                                        <p:cTn id="17" dur="500" fill="hold"/>
                                        <p:tgtEl>
                                          <p:spTgt spid="5"/>
                                        </p:tgtEl>
                                        <p:attrNameLst>
                                          <p:attrName>ppt_y</p:attrName>
                                        </p:attrNameLst>
                                      </p:cBhvr>
                                      <p:tavLst>
                                        <p:tav tm="0">
                                          <p:val>
                                            <p:strVal val="0-#ppt_h/2"/>
                                          </p:val>
                                        </p:tav>
                                        <p:tav tm="100000">
                                          <p:val>
                                            <p:strVal val="#ppt_y"/>
                                          </p:val>
                                        </p:tav>
                                      </p:tavLst>
                                    </p:anim>
                                  </p:childTnLst>
                                </p:cTn>
                              </p:par>
                              <p:par>
                                <p:cTn id="18" presetID="31" presetClass="entr" presetSubtype="0" fill="hold" grpId="0" nodeType="with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p:cTn id="20" dur="1000" fill="hold"/>
                                        <p:tgtEl>
                                          <p:spTgt spid="3"/>
                                        </p:tgtEl>
                                        <p:attrNameLst>
                                          <p:attrName>ppt_w</p:attrName>
                                        </p:attrNameLst>
                                      </p:cBhvr>
                                      <p:tavLst>
                                        <p:tav tm="0">
                                          <p:val>
                                            <p:fltVal val="0"/>
                                          </p:val>
                                        </p:tav>
                                        <p:tav tm="100000">
                                          <p:val>
                                            <p:strVal val="#ppt_w"/>
                                          </p:val>
                                        </p:tav>
                                      </p:tavLst>
                                    </p:anim>
                                    <p:anim calcmode="lin" valueType="num">
                                      <p:cBhvr>
                                        <p:cTn id="21" dur="1000" fill="hold"/>
                                        <p:tgtEl>
                                          <p:spTgt spid="3"/>
                                        </p:tgtEl>
                                        <p:attrNameLst>
                                          <p:attrName>ppt_h</p:attrName>
                                        </p:attrNameLst>
                                      </p:cBhvr>
                                      <p:tavLst>
                                        <p:tav tm="0">
                                          <p:val>
                                            <p:fltVal val="0"/>
                                          </p:val>
                                        </p:tav>
                                        <p:tav tm="100000">
                                          <p:val>
                                            <p:strVal val="#ppt_h"/>
                                          </p:val>
                                        </p:tav>
                                      </p:tavLst>
                                    </p:anim>
                                    <p:anim calcmode="lin" valueType="num">
                                      <p:cBhvr>
                                        <p:cTn id="22" dur="1000" fill="hold"/>
                                        <p:tgtEl>
                                          <p:spTgt spid="3"/>
                                        </p:tgtEl>
                                        <p:attrNameLst>
                                          <p:attrName>style.rotation</p:attrName>
                                        </p:attrNameLst>
                                      </p:cBhvr>
                                      <p:tavLst>
                                        <p:tav tm="0">
                                          <p:val>
                                            <p:fltVal val="90"/>
                                          </p:val>
                                        </p:tav>
                                        <p:tav tm="100000">
                                          <p:val>
                                            <p:fltVal val="0"/>
                                          </p:val>
                                        </p:tav>
                                      </p:tavLst>
                                    </p:anim>
                                    <p:animEffect transition="in" filter="fade">
                                      <p:cBhvr>
                                        <p:cTn id="23"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a:extLst>
              <a:ext uri="{FF2B5EF4-FFF2-40B4-BE49-F238E27FC236}">
                <a16:creationId xmlns:a16="http://schemas.microsoft.com/office/drawing/2014/main" id="{DA14CBFD-2C6F-E4A0-F468-3C5C731B2275}"/>
              </a:ext>
            </a:extLst>
          </p:cNvPr>
          <p:cNvSpPr txBox="1"/>
          <p:nvPr/>
        </p:nvSpPr>
        <p:spPr>
          <a:xfrm>
            <a:off x="665869" y="2444564"/>
            <a:ext cx="1423560" cy="584775"/>
          </a:xfrm>
          <a:prstGeom prst="rect">
            <a:avLst/>
          </a:prstGeom>
          <a:noFill/>
        </p:spPr>
        <p:txBody>
          <a:bodyPr wrap="square" rtlCol="0">
            <a:spAutoFit/>
          </a:bodyPr>
          <a:lstStyle>
            <a:defPPr>
              <a:defRPr lang="vi-VN"/>
            </a:defPPr>
            <a:lvl1pPr>
              <a:defRPr sz="2400" b="1">
                <a:solidFill>
                  <a:srgbClr val="00A77D"/>
                </a:solidFill>
                <a:latin typeface="Muli" panose="00000500000000000000" pitchFamily="2"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a:ln>
                  <a:noFill/>
                </a:ln>
                <a:solidFill>
                  <a:srgbClr val="7030A0"/>
                </a:solidFill>
                <a:effectLst/>
                <a:uLnTx/>
                <a:uFillTx/>
                <a:latin typeface="Roboto Black" panose="02000000000000000000" pitchFamily="2" charset="0"/>
                <a:ea typeface="Roboto Black" panose="02000000000000000000" pitchFamily="2" charset="0"/>
                <a:cs typeface="+mn-cs"/>
              </a:rPr>
              <a:t>BÀI 15</a:t>
            </a:r>
            <a:endParaRPr kumimoji="0" lang="en-US" sz="3200" b="1" i="0" u="none" strike="noStrike" kern="1200" cap="none" spc="0" normalizeH="0" baseline="0" noProof="0" dirty="0">
              <a:ln>
                <a:noFill/>
              </a:ln>
              <a:solidFill>
                <a:srgbClr val="7030A0"/>
              </a:solidFill>
              <a:effectLst/>
              <a:uLnTx/>
              <a:uFillTx/>
              <a:latin typeface="Roboto Black" panose="02000000000000000000" pitchFamily="2" charset="0"/>
              <a:ea typeface="Roboto Black" panose="02000000000000000000" pitchFamily="2" charset="0"/>
              <a:cs typeface="+mn-cs"/>
            </a:endParaRPr>
          </a:p>
        </p:txBody>
      </p:sp>
      <p:sp>
        <p:nvSpPr>
          <p:cNvPr id="7" name="TextBox 6"/>
          <p:cNvSpPr txBox="1"/>
          <p:nvPr/>
        </p:nvSpPr>
        <p:spPr>
          <a:xfrm>
            <a:off x="1812046" y="669415"/>
            <a:ext cx="9079231" cy="101566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60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mn-cs"/>
              </a:rPr>
              <a:t>BẦU TRỜI NGÀY VÀ ĐÊM</a:t>
            </a:r>
            <a:endParaRPr kumimoji="0" lang="en-US" altLang="zh-CN" sz="60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cs typeface="+mn-cs"/>
            </a:endParaRPr>
          </a:p>
        </p:txBody>
      </p:sp>
      <p:grpSp>
        <p:nvGrpSpPr>
          <p:cNvPr id="22" name="Group 21"/>
          <p:cNvGrpSpPr/>
          <p:nvPr/>
        </p:nvGrpSpPr>
        <p:grpSpPr>
          <a:xfrm>
            <a:off x="9933928" y="3954049"/>
            <a:ext cx="1090364" cy="1011423"/>
            <a:chOff x="6678202" y="4890499"/>
            <a:chExt cx="1090364" cy="1011423"/>
          </a:xfrm>
        </p:grpSpPr>
        <p:sp>
          <p:nvSpPr>
            <p:cNvPr id="21" name="Oval 20"/>
            <p:cNvSpPr/>
            <p:nvPr/>
          </p:nvSpPr>
          <p:spPr>
            <a:xfrm>
              <a:off x="6678202" y="4890499"/>
              <a:ext cx="1011423" cy="1011423"/>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3" name="TextBox 42">
              <a:extLst>
                <a:ext uri="{FF2B5EF4-FFF2-40B4-BE49-F238E27FC236}">
                  <a16:creationId xmlns:a16="http://schemas.microsoft.com/office/drawing/2014/main" id="{5B1500B4-2A13-B105-884B-9C3A22343CC6}"/>
                </a:ext>
              </a:extLst>
            </p:cNvPr>
            <p:cNvSpPr txBox="1"/>
            <p:nvPr/>
          </p:nvSpPr>
          <p:spPr>
            <a:xfrm>
              <a:off x="6710476" y="5180295"/>
              <a:ext cx="1058090" cy="461665"/>
            </a:xfrm>
            <a:prstGeom prst="rect">
              <a:avLst/>
            </a:prstGeom>
            <a:noFill/>
            <a:scene3d>
              <a:camera prst="orthographicFront"/>
              <a:lightRig rig="threePt" dir="t"/>
            </a:scene3d>
            <a:sp3d>
              <a:bevelT prst="angle"/>
            </a:sp3d>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a:ln>
                    <a:noFill/>
                  </a:ln>
                  <a:solidFill>
                    <a:prstClr val="white"/>
                  </a:solidFill>
                  <a:effectLst/>
                  <a:uLnTx/>
                  <a:uFillTx/>
                  <a:latin typeface="Roboto Black" panose="02000000000000000000" pitchFamily="2" charset="0"/>
                  <a:ea typeface="Roboto Black" panose="02000000000000000000" pitchFamily="2" charset="0"/>
                  <a:cs typeface="+mn-cs"/>
                </a:rPr>
                <a:t>Tiết </a:t>
              </a:r>
              <a:r>
                <a:rPr kumimoji="0" lang="en-US" sz="2400" b="0" i="0" u="none" strike="noStrike" kern="1200" cap="none" spc="0" normalizeH="0" baseline="0" noProof="0">
                  <a:ln>
                    <a:noFill/>
                  </a:ln>
                  <a:solidFill>
                    <a:prstClr val="white"/>
                  </a:solidFill>
                  <a:effectLst/>
                  <a:uLnTx/>
                  <a:uFillTx/>
                  <a:latin typeface="Roboto Black" panose="02000000000000000000" pitchFamily="2" charset="0"/>
                  <a:ea typeface="Roboto Black" panose="02000000000000000000" pitchFamily="2" charset="0"/>
                  <a:cs typeface="+mn-cs"/>
                </a:rPr>
                <a:t>2</a:t>
              </a:r>
              <a:endParaRPr kumimoji="0" lang="vi-VN" sz="2400" b="0" i="0" u="none" strike="noStrike" kern="1200" cap="none" spc="0" normalizeH="0" baseline="0" noProof="0">
                <a:ln>
                  <a:noFill/>
                </a:ln>
                <a:solidFill>
                  <a:prstClr val="white"/>
                </a:solidFill>
                <a:effectLst/>
                <a:uLnTx/>
                <a:uFillTx/>
                <a:latin typeface="Roboto Black" panose="02000000000000000000" pitchFamily="2" charset="0"/>
                <a:ea typeface="Roboto Black" panose="02000000000000000000" pitchFamily="2" charset="0"/>
                <a:cs typeface="+mn-cs"/>
              </a:endParaRPr>
            </a:p>
          </p:txBody>
        </p:sp>
      </p:grpSp>
      <p:pic>
        <p:nvPicPr>
          <p:cNvPr id="11" name="Picture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8302" y="227513"/>
            <a:ext cx="1417791" cy="979395"/>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1028" name="Picture 4">
            <a:extLst>
              <a:ext uri="{FF2B5EF4-FFF2-40B4-BE49-F238E27FC236}">
                <a16:creationId xmlns:a16="http://schemas.microsoft.com/office/drawing/2014/main" id="{D8A4A6CA-B929-82EE-0C08-8B8B9E7E8BF9}"/>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3173" t="1641" r="10348"/>
          <a:stretch/>
        </p:blipFill>
        <p:spPr bwMode="auto">
          <a:xfrm>
            <a:off x="3044412" y="2250927"/>
            <a:ext cx="4399879" cy="4244021"/>
          </a:xfrm>
          <a:prstGeom prst="ellipse">
            <a:avLst/>
          </a:prstGeom>
          <a:noFill/>
          <a:scene3d>
            <a:camera prst="orthographicFront"/>
            <a:lightRig rig="threePt" dir="t"/>
          </a:scene3d>
          <a:sp3d>
            <a:bevelT/>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809930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0-#ppt_w/2"/>
                                          </p:val>
                                        </p:tav>
                                        <p:tav tm="100000">
                                          <p:val>
                                            <p:strVal val="#ppt_x"/>
                                          </p:val>
                                        </p:tav>
                                      </p:tavLst>
                                    </p:anim>
                                    <p:anim calcmode="lin" valueType="num">
                                      <p:cBhvr additive="base">
                                        <p:cTn id="8" dur="500" fill="hold"/>
                                        <p:tgtEl>
                                          <p:spTgt spid="40"/>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par>
                                <p:cTn id="12" presetID="10" presetClass="entr" presetSubtype="0" fill="hold" nodeType="withEffect">
                                  <p:stCondLst>
                                    <p:cond delay="0"/>
                                  </p:stCondLst>
                                  <p:childTnLst>
                                    <p:set>
                                      <p:cBhvr>
                                        <p:cTn id="13" dur="1" fill="hold">
                                          <p:stCondLst>
                                            <p:cond delay="0"/>
                                          </p:stCondLst>
                                        </p:cTn>
                                        <p:tgtEl>
                                          <p:spTgt spid="1028"/>
                                        </p:tgtEl>
                                        <p:attrNameLst>
                                          <p:attrName>style.visibility</p:attrName>
                                        </p:attrNameLst>
                                      </p:cBhvr>
                                      <p:to>
                                        <p:strVal val="visible"/>
                                      </p:to>
                                    </p:set>
                                    <p:animEffect transition="in" filter="fade">
                                      <p:cBhvr>
                                        <p:cTn id="14" dur="500"/>
                                        <p:tgtEl>
                                          <p:spTgt spid="1028"/>
                                        </p:tgtEl>
                                      </p:cBhvr>
                                    </p:animEffect>
                                  </p:childTnLst>
                                </p:cTn>
                              </p:par>
                              <p:par>
                                <p:cTn id="15" presetID="8" presetClass="emph" presetSubtype="0" repeatCount="indefinite" fill="hold" nodeType="withEffect">
                                  <p:stCondLst>
                                    <p:cond delay="0"/>
                                  </p:stCondLst>
                                  <p:childTnLst>
                                    <p:animRot by="21600000">
                                      <p:cBhvr>
                                        <p:cTn id="16" dur="5000" fill="hold"/>
                                        <p:tgtEl>
                                          <p:spTgt spid="102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TextBox 116"/>
          <p:cNvSpPr txBox="1"/>
          <p:nvPr/>
        </p:nvSpPr>
        <p:spPr>
          <a:xfrm>
            <a:off x="7191486" y="2173062"/>
            <a:ext cx="3870064"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mn-cs"/>
              </a:rPr>
              <a:t>TIÊU CHÍ SẢN PHẨM</a:t>
            </a:r>
            <a:endParaRPr kumimoji="0" lang="vi-VN" altLang="zh-CN" sz="24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cs typeface="+mn-cs"/>
            </a:endParaRPr>
          </a:p>
        </p:txBody>
      </p:sp>
      <p:sp>
        <p:nvSpPr>
          <p:cNvPr id="7" name="TextBox 6"/>
          <p:cNvSpPr txBox="1"/>
          <p:nvPr/>
        </p:nvSpPr>
        <p:spPr>
          <a:xfrm>
            <a:off x="7191486" y="2711866"/>
            <a:ext cx="4039496" cy="830997"/>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2400" b="1" i="0" u="none" strike="noStrike" kern="1200" cap="none" spc="0" normalizeH="0" baseline="0" noProof="0">
                <a:ln>
                  <a:noFill/>
                </a:ln>
                <a:solidFill>
                  <a:srgbClr val="E14FCC"/>
                </a:solidFill>
                <a:effectLst/>
                <a:uLnTx/>
                <a:uFillTx/>
                <a:latin typeface="Roboto" panose="02000000000000000000" pitchFamily="2" charset="0"/>
                <a:ea typeface="Roboto" panose="02000000000000000000" pitchFamily="2" charset="0"/>
                <a:cs typeface="Roboto" panose="02000000000000000000" pitchFamily="2" charset="0"/>
                <a:sym typeface="Wingdings" panose="05000000000000000000" pitchFamily="2" charset="2"/>
              </a:rPr>
              <a:t></a:t>
            </a:r>
            <a:r>
              <a:rPr kumimoji="0" lang="en-US"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sym typeface="Wingdings" panose="05000000000000000000" pitchFamily="2" charset="2"/>
              </a:rPr>
              <a:t> </a:t>
            </a:r>
            <a:r>
              <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Có hình ảnh bầu trời ban ngày, ban đêm</a:t>
            </a:r>
            <a:r>
              <a:rPr kumimoji="0" lang="en-US"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endParaRPr>
          </a:p>
        </p:txBody>
      </p:sp>
      <p:sp>
        <p:nvSpPr>
          <p:cNvPr id="9" name="TextBox 8"/>
          <p:cNvSpPr txBox="1"/>
          <p:nvPr/>
        </p:nvSpPr>
        <p:spPr>
          <a:xfrm>
            <a:off x="7215426" y="3697140"/>
            <a:ext cx="4015556" cy="830997"/>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2400" b="1" i="0" u="none" strike="noStrike" kern="1200" cap="none" spc="0" normalizeH="0" baseline="0" noProof="0">
                <a:ln>
                  <a:noFill/>
                </a:ln>
                <a:solidFill>
                  <a:srgbClr val="E14FCC"/>
                </a:solidFill>
                <a:effectLst/>
                <a:uLnTx/>
                <a:uFillTx/>
                <a:latin typeface="Roboto" panose="02000000000000000000" pitchFamily="2" charset="0"/>
                <a:ea typeface="Roboto" panose="02000000000000000000" pitchFamily="2" charset="0"/>
                <a:cs typeface="Roboto" panose="02000000000000000000" pitchFamily="2" charset="0"/>
                <a:sym typeface="Wingdings" panose="05000000000000000000" pitchFamily="2" charset="2"/>
              </a:rPr>
              <a:t> </a:t>
            </a:r>
            <a:r>
              <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Có bộ phận để chuyển tiếp giữa ngày và đêm</a:t>
            </a:r>
            <a:r>
              <a:rPr kumimoji="0" lang="en-US"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endParaRPr>
          </a:p>
        </p:txBody>
      </p:sp>
      <p:sp>
        <p:nvSpPr>
          <p:cNvPr id="10" name="TextBox 9"/>
          <p:cNvSpPr txBox="1"/>
          <p:nvPr/>
        </p:nvSpPr>
        <p:spPr>
          <a:xfrm>
            <a:off x="7215426" y="4682414"/>
            <a:ext cx="3864950" cy="830997"/>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2400" b="1" i="0" u="none" strike="noStrike" kern="1200" cap="none" spc="0" normalizeH="0" baseline="0" noProof="0">
                <a:ln>
                  <a:noFill/>
                </a:ln>
                <a:solidFill>
                  <a:srgbClr val="E14FCC"/>
                </a:solidFill>
                <a:effectLst/>
                <a:uLnTx/>
                <a:uFillTx/>
                <a:latin typeface="Roboto" panose="02000000000000000000" pitchFamily="2" charset="0"/>
                <a:ea typeface="Roboto" panose="02000000000000000000" pitchFamily="2" charset="0"/>
                <a:cs typeface="Roboto" panose="02000000000000000000" pitchFamily="2" charset="0"/>
                <a:sym typeface="Wingdings" panose="05000000000000000000" pitchFamily="2" charset="2"/>
              </a:rPr>
              <a:t> </a:t>
            </a:r>
            <a:r>
              <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Chắc chắn, đẹp, có thể sử dụng được nhiều lần</a:t>
            </a:r>
            <a:r>
              <a:rPr kumimoji="0" lang="en-US"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endParaRPr>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8302" y="227513"/>
            <a:ext cx="1417791" cy="979395"/>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2" name="Picture 1"/>
          <p:cNvPicPr>
            <a:picLocks noChangeAspect="1"/>
          </p:cNvPicPr>
          <p:nvPr/>
        </p:nvPicPr>
        <p:blipFill rotWithShape="1">
          <a:blip r:embed="rId4" cstate="hqprint">
            <a:extLst>
              <a:ext uri="{28A0092B-C50C-407E-A947-70E740481C1C}">
                <a14:useLocalDpi xmlns:a14="http://schemas.microsoft.com/office/drawing/2010/main" val="0"/>
              </a:ext>
            </a:extLst>
          </a:blip>
          <a:srcRect l="10541" t="19293" r="9145" b="20785"/>
          <a:stretch/>
        </p:blipFill>
        <p:spPr>
          <a:xfrm rot="15663906">
            <a:off x="1417184" y="2332984"/>
            <a:ext cx="3807131" cy="3787302"/>
          </a:xfrm>
          <a:prstGeom prst="ellipse">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sp>
        <p:nvSpPr>
          <p:cNvPr id="11" name="TextBox 10"/>
          <p:cNvSpPr txBox="1"/>
          <p:nvPr/>
        </p:nvSpPr>
        <p:spPr>
          <a:xfrm>
            <a:off x="1371600" y="363999"/>
            <a:ext cx="9555480" cy="107721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altLang="zh-CN" sz="32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cs typeface="+mn-cs"/>
              </a:rPr>
              <a:t>ĐỀ XUẤT Ý TƯỞNG VÀ CÁCH </a:t>
            </a:r>
            <a:r>
              <a:rPr kumimoji="0" lang="vi-VN" altLang="zh-CN" sz="32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mn-cs"/>
              </a:rPr>
              <a:t>LÀM </a:t>
            </a:r>
            <a:endParaRPr kumimoji="0" lang="en-US" altLang="zh-CN" sz="32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altLang="zh-CN" sz="32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mn-cs"/>
              </a:rPr>
              <a:t>SẢN PHẨM MÔ TẢ BẦU TRỜI NGÀY VÀ ĐÊM</a:t>
            </a:r>
            <a:endParaRPr kumimoji="0" lang="vi-VN" altLang="zh-CN" sz="32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cs typeface="+mn-cs"/>
            </a:endParaRPr>
          </a:p>
        </p:txBody>
      </p:sp>
      <p:sp>
        <p:nvSpPr>
          <p:cNvPr id="12" name="TextBox 11"/>
          <p:cNvSpPr txBox="1"/>
          <p:nvPr/>
        </p:nvSpPr>
        <p:spPr>
          <a:xfrm>
            <a:off x="1913190" y="1516474"/>
            <a:ext cx="8217128"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2400">
                <a:solidFill>
                  <a:srgbClr val="002060"/>
                </a:solidFill>
                <a:latin typeface="Roboto" panose="02000000000000000000" pitchFamily="2" charset="0"/>
                <a:ea typeface="Roboto" panose="02000000000000000000" pitchFamily="2" charset="0"/>
              </a:rPr>
              <a:t>T</a:t>
            </a:r>
            <a:r>
              <a:rPr kumimoji="0" lang="vi-VN" altLang="zh-CN" sz="240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hảo luận và chia sẻ ý tưởng</a:t>
            </a:r>
            <a:r>
              <a:rPr kumimoji="0" lang="en-US" altLang="zh-CN" sz="240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 làm</a:t>
            </a:r>
            <a:r>
              <a:rPr kumimoji="0" lang="en-US" altLang="zh-CN" sz="2400" i="0" u="none" strike="noStrike" kern="1200" cap="none" spc="0" normalizeH="0" noProof="0">
                <a:ln>
                  <a:noFill/>
                </a:ln>
                <a:solidFill>
                  <a:srgbClr val="002060"/>
                </a:solidFill>
                <a:effectLst/>
                <a:uLnTx/>
                <a:uFillTx/>
                <a:latin typeface="Roboto" panose="02000000000000000000" pitchFamily="2" charset="0"/>
                <a:ea typeface="Roboto" panose="02000000000000000000" pitchFamily="2" charset="0"/>
                <a:cs typeface="+mn-cs"/>
              </a:rPr>
              <a:t> sản phẩm theo tiêu chí</a:t>
            </a:r>
            <a:endParaRPr kumimoji="0" lang="en-US" altLang="zh-CN" sz="240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spTree>
    <p:extLst>
      <p:ext uri="{BB962C8B-B14F-4D97-AF65-F5344CB8AC3E}">
        <p14:creationId xmlns:p14="http://schemas.microsoft.com/office/powerpoint/2010/main" val="39641400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down)">
                                      <p:cBhvr>
                                        <p:cTn id="10" dur="500"/>
                                        <p:tgtEl>
                                          <p:spTgt spid="1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17"/>
                                        </p:tgtEl>
                                        <p:attrNameLst>
                                          <p:attrName>style.visibility</p:attrName>
                                        </p:attrNameLst>
                                      </p:cBhvr>
                                      <p:to>
                                        <p:strVal val="visible"/>
                                      </p:to>
                                    </p:set>
                                    <p:animEffect transition="in" filter="fade">
                                      <p:cBhvr>
                                        <p:cTn id="15" dur="500"/>
                                        <p:tgtEl>
                                          <p:spTgt spid="117"/>
                                        </p:tgtEl>
                                      </p:cBhvr>
                                    </p:animEffect>
                                  </p:childTnLst>
                                </p:cTn>
                              </p:par>
                              <p:par>
                                <p:cTn id="16" presetID="42" presetClass="entr" presetSubtype="0" fill="hold" nodeType="with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1000"/>
                                        <p:tgtEl>
                                          <p:spTgt spid="2"/>
                                        </p:tgtEl>
                                      </p:cBhvr>
                                    </p:animEffect>
                                    <p:anim calcmode="lin" valueType="num">
                                      <p:cBhvr>
                                        <p:cTn id="19" dur="1000" fill="hold"/>
                                        <p:tgtEl>
                                          <p:spTgt spid="2"/>
                                        </p:tgtEl>
                                        <p:attrNameLst>
                                          <p:attrName>ppt_x</p:attrName>
                                        </p:attrNameLst>
                                      </p:cBhvr>
                                      <p:tavLst>
                                        <p:tav tm="0">
                                          <p:val>
                                            <p:strVal val="#ppt_x"/>
                                          </p:val>
                                        </p:tav>
                                        <p:tav tm="100000">
                                          <p:val>
                                            <p:strVal val="#ppt_x"/>
                                          </p:val>
                                        </p:tav>
                                      </p:tavLst>
                                    </p:anim>
                                    <p:anim calcmode="lin" valueType="num">
                                      <p:cBhvr>
                                        <p:cTn id="20"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down)">
                                      <p:cBhvr>
                                        <p:cTn id="25" dur="500"/>
                                        <p:tgtEl>
                                          <p:spTgt spid="7"/>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down)">
                                      <p:cBhvr>
                                        <p:cTn id="30" dur="500"/>
                                        <p:tgtEl>
                                          <p:spTgt spid="9"/>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down)">
                                      <p:cBhvr>
                                        <p:cTn id="3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p:bldP spid="7" grpId="0"/>
      <p:bldP spid="9" grpId="0"/>
      <p:bldP spid="10" grpId="0"/>
      <p:bldP spid="11" grpId="0"/>
      <p:bldP spid="1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2015154" y="1309329"/>
            <a:ext cx="7874598" cy="584775"/>
          </a:xfrm>
          <a:prstGeom prst="rect">
            <a:avLst/>
          </a:prstGeom>
          <a:noFill/>
        </p:spPr>
        <p:txBody>
          <a:bodyPr wrap="square" rtlCol="0">
            <a:spAutoFit/>
          </a:bodyPr>
          <a:lstStyle/>
          <a:p>
            <a:pPr lvl="0" algn="ctr">
              <a:defRPr/>
            </a:pPr>
            <a:r>
              <a:rPr lang="en-US" altLang="zh-CN" sz="3200">
                <a:solidFill>
                  <a:srgbClr val="002060"/>
                </a:solidFill>
                <a:latin typeface="Roboto Black" panose="02000000000000000000" pitchFamily="2" charset="0"/>
                <a:ea typeface="Roboto Black" panose="02000000000000000000" pitchFamily="2" charset="0"/>
              </a:rPr>
              <a:t>CÙNG HÁT VÀ VẬN ĐỘNG NHÉ!</a:t>
            </a:r>
            <a:endParaRPr lang="vi-VN" altLang="zh-CN" sz="3200">
              <a:solidFill>
                <a:srgbClr val="002060"/>
              </a:solidFill>
              <a:latin typeface="Roboto Black" panose="02000000000000000000" pitchFamily="2" charset="0"/>
              <a:ea typeface="Roboto Black" panose="02000000000000000000" pitchFamily="2" charset="0"/>
            </a:endParaRPr>
          </a:p>
        </p:txBody>
      </p:sp>
      <p:pic>
        <p:nvPicPr>
          <p:cNvPr id="34" name="Picture 3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31946"/>
            <a:ext cx="1417791" cy="979395"/>
          </a:xfrm>
          <a:prstGeom prst="rect">
            <a:avLst/>
          </a:prstGeom>
        </p:spPr>
      </p:pic>
      <p:pic>
        <p:nvPicPr>
          <p:cNvPr id="2" name="dậy đi thôi">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2924175" y="2482656"/>
            <a:ext cx="6787290" cy="3817851"/>
          </a:xfrm>
          <a:prstGeom prst="rect">
            <a:avLst/>
          </a:prstGeom>
        </p:spPr>
      </p:pic>
      <p:sp>
        <p:nvSpPr>
          <p:cNvPr id="5" name="TextBox 4"/>
          <p:cNvSpPr txBox="1"/>
          <p:nvPr/>
        </p:nvSpPr>
        <p:spPr>
          <a:xfrm>
            <a:off x="3630224" y="481814"/>
            <a:ext cx="4931552" cy="584775"/>
          </a:xfrm>
          <a:prstGeom prst="rect">
            <a:avLst/>
          </a:prstGeom>
          <a:noFill/>
        </p:spPr>
        <p:txBody>
          <a:bodyPr wrap="square" rtlCol="0">
            <a:spAutoFit/>
          </a:bodyPr>
          <a:lstStyle/>
          <a:p>
            <a:pPr lvl="0" algn="ctr">
              <a:defRPr/>
            </a:pPr>
            <a:r>
              <a:rPr lang="en-US" altLang="zh-CN" sz="3200" b="1">
                <a:solidFill>
                  <a:srgbClr val="002060"/>
                </a:solidFill>
                <a:latin typeface="Roboto Black" panose="02000000000000000000" pitchFamily="2" charset="0"/>
                <a:ea typeface="Roboto Black" panose="02000000000000000000" pitchFamily="2" charset="0"/>
              </a:rPr>
              <a:t>KHỞI ĐỘNG TIẾT HỌC</a:t>
            </a:r>
          </a:p>
        </p:txBody>
      </p:sp>
    </p:spTree>
    <p:extLst>
      <p:ext uri="{BB962C8B-B14F-4D97-AF65-F5344CB8AC3E}">
        <p14:creationId xmlns:p14="http://schemas.microsoft.com/office/powerpoint/2010/main" val="11472798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3" restart="whenNotActive" fill="hold" evtFilter="cancelBubble" nodeType="interactiveSeq">
                <p:stCondLst>
                  <p:cond evt="onClick" delay="0">
                    <p:tgtEl>
                      <p:spTgt spid="2"/>
                    </p:tgtEl>
                  </p:cond>
                </p:stCondLst>
                <p:endSync evt="end" delay="0">
                  <p:rtn val="all"/>
                </p:endSync>
                <p:childTnLst>
                  <p:par>
                    <p:cTn id="14" fill="hold">
                      <p:stCondLst>
                        <p:cond delay="0"/>
                      </p:stCondLst>
                      <p:childTnLst>
                        <p:par>
                          <p:cTn id="15" fill="hold">
                            <p:stCondLst>
                              <p:cond delay="0"/>
                            </p:stCondLst>
                            <p:childTnLst>
                              <p:par>
                                <p:cTn id="16" presetID="2" presetClass="mediacall" presetSubtype="0" fill="hold" nodeType="clickEffect">
                                  <p:stCondLst>
                                    <p:cond delay="0"/>
                                  </p:stCondLst>
                                  <p:childTnLst>
                                    <p:cmd type="call" cmd="togglePause">
                                      <p:cBhvr>
                                        <p:cTn id="17" dur="1" fill="hold"/>
                                        <p:tgtEl>
                                          <p:spTgt spid="2"/>
                                        </p:tgtEl>
                                      </p:cBhvr>
                                    </p:cmd>
                                  </p:childTnLst>
                                </p:cTn>
                              </p:par>
                            </p:childTnLst>
                          </p:cTn>
                        </p:par>
                      </p:childTnLst>
                    </p:cTn>
                  </p:par>
                </p:childTnLst>
              </p:cTn>
              <p:nextCondLst>
                <p:cond evt="onClick" delay="0">
                  <p:tgtEl>
                    <p:spTgt spid="2"/>
                  </p:tgtEl>
                </p:cond>
              </p:nextCondLst>
            </p:seq>
            <p:video fullScrn="1">
              <p:cMediaNode vol="80000">
                <p:cTn id="18" fill="hold" display="0">
                  <p:stCondLst>
                    <p:cond delay="indefinite"/>
                  </p:stCondLst>
                </p:cTn>
                <p:tgtEl>
                  <p:spTgt spid="2"/>
                </p:tgtEl>
              </p:cMediaNode>
            </p:video>
          </p:childTnLst>
        </p:cTn>
      </p:par>
    </p:tnLst>
    <p:bldLst>
      <p:bldP spid="8" grpId="0"/>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TextBox 116"/>
          <p:cNvSpPr txBox="1"/>
          <p:nvPr/>
        </p:nvSpPr>
        <p:spPr>
          <a:xfrm>
            <a:off x="1457009" y="275420"/>
            <a:ext cx="9409111" cy="107721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mn-cs"/>
              </a:rPr>
              <a:t>LỰA CHỌN </a:t>
            </a:r>
            <a:r>
              <a:rPr kumimoji="0" lang="vi-VN" altLang="zh-CN" sz="32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mn-cs"/>
              </a:rPr>
              <a:t>Ý </a:t>
            </a:r>
            <a:r>
              <a:rPr kumimoji="0" lang="vi-VN" altLang="zh-CN" sz="32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cs typeface="+mn-cs"/>
              </a:rPr>
              <a:t>TƯỞNG VÀ </a:t>
            </a:r>
            <a:r>
              <a:rPr kumimoji="0" lang="vi-VN" altLang="zh-CN" sz="32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mn-cs"/>
              </a:rPr>
              <a:t>CÁCH LÀM </a:t>
            </a:r>
            <a:endParaRPr kumimoji="0" lang="en-US" altLang="zh-CN" sz="32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altLang="zh-CN" sz="32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mn-cs"/>
              </a:rPr>
              <a:t>SẢN PHẨM MÔ TẢ BẦU TRỜI NGÀY VÀ ĐÊM</a:t>
            </a:r>
            <a:endParaRPr kumimoji="0" lang="vi-VN" altLang="zh-CN" sz="32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cs typeface="+mn-cs"/>
            </a:endParaRPr>
          </a:p>
        </p:txBody>
      </p:sp>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8302" y="227513"/>
            <a:ext cx="1417791" cy="979395"/>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2" name="Picture 1"/>
          <p:cNvPicPr>
            <a:picLocks noChangeAspect="1"/>
          </p:cNvPicPr>
          <p:nvPr/>
        </p:nvPicPr>
        <p:blipFill rotWithShape="1">
          <a:blip r:embed="rId4"/>
          <a:srcRect l="2278" t="6110" r="4961" b="2241"/>
          <a:stretch/>
        </p:blipFill>
        <p:spPr>
          <a:xfrm>
            <a:off x="7822405" y="2291071"/>
            <a:ext cx="2915322" cy="2915323"/>
          </a:xfrm>
          <a:prstGeom prst="ellipse">
            <a:avLst/>
          </a:prstGeom>
        </p:spPr>
      </p:pic>
      <p:pic>
        <p:nvPicPr>
          <p:cNvPr id="3" name="Picture 2"/>
          <p:cNvPicPr>
            <a:picLocks noChangeAspect="1"/>
          </p:cNvPicPr>
          <p:nvPr/>
        </p:nvPicPr>
        <p:blipFill>
          <a:blip r:embed="rId5"/>
          <a:stretch>
            <a:fillRect/>
          </a:stretch>
        </p:blipFill>
        <p:spPr>
          <a:xfrm>
            <a:off x="2046569" y="2291071"/>
            <a:ext cx="3152381" cy="3933333"/>
          </a:xfrm>
          <a:prstGeom prst="rect">
            <a:avLst/>
          </a:prstGeom>
        </p:spPr>
      </p:pic>
      <p:sp>
        <p:nvSpPr>
          <p:cNvPr id="8" name="TextBox 7"/>
          <p:cNvSpPr txBox="1"/>
          <p:nvPr/>
        </p:nvSpPr>
        <p:spPr>
          <a:xfrm>
            <a:off x="1382269" y="1342828"/>
            <a:ext cx="10216070" cy="461665"/>
          </a:xfrm>
          <a:prstGeom prst="rect">
            <a:avLst/>
          </a:prstGeom>
          <a:noFill/>
        </p:spPr>
        <p:txBody>
          <a:bodyPr wrap="square" rtlCol="0">
            <a:spAutoFit/>
          </a:bodyPr>
          <a:lstStyle/>
          <a:p>
            <a:pPr lvl="0" algn="ctr">
              <a:defRPr/>
            </a:pPr>
            <a:r>
              <a:rPr lang="vi-VN" altLang="zh-CN" sz="2400">
                <a:solidFill>
                  <a:srgbClr val="002060"/>
                </a:solidFill>
                <a:latin typeface="Roboto" panose="02000000000000000000" pitchFamily="2" charset="0"/>
                <a:ea typeface="Roboto" panose="02000000000000000000" pitchFamily="2" charset="0"/>
              </a:rPr>
              <a:t>Lựa chọn ý tưởng và đề xuất cách làm vòng xoay “Bầu trời ngày và đêm”</a:t>
            </a:r>
            <a:endParaRPr kumimoji="0" lang="en-US" altLang="zh-CN" sz="240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spTree>
    <p:extLst>
      <p:ext uri="{BB962C8B-B14F-4D97-AF65-F5344CB8AC3E}">
        <p14:creationId xmlns:p14="http://schemas.microsoft.com/office/powerpoint/2010/main" val="36940237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down)">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p:bldP spid="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8302" y="227513"/>
            <a:ext cx="1417791" cy="979395"/>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4" name="TextBox 3"/>
          <p:cNvSpPr txBox="1"/>
          <p:nvPr/>
        </p:nvSpPr>
        <p:spPr>
          <a:xfrm>
            <a:off x="3790721" y="585440"/>
            <a:ext cx="407095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a:ln>
                  <a:noFill/>
                </a:ln>
                <a:solidFill>
                  <a:srgbClr val="00B050"/>
                </a:solidFill>
                <a:effectLst/>
                <a:uLnTx/>
                <a:uFillTx/>
                <a:latin typeface="Pangolin" panose="00000500000000000000" pitchFamily="2" charset="0"/>
                <a:ea typeface="Roboto" panose="02000000000000000000" pitchFamily="2" charset="0"/>
                <a:cs typeface="+mn-cs"/>
              </a:rPr>
              <a:t>PHIẾU HỌC TẬP SỐ </a:t>
            </a:r>
            <a:r>
              <a:rPr kumimoji="0" lang="vi-VN" altLang="zh-CN" sz="3200" b="1" i="0" u="none" strike="noStrike" kern="1200" cap="none" spc="0" normalizeH="0" baseline="0" noProof="0">
                <a:ln>
                  <a:noFill/>
                </a:ln>
                <a:solidFill>
                  <a:srgbClr val="00B050"/>
                </a:solidFill>
                <a:effectLst/>
                <a:uLnTx/>
                <a:uFillTx/>
                <a:latin typeface="Pangolin" panose="00000500000000000000" pitchFamily="2" charset="0"/>
                <a:ea typeface="Roboto" panose="02000000000000000000" pitchFamily="2" charset="0"/>
                <a:cs typeface="+mn-cs"/>
              </a:rPr>
              <a:t>4</a:t>
            </a:r>
            <a:endParaRPr kumimoji="0" lang="en-US" altLang="zh-CN" sz="3200" b="1" i="0" u="none" strike="noStrike" kern="1200" cap="none" spc="0" normalizeH="0" baseline="0" noProof="0" dirty="0">
              <a:ln>
                <a:noFill/>
              </a:ln>
              <a:solidFill>
                <a:srgbClr val="00B050"/>
              </a:solidFill>
              <a:effectLst/>
              <a:uLnTx/>
              <a:uFillTx/>
              <a:latin typeface="Pangolin" panose="00000500000000000000" pitchFamily="2" charset="0"/>
              <a:ea typeface="Roboto" panose="02000000000000000000" pitchFamily="2" charset="0"/>
              <a:cs typeface="+mn-cs"/>
            </a:endParaRPr>
          </a:p>
        </p:txBody>
      </p:sp>
      <p:sp>
        <p:nvSpPr>
          <p:cNvPr id="2" name="Rectangle 1"/>
          <p:cNvSpPr/>
          <p:nvPr/>
        </p:nvSpPr>
        <p:spPr>
          <a:xfrm>
            <a:off x="1392151" y="1680150"/>
            <a:ext cx="3092513" cy="461665"/>
          </a:xfrm>
          <a:prstGeom prst="rect">
            <a:avLst/>
          </a:prstGeom>
        </p:spPr>
        <p:txBody>
          <a:bodyPr wrap="none">
            <a:spAutoFit/>
          </a:bodyPr>
          <a:lstStyle/>
          <a:p>
            <a:pPr marL="0" marR="0" lvl="0" indent="0" algn="just" defTabSz="914400" rtl="0" eaLnBrk="1" fontAlgn="auto" latinLnBrk="0" hangingPunct="1">
              <a:lnSpc>
                <a:spcPct val="100000"/>
              </a:lnSpc>
              <a:spcBef>
                <a:spcPts val="0"/>
              </a:spcBef>
              <a:spcAft>
                <a:spcPts val="0"/>
              </a:spcAft>
              <a:buClrTx/>
              <a:buSzTx/>
              <a:buFontTx/>
              <a:buNone/>
              <a:tabLst>
                <a:tab pos="4362450" algn="l"/>
              </a:tabLst>
              <a:defRPr/>
            </a:pPr>
            <a:r>
              <a:rPr kumimoji="0" lang="en-US" sz="2400" b="0" i="0" u="none" strike="noStrike" kern="1200" cap="none" spc="0" normalizeH="0" baseline="0" noProof="0">
                <a:ln>
                  <a:noFill/>
                </a:ln>
                <a:solidFill>
                  <a:srgbClr val="000000"/>
                </a:solidFill>
                <a:effectLst/>
                <a:uLnTx/>
                <a:uFillTx/>
                <a:latin typeface="Roboto" panose="02000000000000000000" pitchFamily="2" charset="0"/>
                <a:ea typeface="Calibri" panose="020F0502020204030204" pitchFamily="34" charset="0"/>
                <a:cs typeface="Times New Roman" panose="02020603050405020304" pitchFamily="18" charset="0"/>
              </a:rPr>
              <a:t>Vẽ</a:t>
            </a:r>
            <a:r>
              <a:rPr kumimoji="0" lang="en-US" sz="2400" b="0" i="0" u="none" strike="noStrike" kern="1200" cap="none" spc="0" normalizeH="0" noProof="0">
                <a:ln>
                  <a:noFill/>
                </a:ln>
                <a:solidFill>
                  <a:srgbClr val="000000"/>
                </a:solidFill>
                <a:effectLst/>
                <a:uLnTx/>
                <a:uFillTx/>
                <a:latin typeface="Roboto" panose="02000000000000000000" pitchFamily="2" charset="0"/>
                <a:ea typeface="Calibri" panose="020F0502020204030204" pitchFamily="34" charset="0"/>
                <a:cs typeface="Times New Roman" panose="02020603050405020304" pitchFamily="18" charset="0"/>
              </a:rPr>
              <a:t> ý tưởng của nhóm</a:t>
            </a:r>
            <a:endParaRPr kumimoji="0" lang="en-US" sz="2400" b="0" i="0" u="none" strike="noStrike" kern="1200" cap="none" spc="0" normalizeH="0" baseline="0" noProof="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p:txBody>
      </p:sp>
      <p:sp>
        <p:nvSpPr>
          <p:cNvPr id="6" name="Rectangle 5"/>
          <p:cNvSpPr/>
          <p:nvPr/>
        </p:nvSpPr>
        <p:spPr>
          <a:xfrm>
            <a:off x="5127811" y="1206908"/>
            <a:ext cx="5898776" cy="4524315"/>
          </a:xfrm>
          <a:prstGeom prst="rect">
            <a:avLst/>
          </a:prstGeom>
        </p:spPr>
        <p:txBody>
          <a:bodyPr wrap="square">
            <a:spAutoFit/>
          </a:bodyPr>
          <a:lstStyle/>
          <a:p>
            <a:pPr lvl="0" algn="just">
              <a:tabLst>
                <a:tab pos="4362450" algn="l"/>
              </a:tabLst>
              <a:defRPr/>
            </a:pPr>
            <a:r>
              <a:rPr lang="en-US" sz="2400">
                <a:solidFill>
                  <a:srgbClr val="000000"/>
                </a:solidFill>
                <a:latin typeface="Roboto" panose="02000000000000000000" pitchFamily="2" charset="0"/>
                <a:ea typeface="Calibri" panose="020F0502020204030204" pitchFamily="34" charset="0"/>
                <a:cs typeface="Times New Roman" panose="02020603050405020304" pitchFamily="18" charset="0"/>
              </a:rPr>
              <a:t>1. Vòng xoay gồm các bộ phận nào?</a:t>
            </a:r>
          </a:p>
          <a:p>
            <a:pPr lvl="0" algn="just">
              <a:tabLst>
                <a:tab pos="4362450" algn="l"/>
              </a:tabLst>
              <a:defRPr/>
            </a:pPr>
            <a:r>
              <a:rPr lang="en-US" sz="2400">
                <a:solidFill>
                  <a:srgbClr val="000000"/>
                </a:solidFill>
                <a:latin typeface="Roboto" panose="02000000000000000000" pitchFamily="2" charset="0"/>
                <a:ea typeface="Calibri" panose="020F0502020204030204" pitchFamily="34" charset="0"/>
                <a:cs typeface="Times New Roman" panose="02020603050405020304" pitchFamily="18" charset="0"/>
              </a:rPr>
              <a:t>……………………………………………………………………</a:t>
            </a:r>
          </a:p>
          <a:p>
            <a:pPr lvl="0" algn="just">
              <a:tabLst>
                <a:tab pos="4362450" algn="l"/>
              </a:tabLst>
              <a:defRPr/>
            </a:pPr>
            <a:r>
              <a:rPr lang="en-US" sz="2400">
                <a:solidFill>
                  <a:srgbClr val="000000"/>
                </a:solidFill>
                <a:latin typeface="Roboto" panose="02000000000000000000" pitchFamily="2" charset="0"/>
                <a:ea typeface="Calibri" panose="020F0502020204030204" pitchFamily="34" charset="0"/>
                <a:cs typeface="Times New Roman" panose="02020603050405020304" pitchFamily="18" charset="0"/>
              </a:rPr>
              <a:t>2. Nhóm em sử dụng vật liệu gì?</a:t>
            </a:r>
          </a:p>
          <a:p>
            <a:pPr lvl="0" algn="just">
              <a:tabLst>
                <a:tab pos="4362450" algn="l"/>
              </a:tabLst>
              <a:defRPr/>
            </a:pPr>
            <a:r>
              <a:rPr lang="en-US" sz="2400">
                <a:solidFill>
                  <a:srgbClr val="000000"/>
                </a:solidFill>
                <a:latin typeface="Roboto" panose="02000000000000000000" pitchFamily="2" charset="0"/>
                <a:ea typeface="Calibri" panose="020F0502020204030204" pitchFamily="34" charset="0"/>
                <a:cs typeface="Times New Roman" panose="02020603050405020304" pitchFamily="18" charset="0"/>
              </a:rPr>
              <a:t>……………………………………………………………………</a:t>
            </a:r>
          </a:p>
          <a:p>
            <a:pPr lvl="0" algn="just">
              <a:tabLst>
                <a:tab pos="4362450" algn="l"/>
              </a:tabLst>
              <a:defRPr/>
            </a:pPr>
            <a:r>
              <a:rPr lang="en-US" sz="2400">
                <a:solidFill>
                  <a:srgbClr val="000000"/>
                </a:solidFill>
                <a:latin typeface="Roboto" panose="02000000000000000000" pitchFamily="2" charset="0"/>
                <a:ea typeface="Calibri" panose="020F0502020204030204" pitchFamily="34" charset="0"/>
                <a:cs typeface="Times New Roman" panose="02020603050405020304" pitchFamily="18" charset="0"/>
              </a:rPr>
              <a:t>3. Nhóm sử dụng hình ảnh gì để thể hiện ban ngày, ban đêm?</a:t>
            </a:r>
          </a:p>
          <a:p>
            <a:pPr lvl="0" algn="just">
              <a:tabLst>
                <a:tab pos="4362450" algn="l"/>
              </a:tabLst>
              <a:defRPr/>
            </a:pPr>
            <a:r>
              <a:rPr lang="en-US" sz="2400">
                <a:solidFill>
                  <a:srgbClr val="000000"/>
                </a:solidFill>
                <a:latin typeface="Roboto" panose="02000000000000000000" pitchFamily="2" charset="0"/>
                <a:ea typeface="Calibri" panose="020F0502020204030204" pitchFamily="34" charset="0"/>
                <a:cs typeface="Times New Roman" panose="02020603050405020304" pitchFamily="18" charset="0"/>
              </a:rPr>
              <a:t>……………………………………………………………………</a:t>
            </a:r>
          </a:p>
          <a:p>
            <a:pPr lvl="0" algn="just">
              <a:tabLst>
                <a:tab pos="4362450" algn="l"/>
              </a:tabLst>
              <a:defRPr/>
            </a:pPr>
            <a:r>
              <a:rPr lang="en-US" sz="2400">
                <a:solidFill>
                  <a:srgbClr val="000000"/>
                </a:solidFill>
                <a:latin typeface="Roboto" panose="02000000000000000000" pitchFamily="2" charset="0"/>
                <a:ea typeface="Calibri" panose="020F0502020204030204" pitchFamily="34" charset="0"/>
                <a:cs typeface="Times New Roman" panose="02020603050405020304" pitchFamily="18" charset="0"/>
              </a:rPr>
              <a:t>……………………………………………………………………</a:t>
            </a:r>
          </a:p>
          <a:p>
            <a:pPr lvl="0" algn="just">
              <a:tabLst>
                <a:tab pos="4362450" algn="l"/>
              </a:tabLst>
              <a:defRPr/>
            </a:pPr>
            <a:r>
              <a:rPr lang="en-US" sz="2400">
                <a:solidFill>
                  <a:srgbClr val="000000"/>
                </a:solidFill>
                <a:latin typeface="Roboto" panose="02000000000000000000" pitchFamily="2" charset="0"/>
                <a:ea typeface="Calibri" panose="020F0502020204030204" pitchFamily="34" charset="0"/>
                <a:cs typeface="Times New Roman" panose="02020603050405020304" pitchFamily="18" charset="0"/>
              </a:rPr>
              <a:t>4. Em hãy nêu cách sử dụng vòng xoay</a:t>
            </a:r>
          </a:p>
          <a:p>
            <a:pPr lvl="0" algn="just">
              <a:tabLst>
                <a:tab pos="4362450" algn="l"/>
              </a:tabLst>
              <a:defRPr/>
            </a:pPr>
            <a:r>
              <a:rPr lang="en-US" sz="2400">
                <a:solidFill>
                  <a:srgbClr val="000000"/>
                </a:solidFill>
                <a:latin typeface="Roboto" panose="02000000000000000000" pitchFamily="2" charset="0"/>
                <a:ea typeface="Calibri" panose="020F0502020204030204" pitchFamily="34" charset="0"/>
                <a:cs typeface="Times New Roman" panose="02020603050405020304" pitchFamily="18" charset="0"/>
              </a:rPr>
              <a:t>……………………………………………………………………</a:t>
            </a:r>
          </a:p>
          <a:p>
            <a:pPr lvl="0" algn="just">
              <a:tabLst>
                <a:tab pos="4362450" algn="l"/>
              </a:tabLst>
              <a:defRPr/>
            </a:pPr>
            <a:r>
              <a:rPr lang="en-US" sz="2400">
                <a:solidFill>
                  <a:srgbClr val="000000"/>
                </a:solidFill>
                <a:latin typeface="Roboto" panose="02000000000000000000" pitchFamily="2" charset="0"/>
                <a:ea typeface="Calibri" panose="020F0502020204030204" pitchFamily="34" charset="0"/>
                <a:cs typeface="Times New Roman" panose="02020603050405020304" pitchFamily="18" charset="0"/>
              </a:rPr>
              <a:t>……………………………………………………………………</a:t>
            </a:r>
          </a:p>
          <a:p>
            <a:pPr marL="0" marR="0" lvl="0" indent="0" algn="just" defTabSz="914400" rtl="0" eaLnBrk="1" fontAlgn="auto" latinLnBrk="0" hangingPunct="1">
              <a:lnSpc>
                <a:spcPct val="100000"/>
              </a:lnSpc>
              <a:spcBef>
                <a:spcPts val="0"/>
              </a:spcBef>
              <a:spcAft>
                <a:spcPts val="0"/>
              </a:spcAft>
              <a:buClrTx/>
              <a:buSzTx/>
              <a:buFontTx/>
              <a:buNone/>
              <a:tabLst>
                <a:tab pos="4362450" algn="l"/>
              </a:tabLst>
              <a:defRPr/>
            </a:pPr>
            <a:endParaRPr kumimoji="0" lang="en-US" sz="2400" b="0" i="0" u="none" strike="noStrike" kern="1200" cap="none" spc="0" normalizeH="0" baseline="0" noProof="0">
              <a:ln>
                <a:noFill/>
              </a:ln>
              <a:solidFill>
                <a:srgbClr val="000000"/>
              </a:solidFill>
              <a:effectLst/>
              <a:uLnTx/>
              <a:uFillTx/>
              <a:latin typeface="Roboto" panose="02000000000000000000" pitchFamily="2" charset="0"/>
              <a:ea typeface="Calibri" panose="020F0502020204030204" pitchFamily="34" charset="0"/>
              <a:cs typeface="Times New Roman" panose="02020603050405020304" pitchFamily="18" charset="0"/>
            </a:endParaRPr>
          </a:p>
        </p:txBody>
      </p:sp>
      <p:sp>
        <p:nvSpPr>
          <p:cNvPr id="8" name="Rectangle 7"/>
          <p:cNvSpPr/>
          <p:nvPr/>
        </p:nvSpPr>
        <p:spPr>
          <a:xfrm>
            <a:off x="1281526" y="5178460"/>
            <a:ext cx="9089348" cy="830997"/>
          </a:xfrm>
          <a:prstGeom prst="rect">
            <a:avLst/>
          </a:prstGeom>
        </p:spPr>
        <p:txBody>
          <a:bodyPr wrap="none">
            <a:spAutoFit/>
          </a:bodyPr>
          <a:lstStyle/>
          <a:p>
            <a:pPr lvl="0" algn="just">
              <a:tabLst>
                <a:tab pos="4362450" algn="l"/>
              </a:tabLst>
              <a:defRPr/>
            </a:pPr>
            <a:r>
              <a:rPr kumimoji="0" lang="en-US" sz="2400" b="0" i="0" u="none" strike="noStrike" kern="1200" cap="none" spc="0" normalizeH="0" baseline="0" noProof="0">
                <a:ln>
                  <a:noFill/>
                </a:ln>
                <a:solidFill>
                  <a:srgbClr val="000000"/>
                </a:solidFill>
                <a:effectLst/>
                <a:uLnTx/>
                <a:uFillTx/>
                <a:latin typeface="Roboto" panose="02000000000000000000" pitchFamily="2" charset="0"/>
                <a:ea typeface="Calibri" panose="020F0502020204030204" pitchFamily="34" charset="0"/>
                <a:cs typeface="Times New Roman" panose="02020603050405020304" pitchFamily="18" charset="0"/>
              </a:rPr>
              <a:t>5</a:t>
            </a:r>
            <a:r>
              <a:rPr kumimoji="0" lang="vi-VN" sz="2400" b="0" i="0" u="none" strike="noStrike" kern="1200" cap="none" spc="0" normalizeH="0" baseline="0" noProof="0">
                <a:ln>
                  <a:noFill/>
                </a:ln>
                <a:solidFill>
                  <a:srgbClr val="000000"/>
                </a:solidFill>
                <a:effectLst/>
                <a:uLnTx/>
                <a:uFillTx/>
                <a:latin typeface="Roboto" panose="02000000000000000000" pitchFamily="2" charset="0"/>
                <a:ea typeface="Calibri" panose="020F0502020204030204" pitchFamily="34" charset="0"/>
                <a:cs typeface="Times New Roman" panose="02020603050405020304" pitchFamily="18" charset="0"/>
              </a:rPr>
              <a:t>. Mô tả </a:t>
            </a:r>
            <a:r>
              <a:rPr lang="vi-VN" sz="2400">
                <a:solidFill>
                  <a:srgbClr val="000000"/>
                </a:solidFill>
                <a:latin typeface="Roboto" panose="02000000000000000000" pitchFamily="2" charset="0"/>
                <a:ea typeface="Calibri" panose="020F0502020204030204" pitchFamily="34" charset="0"/>
                <a:cs typeface="Times New Roman" panose="02020603050405020304" pitchFamily="18" charset="0"/>
              </a:rPr>
              <a:t>cách làm vòng xoay</a:t>
            </a:r>
            <a:endParaRPr kumimoji="0" lang="vi-VN" sz="2400" b="0" i="0" u="none" strike="noStrike" kern="1200" cap="none" spc="0" normalizeH="0" baseline="0" noProof="0">
              <a:ln>
                <a:noFill/>
              </a:ln>
              <a:solidFill>
                <a:srgbClr val="000000"/>
              </a:solidFill>
              <a:effectLst/>
              <a:uLnTx/>
              <a:uFillTx/>
              <a:latin typeface="Roboto" panose="02000000000000000000" pitchFamily="2" charset="0"/>
              <a:ea typeface="Calibri" panose="020F0502020204030204" pitchFamily="34" charset="0"/>
              <a:cs typeface="Times New Roman" panose="02020603050405020304" pitchFamily="18" charset="0"/>
            </a:endParaRPr>
          </a:p>
          <a:p>
            <a:pPr marL="0" marR="0" lvl="0" indent="0" algn="just" defTabSz="914400" rtl="0" eaLnBrk="1" fontAlgn="auto" latinLnBrk="0" hangingPunct="1">
              <a:lnSpc>
                <a:spcPct val="100000"/>
              </a:lnSpc>
              <a:spcBef>
                <a:spcPts val="0"/>
              </a:spcBef>
              <a:spcAft>
                <a:spcPts val="0"/>
              </a:spcAft>
              <a:buClrTx/>
              <a:buSzTx/>
              <a:buFontTx/>
              <a:buNone/>
              <a:tabLst>
                <a:tab pos="4362450" algn="l"/>
              </a:tabLst>
              <a:defRPr/>
            </a:pPr>
            <a:r>
              <a:rPr kumimoji="0" lang="vi-VN" sz="2400" b="0" i="0" u="none" strike="noStrike" kern="1200" cap="none" spc="0" normalizeH="0" baseline="0" noProof="0">
                <a:ln>
                  <a:noFill/>
                </a:ln>
                <a:solidFill>
                  <a:srgbClr val="000000"/>
                </a:solidFill>
                <a:effectLst/>
                <a:uLnTx/>
                <a:uFillTx/>
                <a:latin typeface="Roboto" panose="02000000000000000000" pitchFamily="2" charset="0"/>
                <a:ea typeface="Calibri" panose="020F0502020204030204" pitchFamily="34" charset="0"/>
                <a:cs typeface="Times New Roman" panose="02020603050405020304" pitchFamily="18" charset="0"/>
              </a:rPr>
              <a:t>……………………………………………………………………………………………………………….</a:t>
            </a:r>
          </a:p>
        </p:txBody>
      </p:sp>
    </p:spTree>
    <p:extLst>
      <p:ext uri="{BB962C8B-B14F-4D97-AF65-F5344CB8AC3E}">
        <p14:creationId xmlns:p14="http://schemas.microsoft.com/office/powerpoint/2010/main" val="241271668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441525" y="504333"/>
            <a:ext cx="9502588"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altLang="zh-CN" sz="32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mn-cs"/>
              </a:rPr>
              <a:t>LÀM SẢN PHẨM MÔ TẢ BẦU TRỜI NGÀY VÀ ĐÊM</a:t>
            </a:r>
            <a:endParaRPr kumimoji="0" lang="vi-VN" altLang="zh-CN" sz="32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cs typeface="+mn-cs"/>
            </a:endParaRPr>
          </a:p>
        </p:txBody>
      </p:sp>
      <p:sp>
        <p:nvSpPr>
          <p:cNvPr id="6" name="TextBox 5">
            <a:extLst>
              <a:ext uri="{FF2B5EF4-FFF2-40B4-BE49-F238E27FC236}">
                <a16:creationId xmlns:a16="http://schemas.microsoft.com/office/drawing/2014/main" id="{F47EDC76-93E4-69B2-B3EB-FFBB9F9285CB}"/>
              </a:ext>
            </a:extLst>
          </p:cNvPr>
          <p:cNvSpPr txBox="1"/>
          <p:nvPr/>
        </p:nvSpPr>
        <p:spPr>
          <a:xfrm>
            <a:off x="3384048" y="1550340"/>
            <a:ext cx="4231758" cy="369332"/>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Lựa chọn dụng cụ và vật liệu</a:t>
            </a:r>
          </a:p>
        </p:txBody>
      </p:sp>
      <p:sp>
        <p:nvSpPr>
          <p:cNvPr id="7" name="TextBox 6">
            <a:extLst>
              <a:ext uri="{FF2B5EF4-FFF2-40B4-BE49-F238E27FC236}">
                <a16:creationId xmlns:a16="http://schemas.microsoft.com/office/drawing/2014/main" id="{C50EEADF-F242-4F8F-96FE-76601BA8159E}"/>
              </a:ext>
            </a:extLst>
          </p:cNvPr>
          <p:cNvSpPr txBox="1"/>
          <p:nvPr/>
        </p:nvSpPr>
        <p:spPr>
          <a:xfrm>
            <a:off x="2487238" y="2211291"/>
            <a:ext cx="5933739" cy="369332"/>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Giấy màu, </a:t>
            </a:r>
            <a:r>
              <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kéo, keo dán băng dính hai mặt</a:t>
            </a:r>
            <a:endPar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9" name="Picture 8">
            <a:extLst>
              <a:ext uri="{FF2B5EF4-FFF2-40B4-BE49-F238E27FC236}">
                <a16:creationId xmlns:a16="http://schemas.microsoft.com/office/drawing/2014/main" id="{2F0B38A0-9C2A-CC9E-621D-1963F69D092A}"/>
              </a:ext>
            </a:extLst>
          </p:cNvPr>
          <p:cNvPicPr>
            <a:picLocks noChangeAspect="1"/>
          </p:cNvPicPr>
          <p:nvPr/>
        </p:nvPicPr>
        <p:blipFill>
          <a:blip r:embed="rId3"/>
          <a:stretch>
            <a:fillRect/>
          </a:stretch>
        </p:blipFill>
        <p:spPr>
          <a:xfrm>
            <a:off x="3901632" y="3373359"/>
            <a:ext cx="2004656" cy="1228287"/>
          </a:xfrm>
          <a:prstGeom prst="rect">
            <a:avLst/>
          </a:prstGeom>
          <a:effectLst>
            <a:outerShdw blurRad="63500" sx="102000" sy="102000" algn="ctr" rotWithShape="0">
              <a:prstClr val="black">
                <a:alpha val="40000"/>
              </a:prstClr>
            </a:outerShdw>
          </a:effectLst>
        </p:spPr>
      </p:pic>
      <p:sp>
        <p:nvSpPr>
          <p:cNvPr id="14" name="Rectangle 13">
            <a:extLst>
              <a:ext uri="{FF2B5EF4-FFF2-40B4-BE49-F238E27FC236}">
                <a16:creationId xmlns:a16="http://schemas.microsoft.com/office/drawing/2014/main" id="{35EBBBBE-4F8E-9E78-565A-A45F4445CFC4}"/>
              </a:ext>
            </a:extLst>
          </p:cNvPr>
          <p:cNvSpPr/>
          <p:nvPr/>
        </p:nvSpPr>
        <p:spPr>
          <a:xfrm rot="20718716">
            <a:off x="1725238" y="3589451"/>
            <a:ext cx="1524000" cy="838200"/>
          </a:xfrm>
          <a:prstGeom prst="rect">
            <a:avLst/>
          </a:prstGeom>
          <a:solidFill>
            <a:srgbClr val="55CBF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15" name="Rectangle 14">
            <a:extLst>
              <a:ext uri="{FF2B5EF4-FFF2-40B4-BE49-F238E27FC236}">
                <a16:creationId xmlns:a16="http://schemas.microsoft.com/office/drawing/2014/main" id="{35EBBBBE-4F8E-9E78-565A-A45F4445CFC4}"/>
              </a:ext>
            </a:extLst>
          </p:cNvPr>
          <p:cNvSpPr/>
          <p:nvPr/>
        </p:nvSpPr>
        <p:spPr>
          <a:xfrm>
            <a:off x="1949598" y="3763446"/>
            <a:ext cx="1524000" cy="838200"/>
          </a:xfrm>
          <a:prstGeom prst="rect">
            <a:avLst/>
          </a:prstGeom>
          <a:solidFill>
            <a:schemeClr val="accent4">
              <a:lumMod val="60000"/>
              <a:lumOff val="40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1026" name="Picture 2">
            <a:extLst>
              <a:ext uri="{FF2B5EF4-FFF2-40B4-BE49-F238E27FC236}">
                <a16:creationId xmlns:a16="http://schemas.microsoft.com/office/drawing/2014/main" id="{278F52B0-04F1-DCE7-E101-9CAA686CF75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01632" y="5184885"/>
            <a:ext cx="3196590" cy="213106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98302" y="227513"/>
            <a:ext cx="1417791" cy="979395"/>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11" name="Picture 10">
            <a:extLst>
              <a:ext uri="{FF2B5EF4-FFF2-40B4-BE49-F238E27FC236}">
                <a16:creationId xmlns:a16="http://schemas.microsoft.com/office/drawing/2014/main" id="{BD9466A3-AFBF-45A5-23AB-F6281C10B184}"/>
              </a:ext>
            </a:extLst>
          </p:cNvPr>
          <p:cNvPicPr>
            <a:picLocks noChangeAspect="1"/>
          </p:cNvPicPr>
          <p:nvPr/>
        </p:nvPicPr>
        <p:blipFill>
          <a:blip r:embed="rId6"/>
          <a:stretch>
            <a:fillRect/>
          </a:stretch>
        </p:blipFill>
        <p:spPr>
          <a:xfrm>
            <a:off x="6923761" y="2713899"/>
            <a:ext cx="2589304" cy="2589304"/>
          </a:xfrm>
          <a:prstGeom prst="ellipse">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19684946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23" presetClass="entr" presetSubtype="16"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 calcmode="lin" valueType="num">
                                      <p:cBhvr>
                                        <p:cTn id="10" dur="500" fill="hold"/>
                                        <p:tgtEl>
                                          <p:spTgt spid="6"/>
                                        </p:tgtEl>
                                        <p:attrNameLst>
                                          <p:attrName>ppt_w</p:attrName>
                                        </p:attrNameLst>
                                      </p:cBhvr>
                                      <p:tavLst>
                                        <p:tav tm="0">
                                          <p:val>
                                            <p:fltVal val="0"/>
                                          </p:val>
                                        </p:tav>
                                        <p:tav tm="100000">
                                          <p:val>
                                            <p:strVal val="#ppt_w"/>
                                          </p:val>
                                        </p:tav>
                                      </p:tavLst>
                                    </p:anim>
                                    <p:anim calcmode="lin" valueType="num">
                                      <p:cBhvr>
                                        <p:cTn id="11" dur="500" fill="hold"/>
                                        <p:tgtEl>
                                          <p:spTgt spid="6"/>
                                        </p:tgtEl>
                                        <p:attrNameLst>
                                          <p:attrName>ppt_h</p:attrName>
                                        </p:attrNameLst>
                                      </p:cBhvr>
                                      <p:tavLst>
                                        <p:tav tm="0">
                                          <p:val>
                                            <p:fltVal val="0"/>
                                          </p:val>
                                        </p:tav>
                                        <p:tav tm="100000">
                                          <p:val>
                                            <p:strVal val="#ppt_h"/>
                                          </p:val>
                                        </p:tav>
                                      </p:tavLst>
                                    </p:anim>
                                  </p:childTnLst>
                                </p:cTn>
                              </p:par>
                              <p:par>
                                <p:cTn id="12" presetID="23" presetClass="entr" presetSubtype="16" fill="hold" grpId="0" nodeType="with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500" fill="hold"/>
                                        <p:tgtEl>
                                          <p:spTgt spid="7"/>
                                        </p:tgtEl>
                                        <p:attrNameLst>
                                          <p:attrName>ppt_w</p:attrName>
                                        </p:attrNameLst>
                                      </p:cBhvr>
                                      <p:tavLst>
                                        <p:tav tm="0">
                                          <p:val>
                                            <p:fltVal val="0"/>
                                          </p:val>
                                        </p:tav>
                                        <p:tav tm="100000">
                                          <p:val>
                                            <p:strVal val="#ppt_w"/>
                                          </p:val>
                                        </p:tav>
                                      </p:tavLst>
                                    </p:anim>
                                    <p:anim calcmode="lin" valueType="num">
                                      <p:cBhvr>
                                        <p:cTn id="15" dur="500" fill="hold"/>
                                        <p:tgtEl>
                                          <p:spTgt spid="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F47EDC76-93E4-69B2-B3EB-FFBB9F9285CB}"/>
              </a:ext>
            </a:extLst>
          </p:cNvPr>
          <p:cNvSpPr txBox="1"/>
          <p:nvPr/>
        </p:nvSpPr>
        <p:spPr>
          <a:xfrm>
            <a:off x="3053734" y="1289603"/>
            <a:ext cx="6778635" cy="369332"/>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pt-BR"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Làm vòng</a:t>
            </a:r>
            <a:r>
              <a:rPr kumimoji="0" lang="pt-BR" sz="2400" b="0" i="0" u="none" strike="noStrike" kern="1200" cap="none" spc="0" normalizeH="0" noProof="0">
                <a:ln>
                  <a:noFill/>
                </a:ln>
                <a:solidFill>
                  <a:srgbClr val="002060"/>
                </a:solidFill>
                <a:effectLst/>
                <a:uLnTx/>
                <a:uFillTx/>
                <a:latin typeface="Roboto" panose="02000000000000000000" pitchFamily="2" charset="0"/>
                <a:ea typeface="Roboto" panose="02000000000000000000" pitchFamily="2" charset="0"/>
                <a:cs typeface="+mn-cs"/>
              </a:rPr>
              <a:t> xoay </a:t>
            </a:r>
            <a:r>
              <a:rPr kumimoji="0" lang="pt-BR"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theo </a:t>
            </a:r>
            <a:r>
              <a:rPr kumimoji="0" lang="pt-BR"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cách của em hoặc nhóm em</a:t>
            </a:r>
            <a:endPar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8302" y="227513"/>
            <a:ext cx="1417791" cy="979395"/>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9" name="TextBox 8"/>
          <p:cNvSpPr txBox="1"/>
          <p:nvPr/>
        </p:nvSpPr>
        <p:spPr>
          <a:xfrm>
            <a:off x="1441525" y="504333"/>
            <a:ext cx="9502588"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altLang="zh-CN" sz="32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mn-cs"/>
              </a:rPr>
              <a:t>LÀM SẢN PHẨM MÔ TẢ BẦU TRỜI NGÀY VÀ ĐÊM</a:t>
            </a:r>
            <a:endParaRPr kumimoji="0" lang="vi-VN" altLang="zh-CN" sz="32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cs typeface="+mn-cs"/>
            </a:endParaRPr>
          </a:p>
        </p:txBody>
      </p:sp>
      <p:pic>
        <p:nvPicPr>
          <p:cNvPr id="10" name="Picture 2">
            <a:extLst>
              <a:ext uri="{FF2B5EF4-FFF2-40B4-BE49-F238E27FC236}">
                <a16:creationId xmlns:a16="http://schemas.microsoft.com/office/drawing/2014/main" id="{FB76EAE2-A425-3E12-AEDF-4A601F2410E0}"/>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2449" t="-323" r="15627" b="15062"/>
          <a:stretch/>
        </p:blipFill>
        <p:spPr bwMode="auto">
          <a:xfrm>
            <a:off x="1768918" y="2099782"/>
            <a:ext cx="3591762" cy="3468615"/>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pic>
        <p:nvPicPr>
          <p:cNvPr id="4" name="Picture 3"/>
          <p:cNvPicPr>
            <a:picLocks noChangeAspect="1"/>
          </p:cNvPicPr>
          <p:nvPr/>
        </p:nvPicPr>
        <p:blipFill rotWithShape="1">
          <a:blip r:embed="rId5"/>
          <a:srcRect l="6954" t="3601" r="8077" b="3056"/>
          <a:stretch/>
        </p:blipFill>
        <p:spPr>
          <a:xfrm>
            <a:off x="6572923" y="1982908"/>
            <a:ext cx="3334871" cy="3401040"/>
          </a:xfrm>
          <a:prstGeom prst="ellipse">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spTree>
    <p:extLst>
      <p:ext uri="{BB962C8B-B14F-4D97-AF65-F5344CB8AC3E}">
        <p14:creationId xmlns:p14="http://schemas.microsoft.com/office/powerpoint/2010/main" val="42074104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childTnLst>
                                </p:cTn>
                              </p:par>
                              <p:par>
                                <p:cTn id="9" presetID="10" presetClass="entr" presetSubtype="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par>
                                <p:cTn id="12" presetID="6" presetClass="entr" presetSubtype="16" fill="hold" nodeType="with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circle(in)">
                                      <p:cBhvr>
                                        <p:cTn id="14" dur="2000"/>
                                        <p:tgtEl>
                                          <p:spTgt spid="10"/>
                                        </p:tgtEl>
                                      </p:cBhvr>
                                    </p:animEffect>
                                  </p:childTnLst>
                                </p:cTn>
                              </p:par>
                              <p:par>
                                <p:cTn id="15" presetID="6" presetClass="entr" presetSubtype="16"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circle(in)">
                                      <p:cBhvr>
                                        <p:cTn id="1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1767564" y="2287100"/>
            <a:ext cx="1341954" cy="950617"/>
            <a:chOff x="907197" y="2415091"/>
            <a:chExt cx="1341954" cy="950617"/>
          </a:xfrm>
        </p:grpSpPr>
        <p:sp>
          <p:nvSpPr>
            <p:cNvPr id="7" name="Oval 6"/>
            <p:cNvSpPr/>
            <p:nvPr/>
          </p:nvSpPr>
          <p:spPr>
            <a:xfrm>
              <a:off x="907197" y="2415091"/>
              <a:ext cx="1341954" cy="950617"/>
            </a:xfrm>
            <a:prstGeom prst="ellipse">
              <a:avLst/>
            </a:prstGeom>
            <a:solidFill>
              <a:schemeClr val="accent4">
                <a:lumMod val="40000"/>
                <a:lumOff val="60000"/>
              </a:schemeClr>
            </a:solidFill>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a:extLst>
                <a:ext uri="{FF2B5EF4-FFF2-40B4-BE49-F238E27FC236}">
                  <a16:creationId xmlns:a16="http://schemas.microsoft.com/office/drawing/2014/main" id="{F47EDC76-93E4-69B2-B3EB-FFBB9F9285CB}"/>
                </a:ext>
              </a:extLst>
            </p:cNvPr>
            <p:cNvSpPr txBox="1"/>
            <p:nvPr/>
          </p:nvSpPr>
          <p:spPr>
            <a:xfrm>
              <a:off x="1237439" y="2582624"/>
              <a:ext cx="591362" cy="615553"/>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pt-BR" sz="4000" b="0"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mn-cs"/>
                </a:rPr>
                <a:t> 1</a:t>
              </a:r>
              <a:endParaRPr kumimoji="0" lang="en-US" sz="4000" b="0"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mn-cs"/>
              </a:endParaRPr>
            </a:p>
          </p:txBody>
        </p:sp>
      </p:grpSp>
      <p:sp>
        <p:nvSpPr>
          <p:cNvPr id="11" name="TextBox 10">
            <a:extLst>
              <a:ext uri="{FF2B5EF4-FFF2-40B4-BE49-F238E27FC236}">
                <a16:creationId xmlns:a16="http://schemas.microsoft.com/office/drawing/2014/main" id="{F47EDC76-93E4-69B2-B3EB-FFBB9F9285CB}"/>
              </a:ext>
            </a:extLst>
          </p:cNvPr>
          <p:cNvSpPr txBox="1"/>
          <p:nvPr/>
        </p:nvSpPr>
        <p:spPr>
          <a:xfrm>
            <a:off x="362434" y="3429000"/>
            <a:ext cx="4026685" cy="369332"/>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Tạo hai hình tròn giống nhau</a:t>
            </a:r>
            <a:endPar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12" name="Picture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8302" y="227513"/>
            <a:ext cx="1417791" cy="979395"/>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5" name="Picture 4">
            <a:extLst>
              <a:ext uri="{FF2B5EF4-FFF2-40B4-BE49-F238E27FC236}">
                <a16:creationId xmlns:a16="http://schemas.microsoft.com/office/drawing/2014/main" id="{EC255C4B-04DB-BC90-6110-D93FB09232CC}"/>
              </a:ext>
            </a:extLst>
          </p:cNvPr>
          <p:cNvPicPr>
            <a:picLocks noChangeAspect="1"/>
          </p:cNvPicPr>
          <p:nvPr/>
        </p:nvPicPr>
        <p:blipFill>
          <a:blip r:embed="rId4"/>
          <a:stretch>
            <a:fillRect/>
          </a:stretch>
        </p:blipFill>
        <p:spPr>
          <a:xfrm>
            <a:off x="4608290" y="1622909"/>
            <a:ext cx="3379967" cy="3229613"/>
          </a:xfrm>
          <a:prstGeom prst="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pic>
        <p:nvPicPr>
          <p:cNvPr id="8" name="Picture 7">
            <a:extLst>
              <a:ext uri="{FF2B5EF4-FFF2-40B4-BE49-F238E27FC236}">
                <a16:creationId xmlns:a16="http://schemas.microsoft.com/office/drawing/2014/main" id="{076EF2FB-D7CB-76FC-3340-ED5AE203D1BD}"/>
              </a:ext>
            </a:extLst>
          </p:cNvPr>
          <p:cNvPicPr>
            <a:picLocks noChangeAspect="1"/>
          </p:cNvPicPr>
          <p:nvPr/>
        </p:nvPicPr>
        <p:blipFill>
          <a:blip r:embed="rId5"/>
          <a:stretch>
            <a:fillRect/>
          </a:stretch>
        </p:blipFill>
        <p:spPr>
          <a:xfrm>
            <a:off x="8207428" y="1622909"/>
            <a:ext cx="3649823" cy="3229613"/>
          </a:xfrm>
          <a:prstGeom prst="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sp>
        <p:nvSpPr>
          <p:cNvPr id="14" name="TextBox 13"/>
          <p:cNvSpPr txBox="1"/>
          <p:nvPr/>
        </p:nvSpPr>
        <p:spPr>
          <a:xfrm>
            <a:off x="1441525" y="504333"/>
            <a:ext cx="9502588"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altLang="zh-CN" sz="32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mn-cs"/>
              </a:rPr>
              <a:t>LÀM SẢN PHẨM MÔ TẢ BẦU TRỜI NGÀY VÀ ĐÊM</a:t>
            </a:r>
            <a:endParaRPr kumimoji="0" lang="vi-VN" altLang="zh-CN" sz="32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cs typeface="+mn-cs"/>
            </a:endParaRPr>
          </a:p>
        </p:txBody>
      </p:sp>
    </p:spTree>
    <p:extLst>
      <p:ext uri="{BB962C8B-B14F-4D97-AF65-F5344CB8AC3E}">
        <p14:creationId xmlns:p14="http://schemas.microsoft.com/office/powerpoint/2010/main" val="32822173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childTnLst>
                                </p:cTn>
                              </p:par>
                              <p:par>
                                <p:cTn id="9" presetID="2" presetClass="entr" presetSubtype="4"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10" presetClass="entr" presetSubtype="0"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par>
                                <p:cTn id="16" presetID="16" presetClass="entr" presetSubtype="21" fill="hold"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barn(inVertical)">
                                      <p:cBhvr>
                                        <p:cTn id="18" dur="500"/>
                                        <p:tgtEl>
                                          <p:spTgt spid="8"/>
                                        </p:tgtEl>
                                      </p:cBhvr>
                                    </p:animEffect>
                                  </p:childTnLst>
                                </p:cTn>
                              </p:par>
                              <p:par>
                                <p:cTn id="19" presetID="16" presetClass="entr" presetSubtype="21" fill="hold"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barn(inVertical)">
                                      <p:cBhvr>
                                        <p:cTn id="2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F47EDC76-93E4-69B2-B3EB-FFBB9F9285CB}"/>
              </a:ext>
            </a:extLst>
          </p:cNvPr>
          <p:cNvSpPr txBox="1"/>
          <p:nvPr/>
        </p:nvSpPr>
        <p:spPr>
          <a:xfrm>
            <a:off x="836023" y="3491242"/>
            <a:ext cx="2938824" cy="738664"/>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Tạo hình bầu trời ban ngày và ban đêm</a:t>
            </a:r>
            <a:endPar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12" name="Picture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8302" y="227513"/>
            <a:ext cx="1417791" cy="979395"/>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14" name="Oval 13"/>
          <p:cNvSpPr/>
          <p:nvPr/>
        </p:nvSpPr>
        <p:spPr>
          <a:xfrm>
            <a:off x="1515601" y="2308759"/>
            <a:ext cx="1341954" cy="950617"/>
          </a:xfrm>
          <a:prstGeom prst="ellipse">
            <a:avLst/>
          </a:prstGeom>
          <a:solidFill>
            <a:schemeClr val="accent4">
              <a:lumMod val="40000"/>
              <a:lumOff val="60000"/>
            </a:schemeClr>
          </a:solidFill>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47EDC76-93E4-69B2-B3EB-FFBB9F9285CB}"/>
              </a:ext>
            </a:extLst>
          </p:cNvPr>
          <p:cNvSpPr txBox="1"/>
          <p:nvPr/>
        </p:nvSpPr>
        <p:spPr>
          <a:xfrm>
            <a:off x="1915319" y="2476290"/>
            <a:ext cx="580455" cy="615553"/>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pt-BR" sz="4000" b="0"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mn-cs"/>
              </a:rPr>
              <a:t> 2</a:t>
            </a:r>
            <a:endParaRPr kumimoji="0" lang="en-US" sz="4000" b="0"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mn-cs"/>
            </a:endParaRPr>
          </a:p>
        </p:txBody>
      </p:sp>
      <p:pic>
        <p:nvPicPr>
          <p:cNvPr id="4" name="Picture 3">
            <a:extLst>
              <a:ext uri="{FF2B5EF4-FFF2-40B4-BE49-F238E27FC236}">
                <a16:creationId xmlns:a16="http://schemas.microsoft.com/office/drawing/2014/main" id="{FF877703-A946-2147-87C6-7959D50915CA}"/>
              </a:ext>
            </a:extLst>
          </p:cNvPr>
          <p:cNvPicPr>
            <a:picLocks noChangeAspect="1"/>
          </p:cNvPicPr>
          <p:nvPr/>
        </p:nvPicPr>
        <p:blipFill>
          <a:blip r:embed="rId4"/>
          <a:stretch>
            <a:fillRect/>
          </a:stretch>
        </p:blipFill>
        <p:spPr>
          <a:xfrm>
            <a:off x="4684058" y="1812685"/>
            <a:ext cx="4298994" cy="3232629"/>
          </a:xfrm>
          <a:prstGeom prst="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sp>
        <p:nvSpPr>
          <p:cNvPr id="8" name="TextBox 7"/>
          <p:cNvSpPr txBox="1"/>
          <p:nvPr/>
        </p:nvSpPr>
        <p:spPr>
          <a:xfrm>
            <a:off x="1441525" y="504333"/>
            <a:ext cx="9502588"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altLang="zh-CN" sz="32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mn-cs"/>
              </a:rPr>
              <a:t>LÀM SẢN PHẨM MÔ TẢ BẦU TRỜI NGÀY VÀ ĐÊM</a:t>
            </a:r>
            <a:endParaRPr kumimoji="0" lang="vi-VN" altLang="zh-CN" sz="32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cs typeface="+mn-cs"/>
            </a:endParaRPr>
          </a:p>
        </p:txBody>
      </p:sp>
    </p:spTree>
    <p:extLst>
      <p:ext uri="{BB962C8B-B14F-4D97-AF65-F5344CB8AC3E}">
        <p14:creationId xmlns:p14="http://schemas.microsoft.com/office/powerpoint/2010/main" val="38131510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horizontal)">
                                      <p:cBhvr>
                                        <p:cTn id="7" dur="500"/>
                                        <p:tgtEl>
                                          <p:spTgt spid="11"/>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randombar(horizontal)">
                                      <p:cBhvr>
                                        <p:cTn id="10" dur="500"/>
                                        <p:tgtEl>
                                          <p:spTgt spid="15"/>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randombar(horizontal)">
                                      <p:cBhvr>
                                        <p:cTn id="13" dur="500"/>
                                        <p:tgtEl>
                                          <p:spTgt spid="14"/>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par>
                                <p:cTn id="17" presetID="2" presetClass="entr" presetSubtype="4"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4" grpId="0" animBg="1"/>
      <p:bldP spid="15" grpId="0"/>
      <p:bldP spid="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F47EDC76-93E4-69B2-B3EB-FFBB9F9285CB}"/>
              </a:ext>
            </a:extLst>
          </p:cNvPr>
          <p:cNvSpPr txBox="1"/>
          <p:nvPr/>
        </p:nvSpPr>
        <p:spPr>
          <a:xfrm>
            <a:off x="8123636" y="2890044"/>
            <a:ext cx="2595666" cy="738664"/>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Làm cửa sổ cho vòng xoay ở trên</a:t>
            </a:r>
            <a:endPar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12" name="Picture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8302" y="227513"/>
            <a:ext cx="1417791" cy="979395"/>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14" name="Oval 13"/>
          <p:cNvSpPr/>
          <p:nvPr/>
        </p:nvSpPr>
        <p:spPr>
          <a:xfrm>
            <a:off x="8594132" y="1771896"/>
            <a:ext cx="1341954" cy="950617"/>
          </a:xfrm>
          <a:prstGeom prst="ellipse">
            <a:avLst/>
          </a:prstGeom>
          <a:solidFill>
            <a:schemeClr val="accent4">
              <a:lumMod val="40000"/>
              <a:lumOff val="60000"/>
            </a:schemeClr>
          </a:solidFill>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47EDC76-93E4-69B2-B3EB-FFBB9F9285CB}"/>
              </a:ext>
            </a:extLst>
          </p:cNvPr>
          <p:cNvSpPr txBox="1"/>
          <p:nvPr/>
        </p:nvSpPr>
        <p:spPr>
          <a:xfrm>
            <a:off x="8993850" y="1939427"/>
            <a:ext cx="580455" cy="615553"/>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pt-BR" sz="4000" b="0"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mn-cs"/>
              </a:rPr>
              <a:t> 3</a:t>
            </a:r>
            <a:endParaRPr kumimoji="0" lang="en-US" sz="4000" b="0"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mn-cs"/>
            </a:endParaRPr>
          </a:p>
        </p:txBody>
      </p:sp>
      <p:grpSp>
        <p:nvGrpSpPr>
          <p:cNvPr id="2" name="Group 1"/>
          <p:cNvGrpSpPr/>
          <p:nvPr/>
        </p:nvGrpSpPr>
        <p:grpSpPr>
          <a:xfrm>
            <a:off x="1278556" y="2166979"/>
            <a:ext cx="5651093" cy="2923457"/>
            <a:chOff x="5069123" y="1669177"/>
            <a:chExt cx="5651093" cy="2923457"/>
          </a:xfrm>
          <a:scene3d>
            <a:camera prst="orthographicFront">
              <a:rot lat="0" lon="0" rev="0"/>
            </a:camera>
            <a:lightRig rig="soft" dir="t">
              <a:rot lat="0" lon="0" rev="0"/>
            </a:lightRig>
          </a:scene3d>
        </p:grpSpPr>
        <p:pic>
          <p:nvPicPr>
            <p:cNvPr id="3" name="Picture 2">
              <a:extLst>
                <a:ext uri="{FF2B5EF4-FFF2-40B4-BE49-F238E27FC236}">
                  <a16:creationId xmlns:a16="http://schemas.microsoft.com/office/drawing/2014/main" id="{E2AAD0F6-F561-6631-8D8E-FDB1DC447553}"/>
                </a:ext>
              </a:extLst>
            </p:cNvPr>
            <p:cNvPicPr>
              <a:picLocks noChangeAspect="1"/>
            </p:cNvPicPr>
            <p:nvPr/>
          </p:nvPicPr>
          <p:blipFill>
            <a:blip r:embed="rId4"/>
            <a:stretch>
              <a:fillRect/>
            </a:stretch>
          </p:blipFill>
          <p:spPr>
            <a:xfrm>
              <a:off x="5069123" y="1669177"/>
              <a:ext cx="3025751" cy="2923457"/>
            </a:xfrm>
            <a:prstGeom prst="rect">
              <a:avLst/>
            </a:prstGeom>
            <a:ln>
              <a:noFill/>
            </a:ln>
            <a:effectLst>
              <a:outerShdw blurRad="107950" dist="12700" dir="5400000" algn="ctr">
                <a:srgbClr val="000000"/>
              </a:outerShdw>
            </a:effectLst>
            <a:sp3d contourW="44450" prstMaterial="matte">
              <a:bevelT w="63500" h="63500" prst="artDeco"/>
              <a:contourClr>
                <a:srgbClr val="FFFFFF"/>
              </a:contourClr>
            </a:sp3d>
          </p:spPr>
        </p:pic>
        <p:pic>
          <p:nvPicPr>
            <p:cNvPr id="6" name="Picture 5">
              <a:extLst>
                <a:ext uri="{FF2B5EF4-FFF2-40B4-BE49-F238E27FC236}">
                  <a16:creationId xmlns:a16="http://schemas.microsoft.com/office/drawing/2014/main" id="{5C884440-FB1C-E194-5DF9-9AAE222A36DA}"/>
                </a:ext>
              </a:extLst>
            </p:cNvPr>
            <p:cNvPicPr>
              <a:picLocks noChangeAspect="1"/>
            </p:cNvPicPr>
            <p:nvPr/>
          </p:nvPicPr>
          <p:blipFill>
            <a:blip r:embed="rId5"/>
            <a:stretch>
              <a:fillRect/>
            </a:stretch>
          </p:blipFill>
          <p:spPr>
            <a:xfrm>
              <a:off x="8094874" y="1669177"/>
              <a:ext cx="2625342" cy="2923457"/>
            </a:xfrm>
            <a:prstGeom prst="rect">
              <a:avLst/>
            </a:prstGeom>
            <a:ln>
              <a:noFill/>
            </a:ln>
            <a:effectLst>
              <a:outerShdw blurRad="107950" dist="12700" dir="5400000" algn="ctr">
                <a:srgbClr val="000000"/>
              </a:outerShdw>
            </a:effectLst>
            <a:sp3d contourW="44450" prstMaterial="matte">
              <a:bevelT w="63500" h="63500" prst="artDeco"/>
              <a:contourClr>
                <a:srgbClr val="FFFFFF"/>
              </a:contourClr>
            </a:sp3d>
          </p:spPr>
        </p:pic>
      </p:grpSp>
      <p:sp>
        <p:nvSpPr>
          <p:cNvPr id="9" name="TextBox 8"/>
          <p:cNvSpPr txBox="1"/>
          <p:nvPr/>
        </p:nvSpPr>
        <p:spPr>
          <a:xfrm>
            <a:off x="1441525" y="504333"/>
            <a:ext cx="9502588"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altLang="zh-CN" sz="32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mn-cs"/>
              </a:rPr>
              <a:t>LÀM SẢN PHẨM MÔ TẢ BẦU TRỜI NGÀY VÀ ĐÊM</a:t>
            </a:r>
            <a:endParaRPr kumimoji="0" lang="vi-VN" altLang="zh-CN" sz="32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cs typeface="+mn-cs"/>
            </a:endParaRPr>
          </a:p>
        </p:txBody>
      </p:sp>
    </p:spTree>
    <p:extLst>
      <p:ext uri="{BB962C8B-B14F-4D97-AF65-F5344CB8AC3E}">
        <p14:creationId xmlns:p14="http://schemas.microsoft.com/office/powerpoint/2010/main" val="7366745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horizontal)">
                                      <p:cBhvr>
                                        <p:cTn id="7" dur="500"/>
                                        <p:tgtEl>
                                          <p:spTgt spid="11"/>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randombar(horizontal)">
                                      <p:cBhvr>
                                        <p:cTn id="10" dur="500"/>
                                        <p:tgtEl>
                                          <p:spTgt spid="15"/>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randombar(horizontal)">
                                      <p:cBhvr>
                                        <p:cTn id="13" dur="500"/>
                                        <p:tgtEl>
                                          <p:spTgt spid="14"/>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par>
                                <p:cTn id="17" presetID="16" presetClass="entr" presetSubtype="21" fill="hold" nodeType="with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barn(inVertical)">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4" grpId="0" animBg="1"/>
      <p:bldP spid="15" grpId="0"/>
      <p:bldP spid="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F47EDC76-93E4-69B2-B3EB-FFBB9F9285CB}"/>
              </a:ext>
            </a:extLst>
          </p:cNvPr>
          <p:cNvSpPr txBox="1"/>
          <p:nvPr/>
        </p:nvSpPr>
        <p:spPr>
          <a:xfrm>
            <a:off x="4051492" y="1514267"/>
            <a:ext cx="4920385" cy="369332"/>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Làm trục và hoàn thiện vòng xoay </a:t>
            </a:r>
            <a:endPar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12" name="Picture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8302" y="227513"/>
            <a:ext cx="1417791" cy="979395"/>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14" name="Oval 13"/>
          <p:cNvSpPr/>
          <p:nvPr/>
        </p:nvSpPr>
        <p:spPr>
          <a:xfrm>
            <a:off x="2365455" y="1365928"/>
            <a:ext cx="1341954" cy="950617"/>
          </a:xfrm>
          <a:prstGeom prst="ellipse">
            <a:avLst/>
          </a:prstGeom>
          <a:solidFill>
            <a:schemeClr val="accent4">
              <a:lumMod val="40000"/>
              <a:lumOff val="60000"/>
            </a:schemeClr>
          </a:solidFill>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47EDC76-93E4-69B2-B3EB-FFBB9F9285CB}"/>
              </a:ext>
            </a:extLst>
          </p:cNvPr>
          <p:cNvSpPr txBox="1"/>
          <p:nvPr/>
        </p:nvSpPr>
        <p:spPr>
          <a:xfrm>
            <a:off x="2765173" y="1533459"/>
            <a:ext cx="580455" cy="615553"/>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4000" b="0"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mn-cs"/>
              </a:rPr>
              <a:t>4</a:t>
            </a:r>
            <a:endParaRPr kumimoji="0" lang="en-US" sz="4000" b="0"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mn-cs"/>
            </a:endParaRPr>
          </a:p>
        </p:txBody>
      </p:sp>
      <p:sp>
        <p:nvSpPr>
          <p:cNvPr id="9" name="TextBox 8"/>
          <p:cNvSpPr txBox="1"/>
          <p:nvPr/>
        </p:nvSpPr>
        <p:spPr>
          <a:xfrm>
            <a:off x="1441525" y="504333"/>
            <a:ext cx="9502588"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altLang="zh-CN" sz="32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mn-cs"/>
              </a:rPr>
              <a:t>LÀM SẢN PHẨM MÔ TẢ BẦU TRỜI NGÀY VÀ ĐÊM</a:t>
            </a:r>
            <a:endParaRPr kumimoji="0" lang="vi-VN" altLang="zh-CN" sz="32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cs typeface="+mn-cs"/>
            </a:endParaRPr>
          </a:p>
        </p:txBody>
      </p:sp>
      <p:grpSp>
        <p:nvGrpSpPr>
          <p:cNvPr id="2" name="Group 1"/>
          <p:cNvGrpSpPr/>
          <p:nvPr/>
        </p:nvGrpSpPr>
        <p:grpSpPr>
          <a:xfrm>
            <a:off x="2623178" y="2741704"/>
            <a:ext cx="6475632" cy="3062752"/>
            <a:chOff x="5048314" y="1533459"/>
            <a:chExt cx="6475632" cy="3062752"/>
          </a:xfrm>
          <a:scene3d>
            <a:camera prst="orthographicFront">
              <a:rot lat="0" lon="0" rev="0"/>
            </a:camera>
            <a:lightRig rig="soft" dir="t">
              <a:rot lat="0" lon="0" rev="0"/>
            </a:lightRig>
          </a:scene3d>
        </p:grpSpPr>
        <p:pic>
          <p:nvPicPr>
            <p:cNvPr id="10" name="Picture 9">
              <a:extLst>
                <a:ext uri="{FF2B5EF4-FFF2-40B4-BE49-F238E27FC236}">
                  <a16:creationId xmlns:a16="http://schemas.microsoft.com/office/drawing/2014/main" id="{1B142108-725C-1141-073E-CBCCA9850910}"/>
                </a:ext>
              </a:extLst>
            </p:cNvPr>
            <p:cNvPicPr>
              <a:picLocks noChangeAspect="1"/>
            </p:cNvPicPr>
            <p:nvPr/>
          </p:nvPicPr>
          <p:blipFill>
            <a:blip r:embed="rId4"/>
            <a:stretch>
              <a:fillRect/>
            </a:stretch>
          </p:blipFill>
          <p:spPr>
            <a:xfrm>
              <a:off x="5048314" y="1533459"/>
              <a:ext cx="3308218" cy="3062752"/>
            </a:xfrm>
            <a:prstGeom prst="rect">
              <a:avLst/>
            </a:prstGeom>
            <a:ln>
              <a:noFill/>
            </a:ln>
            <a:effectLst>
              <a:outerShdw blurRad="107950" dist="12700" dir="5400000" algn="ctr">
                <a:srgbClr val="000000"/>
              </a:outerShdw>
            </a:effectLst>
            <a:sp3d contourW="44450" prstMaterial="matte">
              <a:bevelT w="63500" h="63500" prst="artDeco"/>
              <a:contourClr>
                <a:srgbClr val="FFFFFF"/>
              </a:contourClr>
            </a:sp3d>
          </p:spPr>
        </p:pic>
        <p:pic>
          <p:nvPicPr>
            <p:cNvPr id="16" name="Picture 15">
              <a:extLst>
                <a:ext uri="{FF2B5EF4-FFF2-40B4-BE49-F238E27FC236}">
                  <a16:creationId xmlns:a16="http://schemas.microsoft.com/office/drawing/2014/main" id="{528DDC8E-CB10-B88E-80D1-7C8DFE69D6A8}"/>
                </a:ext>
              </a:extLst>
            </p:cNvPr>
            <p:cNvPicPr>
              <a:picLocks noChangeAspect="1"/>
            </p:cNvPicPr>
            <p:nvPr/>
          </p:nvPicPr>
          <p:blipFill>
            <a:blip r:embed="rId5"/>
            <a:stretch>
              <a:fillRect/>
            </a:stretch>
          </p:blipFill>
          <p:spPr>
            <a:xfrm>
              <a:off x="8356532" y="1533459"/>
              <a:ext cx="3167414" cy="3062752"/>
            </a:xfrm>
            <a:prstGeom prst="rect">
              <a:avLst/>
            </a:prstGeom>
            <a:ln>
              <a:noFill/>
            </a:ln>
            <a:effectLst>
              <a:outerShdw blurRad="107950" dist="12700" dir="5400000" algn="ctr">
                <a:srgbClr val="000000"/>
              </a:outerShdw>
            </a:effectLst>
            <a:sp3d contourW="44450" prstMaterial="matte">
              <a:bevelT w="63500" h="63500" prst="artDeco"/>
              <a:contourClr>
                <a:srgbClr val="FFFFFF"/>
              </a:contourClr>
            </a:sp3d>
          </p:spPr>
        </p:pic>
      </p:grpSp>
    </p:spTree>
    <p:extLst>
      <p:ext uri="{BB962C8B-B14F-4D97-AF65-F5344CB8AC3E}">
        <p14:creationId xmlns:p14="http://schemas.microsoft.com/office/powerpoint/2010/main" val="1524369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horizontal)">
                                      <p:cBhvr>
                                        <p:cTn id="7" dur="500"/>
                                        <p:tgtEl>
                                          <p:spTgt spid="11"/>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randombar(horizontal)">
                                      <p:cBhvr>
                                        <p:cTn id="10" dur="500"/>
                                        <p:tgtEl>
                                          <p:spTgt spid="15"/>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randombar(horizontal)">
                                      <p:cBhvr>
                                        <p:cTn id="13" dur="500"/>
                                        <p:tgtEl>
                                          <p:spTgt spid="14"/>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par>
                                <p:cTn id="17" presetID="14" presetClass="entr" presetSubtype="10" fill="hold" nodeType="with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randombar(horizontal)">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4" grpId="0" animBg="1"/>
      <p:bldP spid="15" grpId="0"/>
      <p:bldP spid="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ounded Rectangle 12"/>
          <p:cNvSpPr/>
          <p:nvPr/>
        </p:nvSpPr>
        <p:spPr>
          <a:xfrm>
            <a:off x="6551403" y="1112770"/>
            <a:ext cx="4104471" cy="3980546"/>
          </a:xfrm>
          <a:prstGeom prst="roundRect">
            <a:avLst/>
          </a:prstGeom>
          <a:solidFill>
            <a:schemeClr val="accent6">
              <a:lumMod val="40000"/>
              <a:lumOff val="60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7" name="TextBox 116"/>
          <p:cNvSpPr txBox="1"/>
          <p:nvPr/>
        </p:nvSpPr>
        <p:spPr>
          <a:xfrm>
            <a:off x="2345074" y="363999"/>
            <a:ext cx="6748302"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altLang="zh-CN" sz="32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mn-cs"/>
              </a:rPr>
              <a:t>KIỂM TRA VÀ ĐIỀU CHỈNH </a:t>
            </a:r>
          </a:p>
        </p:txBody>
      </p:sp>
      <p:sp>
        <p:nvSpPr>
          <p:cNvPr id="7" name="TextBox 6"/>
          <p:cNvSpPr txBox="1"/>
          <p:nvPr/>
        </p:nvSpPr>
        <p:spPr>
          <a:xfrm>
            <a:off x="6542369" y="1728383"/>
            <a:ext cx="3878894" cy="36009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a:ln>
                  <a:noFill/>
                </a:ln>
                <a:solidFill>
                  <a:srgbClr val="FF0000"/>
                </a:solidFill>
                <a:effectLst/>
                <a:uLnTx/>
                <a:uFillTx/>
                <a:latin typeface="Roboto" panose="02000000000000000000" pitchFamily="2" charset="0"/>
                <a:ea typeface="Roboto" panose="02000000000000000000" pitchFamily="2" charset="0"/>
                <a:cs typeface="Roboto" panose="02000000000000000000" pitchFamily="2" charset="0"/>
              </a:rPr>
              <a:t>Có hình ảnh bầu trời ban ngày, ban đêm.</a:t>
            </a:r>
            <a:br>
              <a:rPr kumimoji="0" lang="vi-VN" sz="2400" b="0" i="0" u="none" strike="noStrike" kern="1200" cap="none" spc="0" normalizeH="0" baseline="0" noProof="0">
                <a:ln>
                  <a:noFill/>
                </a:ln>
                <a:solidFill>
                  <a:srgbClr val="FF0000"/>
                </a:solidFill>
                <a:effectLst/>
                <a:uLnTx/>
                <a:uFillTx/>
                <a:latin typeface="Roboto" panose="02000000000000000000" pitchFamily="2" charset="0"/>
                <a:ea typeface="Roboto" panose="02000000000000000000" pitchFamily="2" charset="0"/>
                <a:cs typeface="Roboto" panose="02000000000000000000" pitchFamily="2" charset="0"/>
              </a:rPr>
            </a:br>
            <a:br>
              <a:rPr kumimoji="0" lang="vi-VN" sz="2400" b="0" i="0" u="none" strike="noStrike" kern="1200" cap="none" spc="0" normalizeH="0" baseline="0" noProof="0">
                <a:ln>
                  <a:noFill/>
                </a:ln>
                <a:solidFill>
                  <a:srgbClr val="FF0000"/>
                </a:solidFill>
                <a:effectLst/>
                <a:uLnTx/>
                <a:uFillTx/>
                <a:latin typeface="Roboto" panose="02000000000000000000" pitchFamily="2" charset="0"/>
                <a:ea typeface="Roboto" panose="02000000000000000000" pitchFamily="2" charset="0"/>
                <a:cs typeface="Roboto" panose="02000000000000000000" pitchFamily="2" charset="0"/>
              </a:rPr>
            </a:br>
            <a:r>
              <a:rPr kumimoji="0" lang="vi-VN" sz="2400" b="0" i="0" u="none" strike="noStrike" kern="1200" cap="none" spc="0" normalizeH="0" baseline="0" noProof="0">
                <a:ln>
                  <a:noFill/>
                </a:ln>
                <a:solidFill>
                  <a:srgbClr val="FF0000"/>
                </a:solidFill>
                <a:effectLst/>
                <a:uLnTx/>
                <a:uFillTx/>
                <a:latin typeface="Roboto" panose="02000000000000000000" pitchFamily="2" charset="0"/>
                <a:ea typeface="Roboto" panose="02000000000000000000" pitchFamily="2" charset="0"/>
                <a:cs typeface="Roboto" panose="02000000000000000000" pitchFamily="2" charset="0"/>
              </a:rPr>
              <a:t>Có bộ phận để chuyển tiếp giữa ngày và đêm.</a:t>
            </a:r>
            <a:br>
              <a:rPr kumimoji="0" lang="vi-VN" sz="2400" b="0" i="0" u="none" strike="noStrike" kern="1200" cap="none" spc="0" normalizeH="0" baseline="0" noProof="0">
                <a:ln>
                  <a:noFill/>
                </a:ln>
                <a:solidFill>
                  <a:srgbClr val="FF0000"/>
                </a:solidFill>
                <a:effectLst/>
                <a:uLnTx/>
                <a:uFillTx/>
                <a:latin typeface="Roboto" panose="02000000000000000000" pitchFamily="2" charset="0"/>
                <a:ea typeface="Roboto" panose="02000000000000000000" pitchFamily="2" charset="0"/>
                <a:cs typeface="Roboto" panose="02000000000000000000" pitchFamily="2" charset="0"/>
              </a:rPr>
            </a:br>
            <a:br>
              <a:rPr kumimoji="0" lang="vi-VN" sz="2400" b="0" i="0" u="none" strike="noStrike" kern="1200" cap="none" spc="0" normalizeH="0" baseline="0" noProof="0">
                <a:ln>
                  <a:noFill/>
                </a:ln>
                <a:solidFill>
                  <a:srgbClr val="FF0000"/>
                </a:solidFill>
                <a:effectLst/>
                <a:uLnTx/>
                <a:uFillTx/>
                <a:latin typeface="Roboto" panose="02000000000000000000" pitchFamily="2" charset="0"/>
                <a:ea typeface="Roboto" panose="02000000000000000000" pitchFamily="2" charset="0"/>
                <a:cs typeface="Roboto" panose="02000000000000000000" pitchFamily="2" charset="0"/>
              </a:rPr>
            </a:br>
            <a:r>
              <a:rPr kumimoji="0" lang="vi-VN" sz="2400" b="0" i="0" u="none" strike="noStrike" kern="1200" cap="none" spc="0" normalizeH="0" baseline="0" noProof="0">
                <a:ln>
                  <a:noFill/>
                </a:ln>
                <a:solidFill>
                  <a:srgbClr val="FF0000"/>
                </a:solidFill>
                <a:effectLst/>
                <a:uLnTx/>
                <a:uFillTx/>
                <a:latin typeface="Roboto" panose="02000000000000000000" pitchFamily="2" charset="0"/>
                <a:ea typeface="Roboto" panose="02000000000000000000" pitchFamily="2" charset="0"/>
                <a:cs typeface="Roboto" panose="02000000000000000000" pitchFamily="2" charset="0"/>
              </a:rPr>
              <a:t>Chắc chắn, đẹp, có thể sử dụng được nhiều lần.</a:t>
            </a:r>
            <a:r>
              <a:rPr kumimoji="0" lang="vi-VN" sz="3200" b="0" i="0" u="none" strike="noStrike" kern="1200" cap="none" spc="0" normalizeH="0" baseline="0" noProof="0">
                <a:ln>
                  <a:noFill/>
                </a:ln>
                <a:solidFill>
                  <a:srgbClr val="FF0000"/>
                </a:solidFill>
                <a:effectLst/>
                <a:uLnTx/>
                <a:uFillTx/>
                <a:latin typeface="Roboto" panose="02000000000000000000" pitchFamily="2" charset="0"/>
                <a:ea typeface="Roboto" panose="02000000000000000000" pitchFamily="2" charset="0"/>
                <a:cs typeface="Roboto" panose="02000000000000000000" pitchFamily="2" charset="0"/>
              </a:rPr>
              <a:t> </a:t>
            </a:r>
            <a:br>
              <a:rPr kumimoji="0" lang="vi-VN" sz="3200" b="0" i="0" u="none" strike="noStrike" kern="1200" cap="none" spc="0" normalizeH="0" baseline="0" noProof="0">
                <a:ln>
                  <a:noFill/>
                </a:ln>
                <a:solidFill>
                  <a:srgbClr val="FF0000"/>
                </a:solidFill>
                <a:effectLst/>
                <a:uLnTx/>
                <a:uFillTx/>
                <a:latin typeface="Roboto" panose="02000000000000000000" pitchFamily="2" charset="0"/>
                <a:ea typeface="Roboto" panose="02000000000000000000" pitchFamily="2" charset="0"/>
                <a:cs typeface="Roboto" panose="02000000000000000000" pitchFamily="2" charset="0"/>
              </a:rPr>
            </a:br>
            <a:endParaRPr kumimoji="0" lang="vi-VN" sz="2800" b="0" i="0" u="none" strike="noStrike" kern="1200" cap="none" spc="0" normalizeH="0" baseline="0" noProof="0" dirty="0">
              <a:ln>
                <a:noFill/>
              </a:ln>
              <a:solidFill>
                <a:srgbClr val="FF0000"/>
              </a:solidFill>
              <a:effectLst/>
              <a:uLnTx/>
              <a:uFillTx/>
              <a:latin typeface="Roboto" panose="02000000000000000000" pitchFamily="2" charset="0"/>
              <a:ea typeface="Roboto" panose="02000000000000000000" pitchFamily="2" charset="0"/>
              <a:cs typeface="Roboto" panose="02000000000000000000" pitchFamily="2" charset="0"/>
            </a:endParaRPr>
          </a:p>
        </p:txBody>
      </p:sp>
      <p:sp>
        <p:nvSpPr>
          <p:cNvPr id="4" name="TextBox 3">
            <a:extLst>
              <a:ext uri="{FF2B5EF4-FFF2-40B4-BE49-F238E27FC236}">
                <a16:creationId xmlns:a16="http://schemas.microsoft.com/office/drawing/2014/main" id="{3050298F-436E-3C34-55F8-7C8982CABA69}"/>
              </a:ext>
            </a:extLst>
          </p:cNvPr>
          <p:cNvSpPr txBox="1"/>
          <p:nvPr/>
        </p:nvSpPr>
        <p:spPr>
          <a:xfrm>
            <a:off x="6786013" y="1266718"/>
            <a:ext cx="3635250"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TIÊU CHÍ SẢN PHẨM</a:t>
            </a:r>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8302" y="227513"/>
            <a:ext cx="1417791" cy="979395"/>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9" name="Picture 4">
            <a:extLst>
              <a:ext uri="{FF2B5EF4-FFF2-40B4-BE49-F238E27FC236}">
                <a16:creationId xmlns:a16="http://schemas.microsoft.com/office/drawing/2014/main" id="{87DA7023-74DD-902A-77D9-970559938957}"/>
              </a:ext>
            </a:extLst>
          </p:cNvPr>
          <p:cNvPicPr>
            <a:picLocks noChangeAspect="1" noChangeArrowheads="1"/>
          </p:cNvPicPr>
          <p:nvPr/>
        </p:nvPicPr>
        <p:blipFill>
          <a:blip r:embed="rId4">
            <a:extLst>
              <a:ext uri="{BEBA8EAE-BF5A-486C-A8C5-ECC9F3942E4B}">
                <a14:imgProps xmlns:a14="http://schemas.microsoft.com/office/drawing/2010/main">
                  <a14:imgLayer r:embed="rId5">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1272063" y="1385224"/>
            <a:ext cx="2520235" cy="2520235"/>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p:cNvPicPr>
            <a:picLocks noChangeAspect="1"/>
          </p:cNvPicPr>
          <p:nvPr/>
        </p:nvPicPr>
        <p:blipFill rotWithShape="1">
          <a:blip r:embed="rId6">
            <a:extLst>
              <a:ext uri="{BEBA8EAE-BF5A-486C-A8C5-ECC9F3942E4B}">
                <a14:imgProps xmlns:a14="http://schemas.microsoft.com/office/drawing/2010/main">
                  <a14:imgLayer r:embed="rId7">
                    <a14:imgEffect>
                      <a14:colorTemperature colorTemp="4700"/>
                    </a14:imgEffect>
                    <a14:imgEffect>
                      <a14:saturation sat="400000"/>
                    </a14:imgEffect>
                  </a14:imgLayer>
                </a14:imgProps>
              </a:ext>
            </a:extLst>
          </a:blip>
          <a:srcRect l="13147" t="11399" r="9969" b="7530"/>
          <a:stretch/>
        </p:blipFill>
        <p:spPr>
          <a:xfrm>
            <a:off x="3201935" y="3684064"/>
            <a:ext cx="2775473" cy="2818504"/>
          </a:xfrm>
          <a:prstGeom prst="ellipse">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20064886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down)">
                                      <p:cBhvr>
                                        <p:cTn id="14" dur="500"/>
                                        <p:tgtEl>
                                          <p:spTgt spid="7"/>
                                        </p:tgtEl>
                                      </p:cBhvr>
                                    </p:animEffect>
                                  </p:childTnLst>
                                </p:cTn>
                              </p:par>
                              <p:par>
                                <p:cTn id="15" presetID="10" presetClass="entr" presetSubtype="0" fill="hold"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par>
                                <p:cTn id="18" presetID="10" presetClass="entr" presetSubtype="0" fill="hold" nodeType="with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500"/>
                                        <p:tgtEl>
                                          <p:spTgt spid="3"/>
                                        </p:tgtEl>
                                      </p:cBhvr>
                                    </p:animEffect>
                                  </p:childTnLst>
                                </p:cTn>
                              </p:par>
                              <p:par>
                                <p:cTn id="21" presetID="32" presetClass="emph" presetSubtype="0" repeatCount="indefinite" fill="hold" nodeType="withEffect">
                                  <p:stCondLst>
                                    <p:cond delay="0"/>
                                  </p:stCondLst>
                                  <p:childTnLst>
                                    <p:animRot by="120000">
                                      <p:cBhvr>
                                        <p:cTn id="22" dur="100" fill="hold">
                                          <p:stCondLst>
                                            <p:cond delay="0"/>
                                          </p:stCondLst>
                                        </p:cTn>
                                        <p:tgtEl>
                                          <p:spTgt spid="9"/>
                                        </p:tgtEl>
                                        <p:attrNameLst>
                                          <p:attrName>r</p:attrName>
                                        </p:attrNameLst>
                                      </p:cBhvr>
                                    </p:animRot>
                                    <p:animRot by="-240000">
                                      <p:cBhvr>
                                        <p:cTn id="23" dur="200" fill="hold">
                                          <p:stCondLst>
                                            <p:cond delay="200"/>
                                          </p:stCondLst>
                                        </p:cTn>
                                        <p:tgtEl>
                                          <p:spTgt spid="9"/>
                                        </p:tgtEl>
                                        <p:attrNameLst>
                                          <p:attrName>r</p:attrName>
                                        </p:attrNameLst>
                                      </p:cBhvr>
                                    </p:animRot>
                                    <p:animRot by="240000">
                                      <p:cBhvr>
                                        <p:cTn id="24" dur="200" fill="hold">
                                          <p:stCondLst>
                                            <p:cond delay="400"/>
                                          </p:stCondLst>
                                        </p:cTn>
                                        <p:tgtEl>
                                          <p:spTgt spid="9"/>
                                        </p:tgtEl>
                                        <p:attrNameLst>
                                          <p:attrName>r</p:attrName>
                                        </p:attrNameLst>
                                      </p:cBhvr>
                                    </p:animRot>
                                    <p:animRot by="-240000">
                                      <p:cBhvr>
                                        <p:cTn id="25" dur="200" fill="hold">
                                          <p:stCondLst>
                                            <p:cond delay="600"/>
                                          </p:stCondLst>
                                        </p:cTn>
                                        <p:tgtEl>
                                          <p:spTgt spid="9"/>
                                        </p:tgtEl>
                                        <p:attrNameLst>
                                          <p:attrName>r</p:attrName>
                                        </p:attrNameLst>
                                      </p:cBhvr>
                                    </p:animRot>
                                    <p:animRot by="120000">
                                      <p:cBhvr>
                                        <p:cTn id="26" dur="200" fill="hold">
                                          <p:stCondLst>
                                            <p:cond delay="800"/>
                                          </p:stCondLst>
                                        </p:cTn>
                                        <p:tgtEl>
                                          <p:spTgt spid="9"/>
                                        </p:tgtEl>
                                        <p:attrNameLst>
                                          <p:attrName>r</p:attrName>
                                        </p:attrNameLst>
                                      </p:cBhvr>
                                    </p:animRot>
                                  </p:childTnLst>
                                </p:cTn>
                              </p:par>
                              <p:par>
                                <p:cTn id="27" presetID="32" presetClass="emph" presetSubtype="0" repeatCount="indefinite" fill="hold" nodeType="withEffect">
                                  <p:stCondLst>
                                    <p:cond delay="0"/>
                                  </p:stCondLst>
                                  <p:childTnLst>
                                    <p:animRot by="120000">
                                      <p:cBhvr>
                                        <p:cTn id="28" dur="100" fill="hold">
                                          <p:stCondLst>
                                            <p:cond delay="0"/>
                                          </p:stCondLst>
                                        </p:cTn>
                                        <p:tgtEl>
                                          <p:spTgt spid="3"/>
                                        </p:tgtEl>
                                        <p:attrNameLst>
                                          <p:attrName>r</p:attrName>
                                        </p:attrNameLst>
                                      </p:cBhvr>
                                    </p:animRot>
                                    <p:animRot by="-240000">
                                      <p:cBhvr>
                                        <p:cTn id="29" dur="200" fill="hold">
                                          <p:stCondLst>
                                            <p:cond delay="200"/>
                                          </p:stCondLst>
                                        </p:cTn>
                                        <p:tgtEl>
                                          <p:spTgt spid="3"/>
                                        </p:tgtEl>
                                        <p:attrNameLst>
                                          <p:attrName>r</p:attrName>
                                        </p:attrNameLst>
                                      </p:cBhvr>
                                    </p:animRot>
                                    <p:animRot by="240000">
                                      <p:cBhvr>
                                        <p:cTn id="30" dur="200" fill="hold">
                                          <p:stCondLst>
                                            <p:cond delay="400"/>
                                          </p:stCondLst>
                                        </p:cTn>
                                        <p:tgtEl>
                                          <p:spTgt spid="3"/>
                                        </p:tgtEl>
                                        <p:attrNameLst>
                                          <p:attrName>r</p:attrName>
                                        </p:attrNameLst>
                                      </p:cBhvr>
                                    </p:animRot>
                                    <p:animRot by="-240000">
                                      <p:cBhvr>
                                        <p:cTn id="31" dur="200" fill="hold">
                                          <p:stCondLst>
                                            <p:cond delay="600"/>
                                          </p:stCondLst>
                                        </p:cTn>
                                        <p:tgtEl>
                                          <p:spTgt spid="3"/>
                                        </p:tgtEl>
                                        <p:attrNameLst>
                                          <p:attrName>r</p:attrName>
                                        </p:attrNameLst>
                                      </p:cBhvr>
                                    </p:animRot>
                                    <p:animRot by="120000">
                                      <p:cBhvr>
                                        <p:cTn id="32" dur="200" fill="hold">
                                          <p:stCondLst>
                                            <p:cond delay="800"/>
                                          </p:stCondLst>
                                        </p:cTn>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p:bldP spid="7" grpId="0"/>
      <p:bldP spid="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TextBox 116"/>
          <p:cNvSpPr txBox="1"/>
          <p:nvPr/>
        </p:nvSpPr>
        <p:spPr>
          <a:xfrm>
            <a:off x="1828800" y="363999"/>
            <a:ext cx="8138160"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altLang="zh-CN" sz="32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cs typeface="+mn-cs"/>
              </a:rPr>
              <a:t>TRƯNG BÀY VÀ GIỚI THIỆU SẢN PHẨM</a:t>
            </a:r>
          </a:p>
        </p:txBody>
      </p:sp>
      <p:sp>
        <p:nvSpPr>
          <p:cNvPr id="20" name="TextBox 19"/>
          <p:cNvSpPr txBox="1"/>
          <p:nvPr/>
        </p:nvSpPr>
        <p:spPr>
          <a:xfrm>
            <a:off x="3069890" y="976075"/>
            <a:ext cx="4496697"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Trưng bày sản phẩm</a:t>
            </a:r>
            <a:endParaRPr kumimoji="0" lang="vi-VN"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8302" y="227513"/>
            <a:ext cx="1417791" cy="979395"/>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3074" name="Picture 2">
            <a:extLst>
              <a:ext uri="{FF2B5EF4-FFF2-40B4-BE49-F238E27FC236}">
                <a16:creationId xmlns:a16="http://schemas.microsoft.com/office/drawing/2014/main" id="{8AEF2B1C-2C4A-BB8E-FBE9-06EC3713A179}"/>
              </a:ext>
            </a:extLst>
          </p:cNvPr>
          <p:cNvPicPr>
            <a:picLocks noChangeAspect="1" noChangeArrowheads="1"/>
          </p:cNvPicPr>
          <p:nvPr/>
        </p:nvPicPr>
        <p:blipFill>
          <a:blip r:embed="rId4">
            <a:extLst>
              <a:ext uri="{BEBA8EAE-BF5A-486C-A8C5-ECC9F3942E4B}">
                <a14:imgProps xmlns:a14="http://schemas.microsoft.com/office/drawing/2010/main">
                  <a14:imgLayer r:embed="rId5">
                    <a14:imgEffect>
                      <a14:colorTemperature colorTemp="11200"/>
                    </a14:imgEffect>
                  </a14:imgLayer>
                </a14:imgProps>
              </a:ext>
              <a:ext uri="{28A0092B-C50C-407E-A947-70E740481C1C}">
                <a14:useLocalDpi xmlns:a14="http://schemas.microsoft.com/office/drawing/2010/main" val="0"/>
              </a:ext>
            </a:extLst>
          </a:blip>
          <a:srcRect/>
          <a:stretch>
            <a:fillRect/>
          </a:stretch>
        </p:blipFill>
        <p:spPr bwMode="auto">
          <a:xfrm>
            <a:off x="942031" y="2003625"/>
            <a:ext cx="3236867" cy="3236867"/>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a:extLst>
              <a:ext uri="{FF2B5EF4-FFF2-40B4-BE49-F238E27FC236}">
                <a16:creationId xmlns:a16="http://schemas.microsoft.com/office/drawing/2014/main" id="{87DA7023-74DD-902A-77D9-970559938957}"/>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279446" y="3228722"/>
            <a:ext cx="3236867" cy="3236867"/>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a:extLst>
              <a:ext uri="{FF2B5EF4-FFF2-40B4-BE49-F238E27FC236}">
                <a16:creationId xmlns:a16="http://schemas.microsoft.com/office/drawing/2014/main" id="{F8853875-FF83-38C9-9851-56FA72C0FCC2}"/>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616861" y="1206908"/>
            <a:ext cx="3236867" cy="3236867"/>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2560464" y="1465041"/>
            <a:ext cx="5496711" cy="461665"/>
          </a:xfrm>
          <a:prstGeom prst="rect">
            <a:avLst/>
          </a:prstGeom>
          <a:noFill/>
        </p:spPr>
        <p:txBody>
          <a:bodyPr wrap="square" rtlCol="0">
            <a:spAutoFit/>
          </a:bodyPr>
          <a:lstStyle/>
          <a:p>
            <a:pPr lvl="0" algn="ctr">
              <a:defRPr/>
            </a:pPr>
            <a:r>
              <a:rPr lang="vi-VN" altLang="zh-CN" sz="2400">
                <a:solidFill>
                  <a:srgbClr val="002060"/>
                </a:solidFill>
                <a:latin typeface="Roboto" panose="02000000000000000000" pitchFamily="2" charset="0"/>
                <a:ea typeface="Roboto" panose="02000000000000000000" pitchFamily="2" charset="0"/>
              </a:rPr>
              <a:t> Giới thiệu về sản phẩm của em với bạn</a:t>
            </a:r>
            <a:endParaRPr kumimoji="0" lang="vi-VN"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spTree>
    <p:extLst>
      <p:ext uri="{BB962C8B-B14F-4D97-AF65-F5344CB8AC3E}">
        <p14:creationId xmlns:p14="http://schemas.microsoft.com/office/powerpoint/2010/main" val="960743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wipe(down)">
                                      <p:cBhvr>
                                        <p:cTn id="10" dur="500"/>
                                        <p:tgtEl>
                                          <p:spTgt spid="20"/>
                                        </p:tgtEl>
                                      </p:cBhvr>
                                    </p:animEffect>
                                  </p:childTnLst>
                                </p:cTn>
                              </p:par>
                              <p:par>
                                <p:cTn id="11" presetID="31" presetClass="entr" presetSubtype="0" fill="hold" nodeType="withEffect">
                                  <p:stCondLst>
                                    <p:cond delay="0"/>
                                  </p:stCondLst>
                                  <p:childTnLst>
                                    <p:set>
                                      <p:cBhvr>
                                        <p:cTn id="12" dur="1" fill="hold">
                                          <p:stCondLst>
                                            <p:cond delay="0"/>
                                          </p:stCondLst>
                                        </p:cTn>
                                        <p:tgtEl>
                                          <p:spTgt spid="3074"/>
                                        </p:tgtEl>
                                        <p:attrNameLst>
                                          <p:attrName>style.visibility</p:attrName>
                                        </p:attrNameLst>
                                      </p:cBhvr>
                                      <p:to>
                                        <p:strVal val="visible"/>
                                      </p:to>
                                    </p:set>
                                    <p:anim calcmode="lin" valueType="num">
                                      <p:cBhvr>
                                        <p:cTn id="13" dur="1000" fill="hold"/>
                                        <p:tgtEl>
                                          <p:spTgt spid="3074"/>
                                        </p:tgtEl>
                                        <p:attrNameLst>
                                          <p:attrName>ppt_w</p:attrName>
                                        </p:attrNameLst>
                                      </p:cBhvr>
                                      <p:tavLst>
                                        <p:tav tm="0">
                                          <p:val>
                                            <p:fltVal val="0"/>
                                          </p:val>
                                        </p:tav>
                                        <p:tav tm="100000">
                                          <p:val>
                                            <p:strVal val="#ppt_w"/>
                                          </p:val>
                                        </p:tav>
                                      </p:tavLst>
                                    </p:anim>
                                    <p:anim calcmode="lin" valueType="num">
                                      <p:cBhvr>
                                        <p:cTn id="14" dur="1000" fill="hold"/>
                                        <p:tgtEl>
                                          <p:spTgt spid="3074"/>
                                        </p:tgtEl>
                                        <p:attrNameLst>
                                          <p:attrName>ppt_h</p:attrName>
                                        </p:attrNameLst>
                                      </p:cBhvr>
                                      <p:tavLst>
                                        <p:tav tm="0">
                                          <p:val>
                                            <p:fltVal val="0"/>
                                          </p:val>
                                        </p:tav>
                                        <p:tav tm="100000">
                                          <p:val>
                                            <p:strVal val="#ppt_h"/>
                                          </p:val>
                                        </p:tav>
                                      </p:tavLst>
                                    </p:anim>
                                    <p:anim calcmode="lin" valueType="num">
                                      <p:cBhvr>
                                        <p:cTn id="15" dur="1000" fill="hold"/>
                                        <p:tgtEl>
                                          <p:spTgt spid="3074"/>
                                        </p:tgtEl>
                                        <p:attrNameLst>
                                          <p:attrName>style.rotation</p:attrName>
                                        </p:attrNameLst>
                                      </p:cBhvr>
                                      <p:tavLst>
                                        <p:tav tm="0">
                                          <p:val>
                                            <p:fltVal val="90"/>
                                          </p:val>
                                        </p:tav>
                                        <p:tav tm="100000">
                                          <p:val>
                                            <p:fltVal val="0"/>
                                          </p:val>
                                        </p:tav>
                                      </p:tavLst>
                                    </p:anim>
                                    <p:animEffect transition="in" filter="fade">
                                      <p:cBhvr>
                                        <p:cTn id="16" dur="1000"/>
                                        <p:tgtEl>
                                          <p:spTgt spid="3074"/>
                                        </p:tgtEl>
                                      </p:cBhvr>
                                    </p:animEffect>
                                  </p:childTnLst>
                                </p:cTn>
                              </p:par>
                              <p:par>
                                <p:cTn id="17" presetID="31" presetClass="entr" presetSubtype="0" fill="hold" nodeType="withEffect">
                                  <p:stCondLst>
                                    <p:cond delay="0"/>
                                  </p:stCondLst>
                                  <p:childTnLst>
                                    <p:set>
                                      <p:cBhvr>
                                        <p:cTn id="18" dur="1" fill="hold">
                                          <p:stCondLst>
                                            <p:cond delay="0"/>
                                          </p:stCondLst>
                                        </p:cTn>
                                        <p:tgtEl>
                                          <p:spTgt spid="3076"/>
                                        </p:tgtEl>
                                        <p:attrNameLst>
                                          <p:attrName>style.visibility</p:attrName>
                                        </p:attrNameLst>
                                      </p:cBhvr>
                                      <p:to>
                                        <p:strVal val="visible"/>
                                      </p:to>
                                    </p:set>
                                    <p:anim calcmode="lin" valueType="num">
                                      <p:cBhvr>
                                        <p:cTn id="19" dur="1000" fill="hold"/>
                                        <p:tgtEl>
                                          <p:spTgt spid="3076"/>
                                        </p:tgtEl>
                                        <p:attrNameLst>
                                          <p:attrName>ppt_w</p:attrName>
                                        </p:attrNameLst>
                                      </p:cBhvr>
                                      <p:tavLst>
                                        <p:tav tm="0">
                                          <p:val>
                                            <p:fltVal val="0"/>
                                          </p:val>
                                        </p:tav>
                                        <p:tav tm="100000">
                                          <p:val>
                                            <p:strVal val="#ppt_w"/>
                                          </p:val>
                                        </p:tav>
                                      </p:tavLst>
                                    </p:anim>
                                    <p:anim calcmode="lin" valueType="num">
                                      <p:cBhvr>
                                        <p:cTn id="20" dur="1000" fill="hold"/>
                                        <p:tgtEl>
                                          <p:spTgt spid="3076"/>
                                        </p:tgtEl>
                                        <p:attrNameLst>
                                          <p:attrName>ppt_h</p:attrName>
                                        </p:attrNameLst>
                                      </p:cBhvr>
                                      <p:tavLst>
                                        <p:tav tm="0">
                                          <p:val>
                                            <p:fltVal val="0"/>
                                          </p:val>
                                        </p:tav>
                                        <p:tav tm="100000">
                                          <p:val>
                                            <p:strVal val="#ppt_h"/>
                                          </p:val>
                                        </p:tav>
                                      </p:tavLst>
                                    </p:anim>
                                    <p:anim calcmode="lin" valueType="num">
                                      <p:cBhvr>
                                        <p:cTn id="21" dur="1000" fill="hold"/>
                                        <p:tgtEl>
                                          <p:spTgt spid="3076"/>
                                        </p:tgtEl>
                                        <p:attrNameLst>
                                          <p:attrName>style.rotation</p:attrName>
                                        </p:attrNameLst>
                                      </p:cBhvr>
                                      <p:tavLst>
                                        <p:tav tm="0">
                                          <p:val>
                                            <p:fltVal val="90"/>
                                          </p:val>
                                        </p:tav>
                                        <p:tav tm="100000">
                                          <p:val>
                                            <p:fltVal val="0"/>
                                          </p:val>
                                        </p:tav>
                                      </p:tavLst>
                                    </p:anim>
                                    <p:animEffect transition="in" filter="fade">
                                      <p:cBhvr>
                                        <p:cTn id="22" dur="1000"/>
                                        <p:tgtEl>
                                          <p:spTgt spid="3076"/>
                                        </p:tgtEl>
                                      </p:cBhvr>
                                    </p:animEffect>
                                  </p:childTnLst>
                                </p:cTn>
                              </p:par>
                              <p:par>
                                <p:cTn id="23" presetID="31" presetClass="entr" presetSubtype="0" fill="hold" nodeType="withEffect">
                                  <p:stCondLst>
                                    <p:cond delay="0"/>
                                  </p:stCondLst>
                                  <p:childTnLst>
                                    <p:set>
                                      <p:cBhvr>
                                        <p:cTn id="24" dur="1" fill="hold">
                                          <p:stCondLst>
                                            <p:cond delay="0"/>
                                          </p:stCondLst>
                                        </p:cTn>
                                        <p:tgtEl>
                                          <p:spTgt spid="3078"/>
                                        </p:tgtEl>
                                        <p:attrNameLst>
                                          <p:attrName>style.visibility</p:attrName>
                                        </p:attrNameLst>
                                      </p:cBhvr>
                                      <p:to>
                                        <p:strVal val="visible"/>
                                      </p:to>
                                    </p:set>
                                    <p:anim calcmode="lin" valueType="num">
                                      <p:cBhvr>
                                        <p:cTn id="25" dur="1000" fill="hold"/>
                                        <p:tgtEl>
                                          <p:spTgt spid="3078"/>
                                        </p:tgtEl>
                                        <p:attrNameLst>
                                          <p:attrName>ppt_w</p:attrName>
                                        </p:attrNameLst>
                                      </p:cBhvr>
                                      <p:tavLst>
                                        <p:tav tm="0">
                                          <p:val>
                                            <p:fltVal val="0"/>
                                          </p:val>
                                        </p:tav>
                                        <p:tav tm="100000">
                                          <p:val>
                                            <p:strVal val="#ppt_w"/>
                                          </p:val>
                                        </p:tav>
                                      </p:tavLst>
                                    </p:anim>
                                    <p:anim calcmode="lin" valueType="num">
                                      <p:cBhvr>
                                        <p:cTn id="26" dur="1000" fill="hold"/>
                                        <p:tgtEl>
                                          <p:spTgt spid="3078"/>
                                        </p:tgtEl>
                                        <p:attrNameLst>
                                          <p:attrName>ppt_h</p:attrName>
                                        </p:attrNameLst>
                                      </p:cBhvr>
                                      <p:tavLst>
                                        <p:tav tm="0">
                                          <p:val>
                                            <p:fltVal val="0"/>
                                          </p:val>
                                        </p:tav>
                                        <p:tav tm="100000">
                                          <p:val>
                                            <p:strVal val="#ppt_h"/>
                                          </p:val>
                                        </p:tav>
                                      </p:tavLst>
                                    </p:anim>
                                    <p:anim calcmode="lin" valueType="num">
                                      <p:cBhvr>
                                        <p:cTn id="27" dur="1000" fill="hold"/>
                                        <p:tgtEl>
                                          <p:spTgt spid="3078"/>
                                        </p:tgtEl>
                                        <p:attrNameLst>
                                          <p:attrName>style.rotation</p:attrName>
                                        </p:attrNameLst>
                                      </p:cBhvr>
                                      <p:tavLst>
                                        <p:tav tm="0">
                                          <p:val>
                                            <p:fltVal val="90"/>
                                          </p:val>
                                        </p:tav>
                                        <p:tav tm="100000">
                                          <p:val>
                                            <p:fltVal val="0"/>
                                          </p:val>
                                        </p:tav>
                                      </p:tavLst>
                                    </p:anim>
                                    <p:animEffect transition="in" filter="fade">
                                      <p:cBhvr>
                                        <p:cTn id="28" dur="1000"/>
                                        <p:tgtEl>
                                          <p:spTgt spid="3078"/>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down)">
                                      <p:cBhvr>
                                        <p:cTn id="3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p:bldP spid="20" grpId="0"/>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Picture 3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1946"/>
            <a:ext cx="1417791" cy="979395"/>
          </a:xfrm>
          <a:prstGeom prst="rect">
            <a:avLst/>
          </a:prstGeom>
        </p:spPr>
      </p:pic>
      <p:sp>
        <p:nvSpPr>
          <p:cNvPr id="6" name="TextBox 5">
            <a:extLst>
              <a:ext uri="{FF2B5EF4-FFF2-40B4-BE49-F238E27FC236}">
                <a16:creationId xmlns:a16="http://schemas.microsoft.com/office/drawing/2014/main" id="{37A1DD84-D651-C9D7-1D3D-549FE6D4D8FF}"/>
              </a:ext>
            </a:extLst>
          </p:cNvPr>
          <p:cNvSpPr txBox="1"/>
          <p:nvPr/>
        </p:nvSpPr>
        <p:spPr>
          <a:xfrm>
            <a:off x="1725621" y="2858646"/>
            <a:ext cx="8740758" cy="707886"/>
          </a:xfrm>
          <a:prstGeom prst="rect">
            <a:avLst/>
          </a:prstGeom>
          <a:noFill/>
        </p:spPr>
        <p:txBody>
          <a:bodyPr wrap="square" rtlCol="0">
            <a:spAutoFit/>
          </a:bodyPr>
          <a:lstStyle/>
          <a:p>
            <a:pPr lvl="0" algn="ctr">
              <a:defRPr/>
            </a:pPr>
            <a:r>
              <a:rPr lang="en-US" altLang="zh-CN" sz="4000" b="1" noProof="0">
                <a:solidFill>
                  <a:srgbClr val="002060"/>
                </a:solidFill>
                <a:latin typeface="Roboto" panose="02000000000000000000" pitchFamily="2" charset="0"/>
                <a:ea typeface="Roboto" panose="02000000000000000000" pitchFamily="2" charset="0"/>
              </a:rPr>
              <a:t>CHÚNG TA BẮT ĐẦU VÀO BÀI HỌC</a:t>
            </a:r>
            <a:endParaRPr kumimoji="0" lang="en-US" altLang="zh-CN" sz="40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3910386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571028BF-4394-59CC-577D-5A0DC1AF07B2}"/>
              </a:ext>
            </a:extLst>
          </p:cNvPr>
          <p:cNvPicPr>
            <a:picLocks noChangeAspect="1"/>
          </p:cNvPicPr>
          <p:nvPr/>
        </p:nvPicPr>
        <p:blipFill>
          <a:blip r:embed="rId3"/>
          <a:stretch>
            <a:fillRect/>
          </a:stretch>
        </p:blipFill>
        <p:spPr>
          <a:xfrm>
            <a:off x="1861382" y="1354297"/>
            <a:ext cx="8469234" cy="5269785"/>
          </a:xfrm>
          <a:prstGeom prst="rect">
            <a:avLst/>
          </a:prstGeom>
          <a:effectLst>
            <a:outerShdw blurRad="63500" sx="102000" sy="102000" algn="ctr" rotWithShape="0">
              <a:prstClr val="black">
                <a:alpha val="40000"/>
              </a:prstClr>
            </a:outerShdw>
          </a:effectLst>
        </p:spPr>
      </p:pic>
      <p:sp>
        <p:nvSpPr>
          <p:cNvPr id="10" name="TextBox 9">
            <a:extLst>
              <a:ext uri="{FF2B5EF4-FFF2-40B4-BE49-F238E27FC236}">
                <a16:creationId xmlns:a16="http://schemas.microsoft.com/office/drawing/2014/main" id="{F47EDC76-93E4-69B2-B3EB-FFBB9F9285CB}"/>
              </a:ext>
            </a:extLst>
          </p:cNvPr>
          <p:cNvSpPr txBox="1"/>
          <p:nvPr/>
        </p:nvSpPr>
        <p:spPr>
          <a:xfrm>
            <a:off x="6802559" y="1423541"/>
            <a:ext cx="2545723" cy="738664"/>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pt-BR"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 </a:t>
            </a:r>
            <a:r>
              <a:rPr kumimoji="0" lang="de-DE"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Thực hiện đánh giá bằng hình dán</a:t>
            </a:r>
            <a:endParaRPr kumimoji="0" lang="en-US" sz="2800" b="1" i="0" u="none" strike="noStrike" kern="1200" cap="none" spc="0" normalizeH="0" baseline="0" noProof="0" dirty="0">
              <a:ln>
                <a:noFill/>
              </a:ln>
              <a:solidFill>
                <a:srgbClr val="FF0000"/>
              </a:solidFill>
              <a:effectLst/>
              <a:uLnTx/>
              <a:uFillTx/>
              <a:latin typeface="Roboto" panose="02000000000000000000" pitchFamily="2" charset="0"/>
              <a:ea typeface="Roboto" panose="02000000000000000000" pitchFamily="2" charset="0"/>
              <a:cs typeface="+mn-cs"/>
            </a:endParaRPr>
          </a:p>
        </p:txBody>
      </p:sp>
      <p:sp>
        <p:nvSpPr>
          <p:cNvPr id="3" name="TextBox 2"/>
          <p:cNvSpPr txBox="1"/>
          <p:nvPr/>
        </p:nvSpPr>
        <p:spPr>
          <a:xfrm>
            <a:off x="3644929" y="624225"/>
            <a:ext cx="4656590"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mn-cs"/>
              </a:rPr>
              <a:t>ĐÁNH GIÁ SẢN PHẨM</a:t>
            </a:r>
            <a:endParaRPr kumimoji="0" lang="vi-VN" altLang="zh-CN" sz="32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mn-cs"/>
            </a:endParaRPr>
          </a:p>
        </p:txBody>
      </p:sp>
      <p:sp>
        <p:nvSpPr>
          <p:cNvPr id="11" name="TextBox 10">
            <a:extLst>
              <a:ext uri="{FF2B5EF4-FFF2-40B4-BE49-F238E27FC236}">
                <a16:creationId xmlns:a16="http://schemas.microsoft.com/office/drawing/2014/main" id="{DE35A30A-9FED-73CA-D0EC-2CDDA9EF6570}"/>
              </a:ext>
            </a:extLst>
          </p:cNvPr>
          <p:cNvSpPr txBox="1"/>
          <p:nvPr/>
        </p:nvSpPr>
        <p:spPr>
          <a:xfrm>
            <a:off x="2756654" y="3563463"/>
            <a:ext cx="2912625" cy="707886"/>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20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Có hình ảnh bầu trời  ban ngày, ban đêm</a:t>
            </a:r>
            <a:r>
              <a:rPr kumimoji="0" lang="en-US" sz="20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a:t>
            </a:r>
            <a:endParaRPr kumimoji="0" lang="vi-VN" sz="2000" b="0" i="0" u="none" strike="noStrike" kern="1200" cap="none" spc="0" normalizeH="0" baseline="0" noProof="0" dirty="0">
              <a:ln>
                <a:noFill/>
              </a:ln>
              <a:solidFill>
                <a:prstClr val="black"/>
              </a:solidFill>
              <a:effectLst/>
              <a:uLnTx/>
              <a:uFillTx/>
              <a:latin typeface="Arial" panose="020B0604020202020204" pitchFamily="34" charset="0"/>
            </a:endParaRPr>
          </a:p>
        </p:txBody>
      </p:sp>
      <p:sp>
        <p:nvSpPr>
          <p:cNvPr id="12" name="TextBox 11">
            <a:extLst>
              <a:ext uri="{FF2B5EF4-FFF2-40B4-BE49-F238E27FC236}">
                <a16:creationId xmlns:a16="http://schemas.microsoft.com/office/drawing/2014/main" id="{8498D3FB-FFF9-9DED-A6D0-B12798BBE773}"/>
              </a:ext>
            </a:extLst>
          </p:cNvPr>
          <p:cNvSpPr txBox="1"/>
          <p:nvPr/>
        </p:nvSpPr>
        <p:spPr>
          <a:xfrm>
            <a:off x="2756654" y="4569425"/>
            <a:ext cx="3565419"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0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Có bộ phận xoay để chuyển tiếp giữa ngày và đêm</a:t>
            </a:r>
            <a:r>
              <a:rPr kumimoji="0" lang="en-US" sz="20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a:t>
            </a:r>
            <a:endParaRPr kumimoji="0" lang="vi-VN" sz="2000" b="0" i="0" u="none" strike="noStrike" kern="1200" cap="none" spc="0" normalizeH="0" baseline="0" noProof="0" dirty="0">
              <a:ln>
                <a:noFill/>
              </a:ln>
              <a:solidFill>
                <a:prstClr val="black"/>
              </a:solidFill>
              <a:effectLst/>
              <a:uLnTx/>
              <a:uFillTx/>
              <a:latin typeface="Arial" panose="020B0604020202020204" pitchFamily="34" charset="0"/>
            </a:endParaRPr>
          </a:p>
        </p:txBody>
      </p:sp>
      <p:sp>
        <p:nvSpPr>
          <p:cNvPr id="14" name="TextBox 13">
            <a:extLst>
              <a:ext uri="{FF2B5EF4-FFF2-40B4-BE49-F238E27FC236}">
                <a16:creationId xmlns:a16="http://schemas.microsoft.com/office/drawing/2014/main" id="{78B4DF29-DD8A-C76A-E628-ACF86ED43422}"/>
              </a:ext>
            </a:extLst>
          </p:cNvPr>
          <p:cNvSpPr txBox="1"/>
          <p:nvPr/>
        </p:nvSpPr>
        <p:spPr>
          <a:xfrm>
            <a:off x="2756655" y="5575387"/>
            <a:ext cx="3565419"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0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Chắc chắn, đẹp, có thể sử dụng được nhiều lần</a:t>
            </a:r>
            <a:r>
              <a:rPr kumimoji="0" lang="en-US" sz="20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a:t>
            </a:r>
            <a:endParaRPr kumimoji="0" lang="vi-VN" sz="2000" b="0" i="0" u="none" strike="noStrike" kern="1200" cap="none" spc="0" normalizeH="0" baseline="0" noProof="0" dirty="0">
              <a:ln>
                <a:noFill/>
              </a:ln>
              <a:solidFill>
                <a:prstClr val="black"/>
              </a:solidFill>
              <a:effectLst/>
              <a:uLnTx/>
              <a:uFillTx/>
              <a:latin typeface="Arial" panose="020B0604020202020204" pitchFamily="34" charset="0"/>
            </a:endParaRPr>
          </a:p>
        </p:txBody>
      </p:sp>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8302" y="227513"/>
            <a:ext cx="1417791" cy="979395"/>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13" name="Picture 12"/>
          <p:cNvPicPr>
            <a:picLocks noChangeAspect="1"/>
          </p:cNvPicPr>
          <p:nvPr/>
        </p:nvPicPr>
        <p:blipFill rotWithShape="1">
          <a:blip r:embed="rId5"/>
          <a:srcRect l="6827" t="7035" r="5654" b="3542"/>
          <a:stretch/>
        </p:blipFill>
        <p:spPr>
          <a:xfrm>
            <a:off x="6368261" y="3524548"/>
            <a:ext cx="868595" cy="868595"/>
          </a:xfrm>
          <a:prstGeom prst="ellipse">
            <a:avLst/>
          </a:prstGeom>
        </p:spPr>
      </p:pic>
      <p:pic>
        <p:nvPicPr>
          <p:cNvPr id="15" name="Picture 14"/>
          <p:cNvPicPr>
            <a:picLocks noChangeAspect="1"/>
          </p:cNvPicPr>
          <p:nvPr/>
        </p:nvPicPr>
        <p:blipFill rotWithShape="1">
          <a:blip r:embed="rId6"/>
          <a:srcRect l="9571" t="6413" r="10420" b="6660"/>
          <a:stretch/>
        </p:blipFill>
        <p:spPr>
          <a:xfrm>
            <a:off x="7674481" y="4455429"/>
            <a:ext cx="848933" cy="848933"/>
          </a:xfrm>
          <a:prstGeom prst="ellipse">
            <a:avLst/>
          </a:prstGeom>
        </p:spPr>
      </p:pic>
      <p:pic>
        <p:nvPicPr>
          <p:cNvPr id="16" name="Picture 15"/>
          <p:cNvPicPr>
            <a:picLocks noChangeAspect="1"/>
          </p:cNvPicPr>
          <p:nvPr/>
        </p:nvPicPr>
        <p:blipFill rotWithShape="1">
          <a:blip r:embed="rId7"/>
          <a:srcRect l="5642" t="6399" r="6278" b="6897"/>
          <a:stretch/>
        </p:blipFill>
        <p:spPr>
          <a:xfrm>
            <a:off x="9077735" y="5467238"/>
            <a:ext cx="878797" cy="878797"/>
          </a:xfrm>
          <a:prstGeom prst="ellipse">
            <a:avLst/>
          </a:prstGeom>
        </p:spPr>
      </p:pic>
    </p:spTree>
    <p:extLst>
      <p:ext uri="{BB962C8B-B14F-4D97-AF65-F5344CB8AC3E}">
        <p14:creationId xmlns:p14="http://schemas.microsoft.com/office/powerpoint/2010/main" val="721923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23" presetClass="entr" presetSubtype="16"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 calcmode="lin" valueType="num">
                                      <p:cBhvr>
                                        <p:cTn id="10" dur="500" fill="hold"/>
                                        <p:tgtEl>
                                          <p:spTgt spid="10"/>
                                        </p:tgtEl>
                                        <p:attrNameLst>
                                          <p:attrName>ppt_w</p:attrName>
                                        </p:attrNameLst>
                                      </p:cBhvr>
                                      <p:tavLst>
                                        <p:tav tm="0">
                                          <p:val>
                                            <p:fltVal val="0"/>
                                          </p:val>
                                        </p:tav>
                                        <p:tav tm="100000">
                                          <p:val>
                                            <p:strVal val="#ppt_w"/>
                                          </p:val>
                                        </p:tav>
                                      </p:tavLst>
                                    </p:anim>
                                    <p:anim calcmode="lin" valueType="num">
                                      <p:cBhvr>
                                        <p:cTn id="11" dur="500" fill="hold"/>
                                        <p:tgtEl>
                                          <p:spTgt spid="10"/>
                                        </p:tgtEl>
                                        <p:attrNameLst>
                                          <p:attrName>ppt_h</p:attrName>
                                        </p:attrNameLst>
                                      </p:cBhvr>
                                      <p:tavLst>
                                        <p:tav tm="0">
                                          <p:val>
                                            <p:fltVal val="0"/>
                                          </p:val>
                                        </p:tav>
                                        <p:tav tm="100000">
                                          <p:val>
                                            <p:strVal val="#ppt_h"/>
                                          </p:val>
                                        </p:tav>
                                      </p:tavLst>
                                    </p:anim>
                                  </p:childTnLst>
                                </p:cTn>
                              </p:par>
                              <p:par>
                                <p:cTn id="12" presetID="14" presetClass="entr" presetSubtype="10" fill="hold"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randombar(horizontal)">
                                      <p:cBhvr>
                                        <p:cTn id="14" dur="500"/>
                                        <p:tgtEl>
                                          <p:spTgt spid="9"/>
                                        </p:tgtEl>
                                      </p:cBhvr>
                                    </p:animEffect>
                                  </p:childTnLst>
                                </p:cTn>
                              </p:par>
                              <p:par>
                                <p:cTn id="15" presetID="6" presetClass="entr" presetSubtype="16" fill="hold" nodeType="with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circle(in)">
                                      <p:cBhvr>
                                        <p:cTn id="17" dur="2000"/>
                                        <p:tgtEl>
                                          <p:spTgt spid="13"/>
                                        </p:tgtEl>
                                      </p:cBhvr>
                                    </p:animEffect>
                                  </p:childTnLst>
                                </p:cTn>
                              </p:par>
                              <p:par>
                                <p:cTn id="18" presetID="6" presetClass="entr" presetSubtype="16" fill="hold" nodeType="with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circle(in)">
                                      <p:cBhvr>
                                        <p:cTn id="20" dur="2000"/>
                                        <p:tgtEl>
                                          <p:spTgt spid="15"/>
                                        </p:tgtEl>
                                      </p:cBhvr>
                                    </p:animEffect>
                                  </p:childTnLst>
                                </p:cTn>
                              </p:par>
                              <p:par>
                                <p:cTn id="21" presetID="6" presetClass="entr" presetSubtype="16" fill="hold" nodeType="with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circle(in)">
                                      <p:cBhvr>
                                        <p:cTn id="23"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84602" y="3430402"/>
            <a:ext cx="1315971" cy="2156169"/>
          </a:xfrm>
          <a:prstGeom prst="rect">
            <a:avLst/>
          </a:prstGeom>
        </p:spPr>
      </p:pic>
      <p:sp>
        <p:nvSpPr>
          <p:cNvPr id="5" name="TextBox 4">
            <a:extLst>
              <a:ext uri="{FF2B5EF4-FFF2-40B4-BE49-F238E27FC236}">
                <a16:creationId xmlns:a16="http://schemas.microsoft.com/office/drawing/2014/main" id="{B725248E-A0D6-AD5A-5800-9A78FC7887FD}"/>
              </a:ext>
            </a:extLst>
          </p:cNvPr>
          <p:cNvSpPr txBox="1"/>
          <p:nvPr/>
        </p:nvSpPr>
        <p:spPr>
          <a:xfrm>
            <a:off x="2811000" y="2451457"/>
            <a:ext cx="5856197" cy="830997"/>
          </a:xfrm>
          <a:prstGeom prst="rect">
            <a:avLst/>
          </a:prstGeom>
          <a:noFill/>
        </p:spPr>
        <p:txBody>
          <a:bodyPr wrap="square" rtlCol="0">
            <a:spAutoFit/>
          </a:bodyPr>
          <a:lstStyle>
            <a:defPPr>
              <a:defRPr lang="vi-VN"/>
            </a:defPPr>
            <a:lvl1pPr>
              <a:defRPr sz="2400" b="1">
                <a:solidFill>
                  <a:srgbClr val="00A77D"/>
                </a:solidFill>
                <a:latin typeface="Muli" panose="00000500000000000000" pitchFamily="2"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a:ln>
                  <a:noFill/>
                </a:ln>
                <a:solidFill>
                  <a:srgbClr val="00B050"/>
                </a:solidFill>
                <a:effectLst/>
                <a:uLnTx/>
                <a:uFillTx/>
                <a:latin typeface="Roboto Black" panose="02000000000000000000" pitchFamily="2" charset="0"/>
                <a:ea typeface="Roboto Black" panose="02000000000000000000" pitchFamily="2" charset="0"/>
                <a:cs typeface="+mn-cs"/>
              </a:rPr>
              <a:t>TẠM BIỆT CÁC EM</a:t>
            </a:r>
            <a:endParaRPr kumimoji="0" lang="en-US" sz="4800" b="1" i="0" u="none" strike="noStrike" kern="1200" cap="none" spc="0" normalizeH="0" baseline="0" noProof="0" dirty="0">
              <a:ln>
                <a:noFill/>
              </a:ln>
              <a:solidFill>
                <a:srgbClr val="00B050"/>
              </a:solidFill>
              <a:effectLst/>
              <a:uLnTx/>
              <a:uFillTx/>
              <a:latin typeface="Roboto Black" panose="02000000000000000000" pitchFamily="2" charset="0"/>
              <a:ea typeface="Roboto Black" panose="02000000000000000000" pitchFamily="2" charset="0"/>
              <a:cs typeface="+mn-cs"/>
            </a:endParaRP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89606" y="3765176"/>
            <a:ext cx="2636687" cy="1821395"/>
          </a:xfrm>
          <a:prstGeom prst="rect">
            <a:avLst/>
          </a:prstGeom>
        </p:spPr>
      </p:pic>
    </p:spTree>
    <p:extLst>
      <p:ext uri="{BB962C8B-B14F-4D97-AF65-F5344CB8AC3E}">
        <p14:creationId xmlns:p14="http://schemas.microsoft.com/office/powerpoint/2010/main" val="1597018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32" presetClass="emph" presetSubtype="0" repeatCount="indefinite" fill="hold" nodeType="withEffect">
                                  <p:stCondLst>
                                    <p:cond delay="0"/>
                                  </p:stCondLst>
                                  <p:childTnLst>
                                    <p:animRot by="120000">
                                      <p:cBhvr>
                                        <p:cTn id="9" dur="100" fill="hold">
                                          <p:stCondLst>
                                            <p:cond delay="0"/>
                                          </p:stCondLst>
                                        </p:cTn>
                                        <p:tgtEl>
                                          <p:spTgt spid="2"/>
                                        </p:tgtEl>
                                        <p:attrNameLst>
                                          <p:attrName>r</p:attrName>
                                        </p:attrNameLst>
                                      </p:cBhvr>
                                    </p:animRot>
                                    <p:animRot by="-240000">
                                      <p:cBhvr>
                                        <p:cTn id="10" dur="200" fill="hold">
                                          <p:stCondLst>
                                            <p:cond delay="200"/>
                                          </p:stCondLst>
                                        </p:cTn>
                                        <p:tgtEl>
                                          <p:spTgt spid="2"/>
                                        </p:tgtEl>
                                        <p:attrNameLst>
                                          <p:attrName>r</p:attrName>
                                        </p:attrNameLst>
                                      </p:cBhvr>
                                    </p:animRot>
                                    <p:animRot by="240000">
                                      <p:cBhvr>
                                        <p:cTn id="11" dur="200" fill="hold">
                                          <p:stCondLst>
                                            <p:cond delay="400"/>
                                          </p:stCondLst>
                                        </p:cTn>
                                        <p:tgtEl>
                                          <p:spTgt spid="2"/>
                                        </p:tgtEl>
                                        <p:attrNameLst>
                                          <p:attrName>r</p:attrName>
                                        </p:attrNameLst>
                                      </p:cBhvr>
                                    </p:animRot>
                                    <p:animRot by="-240000">
                                      <p:cBhvr>
                                        <p:cTn id="12" dur="200" fill="hold">
                                          <p:stCondLst>
                                            <p:cond delay="600"/>
                                          </p:stCondLst>
                                        </p:cTn>
                                        <p:tgtEl>
                                          <p:spTgt spid="2"/>
                                        </p:tgtEl>
                                        <p:attrNameLst>
                                          <p:attrName>r</p:attrName>
                                        </p:attrNameLst>
                                      </p:cBhvr>
                                    </p:animRot>
                                    <p:animRot by="120000">
                                      <p:cBhvr>
                                        <p:cTn id="13" dur="200" fill="hold">
                                          <p:stCondLst>
                                            <p:cond delay="800"/>
                                          </p:stCondLst>
                                        </p:cTn>
                                        <p:tgtEl>
                                          <p:spTgt spid="2"/>
                                        </p:tgtEl>
                                        <p:attrNameLst>
                                          <p:attrName>r</p:attrName>
                                        </p:attrNameLst>
                                      </p:cBhvr>
                                    </p:animRot>
                                  </p:childTnLst>
                                </p:cTn>
                              </p:par>
                              <p:par>
                                <p:cTn id="14" presetID="2" presetClass="entr" presetSubtype="1" fill="hold" grpId="0" nodeType="withEffect">
                                  <p:stCondLst>
                                    <p:cond delay="0"/>
                                  </p:stCondLst>
                                  <p:iterate type="lt">
                                    <p:tmPct val="0"/>
                                  </p:iterate>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ppt_x"/>
                                          </p:val>
                                        </p:tav>
                                        <p:tav tm="100000">
                                          <p:val>
                                            <p:strVal val="#ppt_x"/>
                                          </p:val>
                                        </p:tav>
                                      </p:tavLst>
                                    </p:anim>
                                    <p:anim calcmode="lin" valueType="num">
                                      <p:cBhvr additive="base">
                                        <p:cTn id="17" dur="500" fill="hold"/>
                                        <p:tgtEl>
                                          <p:spTgt spid="5"/>
                                        </p:tgtEl>
                                        <p:attrNameLst>
                                          <p:attrName>ppt_y</p:attrName>
                                        </p:attrNameLst>
                                      </p:cBhvr>
                                      <p:tavLst>
                                        <p:tav tm="0">
                                          <p:val>
                                            <p:strVal val="0-#ppt_h/2"/>
                                          </p:val>
                                        </p:tav>
                                        <p:tav tm="100000">
                                          <p:val>
                                            <p:strVal val="#ppt_y"/>
                                          </p:val>
                                        </p:tav>
                                      </p:tavLst>
                                    </p:anim>
                                  </p:childTnLst>
                                </p:cTn>
                              </p:par>
                              <p:par>
                                <p:cTn id="18" presetID="34" presetClass="emph" presetSubtype="0" repeatCount="indefinite" fill="hold" grpId="1" nodeType="withEffect">
                                  <p:stCondLst>
                                    <p:cond delay="0"/>
                                  </p:stCondLst>
                                  <p:iterate type="lt">
                                    <p:tmPct val="10000"/>
                                  </p:iterate>
                                  <p:childTnLst>
                                    <p:animMotion origin="layout" path="M -3.125E-6 4.44444E-6 L -3.125E-6 -0.07223 " pathEditMode="relative" rAng="0" ptsTypes="AA">
                                      <p:cBhvr>
                                        <p:cTn id="19" dur="250" accel="50000" decel="50000" autoRev="1" fill="hold">
                                          <p:stCondLst>
                                            <p:cond delay="0"/>
                                          </p:stCondLst>
                                        </p:cTn>
                                        <p:tgtEl>
                                          <p:spTgt spid="5"/>
                                        </p:tgtEl>
                                        <p:attrNameLst>
                                          <p:attrName>ppt_x</p:attrName>
                                          <p:attrName>ppt_y</p:attrName>
                                        </p:attrNameLst>
                                      </p:cBhvr>
                                      <p:rCtr x="0" y="-3611"/>
                                    </p:animMotion>
                                    <p:animRot by="1500000">
                                      <p:cBhvr>
                                        <p:cTn id="20" dur="125" fill="hold">
                                          <p:stCondLst>
                                            <p:cond delay="0"/>
                                          </p:stCondLst>
                                        </p:cTn>
                                        <p:tgtEl>
                                          <p:spTgt spid="5"/>
                                        </p:tgtEl>
                                        <p:attrNameLst>
                                          <p:attrName>r</p:attrName>
                                        </p:attrNameLst>
                                      </p:cBhvr>
                                    </p:animRot>
                                    <p:animRot by="-1500000">
                                      <p:cBhvr>
                                        <p:cTn id="21" dur="125" fill="hold">
                                          <p:stCondLst>
                                            <p:cond delay="125"/>
                                          </p:stCondLst>
                                        </p:cTn>
                                        <p:tgtEl>
                                          <p:spTgt spid="5"/>
                                        </p:tgtEl>
                                        <p:attrNameLst>
                                          <p:attrName>r</p:attrName>
                                        </p:attrNameLst>
                                      </p:cBhvr>
                                    </p:animRot>
                                    <p:animRot by="-1500000">
                                      <p:cBhvr>
                                        <p:cTn id="22" dur="125" fill="hold">
                                          <p:stCondLst>
                                            <p:cond delay="250"/>
                                          </p:stCondLst>
                                        </p:cTn>
                                        <p:tgtEl>
                                          <p:spTgt spid="5"/>
                                        </p:tgtEl>
                                        <p:attrNameLst>
                                          <p:attrName>r</p:attrName>
                                        </p:attrNameLst>
                                      </p:cBhvr>
                                    </p:animRot>
                                    <p:animRot by="1500000">
                                      <p:cBhvr>
                                        <p:cTn id="23" dur="125" fill="hold">
                                          <p:stCondLst>
                                            <p:cond delay="375"/>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hqprint">
            <a:extLst>
              <a:ext uri="{BEBA8EAE-BF5A-486C-A8C5-ECC9F3942E4B}">
                <a14:imgProps xmlns:a14="http://schemas.microsoft.com/office/drawing/2010/main">
                  <a14:imgLayer r:embed="rId4">
                    <a14:imgEffect>
                      <a14:sharpenSoften amount="25000"/>
                    </a14:imgEffect>
                  </a14:imgLayer>
                </a14:imgProps>
              </a:ext>
              <a:ext uri="{28A0092B-C50C-407E-A947-70E740481C1C}">
                <a14:useLocalDpi xmlns:a14="http://schemas.microsoft.com/office/drawing/2010/main" val="0"/>
              </a:ext>
            </a:extLst>
          </a:blip>
          <a:stretch>
            <a:fillRect/>
          </a:stretch>
        </p:blipFill>
        <p:spPr>
          <a:xfrm>
            <a:off x="158748" y="1880154"/>
            <a:ext cx="6451951" cy="4561242"/>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
        <p:nvSpPr>
          <p:cNvPr id="8" name="TextBox 7"/>
          <p:cNvSpPr txBox="1"/>
          <p:nvPr/>
        </p:nvSpPr>
        <p:spPr>
          <a:xfrm>
            <a:off x="2291379" y="356829"/>
            <a:ext cx="7874598" cy="584775"/>
          </a:xfrm>
          <a:prstGeom prst="rect">
            <a:avLst/>
          </a:prstGeom>
          <a:noFill/>
        </p:spPr>
        <p:txBody>
          <a:bodyPr wrap="square" rtlCol="0">
            <a:spAutoFit/>
          </a:bodyPr>
          <a:lstStyle/>
          <a:p>
            <a:pPr lvl="0" algn="ctr">
              <a:defRPr/>
            </a:pPr>
            <a:r>
              <a:rPr lang="en-US" altLang="zh-CN" sz="3200">
                <a:solidFill>
                  <a:srgbClr val="002060"/>
                </a:solidFill>
                <a:latin typeface="Roboto Black" panose="02000000000000000000" pitchFamily="2" charset="0"/>
                <a:ea typeface="Roboto Black" panose="02000000000000000000" pitchFamily="2" charset="0"/>
              </a:rPr>
              <a:t>TRÒ CHƠI TIẾP SỨC “NGÀY VÀ ĐÊM”</a:t>
            </a:r>
            <a:endParaRPr lang="vi-VN" altLang="zh-CN" sz="3200">
              <a:solidFill>
                <a:srgbClr val="002060"/>
              </a:solidFill>
              <a:latin typeface="Roboto Black" panose="02000000000000000000" pitchFamily="2" charset="0"/>
              <a:ea typeface="Roboto Black" panose="02000000000000000000" pitchFamily="2" charset="0"/>
            </a:endParaRPr>
          </a:p>
        </p:txBody>
      </p:sp>
      <p:pic>
        <p:nvPicPr>
          <p:cNvPr id="34" name="Picture 3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31946"/>
            <a:ext cx="1417791" cy="979395"/>
          </a:xfrm>
          <a:prstGeom prst="rect">
            <a:avLst/>
          </a:prstGeom>
        </p:spPr>
      </p:pic>
      <p:grpSp>
        <p:nvGrpSpPr>
          <p:cNvPr id="19" name="Group 18"/>
          <p:cNvGrpSpPr/>
          <p:nvPr/>
        </p:nvGrpSpPr>
        <p:grpSpPr>
          <a:xfrm>
            <a:off x="6998631" y="1243090"/>
            <a:ext cx="4796885" cy="2053003"/>
            <a:chOff x="722556" y="2115897"/>
            <a:chExt cx="7373218" cy="1477157"/>
          </a:xfrm>
          <a:solidFill>
            <a:srgbClr val="6F7B57"/>
          </a:solidFill>
        </p:grpSpPr>
        <p:sp>
          <p:nvSpPr>
            <p:cNvPr id="5" name="Rounded Rectangle 4"/>
            <p:cNvSpPr/>
            <p:nvPr/>
          </p:nvSpPr>
          <p:spPr>
            <a:xfrm>
              <a:off x="722556" y="2115897"/>
              <a:ext cx="7373218" cy="1477157"/>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TextBox 5"/>
            <p:cNvSpPr txBox="1"/>
            <p:nvPr/>
          </p:nvSpPr>
          <p:spPr>
            <a:xfrm>
              <a:off x="998114" y="2167476"/>
              <a:ext cx="6593705" cy="1395125"/>
            </a:xfrm>
            <a:prstGeom prst="rect">
              <a:avLst/>
            </a:prstGeom>
            <a:grpFill/>
          </p:spPr>
          <p:txBody>
            <a:bodyPr wrap="square" rtlCol="0">
              <a:spAutoFit/>
            </a:bodyPr>
            <a:lstStyle/>
            <a:p>
              <a:pPr lvl="0" algn="just">
                <a:defRPr/>
              </a:pPr>
              <a:r>
                <a:rPr lang="vi-VN" altLang="zh-CN" sz="2400">
                  <a:solidFill>
                    <a:schemeClr val="bg1"/>
                  </a:solidFill>
                  <a:latin typeface="Roboto" panose="02000000000000000000" pitchFamily="2" charset="0"/>
                  <a:ea typeface="Roboto" panose="02000000000000000000" pitchFamily="2" charset="0"/>
                </a:rPr>
                <a:t>Giáo viên chia lớp thành các nhóm 4 em, học sinh sử dụng các thẻ tranh đã sưu tầm, chuẩn bị ở nhà về bầu trời ban ngày và đêm</a:t>
              </a:r>
              <a:endParaRPr kumimoji="0" lang="en-US" altLang="zh-CN" sz="2400" i="0" u="none" strike="noStrike" kern="1200" cap="none" spc="0" normalizeH="0" baseline="0" noProof="0" dirty="0">
                <a:ln>
                  <a:noFill/>
                </a:ln>
                <a:solidFill>
                  <a:schemeClr val="bg1"/>
                </a:solidFill>
                <a:effectLst/>
                <a:uLnTx/>
                <a:uFillTx/>
                <a:latin typeface="Roboto" panose="02000000000000000000" pitchFamily="2" charset="0"/>
                <a:ea typeface="Roboto" panose="02000000000000000000" pitchFamily="2" charset="0"/>
              </a:endParaRPr>
            </a:p>
          </p:txBody>
        </p:sp>
      </p:grpSp>
      <p:grpSp>
        <p:nvGrpSpPr>
          <p:cNvPr id="20" name="Group 19"/>
          <p:cNvGrpSpPr/>
          <p:nvPr/>
        </p:nvGrpSpPr>
        <p:grpSpPr>
          <a:xfrm>
            <a:off x="6998631" y="3468894"/>
            <a:ext cx="4796885" cy="1859227"/>
            <a:chOff x="3385456" y="4251057"/>
            <a:chExt cx="2379191" cy="2574437"/>
          </a:xfrm>
          <a:solidFill>
            <a:srgbClr val="6F7B57"/>
          </a:solidFill>
        </p:grpSpPr>
        <p:sp>
          <p:nvSpPr>
            <p:cNvPr id="7" name="Rounded Rectangle 6"/>
            <p:cNvSpPr/>
            <p:nvPr/>
          </p:nvSpPr>
          <p:spPr>
            <a:xfrm>
              <a:off x="3385456" y="4251057"/>
              <a:ext cx="2379191" cy="2574437"/>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TextBox 8"/>
            <p:cNvSpPr txBox="1"/>
            <p:nvPr/>
          </p:nvSpPr>
          <p:spPr>
            <a:xfrm>
              <a:off x="3474034" y="4352684"/>
              <a:ext cx="2127997" cy="2173479"/>
            </a:xfrm>
            <a:prstGeom prst="rect">
              <a:avLst/>
            </a:prstGeom>
            <a:noFill/>
          </p:spPr>
          <p:txBody>
            <a:bodyPr wrap="square" rtlCol="0">
              <a:spAutoFit/>
            </a:bodyPr>
            <a:lstStyle/>
            <a:p>
              <a:pPr lvl="0" algn="just">
                <a:defRPr/>
              </a:pPr>
              <a:r>
                <a:rPr lang="vi-VN" sz="2400">
                  <a:solidFill>
                    <a:schemeClr val="bg1"/>
                  </a:solidFill>
                  <a:latin typeface="Roboto" panose="02000000000000000000" pitchFamily="2" charset="0"/>
                  <a:ea typeface="Roboto" panose="02000000000000000000" pitchFamily="2" charset="0"/>
                </a:rPr>
                <a:t>Khi giáo viên hô “Bắt đầu”, lần lượt học sinh các nhóm lấy tranh và xếp vào cột ngày hoặc cột đêm trên bảng nhóm</a:t>
              </a:r>
              <a:endParaRPr kumimoji="0" lang="en-US" altLang="zh-CN" sz="2400" i="0" u="none" strike="noStrike" kern="1200" cap="none" spc="0" normalizeH="0" baseline="0" noProof="0" dirty="0">
                <a:ln>
                  <a:noFill/>
                </a:ln>
                <a:solidFill>
                  <a:schemeClr val="bg1"/>
                </a:solidFill>
                <a:effectLst/>
                <a:uLnTx/>
                <a:uFillTx/>
                <a:latin typeface="Roboto" panose="02000000000000000000" pitchFamily="2" charset="0"/>
                <a:ea typeface="Roboto" panose="02000000000000000000" pitchFamily="2" charset="0"/>
              </a:endParaRPr>
            </a:p>
          </p:txBody>
        </p:sp>
      </p:grpSp>
      <p:sp>
        <p:nvSpPr>
          <p:cNvPr id="29" name="TextBox 28"/>
          <p:cNvSpPr txBox="1"/>
          <p:nvPr/>
        </p:nvSpPr>
        <p:spPr>
          <a:xfrm>
            <a:off x="5125745" y="1158792"/>
            <a:ext cx="2123041" cy="461665"/>
          </a:xfrm>
          <a:prstGeom prst="rect">
            <a:avLst/>
          </a:prstGeom>
          <a:noFill/>
        </p:spPr>
        <p:txBody>
          <a:bodyPr wrap="square" rtlCol="0">
            <a:spAutoFit/>
          </a:bodyPr>
          <a:lstStyle/>
          <a:p>
            <a:pPr lvl="0" algn="ctr">
              <a:defRPr/>
            </a:pPr>
            <a:r>
              <a:rPr lang="en-US" altLang="zh-CN" sz="2400">
                <a:solidFill>
                  <a:srgbClr val="FF0000"/>
                </a:solidFill>
                <a:latin typeface="Roboto" panose="02000000000000000000" pitchFamily="2" charset="0"/>
                <a:ea typeface="Roboto" panose="02000000000000000000" pitchFamily="2" charset="0"/>
              </a:rPr>
              <a:t>Cách chơi:</a:t>
            </a:r>
            <a:endParaRPr lang="vi-VN" altLang="zh-CN" sz="2400">
              <a:solidFill>
                <a:srgbClr val="FF0000"/>
              </a:solidFill>
              <a:latin typeface="Roboto" panose="02000000000000000000" pitchFamily="2" charset="0"/>
              <a:ea typeface="Roboto" panose="02000000000000000000" pitchFamily="2" charset="0"/>
            </a:endParaRPr>
          </a:p>
        </p:txBody>
      </p:sp>
      <p:grpSp>
        <p:nvGrpSpPr>
          <p:cNvPr id="18" name="Group 17"/>
          <p:cNvGrpSpPr/>
          <p:nvPr/>
        </p:nvGrpSpPr>
        <p:grpSpPr>
          <a:xfrm>
            <a:off x="6998631" y="5521164"/>
            <a:ext cx="4796885" cy="1156900"/>
            <a:chOff x="3385456" y="4251057"/>
            <a:chExt cx="2379191" cy="2574437"/>
          </a:xfrm>
          <a:solidFill>
            <a:srgbClr val="6F7B57"/>
          </a:solidFill>
        </p:grpSpPr>
        <p:sp>
          <p:nvSpPr>
            <p:cNvPr id="21" name="Rounded Rectangle 20"/>
            <p:cNvSpPr/>
            <p:nvPr/>
          </p:nvSpPr>
          <p:spPr>
            <a:xfrm>
              <a:off x="3385456" y="4251057"/>
              <a:ext cx="2379191" cy="2574437"/>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TextBox 21"/>
            <p:cNvSpPr txBox="1"/>
            <p:nvPr/>
          </p:nvSpPr>
          <p:spPr>
            <a:xfrm>
              <a:off x="3474034" y="4561663"/>
              <a:ext cx="2290613" cy="1034060"/>
            </a:xfrm>
            <a:prstGeom prst="rect">
              <a:avLst/>
            </a:prstGeom>
            <a:grpFill/>
          </p:spPr>
          <p:txBody>
            <a:bodyPr wrap="square" rtlCol="0">
              <a:spAutoFit/>
            </a:bodyPr>
            <a:lstStyle/>
            <a:p>
              <a:pPr lvl="0">
                <a:defRPr/>
              </a:pPr>
              <a:r>
                <a:rPr lang="vi-VN" sz="2400">
                  <a:solidFill>
                    <a:schemeClr val="bg1"/>
                  </a:solidFill>
                  <a:latin typeface="Roboto" panose="02000000000000000000" pitchFamily="2" charset="0"/>
                  <a:ea typeface="Roboto" panose="02000000000000000000" pitchFamily="2" charset="0"/>
                </a:rPr>
                <a:t>Nhóm nào xếp nhanh và đúng sẽ thắng cuộc</a:t>
              </a:r>
              <a:endParaRPr kumimoji="0" lang="en-US" altLang="zh-CN" sz="2400" i="0" u="none" strike="noStrike" kern="1200" cap="none" spc="0" normalizeH="0" baseline="0" noProof="0" dirty="0">
                <a:ln>
                  <a:noFill/>
                </a:ln>
                <a:solidFill>
                  <a:schemeClr val="bg1"/>
                </a:solidFill>
                <a:effectLst/>
                <a:uLnTx/>
                <a:uFillTx/>
                <a:latin typeface="Roboto" panose="02000000000000000000" pitchFamily="2" charset="0"/>
                <a:ea typeface="Roboto" panose="02000000000000000000" pitchFamily="2" charset="0"/>
              </a:endParaRPr>
            </a:p>
          </p:txBody>
        </p:sp>
      </p:grpSp>
    </p:spTree>
    <p:extLst>
      <p:ext uri="{BB962C8B-B14F-4D97-AF65-F5344CB8AC3E}">
        <p14:creationId xmlns:p14="http://schemas.microsoft.com/office/powerpoint/2010/main" val="35142315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1000"/>
                                        <p:tgtEl>
                                          <p:spTgt spid="29"/>
                                        </p:tgtEl>
                                      </p:cBhvr>
                                    </p:animEffect>
                                    <p:anim calcmode="lin" valueType="num">
                                      <p:cBhvr>
                                        <p:cTn id="13" dur="1000" fill="hold"/>
                                        <p:tgtEl>
                                          <p:spTgt spid="29"/>
                                        </p:tgtEl>
                                        <p:attrNameLst>
                                          <p:attrName>ppt_x</p:attrName>
                                        </p:attrNameLst>
                                      </p:cBhvr>
                                      <p:tavLst>
                                        <p:tav tm="0">
                                          <p:val>
                                            <p:strVal val="#ppt_x"/>
                                          </p:val>
                                        </p:tav>
                                        <p:tav tm="100000">
                                          <p:val>
                                            <p:strVal val="#ppt_x"/>
                                          </p:val>
                                        </p:tav>
                                      </p:tavLst>
                                    </p:anim>
                                    <p:anim calcmode="lin" valueType="num">
                                      <p:cBhvr>
                                        <p:cTn id="14" dur="1000" fill="hold"/>
                                        <p:tgtEl>
                                          <p:spTgt spid="29"/>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1000"/>
                                        <p:tgtEl>
                                          <p:spTgt spid="19"/>
                                        </p:tgtEl>
                                      </p:cBhvr>
                                    </p:animEffect>
                                    <p:anim calcmode="lin" valueType="num">
                                      <p:cBhvr>
                                        <p:cTn id="18" dur="1000" fill="hold"/>
                                        <p:tgtEl>
                                          <p:spTgt spid="19"/>
                                        </p:tgtEl>
                                        <p:attrNameLst>
                                          <p:attrName>ppt_x</p:attrName>
                                        </p:attrNameLst>
                                      </p:cBhvr>
                                      <p:tavLst>
                                        <p:tav tm="0">
                                          <p:val>
                                            <p:strVal val="#ppt_x"/>
                                          </p:val>
                                        </p:tav>
                                        <p:tav tm="100000">
                                          <p:val>
                                            <p:strVal val="#ppt_x"/>
                                          </p:val>
                                        </p:tav>
                                      </p:tavLst>
                                    </p:anim>
                                    <p:anim calcmode="lin" valueType="num">
                                      <p:cBhvr>
                                        <p:cTn id="19" dur="1000" fill="hold"/>
                                        <p:tgtEl>
                                          <p:spTgt spid="19"/>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1000"/>
                                        <p:tgtEl>
                                          <p:spTgt spid="20"/>
                                        </p:tgtEl>
                                      </p:cBhvr>
                                    </p:animEffect>
                                    <p:anim calcmode="lin" valueType="num">
                                      <p:cBhvr>
                                        <p:cTn id="23" dur="1000" fill="hold"/>
                                        <p:tgtEl>
                                          <p:spTgt spid="20"/>
                                        </p:tgtEl>
                                        <p:attrNameLst>
                                          <p:attrName>ppt_x</p:attrName>
                                        </p:attrNameLst>
                                      </p:cBhvr>
                                      <p:tavLst>
                                        <p:tav tm="0">
                                          <p:val>
                                            <p:strVal val="#ppt_x"/>
                                          </p:val>
                                        </p:tav>
                                        <p:tav tm="100000">
                                          <p:val>
                                            <p:strVal val="#ppt_x"/>
                                          </p:val>
                                        </p:tav>
                                      </p:tavLst>
                                    </p:anim>
                                    <p:anim calcmode="lin" valueType="num">
                                      <p:cBhvr>
                                        <p:cTn id="24" dur="1000" fill="hold"/>
                                        <p:tgtEl>
                                          <p:spTgt spid="20"/>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1000"/>
                                        <p:tgtEl>
                                          <p:spTgt spid="18"/>
                                        </p:tgtEl>
                                      </p:cBhvr>
                                    </p:animEffect>
                                    <p:anim calcmode="lin" valueType="num">
                                      <p:cBhvr>
                                        <p:cTn id="28" dur="1000" fill="hold"/>
                                        <p:tgtEl>
                                          <p:spTgt spid="18"/>
                                        </p:tgtEl>
                                        <p:attrNameLst>
                                          <p:attrName>ppt_x</p:attrName>
                                        </p:attrNameLst>
                                      </p:cBhvr>
                                      <p:tavLst>
                                        <p:tav tm="0">
                                          <p:val>
                                            <p:strVal val="#ppt_x"/>
                                          </p:val>
                                        </p:tav>
                                        <p:tav tm="100000">
                                          <p:val>
                                            <p:strVal val="#ppt_x"/>
                                          </p:val>
                                        </p:tav>
                                      </p:tavLst>
                                    </p:anim>
                                    <p:anim calcmode="lin" valueType="num">
                                      <p:cBhvr>
                                        <p:cTn id="29" dur="1000" fill="hold"/>
                                        <p:tgtEl>
                                          <p:spTgt spid="18"/>
                                        </p:tgtEl>
                                        <p:attrNameLst>
                                          <p:attrName>ppt_y</p:attrName>
                                        </p:attrNameLst>
                                      </p:cBhvr>
                                      <p:tavLst>
                                        <p:tav tm="0">
                                          <p:val>
                                            <p:strVal val="#ppt_y+.1"/>
                                          </p:val>
                                        </p:tav>
                                        <p:tav tm="100000">
                                          <p:val>
                                            <p:strVal val="#ppt_y"/>
                                          </p:val>
                                        </p:tav>
                                      </p:tavLst>
                                    </p:anim>
                                  </p:childTnLst>
                                </p:cTn>
                              </p:par>
                              <p:par>
                                <p:cTn id="30" presetID="2" presetClass="entr" presetSubtype="8" fill="hold" nodeType="withEffect">
                                  <p:stCondLst>
                                    <p:cond delay="0"/>
                                  </p:stCondLst>
                                  <p:childTnLst>
                                    <p:set>
                                      <p:cBhvr>
                                        <p:cTn id="31" dur="1" fill="hold">
                                          <p:stCondLst>
                                            <p:cond delay="0"/>
                                          </p:stCondLst>
                                        </p:cTn>
                                        <p:tgtEl>
                                          <p:spTgt spid="2"/>
                                        </p:tgtEl>
                                        <p:attrNameLst>
                                          <p:attrName>style.visibility</p:attrName>
                                        </p:attrNameLst>
                                      </p:cBhvr>
                                      <p:to>
                                        <p:strVal val="visible"/>
                                      </p:to>
                                    </p:set>
                                    <p:anim calcmode="lin" valueType="num">
                                      <p:cBhvr additive="base">
                                        <p:cTn id="32" dur="500" fill="hold"/>
                                        <p:tgtEl>
                                          <p:spTgt spid="2"/>
                                        </p:tgtEl>
                                        <p:attrNameLst>
                                          <p:attrName>ppt_x</p:attrName>
                                        </p:attrNameLst>
                                      </p:cBhvr>
                                      <p:tavLst>
                                        <p:tav tm="0">
                                          <p:val>
                                            <p:strVal val="0-#ppt_w/2"/>
                                          </p:val>
                                        </p:tav>
                                        <p:tav tm="100000">
                                          <p:val>
                                            <p:strVal val="#ppt_x"/>
                                          </p:val>
                                        </p:tav>
                                      </p:tavLst>
                                    </p:anim>
                                    <p:anim calcmode="lin" valueType="num">
                                      <p:cBhvr additive="base">
                                        <p:cTn id="33"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Picture 3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1946"/>
            <a:ext cx="1417791" cy="979395"/>
          </a:xfrm>
          <a:prstGeom prst="rect">
            <a:avLst/>
          </a:prstGeom>
        </p:spPr>
      </p:pic>
      <p:sp>
        <p:nvSpPr>
          <p:cNvPr id="24" name="TextBox 23">
            <a:extLst>
              <a:ext uri="{FF2B5EF4-FFF2-40B4-BE49-F238E27FC236}">
                <a16:creationId xmlns:a16="http://schemas.microsoft.com/office/drawing/2014/main" id="{8BAB906A-1694-05DB-A671-51D0AA73C0B5}"/>
              </a:ext>
            </a:extLst>
          </p:cNvPr>
          <p:cNvSpPr txBox="1"/>
          <p:nvPr/>
        </p:nvSpPr>
        <p:spPr>
          <a:xfrm>
            <a:off x="3376465" y="1101318"/>
            <a:ext cx="5439070" cy="461665"/>
          </a:xfrm>
          <a:prstGeom prst="rect">
            <a:avLst/>
          </a:prstGeom>
          <a:noFill/>
        </p:spPr>
        <p:txBody>
          <a:bodyPr wrap="square" rtlCol="0">
            <a:spAutoFit/>
          </a:bodyPr>
          <a:lstStyle/>
          <a:p>
            <a:pPr lvl="0" algn="just">
              <a:defRPr/>
            </a:pPr>
            <a:r>
              <a:rPr lang="vi-VN" altLang="zh-CN" sz="2400">
                <a:solidFill>
                  <a:srgbClr val="002060"/>
                </a:solidFill>
                <a:latin typeface="Roboto" panose="02000000000000000000" pitchFamily="2" charset="0"/>
                <a:ea typeface="Roboto" panose="02000000000000000000" pitchFamily="2" charset="0"/>
              </a:rPr>
              <a:t>Bầu trời ngày và đêm có gì khác biệt?</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
        <p:nvSpPr>
          <p:cNvPr id="9" name="TextBox 8"/>
          <p:cNvSpPr txBox="1"/>
          <p:nvPr/>
        </p:nvSpPr>
        <p:spPr>
          <a:xfrm>
            <a:off x="3030072" y="368920"/>
            <a:ext cx="6131857" cy="584775"/>
          </a:xfrm>
          <a:prstGeom prst="rect">
            <a:avLst/>
          </a:prstGeom>
          <a:noFill/>
        </p:spPr>
        <p:txBody>
          <a:bodyPr wrap="square" rtlCol="0">
            <a:spAutoFit/>
          </a:bodyPr>
          <a:lstStyle/>
          <a:p>
            <a:pPr lvl="0" algn="ctr">
              <a:defRPr/>
            </a:pPr>
            <a:r>
              <a:rPr lang="en-US" altLang="zh-CN" sz="3200">
                <a:solidFill>
                  <a:srgbClr val="002060"/>
                </a:solidFill>
                <a:latin typeface="Roboto Black" panose="02000000000000000000" pitchFamily="2" charset="0"/>
                <a:ea typeface="Roboto Black" panose="02000000000000000000" pitchFamily="2" charset="0"/>
              </a:rPr>
              <a:t>THẢO LUẬN</a:t>
            </a:r>
            <a:endParaRPr lang="vi-VN" altLang="zh-CN" sz="3200">
              <a:solidFill>
                <a:srgbClr val="002060"/>
              </a:solidFill>
              <a:latin typeface="Roboto Black" panose="02000000000000000000" pitchFamily="2" charset="0"/>
              <a:ea typeface="Roboto Black" panose="02000000000000000000" pitchFamily="2" charset="0"/>
            </a:endParaRPr>
          </a:p>
        </p:txBody>
      </p:sp>
      <p:sp>
        <p:nvSpPr>
          <p:cNvPr id="13" name="TextBox 12">
            <a:extLst>
              <a:ext uri="{FF2B5EF4-FFF2-40B4-BE49-F238E27FC236}">
                <a16:creationId xmlns:a16="http://schemas.microsoft.com/office/drawing/2014/main" id="{8BAB906A-1694-05DB-A671-51D0AA73C0B5}"/>
              </a:ext>
            </a:extLst>
          </p:cNvPr>
          <p:cNvSpPr txBox="1"/>
          <p:nvPr/>
        </p:nvSpPr>
        <p:spPr>
          <a:xfrm>
            <a:off x="3280037" y="2114967"/>
            <a:ext cx="2615153" cy="461665"/>
          </a:xfrm>
          <a:prstGeom prst="rect">
            <a:avLst/>
          </a:prstGeom>
          <a:noFill/>
        </p:spPr>
        <p:txBody>
          <a:bodyPr wrap="square" rtlCol="0">
            <a:spAutoFit/>
          </a:bodyPr>
          <a:lstStyle/>
          <a:p>
            <a:pPr lvl="0" algn="just">
              <a:defRPr/>
            </a:pPr>
            <a:r>
              <a:rPr lang="en-US" altLang="zh-CN" sz="2400" noProof="0">
                <a:solidFill>
                  <a:srgbClr val="002060"/>
                </a:solidFill>
                <a:latin typeface="Roboto" panose="02000000000000000000" pitchFamily="2" charset="0"/>
                <a:ea typeface="Roboto" panose="02000000000000000000" pitchFamily="2" charset="0"/>
              </a:rPr>
              <a:t>Bầu trời ban ngày</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
        <p:nvSpPr>
          <p:cNvPr id="14" name="TextBox 13">
            <a:extLst>
              <a:ext uri="{FF2B5EF4-FFF2-40B4-BE49-F238E27FC236}">
                <a16:creationId xmlns:a16="http://schemas.microsoft.com/office/drawing/2014/main" id="{8BAB906A-1694-05DB-A671-51D0AA73C0B5}"/>
              </a:ext>
            </a:extLst>
          </p:cNvPr>
          <p:cNvSpPr txBox="1"/>
          <p:nvPr/>
        </p:nvSpPr>
        <p:spPr>
          <a:xfrm rot="486033">
            <a:off x="1442698" y="2807466"/>
            <a:ext cx="1527204" cy="461665"/>
          </a:xfrm>
          <a:prstGeom prst="rect">
            <a:avLst/>
          </a:prstGeom>
          <a:noFill/>
        </p:spPr>
        <p:txBody>
          <a:bodyPr wrap="square" rtlCol="0">
            <a:spAutoFit/>
          </a:bodyPr>
          <a:lstStyle/>
          <a:p>
            <a:pPr lvl="0" algn="just">
              <a:defRPr/>
            </a:pPr>
            <a:r>
              <a:rPr lang="en-US" altLang="zh-CN" sz="2400">
                <a:solidFill>
                  <a:schemeClr val="bg1"/>
                </a:solidFill>
                <a:latin typeface="Roboto" panose="02000000000000000000" pitchFamily="2" charset="0"/>
                <a:ea typeface="Roboto" panose="02000000000000000000" pitchFamily="2" charset="0"/>
              </a:rPr>
              <a:t>N</a:t>
            </a:r>
            <a:r>
              <a:rPr lang="en-US" altLang="zh-CN" sz="2400" noProof="0">
                <a:solidFill>
                  <a:schemeClr val="bg1"/>
                </a:solidFill>
                <a:latin typeface="Roboto" panose="02000000000000000000" pitchFamily="2" charset="0"/>
                <a:ea typeface="Roboto" panose="02000000000000000000" pitchFamily="2" charset="0"/>
              </a:rPr>
              <a:t>úi rừng</a:t>
            </a:r>
            <a:endParaRPr kumimoji="0" lang="en-US" altLang="zh-CN" sz="2400" b="0" i="0" u="none" strike="noStrike" kern="1200" cap="none" spc="0" normalizeH="0" baseline="0" noProof="0" dirty="0">
              <a:ln>
                <a:noFill/>
              </a:ln>
              <a:solidFill>
                <a:schemeClr val="bg1"/>
              </a:solidFill>
              <a:effectLst/>
              <a:uLnTx/>
              <a:uFillTx/>
              <a:latin typeface="Roboto" panose="02000000000000000000" pitchFamily="2" charset="0"/>
              <a:ea typeface="Roboto" panose="02000000000000000000" pitchFamily="2" charset="0"/>
            </a:endParaRPr>
          </a:p>
        </p:txBody>
      </p:sp>
      <p:sp>
        <p:nvSpPr>
          <p:cNvPr id="15" name="TextBox 14">
            <a:extLst>
              <a:ext uri="{FF2B5EF4-FFF2-40B4-BE49-F238E27FC236}">
                <a16:creationId xmlns:a16="http://schemas.microsoft.com/office/drawing/2014/main" id="{8BAB906A-1694-05DB-A671-51D0AA73C0B5}"/>
              </a:ext>
            </a:extLst>
          </p:cNvPr>
          <p:cNvSpPr txBox="1"/>
          <p:nvPr/>
        </p:nvSpPr>
        <p:spPr>
          <a:xfrm>
            <a:off x="3376464" y="4650790"/>
            <a:ext cx="2156015" cy="830997"/>
          </a:xfrm>
          <a:prstGeom prst="rect">
            <a:avLst/>
          </a:prstGeom>
          <a:noFill/>
        </p:spPr>
        <p:txBody>
          <a:bodyPr wrap="square" rtlCol="0">
            <a:spAutoFit/>
          </a:bodyPr>
          <a:lstStyle/>
          <a:p>
            <a:pPr lvl="0">
              <a:defRPr/>
            </a:pPr>
            <a:r>
              <a:rPr lang="en-US" altLang="zh-CN" sz="2400">
                <a:solidFill>
                  <a:srgbClr val="002060"/>
                </a:solidFill>
                <a:latin typeface="Roboto" panose="02000000000000000000" pitchFamily="2" charset="0"/>
                <a:ea typeface="Roboto" panose="02000000000000000000" pitchFamily="2" charset="0"/>
              </a:rPr>
              <a:t>Bầu trời sáng, màu xanh</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
        <p:nvSpPr>
          <p:cNvPr id="16" name="TextBox 15">
            <a:extLst>
              <a:ext uri="{FF2B5EF4-FFF2-40B4-BE49-F238E27FC236}">
                <a16:creationId xmlns:a16="http://schemas.microsoft.com/office/drawing/2014/main" id="{8BAB906A-1694-05DB-A671-51D0AA73C0B5}"/>
              </a:ext>
            </a:extLst>
          </p:cNvPr>
          <p:cNvSpPr txBox="1"/>
          <p:nvPr/>
        </p:nvSpPr>
        <p:spPr>
          <a:xfrm>
            <a:off x="3376466" y="3392814"/>
            <a:ext cx="1527204" cy="461665"/>
          </a:xfrm>
          <a:prstGeom prst="rect">
            <a:avLst/>
          </a:prstGeom>
          <a:noFill/>
        </p:spPr>
        <p:txBody>
          <a:bodyPr wrap="square" rtlCol="0">
            <a:spAutoFit/>
          </a:bodyPr>
          <a:lstStyle/>
          <a:p>
            <a:pPr lvl="0" algn="just">
              <a:defRPr/>
            </a:pPr>
            <a:r>
              <a:rPr lang="en-US" altLang="zh-CN" sz="2400">
                <a:solidFill>
                  <a:srgbClr val="002060"/>
                </a:solidFill>
                <a:latin typeface="Roboto" panose="02000000000000000000" pitchFamily="2" charset="0"/>
                <a:ea typeface="Roboto" panose="02000000000000000000" pitchFamily="2" charset="0"/>
              </a:rPr>
              <a:t>Mặt Trời</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pic>
        <p:nvPicPr>
          <p:cNvPr id="2" name="Picture 1"/>
          <p:cNvPicPr>
            <a:picLocks noChangeAspect="1"/>
          </p:cNvPicPr>
          <p:nvPr/>
        </p:nvPicPr>
        <p:blipFill>
          <a:blip r:embed="rId4"/>
          <a:stretch>
            <a:fillRect/>
          </a:stretch>
        </p:blipFill>
        <p:spPr>
          <a:xfrm>
            <a:off x="302708" y="1524594"/>
            <a:ext cx="2834715" cy="2387368"/>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4" name="Picture 3"/>
          <p:cNvPicPr>
            <a:picLocks noChangeAspect="1"/>
          </p:cNvPicPr>
          <p:nvPr/>
        </p:nvPicPr>
        <p:blipFill>
          <a:blip r:embed="rId5"/>
          <a:stretch>
            <a:fillRect/>
          </a:stretch>
        </p:blipFill>
        <p:spPr>
          <a:xfrm>
            <a:off x="9010273" y="1524594"/>
            <a:ext cx="2870628" cy="2419587"/>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6" name="Picture 5"/>
          <p:cNvPicPr>
            <a:picLocks noChangeAspect="1"/>
          </p:cNvPicPr>
          <p:nvPr/>
        </p:nvPicPr>
        <p:blipFill>
          <a:blip r:embed="rId6"/>
          <a:stretch>
            <a:fillRect/>
          </a:stretch>
        </p:blipFill>
        <p:spPr>
          <a:xfrm>
            <a:off x="317822" y="4206433"/>
            <a:ext cx="2834715" cy="2420733"/>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8" name="Picture 7"/>
          <p:cNvPicPr>
            <a:picLocks noChangeAspect="1"/>
          </p:cNvPicPr>
          <p:nvPr/>
        </p:nvPicPr>
        <p:blipFill>
          <a:blip r:embed="rId7"/>
          <a:stretch>
            <a:fillRect/>
          </a:stretch>
        </p:blipFill>
        <p:spPr>
          <a:xfrm>
            <a:off x="9010273" y="4239799"/>
            <a:ext cx="2889590" cy="2419587"/>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18" name="TextBox 17">
            <a:extLst>
              <a:ext uri="{FF2B5EF4-FFF2-40B4-BE49-F238E27FC236}">
                <a16:creationId xmlns:a16="http://schemas.microsoft.com/office/drawing/2014/main" id="{8BAB906A-1694-05DB-A671-51D0AA73C0B5}"/>
              </a:ext>
            </a:extLst>
          </p:cNvPr>
          <p:cNvSpPr txBox="1"/>
          <p:nvPr/>
        </p:nvSpPr>
        <p:spPr>
          <a:xfrm>
            <a:off x="6145155" y="2114967"/>
            <a:ext cx="2615153" cy="461665"/>
          </a:xfrm>
          <a:prstGeom prst="rect">
            <a:avLst/>
          </a:prstGeom>
          <a:noFill/>
        </p:spPr>
        <p:txBody>
          <a:bodyPr wrap="square" rtlCol="0">
            <a:spAutoFit/>
          </a:bodyPr>
          <a:lstStyle/>
          <a:p>
            <a:pPr lvl="0" algn="just">
              <a:defRPr/>
            </a:pPr>
            <a:r>
              <a:rPr lang="en-US" altLang="zh-CN" sz="2400" noProof="0">
                <a:solidFill>
                  <a:srgbClr val="002060"/>
                </a:solidFill>
                <a:latin typeface="Roboto" panose="02000000000000000000" pitchFamily="2" charset="0"/>
                <a:ea typeface="Roboto" panose="02000000000000000000" pitchFamily="2" charset="0"/>
              </a:rPr>
              <a:t>Bầu trời ban đêm</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
        <p:nvSpPr>
          <p:cNvPr id="19" name="TextBox 18">
            <a:extLst>
              <a:ext uri="{FF2B5EF4-FFF2-40B4-BE49-F238E27FC236}">
                <a16:creationId xmlns:a16="http://schemas.microsoft.com/office/drawing/2014/main" id="{8BAB906A-1694-05DB-A671-51D0AA73C0B5}"/>
              </a:ext>
            </a:extLst>
          </p:cNvPr>
          <p:cNvSpPr txBox="1"/>
          <p:nvPr/>
        </p:nvSpPr>
        <p:spPr>
          <a:xfrm>
            <a:off x="6386984" y="4239799"/>
            <a:ext cx="2373323" cy="461665"/>
          </a:xfrm>
          <a:prstGeom prst="rect">
            <a:avLst/>
          </a:prstGeom>
          <a:noFill/>
        </p:spPr>
        <p:txBody>
          <a:bodyPr wrap="square" rtlCol="0">
            <a:spAutoFit/>
          </a:bodyPr>
          <a:lstStyle/>
          <a:p>
            <a:pPr lvl="0" algn="just">
              <a:defRPr/>
            </a:pPr>
            <a:r>
              <a:rPr lang="en-US" altLang="zh-CN" sz="2400">
                <a:solidFill>
                  <a:srgbClr val="002060"/>
                </a:solidFill>
                <a:latin typeface="Roboto" panose="02000000000000000000" pitchFamily="2" charset="0"/>
                <a:ea typeface="Roboto" panose="02000000000000000000" pitchFamily="2" charset="0"/>
              </a:rPr>
              <a:t>Thấy nhiều sao</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
        <p:nvSpPr>
          <p:cNvPr id="20" name="TextBox 19">
            <a:extLst>
              <a:ext uri="{FF2B5EF4-FFF2-40B4-BE49-F238E27FC236}">
                <a16:creationId xmlns:a16="http://schemas.microsoft.com/office/drawing/2014/main" id="{8BAB906A-1694-05DB-A671-51D0AA73C0B5}"/>
              </a:ext>
            </a:extLst>
          </p:cNvPr>
          <p:cNvSpPr txBox="1"/>
          <p:nvPr/>
        </p:nvSpPr>
        <p:spPr>
          <a:xfrm>
            <a:off x="6386985" y="3392814"/>
            <a:ext cx="1737840" cy="461665"/>
          </a:xfrm>
          <a:prstGeom prst="rect">
            <a:avLst/>
          </a:prstGeom>
          <a:noFill/>
        </p:spPr>
        <p:txBody>
          <a:bodyPr wrap="square" rtlCol="0">
            <a:spAutoFit/>
          </a:bodyPr>
          <a:lstStyle/>
          <a:p>
            <a:pPr lvl="0" algn="just">
              <a:defRPr/>
            </a:pPr>
            <a:r>
              <a:rPr lang="en-US" altLang="zh-CN" sz="2400">
                <a:solidFill>
                  <a:srgbClr val="002060"/>
                </a:solidFill>
                <a:latin typeface="Roboto" panose="02000000000000000000" pitchFamily="2" charset="0"/>
                <a:ea typeface="Roboto" panose="02000000000000000000" pitchFamily="2" charset="0"/>
              </a:rPr>
              <a:t>Mặt Trăng</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cxnSp>
        <p:nvCxnSpPr>
          <p:cNvPr id="12" name="Straight Connector 11"/>
          <p:cNvCxnSpPr/>
          <p:nvPr/>
        </p:nvCxnSpPr>
        <p:spPr>
          <a:xfrm>
            <a:off x="5959738" y="1742739"/>
            <a:ext cx="0" cy="4884427"/>
          </a:xfrm>
          <a:prstGeom prst="line">
            <a:avLst/>
          </a:prstGeom>
          <a:ln w="38100">
            <a:solidFill>
              <a:srgbClr val="00B0F0"/>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3B31D9C0-B042-A02B-27F8-E4A7FF853669}"/>
              </a:ext>
            </a:extLst>
          </p:cNvPr>
          <p:cNvSpPr txBox="1"/>
          <p:nvPr/>
        </p:nvSpPr>
        <p:spPr>
          <a:xfrm>
            <a:off x="6386984" y="4818685"/>
            <a:ext cx="2373323" cy="830997"/>
          </a:xfrm>
          <a:prstGeom prst="rect">
            <a:avLst/>
          </a:prstGeom>
          <a:noFill/>
        </p:spPr>
        <p:txBody>
          <a:bodyPr wrap="square" rtlCol="0">
            <a:spAutoFit/>
          </a:bodyPr>
          <a:lstStyle/>
          <a:p>
            <a:pPr lvl="0">
              <a:defRPr/>
            </a:pPr>
            <a:r>
              <a:rPr lang="en-US" altLang="zh-CN" sz="2400">
                <a:solidFill>
                  <a:srgbClr val="002060"/>
                </a:solidFill>
                <a:latin typeface="Roboto" panose="02000000000000000000" pitchFamily="2" charset="0"/>
                <a:ea typeface="Roboto" panose="02000000000000000000" pitchFamily="2" charset="0"/>
              </a:rPr>
              <a:t>Bầu trời tối, màu đen</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39267757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down)">
                                      <p:cBhvr>
                                        <p:cTn id="7" dur="500"/>
                                        <p:tgtEl>
                                          <p:spTgt spid="24"/>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1000"/>
                                        <p:tgtEl>
                                          <p:spTgt spid="9"/>
                                        </p:tgtEl>
                                      </p:cBhvr>
                                    </p:animEffect>
                                    <p:anim calcmode="lin" valueType="num">
                                      <p:cBhvr>
                                        <p:cTn id="11" dur="1000" fill="hold"/>
                                        <p:tgtEl>
                                          <p:spTgt spid="9"/>
                                        </p:tgtEl>
                                        <p:attrNameLst>
                                          <p:attrName>ppt_x</p:attrName>
                                        </p:attrNameLst>
                                      </p:cBhvr>
                                      <p:tavLst>
                                        <p:tav tm="0">
                                          <p:val>
                                            <p:strVal val="#ppt_x"/>
                                          </p:val>
                                        </p:tav>
                                        <p:tav tm="100000">
                                          <p:val>
                                            <p:strVal val="#ppt_x"/>
                                          </p:val>
                                        </p:tav>
                                      </p:tavLst>
                                    </p:anim>
                                    <p:anim calcmode="lin" valueType="num">
                                      <p:cBhvr>
                                        <p:cTn id="12" dur="1000" fill="hold"/>
                                        <p:tgtEl>
                                          <p:spTgt spid="9"/>
                                        </p:tgtEl>
                                        <p:attrNameLst>
                                          <p:attrName>ppt_y</p:attrName>
                                        </p:attrNameLst>
                                      </p:cBhvr>
                                      <p:tavLst>
                                        <p:tav tm="0">
                                          <p:val>
                                            <p:strVal val="#ppt_y+.1"/>
                                          </p:val>
                                        </p:tav>
                                        <p:tav tm="100000">
                                          <p:val>
                                            <p:strVal val="#ppt_y"/>
                                          </p:val>
                                        </p:tav>
                                      </p:tavLst>
                                    </p:anim>
                                  </p:childTnLst>
                                </p:cTn>
                              </p:par>
                              <p:par>
                                <p:cTn id="13" presetID="22" presetClass="entr" presetSubtype="4"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down)">
                                      <p:cBhvr>
                                        <p:cTn id="15" dur="500"/>
                                        <p:tgtEl>
                                          <p:spTgt spid="13"/>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wipe(down)">
                                      <p:cBhvr>
                                        <p:cTn id="18" dur="500"/>
                                        <p:tgtEl>
                                          <p:spTgt spid="14"/>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down)">
                                      <p:cBhvr>
                                        <p:cTn id="21" dur="500"/>
                                        <p:tgtEl>
                                          <p:spTgt spid="18"/>
                                        </p:tgtEl>
                                      </p:cBhvr>
                                    </p:animEffect>
                                  </p:childTnLst>
                                </p:cTn>
                              </p:par>
                              <p:par>
                                <p:cTn id="22" presetID="2" presetClass="entr" presetSubtype="8" fill="hold" nodeType="with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additive="base">
                                        <p:cTn id="24" dur="500" fill="hold"/>
                                        <p:tgtEl>
                                          <p:spTgt spid="2"/>
                                        </p:tgtEl>
                                        <p:attrNameLst>
                                          <p:attrName>ppt_x</p:attrName>
                                        </p:attrNameLst>
                                      </p:cBhvr>
                                      <p:tavLst>
                                        <p:tav tm="0">
                                          <p:val>
                                            <p:strVal val="0-#ppt_w/2"/>
                                          </p:val>
                                        </p:tav>
                                        <p:tav tm="100000">
                                          <p:val>
                                            <p:strVal val="#ppt_x"/>
                                          </p:val>
                                        </p:tav>
                                      </p:tavLst>
                                    </p:anim>
                                    <p:anim calcmode="lin" valueType="num">
                                      <p:cBhvr additive="base">
                                        <p:cTn id="25" dur="500" fill="hold"/>
                                        <p:tgtEl>
                                          <p:spTgt spid="2"/>
                                        </p:tgtEl>
                                        <p:attrNameLst>
                                          <p:attrName>ppt_y</p:attrName>
                                        </p:attrNameLst>
                                      </p:cBhvr>
                                      <p:tavLst>
                                        <p:tav tm="0">
                                          <p:val>
                                            <p:strVal val="#ppt_y"/>
                                          </p:val>
                                        </p:tav>
                                        <p:tav tm="100000">
                                          <p:val>
                                            <p:strVal val="#ppt_y"/>
                                          </p:val>
                                        </p:tav>
                                      </p:tavLst>
                                    </p:anim>
                                  </p:childTnLst>
                                </p:cTn>
                              </p:par>
                              <p:par>
                                <p:cTn id="26" presetID="2" presetClass="entr" presetSubtype="8" fill="hold" nodeType="with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additive="base">
                                        <p:cTn id="28" dur="500" fill="hold"/>
                                        <p:tgtEl>
                                          <p:spTgt spid="6"/>
                                        </p:tgtEl>
                                        <p:attrNameLst>
                                          <p:attrName>ppt_x</p:attrName>
                                        </p:attrNameLst>
                                      </p:cBhvr>
                                      <p:tavLst>
                                        <p:tav tm="0">
                                          <p:val>
                                            <p:strVal val="0-#ppt_w/2"/>
                                          </p:val>
                                        </p:tav>
                                        <p:tav tm="100000">
                                          <p:val>
                                            <p:strVal val="#ppt_x"/>
                                          </p:val>
                                        </p:tav>
                                      </p:tavLst>
                                    </p:anim>
                                    <p:anim calcmode="lin" valueType="num">
                                      <p:cBhvr additive="base">
                                        <p:cTn id="29" dur="500" fill="hold"/>
                                        <p:tgtEl>
                                          <p:spTgt spid="6"/>
                                        </p:tgtEl>
                                        <p:attrNameLst>
                                          <p:attrName>ppt_y</p:attrName>
                                        </p:attrNameLst>
                                      </p:cBhvr>
                                      <p:tavLst>
                                        <p:tav tm="0">
                                          <p:val>
                                            <p:strVal val="#ppt_y"/>
                                          </p:val>
                                        </p:tav>
                                        <p:tav tm="100000">
                                          <p:val>
                                            <p:strVal val="#ppt_y"/>
                                          </p:val>
                                        </p:tav>
                                      </p:tavLst>
                                    </p:anim>
                                  </p:childTnLst>
                                </p:cTn>
                              </p:par>
                              <p:par>
                                <p:cTn id="30" presetID="2" presetClass="entr" presetSubtype="2" fill="hold" nodeType="with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additive="base">
                                        <p:cTn id="32" dur="500" fill="hold"/>
                                        <p:tgtEl>
                                          <p:spTgt spid="4"/>
                                        </p:tgtEl>
                                        <p:attrNameLst>
                                          <p:attrName>ppt_x</p:attrName>
                                        </p:attrNameLst>
                                      </p:cBhvr>
                                      <p:tavLst>
                                        <p:tav tm="0">
                                          <p:val>
                                            <p:strVal val="1+#ppt_w/2"/>
                                          </p:val>
                                        </p:tav>
                                        <p:tav tm="100000">
                                          <p:val>
                                            <p:strVal val="#ppt_x"/>
                                          </p:val>
                                        </p:tav>
                                      </p:tavLst>
                                    </p:anim>
                                    <p:anim calcmode="lin" valueType="num">
                                      <p:cBhvr additive="base">
                                        <p:cTn id="33" dur="500" fill="hold"/>
                                        <p:tgtEl>
                                          <p:spTgt spid="4"/>
                                        </p:tgtEl>
                                        <p:attrNameLst>
                                          <p:attrName>ppt_y</p:attrName>
                                        </p:attrNameLst>
                                      </p:cBhvr>
                                      <p:tavLst>
                                        <p:tav tm="0">
                                          <p:val>
                                            <p:strVal val="#ppt_y"/>
                                          </p:val>
                                        </p:tav>
                                        <p:tav tm="100000">
                                          <p:val>
                                            <p:strVal val="#ppt_y"/>
                                          </p:val>
                                        </p:tav>
                                      </p:tavLst>
                                    </p:anim>
                                  </p:childTnLst>
                                </p:cTn>
                              </p:par>
                              <p:par>
                                <p:cTn id="34" presetID="2" presetClass="entr" presetSubtype="2" fill="hold" nodeType="with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additive="base">
                                        <p:cTn id="36" dur="500" fill="hold"/>
                                        <p:tgtEl>
                                          <p:spTgt spid="8"/>
                                        </p:tgtEl>
                                        <p:attrNameLst>
                                          <p:attrName>ppt_x</p:attrName>
                                        </p:attrNameLst>
                                      </p:cBhvr>
                                      <p:tavLst>
                                        <p:tav tm="0">
                                          <p:val>
                                            <p:strVal val="1+#ppt_w/2"/>
                                          </p:val>
                                        </p:tav>
                                        <p:tav tm="100000">
                                          <p:val>
                                            <p:strVal val="#ppt_x"/>
                                          </p:val>
                                        </p:tav>
                                      </p:tavLst>
                                    </p:anim>
                                    <p:anim calcmode="lin" valueType="num">
                                      <p:cBhvr additive="base">
                                        <p:cTn id="37" dur="500" fill="hold"/>
                                        <p:tgtEl>
                                          <p:spTgt spid="8"/>
                                        </p:tgtEl>
                                        <p:attrNameLst>
                                          <p:attrName>ppt_y</p:attrName>
                                        </p:attrNameLst>
                                      </p:cBhvr>
                                      <p:tavLst>
                                        <p:tav tm="0">
                                          <p:val>
                                            <p:strVal val="#ppt_y"/>
                                          </p:val>
                                        </p:tav>
                                        <p:tav tm="100000">
                                          <p:val>
                                            <p:strVal val="#ppt_y"/>
                                          </p:val>
                                        </p:tav>
                                      </p:tavLst>
                                    </p:anim>
                                  </p:childTnLst>
                                </p:cTn>
                              </p:par>
                              <p:par>
                                <p:cTn id="38" presetID="2" presetClass="entr" presetSubtype="4" fill="hold" nodeType="withEffect">
                                  <p:stCondLst>
                                    <p:cond delay="0"/>
                                  </p:stCondLst>
                                  <p:childTnLst>
                                    <p:set>
                                      <p:cBhvr>
                                        <p:cTn id="39" dur="1" fill="hold">
                                          <p:stCondLst>
                                            <p:cond delay="0"/>
                                          </p:stCondLst>
                                        </p:cTn>
                                        <p:tgtEl>
                                          <p:spTgt spid="12"/>
                                        </p:tgtEl>
                                        <p:attrNameLst>
                                          <p:attrName>style.visibility</p:attrName>
                                        </p:attrNameLst>
                                      </p:cBhvr>
                                      <p:to>
                                        <p:strVal val="visible"/>
                                      </p:to>
                                    </p:set>
                                    <p:anim calcmode="lin" valueType="num">
                                      <p:cBhvr additive="base">
                                        <p:cTn id="40" dur="500" fill="hold"/>
                                        <p:tgtEl>
                                          <p:spTgt spid="12"/>
                                        </p:tgtEl>
                                        <p:attrNameLst>
                                          <p:attrName>ppt_x</p:attrName>
                                        </p:attrNameLst>
                                      </p:cBhvr>
                                      <p:tavLst>
                                        <p:tav tm="0">
                                          <p:val>
                                            <p:strVal val="#ppt_x"/>
                                          </p:val>
                                        </p:tav>
                                        <p:tav tm="100000">
                                          <p:val>
                                            <p:strVal val="#ppt_x"/>
                                          </p:val>
                                        </p:tav>
                                      </p:tavLst>
                                    </p:anim>
                                    <p:anim calcmode="lin" valueType="num">
                                      <p:cBhvr additive="base">
                                        <p:cTn id="41"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2" presetClass="entr" presetSubtype="4" fill="hold" grpId="0" nodeType="click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wipe(down)">
                                      <p:cBhvr>
                                        <p:cTn id="46" dur="500"/>
                                        <p:tgtEl>
                                          <p:spTgt spid="16"/>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4" fill="hold" grpId="0" nodeType="click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wipe(down)">
                                      <p:cBhvr>
                                        <p:cTn id="51" dur="500"/>
                                        <p:tgtEl>
                                          <p:spTgt spid="20"/>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4" fill="hold" grpId="0" nodeType="clickEffect">
                                  <p:stCondLst>
                                    <p:cond delay="0"/>
                                  </p:stCondLst>
                                  <p:childTnLst>
                                    <p:set>
                                      <p:cBhvr>
                                        <p:cTn id="55" dur="1" fill="hold">
                                          <p:stCondLst>
                                            <p:cond delay="0"/>
                                          </p:stCondLst>
                                        </p:cTn>
                                        <p:tgtEl>
                                          <p:spTgt spid="19"/>
                                        </p:tgtEl>
                                        <p:attrNameLst>
                                          <p:attrName>style.visibility</p:attrName>
                                        </p:attrNameLst>
                                      </p:cBhvr>
                                      <p:to>
                                        <p:strVal val="visible"/>
                                      </p:to>
                                    </p:set>
                                    <p:animEffect transition="in" filter="wipe(down)">
                                      <p:cBhvr>
                                        <p:cTn id="56" dur="500"/>
                                        <p:tgtEl>
                                          <p:spTgt spid="19"/>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4" fill="hold" grpId="0" nodeType="clickEffect">
                                  <p:stCondLst>
                                    <p:cond delay="0"/>
                                  </p:stCondLst>
                                  <p:childTnLst>
                                    <p:set>
                                      <p:cBhvr>
                                        <p:cTn id="60" dur="1" fill="hold">
                                          <p:stCondLst>
                                            <p:cond delay="0"/>
                                          </p:stCondLst>
                                        </p:cTn>
                                        <p:tgtEl>
                                          <p:spTgt spid="15"/>
                                        </p:tgtEl>
                                        <p:attrNameLst>
                                          <p:attrName>style.visibility</p:attrName>
                                        </p:attrNameLst>
                                      </p:cBhvr>
                                      <p:to>
                                        <p:strVal val="visible"/>
                                      </p:to>
                                    </p:set>
                                    <p:animEffect transition="in" filter="wipe(down)">
                                      <p:cBhvr>
                                        <p:cTn id="61" dur="500"/>
                                        <p:tgtEl>
                                          <p:spTgt spid="15"/>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4" fill="hold" grpId="0" nodeType="clickEffect">
                                  <p:stCondLst>
                                    <p:cond delay="0"/>
                                  </p:stCondLst>
                                  <p:childTnLst>
                                    <p:set>
                                      <p:cBhvr>
                                        <p:cTn id="65" dur="1" fill="hold">
                                          <p:stCondLst>
                                            <p:cond delay="0"/>
                                          </p:stCondLst>
                                        </p:cTn>
                                        <p:tgtEl>
                                          <p:spTgt spid="3"/>
                                        </p:tgtEl>
                                        <p:attrNameLst>
                                          <p:attrName>style.visibility</p:attrName>
                                        </p:attrNameLst>
                                      </p:cBhvr>
                                      <p:to>
                                        <p:strVal val="visible"/>
                                      </p:to>
                                    </p:set>
                                    <p:animEffect transition="in" filter="wipe(down)">
                                      <p:cBhvr>
                                        <p:cTn id="6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9" grpId="0"/>
      <p:bldP spid="13" grpId="0"/>
      <p:bldP spid="14" grpId="0"/>
      <p:bldP spid="15" grpId="0"/>
      <p:bldP spid="16" grpId="0"/>
      <p:bldP spid="18" grpId="0"/>
      <p:bldP spid="19" grpId="0"/>
      <p:bldP spid="20" grpId="0"/>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ular Callout 11"/>
          <p:cNvSpPr/>
          <p:nvPr/>
        </p:nvSpPr>
        <p:spPr>
          <a:xfrm>
            <a:off x="4238790" y="4522505"/>
            <a:ext cx="4866039" cy="1773972"/>
          </a:xfrm>
          <a:custGeom>
            <a:avLst/>
            <a:gdLst>
              <a:gd name="connsiteX0" fmla="*/ 0 w 3861996"/>
              <a:gd name="connsiteY0" fmla="*/ 0 h 1672135"/>
              <a:gd name="connsiteX1" fmla="*/ 2252831 w 3861996"/>
              <a:gd name="connsiteY1" fmla="*/ 0 h 1672135"/>
              <a:gd name="connsiteX2" fmla="*/ 2252831 w 3861996"/>
              <a:gd name="connsiteY2" fmla="*/ 0 h 1672135"/>
              <a:gd name="connsiteX3" fmla="*/ 3218330 w 3861996"/>
              <a:gd name="connsiteY3" fmla="*/ 0 h 1672135"/>
              <a:gd name="connsiteX4" fmla="*/ 3861996 w 3861996"/>
              <a:gd name="connsiteY4" fmla="*/ 0 h 1672135"/>
              <a:gd name="connsiteX5" fmla="*/ 3861996 w 3861996"/>
              <a:gd name="connsiteY5" fmla="*/ 278689 h 1672135"/>
              <a:gd name="connsiteX6" fmla="*/ 4590407 w 3861996"/>
              <a:gd name="connsiteY6" fmla="*/ 159923 h 1672135"/>
              <a:gd name="connsiteX7" fmla="*/ 3861996 w 3861996"/>
              <a:gd name="connsiteY7" fmla="*/ 696723 h 1672135"/>
              <a:gd name="connsiteX8" fmla="*/ 3861996 w 3861996"/>
              <a:gd name="connsiteY8" fmla="*/ 1672135 h 1672135"/>
              <a:gd name="connsiteX9" fmla="*/ 3218330 w 3861996"/>
              <a:gd name="connsiteY9" fmla="*/ 1672135 h 1672135"/>
              <a:gd name="connsiteX10" fmla="*/ 2252831 w 3861996"/>
              <a:gd name="connsiteY10" fmla="*/ 1672135 h 1672135"/>
              <a:gd name="connsiteX11" fmla="*/ 2252831 w 3861996"/>
              <a:gd name="connsiteY11" fmla="*/ 1672135 h 1672135"/>
              <a:gd name="connsiteX12" fmla="*/ 0 w 3861996"/>
              <a:gd name="connsiteY12" fmla="*/ 1672135 h 1672135"/>
              <a:gd name="connsiteX13" fmla="*/ 0 w 3861996"/>
              <a:gd name="connsiteY13" fmla="*/ 696723 h 1672135"/>
              <a:gd name="connsiteX14" fmla="*/ 0 w 3861996"/>
              <a:gd name="connsiteY14" fmla="*/ 278689 h 1672135"/>
              <a:gd name="connsiteX15" fmla="*/ 0 w 3861996"/>
              <a:gd name="connsiteY15" fmla="*/ 278689 h 1672135"/>
              <a:gd name="connsiteX16" fmla="*/ 0 w 3861996"/>
              <a:gd name="connsiteY16" fmla="*/ 0 h 1672135"/>
              <a:gd name="connsiteX0" fmla="*/ 166876 w 4757283"/>
              <a:gd name="connsiteY0" fmla="*/ 20643 h 1692778"/>
              <a:gd name="connsiteX1" fmla="*/ 2419707 w 4757283"/>
              <a:gd name="connsiteY1" fmla="*/ 20643 h 1692778"/>
              <a:gd name="connsiteX2" fmla="*/ 2419707 w 4757283"/>
              <a:gd name="connsiteY2" fmla="*/ 20643 h 1692778"/>
              <a:gd name="connsiteX3" fmla="*/ 3385206 w 4757283"/>
              <a:gd name="connsiteY3" fmla="*/ 20643 h 1692778"/>
              <a:gd name="connsiteX4" fmla="*/ 4028872 w 4757283"/>
              <a:gd name="connsiteY4" fmla="*/ 20643 h 1692778"/>
              <a:gd name="connsiteX5" fmla="*/ 4028872 w 4757283"/>
              <a:gd name="connsiteY5" fmla="*/ 299332 h 1692778"/>
              <a:gd name="connsiteX6" fmla="*/ 4757283 w 4757283"/>
              <a:gd name="connsiteY6" fmla="*/ 180566 h 1692778"/>
              <a:gd name="connsiteX7" fmla="*/ 4028872 w 4757283"/>
              <a:gd name="connsiteY7" fmla="*/ 717366 h 1692778"/>
              <a:gd name="connsiteX8" fmla="*/ 4028872 w 4757283"/>
              <a:gd name="connsiteY8" fmla="*/ 1692778 h 1692778"/>
              <a:gd name="connsiteX9" fmla="*/ 3385206 w 4757283"/>
              <a:gd name="connsiteY9" fmla="*/ 1692778 h 1692778"/>
              <a:gd name="connsiteX10" fmla="*/ 2419707 w 4757283"/>
              <a:gd name="connsiteY10" fmla="*/ 1692778 h 1692778"/>
              <a:gd name="connsiteX11" fmla="*/ 2419707 w 4757283"/>
              <a:gd name="connsiteY11" fmla="*/ 1692778 h 1692778"/>
              <a:gd name="connsiteX12" fmla="*/ 166876 w 4757283"/>
              <a:gd name="connsiteY12" fmla="*/ 1692778 h 1692778"/>
              <a:gd name="connsiteX13" fmla="*/ 166876 w 4757283"/>
              <a:gd name="connsiteY13" fmla="*/ 717366 h 1692778"/>
              <a:gd name="connsiteX14" fmla="*/ 166876 w 4757283"/>
              <a:gd name="connsiteY14" fmla="*/ 299332 h 1692778"/>
              <a:gd name="connsiteX15" fmla="*/ 166876 w 4757283"/>
              <a:gd name="connsiteY15" fmla="*/ 299332 h 1692778"/>
              <a:gd name="connsiteX16" fmla="*/ 166876 w 4757283"/>
              <a:gd name="connsiteY16" fmla="*/ 20643 h 1692778"/>
              <a:gd name="connsiteX0" fmla="*/ 166876 w 4757283"/>
              <a:gd name="connsiteY0" fmla="*/ 20643 h 1765030"/>
              <a:gd name="connsiteX1" fmla="*/ 2419707 w 4757283"/>
              <a:gd name="connsiteY1" fmla="*/ 20643 h 1765030"/>
              <a:gd name="connsiteX2" fmla="*/ 2419707 w 4757283"/>
              <a:gd name="connsiteY2" fmla="*/ 20643 h 1765030"/>
              <a:gd name="connsiteX3" fmla="*/ 3385206 w 4757283"/>
              <a:gd name="connsiteY3" fmla="*/ 20643 h 1765030"/>
              <a:gd name="connsiteX4" fmla="*/ 4028872 w 4757283"/>
              <a:gd name="connsiteY4" fmla="*/ 20643 h 1765030"/>
              <a:gd name="connsiteX5" fmla="*/ 4028872 w 4757283"/>
              <a:gd name="connsiteY5" fmla="*/ 299332 h 1765030"/>
              <a:gd name="connsiteX6" fmla="*/ 4757283 w 4757283"/>
              <a:gd name="connsiteY6" fmla="*/ 180566 h 1765030"/>
              <a:gd name="connsiteX7" fmla="*/ 4028872 w 4757283"/>
              <a:gd name="connsiteY7" fmla="*/ 717366 h 1765030"/>
              <a:gd name="connsiteX8" fmla="*/ 4028872 w 4757283"/>
              <a:gd name="connsiteY8" fmla="*/ 1692778 h 1765030"/>
              <a:gd name="connsiteX9" fmla="*/ 3385206 w 4757283"/>
              <a:gd name="connsiteY9" fmla="*/ 1692778 h 1765030"/>
              <a:gd name="connsiteX10" fmla="*/ 2419707 w 4757283"/>
              <a:gd name="connsiteY10" fmla="*/ 1692778 h 1765030"/>
              <a:gd name="connsiteX11" fmla="*/ 2419707 w 4757283"/>
              <a:gd name="connsiteY11" fmla="*/ 1692778 h 1765030"/>
              <a:gd name="connsiteX12" fmla="*/ 166876 w 4757283"/>
              <a:gd name="connsiteY12" fmla="*/ 1692778 h 1765030"/>
              <a:gd name="connsiteX13" fmla="*/ 166876 w 4757283"/>
              <a:gd name="connsiteY13" fmla="*/ 717366 h 1765030"/>
              <a:gd name="connsiteX14" fmla="*/ 166876 w 4757283"/>
              <a:gd name="connsiteY14" fmla="*/ 299332 h 1765030"/>
              <a:gd name="connsiteX15" fmla="*/ 166876 w 4757283"/>
              <a:gd name="connsiteY15" fmla="*/ 299332 h 1765030"/>
              <a:gd name="connsiteX16" fmla="*/ 166876 w 4757283"/>
              <a:gd name="connsiteY16" fmla="*/ 20643 h 1765030"/>
              <a:gd name="connsiteX0" fmla="*/ 166876 w 4757283"/>
              <a:gd name="connsiteY0" fmla="*/ 20643 h 1765030"/>
              <a:gd name="connsiteX1" fmla="*/ 2419707 w 4757283"/>
              <a:gd name="connsiteY1" fmla="*/ 20643 h 1765030"/>
              <a:gd name="connsiteX2" fmla="*/ 2419707 w 4757283"/>
              <a:gd name="connsiteY2" fmla="*/ 20643 h 1765030"/>
              <a:gd name="connsiteX3" fmla="*/ 3385206 w 4757283"/>
              <a:gd name="connsiteY3" fmla="*/ 20643 h 1765030"/>
              <a:gd name="connsiteX4" fmla="*/ 4028872 w 4757283"/>
              <a:gd name="connsiteY4" fmla="*/ 20643 h 1765030"/>
              <a:gd name="connsiteX5" fmla="*/ 4028872 w 4757283"/>
              <a:gd name="connsiteY5" fmla="*/ 299332 h 1765030"/>
              <a:gd name="connsiteX6" fmla="*/ 4757283 w 4757283"/>
              <a:gd name="connsiteY6" fmla="*/ 180566 h 1765030"/>
              <a:gd name="connsiteX7" fmla="*/ 4028872 w 4757283"/>
              <a:gd name="connsiteY7" fmla="*/ 717366 h 1765030"/>
              <a:gd name="connsiteX8" fmla="*/ 4028872 w 4757283"/>
              <a:gd name="connsiteY8" fmla="*/ 1692778 h 1765030"/>
              <a:gd name="connsiteX9" fmla="*/ 3385206 w 4757283"/>
              <a:gd name="connsiteY9" fmla="*/ 1692778 h 1765030"/>
              <a:gd name="connsiteX10" fmla="*/ 2419707 w 4757283"/>
              <a:gd name="connsiteY10" fmla="*/ 1692778 h 1765030"/>
              <a:gd name="connsiteX11" fmla="*/ 2419707 w 4757283"/>
              <a:gd name="connsiteY11" fmla="*/ 1692778 h 1765030"/>
              <a:gd name="connsiteX12" fmla="*/ 166876 w 4757283"/>
              <a:gd name="connsiteY12" fmla="*/ 1692778 h 1765030"/>
              <a:gd name="connsiteX13" fmla="*/ 166876 w 4757283"/>
              <a:gd name="connsiteY13" fmla="*/ 717366 h 1765030"/>
              <a:gd name="connsiteX14" fmla="*/ 166876 w 4757283"/>
              <a:gd name="connsiteY14" fmla="*/ 299332 h 1765030"/>
              <a:gd name="connsiteX15" fmla="*/ 166876 w 4757283"/>
              <a:gd name="connsiteY15" fmla="*/ 299332 h 1765030"/>
              <a:gd name="connsiteX16" fmla="*/ 166876 w 4757283"/>
              <a:gd name="connsiteY16" fmla="*/ 20643 h 1765030"/>
              <a:gd name="connsiteX0" fmla="*/ 166876 w 4757283"/>
              <a:gd name="connsiteY0" fmla="*/ 20643 h 1765030"/>
              <a:gd name="connsiteX1" fmla="*/ 2419707 w 4757283"/>
              <a:gd name="connsiteY1" fmla="*/ 20643 h 1765030"/>
              <a:gd name="connsiteX2" fmla="*/ 2419707 w 4757283"/>
              <a:gd name="connsiteY2" fmla="*/ 20643 h 1765030"/>
              <a:gd name="connsiteX3" fmla="*/ 3385206 w 4757283"/>
              <a:gd name="connsiteY3" fmla="*/ 20643 h 1765030"/>
              <a:gd name="connsiteX4" fmla="*/ 4028872 w 4757283"/>
              <a:gd name="connsiteY4" fmla="*/ 20643 h 1765030"/>
              <a:gd name="connsiteX5" fmla="*/ 4028872 w 4757283"/>
              <a:gd name="connsiteY5" fmla="*/ 299332 h 1765030"/>
              <a:gd name="connsiteX6" fmla="*/ 4757283 w 4757283"/>
              <a:gd name="connsiteY6" fmla="*/ 180566 h 1765030"/>
              <a:gd name="connsiteX7" fmla="*/ 4028872 w 4757283"/>
              <a:gd name="connsiteY7" fmla="*/ 717366 h 1765030"/>
              <a:gd name="connsiteX8" fmla="*/ 4028872 w 4757283"/>
              <a:gd name="connsiteY8" fmla="*/ 1692778 h 1765030"/>
              <a:gd name="connsiteX9" fmla="*/ 3385206 w 4757283"/>
              <a:gd name="connsiteY9" fmla="*/ 1692778 h 1765030"/>
              <a:gd name="connsiteX10" fmla="*/ 2419707 w 4757283"/>
              <a:gd name="connsiteY10" fmla="*/ 1692778 h 1765030"/>
              <a:gd name="connsiteX11" fmla="*/ 2419707 w 4757283"/>
              <a:gd name="connsiteY11" fmla="*/ 1692778 h 1765030"/>
              <a:gd name="connsiteX12" fmla="*/ 166876 w 4757283"/>
              <a:gd name="connsiteY12" fmla="*/ 1692778 h 1765030"/>
              <a:gd name="connsiteX13" fmla="*/ 166876 w 4757283"/>
              <a:gd name="connsiteY13" fmla="*/ 717366 h 1765030"/>
              <a:gd name="connsiteX14" fmla="*/ 166876 w 4757283"/>
              <a:gd name="connsiteY14" fmla="*/ 299332 h 1765030"/>
              <a:gd name="connsiteX15" fmla="*/ 166876 w 4757283"/>
              <a:gd name="connsiteY15" fmla="*/ 299332 h 1765030"/>
              <a:gd name="connsiteX16" fmla="*/ 166876 w 4757283"/>
              <a:gd name="connsiteY16" fmla="*/ 20643 h 1765030"/>
              <a:gd name="connsiteX0" fmla="*/ 178059 w 4768466"/>
              <a:gd name="connsiteY0" fmla="*/ 21431 h 1765818"/>
              <a:gd name="connsiteX1" fmla="*/ 2430890 w 4768466"/>
              <a:gd name="connsiteY1" fmla="*/ 21431 h 1765818"/>
              <a:gd name="connsiteX2" fmla="*/ 2430890 w 4768466"/>
              <a:gd name="connsiteY2" fmla="*/ 21431 h 1765818"/>
              <a:gd name="connsiteX3" fmla="*/ 3396389 w 4768466"/>
              <a:gd name="connsiteY3" fmla="*/ 21431 h 1765818"/>
              <a:gd name="connsiteX4" fmla="*/ 4040055 w 4768466"/>
              <a:gd name="connsiteY4" fmla="*/ 21431 h 1765818"/>
              <a:gd name="connsiteX5" fmla="*/ 4040055 w 4768466"/>
              <a:gd name="connsiteY5" fmla="*/ 300120 h 1765818"/>
              <a:gd name="connsiteX6" fmla="*/ 4768466 w 4768466"/>
              <a:gd name="connsiteY6" fmla="*/ 181354 h 1765818"/>
              <a:gd name="connsiteX7" fmla="*/ 4040055 w 4768466"/>
              <a:gd name="connsiteY7" fmla="*/ 718154 h 1765818"/>
              <a:gd name="connsiteX8" fmla="*/ 4040055 w 4768466"/>
              <a:gd name="connsiteY8" fmla="*/ 1693566 h 1765818"/>
              <a:gd name="connsiteX9" fmla="*/ 3396389 w 4768466"/>
              <a:gd name="connsiteY9" fmla="*/ 1693566 h 1765818"/>
              <a:gd name="connsiteX10" fmla="*/ 2430890 w 4768466"/>
              <a:gd name="connsiteY10" fmla="*/ 1693566 h 1765818"/>
              <a:gd name="connsiteX11" fmla="*/ 2430890 w 4768466"/>
              <a:gd name="connsiteY11" fmla="*/ 1693566 h 1765818"/>
              <a:gd name="connsiteX12" fmla="*/ 178059 w 4768466"/>
              <a:gd name="connsiteY12" fmla="*/ 1693566 h 1765818"/>
              <a:gd name="connsiteX13" fmla="*/ 178059 w 4768466"/>
              <a:gd name="connsiteY13" fmla="*/ 718154 h 1765818"/>
              <a:gd name="connsiteX14" fmla="*/ 178059 w 4768466"/>
              <a:gd name="connsiteY14" fmla="*/ 300120 h 1765818"/>
              <a:gd name="connsiteX15" fmla="*/ 145786 w 4768466"/>
              <a:gd name="connsiteY15" fmla="*/ 20421 h 1765818"/>
              <a:gd name="connsiteX16" fmla="*/ 178059 w 4768466"/>
              <a:gd name="connsiteY16" fmla="*/ 21431 h 1765818"/>
              <a:gd name="connsiteX0" fmla="*/ 227649 w 4818056"/>
              <a:gd name="connsiteY0" fmla="*/ 21431 h 1767412"/>
              <a:gd name="connsiteX1" fmla="*/ 2480480 w 4818056"/>
              <a:gd name="connsiteY1" fmla="*/ 21431 h 1767412"/>
              <a:gd name="connsiteX2" fmla="*/ 2480480 w 4818056"/>
              <a:gd name="connsiteY2" fmla="*/ 21431 h 1767412"/>
              <a:gd name="connsiteX3" fmla="*/ 3445979 w 4818056"/>
              <a:gd name="connsiteY3" fmla="*/ 21431 h 1767412"/>
              <a:gd name="connsiteX4" fmla="*/ 4089645 w 4818056"/>
              <a:gd name="connsiteY4" fmla="*/ 21431 h 1767412"/>
              <a:gd name="connsiteX5" fmla="*/ 4089645 w 4818056"/>
              <a:gd name="connsiteY5" fmla="*/ 300120 h 1767412"/>
              <a:gd name="connsiteX6" fmla="*/ 4818056 w 4818056"/>
              <a:gd name="connsiteY6" fmla="*/ 181354 h 1767412"/>
              <a:gd name="connsiteX7" fmla="*/ 4089645 w 4818056"/>
              <a:gd name="connsiteY7" fmla="*/ 718154 h 1767412"/>
              <a:gd name="connsiteX8" fmla="*/ 4089645 w 4818056"/>
              <a:gd name="connsiteY8" fmla="*/ 1693566 h 1767412"/>
              <a:gd name="connsiteX9" fmla="*/ 3445979 w 4818056"/>
              <a:gd name="connsiteY9" fmla="*/ 1693566 h 1767412"/>
              <a:gd name="connsiteX10" fmla="*/ 2480480 w 4818056"/>
              <a:gd name="connsiteY10" fmla="*/ 1693566 h 1767412"/>
              <a:gd name="connsiteX11" fmla="*/ 2480480 w 4818056"/>
              <a:gd name="connsiteY11" fmla="*/ 1693566 h 1767412"/>
              <a:gd name="connsiteX12" fmla="*/ 227649 w 4818056"/>
              <a:gd name="connsiteY12" fmla="*/ 1693566 h 1767412"/>
              <a:gd name="connsiteX13" fmla="*/ 77041 w 4818056"/>
              <a:gd name="connsiteY13" fmla="*/ 696638 h 1767412"/>
              <a:gd name="connsiteX14" fmla="*/ 227649 w 4818056"/>
              <a:gd name="connsiteY14" fmla="*/ 300120 h 1767412"/>
              <a:gd name="connsiteX15" fmla="*/ 195376 w 4818056"/>
              <a:gd name="connsiteY15" fmla="*/ 20421 h 1767412"/>
              <a:gd name="connsiteX16" fmla="*/ 227649 w 4818056"/>
              <a:gd name="connsiteY16" fmla="*/ 21431 h 1767412"/>
              <a:gd name="connsiteX0" fmla="*/ 227649 w 4818056"/>
              <a:gd name="connsiteY0" fmla="*/ 21431 h 1767412"/>
              <a:gd name="connsiteX1" fmla="*/ 2480480 w 4818056"/>
              <a:gd name="connsiteY1" fmla="*/ 21431 h 1767412"/>
              <a:gd name="connsiteX2" fmla="*/ 2480480 w 4818056"/>
              <a:gd name="connsiteY2" fmla="*/ 21431 h 1767412"/>
              <a:gd name="connsiteX3" fmla="*/ 3445979 w 4818056"/>
              <a:gd name="connsiteY3" fmla="*/ 21431 h 1767412"/>
              <a:gd name="connsiteX4" fmla="*/ 4089645 w 4818056"/>
              <a:gd name="connsiteY4" fmla="*/ 21431 h 1767412"/>
              <a:gd name="connsiteX5" fmla="*/ 4089645 w 4818056"/>
              <a:gd name="connsiteY5" fmla="*/ 300120 h 1767412"/>
              <a:gd name="connsiteX6" fmla="*/ 4818056 w 4818056"/>
              <a:gd name="connsiteY6" fmla="*/ 181354 h 1767412"/>
              <a:gd name="connsiteX7" fmla="*/ 4089645 w 4818056"/>
              <a:gd name="connsiteY7" fmla="*/ 718154 h 1767412"/>
              <a:gd name="connsiteX8" fmla="*/ 4089645 w 4818056"/>
              <a:gd name="connsiteY8" fmla="*/ 1693566 h 1767412"/>
              <a:gd name="connsiteX9" fmla="*/ 3445979 w 4818056"/>
              <a:gd name="connsiteY9" fmla="*/ 1693566 h 1767412"/>
              <a:gd name="connsiteX10" fmla="*/ 2480480 w 4818056"/>
              <a:gd name="connsiteY10" fmla="*/ 1693566 h 1767412"/>
              <a:gd name="connsiteX11" fmla="*/ 2480480 w 4818056"/>
              <a:gd name="connsiteY11" fmla="*/ 1693566 h 1767412"/>
              <a:gd name="connsiteX12" fmla="*/ 227649 w 4818056"/>
              <a:gd name="connsiteY12" fmla="*/ 1693566 h 1767412"/>
              <a:gd name="connsiteX13" fmla="*/ 77041 w 4818056"/>
              <a:gd name="connsiteY13" fmla="*/ 696638 h 1767412"/>
              <a:gd name="connsiteX14" fmla="*/ 77042 w 4818056"/>
              <a:gd name="connsiteY14" fmla="*/ 267847 h 1767412"/>
              <a:gd name="connsiteX15" fmla="*/ 195376 w 4818056"/>
              <a:gd name="connsiteY15" fmla="*/ 20421 h 1767412"/>
              <a:gd name="connsiteX16" fmla="*/ 227649 w 4818056"/>
              <a:gd name="connsiteY16" fmla="*/ 21431 h 1767412"/>
              <a:gd name="connsiteX0" fmla="*/ 227649 w 4818056"/>
              <a:gd name="connsiteY0" fmla="*/ 21431 h 1767412"/>
              <a:gd name="connsiteX1" fmla="*/ 2480480 w 4818056"/>
              <a:gd name="connsiteY1" fmla="*/ 21431 h 1767412"/>
              <a:gd name="connsiteX2" fmla="*/ 2480480 w 4818056"/>
              <a:gd name="connsiteY2" fmla="*/ 21431 h 1767412"/>
              <a:gd name="connsiteX3" fmla="*/ 3445979 w 4818056"/>
              <a:gd name="connsiteY3" fmla="*/ 21431 h 1767412"/>
              <a:gd name="connsiteX4" fmla="*/ 4089645 w 4818056"/>
              <a:gd name="connsiteY4" fmla="*/ 21431 h 1767412"/>
              <a:gd name="connsiteX5" fmla="*/ 4089645 w 4818056"/>
              <a:gd name="connsiteY5" fmla="*/ 300120 h 1767412"/>
              <a:gd name="connsiteX6" fmla="*/ 4818056 w 4818056"/>
              <a:gd name="connsiteY6" fmla="*/ 181354 h 1767412"/>
              <a:gd name="connsiteX7" fmla="*/ 4089645 w 4818056"/>
              <a:gd name="connsiteY7" fmla="*/ 718154 h 1767412"/>
              <a:gd name="connsiteX8" fmla="*/ 4089645 w 4818056"/>
              <a:gd name="connsiteY8" fmla="*/ 1693566 h 1767412"/>
              <a:gd name="connsiteX9" fmla="*/ 3445979 w 4818056"/>
              <a:gd name="connsiteY9" fmla="*/ 1693566 h 1767412"/>
              <a:gd name="connsiteX10" fmla="*/ 2480480 w 4818056"/>
              <a:gd name="connsiteY10" fmla="*/ 1693566 h 1767412"/>
              <a:gd name="connsiteX11" fmla="*/ 2480480 w 4818056"/>
              <a:gd name="connsiteY11" fmla="*/ 1693566 h 1767412"/>
              <a:gd name="connsiteX12" fmla="*/ 227649 w 4818056"/>
              <a:gd name="connsiteY12" fmla="*/ 1693566 h 1767412"/>
              <a:gd name="connsiteX13" fmla="*/ 77041 w 4818056"/>
              <a:gd name="connsiteY13" fmla="*/ 696638 h 1767412"/>
              <a:gd name="connsiteX14" fmla="*/ 77042 w 4818056"/>
              <a:gd name="connsiteY14" fmla="*/ 267847 h 1767412"/>
              <a:gd name="connsiteX15" fmla="*/ 195376 w 4818056"/>
              <a:gd name="connsiteY15" fmla="*/ 20421 h 1767412"/>
              <a:gd name="connsiteX16" fmla="*/ 227649 w 4818056"/>
              <a:gd name="connsiteY16" fmla="*/ 21431 h 1767412"/>
              <a:gd name="connsiteX0" fmla="*/ 292194 w 4818056"/>
              <a:gd name="connsiteY0" fmla="*/ 21431 h 1767412"/>
              <a:gd name="connsiteX1" fmla="*/ 2480480 w 4818056"/>
              <a:gd name="connsiteY1" fmla="*/ 21431 h 1767412"/>
              <a:gd name="connsiteX2" fmla="*/ 2480480 w 4818056"/>
              <a:gd name="connsiteY2" fmla="*/ 21431 h 1767412"/>
              <a:gd name="connsiteX3" fmla="*/ 3445979 w 4818056"/>
              <a:gd name="connsiteY3" fmla="*/ 21431 h 1767412"/>
              <a:gd name="connsiteX4" fmla="*/ 4089645 w 4818056"/>
              <a:gd name="connsiteY4" fmla="*/ 21431 h 1767412"/>
              <a:gd name="connsiteX5" fmla="*/ 4089645 w 4818056"/>
              <a:gd name="connsiteY5" fmla="*/ 300120 h 1767412"/>
              <a:gd name="connsiteX6" fmla="*/ 4818056 w 4818056"/>
              <a:gd name="connsiteY6" fmla="*/ 181354 h 1767412"/>
              <a:gd name="connsiteX7" fmla="*/ 4089645 w 4818056"/>
              <a:gd name="connsiteY7" fmla="*/ 718154 h 1767412"/>
              <a:gd name="connsiteX8" fmla="*/ 4089645 w 4818056"/>
              <a:gd name="connsiteY8" fmla="*/ 1693566 h 1767412"/>
              <a:gd name="connsiteX9" fmla="*/ 3445979 w 4818056"/>
              <a:gd name="connsiteY9" fmla="*/ 1693566 h 1767412"/>
              <a:gd name="connsiteX10" fmla="*/ 2480480 w 4818056"/>
              <a:gd name="connsiteY10" fmla="*/ 1693566 h 1767412"/>
              <a:gd name="connsiteX11" fmla="*/ 2480480 w 4818056"/>
              <a:gd name="connsiteY11" fmla="*/ 1693566 h 1767412"/>
              <a:gd name="connsiteX12" fmla="*/ 227649 w 4818056"/>
              <a:gd name="connsiteY12" fmla="*/ 1693566 h 1767412"/>
              <a:gd name="connsiteX13" fmla="*/ 77041 w 4818056"/>
              <a:gd name="connsiteY13" fmla="*/ 696638 h 1767412"/>
              <a:gd name="connsiteX14" fmla="*/ 77042 w 4818056"/>
              <a:gd name="connsiteY14" fmla="*/ 267847 h 1767412"/>
              <a:gd name="connsiteX15" fmla="*/ 195376 w 4818056"/>
              <a:gd name="connsiteY15" fmla="*/ 20421 h 1767412"/>
              <a:gd name="connsiteX16" fmla="*/ 292194 w 4818056"/>
              <a:gd name="connsiteY16" fmla="*/ 21431 h 1767412"/>
              <a:gd name="connsiteX0" fmla="*/ 292194 w 4818056"/>
              <a:gd name="connsiteY0" fmla="*/ 21431 h 1767412"/>
              <a:gd name="connsiteX1" fmla="*/ 2480480 w 4818056"/>
              <a:gd name="connsiteY1" fmla="*/ 21431 h 1767412"/>
              <a:gd name="connsiteX2" fmla="*/ 2480480 w 4818056"/>
              <a:gd name="connsiteY2" fmla="*/ 21431 h 1767412"/>
              <a:gd name="connsiteX3" fmla="*/ 3445979 w 4818056"/>
              <a:gd name="connsiteY3" fmla="*/ 21431 h 1767412"/>
              <a:gd name="connsiteX4" fmla="*/ 4089645 w 4818056"/>
              <a:gd name="connsiteY4" fmla="*/ 21431 h 1767412"/>
              <a:gd name="connsiteX5" fmla="*/ 4089645 w 4818056"/>
              <a:gd name="connsiteY5" fmla="*/ 300120 h 1767412"/>
              <a:gd name="connsiteX6" fmla="*/ 4818056 w 4818056"/>
              <a:gd name="connsiteY6" fmla="*/ 181354 h 1767412"/>
              <a:gd name="connsiteX7" fmla="*/ 4089645 w 4818056"/>
              <a:gd name="connsiteY7" fmla="*/ 718154 h 1767412"/>
              <a:gd name="connsiteX8" fmla="*/ 4089645 w 4818056"/>
              <a:gd name="connsiteY8" fmla="*/ 1693566 h 1767412"/>
              <a:gd name="connsiteX9" fmla="*/ 3445979 w 4818056"/>
              <a:gd name="connsiteY9" fmla="*/ 1693566 h 1767412"/>
              <a:gd name="connsiteX10" fmla="*/ 2480480 w 4818056"/>
              <a:gd name="connsiteY10" fmla="*/ 1693566 h 1767412"/>
              <a:gd name="connsiteX11" fmla="*/ 2480480 w 4818056"/>
              <a:gd name="connsiteY11" fmla="*/ 1693566 h 1767412"/>
              <a:gd name="connsiteX12" fmla="*/ 227649 w 4818056"/>
              <a:gd name="connsiteY12" fmla="*/ 1693566 h 1767412"/>
              <a:gd name="connsiteX13" fmla="*/ 77041 w 4818056"/>
              <a:gd name="connsiteY13" fmla="*/ 696638 h 1767412"/>
              <a:gd name="connsiteX14" fmla="*/ 12496 w 4818056"/>
              <a:gd name="connsiteY14" fmla="*/ 192543 h 1767412"/>
              <a:gd name="connsiteX15" fmla="*/ 195376 w 4818056"/>
              <a:gd name="connsiteY15" fmla="*/ 20421 h 1767412"/>
              <a:gd name="connsiteX16" fmla="*/ 292194 w 4818056"/>
              <a:gd name="connsiteY16" fmla="*/ 21431 h 1767412"/>
              <a:gd name="connsiteX0" fmla="*/ 292194 w 4818056"/>
              <a:gd name="connsiteY0" fmla="*/ 20644 h 1766625"/>
              <a:gd name="connsiteX1" fmla="*/ 2480480 w 4818056"/>
              <a:gd name="connsiteY1" fmla="*/ 20644 h 1766625"/>
              <a:gd name="connsiteX2" fmla="*/ 2480480 w 4818056"/>
              <a:gd name="connsiteY2" fmla="*/ 20644 h 1766625"/>
              <a:gd name="connsiteX3" fmla="*/ 3445979 w 4818056"/>
              <a:gd name="connsiteY3" fmla="*/ 20644 h 1766625"/>
              <a:gd name="connsiteX4" fmla="*/ 4089645 w 4818056"/>
              <a:gd name="connsiteY4" fmla="*/ 20644 h 1766625"/>
              <a:gd name="connsiteX5" fmla="*/ 4089645 w 4818056"/>
              <a:gd name="connsiteY5" fmla="*/ 299333 h 1766625"/>
              <a:gd name="connsiteX6" fmla="*/ 4818056 w 4818056"/>
              <a:gd name="connsiteY6" fmla="*/ 180567 h 1766625"/>
              <a:gd name="connsiteX7" fmla="*/ 4089645 w 4818056"/>
              <a:gd name="connsiteY7" fmla="*/ 717367 h 1766625"/>
              <a:gd name="connsiteX8" fmla="*/ 4089645 w 4818056"/>
              <a:gd name="connsiteY8" fmla="*/ 1692779 h 1766625"/>
              <a:gd name="connsiteX9" fmla="*/ 3445979 w 4818056"/>
              <a:gd name="connsiteY9" fmla="*/ 1692779 h 1766625"/>
              <a:gd name="connsiteX10" fmla="*/ 2480480 w 4818056"/>
              <a:gd name="connsiteY10" fmla="*/ 1692779 h 1766625"/>
              <a:gd name="connsiteX11" fmla="*/ 2480480 w 4818056"/>
              <a:gd name="connsiteY11" fmla="*/ 1692779 h 1766625"/>
              <a:gd name="connsiteX12" fmla="*/ 227649 w 4818056"/>
              <a:gd name="connsiteY12" fmla="*/ 1692779 h 1766625"/>
              <a:gd name="connsiteX13" fmla="*/ 77041 w 4818056"/>
              <a:gd name="connsiteY13" fmla="*/ 695851 h 1766625"/>
              <a:gd name="connsiteX14" fmla="*/ 12496 w 4818056"/>
              <a:gd name="connsiteY14" fmla="*/ 191756 h 1766625"/>
              <a:gd name="connsiteX15" fmla="*/ 281438 w 4818056"/>
              <a:gd name="connsiteY15" fmla="*/ 41149 h 1766625"/>
              <a:gd name="connsiteX16" fmla="*/ 292194 w 4818056"/>
              <a:gd name="connsiteY16" fmla="*/ 20644 h 1766625"/>
              <a:gd name="connsiteX0" fmla="*/ 227648 w 4818056"/>
              <a:gd name="connsiteY0" fmla="*/ 0 h 1767496"/>
              <a:gd name="connsiteX1" fmla="*/ 2480480 w 4818056"/>
              <a:gd name="connsiteY1" fmla="*/ 21515 h 1767496"/>
              <a:gd name="connsiteX2" fmla="*/ 2480480 w 4818056"/>
              <a:gd name="connsiteY2" fmla="*/ 21515 h 1767496"/>
              <a:gd name="connsiteX3" fmla="*/ 3445979 w 4818056"/>
              <a:gd name="connsiteY3" fmla="*/ 21515 h 1767496"/>
              <a:gd name="connsiteX4" fmla="*/ 4089645 w 4818056"/>
              <a:gd name="connsiteY4" fmla="*/ 21515 h 1767496"/>
              <a:gd name="connsiteX5" fmla="*/ 4089645 w 4818056"/>
              <a:gd name="connsiteY5" fmla="*/ 300204 h 1767496"/>
              <a:gd name="connsiteX6" fmla="*/ 4818056 w 4818056"/>
              <a:gd name="connsiteY6" fmla="*/ 181438 h 1767496"/>
              <a:gd name="connsiteX7" fmla="*/ 4089645 w 4818056"/>
              <a:gd name="connsiteY7" fmla="*/ 718238 h 1767496"/>
              <a:gd name="connsiteX8" fmla="*/ 4089645 w 4818056"/>
              <a:gd name="connsiteY8" fmla="*/ 1693650 h 1767496"/>
              <a:gd name="connsiteX9" fmla="*/ 3445979 w 4818056"/>
              <a:gd name="connsiteY9" fmla="*/ 1693650 h 1767496"/>
              <a:gd name="connsiteX10" fmla="*/ 2480480 w 4818056"/>
              <a:gd name="connsiteY10" fmla="*/ 1693650 h 1767496"/>
              <a:gd name="connsiteX11" fmla="*/ 2480480 w 4818056"/>
              <a:gd name="connsiteY11" fmla="*/ 1693650 h 1767496"/>
              <a:gd name="connsiteX12" fmla="*/ 227649 w 4818056"/>
              <a:gd name="connsiteY12" fmla="*/ 1693650 h 1767496"/>
              <a:gd name="connsiteX13" fmla="*/ 77041 w 4818056"/>
              <a:gd name="connsiteY13" fmla="*/ 696722 h 1767496"/>
              <a:gd name="connsiteX14" fmla="*/ 12496 w 4818056"/>
              <a:gd name="connsiteY14" fmla="*/ 192627 h 1767496"/>
              <a:gd name="connsiteX15" fmla="*/ 281438 w 4818056"/>
              <a:gd name="connsiteY15" fmla="*/ 42020 h 1767496"/>
              <a:gd name="connsiteX16" fmla="*/ 227648 w 4818056"/>
              <a:gd name="connsiteY16" fmla="*/ 0 h 1767496"/>
              <a:gd name="connsiteX0" fmla="*/ 227648 w 4818056"/>
              <a:gd name="connsiteY0" fmla="*/ 0 h 1767496"/>
              <a:gd name="connsiteX1" fmla="*/ 2480480 w 4818056"/>
              <a:gd name="connsiteY1" fmla="*/ 21515 h 1767496"/>
              <a:gd name="connsiteX2" fmla="*/ 2480480 w 4818056"/>
              <a:gd name="connsiteY2" fmla="*/ 21515 h 1767496"/>
              <a:gd name="connsiteX3" fmla="*/ 3445979 w 4818056"/>
              <a:gd name="connsiteY3" fmla="*/ 21515 h 1767496"/>
              <a:gd name="connsiteX4" fmla="*/ 4089645 w 4818056"/>
              <a:gd name="connsiteY4" fmla="*/ 21515 h 1767496"/>
              <a:gd name="connsiteX5" fmla="*/ 4089645 w 4818056"/>
              <a:gd name="connsiteY5" fmla="*/ 300204 h 1767496"/>
              <a:gd name="connsiteX6" fmla="*/ 4818056 w 4818056"/>
              <a:gd name="connsiteY6" fmla="*/ 181438 h 1767496"/>
              <a:gd name="connsiteX7" fmla="*/ 4089645 w 4818056"/>
              <a:gd name="connsiteY7" fmla="*/ 718238 h 1767496"/>
              <a:gd name="connsiteX8" fmla="*/ 4089645 w 4818056"/>
              <a:gd name="connsiteY8" fmla="*/ 1693650 h 1767496"/>
              <a:gd name="connsiteX9" fmla="*/ 3445979 w 4818056"/>
              <a:gd name="connsiteY9" fmla="*/ 1693650 h 1767496"/>
              <a:gd name="connsiteX10" fmla="*/ 2480480 w 4818056"/>
              <a:gd name="connsiteY10" fmla="*/ 1693650 h 1767496"/>
              <a:gd name="connsiteX11" fmla="*/ 2480480 w 4818056"/>
              <a:gd name="connsiteY11" fmla="*/ 1693650 h 1767496"/>
              <a:gd name="connsiteX12" fmla="*/ 227649 w 4818056"/>
              <a:gd name="connsiteY12" fmla="*/ 1693650 h 1767496"/>
              <a:gd name="connsiteX13" fmla="*/ 77041 w 4818056"/>
              <a:gd name="connsiteY13" fmla="*/ 696722 h 1767496"/>
              <a:gd name="connsiteX14" fmla="*/ 12496 w 4818056"/>
              <a:gd name="connsiteY14" fmla="*/ 128081 h 1767496"/>
              <a:gd name="connsiteX15" fmla="*/ 281438 w 4818056"/>
              <a:gd name="connsiteY15" fmla="*/ 42020 h 1767496"/>
              <a:gd name="connsiteX16" fmla="*/ 227648 w 4818056"/>
              <a:gd name="connsiteY16" fmla="*/ 0 h 1767496"/>
              <a:gd name="connsiteX0" fmla="*/ 243164 w 4833572"/>
              <a:gd name="connsiteY0" fmla="*/ 0 h 1767496"/>
              <a:gd name="connsiteX1" fmla="*/ 2495996 w 4833572"/>
              <a:gd name="connsiteY1" fmla="*/ 21515 h 1767496"/>
              <a:gd name="connsiteX2" fmla="*/ 2495996 w 4833572"/>
              <a:gd name="connsiteY2" fmla="*/ 21515 h 1767496"/>
              <a:gd name="connsiteX3" fmla="*/ 3461495 w 4833572"/>
              <a:gd name="connsiteY3" fmla="*/ 21515 h 1767496"/>
              <a:gd name="connsiteX4" fmla="*/ 4105161 w 4833572"/>
              <a:gd name="connsiteY4" fmla="*/ 21515 h 1767496"/>
              <a:gd name="connsiteX5" fmla="*/ 4105161 w 4833572"/>
              <a:gd name="connsiteY5" fmla="*/ 300204 h 1767496"/>
              <a:gd name="connsiteX6" fmla="*/ 4833572 w 4833572"/>
              <a:gd name="connsiteY6" fmla="*/ 181438 h 1767496"/>
              <a:gd name="connsiteX7" fmla="*/ 4105161 w 4833572"/>
              <a:gd name="connsiteY7" fmla="*/ 718238 h 1767496"/>
              <a:gd name="connsiteX8" fmla="*/ 4105161 w 4833572"/>
              <a:gd name="connsiteY8" fmla="*/ 1693650 h 1767496"/>
              <a:gd name="connsiteX9" fmla="*/ 3461495 w 4833572"/>
              <a:gd name="connsiteY9" fmla="*/ 1693650 h 1767496"/>
              <a:gd name="connsiteX10" fmla="*/ 2495996 w 4833572"/>
              <a:gd name="connsiteY10" fmla="*/ 1693650 h 1767496"/>
              <a:gd name="connsiteX11" fmla="*/ 2495996 w 4833572"/>
              <a:gd name="connsiteY11" fmla="*/ 1693650 h 1767496"/>
              <a:gd name="connsiteX12" fmla="*/ 243165 w 4833572"/>
              <a:gd name="connsiteY12" fmla="*/ 1693650 h 1767496"/>
              <a:gd name="connsiteX13" fmla="*/ 92557 w 4833572"/>
              <a:gd name="connsiteY13" fmla="*/ 696722 h 1767496"/>
              <a:gd name="connsiteX14" fmla="*/ 28012 w 4833572"/>
              <a:gd name="connsiteY14" fmla="*/ 128081 h 1767496"/>
              <a:gd name="connsiteX15" fmla="*/ 296954 w 4833572"/>
              <a:gd name="connsiteY15" fmla="*/ 42020 h 1767496"/>
              <a:gd name="connsiteX16" fmla="*/ 243164 w 4833572"/>
              <a:gd name="connsiteY16" fmla="*/ 0 h 1767496"/>
              <a:gd name="connsiteX0" fmla="*/ 227649 w 4818057"/>
              <a:gd name="connsiteY0" fmla="*/ 0 h 1767496"/>
              <a:gd name="connsiteX1" fmla="*/ 2480481 w 4818057"/>
              <a:gd name="connsiteY1" fmla="*/ 21515 h 1767496"/>
              <a:gd name="connsiteX2" fmla="*/ 2480481 w 4818057"/>
              <a:gd name="connsiteY2" fmla="*/ 21515 h 1767496"/>
              <a:gd name="connsiteX3" fmla="*/ 3445980 w 4818057"/>
              <a:gd name="connsiteY3" fmla="*/ 21515 h 1767496"/>
              <a:gd name="connsiteX4" fmla="*/ 4089646 w 4818057"/>
              <a:gd name="connsiteY4" fmla="*/ 21515 h 1767496"/>
              <a:gd name="connsiteX5" fmla="*/ 4089646 w 4818057"/>
              <a:gd name="connsiteY5" fmla="*/ 300204 h 1767496"/>
              <a:gd name="connsiteX6" fmla="*/ 4818057 w 4818057"/>
              <a:gd name="connsiteY6" fmla="*/ 181438 h 1767496"/>
              <a:gd name="connsiteX7" fmla="*/ 4089646 w 4818057"/>
              <a:gd name="connsiteY7" fmla="*/ 718238 h 1767496"/>
              <a:gd name="connsiteX8" fmla="*/ 4089646 w 4818057"/>
              <a:gd name="connsiteY8" fmla="*/ 1693650 h 1767496"/>
              <a:gd name="connsiteX9" fmla="*/ 3445980 w 4818057"/>
              <a:gd name="connsiteY9" fmla="*/ 1693650 h 1767496"/>
              <a:gd name="connsiteX10" fmla="*/ 2480481 w 4818057"/>
              <a:gd name="connsiteY10" fmla="*/ 1693650 h 1767496"/>
              <a:gd name="connsiteX11" fmla="*/ 2480481 w 4818057"/>
              <a:gd name="connsiteY11" fmla="*/ 1693650 h 1767496"/>
              <a:gd name="connsiteX12" fmla="*/ 227650 w 4818057"/>
              <a:gd name="connsiteY12" fmla="*/ 1693650 h 1767496"/>
              <a:gd name="connsiteX13" fmla="*/ 77042 w 4818057"/>
              <a:gd name="connsiteY13" fmla="*/ 696722 h 1767496"/>
              <a:gd name="connsiteX14" fmla="*/ 44770 w 4818057"/>
              <a:gd name="connsiteY14" fmla="*/ 42020 h 1767496"/>
              <a:gd name="connsiteX15" fmla="*/ 281439 w 4818057"/>
              <a:gd name="connsiteY15" fmla="*/ 42020 h 1767496"/>
              <a:gd name="connsiteX16" fmla="*/ 227649 w 4818057"/>
              <a:gd name="connsiteY16" fmla="*/ 0 h 1767496"/>
              <a:gd name="connsiteX0" fmla="*/ 118154 w 4891442"/>
              <a:gd name="connsiteY0" fmla="*/ 0 h 1767496"/>
              <a:gd name="connsiteX1" fmla="*/ 2553866 w 4891442"/>
              <a:gd name="connsiteY1" fmla="*/ 21515 h 1767496"/>
              <a:gd name="connsiteX2" fmla="*/ 2553866 w 4891442"/>
              <a:gd name="connsiteY2" fmla="*/ 21515 h 1767496"/>
              <a:gd name="connsiteX3" fmla="*/ 3519365 w 4891442"/>
              <a:gd name="connsiteY3" fmla="*/ 21515 h 1767496"/>
              <a:gd name="connsiteX4" fmla="*/ 4163031 w 4891442"/>
              <a:gd name="connsiteY4" fmla="*/ 21515 h 1767496"/>
              <a:gd name="connsiteX5" fmla="*/ 4163031 w 4891442"/>
              <a:gd name="connsiteY5" fmla="*/ 300204 h 1767496"/>
              <a:gd name="connsiteX6" fmla="*/ 4891442 w 4891442"/>
              <a:gd name="connsiteY6" fmla="*/ 181438 h 1767496"/>
              <a:gd name="connsiteX7" fmla="*/ 4163031 w 4891442"/>
              <a:gd name="connsiteY7" fmla="*/ 718238 h 1767496"/>
              <a:gd name="connsiteX8" fmla="*/ 4163031 w 4891442"/>
              <a:gd name="connsiteY8" fmla="*/ 1693650 h 1767496"/>
              <a:gd name="connsiteX9" fmla="*/ 3519365 w 4891442"/>
              <a:gd name="connsiteY9" fmla="*/ 1693650 h 1767496"/>
              <a:gd name="connsiteX10" fmla="*/ 2553866 w 4891442"/>
              <a:gd name="connsiteY10" fmla="*/ 1693650 h 1767496"/>
              <a:gd name="connsiteX11" fmla="*/ 2553866 w 4891442"/>
              <a:gd name="connsiteY11" fmla="*/ 1693650 h 1767496"/>
              <a:gd name="connsiteX12" fmla="*/ 301035 w 4891442"/>
              <a:gd name="connsiteY12" fmla="*/ 1693650 h 1767496"/>
              <a:gd name="connsiteX13" fmla="*/ 150427 w 4891442"/>
              <a:gd name="connsiteY13" fmla="*/ 696722 h 1767496"/>
              <a:gd name="connsiteX14" fmla="*/ 118155 w 4891442"/>
              <a:gd name="connsiteY14" fmla="*/ 42020 h 1767496"/>
              <a:gd name="connsiteX15" fmla="*/ 354824 w 4891442"/>
              <a:gd name="connsiteY15" fmla="*/ 42020 h 1767496"/>
              <a:gd name="connsiteX16" fmla="*/ 118154 w 4891442"/>
              <a:gd name="connsiteY16" fmla="*/ 0 h 1767496"/>
              <a:gd name="connsiteX0" fmla="*/ 118154 w 4891442"/>
              <a:gd name="connsiteY0" fmla="*/ 0 h 1767496"/>
              <a:gd name="connsiteX1" fmla="*/ 2553866 w 4891442"/>
              <a:gd name="connsiteY1" fmla="*/ 21515 h 1767496"/>
              <a:gd name="connsiteX2" fmla="*/ 2553866 w 4891442"/>
              <a:gd name="connsiteY2" fmla="*/ 21515 h 1767496"/>
              <a:gd name="connsiteX3" fmla="*/ 3519365 w 4891442"/>
              <a:gd name="connsiteY3" fmla="*/ 21515 h 1767496"/>
              <a:gd name="connsiteX4" fmla="*/ 4163031 w 4891442"/>
              <a:gd name="connsiteY4" fmla="*/ 21515 h 1767496"/>
              <a:gd name="connsiteX5" fmla="*/ 4163031 w 4891442"/>
              <a:gd name="connsiteY5" fmla="*/ 300204 h 1767496"/>
              <a:gd name="connsiteX6" fmla="*/ 4891442 w 4891442"/>
              <a:gd name="connsiteY6" fmla="*/ 181438 h 1767496"/>
              <a:gd name="connsiteX7" fmla="*/ 4163031 w 4891442"/>
              <a:gd name="connsiteY7" fmla="*/ 718238 h 1767496"/>
              <a:gd name="connsiteX8" fmla="*/ 4163031 w 4891442"/>
              <a:gd name="connsiteY8" fmla="*/ 1693650 h 1767496"/>
              <a:gd name="connsiteX9" fmla="*/ 3519365 w 4891442"/>
              <a:gd name="connsiteY9" fmla="*/ 1693650 h 1767496"/>
              <a:gd name="connsiteX10" fmla="*/ 2553866 w 4891442"/>
              <a:gd name="connsiteY10" fmla="*/ 1693650 h 1767496"/>
              <a:gd name="connsiteX11" fmla="*/ 2553866 w 4891442"/>
              <a:gd name="connsiteY11" fmla="*/ 1693650 h 1767496"/>
              <a:gd name="connsiteX12" fmla="*/ 301035 w 4891442"/>
              <a:gd name="connsiteY12" fmla="*/ 1693650 h 1767496"/>
              <a:gd name="connsiteX13" fmla="*/ 150427 w 4891442"/>
              <a:gd name="connsiteY13" fmla="*/ 696722 h 1767496"/>
              <a:gd name="connsiteX14" fmla="*/ 118155 w 4891442"/>
              <a:gd name="connsiteY14" fmla="*/ 42020 h 1767496"/>
              <a:gd name="connsiteX15" fmla="*/ 354824 w 4891442"/>
              <a:gd name="connsiteY15" fmla="*/ 42020 h 1767496"/>
              <a:gd name="connsiteX16" fmla="*/ 118154 w 4891442"/>
              <a:gd name="connsiteY16" fmla="*/ 0 h 1767496"/>
              <a:gd name="connsiteX0" fmla="*/ 92751 w 4866039"/>
              <a:gd name="connsiteY0" fmla="*/ 6476 h 1773972"/>
              <a:gd name="connsiteX1" fmla="*/ 2528463 w 4866039"/>
              <a:gd name="connsiteY1" fmla="*/ 27991 h 1773972"/>
              <a:gd name="connsiteX2" fmla="*/ 2528463 w 4866039"/>
              <a:gd name="connsiteY2" fmla="*/ 27991 h 1773972"/>
              <a:gd name="connsiteX3" fmla="*/ 3493962 w 4866039"/>
              <a:gd name="connsiteY3" fmla="*/ 27991 h 1773972"/>
              <a:gd name="connsiteX4" fmla="*/ 4137628 w 4866039"/>
              <a:gd name="connsiteY4" fmla="*/ 27991 h 1773972"/>
              <a:gd name="connsiteX5" fmla="*/ 4137628 w 4866039"/>
              <a:gd name="connsiteY5" fmla="*/ 306680 h 1773972"/>
              <a:gd name="connsiteX6" fmla="*/ 4866039 w 4866039"/>
              <a:gd name="connsiteY6" fmla="*/ 187914 h 1773972"/>
              <a:gd name="connsiteX7" fmla="*/ 4137628 w 4866039"/>
              <a:gd name="connsiteY7" fmla="*/ 724714 h 1773972"/>
              <a:gd name="connsiteX8" fmla="*/ 4137628 w 4866039"/>
              <a:gd name="connsiteY8" fmla="*/ 1700126 h 1773972"/>
              <a:gd name="connsiteX9" fmla="*/ 3493962 w 4866039"/>
              <a:gd name="connsiteY9" fmla="*/ 1700126 h 1773972"/>
              <a:gd name="connsiteX10" fmla="*/ 2528463 w 4866039"/>
              <a:gd name="connsiteY10" fmla="*/ 1700126 h 1773972"/>
              <a:gd name="connsiteX11" fmla="*/ 2528463 w 4866039"/>
              <a:gd name="connsiteY11" fmla="*/ 1700126 h 1773972"/>
              <a:gd name="connsiteX12" fmla="*/ 275632 w 4866039"/>
              <a:gd name="connsiteY12" fmla="*/ 1700126 h 1773972"/>
              <a:gd name="connsiteX13" fmla="*/ 125024 w 4866039"/>
              <a:gd name="connsiteY13" fmla="*/ 703198 h 1773972"/>
              <a:gd name="connsiteX14" fmla="*/ 92752 w 4866039"/>
              <a:gd name="connsiteY14" fmla="*/ 48496 h 1773972"/>
              <a:gd name="connsiteX15" fmla="*/ 469270 w 4866039"/>
              <a:gd name="connsiteY15" fmla="*/ 48496 h 1773972"/>
              <a:gd name="connsiteX16" fmla="*/ 92751 w 4866039"/>
              <a:gd name="connsiteY16" fmla="*/ 6476 h 1773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866039" h="1773972">
                <a:moveTo>
                  <a:pt x="92751" y="6476"/>
                </a:moveTo>
                <a:lnTo>
                  <a:pt x="2528463" y="27991"/>
                </a:lnTo>
                <a:lnTo>
                  <a:pt x="2528463" y="27991"/>
                </a:lnTo>
                <a:lnTo>
                  <a:pt x="3493962" y="27991"/>
                </a:lnTo>
                <a:cubicBezTo>
                  <a:pt x="3762156" y="27991"/>
                  <a:pt x="4030350" y="-18457"/>
                  <a:pt x="4137628" y="27991"/>
                </a:cubicBezTo>
                <a:cubicBezTo>
                  <a:pt x="4244906" y="74439"/>
                  <a:pt x="4016226" y="280026"/>
                  <a:pt x="4137628" y="306680"/>
                </a:cubicBezTo>
                <a:lnTo>
                  <a:pt x="4866039" y="187914"/>
                </a:lnTo>
                <a:lnTo>
                  <a:pt x="4137628" y="724714"/>
                </a:lnTo>
                <a:cubicBezTo>
                  <a:pt x="4016226" y="976749"/>
                  <a:pt x="4244906" y="1537558"/>
                  <a:pt x="4137628" y="1700126"/>
                </a:cubicBezTo>
                <a:cubicBezTo>
                  <a:pt x="4030350" y="1862694"/>
                  <a:pt x="3762156" y="1700126"/>
                  <a:pt x="3493962" y="1700126"/>
                </a:cubicBezTo>
                <a:lnTo>
                  <a:pt x="2528463" y="1700126"/>
                </a:lnTo>
                <a:lnTo>
                  <a:pt x="2528463" y="1700126"/>
                </a:lnTo>
                <a:cubicBezTo>
                  <a:pt x="2152991" y="1700126"/>
                  <a:pt x="676205" y="1866281"/>
                  <a:pt x="275632" y="1700126"/>
                </a:cubicBezTo>
                <a:cubicBezTo>
                  <a:pt x="-124941" y="1533971"/>
                  <a:pt x="125024" y="935439"/>
                  <a:pt x="125024" y="703198"/>
                </a:cubicBezTo>
                <a:cubicBezTo>
                  <a:pt x="125024" y="560268"/>
                  <a:pt x="35378" y="157613"/>
                  <a:pt x="92752" y="48496"/>
                </a:cubicBezTo>
                <a:cubicBezTo>
                  <a:pt x="150126" y="-60621"/>
                  <a:pt x="343764" y="48496"/>
                  <a:pt x="469270" y="48496"/>
                </a:cubicBezTo>
                <a:cubicBezTo>
                  <a:pt x="469270" y="2048"/>
                  <a:pt x="-250448" y="9893"/>
                  <a:pt x="92751" y="6476"/>
                </a:cubicBez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4" name="Picture 3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1946"/>
            <a:ext cx="1417791" cy="979395"/>
          </a:xfrm>
          <a:prstGeom prst="rect">
            <a:avLst/>
          </a:prstGeom>
        </p:spPr>
      </p:pic>
      <p:sp>
        <p:nvSpPr>
          <p:cNvPr id="9" name="TextBox 8"/>
          <p:cNvSpPr txBox="1"/>
          <p:nvPr/>
        </p:nvSpPr>
        <p:spPr>
          <a:xfrm>
            <a:off x="2850777" y="368920"/>
            <a:ext cx="6131857" cy="584775"/>
          </a:xfrm>
          <a:prstGeom prst="rect">
            <a:avLst/>
          </a:prstGeom>
          <a:noFill/>
        </p:spPr>
        <p:txBody>
          <a:bodyPr wrap="square" rtlCol="0">
            <a:spAutoFit/>
          </a:bodyPr>
          <a:lstStyle/>
          <a:p>
            <a:pPr lvl="0" algn="ctr">
              <a:defRPr/>
            </a:pPr>
            <a:r>
              <a:rPr lang="en-US" altLang="zh-CN" sz="3200">
                <a:solidFill>
                  <a:srgbClr val="002060"/>
                </a:solidFill>
                <a:latin typeface="Roboto Black" panose="02000000000000000000" pitchFamily="2" charset="0"/>
                <a:ea typeface="Roboto Black" panose="02000000000000000000" pitchFamily="2" charset="0"/>
              </a:rPr>
              <a:t>THẢO LUẬN</a:t>
            </a:r>
            <a:endParaRPr lang="vi-VN" altLang="zh-CN" sz="3200">
              <a:solidFill>
                <a:srgbClr val="002060"/>
              </a:solidFill>
              <a:latin typeface="Roboto Black" panose="02000000000000000000" pitchFamily="2" charset="0"/>
              <a:ea typeface="Roboto Black" panose="02000000000000000000" pitchFamily="2" charset="0"/>
            </a:endParaRPr>
          </a:p>
        </p:txBody>
      </p:sp>
      <p:pic>
        <p:nvPicPr>
          <p:cNvPr id="10" name="Picture 9"/>
          <p:cNvPicPr>
            <a:picLocks noChangeAspect="1"/>
          </p:cNvPicPr>
          <p:nvPr/>
        </p:nvPicPr>
        <p:blipFill>
          <a:blip r:embed="rId4">
            <a:extLst>
              <a:ext uri="{BEBA8EAE-BF5A-486C-A8C5-ECC9F3942E4B}">
                <a14:imgProps xmlns:a14="http://schemas.microsoft.com/office/drawing/2010/main">
                  <a14:imgLayer r:embed="rId5">
                    <a14:imgEffect>
                      <a14:backgroundRemoval t="3725" b="96848" l="2677" r="97706"/>
                    </a14:imgEffect>
                  </a14:imgLayer>
                </a14:imgProps>
              </a:ext>
            </a:extLst>
          </a:blip>
          <a:stretch>
            <a:fillRect/>
          </a:stretch>
        </p:blipFill>
        <p:spPr>
          <a:xfrm>
            <a:off x="8712804" y="3238832"/>
            <a:ext cx="2664172" cy="3555626"/>
          </a:xfrm>
          <a:prstGeom prst="rect">
            <a:avLst/>
          </a:prstGeom>
        </p:spPr>
      </p:pic>
      <p:sp>
        <p:nvSpPr>
          <p:cNvPr id="14" name="TextBox 13">
            <a:extLst>
              <a:ext uri="{FF2B5EF4-FFF2-40B4-BE49-F238E27FC236}">
                <a16:creationId xmlns:a16="http://schemas.microsoft.com/office/drawing/2014/main" id="{8BAB906A-1694-05DB-A671-51D0AA73C0B5}"/>
              </a:ext>
            </a:extLst>
          </p:cNvPr>
          <p:cNvSpPr txBox="1"/>
          <p:nvPr/>
        </p:nvSpPr>
        <p:spPr>
          <a:xfrm>
            <a:off x="4832525" y="4809326"/>
            <a:ext cx="3605585" cy="1200329"/>
          </a:xfrm>
          <a:prstGeom prst="rect">
            <a:avLst/>
          </a:prstGeom>
          <a:noFill/>
        </p:spPr>
        <p:txBody>
          <a:bodyPr wrap="square" rtlCol="0">
            <a:spAutoFit/>
          </a:bodyPr>
          <a:lstStyle/>
          <a:p>
            <a:pPr lvl="0" algn="just">
              <a:defRPr/>
            </a:pPr>
            <a:r>
              <a:rPr lang="vi-VN" altLang="zh-CN" sz="2400">
                <a:solidFill>
                  <a:srgbClr val="002060"/>
                </a:solidFill>
                <a:latin typeface="Roboto" panose="02000000000000000000" pitchFamily="2" charset="0"/>
                <a:ea typeface="Roboto" panose="02000000000000000000" pitchFamily="2" charset="0"/>
              </a:rPr>
              <a:t>Chúng mình cùng làm sản phẩm mô tả bầu trời</a:t>
            </a:r>
          </a:p>
          <a:p>
            <a:pPr lvl="0" algn="just">
              <a:defRPr/>
            </a:pPr>
            <a:r>
              <a:rPr lang="vi-VN" altLang="zh-CN" sz="2400">
                <a:solidFill>
                  <a:srgbClr val="002060"/>
                </a:solidFill>
                <a:latin typeface="Roboto" panose="02000000000000000000" pitchFamily="2" charset="0"/>
                <a:ea typeface="Roboto" panose="02000000000000000000" pitchFamily="2" charset="0"/>
              </a:rPr>
              <a:t>ngày và đêm nhé!</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pic>
        <p:nvPicPr>
          <p:cNvPr id="4" name="Picture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829874" y="778717"/>
            <a:ext cx="4173661" cy="3631947"/>
          </a:xfrm>
          <a:prstGeom prst="rect">
            <a:avLst/>
          </a:prstGeom>
          <a:effectLst>
            <a:outerShdw blurRad="63500" sx="102000" sy="102000" algn="ctr" rotWithShape="0">
              <a:prstClr val="black">
                <a:alpha val="40000"/>
              </a:prstClr>
            </a:outerShdw>
          </a:effectLst>
        </p:spPr>
      </p:pic>
      <p:sp>
        <p:nvSpPr>
          <p:cNvPr id="13" name="TextBox 12">
            <a:extLst>
              <a:ext uri="{FF2B5EF4-FFF2-40B4-BE49-F238E27FC236}">
                <a16:creationId xmlns:a16="http://schemas.microsoft.com/office/drawing/2014/main" id="{8BAB906A-1694-05DB-A671-51D0AA73C0B5}"/>
              </a:ext>
            </a:extLst>
          </p:cNvPr>
          <p:cNvSpPr txBox="1"/>
          <p:nvPr/>
        </p:nvSpPr>
        <p:spPr>
          <a:xfrm>
            <a:off x="312853" y="2407835"/>
            <a:ext cx="3605585" cy="830997"/>
          </a:xfrm>
          <a:prstGeom prst="rect">
            <a:avLst/>
          </a:prstGeom>
          <a:noFill/>
        </p:spPr>
        <p:txBody>
          <a:bodyPr wrap="square" rtlCol="0">
            <a:spAutoFit/>
          </a:bodyPr>
          <a:lstStyle/>
          <a:p>
            <a:pPr lvl="0">
              <a:defRPr/>
            </a:pPr>
            <a:r>
              <a:rPr lang="en-US" altLang="zh-CN" sz="2400" noProof="0">
                <a:solidFill>
                  <a:srgbClr val="002060"/>
                </a:solidFill>
                <a:latin typeface="Roboto" panose="02000000000000000000" pitchFamily="2" charset="0"/>
                <a:ea typeface="Roboto" panose="02000000000000000000" pitchFamily="2" charset="0"/>
              </a:rPr>
              <a:t>Đây là sản phẩm mô tả bầu trời ngày và đêm</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3061684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16" presetClass="entr" presetSubtype="37"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outVertical)">
                                      <p:cBhvr>
                                        <p:cTn id="12" dur="500"/>
                                        <p:tgtEl>
                                          <p:spTgt spid="4"/>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down)">
                                      <p:cBhvr>
                                        <p:cTn id="15" dur="500"/>
                                        <p:tgtEl>
                                          <p:spTgt spid="13"/>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500"/>
                                        <p:tgtEl>
                                          <p:spTgt spid="12"/>
                                        </p:tgtEl>
                                      </p:cBhvr>
                                    </p:animEffect>
                                  </p:childTnLst>
                                </p:cTn>
                              </p:par>
                              <p:par>
                                <p:cTn id="21" presetID="10" presetClass="entr" presetSubtype="0"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wipe(down)">
                                      <p:cBhvr>
                                        <p:cTn id="2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9" grpId="0"/>
      <p:bldP spid="14" grpId="0"/>
      <p:bldP spid="1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5"/>
          <p:cNvSpPr/>
          <p:nvPr/>
        </p:nvSpPr>
        <p:spPr>
          <a:xfrm>
            <a:off x="1847850" y="1657313"/>
            <a:ext cx="8229600" cy="4362747"/>
          </a:xfrm>
          <a:prstGeom prst="round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1946"/>
            <a:ext cx="1417791" cy="979395"/>
          </a:xfrm>
          <a:prstGeom prst="rect">
            <a:avLst/>
          </a:prstGeom>
        </p:spPr>
      </p:pic>
      <p:sp>
        <p:nvSpPr>
          <p:cNvPr id="7" name="TextBox 6"/>
          <p:cNvSpPr txBox="1"/>
          <p:nvPr/>
        </p:nvSpPr>
        <p:spPr>
          <a:xfrm>
            <a:off x="4548798" y="796205"/>
            <a:ext cx="407095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a:ln>
                  <a:noFill/>
                </a:ln>
                <a:solidFill>
                  <a:srgbClr val="00B050"/>
                </a:solidFill>
                <a:effectLst/>
                <a:uLnTx/>
                <a:uFillTx/>
                <a:latin typeface="Pangolin" panose="00000500000000000000" pitchFamily="2" charset="0"/>
                <a:ea typeface="Roboto" panose="02000000000000000000" pitchFamily="2" charset="0"/>
                <a:cs typeface="+mn-cs"/>
              </a:rPr>
              <a:t>PHIẾU HỌC TẬP SỐ 1</a:t>
            </a:r>
            <a:endParaRPr kumimoji="0" lang="en-US" altLang="zh-CN" sz="3200" b="1" i="0" u="none" strike="noStrike" kern="1200" cap="none" spc="0" normalizeH="0" baseline="0" noProof="0" dirty="0">
              <a:ln>
                <a:noFill/>
              </a:ln>
              <a:solidFill>
                <a:srgbClr val="00B050"/>
              </a:solidFill>
              <a:effectLst/>
              <a:uLnTx/>
              <a:uFillTx/>
              <a:latin typeface="Pangolin" panose="00000500000000000000" pitchFamily="2" charset="0"/>
              <a:ea typeface="Roboto" panose="02000000000000000000" pitchFamily="2" charset="0"/>
              <a:cs typeface="+mn-cs"/>
            </a:endParaRPr>
          </a:p>
        </p:txBody>
      </p:sp>
      <p:sp>
        <p:nvSpPr>
          <p:cNvPr id="2" name="TextBox 1"/>
          <p:cNvSpPr txBox="1"/>
          <p:nvPr/>
        </p:nvSpPr>
        <p:spPr>
          <a:xfrm>
            <a:off x="5581649" y="1777036"/>
            <a:ext cx="4086225" cy="3785652"/>
          </a:xfrm>
          <a:prstGeom prst="rect">
            <a:avLst/>
          </a:prstGeom>
          <a:noFill/>
        </p:spPr>
        <p:txBody>
          <a:bodyPr wrap="square" rtlCol="0">
            <a:spAutoFit/>
          </a:bodyPr>
          <a:lstStyle/>
          <a:p>
            <a:r>
              <a:rPr lang="vi-VN" sz="2400">
                <a:latin typeface="Roboto" panose="02000000000000000000" pitchFamily="2" charset="0"/>
                <a:ea typeface="Roboto" panose="02000000000000000000" pitchFamily="2" charset="0"/>
              </a:rPr>
              <a:t>1. Em hãy cho biết bức tranh vẽ hình ảnh gì?</a:t>
            </a:r>
          </a:p>
          <a:p>
            <a:r>
              <a:rPr lang="vi-VN" sz="2400">
                <a:latin typeface="Roboto" panose="02000000000000000000" pitchFamily="2" charset="0"/>
                <a:ea typeface="Roboto" panose="02000000000000000000" pitchFamily="2" charset="0"/>
              </a:rPr>
              <a:t>………………………………………………</a:t>
            </a:r>
            <a:endParaRPr lang="en-US" sz="2400">
              <a:latin typeface="Roboto" panose="02000000000000000000" pitchFamily="2" charset="0"/>
              <a:ea typeface="Roboto" panose="02000000000000000000" pitchFamily="2" charset="0"/>
            </a:endParaRPr>
          </a:p>
          <a:p>
            <a:r>
              <a:rPr lang="vi-VN" sz="2400">
                <a:latin typeface="Roboto" panose="02000000000000000000" pitchFamily="2" charset="0"/>
                <a:ea typeface="Roboto" panose="02000000000000000000" pitchFamily="2" charset="0"/>
              </a:rPr>
              <a:t>……………………..………………………</a:t>
            </a:r>
            <a:endParaRPr lang="en-US" sz="2400">
              <a:latin typeface="Roboto" panose="02000000000000000000" pitchFamily="2" charset="0"/>
              <a:ea typeface="Roboto" panose="02000000000000000000" pitchFamily="2" charset="0"/>
            </a:endParaRPr>
          </a:p>
          <a:p>
            <a:r>
              <a:rPr lang="vi-VN" sz="2400">
                <a:latin typeface="Roboto" panose="02000000000000000000" pitchFamily="2" charset="0"/>
                <a:ea typeface="Roboto" panose="02000000000000000000" pitchFamily="2" charset="0"/>
              </a:rPr>
              <a:t>2. Nêu </a:t>
            </a:r>
            <a:r>
              <a:rPr lang="en-US" sz="2400">
                <a:latin typeface="Roboto" panose="02000000000000000000" pitchFamily="2" charset="0"/>
                <a:ea typeface="Roboto" panose="02000000000000000000" pitchFamily="2" charset="0"/>
              </a:rPr>
              <a:t>hai</a:t>
            </a:r>
            <a:r>
              <a:rPr lang="vi-VN" sz="2400">
                <a:latin typeface="Roboto" panose="02000000000000000000" pitchFamily="2" charset="0"/>
                <a:ea typeface="Roboto" panose="02000000000000000000" pitchFamily="2" charset="0"/>
              </a:rPr>
              <a:t> điểm khác biệt giữa bầu trời ngày và đêm</a:t>
            </a:r>
          </a:p>
          <a:p>
            <a:r>
              <a:rPr lang="vi-VN" sz="2400">
                <a:latin typeface="Roboto" panose="02000000000000000000" pitchFamily="2" charset="0"/>
                <a:ea typeface="Roboto" panose="02000000000000000000" pitchFamily="2" charset="0"/>
              </a:rPr>
              <a:t>………………………………………………</a:t>
            </a:r>
            <a:endParaRPr lang="en-US" sz="2400">
              <a:latin typeface="Roboto" panose="02000000000000000000" pitchFamily="2" charset="0"/>
              <a:ea typeface="Roboto" panose="02000000000000000000" pitchFamily="2" charset="0"/>
            </a:endParaRPr>
          </a:p>
          <a:p>
            <a:r>
              <a:rPr lang="vi-VN" sz="2400">
                <a:latin typeface="Roboto" panose="02000000000000000000" pitchFamily="2" charset="0"/>
                <a:ea typeface="Roboto" panose="02000000000000000000" pitchFamily="2" charset="0"/>
              </a:rPr>
              <a:t>……………………..………………………</a:t>
            </a:r>
            <a:endParaRPr lang="en-US" sz="2400">
              <a:latin typeface="Roboto" panose="02000000000000000000" pitchFamily="2" charset="0"/>
              <a:ea typeface="Roboto" panose="02000000000000000000" pitchFamily="2" charset="0"/>
            </a:endParaRPr>
          </a:p>
          <a:p>
            <a:r>
              <a:rPr lang="vi-VN" sz="2400">
                <a:latin typeface="Roboto" panose="02000000000000000000" pitchFamily="2" charset="0"/>
                <a:ea typeface="Roboto" panose="02000000000000000000" pitchFamily="2" charset="0"/>
              </a:rPr>
              <a:t>………………………………………………</a:t>
            </a:r>
            <a:endParaRPr lang="en-US" sz="2400">
              <a:latin typeface="Roboto" panose="02000000000000000000" pitchFamily="2" charset="0"/>
              <a:ea typeface="Roboto" panose="02000000000000000000" pitchFamily="2" charset="0"/>
            </a:endParaRPr>
          </a:p>
          <a:p>
            <a:r>
              <a:rPr lang="vi-VN" sz="2400">
                <a:latin typeface="Roboto" panose="02000000000000000000" pitchFamily="2" charset="0"/>
                <a:ea typeface="Roboto" panose="02000000000000000000" pitchFamily="2" charset="0"/>
              </a:rPr>
              <a:t>……………………..………………………</a:t>
            </a:r>
            <a:endParaRPr lang="en-US" sz="2400">
              <a:latin typeface="Roboto" panose="02000000000000000000" pitchFamily="2" charset="0"/>
              <a:ea typeface="Roboto" panose="02000000000000000000" pitchFamily="2" charset="0"/>
            </a:endParaRPr>
          </a:p>
        </p:txBody>
      </p:sp>
      <p:sp>
        <p:nvSpPr>
          <p:cNvPr id="13" name="TextBox 12"/>
          <p:cNvSpPr txBox="1"/>
          <p:nvPr/>
        </p:nvSpPr>
        <p:spPr>
          <a:xfrm>
            <a:off x="5661342" y="2490487"/>
            <a:ext cx="3768933" cy="707886"/>
          </a:xfrm>
          <a:prstGeom prst="rect">
            <a:avLst/>
          </a:prstGeom>
          <a:noFill/>
        </p:spPr>
        <p:txBody>
          <a:bodyPr wrap="square" rtlCol="0">
            <a:spAutoFit/>
          </a:bodyPr>
          <a:lstStyle/>
          <a:p>
            <a:pPr lvl="0" algn="just">
              <a:defRPr/>
            </a:pPr>
            <a:r>
              <a:rPr lang="vi-VN" altLang="zh-CN" sz="2000">
                <a:solidFill>
                  <a:srgbClr val="FF0000"/>
                </a:solidFill>
                <a:latin typeface="Roboto" panose="02000000000000000000" pitchFamily="2" charset="0"/>
                <a:ea typeface="Roboto" panose="02000000000000000000" pitchFamily="2" charset="0"/>
              </a:rPr>
              <a:t>Bức tranh vẽ </a:t>
            </a:r>
            <a:r>
              <a:rPr lang="en-US" altLang="zh-CN" sz="2000">
                <a:solidFill>
                  <a:srgbClr val="FF0000"/>
                </a:solidFill>
                <a:latin typeface="Roboto" panose="02000000000000000000" pitchFamily="2" charset="0"/>
                <a:ea typeface="Roboto" panose="02000000000000000000" pitchFamily="2" charset="0"/>
              </a:rPr>
              <a:t>Mặt Trời, mây, Mặt Trăng và các vì sao</a:t>
            </a:r>
            <a:endParaRPr lang="vi-VN" altLang="zh-CN" sz="2000">
              <a:solidFill>
                <a:srgbClr val="FF0000"/>
              </a:solidFill>
              <a:latin typeface="Roboto" panose="02000000000000000000" pitchFamily="2" charset="0"/>
              <a:ea typeface="Roboto" panose="02000000000000000000" pitchFamily="2" charset="0"/>
            </a:endParaRPr>
          </a:p>
        </p:txBody>
      </p:sp>
      <p:sp>
        <p:nvSpPr>
          <p:cNvPr id="9" name="TextBox 8"/>
          <p:cNvSpPr txBox="1"/>
          <p:nvPr/>
        </p:nvSpPr>
        <p:spPr>
          <a:xfrm>
            <a:off x="2219936" y="2007541"/>
            <a:ext cx="2156802" cy="461665"/>
          </a:xfrm>
          <a:prstGeom prst="rect">
            <a:avLst/>
          </a:prstGeom>
          <a:noFill/>
        </p:spPr>
        <p:txBody>
          <a:bodyPr wrap="square" rtlCol="0">
            <a:spAutoFit/>
          </a:bodyPr>
          <a:lstStyle/>
          <a:p>
            <a:r>
              <a:rPr lang="vi-VN" sz="2400">
                <a:latin typeface="Roboto" panose="02000000000000000000" pitchFamily="2" charset="0"/>
                <a:ea typeface="Roboto" panose="02000000000000000000" pitchFamily="2" charset="0"/>
              </a:rPr>
              <a:t>1. Tô màu </a:t>
            </a:r>
          </a:p>
        </p:txBody>
      </p:sp>
      <p:pic>
        <p:nvPicPr>
          <p:cNvPr id="10" name="Picture 9"/>
          <p:cNvPicPr/>
          <p:nvPr/>
        </p:nvPicPr>
        <p:blipFill>
          <a:blip r:embed="rId4">
            <a:extLst>
              <a:ext uri="{28A0092B-C50C-407E-A947-70E740481C1C}">
                <a14:useLocalDpi xmlns:a14="http://schemas.microsoft.com/office/drawing/2010/main" val="0"/>
              </a:ext>
            </a:extLst>
          </a:blip>
          <a:stretch>
            <a:fillRect/>
          </a:stretch>
        </p:blipFill>
        <p:spPr>
          <a:xfrm>
            <a:off x="2289492" y="2547732"/>
            <a:ext cx="2930208" cy="2476346"/>
          </a:xfrm>
          <a:prstGeom prst="rect">
            <a:avLst/>
          </a:prstGeom>
        </p:spPr>
      </p:pic>
      <p:sp>
        <p:nvSpPr>
          <p:cNvPr id="11" name="TextBox 10"/>
          <p:cNvSpPr txBox="1"/>
          <p:nvPr/>
        </p:nvSpPr>
        <p:spPr>
          <a:xfrm>
            <a:off x="5661341" y="3923580"/>
            <a:ext cx="3768933" cy="707886"/>
          </a:xfrm>
          <a:prstGeom prst="rect">
            <a:avLst/>
          </a:prstGeom>
          <a:noFill/>
        </p:spPr>
        <p:txBody>
          <a:bodyPr wrap="square" rtlCol="0">
            <a:spAutoFit/>
          </a:bodyPr>
          <a:lstStyle/>
          <a:p>
            <a:pPr lvl="0" algn="just">
              <a:defRPr/>
            </a:pPr>
            <a:r>
              <a:rPr lang="en-US" altLang="zh-CN" sz="2000">
                <a:solidFill>
                  <a:srgbClr val="FF0000"/>
                </a:solidFill>
                <a:latin typeface="Roboto" panose="02000000000000000000" pitchFamily="2" charset="0"/>
                <a:ea typeface="Roboto" panose="02000000000000000000" pitchFamily="2" charset="0"/>
              </a:rPr>
              <a:t>Bầu trời ban ngày có Mặt Trời và mây trắng</a:t>
            </a:r>
            <a:endParaRPr lang="vi-VN" altLang="zh-CN" sz="2000">
              <a:solidFill>
                <a:srgbClr val="FF0000"/>
              </a:solidFill>
              <a:latin typeface="Roboto" panose="02000000000000000000" pitchFamily="2" charset="0"/>
              <a:ea typeface="Roboto" panose="02000000000000000000" pitchFamily="2" charset="0"/>
            </a:endParaRPr>
          </a:p>
        </p:txBody>
      </p:sp>
      <p:sp>
        <p:nvSpPr>
          <p:cNvPr id="14" name="TextBox 13"/>
          <p:cNvSpPr txBox="1"/>
          <p:nvPr/>
        </p:nvSpPr>
        <p:spPr>
          <a:xfrm>
            <a:off x="5674115" y="4652982"/>
            <a:ext cx="3768933" cy="707886"/>
          </a:xfrm>
          <a:prstGeom prst="rect">
            <a:avLst/>
          </a:prstGeom>
          <a:noFill/>
        </p:spPr>
        <p:txBody>
          <a:bodyPr wrap="square" rtlCol="0">
            <a:spAutoFit/>
          </a:bodyPr>
          <a:lstStyle/>
          <a:p>
            <a:pPr lvl="0" algn="just">
              <a:defRPr/>
            </a:pPr>
            <a:r>
              <a:rPr lang="en-US" altLang="zh-CN" sz="2000">
                <a:solidFill>
                  <a:srgbClr val="FF0000"/>
                </a:solidFill>
                <a:latin typeface="Roboto" panose="02000000000000000000" pitchFamily="2" charset="0"/>
                <a:ea typeface="Roboto" panose="02000000000000000000" pitchFamily="2" charset="0"/>
              </a:rPr>
              <a:t>Bầu trời ban đêm có Mặt Trăng và các vì sao</a:t>
            </a:r>
            <a:endParaRPr lang="vi-VN" altLang="zh-CN" sz="2000">
              <a:solidFill>
                <a:srgbClr val="FF0000"/>
              </a:solidFill>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42646624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down)">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down)">
                                      <p:cBhvr>
                                        <p:cTn id="1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1" grpId="0"/>
      <p:bldP spid="1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Picture 3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1946"/>
            <a:ext cx="1417791" cy="979395"/>
          </a:xfrm>
          <a:prstGeom prst="rect">
            <a:avLst/>
          </a:prstGeom>
        </p:spPr>
      </p:pic>
      <p:sp>
        <p:nvSpPr>
          <p:cNvPr id="24" name="TextBox 23">
            <a:extLst>
              <a:ext uri="{FF2B5EF4-FFF2-40B4-BE49-F238E27FC236}">
                <a16:creationId xmlns:a16="http://schemas.microsoft.com/office/drawing/2014/main" id="{8BAB906A-1694-05DB-A671-51D0AA73C0B5}"/>
              </a:ext>
            </a:extLst>
          </p:cNvPr>
          <p:cNvSpPr txBox="1"/>
          <p:nvPr/>
        </p:nvSpPr>
        <p:spPr>
          <a:xfrm>
            <a:off x="2862213" y="1008985"/>
            <a:ext cx="7106878" cy="461665"/>
          </a:xfrm>
          <a:prstGeom prst="rect">
            <a:avLst/>
          </a:prstGeom>
          <a:noFill/>
        </p:spPr>
        <p:txBody>
          <a:bodyPr wrap="square" rtlCol="0">
            <a:spAutoFit/>
          </a:bodyPr>
          <a:lstStyle/>
          <a:p>
            <a:pPr lvl="0" algn="just">
              <a:defRPr/>
            </a:pPr>
            <a:r>
              <a:rPr lang="vi-VN" altLang="zh-CN" sz="2400">
                <a:solidFill>
                  <a:srgbClr val="002060"/>
                </a:solidFill>
                <a:latin typeface="Roboto" panose="02000000000000000000" pitchFamily="2" charset="0"/>
                <a:ea typeface="Roboto" panose="02000000000000000000" pitchFamily="2" charset="0"/>
              </a:rPr>
              <a:t>Chỉ ra đặc điểm của bầu trời trong những hình </a:t>
            </a:r>
            <a:r>
              <a:rPr lang="en-US" altLang="zh-CN" sz="2400">
                <a:solidFill>
                  <a:srgbClr val="002060"/>
                </a:solidFill>
                <a:latin typeface="Roboto" panose="02000000000000000000" pitchFamily="2" charset="0"/>
                <a:ea typeface="Roboto" panose="02000000000000000000" pitchFamily="2" charset="0"/>
              </a:rPr>
              <a:t>sau:</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
        <p:nvSpPr>
          <p:cNvPr id="9" name="TextBox 8"/>
          <p:cNvSpPr txBox="1"/>
          <p:nvPr/>
        </p:nvSpPr>
        <p:spPr>
          <a:xfrm>
            <a:off x="2639549" y="383993"/>
            <a:ext cx="7329542" cy="584775"/>
          </a:xfrm>
          <a:prstGeom prst="rect">
            <a:avLst/>
          </a:prstGeom>
          <a:noFill/>
        </p:spPr>
        <p:txBody>
          <a:bodyPr wrap="square" rtlCol="0">
            <a:spAutoFit/>
          </a:bodyPr>
          <a:lstStyle/>
          <a:p>
            <a:pPr lvl="0" algn="ctr">
              <a:defRPr/>
            </a:pPr>
            <a:r>
              <a:rPr lang="en-US" altLang="zh-CN" sz="3200">
                <a:solidFill>
                  <a:srgbClr val="002060"/>
                </a:solidFill>
                <a:latin typeface="Roboto Black" panose="02000000000000000000" pitchFamily="2" charset="0"/>
                <a:ea typeface="Roboto Black" panose="02000000000000000000" pitchFamily="2" charset="0"/>
              </a:rPr>
              <a:t>TÌM HIỂU BẦU TRỜI VÀO BAN NGÀY</a:t>
            </a:r>
            <a:endParaRPr lang="vi-VN" altLang="zh-CN" sz="3200">
              <a:solidFill>
                <a:srgbClr val="002060"/>
              </a:solidFill>
              <a:latin typeface="Roboto Black" panose="02000000000000000000" pitchFamily="2" charset="0"/>
              <a:ea typeface="Roboto Black" panose="02000000000000000000" pitchFamily="2" charset="0"/>
            </a:endParaRPr>
          </a:p>
        </p:txBody>
      </p:sp>
      <p:pic>
        <p:nvPicPr>
          <p:cNvPr id="3" name="Picture 2"/>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335832" y="2045336"/>
            <a:ext cx="5968488" cy="3441064"/>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13" name="TextBox 12">
            <a:extLst>
              <a:ext uri="{FF2B5EF4-FFF2-40B4-BE49-F238E27FC236}">
                <a16:creationId xmlns:a16="http://schemas.microsoft.com/office/drawing/2014/main" id="{8BAB906A-1694-05DB-A671-51D0AA73C0B5}"/>
              </a:ext>
            </a:extLst>
          </p:cNvPr>
          <p:cNvSpPr txBox="1"/>
          <p:nvPr/>
        </p:nvSpPr>
        <p:spPr>
          <a:xfrm>
            <a:off x="7143319" y="2049614"/>
            <a:ext cx="2968870" cy="461665"/>
          </a:xfrm>
          <a:prstGeom prst="rect">
            <a:avLst/>
          </a:prstGeom>
          <a:noFill/>
        </p:spPr>
        <p:txBody>
          <a:bodyPr wrap="square" rtlCol="0">
            <a:spAutoFit/>
          </a:bodyPr>
          <a:lstStyle/>
          <a:p>
            <a:pPr lvl="0" algn="just">
              <a:defRPr/>
            </a:pPr>
            <a:r>
              <a:rPr lang="vi-VN" altLang="zh-CN" sz="2400">
                <a:solidFill>
                  <a:srgbClr val="002060"/>
                </a:solidFill>
                <a:latin typeface="Roboto" panose="02000000000000000000" pitchFamily="2" charset="0"/>
                <a:ea typeface="Roboto" panose="02000000000000000000" pitchFamily="2" charset="0"/>
              </a:rPr>
              <a:t>Mây có</a:t>
            </a:r>
            <a:r>
              <a:rPr lang="en-US" altLang="zh-CN" sz="2400">
                <a:solidFill>
                  <a:srgbClr val="002060"/>
                </a:solidFill>
                <a:latin typeface="Roboto" panose="02000000000000000000" pitchFamily="2" charset="0"/>
                <a:ea typeface="Roboto" panose="02000000000000000000" pitchFamily="2" charset="0"/>
              </a:rPr>
              <a:t> </a:t>
            </a:r>
            <a:r>
              <a:rPr lang="vi-VN" altLang="zh-CN" sz="2400">
                <a:solidFill>
                  <a:srgbClr val="002060"/>
                </a:solidFill>
                <a:latin typeface="Roboto" panose="02000000000000000000" pitchFamily="2" charset="0"/>
                <a:ea typeface="Roboto" panose="02000000000000000000" pitchFamily="2" charset="0"/>
              </a:rPr>
              <a:t>màu gì? </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
        <p:nvSpPr>
          <p:cNvPr id="14" name="TextBox 13">
            <a:extLst>
              <a:ext uri="{FF2B5EF4-FFF2-40B4-BE49-F238E27FC236}">
                <a16:creationId xmlns:a16="http://schemas.microsoft.com/office/drawing/2014/main" id="{8BAB906A-1694-05DB-A671-51D0AA73C0B5}"/>
              </a:ext>
            </a:extLst>
          </p:cNvPr>
          <p:cNvSpPr txBox="1"/>
          <p:nvPr/>
        </p:nvSpPr>
        <p:spPr>
          <a:xfrm>
            <a:off x="7143319" y="3691021"/>
            <a:ext cx="4152210" cy="461665"/>
          </a:xfrm>
          <a:prstGeom prst="rect">
            <a:avLst/>
          </a:prstGeom>
          <a:noFill/>
        </p:spPr>
        <p:txBody>
          <a:bodyPr wrap="square" rtlCol="0">
            <a:spAutoFit/>
          </a:bodyPr>
          <a:lstStyle/>
          <a:p>
            <a:pPr lvl="0" algn="just">
              <a:defRPr/>
            </a:pPr>
            <a:r>
              <a:rPr lang="en-US" altLang="zh-CN" sz="2400">
                <a:solidFill>
                  <a:srgbClr val="002060"/>
                </a:solidFill>
                <a:latin typeface="Roboto" panose="02000000000000000000" pitchFamily="2" charset="0"/>
                <a:ea typeface="Roboto" panose="02000000000000000000" pitchFamily="2" charset="0"/>
              </a:rPr>
              <a:t>Bầu trời c</a:t>
            </a:r>
            <a:r>
              <a:rPr lang="vi-VN" altLang="zh-CN" sz="2400">
                <a:solidFill>
                  <a:srgbClr val="002060"/>
                </a:solidFill>
                <a:latin typeface="Roboto" panose="02000000000000000000" pitchFamily="2" charset="0"/>
                <a:ea typeface="Roboto" panose="02000000000000000000" pitchFamily="2" charset="0"/>
              </a:rPr>
              <a:t>ó Mặt Trời không?</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
        <p:nvSpPr>
          <p:cNvPr id="15" name="TextBox 14">
            <a:extLst>
              <a:ext uri="{FF2B5EF4-FFF2-40B4-BE49-F238E27FC236}">
                <a16:creationId xmlns:a16="http://schemas.microsoft.com/office/drawing/2014/main" id="{8BAB906A-1694-05DB-A671-51D0AA73C0B5}"/>
              </a:ext>
            </a:extLst>
          </p:cNvPr>
          <p:cNvSpPr txBox="1"/>
          <p:nvPr/>
        </p:nvSpPr>
        <p:spPr>
          <a:xfrm>
            <a:off x="7143319" y="2859410"/>
            <a:ext cx="4496455" cy="461665"/>
          </a:xfrm>
          <a:prstGeom prst="rect">
            <a:avLst/>
          </a:prstGeom>
          <a:noFill/>
        </p:spPr>
        <p:txBody>
          <a:bodyPr wrap="square" rtlCol="0">
            <a:spAutoFit/>
          </a:bodyPr>
          <a:lstStyle/>
          <a:p>
            <a:pPr lvl="0" algn="just">
              <a:defRPr/>
            </a:pPr>
            <a:r>
              <a:rPr lang="en-US" altLang="zh-CN" sz="2400">
                <a:solidFill>
                  <a:srgbClr val="FF0000"/>
                </a:solidFill>
                <a:latin typeface="Roboto" panose="02000000000000000000" pitchFamily="2" charset="0"/>
                <a:ea typeface="Roboto" panose="02000000000000000000" pitchFamily="2" charset="0"/>
              </a:rPr>
              <a:t>M</a:t>
            </a:r>
            <a:r>
              <a:rPr lang="vi-VN" altLang="zh-CN" sz="2400">
                <a:solidFill>
                  <a:srgbClr val="FF0000"/>
                </a:solidFill>
                <a:latin typeface="Roboto" panose="02000000000000000000" pitchFamily="2" charset="0"/>
                <a:ea typeface="Roboto" panose="02000000000000000000" pitchFamily="2" charset="0"/>
              </a:rPr>
              <a:t>ây </a:t>
            </a:r>
            <a:r>
              <a:rPr lang="en-US" altLang="zh-CN" sz="2400">
                <a:solidFill>
                  <a:srgbClr val="FF0000"/>
                </a:solidFill>
                <a:latin typeface="Roboto" panose="02000000000000000000" pitchFamily="2" charset="0"/>
                <a:ea typeface="Roboto" panose="02000000000000000000" pitchFamily="2" charset="0"/>
              </a:rPr>
              <a:t>có màu  vàng, xám, </a:t>
            </a:r>
            <a:r>
              <a:rPr lang="vi-VN" altLang="zh-CN" sz="2400">
                <a:solidFill>
                  <a:srgbClr val="FF0000"/>
                </a:solidFill>
                <a:latin typeface="Roboto" panose="02000000000000000000" pitchFamily="2" charset="0"/>
                <a:ea typeface="Roboto" panose="02000000000000000000" pitchFamily="2" charset="0"/>
              </a:rPr>
              <a:t>trắng</a:t>
            </a:r>
            <a:endParaRPr kumimoji="0" lang="en-US" altLang="zh-CN" sz="2400" b="0" i="0" u="none" strike="noStrike" kern="1200" cap="none" spc="0" normalizeH="0" baseline="0" noProof="0" dirty="0">
              <a:ln>
                <a:noFill/>
              </a:ln>
              <a:solidFill>
                <a:srgbClr val="FF0000"/>
              </a:solidFill>
              <a:effectLst/>
              <a:uLnTx/>
              <a:uFillTx/>
              <a:latin typeface="Roboto" panose="02000000000000000000" pitchFamily="2" charset="0"/>
              <a:ea typeface="Roboto" panose="02000000000000000000" pitchFamily="2" charset="0"/>
            </a:endParaRPr>
          </a:p>
        </p:txBody>
      </p:sp>
      <p:sp>
        <p:nvSpPr>
          <p:cNvPr id="4" name="Oval 3"/>
          <p:cNvSpPr/>
          <p:nvPr/>
        </p:nvSpPr>
        <p:spPr>
          <a:xfrm>
            <a:off x="1258645" y="2280446"/>
            <a:ext cx="4152451" cy="1312608"/>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p:cNvSpPr/>
          <p:nvPr/>
        </p:nvSpPr>
        <p:spPr>
          <a:xfrm>
            <a:off x="1854242" y="3112780"/>
            <a:ext cx="699246" cy="742278"/>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8BAB906A-1694-05DB-A671-51D0AA73C0B5}"/>
              </a:ext>
            </a:extLst>
          </p:cNvPr>
          <p:cNvSpPr txBox="1"/>
          <p:nvPr/>
        </p:nvSpPr>
        <p:spPr>
          <a:xfrm>
            <a:off x="499746" y="5740575"/>
            <a:ext cx="5915906" cy="461665"/>
          </a:xfrm>
          <a:prstGeom prst="rect">
            <a:avLst/>
          </a:prstGeom>
          <a:noFill/>
        </p:spPr>
        <p:txBody>
          <a:bodyPr wrap="square" rtlCol="0">
            <a:spAutoFit/>
          </a:bodyPr>
          <a:lstStyle/>
          <a:p>
            <a:pPr lvl="0" algn="just">
              <a:defRPr/>
            </a:pPr>
            <a:r>
              <a:rPr lang="en-US" altLang="zh-CN" sz="2400">
                <a:solidFill>
                  <a:srgbClr val="002060"/>
                </a:solidFill>
                <a:latin typeface="Roboto" panose="02000000000000000000" pitchFamily="2" charset="0"/>
                <a:ea typeface="Roboto" panose="02000000000000000000" pitchFamily="2" charset="0"/>
              </a:rPr>
              <a:t>Theo em đây là thời gian nào trong ngày</a:t>
            </a:r>
            <a:r>
              <a:rPr lang="vi-VN" altLang="zh-CN" sz="2400">
                <a:solidFill>
                  <a:srgbClr val="002060"/>
                </a:solidFill>
                <a:latin typeface="Roboto" panose="02000000000000000000" pitchFamily="2" charset="0"/>
                <a:ea typeface="Roboto" panose="02000000000000000000" pitchFamily="2" charset="0"/>
              </a:rPr>
              <a:t>?</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
        <p:nvSpPr>
          <p:cNvPr id="19" name="TextBox 18">
            <a:extLst>
              <a:ext uri="{FF2B5EF4-FFF2-40B4-BE49-F238E27FC236}">
                <a16:creationId xmlns:a16="http://schemas.microsoft.com/office/drawing/2014/main" id="{8BAB906A-1694-05DB-A671-51D0AA73C0B5}"/>
              </a:ext>
            </a:extLst>
          </p:cNvPr>
          <p:cNvSpPr txBox="1"/>
          <p:nvPr/>
        </p:nvSpPr>
        <p:spPr>
          <a:xfrm>
            <a:off x="499746" y="6289562"/>
            <a:ext cx="6432832" cy="461665"/>
          </a:xfrm>
          <a:prstGeom prst="rect">
            <a:avLst/>
          </a:prstGeom>
          <a:noFill/>
        </p:spPr>
        <p:txBody>
          <a:bodyPr wrap="square" rtlCol="0">
            <a:spAutoFit/>
          </a:bodyPr>
          <a:lstStyle/>
          <a:p>
            <a:pPr lvl="0" algn="just">
              <a:defRPr/>
            </a:pPr>
            <a:r>
              <a:rPr lang="en-US" altLang="zh-CN" sz="2400" noProof="0">
                <a:solidFill>
                  <a:srgbClr val="FF0000"/>
                </a:solidFill>
                <a:latin typeface="Roboto" panose="02000000000000000000" pitchFamily="2" charset="0"/>
                <a:ea typeface="Roboto" panose="02000000000000000000" pitchFamily="2" charset="0"/>
              </a:rPr>
              <a:t>Đây là buổi sáng, Mặt Trời vừa mới mọc lên</a:t>
            </a:r>
            <a:endParaRPr kumimoji="0" lang="en-US" altLang="zh-CN" sz="2400" b="0" i="0" u="none" strike="noStrike" kern="1200" cap="none" spc="0" normalizeH="0" baseline="0" noProof="0" dirty="0">
              <a:ln>
                <a:noFill/>
              </a:ln>
              <a:solidFill>
                <a:srgbClr val="FF0000"/>
              </a:solidFill>
              <a:effectLst/>
              <a:uLnTx/>
              <a:uFillTx/>
              <a:latin typeface="Roboto" panose="02000000000000000000" pitchFamily="2" charset="0"/>
              <a:ea typeface="Roboto" panose="02000000000000000000" pitchFamily="2" charset="0"/>
            </a:endParaRPr>
          </a:p>
        </p:txBody>
      </p:sp>
      <p:sp>
        <p:nvSpPr>
          <p:cNvPr id="20" name="TextBox 19">
            <a:extLst>
              <a:ext uri="{FF2B5EF4-FFF2-40B4-BE49-F238E27FC236}">
                <a16:creationId xmlns:a16="http://schemas.microsoft.com/office/drawing/2014/main" id="{8BAB906A-1694-05DB-A671-51D0AA73C0B5}"/>
              </a:ext>
            </a:extLst>
          </p:cNvPr>
          <p:cNvSpPr txBox="1"/>
          <p:nvPr/>
        </p:nvSpPr>
        <p:spPr>
          <a:xfrm>
            <a:off x="7143319" y="4425677"/>
            <a:ext cx="3495994" cy="461665"/>
          </a:xfrm>
          <a:prstGeom prst="rect">
            <a:avLst/>
          </a:prstGeom>
          <a:noFill/>
        </p:spPr>
        <p:txBody>
          <a:bodyPr wrap="square" rtlCol="0">
            <a:spAutoFit/>
          </a:bodyPr>
          <a:lstStyle/>
          <a:p>
            <a:pPr lvl="0" algn="just">
              <a:defRPr/>
            </a:pPr>
            <a:r>
              <a:rPr lang="en-US" altLang="zh-CN" sz="2400">
                <a:solidFill>
                  <a:srgbClr val="FF0000"/>
                </a:solidFill>
                <a:latin typeface="Roboto" panose="02000000000000000000" pitchFamily="2" charset="0"/>
                <a:ea typeface="Roboto" panose="02000000000000000000" pitchFamily="2" charset="0"/>
              </a:rPr>
              <a:t>Bầu trời có Mặt Trời</a:t>
            </a:r>
            <a:endParaRPr kumimoji="0" lang="en-US" altLang="zh-CN" sz="2400" b="0" i="0" u="none" strike="noStrike" kern="1200" cap="none" spc="0" normalizeH="0" baseline="0" noProof="0" dirty="0">
              <a:ln>
                <a:noFill/>
              </a:ln>
              <a:solidFill>
                <a:srgbClr val="FF0000"/>
              </a:solidFill>
              <a:effectLst/>
              <a:uLnTx/>
              <a:uFillTx/>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361480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down)">
                                      <p:cBhvr>
                                        <p:cTn id="7" dur="500"/>
                                        <p:tgtEl>
                                          <p:spTgt spid="24"/>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1000"/>
                                        <p:tgtEl>
                                          <p:spTgt spid="9"/>
                                        </p:tgtEl>
                                      </p:cBhvr>
                                    </p:animEffect>
                                    <p:anim calcmode="lin" valueType="num">
                                      <p:cBhvr>
                                        <p:cTn id="11" dur="1000" fill="hold"/>
                                        <p:tgtEl>
                                          <p:spTgt spid="9"/>
                                        </p:tgtEl>
                                        <p:attrNameLst>
                                          <p:attrName>ppt_x</p:attrName>
                                        </p:attrNameLst>
                                      </p:cBhvr>
                                      <p:tavLst>
                                        <p:tav tm="0">
                                          <p:val>
                                            <p:strVal val="#ppt_x"/>
                                          </p:val>
                                        </p:tav>
                                        <p:tav tm="100000">
                                          <p:val>
                                            <p:strVal val="#ppt_x"/>
                                          </p:val>
                                        </p:tav>
                                      </p:tavLst>
                                    </p:anim>
                                    <p:anim calcmode="lin" valueType="num">
                                      <p:cBhvr>
                                        <p:cTn id="12" dur="1000" fill="hold"/>
                                        <p:tgtEl>
                                          <p:spTgt spid="9"/>
                                        </p:tgtEl>
                                        <p:attrNameLst>
                                          <p:attrName>ppt_y</p:attrName>
                                        </p:attrNameLst>
                                      </p:cBhvr>
                                      <p:tavLst>
                                        <p:tav tm="0">
                                          <p:val>
                                            <p:strVal val="#ppt_y+.1"/>
                                          </p:val>
                                        </p:tav>
                                        <p:tav tm="100000">
                                          <p:val>
                                            <p:strVal val="#ppt_y"/>
                                          </p:val>
                                        </p:tav>
                                      </p:tavLst>
                                    </p:anim>
                                  </p:childTnLst>
                                </p:cTn>
                              </p:par>
                              <p:par>
                                <p:cTn id="13" presetID="22" presetClass="entr" presetSubtype="4"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down)">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ipe(down)">
                                      <p:cBhvr>
                                        <p:cTn id="20" dur="5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wipe(down)">
                                      <p:cBhvr>
                                        <p:cTn id="25" dur="500"/>
                                        <p:tgtEl>
                                          <p:spTgt spid="15"/>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fade">
                                      <p:cBhvr>
                                        <p:cTn id="28" dur="500"/>
                                        <p:tgtEl>
                                          <p:spTgt spid="4"/>
                                        </p:tgtEl>
                                      </p:cBhvr>
                                    </p:animEffect>
                                  </p:childTnLst>
                                </p:cTn>
                              </p:par>
                              <p:par>
                                <p:cTn id="29" presetID="26" presetClass="emph" presetSubtype="0" repeatCount="3000" fill="hold" grpId="1" nodeType="withEffect">
                                  <p:stCondLst>
                                    <p:cond delay="0"/>
                                  </p:stCondLst>
                                  <p:childTnLst>
                                    <p:animEffect transition="out" filter="fade">
                                      <p:cBhvr>
                                        <p:cTn id="30" dur="1000" tmFilter="0, 0; .2, .5; .8, .5; 1, 0"/>
                                        <p:tgtEl>
                                          <p:spTgt spid="4"/>
                                        </p:tgtEl>
                                      </p:cBhvr>
                                    </p:animEffect>
                                    <p:animScale>
                                      <p:cBhvr>
                                        <p:cTn id="31" dur="500" autoRev="1" fill="hold"/>
                                        <p:tgtEl>
                                          <p:spTgt spid="4"/>
                                        </p:tgtEl>
                                      </p:cBhvr>
                                      <p:by x="105000" y="105000"/>
                                    </p:animScale>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grpId="0" nodeType="click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wipe(down)">
                                      <p:cBhvr>
                                        <p:cTn id="36" dur="500"/>
                                        <p:tgtEl>
                                          <p:spTgt spid="14"/>
                                        </p:tgtEl>
                                      </p:cBhvr>
                                    </p:animEffect>
                                  </p:childTnLst>
                                </p:cTn>
                              </p:par>
                              <p:par>
                                <p:cTn id="37" presetID="1" presetClass="exit" presetSubtype="0" fill="hold" grpId="2" nodeType="withEffect">
                                  <p:stCondLst>
                                    <p:cond delay="0"/>
                                  </p:stCondLst>
                                  <p:childTnLst>
                                    <p:set>
                                      <p:cBhvr>
                                        <p:cTn id="38" dur="1" fill="hold">
                                          <p:stCondLst>
                                            <p:cond delay="0"/>
                                          </p:stCondLst>
                                        </p:cTn>
                                        <p:tgtEl>
                                          <p:spTgt spid="4"/>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22" presetClass="entr" presetSubtype="4" fill="hold" grpId="0" nodeType="click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wipe(down)">
                                      <p:cBhvr>
                                        <p:cTn id="43" dur="500"/>
                                        <p:tgtEl>
                                          <p:spTgt spid="20"/>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7"/>
                                        </p:tgtEl>
                                        <p:attrNameLst>
                                          <p:attrName>style.visibility</p:attrName>
                                        </p:attrNameLst>
                                      </p:cBhvr>
                                      <p:to>
                                        <p:strVal val="visible"/>
                                      </p:to>
                                    </p:set>
                                    <p:animEffect transition="in" filter="fade">
                                      <p:cBhvr>
                                        <p:cTn id="46" dur="500"/>
                                        <p:tgtEl>
                                          <p:spTgt spid="17"/>
                                        </p:tgtEl>
                                      </p:cBhvr>
                                    </p:animEffect>
                                  </p:childTnLst>
                                </p:cTn>
                              </p:par>
                              <p:par>
                                <p:cTn id="47" presetID="26" presetClass="emph" presetSubtype="0" repeatCount="3000" fill="hold" grpId="1" nodeType="withEffect">
                                  <p:stCondLst>
                                    <p:cond delay="0"/>
                                  </p:stCondLst>
                                  <p:childTnLst>
                                    <p:animEffect transition="out" filter="fade">
                                      <p:cBhvr>
                                        <p:cTn id="48" dur="1000" tmFilter="0, 0; .2, .5; .8, .5; 1, 0"/>
                                        <p:tgtEl>
                                          <p:spTgt spid="17"/>
                                        </p:tgtEl>
                                      </p:cBhvr>
                                    </p:animEffect>
                                    <p:animScale>
                                      <p:cBhvr>
                                        <p:cTn id="49" dur="500" autoRev="1" fill="hold"/>
                                        <p:tgtEl>
                                          <p:spTgt spid="17"/>
                                        </p:tgtEl>
                                      </p:cBhvr>
                                      <p:by x="105000" y="105000"/>
                                    </p:animScale>
                                  </p:childTnLst>
                                </p:cTn>
                              </p:par>
                            </p:childTnLst>
                          </p:cTn>
                        </p:par>
                      </p:childTnLst>
                    </p:cTn>
                  </p:par>
                  <p:par>
                    <p:cTn id="50" fill="hold">
                      <p:stCondLst>
                        <p:cond delay="indefinite"/>
                      </p:stCondLst>
                      <p:childTnLst>
                        <p:par>
                          <p:cTn id="51" fill="hold">
                            <p:stCondLst>
                              <p:cond delay="0"/>
                            </p:stCondLst>
                            <p:childTnLst>
                              <p:par>
                                <p:cTn id="52" presetID="22" presetClass="entr" presetSubtype="4" fill="hold" grpId="0" nodeType="click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wipe(down)">
                                      <p:cBhvr>
                                        <p:cTn id="54" dur="500"/>
                                        <p:tgtEl>
                                          <p:spTgt spid="18"/>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4" fill="hold" grpId="0" nodeType="click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wipe(down)">
                                      <p:cBhvr>
                                        <p:cTn id="5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9" grpId="0"/>
      <p:bldP spid="13" grpId="0"/>
      <p:bldP spid="14" grpId="0"/>
      <p:bldP spid="15" grpId="0"/>
      <p:bldP spid="4" grpId="0" animBg="1"/>
      <p:bldP spid="4" grpId="1" animBg="1"/>
      <p:bldP spid="4" grpId="2" animBg="1"/>
      <p:bldP spid="17" grpId="0" animBg="1"/>
      <p:bldP spid="17" grpId="1" animBg="1"/>
      <p:bldP spid="18" grpId="0"/>
      <p:bldP spid="19" grpId="0"/>
      <p:bldP spid="2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Picture 3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1946"/>
            <a:ext cx="1417791" cy="979395"/>
          </a:xfrm>
          <a:prstGeom prst="rect">
            <a:avLst/>
          </a:prstGeom>
        </p:spPr>
      </p:pic>
      <p:sp>
        <p:nvSpPr>
          <p:cNvPr id="24" name="TextBox 23">
            <a:extLst>
              <a:ext uri="{FF2B5EF4-FFF2-40B4-BE49-F238E27FC236}">
                <a16:creationId xmlns:a16="http://schemas.microsoft.com/office/drawing/2014/main" id="{8BAB906A-1694-05DB-A671-51D0AA73C0B5}"/>
              </a:ext>
            </a:extLst>
          </p:cNvPr>
          <p:cNvSpPr txBox="1"/>
          <p:nvPr/>
        </p:nvSpPr>
        <p:spPr>
          <a:xfrm>
            <a:off x="2862213" y="1008985"/>
            <a:ext cx="7106878" cy="461665"/>
          </a:xfrm>
          <a:prstGeom prst="rect">
            <a:avLst/>
          </a:prstGeom>
          <a:noFill/>
        </p:spPr>
        <p:txBody>
          <a:bodyPr wrap="square" rtlCol="0">
            <a:spAutoFit/>
          </a:bodyPr>
          <a:lstStyle/>
          <a:p>
            <a:pPr lvl="0" algn="just">
              <a:defRPr/>
            </a:pPr>
            <a:r>
              <a:rPr lang="vi-VN" altLang="zh-CN" sz="2400">
                <a:solidFill>
                  <a:srgbClr val="002060"/>
                </a:solidFill>
                <a:latin typeface="Roboto" panose="02000000000000000000" pitchFamily="2" charset="0"/>
                <a:ea typeface="Roboto" panose="02000000000000000000" pitchFamily="2" charset="0"/>
              </a:rPr>
              <a:t>Chỉ ra đặc điểm của bầu trời trong những hình </a:t>
            </a:r>
            <a:r>
              <a:rPr lang="en-US" altLang="zh-CN" sz="2400">
                <a:solidFill>
                  <a:srgbClr val="002060"/>
                </a:solidFill>
                <a:latin typeface="Roboto" panose="02000000000000000000" pitchFamily="2" charset="0"/>
                <a:ea typeface="Roboto" panose="02000000000000000000" pitchFamily="2" charset="0"/>
              </a:rPr>
              <a:t>sau:</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
        <p:nvSpPr>
          <p:cNvPr id="9" name="TextBox 8"/>
          <p:cNvSpPr txBox="1"/>
          <p:nvPr/>
        </p:nvSpPr>
        <p:spPr>
          <a:xfrm>
            <a:off x="2639549" y="383993"/>
            <a:ext cx="7329542" cy="584775"/>
          </a:xfrm>
          <a:prstGeom prst="rect">
            <a:avLst/>
          </a:prstGeom>
          <a:noFill/>
        </p:spPr>
        <p:txBody>
          <a:bodyPr wrap="square" rtlCol="0">
            <a:spAutoFit/>
          </a:bodyPr>
          <a:lstStyle/>
          <a:p>
            <a:pPr lvl="0" algn="ctr">
              <a:defRPr/>
            </a:pPr>
            <a:r>
              <a:rPr lang="en-US" altLang="zh-CN" sz="3200">
                <a:solidFill>
                  <a:srgbClr val="002060"/>
                </a:solidFill>
                <a:latin typeface="Roboto Black" panose="02000000000000000000" pitchFamily="2" charset="0"/>
                <a:ea typeface="Roboto Black" panose="02000000000000000000" pitchFamily="2" charset="0"/>
              </a:rPr>
              <a:t>TÌM HIỂU BẦU TRỜI VÀO BAN NGÀY</a:t>
            </a:r>
            <a:endParaRPr lang="vi-VN" altLang="zh-CN" sz="3200">
              <a:solidFill>
                <a:srgbClr val="002060"/>
              </a:solidFill>
              <a:latin typeface="Roboto Black" panose="02000000000000000000" pitchFamily="2" charset="0"/>
              <a:ea typeface="Roboto Black" panose="02000000000000000000" pitchFamily="2" charset="0"/>
            </a:endParaRPr>
          </a:p>
        </p:txBody>
      </p:sp>
      <p:pic>
        <p:nvPicPr>
          <p:cNvPr id="3" name="Picture 2"/>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738633" y="2045336"/>
            <a:ext cx="5162886" cy="3441064"/>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13" name="TextBox 12">
            <a:extLst>
              <a:ext uri="{FF2B5EF4-FFF2-40B4-BE49-F238E27FC236}">
                <a16:creationId xmlns:a16="http://schemas.microsoft.com/office/drawing/2014/main" id="{8BAB906A-1694-05DB-A671-51D0AA73C0B5}"/>
              </a:ext>
            </a:extLst>
          </p:cNvPr>
          <p:cNvSpPr txBox="1"/>
          <p:nvPr/>
        </p:nvSpPr>
        <p:spPr>
          <a:xfrm>
            <a:off x="7143319" y="2049614"/>
            <a:ext cx="2968870" cy="461665"/>
          </a:xfrm>
          <a:prstGeom prst="rect">
            <a:avLst/>
          </a:prstGeom>
          <a:noFill/>
        </p:spPr>
        <p:txBody>
          <a:bodyPr wrap="square" rtlCol="0">
            <a:spAutoFit/>
          </a:bodyPr>
          <a:lstStyle/>
          <a:p>
            <a:pPr lvl="0" algn="just">
              <a:defRPr/>
            </a:pPr>
            <a:r>
              <a:rPr lang="vi-VN" altLang="zh-CN" sz="2400">
                <a:solidFill>
                  <a:srgbClr val="002060"/>
                </a:solidFill>
                <a:latin typeface="Roboto" panose="02000000000000000000" pitchFamily="2" charset="0"/>
                <a:ea typeface="Roboto" panose="02000000000000000000" pitchFamily="2" charset="0"/>
              </a:rPr>
              <a:t>Mây có</a:t>
            </a:r>
            <a:r>
              <a:rPr lang="en-US" altLang="zh-CN" sz="2400">
                <a:solidFill>
                  <a:srgbClr val="002060"/>
                </a:solidFill>
                <a:latin typeface="Roboto" panose="02000000000000000000" pitchFamily="2" charset="0"/>
                <a:ea typeface="Roboto" panose="02000000000000000000" pitchFamily="2" charset="0"/>
              </a:rPr>
              <a:t> </a:t>
            </a:r>
            <a:r>
              <a:rPr lang="vi-VN" altLang="zh-CN" sz="2400">
                <a:solidFill>
                  <a:srgbClr val="002060"/>
                </a:solidFill>
                <a:latin typeface="Roboto" panose="02000000000000000000" pitchFamily="2" charset="0"/>
                <a:ea typeface="Roboto" panose="02000000000000000000" pitchFamily="2" charset="0"/>
              </a:rPr>
              <a:t>màu gì? </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
        <p:nvSpPr>
          <p:cNvPr id="14" name="TextBox 13">
            <a:extLst>
              <a:ext uri="{FF2B5EF4-FFF2-40B4-BE49-F238E27FC236}">
                <a16:creationId xmlns:a16="http://schemas.microsoft.com/office/drawing/2014/main" id="{8BAB906A-1694-05DB-A671-51D0AA73C0B5}"/>
              </a:ext>
            </a:extLst>
          </p:cNvPr>
          <p:cNvSpPr txBox="1"/>
          <p:nvPr/>
        </p:nvSpPr>
        <p:spPr>
          <a:xfrm>
            <a:off x="7143319" y="3691021"/>
            <a:ext cx="4173726" cy="461665"/>
          </a:xfrm>
          <a:prstGeom prst="rect">
            <a:avLst/>
          </a:prstGeom>
          <a:noFill/>
        </p:spPr>
        <p:txBody>
          <a:bodyPr wrap="square" rtlCol="0">
            <a:spAutoFit/>
          </a:bodyPr>
          <a:lstStyle/>
          <a:p>
            <a:pPr lvl="0" algn="just">
              <a:defRPr/>
            </a:pPr>
            <a:r>
              <a:rPr lang="en-US" altLang="zh-CN" sz="2400">
                <a:solidFill>
                  <a:srgbClr val="002060"/>
                </a:solidFill>
                <a:latin typeface="Roboto" panose="02000000000000000000" pitchFamily="2" charset="0"/>
                <a:ea typeface="Roboto" panose="02000000000000000000" pitchFamily="2" charset="0"/>
              </a:rPr>
              <a:t>Bầu trời c</a:t>
            </a:r>
            <a:r>
              <a:rPr lang="vi-VN" altLang="zh-CN" sz="2400">
                <a:solidFill>
                  <a:srgbClr val="002060"/>
                </a:solidFill>
                <a:latin typeface="Roboto" panose="02000000000000000000" pitchFamily="2" charset="0"/>
                <a:ea typeface="Roboto" panose="02000000000000000000" pitchFamily="2" charset="0"/>
              </a:rPr>
              <a:t>ó Mặt Trời không?</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
        <p:nvSpPr>
          <p:cNvPr id="15" name="TextBox 14">
            <a:extLst>
              <a:ext uri="{FF2B5EF4-FFF2-40B4-BE49-F238E27FC236}">
                <a16:creationId xmlns:a16="http://schemas.microsoft.com/office/drawing/2014/main" id="{8BAB906A-1694-05DB-A671-51D0AA73C0B5}"/>
              </a:ext>
            </a:extLst>
          </p:cNvPr>
          <p:cNvSpPr txBox="1"/>
          <p:nvPr/>
        </p:nvSpPr>
        <p:spPr>
          <a:xfrm>
            <a:off x="7143319" y="2859410"/>
            <a:ext cx="4496455" cy="461665"/>
          </a:xfrm>
          <a:prstGeom prst="rect">
            <a:avLst/>
          </a:prstGeom>
          <a:noFill/>
        </p:spPr>
        <p:txBody>
          <a:bodyPr wrap="square" rtlCol="0">
            <a:spAutoFit/>
          </a:bodyPr>
          <a:lstStyle/>
          <a:p>
            <a:pPr lvl="0" algn="just">
              <a:defRPr/>
            </a:pPr>
            <a:r>
              <a:rPr lang="en-US" altLang="zh-CN" sz="2400">
                <a:solidFill>
                  <a:srgbClr val="FF0000"/>
                </a:solidFill>
                <a:latin typeface="Roboto" panose="02000000000000000000" pitchFamily="2" charset="0"/>
                <a:ea typeface="Roboto" panose="02000000000000000000" pitchFamily="2" charset="0"/>
              </a:rPr>
              <a:t>M</a:t>
            </a:r>
            <a:r>
              <a:rPr lang="vi-VN" altLang="zh-CN" sz="2400">
                <a:solidFill>
                  <a:srgbClr val="FF0000"/>
                </a:solidFill>
                <a:latin typeface="Roboto" panose="02000000000000000000" pitchFamily="2" charset="0"/>
                <a:ea typeface="Roboto" panose="02000000000000000000" pitchFamily="2" charset="0"/>
              </a:rPr>
              <a:t>ây </a:t>
            </a:r>
            <a:r>
              <a:rPr lang="en-US" altLang="zh-CN" sz="2400">
                <a:solidFill>
                  <a:srgbClr val="FF0000"/>
                </a:solidFill>
                <a:latin typeface="Roboto" panose="02000000000000000000" pitchFamily="2" charset="0"/>
                <a:ea typeface="Roboto" panose="02000000000000000000" pitchFamily="2" charset="0"/>
              </a:rPr>
              <a:t>có màu đen và xám</a:t>
            </a:r>
            <a:endParaRPr kumimoji="0" lang="en-US" altLang="zh-CN" sz="2400" b="0" i="0" u="none" strike="noStrike" kern="1200" cap="none" spc="0" normalizeH="0" baseline="0" noProof="0" dirty="0">
              <a:ln>
                <a:noFill/>
              </a:ln>
              <a:solidFill>
                <a:srgbClr val="FF0000"/>
              </a:solidFill>
              <a:effectLst/>
              <a:uLnTx/>
              <a:uFillTx/>
              <a:latin typeface="Roboto" panose="02000000000000000000" pitchFamily="2" charset="0"/>
              <a:ea typeface="Roboto" panose="02000000000000000000" pitchFamily="2" charset="0"/>
            </a:endParaRPr>
          </a:p>
        </p:txBody>
      </p:sp>
      <p:sp>
        <p:nvSpPr>
          <p:cNvPr id="16" name="TextBox 15">
            <a:extLst>
              <a:ext uri="{FF2B5EF4-FFF2-40B4-BE49-F238E27FC236}">
                <a16:creationId xmlns:a16="http://schemas.microsoft.com/office/drawing/2014/main" id="{8BAB906A-1694-05DB-A671-51D0AA73C0B5}"/>
              </a:ext>
            </a:extLst>
          </p:cNvPr>
          <p:cNvSpPr txBox="1"/>
          <p:nvPr/>
        </p:nvSpPr>
        <p:spPr>
          <a:xfrm>
            <a:off x="7143318" y="4522632"/>
            <a:ext cx="4066149" cy="461665"/>
          </a:xfrm>
          <a:prstGeom prst="rect">
            <a:avLst/>
          </a:prstGeom>
          <a:noFill/>
        </p:spPr>
        <p:txBody>
          <a:bodyPr wrap="square" rtlCol="0">
            <a:spAutoFit/>
          </a:bodyPr>
          <a:lstStyle/>
          <a:p>
            <a:pPr lvl="0" algn="just">
              <a:defRPr/>
            </a:pPr>
            <a:r>
              <a:rPr lang="en-US" altLang="zh-CN" sz="2400">
                <a:solidFill>
                  <a:srgbClr val="FF0000"/>
                </a:solidFill>
                <a:latin typeface="Roboto" panose="02000000000000000000" pitchFamily="2" charset="0"/>
                <a:ea typeface="Roboto" panose="02000000000000000000" pitchFamily="2" charset="0"/>
              </a:rPr>
              <a:t>Bầu trời không có Mặt Trời</a:t>
            </a:r>
            <a:endParaRPr kumimoji="0" lang="en-US" altLang="zh-CN" sz="2400" b="0" i="0" u="none" strike="noStrike" kern="1200" cap="none" spc="0" normalizeH="0" baseline="0" noProof="0" dirty="0">
              <a:ln>
                <a:noFill/>
              </a:ln>
              <a:solidFill>
                <a:srgbClr val="FF0000"/>
              </a:solidFill>
              <a:effectLst/>
              <a:uLnTx/>
              <a:uFillTx/>
              <a:latin typeface="Roboto" panose="02000000000000000000" pitchFamily="2" charset="0"/>
              <a:ea typeface="Roboto" panose="02000000000000000000" pitchFamily="2" charset="0"/>
            </a:endParaRPr>
          </a:p>
        </p:txBody>
      </p:sp>
      <p:sp>
        <p:nvSpPr>
          <p:cNvPr id="4" name="Oval 3"/>
          <p:cNvSpPr/>
          <p:nvPr/>
        </p:nvSpPr>
        <p:spPr>
          <a:xfrm>
            <a:off x="1258645" y="2280446"/>
            <a:ext cx="4152451" cy="1312608"/>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8BAB906A-1694-05DB-A671-51D0AA73C0B5}"/>
              </a:ext>
            </a:extLst>
          </p:cNvPr>
          <p:cNvSpPr txBox="1"/>
          <p:nvPr/>
        </p:nvSpPr>
        <p:spPr>
          <a:xfrm>
            <a:off x="499746" y="5740575"/>
            <a:ext cx="5915906" cy="461665"/>
          </a:xfrm>
          <a:prstGeom prst="rect">
            <a:avLst/>
          </a:prstGeom>
          <a:noFill/>
        </p:spPr>
        <p:txBody>
          <a:bodyPr wrap="square" rtlCol="0">
            <a:spAutoFit/>
          </a:bodyPr>
          <a:lstStyle/>
          <a:p>
            <a:pPr lvl="0" algn="just">
              <a:defRPr/>
            </a:pPr>
            <a:r>
              <a:rPr lang="en-US" altLang="zh-CN" sz="2400">
                <a:solidFill>
                  <a:srgbClr val="002060"/>
                </a:solidFill>
                <a:latin typeface="Roboto" panose="02000000000000000000" pitchFamily="2" charset="0"/>
                <a:ea typeface="Roboto" panose="02000000000000000000" pitchFamily="2" charset="0"/>
              </a:rPr>
              <a:t>Theo em bầu trời báo hiệu điều gì</a:t>
            </a:r>
            <a:r>
              <a:rPr lang="vi-VN" altLang="zh-CN" sz="2400">
                <a:solidFill>
                  <a:srgbClr val="002060"/>
                </a:solidFill>
                <a:latin typeface="Roboto" panose="02000000000000000000" pitchFamily="2" charset="0"/>
                <a:ea typeface="Roboto" panose="02000000000000000000" pitchFamily="2" charset="0"/>
              </a:rPr>
              <a:t>?</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
        <p:nvSpPr>
          <p:cNvPr id="19" name="TextBox 18">
            <a:extLst>
              <a:ext uri="{FF2B5EF4-FFF2-40B4-BE49-F238E27FC236}">
                <a16:creationId xmlns:a16="http://schemas.microsoft.com/office/drawing/2014/main" id="{8BAB906A-1694-05DB-A671-51D0AA73C0B5}"/>
              </a:ext>
            </a:extLst>
          </p:cNvPr>
          <p:cNvSpPr txBox="1"/>
          <p:nvPr/>
        </p:nvSpPr>
        <p:spPr>
          <a:xfrm>
            <a:off x="499746" y="6289562"/>
            <a:ext cx="6432832" cy="461665"/>
          </a:xfrm>
          <a:prstGeom prst="rect">
            <a:avLst/>
          </a:prstGeom>
          <a:noFill/>
        </p:spPr>
        <p:txBody>
          <a:bodyPr wrap="square" rtlCol="0">
            <a:spAutoFit/>
          </a:bodyPr>
          <a:lstStyle/>
          <a:p>
            <a:pPr lvl="0" algn="just">
              <a:defRPr/>
            </a:pPr>
            <a:r>
              <a:rPr lang="en-US" altLang="zh-CN" sz="2400" noProof="0">
                <a:solidFill>
                  <a:srgbClr val="FF0000"/>
                </a:solidFill>
                <a:latin typeface="Roboto" panose="02000000000000000000" pitchFamily="2" charset="0"/>
                <a:ea typeface="Roboto" panose="02000000000000000000" pitchFamily="2" charset="0"/>
              </a:rPr>
              <a:t>Bầu trời báo hiệu trời sắp mưa</a:t>
            </a:r>
            <a:endParaRPr kumimoji="0" lang="en-US" altLang="zh-CN" sz="2400" b="0" i="0" u="none" strike="noStrike" kern="1200" cap="none" spc="0" normalizeH="0" baseline="0" noProof="0" dirty="0">
              <a:ln>
                <a:noFill/>
              </a:ln>
              <a:solidFill>
                <a:srgbClr val="FF0000"/>
              </a:solidFill>
              <a:effectLst/>
              <a:uLnTx/>
              <a:uFillTx/>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9669956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down)">
                                      <p:cBhvr>
                                        <p:cTn id="7" dur="500"/>
                                        <p:tgtEl>
                                          <p:spTgt spid="24"/>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1000"/>
                                        <p:tgtEl>
                                          <p:spTgt spid="9"/>
                                        </p:tgtEl>
                                      </p:cBhvr>
                                    </p:animEffect>
                                    <p:anim calcmode="lin" valueType="num">
                                      <p:cBhvr>
                                        <p:cTn id="11" dur="1000" fill="hold"/>
                                        <p:tgtEl>
                                          <p:spTgt spid="9"/>
                                        </p:tgtEl>
                                        <p:attrNameLst>
                                          <p:attrName>ppt_x</p:attrName>
                                        </p:attrNameLst>
                                      </p:cBhvr>
                                      <p:tavLst>
                                        <p:tav tm="0">
                                          <p:val>
                                            <p:strVal val="#ppt_x"/>
                                          </p:val>
                                        </p:tav>
                                        <p:tav tm="100000">
                                          <p:val>
                                            <p:strVal val="#ppt_x"/>
                                          </p:val>
                                        </p:tav>
                                      </p:tavLst>
                                    </p:anim>
                                    <p:anim calcmode="lin" valueType="num">
                                      <p:cBhvr>
                                        <p:cTn id="12" dur="1000" fill="hold"/>
                                        <p:tgtEl>
                                          <p:spTgt spid="9"/>
                                        </p:tgtEl>
                                        <p:attrNameLst>
                                          <p:attrName>ppt_y</p:attrName>
                                        </p:attrNameLst>
                                      </p:cBhvr>
                                      <p:tavLst>
                                        <p:tav tm="0">
                                          <p:val>
                                            <p:strVal val="#ppt_y+.1"/>
                                          </p:val>
                                        </p:tav>
                                        <p:tav tm="100000">
                                          <p:val>
                                            <p:strVal val="#ppt_y"/>
                                          </p:val>
                                        </p:tav>
                                      </p:tavLst>
                                    </p:anim>
                                  </p:childTnLst>
                                </p:cTn>
                              </p:par>
                              <p:par>
                                <p:cTn id="13" presetID="22" presetClass="entr" presetSubtype="4"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down)">
                                      <p:cBhvr>
                                        <p:cTn id="15" dur="500"/>
                                        <p:tgtEl>
                                          <p:spTgt spid="3"/>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wipe(down)">
                                      <p:cBhvr>
                                        <p:cTn id="18" dur="500"/>
                                        <p:tgtEl>
                                          <p:spTgt spid="13"/>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down)">
                                      <p:cBhvr>
                                        <p:cTn id="23" dur="500"/>
                                        <p:tgtEl>
                                          <p:spTgt spid="15"/>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fade">
                                      <p:cBhvr>
                                        <p:cTn id="26" dur="500"/>
                                        <p:tgtEl>
                                          <p:spTgt spid="4"/>
                                        </p:tgtEl>
                                      </p:cBhvr>
                                    </p:animEffect>
                                  </p:childTnLst>
                                </p:cTn>
                              </p:par>
                              <p:par>
                                <p:cTn id="27" presetID="26" presetClass="emph" presetSubtype="0" repeatCount="3000" fill="hold" grpId="1" nodeType="withEffect">
                                  <p:stCondLst>
                                    <p:cond delay="0"/>
                                  </p:stCondLst>
                                  <p:childTnLst>
                                    <p:animEffect transition="out" filter="fade">
                                      <p:cBhvr>
                                        <p:cTn id="28" dur="1000" tmFilter="0, 0; .2, .5; .8, .5; 1, 0"/>
                                        <p:tgtEl>
                                          <p:spTgt spid="4"/>
                                        </p:tgtEl>
                                      </p:cBhvr>
                                    </p:animEffect>
                                    <p:animScale>
                                      <p:cBhvr>
                                        <p:cTn id="29" dur="500" autoRev="1" fill="hold"/>
                                        <p:tgtEl>
                                          <p:spTgt spid="4"/>
                                        </p:tgtEl>
                                      </p:cBhvr>
                                      <p:by x="105000" y="105000"/>
                                    </p:animScale>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grpId="0" nodeType="click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wipe(down)">
                                      <p:cBhvr>
                                        <p:cTn id="34" dur="500"/>
                                        <p:tgtEl>
                                          <p:spTgt spid="14"/>
                                        </p:tgtEl>
                                      </p:cBhvr>
                                    </p:animEffect>
                                  </p:childTnLst>
                                </p:cTn>
                              </p:par>
                              <p:par>
                                <p:cTn id="35" presetID="1" presetClass="exit" presetSubtype="0" fill="hold" grpId="2" nodeType="withEffect">
                                  <p:stCondLst>
                                    <p:cond delay="0"/>
                                  </p:stCondLst>
                                  <p:childTnLst>
                                    <p:set>
                                      <p:cBhvr>
                                        <p:cTn id="36" dur="1" fill="hold">
                                          <p:stCondLst>
                                            <p:cond delay="0"/>
                                          </p:stCondLst>
                                        </p:cTn>
                                        <p:tgtEl>
                                          <p:spTgt spid="4"/>
                                        </p:tgtEl>
                                        <p:attrNameLst>
                                          <p:attrName>style.visibility</p:attrName>
                                        </p:attrNameLst>
                                      </p:cBhvr>
                                      <p:to>
                                        <p:strVal val="hidden"/>
                                      </p:to>
                                    </p:set>
                                  </p:childTnLst>
                                </p:cTn>
                              </p:par>
                            </p:childTnLst>
                          </p:cTn>
                        </p:par>
                      </p:childTnLst>
                    </p:cTn>
                  </p:par>
                  <p:par>
                    <p:cTn id="37" fill="hold">
                      <p:stCondLst>
                        <p:cond delay="indefinite"/>
                      </p:stCondLst>
                      <p:childTnLst>
                        <p:par>
                          <p:cTn id="38" fill="hold">
                            <p:stCondLst>
                              <p:cond delay="0"/>
                            </p:stCondLst>
                            <p:childTnLst>
                              <p:par>
                                <p:cTn id="39" presetID="22" presetClass="entr" presetSubtype="4" fill="hold" grpId="0" nodeType="click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wipe(down)">
                                      <p:cBhvr>
                                        <p:cTn id="41" dur="500"/>
                                        <p:tgtEl>
                                          <p:spTgt spid="16"/>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4" fill="hold" grpId="0" nodeType="click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wipe(down)">
                                      <p:cBhvr>
                                        <p:cTn id="46" dur="500"/>
                                        <p:tgtEl>
                                          <p:spTgt spid="18"/>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4" fill="hold" grpId="0" nodeType="click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wipe(down)">
                                      <p:cBhvr>
                                        <p:cTn id="5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9" grpId="0"/>
      <p:bldP spid="13" grpId="0"/>
      <p:bldP spid="14" grpId="0"/>
      <p:bldP spid="15" grpId="0"/>
      <p:bldP spid="16" grpId="0"/>
      <p:bldP spid="4" grpId="0" animBg="1"/>
      <p:bldP spid="4" grpId="1" animBg="1"/>
      <p:bldP spid="4" grpId="2" animBg="1"/>
      <p:bldP spid="18" grpId="0"/>
      <p:bldP spid="19" grpId="0"/>
    </p:bldLst>
  </p:timing>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FDBB23"/>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6263</TotalTime>
  <Words>2036</Words>
  <Application>Microsoft Office PowerPoint</Application>
  <PresentationFormat>Widescreen</PresentationFormat>
  <Paragraphs>235</Paragraphs>
  <Slides>31</Slides>
  <Notes>30</Notes>
  <HiddenSlides>0</HiddenSlides>
  <MMClips>1</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31</vt:i4>
      </vt:variant>
    </vt:vector>
  </HeadingPairs>
  <TitlesOfParts>
    <vt:vector size="40" baseType="lpstr">
      <vt:lpstr>Calibri</vt:lpstr>
      <vt:lpstr>Pangolin</vt:lpstr>
      <vt:lpstr>Arial</vt:lpstr>
      <vt:lpstr>Calibri Light</vt:lpstr>
      <vt:lpstr>Roboto Black</vt:lpstr>
      <vt:lpstr>Times New Roman</vt:lpstr>
      <vt:lpstr>Roboto</vt:lpstr>
      <vt:lpstr>1_Office Theme</vt:lpstr>
      <vt:lpstr>2_Office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LEE</cp:lastModifiedBy>
  <cp:revision>398</cp:revision>
  <dcterms:created xsi:type="dcterms:W3CDTF">2023-04-01T23:44:56Z</dcterms:created>
  <dcterms:modified xsi:type="dcterms:W3CDTF">2023-09-07T14:26:37Z</dcterms:modified>
</cp:coreProperties>
</file>