
<file path=[Content_Types].xml><?xml version="1.0" encoding="utf-8"?>
<Types xmlns="http://schemas.openxmlformats.org/package/2006/content-types">
  <Default Extension="png" ContentType="image/png"/>
  <Default Extension="jfif" ContentType="image/jpe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sldIdLst>
    <p:sldId id="278" r:id="rId3"/>
    <p:sldId id="277" r:id="rId4"/>
    <p:sldId id="276" r:id="rId5"/>
    <p:sldId id="257" r:id="rId6"/>
    <p:sldId id="280" r:id="rId7"/>
    <p:sldId id="279" r:id="rId8"/>
    <p:sldId id="281" r:id="rId9"/>
    <p:sldId id="282" r:id="rId10"/>
    <p:sldId id="283" r:id="rId11"/>
    <p:sldId id="306" r:id="rId12"/>
    <p:sldId id="307" r:id="rId13"/>
    <p:sldId id="285" r:id="rId14"/>
    <p:sldId id="284" r:id="rId15"/>
    <p:sldId id="286" r:id="rId16"/>
    <p:sldId id="289" r:id="rId17"/>
    <p:sldId id="287" r:id="rId18"/>
    <p:sldId id="309" r:id="rId19"/>
    <p:sldId id="290" r:id="rId20"/>
    <p:sldId id="291" r:id="rId21"/>
    <p:sldId id="310" r:id="rId22"/>
    <p:sldId id="292" r:id="rId23"/>
    <p:sldId id="293" r:id="rId24"/>
    <p:sldId id="294" r:id="rId25"/>
    <p:sldId id="295" r:id="rId26"/>
    <p:sldId id="296" r:id="rId27"/>
    <p:sldId id="311" r:id="rId28"/>
    <p:sldId id="260" r:id="rId29"/>
    <p:sldId id="298" r:id="rId30"/>
    <p:sldId id="299" r:id="rId31"/>
    <p:sldId id="300" r:id="rId32"/>
    <p:sldId id="301" r:id="rId33"/>
    <p:sldId id="302" r:id="rId34"/>
    <p:sldId id="297" r:id="rId35"/>
    <p:sldId id="303" r:id="rId36"/>
    <p:sldId id="304" r:id="rId37"/>
    <p:sldId id="268" r:id="rId38"/>
  </p:sldIdLst>
  <p:sldSz cx="18288000" cy="10287000"/>
  <p:notesSz cx="6858000" cy="9144000"/>
  <p:embeddedFontLst>
    <p:embeddedFont>
      <p:font typeface="Calibri" panose="020F0502020204030204" pitchFamily="34" charset="0"/>
      <p:regular r:id="rId39"/>
      <p:bold r:id="rId40"/>
      <p:italic r:id="rId41"/>
      <p:boldItalic r:id="rId4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2708148-9E64-48EB-BA73-C29B8764CCAC}">
          <p14:sldIdLst>
            <p14:sldId id="278"/>
            <p14:sldId id="277"/>
            <p14:sldId id="276"/>
            <p14:sldId id="257"/>
            <p14:sldId id="280"/>
            <p14:sldId id="279"/>
            <p14:sldId id="281"/>
            <p14:sldId id="282"/>
            <p14:sldId id="283"/>
            <p14:sldId id="306"/>
            <p14:sldId id="307"/>
            <p14:sldId id="285"/>
            <p14:sldId id="284"/>
            <p14:sldId id="286"/>
            <p14:sldId id="289"/>
            <p14:sldId id="287"/>
            <p14:sldId id="309"/>
            <p14:sldId id="290"/>
            <p14:sldId id="291"/>
            <p14:sldId id="310"/>
            <p14:sldId id="292"/>
            <p14:sldId id="293"/>
            <p14:sldId id="294"/>
            <p14:sldId id="295"/>
            <p14:sldId id="296"/>
            <p14:sldId id="311"/>
            <p14:sldId id="260"/>
            <p14:sldId id="298"/>
            <p14:sldId id="299"/>
            <p14:sldId id="300"/>
            <p14:sldId id="301"/>
            <p14:sldId id="302"/>
            <p14:sldId id="297"/>
            <p14:sldId id="303"/>
            <p14:sldId id="304"/>
            <p14:sldId id="26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3" d="100"/>
          <a:sy n="53" d="100"/>
        </p:scale>
        <p:origin x="802"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371600"/>
            <a:fld id="{1D8BD707-D9CF-40AE-B4C6-C98DA3205C09}" type="datetimeFigureOut">
              <a:rPr lang="en-US" smtClean="0">
                <a:solidFill>
                  <a:prstClr val="black">
                    <a:tint val="75000"/>
                  </a:prstClr>
                </a:solidFill>
              </a:rPr>
              <a:pPr defTabSz="1371600"/>
              <a:t>9/5/2023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37160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371600"/>
            <a:fld id="{B6F15528-21DE-4FAA-801E-634DDDAF4B2B}"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281580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9/5/2023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6"/>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9/5/2023</a:t>
            </a:fld>
            <a:endParaRPr lang="en-US"/>
          </a:p>
        </p:txBody>
      </p:sp>
      <p:sp>
        <p:nvSpPr>
          <p:cNvPr id="5" name="Footer Placeholder 4"/>
          <p:cNvSpPr>
            <a:spLocks noGrp="1"/>
          </p:cNvSpPr>
          <p:nvPr>
            <p:ph type="ftr" sz="quarter" idx="3"/>
          </p:nvPr>
        </p:nvSpPr>
        <p:spPr>
          <a:xfrm>
            <a:off x="3124200" y="6356351"/>
            <a:ext cx="2895600" cy="36512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6"/>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306663751"/>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defTabSz="914445" rtl="0" eaLnBrk="1" latinLnBrk="0" hangingPunct="1">
        <a:spcBef>
          <a:spcPct val="0"/>
        </a:spcBef>
        <a:buNone/>
        <a:defRPr sz="4400" kern="1200">
          <a:solidFill>
            <a:schemeClr val="tx1"/>
          </a:solidFill>
          <a:latin typeface="+mj-lt"/>
          <a:ea typeface="+mj-ea"/>
          <a:cs typeface="+mj-cs"/>
        </a:defRPr>
      </a:lvl1pPr>
    </p:titleStyle>
    <p:bodyStyle>
      <a:lvl1pPr marL="342917" indent="-342917" algn="l" defTabSz="91444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88" indent="-285765" algn="l" defTabSz="914445" rtl="0" eaLnBrk="1" latinLnBrk="0" hangingPunct="1">
        <a:spcBef>
          <a:spcPct val="20000"/>
        </a:spcBef>
        <a:buFont typeface="Arial" pitchFamily="34" charset="0"/>
        <a:buChar char="–"/>
        <a:defRPr sz="2801" kern="1200">
          <a:solidFill>
            <a:schemeClr val="tx1"/>
          </a:solidFill>
          <a:latin typeface="+mn-lt"/>
          <a:ea typeface="+mn-ea"/>
          <a:cs typeface="+mn-cs"/>
        </a:defRPr>
      </a:lvl2pPr>
      <a:lvl3pPr marL="1143057" indent="-228612" algn="l" defTabSz="91444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80"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04"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26"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949"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171"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395"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45" rtl="0" eaLnBrk="1" latinLnBrk="0" hangingPunct="1">
        <a:defRPr sz="1800" kern="1200">
          <a:solidFill>
            <a:schemeClr val="tx1"/>
          </a:solidFill>
          <a:latin typeface="+mn-lt"/>
          <a:ea typeface="+mn-ea"/>
          <a:cs typeface="+mn-cs"/>
        </a:defRPr>
      </a:lvl1pPr>
      <a:lvl2pPr marL="457223" algn="l" defTabSz="914445" rtl="0" eaLnBrk="1" latinLnBrk="0" hangingPunct="1">
        <a:defRPr sz="1800" kern="1200">
          <a:solidFill>
            <a:schemeClr val="tx1"/>
          </a:solidFill>
          <a:latin typeface="+mn-lt"/>
          <a:ea typeface="+mn-ea"/>
          <a:cs typeface="+mn-cs"/>
        </a:defRPr>
      </a:lvl2pPr>
      <a:lvl3pPr marL="914445" algn="l" defTabSz="914445" rtl="0" eaLnBrk="1" latinLnBrk="0" hangingPunct="1">
        <a:defRPr sz="1800" kern="1200">
          <a:solidFill>
            <a:schemeClr val="tx1"/>
          </a:solidFill>
          <a:latin typeface="+mn-lt"/>
          <a:ea typeface="+mn-ea"/>
          <a:cs typeface="+mn-cs"/>
        </a:defRPr>
      </a:lvl3pPr>
      <a:lvl4pPr marL="1371669" algn="l" defTabSz="914445" rtl="0" eaLnBrk="1" latinLnBrk="0" hangingPunct="1">
        <a:defRPr sz="1800" kern="1200">
          <a:solidFill>
            <a:schemeClr val="tx1"/>
          </a:solidFill>
          <a:latin typeface="+mn-lt"/>
          <a:ea typeface="+mn-ea"/>
          <a:cs typeface="+mn-cs"/>
        </a:defRPr>
      </a:lvl4pPr>
      <a:lvl5pPr marL="1828892" algn="l" defTabSz="914445" rtl="0" eaLnBrk="1" latinLnBrk="0" hangingPunct="1">
        <a:defRPr sz="1800" kern="1200">
          <a:solidFill>
            <a:schemeClr val="tx1"/>
          </a:solidFill>
          <a:latin typeface="+mn-lt"/>
          <a:ea typeface="+mn-ea"/>
          <a:cs typeface="+mn-cs"/>
        </a:defRPr>
      </a:lvl5pPr>
      <a:lvl6pPr marL="2286114" algn="l" defTabSz="914445" rtl="0" eaLnBrk="1" latinLnBrk="0" hangingPunct="1">
        <a:defRPr sz="1800" kern="1200">
          <a:solidFill>
            <a:schemeClr val="tx1"/>
          </a:solidFill>
          <a:latin typeface="+mn-lt"/>
          <a:ea typeface="+mn-ea"/>
          <a:cs typeface="+mn-cs"/>
        </a:defRPr>
      </a:lvl6pPr>
      <a:lvl7pPr marL="2743337" algn="l" defTabSz="914445" rtl="0" eaLnBrk="1" latinLnBrk="0" hangingPunct="1">
        <a:defRPr sz="1800" kern="1200">
          <a:solidFill>
            <a:schemeClr val="tx1"/>
          </a:solidFill>
          <a:latin typeface="+mn-lt"/>
          <a:ea typeface="+mn-ea"/>
          <a:cs typeface="+mn-cs"/>
        </a:defRPr>
      </a:lvl7pPr>
      <a:lvl8pPr marL="3200561" algn="l" defTabSz="914445" rtl="0" eaLnBrk="1" latinLnBrk="0" hangingPunct="1">
        <a:defRPr sz="1800" kern="1200">
          <a:solidFill>
            <a:schemeClr val="tx1"/>
          </a:solidFill>
          <a:latin typeface="+mn-lt"/>
          <a:ea typeface="+mn-ea"/>
          <a:cs typeface="+mn-cs"/>
        </a:defRPr>
      </a:lvl8pPr>
      <a:lvl9pPr marL="3657783" algn="l" defTabSz="91444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jp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15.svg"/><Relationship Id="rId7" Type="http://schemas.openxmlformats.org/officeDocument/2006/relationships/image" Target="../media/image33.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3.svg"/><Relationship Id="rId7" Type="http://schemas.openxmlformats.org/officeDocument/2006/relationships/image" Target="../media/image4.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9.sv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23.svg"/><Relationship Id="rId4" Type="http://schemas.openxmlformats.org/officeDocument/2006/relationships/image" Target="../media/image8.png"/><Relationship Id="rId9" Type="http://schemas.openxmlformats.org/officeDocument/2006/relationships/image" Target="../media/image37.svg"/></Relationships>
</file>

<file path=ppt/slides/_rels/slide13.xml.rels><?xml version="1.0" encoding="UTF-8" standalone="yes"?>
<Relationships xmlns="http://schemas.openxmlformats.org/package/2006/relationships"><Relationship Id="rId8" Type="http://schemas.openxmlformats.org/officeDocument/2006/relationships/image" Target="../media/image51.svg"/><Relationship Id="rId13" Type="http://schemas.openxmlformats.org/officeDocument/2006/relationships/image" Target="../media/image45.svg"/><Relationship Id="rId3" Type="http://schemas.openxmlformats.org/officeDocument/2006/relationships/image" Target="../media/image2.svg"/><Relationship Id="rId7" Type="http://schemas.openxmlformats.org/officeDocument/2006/relationships/image" Target="../media/image29.png"/><Relationship Id="rId12"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8.jpeg"/><Relationship Id="rId11" Type="http://schemas.openxmlformats.org/officeDocument/2006/relationships/image" Target="../media/image40.png"/><Relationship Id="rId5" Type="http://schemas.openxmlformats.org/officeDocument/2006/relationships/image" Target="../media/image15.svg"/><Relationship Id="rId10" Type="http://schemas.openxmlformats.org/officeDocument/2006/relationships/image" Target="../media/image12.svg"/><Relationship Id="rId4" Type="http://schemas.openxmlformats.org/officeDocument/2006/relationships/image" Target="../media/image3.png"/><Relationship Id="rId9"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47.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5.sv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3.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4.png"/><Relationship Id="rId4" Type="http://schemas.openxmlformats.org/officeDocument/2006/relationships/image" Target="../media/image43.jfif"/></Relationships>
</file>

<file path=ppt/slides/_rels/slide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7.jpe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5.sv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51.jfif"/><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5.svg"/><Relationship Id="rId7" Type="http://schemas.openxmlformats.org/officeDocument/2006/relationships/image" Target="../media/image15.sv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45.svg"/><Relationship Id="rId5" Type="http://schemas.openxmlformats.org/officeDocument/2006/relationships/image" Target="../media/image77.svg"/><Relationship Id="rId10" Type="http://schemas.openxmlformats.org/officeDocument/2006/relationships/image" Target="../media/image26.png"/><Relationship Id="rId4" Type="http://schemas.openxmlformats.org/officeDocument/2006/relationships/image" Target="../media/image55.png"/><Relationship Id="rId9" Type="http://schemas.openxmlformats.org/officeDocument/2006/relationships/image" Target="../media/image2.svg"/></Relationships>
</file>

<file path=ppt/slides/_rels/slide2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slideLayout" Target="../slideLayouts/slideLayout7.xml"/><Relationship Id="rId7" Type="http://schemas.openxmlformats.org/officeDocument/2006/relationships/image" Target="../media/image2.sv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2.png"/><Relationship Id="rId5" Type="http://schemas.openxmlformats.org/officeDocument/2006/relationships/image" Target="../media/image15.sv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5.svg"/><Relationship Id="rId7" Type="http://schemas.openxmlformats.org/officeDocument/2006/relationships/image" Target="../media/image80.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2.svg"/><Relationship Id="rId4" Type="http://schemas.openxmlformats.org/officeDocument/2006/relationships/image" Target="../media/image2.png"/><Relationship Id="rId9" Type="http://schemas.openxmlformats.org/officeDocument/2006/relationships/image" Target="../media/image82.svg"/></Relationships>
</file>

<file path=ppt/slides/_rels/slide25.xml.rels><?xml version="1.0" encoding="UTF-8" standalone="yes"?>
<Relationships xmlns="http://schemas.openxmlformats.org/package/2006/relationships"><Relationship Id="rId8" Type="http://schemas.openxmlformats.org/officeDocument/2006/relationships/image" Target="../media/image61.jpg"/><Relationship Id="rId3" Type="http://schemas.openxmlformats.org/officeDocument/2006/relationships/image" Target="../media/image15.svg"/><Relationship Id="rId7" Type="http://schemas.openxmlformats.org/officeDocument/2006/relationships/image" Target="../media/image60.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9.jpeg"/><Relationship Id="rId5" Type="http://schemas.openxmlformats.org/officeDocument/2006/relationships/image" Target="../media/image2.svg"/><Relationship Id="rId10" Type="http://schemas.openxmlformats.org/officeDocument/2006/relationships/image" Target="../media/image63.jpeg"/><Relationship Id="rId4" Type="http://schemas.openxmlformats.org/officeDocument/2006/relationships/image" Target="../media/image2.png"/><Relationship Id="rId9"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61.jpg"/></Relationships>
</file>

<file path=ppt/slides/_rels/slide27.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3.svg"/><Relationship Id="rId7" Type="http://schemas.openxmlformats.org/officeDocument/2006/relationships/image" Target="../media/image4.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10.svg"/><Relationship Id="rId4" Type="http://schemas.openxmlformats.org/officeDocument/2006/relationships/image" Target="../media/image23.png"/><Relationship Id="rId9" Type="http://schemas.openxmlformats.org/officeDocument/2006/relationships/image" Target="../media/image59.svg"/></Relationships>
</file>

<file path=ppt/slides/_rels/slide28.xml.rels><?xml version="1.0" encoding="UTF-8" standalone="yes"?>
<Relationships xmlns="http://schemas.openxmlformats.org/package/2006/relationships"><Relationship Id="rId8" Type="http://schemas.openxmlformats.org/officeDocument/2006/relationships/image" Target="../media/image90.svg"/><Relationship Id="rId3" Type="http://schemas.microsoft.com/office/2007/relationships/media" Target="../media/media3.mp3"/><Relationship Id="rId7" Type="http://schemas.openxmlformats.org/officeDocument/2006/relationships/image" Target="../media/image6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4.png"/><Relationship Id="rId5" Type="http://schemas.openxmlformats.org/officeDocument/2006/relationships/slideLayout" Target="../slideLayouts/slideLayout12.xml"/><Relationship Id="rId10" Type="http://schemas.openxmlformats.org/officeDocument/2006/relationships/image" Target="../media/image92.svg"/><Relationship Id="rId4" Type="http://schemas.openxmlformats.org/officeDocument/2006/relationships/audio" Target="../media/media3.mp3"/><Relationship Id="rId9" Type="http://schemas.openxmlformats.org/officeDocument/2006/relationships/image" Target="../media/image66.png"/></Relationships>
</file>

<file path=ppt/slides/_rels/slide29.xml.rels><?xml version="1.0" encoding="UTF-8" standalone="yes"?>
<Relationships xmlns="http://schemas.openxmlformats.org/package/2006/relationships"><Relationship Id="rId8" Type="http://schemas.openxmlformats.org/officeDocument/2006/relationships/image" Target="../media/image90.svg"/><Relationship Id="rId3" Type="http://schemas.microsoft.com/office/2007/relationships/media" Target="../media/media3.mp3"/><Relationship Id="rId7" Type="http://schemas.openxmlformats.org/officeDocument/2006/relationships/image" Target="../media/image6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4.png"/><Relationship Id="rId5" Type="http://schemas.openxmlformats.org/officeDocument/2006/relationships/slideLayout" Target="../slideLayouts/slideLayout12.xml"/><Relationship Id="rId10" Type="http://schemas.openxmlformats.org/officeDocument/2006/relationships/image" Target="../media/image92.svg"/><Relationship Id="rId4" Type="http://schemas.openxmlformats.org/officeDocument/2006/relationships/audio" Target="../media/media3.mp3"/><Relationship Id="rId9" Type="http://schemas.openxmlformats.org/officeDocument/2006/relationships/image" Target="../media/image66.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27.svg"/><Relationship Id="rId3" Type="http://schemas.openxmlformats.org/officeDocument/2006/relationships/image" Target="../media/image21.svg"/><Relationship Id="rId7" Type="http://schemas.openxmlformats.org/officeDocument/2006/relationships/image" Target="../media/image15.svg"/><Relationship Id="rId12"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4.svg"/><Relationship Id="rId5" Type="http://schemas.openxmlformats.org/officeDocument/2006/relationships/image" Target="../media/image23.svg"/><Relationship Id="rId15" Type="http://schemas.openxmlformats.org/officeDocument/2006/relationships/image" Target="../media/image29.svg"/><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25.svg"/><Relationship Id="rId14"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image" Target="../media/image90.svg"/><Relationship Id="rId3" Type="http://schemas.microsoft.com/office/2007/relationships/media" Target="../media/media3.mp3"/><Relationship Id="rId7" Type="http://schemas.openxmlformats.org/officeDocument/2006/relationships/image" Target="../media/image6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4.png"/><Relationship Id="rId5" Type="http://schemas.openxmlformats.org/officeDocument/2006/relationships/slideLayout" Target="../slideLayouts/slideLayout12.xml"/><Relationship Id="rId10" Type="http://schemas.openxmlformats.org/officeDocument/2006/relationships/image" Target="../media/image92.svg"/><Relationship Id="rId4" Type="http://schemas.openxmlformats.org/officeDocument/2006/relationships/audio" Target="../media/media3.mp3"/><Relationship Id="rId9" Type="http://schemas.openxmlformats.org/officeDocument/2006/relationships/image" Target="../media/image66.png"/></Relationships>
</file>

<file path=ppt/slides/_rels/slide31.xml.rels><?xml version="1.0" encoding="UTF-8" standalone="yes"?>
<Relationships xmlns="http://schemas.openxmlformats.org/package/2006/relationships"><Relationship Id="rId8" Type="http://schemas.openxmlformats.org/officeDocument/2006/relationships/image" Target="../media/image90.svg"/><Relationship Id="rId3" Type="http://schemas.microsoft.com/office/2007/relationships/media" Target="../media/media3.mp3"/><Relationship Id="rId7" Type="http://schemas.openxmlformats.org/officeDocument/2006/relationships/image" Target="../media/image6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4.png"/><Relationship Id="rId5" Type="http://schemas.openxmlformats.org/officeDocument/2006/relationships/slideLayout" Target="../slideLayouts/slideLayout12.xml"/><Relationship Id="rId10" Type="http://schemas.openxmlformats.org/officeDocument/2006/relationships/image" Target="../media/image92.svg"/><Relationship Id="rId4" Type="http://schemas.openxmlformats.org/officeDocument/2006/relationships/audio" Target="../media/media3.mp3"/><Relationship Id="rId9" Type="http://schemas.openxmlformats.org/officeDocument/2006/relationships/image" Target="../media/image66.png"/></Relationships>
</file>

<file path=ppt/slides/_rels/slide32.xml.rels><?xml version="1.0" encoding="UTF-8" standalone="yes"?>
<Relationships xmlns="http://schemas.openxmlformats.org/package/2006/relationships"><Relationship Id="rId8" Type="http://schemas.openxmlformats.org/officeDocument/2006/relationships/image" Target="../media/image90.svg"/><Relationship Id="rId3" Type="http://schemas.microsoft.com/office/2007/relationships/media" Target="../media/media3.mp3"/><Relationship Id="rId7" Type="http://schemas.openxmlformats.org/officeDocument/2006/relationships/image" Target="../media/image65.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4.png"/><Relationship Id="rId5" Type="http://schemas.openxmlformats.org/officeDocument/2006/relationships/slideLayout" Target="../slideLayouts/slideLayout12.xml"/><Relationship Id="rId10" Type="http://schemas.openxmlformats.org/officeDocument/2006/relationships/image" Target="../media/image92.svg"/><Relationship Id="rId4" Type="http://schemas.openxmlformats.org/officeDocument/2006/relationships/audio" Target="../media/media3.mp3"/><Relationship Id="rId9" Type="http://schemas.openxmlformats.org/officeDocument/2006/relationships/image" Target="../media/image66.png"/></Relationships>
</file>

<file path=ppt/slides/_rels/slide33.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sv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15.svg"/><Relationship Id="rId7" Type="http://schemas.openxmlformats.org/officeDocument/2006/relationships/image" Target="../media/image94.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2.sv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2.sv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72.png"/><Relationship Id="rId3" Type="http://schemas.openxmlformats.org/officeDocument/2006/relationships/image" Target="../media/image10.svg"/><Relationship Id="rId7" Type="http://schemas.openxmlformats.org/officeDocument/2006/relationships/image" Target="../media/image98.svg"/><Relationship Id="rId12" Type="http://schemas.openxmlformats.org/officeDocument/2006/relationships/image" Target="../media/image6.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70.png"/><Relationship Id="rId11" Type="http://schemas.openxmlformats.org/officeDocument/2006/relationships/image" Target="../media/image71.png"/><Relationship Id="rId5" Type="http://schemas.openxmlformats.org/officeDocument/2006/relationships/image" Target="../media/image2.svg"/><Relationship Id="rId15" Type="http://schemas.openxmlformats.org/officeDocument/2006/relationships/image" Target="../media/image4.svg"/><Relationship Id="rId10" Type="http://schemas.openxmlformats.org/officeDocument/2006/relationships/image" Target="../media/image40.png"/><Relationship Id="rId4" Type="http://schemas.openxmlformats.org/officeDocument/2006/relationships/image" Target="../media/image2.png"/><Relationship Id="rId9" Type="http://schemas.openxmlformats.org/officeDocument/2006/relationships/image" Target="../media/image12.svg"/><Relationship Id="rId1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18" Type="http://schemas.openxmlformats.org/officeDocument/2006/relationships/image" Target="../media/image37.svg"/><Relationship Id="rId3" Type="http://schemas.openxmlformats.org/officeDocument/2006/relationships/image" Target="../media/image31.svg"/><Relationship Id="rId21" Type="http://schemas.openxmlformats.org/officeDocument/2006/relationships/image" Target="../media/image22.png"/><Relationship Id="rId7" Type="http://schemas.openxmlformats.org/officeDocument/2006/relationships/image" Target="../media/image33.svg"/><Relationship Id="rId12" Type="http://schemas.openxmlformats.org/officeDocument/2006/relationships/image" Target="../media/image17.png"/><Relationship Id="rId17" Type="http://schemas.openxmlformats.org/officeDocument/2006/relationships/image" Target="../media/image20.png"/><Relationship Id="rId2" Type="http://schemas.openxmlformats.org/officeDocument/2006/relationships/image" Target="../media/image13.png"/><Relationship Id="rId16" Type="http://schemas.openxmlformats.org/officeDocument/2006/relationships/image" Target="../media/image35.svg"/><Relationship Id="rId20" Type="http://schemas.openxmlformats.org/officeDocument/2006/relationships/image" Target="../media/image39.sv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6.svg"/><Relationship Id="rId5" Type="http://schemas.openxmlformats.org/officeDocument/2006/relationships/image" Target="../media/image23.svg"/><Relationship Id="rId15" Type="http://schemas.openxmlformats.org/officeDocument/2006/relationships/image" Target="../media/image19.png"/><Relationship Id="rId10" Type="http://schemas.openxmlformats.org/officeDocument/2006/relationships/image" Target="../media/image16.png"/><Relationship Id="rId19"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8.svg"/><Relationship Id="rId14" Type="http://schemas.openxmlformats.org/officeDocument/2006/relationships/image" Target="../media/image4.svg"/><Relationship Id="rId22" Type="http://schemas.openxmlformats.org/officeDocument/2006/relationships/image" Target="../media/image41.svg"/></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4.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23.sv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svg"/><Relationship Id="rId7" Type="http://schemas.openxmlformats.org/officeDocument/2006/relationships/image" Target="../media/image17.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4.png"/><Relationship Id="rId11" Type="http://schemas.openxmlformats.org/officeDocument/2006/relationships/image" Target="../media/image45.svg"/><Relationship Id="rId5" Type="http://schemas.openxmlformats.org/officeDocument/2006/relationships/image" Target="../media/image15.svg"/><Relationship Id="rId10" Type="http://schemas.openxmlformats.org/officeDocument/2006/relationships/image" Target="../media/image26.png"/><Relationship Id="rId4" Type="http://schemas.openxmlformats.org/officeDocument/2006/relationships/image" Target="../media/image3.png"/><Relationship Id="rId9" Type="http://schemas.openxmlformats.org/officeDocument/2006/relationships/image" Target="../media/image43.sv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svg"/><Relationship Id="rId7" Type="http://schemas.openxmlformats.org/officeDocument/2006/relationships/image" Target="../media/image47.sv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5.svg"/><Relationship Id="rId4" Type="http://schemas.openxmlformats.org/officeDocument/2006/relationships/image" Target="../media/image3.png"/><Relationship Id="rId9" Type="http://schemas.openxmlformats.org/officeDocument/2006/relationships/image" Target="../media/image49.svg"/></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5.svg"/><Relationship Id="rId7" Type="http://schemas.openxmlformats.org/officeDocument/2006/relationships/image" Target="../media/image51.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svg"/><Relationship Id="rId4" Type="http://schemas.openxmlformats.org/officeDocument/2006/relationships/image" Target="../media/image2.png"/><Relationship Id="rId9" Type="http://schemas.openxmlformats.org/officeDocument/2006/relationships/image" Target="../media/image43.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D6B11120-6A35-5AEC-14FB-0C4401A0F24A}"/>
              </a:ext>
            </a:extLst>
          </p:cNvPr>
          <p:cNvGrpSpPr/>
          <p:nvPr/>
        </p:nvGrpSpPr>
        <p:grpSpPr>
          <a:xfrm>
            <a:off x="10972800" y="3115075"/>
            <a:ext cx="6927617" cy="5466760"/>
            <a:chOff x="11019644" y="2929995"/>
            <a:chExt cx="6927617" cy="5466760"/>
          </a:xfrm>
        </p:grpSpPr>
        <p:pic>
          <p:nvPicPr>
            <p:cNvPr id="30" name="Picture 29">
              <a:extLst>
                <a:ext uri="{FF2B5EF4-FFF2-40B4-BE49-F238E27FC236}">
                  <a16:creationId xmlns:a16="http://schemas.microsoft.com/office/drawing/2014/main" id="{EBD6FF82-5D77-88D6-0A3D-FAA826174DBC}"/>
                </a:ext>
              </a:extLst>
            </p:cNvPr>
            <p:cNvPicPr>
              <a:picLocks noChangeAspect="1"/>
            </p:cNvPicPr>
            <p:nvPr/>
          </p:nvPicPr>
          <p:blipFill>
            <a:blip r:embed="rId2">
              <a:extLst>
                <a:ext uri="{28A0092B-C50C-407E-A947-70E740481C1C}">
                  <a14:useLocalDpi xmlns:a14="http://schemas.microsoft.com/office/drawing/2010/main" val="0"/>
                </a:ext>
              </a:extLst>
            </a:blip>
            <a:srcRect t="42" b="42"/>
            <a:stretch/>
          </p:blipFill>
          <p:spPr>
            <a:xfrm>
              <a:off x="11019644" y="2929995"/>
              <a:ext cx="6927617" cy="5018281"/>
            </a:xfrm>
            <a:prstGeom prst="rect">
              <a:avLst/>
            </a:prstGeom>
          </p:spPr>
        </p:pic>
        <p:sp>
          <p:nvSpPr>
            <p:cNvPr id="31" name="TextBox 30">
              <a:extLst>
                <a:ext uri="{FF2B5EF4-FFF2-40B4-BE49-F238E27FC236}">
                  <a16:creationId xmlns:a16="http://schemas.microsoft.com/office/drawing/2014/main" id="{1FA2FC80-5F3C-94A4-925F-344D696BE1F3}"/>
                </a:ext>
              </a:extLst>
            </p:cNvPr>
            <p:cNvSpPr txBox="1"/>
            <p:nvPr/>
          </p:nvSpPr>
          <p:spPr>
            <a:xfrm>
              <a:off x="11473552" y="7919701"/>
              <a:ext cx="6019800" cy="477054"/>
            </a:xfrm>
            <a:prstGeom prst="rect">
              <a:avLst/>
            </a:prstGeom>
            <a:noFill/>
          </p:spPr>
          <p:txBody>
            <a:bodyPr wrap="square" rtlCol="0">
              <a:spAutoFit/>
            </a:bodyPr>
            <a:lstStyle/>
            <a:p>
              <a:pPr algn="ctr"/>
              <a:r>
                <a:rPr lang="en-US" sz="2500" i="1">
                  <a:solidFill>
                    <a:srgbClr val="00B0F0"/>
                  </a:solidFill>
                  <a:latin typeface="Arial" panose="020B0604020202020204" pitchFamily="34" charset="0"/>
                  <a:cs typeface="Arial" panose="020B0604020202020204" pitchFamily="34" charset="0"/>
                </a:rPr>
                <a:t>Hình 1. Máy tính ENIAC</a:t>
              </a:r>
            </a:p>
          </p:txBody>
        </p:sp>
      </p:grpSp>
      <p:pic>
        <p:nvPicPr>
          <p:cNvPr id="2" name="Picture 2"/>
          <p:cNvPicPr>
            <a:picLocks noChangeAspect="1"/>
          </p:cNvPicPr>
          <p:nvPr/>
        </p:nvPicPr>
        <p:blipFill>
          <a:blip r:embed="rId3">
            <a:alphaModFix amt="70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4968829">
            <a:off x="-6292168" y="6725658"/>
            <a:ext cx="9773318" cy="10457831"/>
          </a:xfrm>
          <a:prstGeom prst="rect">
            <a:avLst/>
          </a:prstGeom>
        </p:spPr>
      </p:pic>
      <p:pic>
        <p:nvPicPr>
          <p:cNvPr id="11" name="Picture 11"/>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657050">
            <a:off x="13440783" y="-2719691"/>
            <a:ext cx="7204569" cy="7177551"/>
          </a:xfrm>
          <a:prstGeom prst="rect">
            <a:avLst/>
          </a:prstGeom>
        </p:spPr>
      </p:pic>
      <p:sp>
        <p:nvSpPr>
          <p:cNvPr id="25" name="TextBox 24">
            <a:extLst>
              <a:ext uri="{FF2B5EF4-FFF2-40B4-BE49-F238E27FC236}">
                <a16:creationId xmlns:a16="http://schemas.microsoft.com/office/drawing/2014/main" id="{C01190E4-A37D-8491-FB74-B0B8FC362A8A}"/>
              </a:ext>
            </a:extLst>
          </p:cNvPr>
          <p:cNvSpPr txBox="1"/>
          <p:nvPr/>
        </p:nvSpPr>
        <p:spPr>
          <a:xfrm>
            <a:off x="4762" y="571500"/>
            <a:ext cx="18288000" cy="1015663"/>
          </a:xfrm>
          <a:prstGeom prst="rect">
            <a:avLst/>
          </a:prstGeom>
          <a:noFill/>
        </p:spPr>
        <p:txBody>
          <a:bodyPr wrap="square" rtlCol="0">
            <a:spAutoFit/>
          </a:bodyPr>
          <a:lstStyle/>
          <a:p>
            <a:pPr algn="ctr"/>
            <a:r>
              <a:rPr lang="en-US" sz="6000" b="1">
                <a:latin typeface="Arial" panose="020B0604020202020204" pitchFamily="34" charset="0"/>
                <a:cs typeface="Arial" panose="020B0604020202020204" pitchFamily="34" charset="0"/>
              </a:rPr>
              <a:t>KHỞI ĐỘNG </a:t>
            </a:r>
          </a:p>
        </p:txBody>
      </p:sp>
      <p:grpSp>
        <p:nvGrpSpPr>
          <p:cNvPr id="28" name="Group 27">
            <a:extLst>
              <a:ext uri="{FF2B5EF4-FFF2-40B4-BE49-F238E27FC236}">
                <a16:creationId xmlns:a16="http://schemas.microsoft.com/office/drawing/2014/main" id="{40CD666F-5E61-490B-21C1-1FAD31BB5900}"/>
              </a:ext>
            </a:extLst>
          </p:cNvPr>
          <p:cNvGrpSpPr/>
          <p:nvPr/>
        </p:nvGrpSpPr>
        <p:grpSpPr>
          <a:xfrm>
            <a:off x="766073" y="1754875"/>
            <a:ext cx="9753600" cy="6393828"/>
            <a:chOff x="1371600" y="1956446"/>
            <a:chExt cx="9753600" cy="6393828"/>
          </a:xfrm>
        </p:grpSpPr>
        <p:sp>
          <p:nvSpPr>
            <p:cNvPr id="26" name="Rectangle: Rounded Corners 25">
              <a:extLst>
                <a:ext uri="{FF2B5EF4-FFF2-40B4-BE49-F238E27FC236}">
                  <a16:creationId xmlns:a16="http://schemas.microsoft.com/office/drawing/2014/main" id="{F96C2DF5-4FFE-A73D-86C8-1DC301AAA8E7}"/>
                </a:ext>
              </a:extLst>
            </p:cNvPr>
            <p:cNvSpPr/>
            <p:nvPr/>
          </p:nvSpPr>
          <p:spPr>
            <a:xfrm>
              <a:off x="1371600" y="3331993"/>
              <a:ext cx="9753600" cy="5018281"/>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4000">
                  <a:solidFill>
                    <a:schemeClr val="tx1"/>
                  </a:solidFill>
                  <a:effectLst/>
                  <a:latin typeface="Arial" panose="020B0604020202020204" pitchFamily="34" charset="0"/>
                  <a:ea typeface="Calibri" panose="020F0502020204030204" pitchFamily="34" charset="0"/>
                  <a:cs typeface="Arial" panose="020B0604020202020204" pitchFamily="34" charset="0"/>
                </a:rPr>
                <a:t>Em có nhận xét gì về sự phát triển của máy tính khi so sánh hình ảnh máy tính điện tử ENIAC (Hình 1) với máy tính bảng mỏng nhẹ hiện nay?</a:t>
              </a:r>
              <a:endParaRPr lang="en-US" sz="4000">
                <a:solidFill>
                  <a:schemeClr val="tx1"/>
                </a:solidFill>
                <a:latin typeface="Arial" panose="020B0604020202020204" pitchFamily="34" charset="0"/>
                <a:cs typeface="Arial" panose="020B0604020202020204" pitchFamily="34" charset="0"/>
              </a:endParaRPr>
            </a:p>
          </p:txBody>
        </p:sp>
        <p:pic>
          <p:nvPicPr>
            <p:cNvPr id="27" name="Picture 6">
              <a:extLst>
                <a:ext uri="{FF2B5EF4-FFF2-40B4-BE49-F238E27FC236}">
                  <a16:creationId xmlns:a16="http://schemas.microsoft.com/office/drawing/2014/main" id="{EAA0E6CD-5ACC-6864-E9B0-4793AE0B73B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5378789" y="1956446"/>
              <a:ext cx="2014666" cy="1966819"/>
            </a:xfrm>
            <a:prstGeom prst="rect">
              <a:avLst/>
            </a:prstGeom>
          </p:spPr>
        </p:pic>
      </p:grpSp>
    </p:spTree>
    <p:extLst>
      <p:ext uri="{BB962C8B-B14F-4D97-AF65-F5344CB8AC3E}">
        <p14:creationId xmlns:p14="http://schemas.microsoft.com/office/powerpoint/2010/main" val="2292680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arn(inVertical)">
                                      <p:cBhvr>
                                        <p:cTn id="13" dur="500"/>
                                        <p:tgtEl>
                                          <p:spTgt spid="28"/>
                                        </p:tgtEl>
                                      </p:cBhvr>
                                    </p:animEffect>
                                  </p:childTnLst>
                                </p:cTn>
                              </p:par>
                              <p:par>
                                <p:cTn id="14" presetID="16" presetClass="entr" presetSubtype="21"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barn(inVertical)">
                                      <p:cBhvr>
                                        <p:cTn id="1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57050">
            <a:off x="13440783" y="-2719691"/>
            <a:ext cx="7204569" cy="7177551"/>
          </a:xfrm>
          <a:prstGeom prst="rect">
            <a:avLst/>
          </a:prstGeom>
        </p:spPr>
      </p:pic>
      <p:cxnSp>
        <p:nvCxnSpPr>
          <p:cNvPr id="4" name="Straight Connector 3">
            <a:extLst>
              <a:ext uri="{FF2B5EF4-FFF2-40B4-BE49-F238E27FC236}">
                <a16:creationId xmlns:a16="http://schemas.microsoft.com/office/drawing/2014/main" id="{9A2C9510-A5B6-A979-01EB-6B3FB1D03894}"/>
              </a:ext>
            </a:extLst>
          </p:cNvPr>
          <p:cNvCxnSpPr>
            <a:cxnSpLocks/>
          </p:cNvCxnSpPr>
          <p:nvPr/>
        </p:nvCxnSpPr>
        <p:spPr>
          <a:xfrm>
            <a:off x="1371600" y="5949949"/>
            <a:ext cx="15011400" cy="0"/>
          </a:xfrm>
          <a:prstGeom prst="line">
            <a:avLst/>
          </a:prstGeom>
          <a:ln w="57150">
            <a:solidFill>
              <a:srgbClr val="EAAE1F"/>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5" name="Flowchart: Terminator 4">
            <a:extLst>
              <a:ext uri="{FF2B5EF4-FFF2-40B4-BE49-F238E27FC236}">
                <a16:creationId xmlns:a16="http://schemas.microsoft.com/office/drawing/2014/main" id="{B49D3585-F08F-F3BD-5065-7107E881BF79}"/>
              </a:ext>
            </a:extLst>
          </p:cNvPr>
          <p:cNvSpPr/>
          <p:nvPr/>
        </p:nvSpPr>
        <p:spPr>
          <a:xfrm>
            <a:off x="3550584" y="5645149"/>
            <a:ext cx="1312162" cy="609600"/>
          </a:xfrm>
          <a:prstGeom prst="flowChartTerminator">
            <a:avLst/>
          </a:prstGeom>
          <a:solidFill>
            <a:srgbClr val="057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defRPr/>
            </a:pPr>
            <a:r>
              <a:rPr lang="en-US" sz="2667" b="1">
                <a:solidFill>
                  <a:prstClr val="white"/>
                </a:solidFill>
                <a:latin typeface="Arial" panose="020B0604020202020204" pitchFamily="34" charset="0"/>
                <a:cs typeface="Arial" panose="020B0604020202020204" pitchFamily="34" charset="0"/>
              </a:rPr>
              <a:t>1642</a:t>
            </a:r>
          </a:p>
        </p:txBody>
      </p:sp>
      <p:sp>
        <p:nvSpPr>
          <p:cNvPr id="6" name="Flowchart: Terminator 5">
            <a:extLst>
              <a:ext uri="{FF2B5EF4-FFF2-40B4-BE49-F238E27FC236}">
                <a16:creationId xmlns:a16="http://schemas.microsoft.com/office/drawing/2014/main" id="{CF565EAA-5509-1B09-9D1B-DFE85B084AD2}"/>
              </a:ext>
            </a:extLst>
          </p:cNvPr>
          <p:cNvSpPr/>
          <p:nvPr/>
        </p:nvSpPr>
        <p:spPr>
          <a:xfrm>
            <a:off x="8215062" y="5645149"/>
            <a:ext cx="1312162" cy="609600"/>
          </a:xfrm>
          <a:prstGeom prst="flowChartTerminator">
            <a:avLst/>
          </a:prstGeom>
          <a:solidFill>
            <a:srgbClr val="057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defRPr/>
            </a:pPr>
            <a:r>
              <a:rPr lang="en-US" sz="2667" b="1">
                <a:solidFill>
                  <a:prstClr val="white"/>
                </a:solidFill>
                <a:latin typeface="Arial" panose="020B0604020202020204" pitchFamily="34" charset="0"/>
                <a:cs typeface="Arial" panose="020B0604020202020204" pitchFamily="34" charset="0"/>
              </a:rPr>
              <a:t>1820</a:t>
            </a:r>
          </a:p>
        </p:txBody>
      </p:sp>
      <p:sp>
        <p:nvSpPr>
          <p:cNvPr id="10" name="Flowchart: Terminator 9">
            <a:extLst>
              <a:ext uri="{FF2B5EF4-FFF2-40B4-BE49-F238E27FC236}">
                <a16:creationId xmlns:a16="http://schemas.microsoft.com/office/drawing/2014/main" id="{C77EEC00-842D-43C1-4B28-1B5D39CFDEFD}"/>
              </a:ext>
            </a:extLst>
          </p:cNvPr>
          <p:cNvSpPr/>
          <p:nvPr/>
        </p:nvSpPr>
        <p:spPr>
          <a:xfrm>
            <a:off x="12662706" y="5645149"/>
            <a:ext cx="1312162" cy="609600"/>
          </a:xfrm>
          <a:prstGeom prst="flowChartTerminator">
            <a:avLst/>
          </a:prstGeom>
          <a:solidFill>
            <a:srgbClr val="057F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09630">
              <a:defRPr/>
            </a:pPr>
            <a:r>
              <a:rPr lang="en-US" sz="2667" b="1">
                <a:solidFill>
                  <a:prstClr val="white"/>
                </a:solidFill>
                <a:latin typeface="Arial" panose="020B0604020202020204" pitchFamily="34" charset="0"/>
                <a:cs typeface="Arial" panose="020B0604020202020204" pitchFamily="34" charset="0"/>
              </a:rPr>
              <a:t>1944</a:t>
            </a:r>
          </a:p>
        </p:txBody>
      </p:sp>
      <p:grpSp>
        <p:nvGrpSpPr>
          <p:cNvPr id="25" name="Group 24">
            <a:extLst>
              <a:ext uri="{FF2B5EF4-FFF2-40B4-BE49-F238E27FC236}">
                <a16:creationId xmlns:a16="http://schemas.microsoft.com/office/drawing/2014/main" id="{15ECC1C9-8C56-16CB-D825-633B73AB59BF}"/>
              </a:ext>
            </a:extLst>
          </p:cNvPr>
          <p:cNvGrpSpPr/>
          <p:nvPr/>
        </p:nvGrpSpPr>
        <p:grpSpPr>
          <a:xfrm>
            <a:off x="1045156" y="6426656"/>
            <a:ext cx="6323017" cy="3714345"/>
            <a:chOff x="2063675" y="5977389"/>
            <a:chExt cx="6323017" cy="3714345"/>
          </a:xfrm>
        </p:grpSpPr>
        <p:grpSp>
          <p:nvGrpSpPr>
            <p:cNvPr id="7" name="Group 6">
              <a:extLst>
                <a:ext uri="{FF2B5EF4-FFF2-40B4-BE49-F238E27FC236}">
                  <a16:creationId xmlns:a16="http://schemas.microsoft.com/office/drawing/2014/main" id="{0764FE7E-24A0-CDAA-55FE-C0D4C464B5F8}"/>
                </a:ext>
              </a:extLst>
            </p:cNvPr>
            <p:cNvGrpSpPr/>
            <p:nvPr/>
          </p:nvGrpSpPr>
          <p:grpSpPr>
            <a:xfrm>
              <a:off x="2063675" y="5977389"/>
              <a:ext cx="6323017" cy="3714345"/>
              <a:chOff x="-696726" y="3660520"/>
              <a:chExt cx="5913823" cy="3379341"/>
            </a:xfrm>
          </p:grpSpPr>
          <p:sp>
            <p:nvSpPr>
              <p:cNvPr id="8" name="TextBox 7">
                <a:extLst>
                  <a:ext uri="{FF2B5EF4-FFF2-40B4-BE49-F238E27FC236}">
                    <a16:creationId xmlns:a16="http://schemas.microsoft.com/office/drawing/2014/main" id="{BF72ECC8-23F9-9CB9-CA33-12CBCF22B87B}"/>
                  </a:ext>
                </a:extLst>
              </p:cNvPr>
              <p:cNvSpPr txBox="1"/>
              <p:nvPr/>
            </p:nvSpPr>
            <p:spPr>
              <a:xfrm>
                <a:off x="-696726" y="5763622"/>
                <a:ext cx="5913823" cy="1276239"/>
              </a:xfrm>
              <a:prstGeom prst="rect">
                <a:avLst/>
              </a:prstGeom>
              <a:noFill/>
            </p:spPr>
            <p:txBody>
              <a:bodyPr wrap="square">
                <a:spAutoFit/>
              </a:bodyPr>
              <a:lstStyle/>
              <a:p>
                <a:pPr algn="ctr" defTabSz="609630">
                  <a:lnSpc>
                    <a:spcPct val="150000"/>
                  </a:lnSpc>
                  <a:defRPr/>
                </a:pPr>
                <a:r>
                  <a:rPr lang="en-US" sz="3000">
                    <a:solidFill>
                      <a:prstClr val="black"/>
                    </a:solidFill>
                    <a:latin typeface="Arial" panose="020B0604020202020204" pitchFamily="34" charset="0"/>
                    <a:cs typeface="Arial" panose="020B0604020202020204" pitchFamily="34" charset="0"/>
                  </a:rPr>
                  <a:t>Pascaline ra đời và mở ra giai đoạn mới cho lịch sử phát triển máy tính.</a:t>
                </a:r>
                <a:endParaRPr lang="en-US" sz="3000">
                  <a:solidFill>
                    <a:prstClr val="black"/>
                  </a:solidFill>
                  <a:latin typeface="Calibri"/>
                </a:endParaRPr>
              </a:p>
            </p:txBody>
          </p:sp>
          <p:pic>
            <p:nvPicPr>
              <p:cNvPr id="9" name="Picture 2">
                <a:extLst>
                  <a:ext uri="{FF2B5EF4-FFF2-40B4-BE49-F238E27FC236}">
                    <a16:creationId xmlns:a16="http://schemas.microsoft.com/office/drawing/2014/main" id="{3DD76F8C-8DC3-93DF-2529-C98711C225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41263" y="3660520"/>
                <a:ext cx="3012673" cy="2007663"/>
              </a:xfrm>
              <a:prstGeom prst="rect">
                <a:avLst/>
              </a:prstGeom>
              <a:noFill/>
              <a:extLst>
                <a:ext uri="{909E8E84-426E-40DD-AFC4-6F175D3DCCD1}">
                  <a14:hiddenFill xmlns:a14="http://schemas.microsoft.com/office/drawing/2010/main">
                    <a:solidFill>
                      <a:srgbClr val="FFFFFF"/>
                    </a:solidFill>
                  </a14:hiddenFill>
                </a:ext>
              </a:extLst>
            </p:spPr>
          </p:pic>
        </p:grpSp>
        <p:pic>
          <p:nvPicPr>
            <p:cNvPr id="12" name="Picture 2" descr="Blaise Pascal - Wikipedia">
              <a:extLst>
                <a:ext uri="{FF2B5EF4-FFF2-40B4-BE49-F238E27FC236}">
                  <a16:creationId xmlns:a16="http://schemas.microsoft.com/office/drawing/2014/main" id="{01FBC190-5D8F-0F76-08B8-002D45F1A81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5400" y="5977390"/>
              <a:ext cx="1853208" cy="22066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4A8D098D-E83E-0546-9340-1B8E75976A4C}"/>
              </a:ext>
            </a:extLst>
          </p:cNvPr>
          <p:cNvGrpSpPr/>
          <p:nvPr/>
        </p:nvGrpSpPr>
        <p:grpSpPr>
          <a:xfrm>
            <a:off x="5579191" y="2045971"/>
            <a:ext cx="6583903" cy="3599178"/>
            <a:chOff x="3189830" y="-673699"/>
            <a:chExt cx="5807189" cy="3214643"/>
          </a:xfrm>
        </p:grpSpPr>
        <p:grpSp>
          <p:nvGrpSpPr>
            <p:cNvPr id="14" name="Group 13">
              <a:extLst>
                <a:ext uri="{FF2B5EF4-FFF2-40B4-BE49-F238E27FC236}">
                  <a16:creationId xmlns:a16="http://schemas.microsoft.com/office/drawing/2014/main" id="{89A0FE28-F699-D448-C6F2-C1A224FD4789}"/>
                </a:ext>
              </a:extLst>
            </p:cNvPr>
            <p:cNvGrpSpPr/>
            <p:nvPr/>
          </p:nvGrpSpPr>
          <p:grpSpPr>
            <a:xfrm>
              <a:off x="3189830" y="-673699"/>
              <a:ext cx="5807189" cy="3214643"/>
              <a:chOff x="1757625" y="-678029"/>
              <a:chExt cx="5807189" cy="3214643"/>
            </a:xfrm>
          </p:grpSpPr>
          <p:sp>
            <p:nvSpPr>
              <p:cNvPr id="16" name="TextBox 15">
                <a:extLst>
                  <a:ext uri="{FF2B5EF4-FFF2-40B4-BE49-F238E27FC236}">
                    <a16:creationId xmlns:a16="http://schemas.microsoft.com/office/drawing/2014/main" id="{A575D9BC-3799-FBCD-B1D4-5C53C5504934}"/>
                  </a:ext>
                </a:extLst>
              </p:cNvPr>
              <p:cNvSpPr txBox="1"/>
              <p:nvPr/>
            </p:nvSpPr>
            <p:spPr>
              <a:xfrm>
                <a:off x="1853558" y="1283728"/>
                <a:ext cx="5711256" cy="1252886"/>
              </a:xfrm>
              <a:prstGeom prst="rect">
                <a:avLst/>
              </a:prstGeom>
              <a:noFill/>
            </p:spPr>
            <p:txBody>
              <a:bodyPr wrap="square">
                <a:spAutoFit/>
              </a:bodyPr>
              <a:lstStyle/>
              <a:p>
                <a:pPr algn="ctr" defTabSz="609630">
                  <a:lnSpc>
                    <a:spcPct val="150000"/>
                  </a:lnSpc>
                  <a:defRPr/>
                </a:pPr>
                <a:r>
                  <a:rPr lang="en-US" sz="3000">
                    <a:solidFill>
                      <a:prstClr val="black"/>
                    </a:solidFill>
                    <a:latin typeface="Arial" panose="020B0604020202020204" pitchFamily="34" charset="0"/>
                    <a:ea typeface="Times New Roman" panose="02020603050405020304" pitchFamily="18" charset="0"/>
                    <a:cs typeface="Arial" panose="020B0604020202020204" pitchFamily="34" charset="0"/>
                  </a:rPr>
                  <a:t>Máy tính cơ học thực hiện các phép tính cộng trừ, nhân, chia ra đời</a:t>
                </a:r>
                <a:endParaRPr lang="en-US" sz="3000">
                  <a:solidFill>
                    <a:prstClr val="black"/>
                  </a:solidFill>
                  <a:latin typeface="Calibri"/>
                </a:endParaRPr>
              </a:p>
            </p:txBody>
          </p:sp>
          <p:pic>
            <p:nvPicPr>
              <p:cNvPr id="17" name="Picture 4">
                <a:extLst>
                  <a:ext uri="{FF2B5EF4-FFF2-40B4-BE49-F238E27FC236}">
                    <a16:creationId xmlns:a16="http://schemas.microsoft.com/office/drawing/2014/main" id="{0CDFA311-096C-1033-3D31-13F3F38DE08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1757625" y="-678029"/>
                <a:ext cx="3560603" cy="1975020"/>
              </a:xfrm>
              <a:prstGeom prst="rect">
                <a:avLst/>
              </a:prstGeom>
              <a:noFill/>
              <a:extLst>
                <a:ext uri="{909E8E84-426E-40DD-AFC4-6F175D3DCCD1}">
                  <a14:hiddenFill xmlns:a14="http://schemas.microsoft.com/office/drawing/2010/main">
                    <a:solidFill>
                      <a:srgbClr val="FFFFFF"/>
                    </a:solidFill>
                  </a14:hiddenFill>
                </a:ext>
              </a:extLst>
            </p:spPr>
          </p:pic>
        </p:grpSp>
        <p:pic>
          <p:nvPicPr>
            <p:cNvPr id="15" name="Picture 14" descr="A painting of a person&#10;&#10;Description automatically generated with medium confidence">
              <a:extLst>
                <a:ext uri="{FF2B5EF4-FFF2-40B4-BE49-F238E27FC236}">
                  <a16:creationId xmlns:a16="http://schemas.microsoft.com/office/drawing/2014/main" id="{889838ED-E5C6-ADB4-8F81-EFE84291B6D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12426" y="-673698"/>
              <a:ext cx="1964999" cy="1967455"/>
            </a:xfrm>
            <a:prstGeom prst="rect">
              <a:avLst/>
            </a:prstGeom>
          </p:spPr>
        </p:pic>
      </p:grpSp>
      <p:grpSp>
        <p:nvGrpSpPr>
          <p:cNvPr id="18" name="Group 17">
            <a:extLst>
              <a:ext uri="{FF2B5EF4-FFF2-40B4-BE49-F238E27FC236}">
                <a16:creationId xmlns:a16="http://schemas.microsoft.com/office/drawing/2014/main" id="{C4BC9A83-36D8-1A38-3CD8-10C81DBF4CEF}"/>
              </a:ext>
            </a:extLst>
          </p:cNvPr>
          <p:cNvGrpSpPr/>
          <p:nvPr/>
        </p:nvGrpSpPr>
        <p:grpSpPr>
          <a:xfrm>
            <a:off x="9828261" y="6441431"/>
            <a:ext cx="6668132" cy="3368096"/>
            <a:chOff x="8019084" y="3655082"/>
            <a:chExt cx="6075740" cy="2870802"/>
          </a:xfrm>
        </p:grpSpPr>
        <p:grpSp>
          <p:nvGrpSpPr>
            <p:cNvPr id="19" name="Group 18">
              <a:extLst>
                <a:ext uri="{FF2B5EF4-FFF2-40B4-BE49-F238E27FC236}">
                  <a16:creationId xmlns:a16="http://schemas.microsoft.com/office/drawing/2014/main" id="{04FFC465-44D3-7964-50A8-6948DDA18E3D}"/>
                </a:ext>
              </a:extLst>
            </p:cNvPr>
            <p:cNvGrpSpPr/>
            <p:nvPr/>
          </p:nvGrpSpPr>
          <p:grpSpPr>
            <a:xfrm>
              <a:off x="8019084" y="3736720"/>
              <a:ext cx="6075740" cy="2789164"/>
              <a:chOff x="11721934" y="-648723"/>
              <a:chExt cx="6075740" cy="2789164"/>
            </a:xfrm>
          </p:grpSpPr>
          <p:sp>
            <p:nvSpPr>
              <p:cNvPr id="21" name="TextBox 20">
                <a:extLst>
                  <a:ext uri="{FF2B5EF4-FFF2-40B4-BE49-F238E27FC236}">
                    <a16:creationId xmlns:a16="http://schemas.microsoft.com/office/drawing/2014/main" id="{4B3CB508-B59E-EE54-124B-9E2E43A72D73}"/>
                  </a:ext>
                </a:extLst>
              </p:cNvPr>
              <p:cNvSpPr txBox="1"/>
              <p:nvPr/>
            </p:nvSpPr>
            <p:spPr>
              <a:xfrm>
                <a:off x="12218028" y="1535050"/>
                <a:ext cx="5579646" cy="605391"/>
              </a:xfrm>
              <a:prstGeom prst="rect">
                <a:avLst/>
              </a:prstGeom>
              <a:noFill/>
            </p:spPr>
            <p:txBody>
              <a:bodyPr wrap="square">
                <a:spAutoFit/>
              </a:bodyPr>
              <a:lstStyle/>
              <a:p>
                <a:pPr algn="ctr" defTabSz="609630">
                  <a:lnSpc>
                    <a:spcPct val="150000"/>
                  </a:lnSpc>
                  <a:defRPr/>
                </a:pPr>
                <a:r>
                  <a:rPr lang="en-US" sz="3000">
                    <a:solidFill>
                      <a:prstClr val="black"/>
                    </a:solidFill>
                    <a:latin typeface="Arial" panose="020B0604020202020204" pitchFamily="34" charset="0"/>
                    <a:cs typeface="Arial" panose="020B0604020202020204" pitchFamily="34" charset="0"/>
                  </a:rPr>
                  <a:t>Nguyên lí Von Neumann ra đời</a:t>
                </a:r>
                <a:endParaRPr lang="en-US" sz="3000">
                  <a:solidFill>
                    <a:prstClr val="black"/>
                  </a:solidFill>
                  <a:latin typeface="Calibri"/>
                </a:endParaRPr>
              </a:p>
            </p:txBody>
          </p:sp>
          <p:pic>
            <p:nvPicPr>
              <p:cNvPr id="22" name="Picture 21">
                <a:extLst>
                  <a:ext uri="{FF2B5EF4-FFF2-40B4-BE49-F238E27FC236}">
                    <a16:creationId xmlns:a16="http://schemas.microsoft.com/office/drawing/2014/main" id="{3B44BAAD-4EF5-E00A-E236-C91C94BC17C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1721934" y="-648723"/>
                <a:ext cx="3760810" cy="2172912"/>
              </a:xfrm>
              <a:prstGeom prst="rect">
                <a:avLst/>
              </a:prstGeom>
            </p:spPr>
          </p:pic>
        </p:grpSp>
        <p:pic>
          <p:nvPicPr>
            <p:cNvPr id="20" name="Picture 19">
              <a:extLst>
                <a:ext uri="{FF2B5EF4-FFF2-40B4-BE49-F238E27FC236}">
                  <a16:creationId xmlns:a16="http://schemas.microsoft.com/office/drawing/2014/main" id="{CF714FFE-5797-47E3-E827-152B6731A5FA}"/>
                </a:ext>
              </a:extLst>
            </p:cNvPr>
            <p:cNvPicPr>
              <a:picLocks noChangeAspect="1"/>
            </p:cNvPicPr>
            <p:nvPr/>
          </p:nvPicPr>
          <p:blipFill>
            <a:blip r:embed="rId9"/>
            <a:stretch>
              <a:fillRect/>
            </a:stretch>
          </p:blipFill>
          <p:spPr>
            <a:xfrm>
              <a:off x="11876149" y="3655082"/>
              <a:ext cx="1737611" cy="2254550"/>
            </a:xfrm>
            <a:prstGeom prst="rect">
              <a:avLst/>
            </a:prstGeom>
          </p:spPr>
        </p:pic>
      </p:grpSp>
      <p:sp>
        <p:nvSpPr>
          <p:cNvPr id="27" name="TextBox 26">
            <a:extLst>
              <a:ext uri="{FF2B5EF4-FFF2-40B4-BE49-F238E27FC236}">
                <a16:creationId xmlns:a16="http://schemas.microsoft.com/office/drawing/2014/main" id="{436DD26C-6CC0-20C8-629B-E716D851BBE3}"/>
              </a:ext>
            </a:extLst>
          </p:cNvPr>
          <p:cNvSpPr txBox="1"/>
          <p:nvPr/>
        </p:nvSpPr>
        <p:spPr>
          <a:xfrm>
            <a:off x="-638566" y="934399"/>
            <a:ext cx="19565132" cy="916276"/>
          </a:xfrm>
          <a:prstGeom prst="rect">
            <a:avLst/>
          </a:prstGeom>
          <a:noFill/>
        </p:spPr>
        <p:txBody>
          <a:bodyPr wrap="square">
            <a:spAutoFit/>
          </a:bodyPr>
          <a:lstStyle/>
          <a:p>
            <a:pPr marL="0" marR="0" algn="ctr">
              <a:lnSpc>
                <a:spcPct val="150000"/>
              </a:lnSpc>
              <a:spcBef>
                <a:spcPts val="0"/>
              </a:spcBef>
              <a:spcAft>
                <a:spcPts val="0"/>
              </a:spcAft>
            </a:pPr>
            <a:r>
              <a:rPr lang="vi-VN" sz="4000" b="1">
                <a:solidFill>
                  <a:srgbClr val="000000"/>
                </a:solidFill>
                <a:effectLst/>
                <a:ea typeface="Calibri" panose="020F0502020204030204" pitchFamily="34" charset="0"/>
                <a:cs typeface="Times New Roman" panose="02020603050405020304" pitchFamily="18" charset="0"/>
              </a:rPr>
              <a:t>Đường thời gian mô tả các giai đoạn phát triển của máy tính điện cơ.</a:t>
            </a:r>
            <a:endParaRPr lang="en-US" sz="400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633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6" presetClass="entr" presetSubtype="21"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barn(inVertical)">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par>
                                <p:cTn id="26" presetID="16" presetClass="entr" presetSubtype="21"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arn(inVertic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par>
                                <p:cTn id="34" presetID="16" presetClass="entr" presetSubtype="21"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sp>
        <p:nvSpPr>
          <p:cNvPr id="2" name="TextBox 2"/>
          <p:cNvSpPr txBox="1"/>
          <p:nvPr/>
        </p:nvSpPr>
        <p:spPr>
          <a:xfrm>
            <a:off x="1583368" y="3607213"/>
            <a:ext cx="11189031" cy="2954710"/>
          </a:xfrm>
          <a:prstGeom prst="roundRect">
            <a:avLst/>
          </a:prstGeom>
          <a:solidFill>
            <a:schemeClr val="accent6">
              <a:lumMod val="20000"/>
              <a:lumOff val="80000"/>
            </a:schemeClr>
          </a:solidFill>
          <a:ln w="38100">
            <a:solidFill>
              <a:schemeClr val="accent6">
                <a:lumMod val="75000"/>
              </a:schemeClr>
            </a:solidFill>
          </a:ln>
          <a:effectLst>
            <a:outerShdw blurRad="50800" dist="38100" dir="8100000" algn="tr" rotWithShape="0">
              <a:prstClr val="black">
                <a:alpha val="40000"/>
              </a:prstClr>
            </a:outerShdw>
          </a:effectLst>
        </p:spPr>
        <p:txBody>
          <a:bodyPr wrap="square" lIns="0" tIns="0" rIns="0" bIns="0" rtlCol="0" anchor="t">
            <a:spAutoFit/>
          </a:bodyPr>
          <a:lstStyle/>
          <a:p>
            <a:pPr lvl="0" algn="just">
              <a:lnSpc>
                <a:spcPct val="150000"/>
              </a:lnSpc>
              <a:spcBef>
                <a:spcPct val="0"/>
              </a:spcBef>
            </a:pPr>
            <a:r>
              <a:rPr lang="vi-VN" sz="4000">
                <a:solidFill>
                  <a:srgbClr val="241726"/>
                </a:solidFill>
              </a:rPr>
              <a:t>Lịch sử phát triển máy tính đã trải qua nhiều giai đoạn. Những máy tính xuất hiện trong cùng một giai đoạn được coi là cùng một thế hệ.</a:t>
            </a:r>
            <a:endParaRPr lang="en-US" sz="4000" u="none">
              <a:solidFill>
                <a:srgbClr val="241726"/>
              </a:solidFill>
            </a:endParaRPr>
          </a:p>
        </p:txBody>
      </p:sp>
      <p:pic>
        <p:nvPicPr>
          <p:cNvPr id="4" name="Picture 4"/>
          <p:cNvPicPr>
            <a:picLocks noChangeAspect="1"/>
          </p:cNvPicPr>
          <p:nvPr/>
        </p:nvPicPr>
        <p:blipFill>
          <a:blip r:embed="rId2">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403529">
            <a:off x="-2668708" y="6752490"/>
            <a:ext cx="10370934" cy="6870744"/>
          </a:xfrm>
          <a:prstGeom prst="rect">
            <a:avLst/>
          </a:prstGeom>
        </p:spPr>
      </p:pic>
      <p:pic>
        <p:nvPicPr>
          <p:cNvPr id="5" name="Picture 5"/>
          <p:cNvPicPr>
            <a:picLocks noChangeAspect="1"/>
          </p:cNvPicPr>
          <p:nvPr/>
        </p:nvPicPr>
        <p:blipFill>
          <a:blip r:embed="rId4">
            <a:alphaModFix amt="5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4674">
            <a:off x="-6366892" y="-4011847"/>
            <a:ext cx="11788114" cy="7809625"/>
          </a:xfrm>
          <a:prstGeom prst="rect">
            <a:avLst/>
          </a:prstGeom>
        </p:spPr>
      </p:pic>
      <p:pic>
        <p:nvPicPr>
          <p:cNvPr id="6" name="Picture 6"/>
          <p:cNvPicPr>
            <a:picLocks noChangeAspect="1"/>
          </p:cNvPicPr>
          <p:nvPr/>
        </p:nvPicPr>
        <p:blipFill>
          <a:blip r:embed="rId4">
            <a:alphaModFix amt="3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4674">
            <a:off x="11532173" y="5585607"/>
            <a:ext cx="11788114" cy="7809625"/>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734622" y="5033250"/>
            <a:ext cx="603830" cy="865706"/>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734622" y="5033250"/>
            <a:ext cx="603830" cy="865706"/>
          </a:xfrm>
          <a:prstGeom prst="rect">
            <a:avLst/>
          </a:prstGeom>
        </p:spPr>
      </p:pic>
      <p:pic>
        <p:nvPicPr>
          <p:cNvPr id="13" name="Picture 13"/>
          <p:cNvPicPr>
            <a:picLocks noChangeAspect="1"/>
          </p:cNvPicPr>
          <p:nvPr/>
        </p:nvPicPr>
        <p:blipFill>
          <a:blip r:embed="rId2">
            <a:alphaModFix amt="5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84674">
            <a:off x="11789227" y="-5513857"/>
            <a:ext cx="12997546" cy="8610874"/>
          </a:xfrm>
          <a:prstGeom prst="rect">
            <a:avLst/>
          </a:prstGeom>
        </p:spPr>
      </p:pic>
      <p:pic>
        <p:nvPicPr>
          <p:cNvPr id="14" name="Picture 5">
            <a:extLst>
              <a:ext uri="{FF2B5EF4-FFF2-40B4-BE49-F238E27FC236}">
                <a16:creationId xmlns:a16="http://schemas.microsoft.com/office/drawing/2014/main" id="{11AC6BF3-5BC6-6133-8819-AC1CB870FD9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2007003" y="5676899"/>
            <a:ext cx="6095085" cy="4610101"/>
          </a:xfrm>
          <a:prstGeom prst="rect">
            <a:avLst/>
          </a:prstGeom>
        </p:spPr>
      </p:pic>
      <p:sp>
        <p:nvSpPr>
          <p:cNvPr id="15" name="TextBox 14">
            <a:extLst>
              <a:ext uri="{FF2B5EF4-FFF2-40B4-BE49-F238E27FC236}">
                <a16:creationId xmlns:a16="http://schemas.microsoft.com/office/drawing/2014/main" id="{948E98D9-5692-EEE7-7526-21A63F060068}"/>
              </a:ext>
            </a:extLst>
          </p:cNvPr>
          <p:cNvSpPr txBox="1"/>
          <p:nvPr/>
        </p:nvSpPr>
        <p:spPr>
          <a:xfrm>
            <a:off x="3862739" y="2134297"/>
            <a:ext cx="6630287" cy="861774"/>
          </a:xfrm>
          <a:prstGeom prst="rect">
            <a:avLst/>
          </a:prstGeom>
          <a:noFill/>
        </p:spPr>
        <p:txBody>
          <a:bodyPr wrap="square" rtlCol="0">
            <a:spAutoFit/>
          </a:bodyPr>
          <a:lstStyle/>
          <a:p>
            <a:pPr algn="ctr"/>
            <a:r>
              <a:rPr lang="en-US" sz="5000" b="1">
                <a:latin typeface="Arial" panose="020B0604020202020204" pitchFamily="34" charset="0"/>
                <a:cs typeface="Arial" panose="020B0604020202020204" pitchFamily="34" charset="0"/>
              </a:rPr>
              <a:t>KẾT LUẬN </a:t>
            </a:r>
          </a:p>
        </p:txBody>
      </p:sp>
    </p:spTree>
    <p:extLst>
      <p:ext uri="{BB962C8B-B14F-4D97-AF65-F5344CB8AC3E}">
        <p14:creationId xmlns:p14="http://schemas.microsoft.com/office/powerpoint/2010/main" val="1122979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024343">
            <a:off x="-2367230" y="6974757"/>
            <a:ext cx="9502191" cy="6295202"/>
          </a:xfrm>
          <a:prstGeom prst="rect">
            <a:avLst/>
          </a:prstGeom>
        </p:spPr>
      </p:pic>
      <p:pic>
        <p:nvPicPr>
          <p:cNvPr id="3" name="Picture 3"/>
          <p:cNvPicPr>
            <a:picLocks noChangeAspect="1"/>
          </p:cNvPicPr>
          <p:nvPr/>
        </p:nvPicPr>
        <p:blipFill>
          <a:blip r:embed="rId4">
            <a:alphaModFix amt="5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4674">
            <a:off x="-6544982" y="-3986469"/>
            <a:ext cx="11788114" cy="7809625"/>
          </a:xfrm>
          <a:prstGeom prst="rect">
            <a:avLst/>
          </a:prstGeom>
        </p:spPr>
      </p:pic>
      <p:pic>
        <p:nvPicPr>
          <p:cNvPr id="4" name="Picture 4"/>
          <p:cNvPicPr>
            <a:picLocks noChangeAspect="1"/>
          </p:cNvPicPr>
          <p:nvPr/>
        </p:nvPicPr>
        <p:blipFill>
          <a:blip r:embed="rId4">
            <a:alphaModFix amt="3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4674">
            <a:off x="10659044" y="6217546"/>
            <a:ext cx="11788114" cy="7809625"/>
          </a:xfrm>
          <a:prstGeom prst="rect">
            <a:avLst/>
          </a:prstGeom>
        </p:spPr>
      </p:pic>
      <p:pic>
        <p:nvPicPr>
          <p:cNvPr id="5" name="Picture 5"/>
          <p:cNvPicPr>
            <a:picLocks noChangeAspect="1"/>
          </p:cNvPicPr>
          <p:nvPr/>
        </p:nvPicPr>
        <p:blipFill>
          <a:blip r:embed="rId2">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42983">
            <a:off x="13206069" y="-4903863"/>
            <a:ext cx="11788114" cy="7809625"/>
          </a:xfrm>
          <a:prstGeom prst="rect">
            <a:avLst/>
          </a:prstGeom>
        </p:spPr>
      </p:pic>
      <p:pic>
        <p:nvPicPr>
          <p:cNvPr id="20" name="Picture 2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209800" y="8115300"/>
            <a:ext cx="518177" cy="742906"/>
          </a:xfrm>
          <a:prstGeom prst="rect">
            <a:avLst/>
          </a:prstGeom>
        </p:spPr>
      </p:pic>
      <p:pic>
        <p:nvPicPr>
          <p:cNvPr id="23" name="Picture 20">
            <a:extLst>
              <a:ext uri="{FF2B5EF4-FFF2-40B4-BE49-F238E27FC236}">
                <a16:creationId xmlns:a16="http://schemas.microsoft.com/office/drawing/2014/main" id="{80191F4E-A1F6-3039-94F9-1ED94BD445E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849600" y="1333500"/>
            <a:ext cx="518177" cy="742906"/>
          </a:xfrm>
          <a:prstGeom prst="rect">
            <a:avLst/>
          </a:prstGeom>
        </p:spPr>
      </p:pic>
      <p:sp>
        <p:nvSpPr>
          <p:cNvPr id="25" name="TextBox 24">
            <a:extLst>
              <a:ext uri="{FF2B5EF4-FFF2-40B4-BE49-F238E27FC236}">
                <a16:creationId xmlns:a16="http://schemas.microsoft.com/office/drawing/2014/main" id="{32C12819-F0A8-6C97-63AC-167239895EF1}"/>
              </a:ext>
            </a:extLst>
          </p:cNvPr>
          <p:cNvSpPr txBox="1"/>
          <p:nvPr/>
        </p:nvSpPr>
        <p:spPr>
          <a:xfrm>
            <a:off x="1529357" y="3165786"/>
            <a:ext cx="15229285" cy="2907784"/>
          </a:xfrm>
          <a:prstGeom prst="rect">
            <a:avLst/>
          </a:prstGeom>
          <a:noFill/>
        </p:spPr>
        <p:txBody>
          <a:bodyPr wrap="square">
            <a:spAutoFit/>
          </a:bodyPr>
          <a:lstStyle/>
          <a:p>
            <a:pPr algn="ctr">
              <a:lnSpc>
                <a:spcPct val="150000"/>
              </a:lnSpc>
            </a:pPr>
            <a:r>
              <a:rPr lang="en-US" sz="6500" b="1">
                <a:latin typeface="Arial" panose="020B0604020202020204" pitchFamily="34" charset="0"/>
                <a:cs typeface="Arial" panose="020B0604020202020204" pitchFamily="34" charset="0"/>
              </a:rPr>
              <a:t>Phần 2.</a:t>
            </a:r>
          </a:p>
          <a:p>
            <a:pPr algn="ctr">
              <a:lnSpc>
                <a:spcPct val="150000"/>
              </a:lnSpc>
            </a:pPr>
            <a:r>
              <a:rPr lang="en-US" sz="6500" b="1">
                <a:latin typeface="Arial" panose="020B0604020202020204" pitchFamily="34" charset="0"/>
                <a:cs typeface="Arial" panose="020B0604020202020204" pitchFamily="34" charset="0"/>
              </a:rPr>
              <a:t>Các thế hệ máy tính</a:t>
            </a:r>
          </a:p>
        </p:txBody>
      </p:sp>
      <p:pic>
        <p:nvPicPr>
          <p:cNvPr id="6" name="Picture 3">
            <a:extLst>
              <a:ext uri="{FF2B5EF4-FFF2-40B4-BE49-F238E27FC236}">
                <a16:creationId xmlns:a16="http://schemas.microsoft.com/office/drawing/2014/main" id="{4BB1F1A8-8F41-CDBB-3117-4EE9864BE02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676930">
            <a:off x="13383189" y="7441380"/>
            <a:ext cx="3011269" cy="2162639"/>
          </a:xfrm>
          <a:prstGeom prst="rect">
            <a:avLst/>
          </a:prstGeom>
        </p:spPr>
      </p:pic>
    </p:spTree>
    <p:extLst>
      <p:ext uri="{BB962C8B-B14F-4D97-AF65-F5344CB8AC3E}">
        <p14:creationId xmlns:p14="http://schemas.microsoft.com/office/powerpoint/2010/main" val="382200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657050">
            <a:off x="13440783" y="-2719691"/>
            <a:ext cx="7204569" cy="7177551"/>
          </a:xfrm>
          <a:prstGeom prst="rect">
            <a:avLst/>
          </a:prstGeom>
        </p:spPr>
      </p:pic>
      <p:pic>
        <p:nvPicPr>
          <p:cNvPr id="28" name="Picture 27" descr="Lịch sử phát triển của máy tính trải qua bao nhiêu thế hệ?">
            <a:extLst>
              <a:ext uri="{FF2B5EF4-FFF2-40B4-BE49-F238E27FC236}">
                <a16:creationId xmlns:a16="http://schemas.microsoft.com/office/drawing/2014/main" id="{54AC2034-6431-2A33-E0A6-AF2A8225EF8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64254" y="2577235"/>
            <a:ext cx="6248400" cy="4138428"/>
          </a:xfrm>
          <a:prstGeom prst="roundRect">
            <a:avLst/>
          </a:prstGeom>
          <a:noFill/>
          <a:ln>
            <a:noFill/>
          </a:ln>
        </p:spPr>
      </p:pic>
      <p:grpSp>
        <p:nvGrpSpPr>
          <p:cNvPr id="30" name="Group 29">
            <a:extLst>
              <a:ext uri="{FF2B5EF4-FFF2-40B4-BE49-F238E27FC236}">
                <a16:creationId xmlns:a16="http://schemas.microsoft.com/office/drawing/2014/main" id="{848FF999-8525-9BE5-EC50-612B7538B60C}"/>
              </a:ext>
            </a:extLst>
          </p:cNvPr>
          <p:cNvGrpSpPr/>
          <p:nvPr/>
        </p:nvGrpSpPr>
        <p:grpSpPr>
          <a:xfrm>
            <a:off x="990511" y="684842"/>
            <a:ext cx="8686799" cy="5985852"/>
            <a:chOff x="447676" y="1443648"/>
            <a:chExt cx="8686799" cy="5985852"/>
          </a:xfrm>
        </p:grpSpPr>
        <p:grpSp>
          <p:nvGrpSpPr>
            <p:cNvPr id="26" name="Group 25">
              <a:extLst>
                <a:ext uri="{FF2B5EF4-FFF2-40B4-BE49-F238E27FC236}">
                  <a16:creationId xmlns:a16="http://schemas.microsoft.com/office/drawing/2014/main" id="{12B23ADD-F16C-4A7B-11CF-90B30FEC083E}"/>
                </a:ext>
              </a:extLst>
            </p:cNvPr>
            <p:cNvGrpSpPr/>
            <p:nvPr/>
          </p:nvGrpSpPr>
          <p:grpSpPr>
            <a:xfrm>
              <a:off x="447676" y="3086100"/>
              <a:ext cx="8686799" cy="4343400"/>
              <a:chOff x="2286000" y="1999467"/>
              <a:chExt cx="13335000" cy="2467679"/>
            </a:xfrm>
          </p:grpSpPr>
          <p:sp>
            <p:nvSpPr>
              <p:cNvPr id="23" name="Rectangle: Rounded Corners 22">
                <a:extLst>
                  <a:ext uri="{FF2B5EF4-FFF2-40B4-BE49-F238E27FC236}">
                    <a16:creationId xmlns:a16="http://schemas.microsoft.com/office/drawing/2014/main" id="{70DFC471-BBEB-3F58-A6DF-1ECB41FEA953}"/>
                  </a:ext>
                </a:extLst>
              </p:cNvPr>
              <p:cNvSpPr/>
              <p:nvPr/>
            </p:nvSpPr>
            <p:spPr>
              <a:xfrm>
                <a:off x="2286000" y="1999467"/>
                <a:ext cx="13335000" cy="2467679"/>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8F3E86B-F69B-6E19-683C-0AEBF63C187B}"/>
                  </a:ext>
                </a:extLst>
              </p:cNvPr>
              <p:cNvSpPr txBox="1"/>
              <p:nvPr/>
            </p:nvSpPr>
            <p:spPr>
              <a:xfrm>
                <a:off x="3337145" y="2519879"/>
                <a:ext cx="11232708" cy="1410514"/>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en-US" sz="3600">
                    <a:solidFill>
                      <a:srgbClr val="000000"/>
                    </a:solidFill>
                    <a:latin typeface="Arial" panose="020B0604020202020204" pitchFamily="34" charset="0"/>
                    <a:ea typeface="Calibri" panose="020F0502020204030204" pitchFamily="34" charset="0"/>
                    <a:cs typeface="Arial" panose="020B0604020202020204" pitchFamily="34" charset="0"/>
                  </a:rPr>
                  <a:t>Đọc mục 2 trong SGK trang 6, 7 và trả lời câu hỏi: </a:t>
                </a:r>
                <a:r>
                  <a:rPr lang="en-US" sz="3600">
                    <a:solidFill>
                      <a:srgbClr val="000000"/>
                    </a:solidFill>
                    <a:effectLst/>
                    <a:latin typeface="Arial" panose="020B0604020202020204" pitchFamily="34" charset="0"/>
                    <a:ea typeface="Calibri" panose="020F0502020204030204" pitchFamily="34" charset="0"/>
                    <a:cs typeface="Arial" panose="020B0604020202020204" pitchFamily="34" charset="0"/>
                  </a:rPr>
                  <a:t>Máy tính điện tử phát triển qua mấy thế hệ?</a:t>
                </a:r>
                <a:endParaRPr lang="en-US" sz="3600">
                  <a:latin typeface="Arial" panose="020B0604020202020204" pitchFamily="34" charset="0"/>
                  <a:cs typeface="Arial" panose="020B0604020202020204" pitchFamily="34" charset="0"/>
                </a:endParaRPr>
              </a:p>
            </p:txBody>
          </p:sp>
        </p:grpSp>
        <p:pic>
          <p:nvPicPr>
            <p:cNvPr id="29" name="Picture 6">
              <a:extLst>
                <a:ext uri="{FF2B5EF4-FFF2-40B4-BE49-F238E27FC236}">
                  <a16:creationId xmlns:a16="http://schemas.microsoft.com/office/drawing/2014/main" id="{B5755931-6DB0-C566-25E4-F7C02449E7D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3686175" y="1443648"/>
              <a:ext cx="2209800" cy="2157319"/>
            </a:xfrm>
            <a:prstGeom prst="rect">
              <a:avLst/>
            </a:prstGeom>
          </p:spPr>
        </p:pic>
      </p:grpSp>
      <p:pic>
        <p:nvPicPr>
          <p:cNvPr id="31" name="Picture 9">
            <a:extLst>
              <a:ext uri="{FF2B5EF4-FFF2-40B4-BE49-F238E27FC236}">
                <a16:creationId xmlns:a16="http://schemas.microsoft.com/office/drawing/2014/main" id="{1A078C6E-A447-B604-CA5A-44A0E2D3A627}"/>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rot="-353796" flipV="1">
            <a:off x="465622" y="8185894"/>
            <a:ext cx="5732819" cy="1770008"/>
          </a:xfrm>
          <a:prstGeom prst="rect">
            <a:avLst/>
          </a:prstGeom>
        </p:spPr>
      </p:pic>
      <p:pic>
        <p:nvPicPr>
          <p:cNvPr id="32" name="Picture 13">
            <a:extLst>
              <a:ext uri="{FF2B5EF4-FFF2-40B4-BE49-F238E27FC236}">
                <a16:creationId xmlns:a16="http://schemas.microsoft.com/office/drawing/2014/main" id="{950D2976-8E6C-3686-03DE-AB9734C9E6D0}"/>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flipH="1">
            <a:off x="12638159" y="419916"/>
            <a:ext cx="4880230" cy="1506771"/>
          </a:xfrm>
          <a:prstGeom prst="rect">
            <a:avLst/>
          </a:prstGeom>
        </p:spPr>
      </p:pic>
      <p:grpSp>
        <p:nvGrpSpPr>
          <p:cNvPr id="5" name="Group 4">
            <a:extLst>
              <a:ext uri="{FF2B5EF4-FFF2-40B4-BE49-F238E27FC236}">
                <a16:creationId xmlns:a16="http://schemas.microsoft.com/office/drawing/2014/main" id="{D3089ACB-F161-596C-2ECC-B199F947A525}"/>
              </a:ext>
            </a:extLst>
          </p:cNvPr>
          <p:cNvGrpSpPr/>
          <p:nvPr/>
        </p:nvGrpSpPr>
        <p:grpSpPr>
          <a:xfrm>
            <a:off x="2057400" y="7762647"/>
            <a:ext cx="12141389" cy="1030077"/>
            <a:chOff x="2057400" y="7762647"/>
            <a:chExt cx="12141389" cy="1030077"/>
          </a:xfrm>
        </p:grpSpPr>
        <p:pic>
          <p:nvPicPr>
            <p:cNvPr id="3" name="Graphic 2" descr="Back with solid fill">
              <a:extLst>
                <a:ext uri="{FF2B5EF4-FFF2-40B4-BE49-F238E27FC236}">
                  <a16:creationId xmlns:a16="http://schemas.microsoft.com/office/drawing/2014/main" id="{C1FAF3E7-E761-8212-4EBD-8301EC23B95C}"/>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tretch>
              <a:fillRect/>
            </a:stretch>
          </p:blipFill>
          <p:spPr>
            <a:xfrm flipV="1">
              <a:off x="2057400" y="7762647"/>
              <a:ext cx="1729737" cy="1030077"/>
            </a:xfrm>
            <a:prstGeom prst="rect">
              <a:avLst/>
            </a:prstGeom>
          </p:spPr>
        </p:pic>
        <p:sp>
          <p:nvSpPr>
            <p:cNvPr id="4" name="TextBox 3">
              <a:extLst>
                <a:ext uri="{FF2B5EF4-FFF2-40B4-BE49-F238E27FC236}">
                  <a16:creationId xmlns:a16="http://schemas.microsoft.com/office/drawing/2014/main" id="{D2B30B28-2935-3244-A8CE-A077867C5342}"/>
                </a:ext>
              </a:extLst>
            </p:cNvPr>
            <p:cNvSpPr txBox="1"/>
            <p:nvPr/>
          </p:nvSpPr>
          <p:spPr>
            <a:xfrm>
              <a:off x="4089211" y="7896100"/>
              <a:ext cx="10109578" cy="707886"/>
            </a:xfrm>
            <a:prstGeom prst="rect">
              <a:avLst/>
            </a:prstGeom>
            <a:noFill/>
          </p:spPr>
          <p:txBody>
            <a:bodyPr wrap="square" rtlCol="0">
              <a:spAutoFit/>
            </a:bodyPr>
            <a:lstStyle/>
            <a:p>
              <a:r>
                <a:rPr lang="en-US" sz="4000">
                  <a:latin typeface="Arial" panose="020B0604020202020204" pitchFamily="34" charset="0"/>
                  <a:cs typeface="Arial" panose="020B0604020202020204" pitchFamily="34" charset="0"/>
                </a:rPr>
                <a:t>Máy tính điện tử phát triển qua 5 thế hệ. </a:t>
              </a:r>
            </a:p>
          </p:txBody>
        </p:sp>
      </p:grpSp>
    </p:spTree>
    <p:extLst>
      <p:ext uri="{BB962C8B-B14F-4D97-AF65-F5344CB8AC3E}">
        <p14:creationId xmlns:p14="http://schemas.microsoft.com/office/powerpoint/2010/main" val="4260139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par>
                                <p:cTn id="8" presetID="16" presetClass="entr" presetSubtype="21"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barn(inVertical)">
                                      <p:cBhvr>
                                        <p:cTn id="10" dur="500"/>
                                        <p:tgtEl>
                                          <p:spTgt spid="28"/>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657050">
            <a:off x="13440783" y="-2719691"/>
            <a:ext cx="7204569" cy="7177551"/>
          </a:xfrm>
          <a:prstGeom prst="rect">
            <a:avLst/>
          </a:prstGeom>
        </p:spPr>
      </p:pic>
      <p:sp>
        <p:nvSpPr>
          <p:cNvPr id="7" name="TextBox 6">
            <a:extLst>
              <a:ext uri="{FF2B5EF4-FFF2-40B4-BE49-F238E27FC236}">
                <a16:creationId xmlns:a16="http://schemas.microsoft.com/office/drawing/2014/main" id="{47E34BC3-6EB2-E4AC-2AB6-501F0F8244BE}"/>
              </a:ext>
            </a:extLst>
          </p:cNvPr>
          <p:cNvSpPr txBox="1"/>
          <p:nvPr/>
        </p:nvSpPr>
        <p:spPr>
          <a:xfrm>
            <a:off x="533400" y="1754999"/>
            <a:ext cx="17221200" cy="901593"/>
          </a:xfrm>
          <a:prstGeom prst="rect">
            <a:avLst/>
          </a:prstGeom>
          <a:noFill/>
        </p:spPr>
        <p:txBody>
          <a:bodyPr wrap="square" rtlCol="0">
            <a:spAutoFit/>
          </a:bodyPr>
          <a:lstStyle/>
          <a:p>
            <a:pPr>
              <a:lnSpc>
                <a:spcPct val="150000"/>
              </a:lnSpc>
            </a:pPr>
            <a:r>
              <a:rPr lang="en-US" sz="4000">
                <a:latin typeface="Arial" panose="020B0604020202020204" pitchFamily="34" charset="0"/>
                <a:cs typeface="Arial" panose="020B0604020202020204" pitchFamily="34" charset="0"/>
              </a:rPr>
              <a:t>Đọc thông tin mục 2 và nêu thông tin của máy tính điện tử qua từng thế hệ:</a:t>
            </a:r>
          </a:p>
        </p:txBody>
      </p:sp>
      <p:sp>
        <p:nvSpPr>
          <p:cNvPr id="8" name="Rectangle: Rounded Corners 7">
            <a:extLst>
              <a:ext uri="{FF2B5EF4-FFF2-40B4-BE49-F238E27FC236}">
                <a16:creationId xmlns:a16="http://schemas.microsoft.com/office/drawing/2014/main" id="{D21AAD86-A973-898A-9B42-B7A7D667373A}"/>
              </a:ext>
            </a:extLst>
          </p:cNvPr>
          <p:cNvSpPr/>
          <p:nvPr/>
        </p:nvSpPr>
        <p:spPr>
          <a:xfrm>
            <a:off x="1497461" y="3220480"/>
            <a:ext cx="6705601" cy="100584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b="1">
                <a:solidFill>
                  <a:schemeClr val="tx1"/>
                </a:solidFill>
                <a:latin typeface="Arial" panose="020B0604020202020204" pitchFamily="34" charset="0"/>
                <a:cs typeface="Arial" panose="020B0604020202020204" pitchFamily="34" charset="0"/>
              </a:rPr>
              <a:t>Nhóm 1. </a:t>
            </a:r>
            <a:r>
              <a:rPr lang="en-US" sz="4000">
                <a:solidFill>
                  <a:schemeClr val="tx1"/>
                </a:solidFill>
                <a:latin typeface="Arial" panose="020B0604020202020204" pitchFamily="34" charset="0"/>
                <a:cs typeface="Arial" panose="020B0604020202020204" pitchFamily="34" charset="0"/>
              </a:rPr>
              <a:t>Thế hệ thứ nhất </a:t>
            </a:r>
          </a:p>
        </p:txBody>
      </p:sp>
      <p:sp>
        <p:nvSpPr>
          <p:cNvPr id="9" name="Rectangle: Rounded Corners 8">
            <a:extLst>
              <a:ext uri="{FF2B5EF4-FFF2-40B4-BE49-F238E27FC236}">
                <a16:creationId xmlns:a16="http://schemas.microsoft.com/office/drawing/2014/main" id="{05A512A9-091B-8CDD-4CCC-4FFE2308F2C9}"/>
              </a:ext>
            </a:extLst>
          </p:cNvPr>
          <p:cNvSpPr/>
          <p:nvPr/>
        </p:nvSpPr>
        <p:spPr>
          <a:xfrm>
            <a:off x="1497461" y="4437633"/>
            <a:ext cx="6705601" cy="100584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b="1">
                <a:solidFill>
                  <a:schemeClr val="tx1"/>
                </a:solidFill>
                <a:latin typeface="Arial" panose="020B0604020202020204" pitchFamily="34" charset="0"/>
                <a:cs typeface="Arial" panose="020B0604020202020204" pitchFamily="34" charset="0"/>
              </a:rPr>
              <a:t>Nhóm 2. </a:t>
            </a:r>
            <a:r>
              <a:rPr lang="en-US" sz="4000">
                <a:solidFill>
                  <a:schemeClr val="tx1"/>
                </a:solidFill>
                <a:latin typeface="Arial" panose="020B0604020202020204" pitchFamily="34" charset="0"/>
                <a:cs typeface="Arial" panose="020B0604020202020204" pitchFamily="34" charset="0"/>
              </a:rPr>
              <a:t>Thế hệ thứ hai </a:t>
            </a:r>
          </a:p>
        </p:txBody>
      </p:sp>
      <p:sp>
        <p:nvSpPr>
          <p:cNvPr id="10" name="Rectangle: Rounded Corners 9">
            <a:extLst>
              <a:ext uri="{FF2B5EF4-FFF2-40B4-BE49-F238E27FC236}">
                <a16:creationId xmlns:a16="http://schemas.microsoft.com/office/drawing/2014/main" id="{8DBFD7BE-AE14-9C60-9838-2DC9E83FB1EE}"/>
              </a:ext>
            </a:extLst>
          </p:cNvPr>
          <p:cNvSpPr/>
          <p:nvPr/>
        </p:nvSpPr>
        <p:spPr>
          <a:xfrm>
            <a:off x="1517448" y="5656833"/>
            <a:ext cx="6705601" cy="1005840"/>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b="1">
                <a:solidFill>
                  <a:schemeClr val="tx1"/>
                </a:solidFill>
                <a:latin typeface="Arial" panose="020B0604020202020204" pitchFamily="34" charset="0"/>
                <a:cs typeface="Arial" panose="020B0604020202020204" pitchFamily="34" charset="0"/>
              </a:rPr>
              <a:t>Nhóm 3. </a:t>
            </a:r>
            <a:r>
              <a:rPr lang="en-US" sz="4000">
                <a:solidFill>
                  <a:schemeClr val="tx1"/>
                </a:solidFill>
                <a:latin typeface="Arial" panose="020B0604020202020204" pitchFamily="34" charset="0"/>
                <a:cs typeface="Arial" panose="020B0604020202020204" pitchFamily="34" charset="0"/>
              </a:rPr>
              <a:t>Thế hệ thứ ba </a:t>
            </a:r>
          </a:p>
        </p:txBody>
      </p:sp>
      <p:sp>
        <p:nvSpPr>
          <p:cNvPr id="12" name="Rectangle: Rounded Corners 11">
            <a:extLst>
              <a:ext uri="{FF2B5EF4-FFF2-40B4-BE49-F238E27FC236}">
                <a16:creationId xmlns:a16="http://schemas.microsoft.com/office/drawing/2014/main" id="{D5B9AED5-515F-1E8A-EDEF-3CCF909B993B}"/>
              </a:ext>
            </a:extLst>
          </p:cNvPr>
          <p:cNvSpPr/>
          <p:nvPr/>
        </p:nvSpPr>
        <p:spPr>
          <a:xfrm>
            <a:off x="1497461" y="6881944"/>
            <a:ext cx="6705601" cy="1005840"/>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b="1">
                <a:solidFill>
                  <a:schemeClr val="tx1"/>
                </a:solidFill>
                <a:latin typeface="Arial" panose="020B0604020202020204" pitchFamily="34" charset="0"/>
                <a:cs typeface="Arial" panose="020B0604020202020204" pitchFamily="34" charset="0"/>
              </a:rPr>
              <a:t>Nhóm 4. </a:t>
            </a:r>
            <a:r>
              <a:rPr lang="en-US" sz="4000">
                <a:solidFill>
                  <a:schemeClr val="tx1"/>
                </a:solidFill>
                <a:latin typeface="Arial" panose="020B0604020202020204" pitchFamily="34" charset="0"/>
                <a:cs typeface="Arial" panose="020B0604020202020204" pitchFamily="34" charset="0"/>
              </a:rPr>
              <a:t>Thế hệ thứ tư </a:t>
            </a:r>
          </a:p>
        </p:txBody>
      </p:sp>
      <p:sp>
        <p:nvSpPr>
          <p:cNvPr id="13" name="Rectangle: Rounded Corners 12">
            <a:extLst>
              <a:ext uri="{FF2B5EF4-FFF2-40B4-BE49-F238E27FC236}">
                <a16:creationId xmlns:a16="http://schemas.microsoft.com/office/drawing/2014/main" id="{F98D3559-998C-51FC-B0E5-D2FB054C827B}"/>
              </a:ext>
            </a:extLst>
          </p:cNvPr>
          <p:cNvSpPr/>
          <p:nvPr/>
        </p:nvSpPr>
        <p:spPr>
          <a:xfrm>
            <a:off x="1497462" y="8156193"/>
            <a:ext cx="6705601" cy="1005840"/>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b="1">
                <a:solidFill>
                  <a:schemeClr val="tx1"/>
                </a:solidFill>
                <a:latin typeface="Arial" panose="020B0604020202020204" pitchFamily="34" charset="0"/>
                <a:cs typeface="Arial" panose="020B0604020202020204" pitchFamily="34" charset="0"/>
              </a:rPr>
              <a:t>Nhóm 5. </a:t>
            </a:r>
            <a:r>
              <a:rPr lang="en-US" sz="4000">
                <a:solidFill>
                  <a:schemeClr val="tx1"/>
                </a:solidFill>
                <a:latin typeface="Arial" panose="020B0604020202020204" pitchFamily="34" charset="0"/>
                <a:cs typeface="Arial" panose="020B0604020202020204" pitchFamily="34" charset="0"/>
              </a:rPr>
              <a:t>Thế hệ thứ năm </a:t>
            </a:r>
          </a:p>
        </p:txBody>
      </p:sp>
      <p:grpSp>
        <p:nvGrpSpPr>
          <p:cNvPr id="14" name="Group 13">
            <a:extLst>
              <a:ext uri="{FF2B5EF4-FFF2-40B4-BE49-F238E27FC236}">
                <a16:creationId xmlns:a16="http://schemas.microsoft.com/office/drawing/2014/main" id="{CD25F521-5DDD-9C5C-C428-5422DD451B9D}"/>
              </a:ext>
            </a:extLst>
          </p:cNvPr>
          <p:cNvGrpSpPr/>
          <p:nvPr/>
        </p:nvGrpSpPr>
        <p:grpSpPr>
          <a:xfrm flipH="1">
            <a:off x="12824631" y="2899880"/>
            <a:ext cx="5429394" cy="1361747"/>
            <a:chOff x="0" y="500225"/>
            <a:chExt cx="5429394" cy="1361747"/>
          </a:xfrm>
        </p:grpSpPr>
        <p:sp>
          <p:nvSpPr>
            <p:cNvPr id="15" name="Rectangle 14">
              <a:extLst>
                <a:ext uri="{FF2B5EF4-FFF2-40B4-BE49-F238E27FC236}">
                  <a16:creationId xmlns:a16="http://schemas.microsoft.com/office/drawing/2014/main" id="{481392C0-F1FB-B63D-D644-C5A41B7D2FA7}"/>
                </a:ext>
              </a:extLst>
            </p:cNvPr>
            <p:cNvSpPr/>
            <p:nvPr/>
          </p:nvSpPr>
          <p:spPr>
            <a:xfrm>
              <a:off x="0" y="647700"/>
              <a:ext cx="4712000" cy="106680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E372EB06-3D87-8C0E-D052-31418DFB2E53}"/>
                </a:ext>
              </a:extLst>
            </p:cNvPr>
            <p:cNvSpPr txBox="1"/>
            <p:nvPr/>
          </p:nvSpPr>
          <p:spPr>
            <a:xfrm>
              <a:off x="1251099" y="788684"/>
              <a:ext cx="2209801" cy="784830"/>
            </a:xfrm>
            <a:prstGeom prst="rect">
              <a:avLst/>
            </a:prstGeom>
            <a:noFill/>
          </p:spPr>
          <p:txBody>
            <a:bodyPr wrap="square" rtlCol="0">
              <a:spAutoFit/>
            </a:bodyPr>
            <a:lstStyle/>
            <a:p>
              <a:r>
                <a:rPr lang="en-US" sz="4500" b="1">
                  <a:latin typeface="Arial" panose="020B0604020202020204" pitchFamily="34" charset="0"/>
                  <a:cs typeface="Arial" panose="020B0604020202020204" pitchFamily="34" charset="0"/>
                </a:rPr>
                <a:t>Gợi ý</a:t>
              </a:r>
            </a:p>
          </p:txBody>
        </p:sp>
        <p:pic>
          <p:nvPicPr>
            <p:cNvPr id="17" name="Picture 2">
              <a:extLst>
                <a:ext uri="{FF2B5EF4-FFF2-40B4-BE49-F238E27FC236}">
                  <a16:creationId xmlns:a16="http://schemas.microsoft.com/office/drawing/2014/main" id="{96DEEDE8-C2C8-E18C-FCAC-4FAFAA019F5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3994604" y="500225"/>
              <a:ext cx="1434790" cy="1361747"/>
            </a:xfrm>
            <a:prstGeom prst="rect">
              <a:avLst/>
            </a:prstGeom>
          </p:spPr>
        </p:pic>
      </p:grpSp>
      <p:sp>
        <p:nvSpPr>
          <p:cNvPr id="18" name="Rectangle: Rounded Corners 17">
            <a:extLst>
              <a:ext uri="{FF2B5EF4-FFF2-40B4-BE49-F238E27FC236}">
                <a16:creationId xmlns:a16="http://schemas.microsoft.com/office/drawing/2014/main" id="{F1FB8224-6A97-2387-ADB7-3CC0F4603C44}"/>
              </a:ext>
            </a:extLst>
          </p:cNvPr>
          <p:cNvSpPr/>
          <p:nvPr/>
        </p:nvSpPr>
        <p:spPr>
          <a:xfrm>
            <a:off x="10307080" y="4504915"/>
            <a:ext cx="6934200" cy="1066800"/>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chemeClr val="tx1"/>
                </a:solidFill>
                <a:latin typeface="Arial" panose="020B0604020202020204" pitchFamily="34" charset="0"/>
                <a:cs typeface="Arial" panose="020B0604020202020204" pitchFamily="34" charset="0"/>
              </a:rPr>
              <a:t>Khoảng thời gian xuất hiện.</a:t>
            </a:r>
          </a:p>
        </p:txBody>
      </p:sp>
      <p:sp>
        <p:nvSpPr>
          <p:cNvPr id="19" name="Rectangle: Rounded Corners 18">
            <a:extLst>
              <a:ext uri="{FF2B5EF4-FFF2-40B4-BE49-F238E27FC236}">
                <a16:creationId xmlns:a16="http://schemas.microsoft.com/office/drawing/2014/main" id="{420285BA-85E9-909D-F301-54EEC0AADA49}"/>
              </a:ext>
            </a:extLst>
          </p:cNvPr>
          <p:cNvSpPr/>
          <p:nvPr/>
        </p:nvSpPr>
        <p:spPr>
          <a:xfrm>
            <a:off x="10307080" y="5927756"/>
            <a:ext cx="6934200" cy="1856957"/>
          </a:xfrm>
          <a:prstGeom prst="roundRect">
            <a:avLst/>
          </a:prstGeom>
          <a:solidFill>
            <a:schemeClr val="accent3">
              <a:lumMod val="20000"/>
              <a:lumOff val="8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3600">
                <a:solidFill>
                  <a:schemeClr val="tx1"/>
                </a:solidFill>
                <a:latin typeface="Arial" panose="020B0604020202020204" pitchFamily="34" charset="0"/>
                <a:cs typeface="Arial" panose="020B0604020202020204" pitchFamily="34" charset="0"/>
              </a:rPr>
              <a:t>Đặc điểm (công nghệ, kích thước, tiêu thụ điện,</a:t>
            </a:r>
            <a:r>
              <a:rPr lang="en-US" sz="3600">
                <a:solidFill>
                  <a:schemeClr val="tx1"/>
                </a:solidFill>
                <a:latin typeface="Arial" panose="020B0604020202020204" pitchFamily="34" charset="0"/>
                <a:cs typeface="Arial" panose="020B0604020202020204" pitchFamily="34" charset="0"/>
              </a:rPr>
              <a:t> </a:t>
            </a:r>
            <a:r>
              <a:rPr lang="vi-VN" sz="3600">
                <a:solidFill>
                  <a:schemeClr val="tx1"/>
                </a:solidFill>
                <a:latin typeface="Arial" panose="020B0604020202020204" pitchFamily="34" charset="0"/>
                <a:cs typeface="Arial" panose="020B0604020202020204" pitchFamily="34" charset="0"/>
              </a:rPr>
              <a:t>hiệu quả).</a:t>
            </a:r>
            <a:endParaRPr lang="en-US" sz="3600">
              <a:solidFill>
                <a:schemeClr val="tx1"/>
              </a:solidFill>
              <a:latin typeface="Arial" panose="020B0604020202020204" pitchFamily="34" charset="0"/>
              <a:cs typeface="Arial" panose="020B0604020202020204" pitchFamily="34" charset="0"/>
            </a:endParaRPr>
          </a:p>
        </p:txBody>
      </p:sp>
      <p:sp>
        <p:nvSpPr>
          <p:cNvPr id="20" name="Rectangle: Rounded Corners 19">
            <a:extLst>
              <a:ext uri="{FF2B5EF4-FFF2-40B4-BE49-F238E27FC236}">
                <a16:creationId xmlns:a16="http://schemas.microsoft.com/office/drawing/2014/main" id="{2489A71E-3C3F-0A3F-3F59-2C50E13044F5}"/>
              </a:ext>
            </a:extLst>
          </p:cNvPr>
          <p:cNvSpPr/>
          <p:nvPr/>
        </p:nvSpPr>
        <p:spPr>
          <a:xfrm>
            <a:off x="10307080" y="8014152"/>
            <a:ext cx="6914120" cy="1625147"/>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3600">
                <a:solidFill>
                  <a:schemeClr val="tx1"/>
                </a:solidFill>
                <a:latin typeface="Arial" panose="020B0604020202020204" pitchFamily="34" charset="0"/>
                <a:cs typeface="Arial" panose="020B0604020202020204" pitchFamily="34" charset="0"/>
              </a:rPr>
              <a:t>Nêu tên máy tính đại diện của mỗi thế hệ.</a:t>
            </a:r>
          </a:p>
        </p:txBody>
      </p:sp>
    </p:spTree>
    <p:extLst>
      <p:ext uri="{BB962C8B-B14F-4D97-AF65-F5344CB8AC3E}">
        <p14:creationId xmlns:p14="http://schemas.microsoft.com/office/powerpoint/2010/main" val="3521708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arn(inVertical)">
                                      <p:cBhvr>
                                        <p:cTn id="34" dur="500"/>
                                        <p:tgtEl>
                                          <p:spTgt spid="18"/>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animBg="1"/>
      <p:bldP spid="10" grpId="0" animBg="1"/>
      <p:bldP spid="12" grpId="0" animBg="1"/>
      <p:bldP spid="13" grpId="0" animBg="1"/>
      <p:bldP spid="18" grpId="0" animBg="1"/>
      <p:bldP spid="19"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6740903-F87A-F821-EC6E-22BD851F8F54}"/>
              </a:ext>
            </a:extLst>
          </p:cNvPr>
          <p:cNvGrpSpPr/>
          <p:nvPr/>
        </p:nvGrpSpPr>
        <p:grpSpPr>
          <a:xfrm>
            <a:off x="10363200" y="2788737"/>
            <a:ext cx="7769271" cy="5923342"/>
            <a:chOff x="10332646" y="2400300"/>
            <a:chExt cx="7769271" cy="5923342"/>
          </a:xfrm>
        </p:grpSpPr>
        <p:pic>
          <p:nvPicPr>
            <p:cNvPr id="4098" name="Picture 2" descr="ENIAC - máy tính hiện đại đầu tiên trên thế giới - Dịch Vụ Bách khoa Sửa  Chữa Chuyên nghiệp">
              <a:extLst>
                <a:ext uri="{FF2B5EF4-FFF2-40B4-BE49-F238E27FC236}">
                  <a16:creationId xmlns:a16="http://schemas.microsoft.com/office/drawing/2014/main" id="{183C2754-34CB-EBA4-9135-7EAD2A2E3C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32646" y="2400300"/>
              <a:ext cx="7769271" cy="520541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02F9232-A252-164F-DB14-6F898E26BD1A}"/>
                </a:ext>
              </a:extLst>
            </p:cNvPr>
            <p:cNvSpPr txBox="1"/>
            <p:nvPr/>
          </p:nvSpPr>
          <p:spPr>
            <a:xfrm>
              <a:off x="11506448" y="7846588"/>
              <a:ext cx="5253038" cy="477054"/>
            </a:xfrm>
            <a:prstGeom prst="rect">
              <a:avLst/>
            </a:prstGeom>
            <a:noFill/>
          </p:spPr>
          <p:txBody>
            <a:bodyPr wrap="square">
              <a:spAutoFit/>
            </a:bodyPr>
            <a:lstStyle/>
            <a:p>
              <a:pPr algn="ctr"/>
              <a:r>
                <a:rPr lang="en-US" sz="2500">
                  <a:latin typeface="Arial" panose="020B0604020202020204" pitchFamily="34" charset="0"/>
                  <a:cs typeface="Arial" panose="020B0604020202020204" pitchFamily="34" charset="0"/>
                </a:rPr>
                <a:t>ENIAC 1945</a:t>
              </a:r>
            </a:p>
          </p:txBody>
        </p:sp>
      </p:grpSp>
      <p:pic>
        <p:nvPicPr>
          <p:cNvPr id="2" name="Picture 2"/>
          <p:cNvPicPr>
            <a:picLocks noChangeAspect="1"/>
          </p:cNvPicPr>
          <p:nvPr/>
        </p:nvPicPr>
        <p:blipFill>
          <a:blip r:embed="rId3">
            <a:alphaModFix amt="70000"/>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4968829">
            <a:off x="-6292168" y="6725658"/>
            <a:ext cx="9773318" cy="10457831"/>
          </a:xfrm>
          <a:prstGeom prst="rect">
            <a:avLst/>
          </a:prstGeom>
        </p:spPr>
      </p:pic>
      <p:pic>
        <p:nvPicPr>
          <p:cNvPr id="11" name="Picture 11"/>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rot="-657050">
            <a:off x="13493952" y="-2686353"/>
            <a:ext cx="7204569" cy="7177551"/>
          </a:xfrm>
          <a:prstGeom prst="rect">
            <a:avLst/>
          </a:prstGeom>
        </p:spPr>
      </p:pic>
      <p:sp>
        <p:nvSpPr>
          <p:cNvPr id="14" name="TextBox 13">
            <a:extLst>
              <a:ext uri="{FF2B5EF4-FFF2-40B4-BE49-F238E27FC236}">
                <a16:creationId xmlns:a16="http://schemas.microsoft.com/office/drawing/2014/main" id="{49911915-28E4-433C-44A4-1BD6DC12D697}"/>
              </a:ext>
            </a:extLst>
          </p:cNvPr>
          <p:cNvSpPr txBox="1"/>
          <p:nvPr/>
        </p:nvSpPr>
        <p:spPr>
          <a:xfrm>
            <a:off x="587766" y="902422"/>
            <a:ext cx="8915400" cy="784830"/>
          </a:xfrm>
          <a:prstGeom prst="rect">
            <a:avLst/>
          </a:prstGeom>
          <a:noFill/>
        </p:spPr>
        <p:txBody>
          <a:bodyPr wrap="square" rtlCol="0">
            <a:spAutoFit/>
          </a:bodyPr>
          <a:lstStyle/>
          <a:p>
            <a:r>
              <a:rPr lang="en-US" sz="4500" b="1">
                <a:latin typeface="Arial" panose="020B0604020202020204" pitchFamily="34" charset="0"/>
                <a:cs typeface="Arial" panose="020B0604020202020204" pitchFamily="34" charset="0"/>
              </a:rPr>
              <a:t>a. Thế hệ thứ nhất </a:t>
            </a:r>
          </a:p>
        </p:txBody>
      </p:sp>
      <p:sp>
        <p:nvSpPr>
          <p:cNvPr id="4" name="TextBox 3">
            <a:extLst>
              <a:ext uri="{FF2B5EF4-FFF2-40B4-BE49-F238E27FC236}">
                <a16:creationId xmlns:a16="http://schemas.microsoft.com/office/drawing/2014/main" id="{3F20CFCC-1E4B-8CFD-AE19-50F1629FFB9D}"/>
              </a:ext>
            </a:extLst>
          </p:cNvPr>
          <p:cNvSpPr txBox="1"/>
          <p:nvPr/>
        </p:nvSpPr>
        <p:spPr>
          <a:xfrm>
            <a:off x="587766" y="2087520"/>
            <a:ext cx="9501188" cy="7263720"/>
          </a:xfrm>
          <a:prstGeom prst="rect">
            <a:avLst/>
          </a:prstGeom>
          <a:noFill/>
        </p:spPr>
        <p:txBody>
          <a:bodyPr wrap="square">
            <a:spAutoFit/>
          </a:bodyPr>
          <a:lstStyle/>
          <a:p>
            <a:pPr marL="571500" indent="-571500" algn="just">
              <a:lnSpc>
                <a:spcPct val="150000"/>
              </a:lnSpc>
              <a:buFont typeface="Wingdings" panose="05000000000000000000" pitchFamily="2" charset="2"/>
              <a:buChar char="§"/>
            </a:pPr>
            <a:r>
              <a:rPr lang="vi-VN" sz="3500"/>
              <a:t>Thời gian: 1945 – 1955</a:t>
            </a:r>
          </a:p>
          <a:p>
            <a:pPr marL="571500" indent="-571500" algn="just">
              <a:lnSpc>
                <a:spcPct val="150000"/>
              </a:lnSpc>
              <a:buFont typeface="Wingdings" panose="05000000000000000000" pitchFamily="2" charset="2"/>
              <a:buChar char="§"/>
            </a:pPr>
            <a:r>
              <a:rPr lang="vi-VN" sz="3500"/>
              <a:t>Đặc điểm:</a:t>
            </a:r>
          </a:p>
          <a:p>
            <a:pPr marL="571500" indent="-571500" algn="just">
              <a:lnSpc>
                <a:spcPct val="150000"/>
              </a:lnSpc>
              <a:buFontTx/>
              <a:buChar char="-"/>
            </a:pPr>
            <a:r>
              <a:rPr lang="vi-VN" sz="3500"/>
              <a:t>Công nghệ: ống chân không, van nhiệt điện.</a:t>
            </a:r>
            <a:endParaRPr lang="en-US" sz="3500"/>
          </a:p>
          <a:p>
            <a:pPr marL="571500" indent="-571500" algn="just">
              <a:lnSpc>
                <a:spcPct val="150000"/>
              </a:lnSpc>
              <a:buFontTx/>
              <a:buChar char="-"/>
            </a:pPr>
            <a:r>
              <a:rPr lang="vi-VN" sz="3500"/>
              <a:t>Đầu vào: thẻ đục lỗ và băng giấy.</a:t>
            </a:r>
            <a:endParaRPr lang="en-US" sz="3500"/>
          </a:p>
          <a:p>
            <a:pPr marL="571500" indent="-571500" algn="just">
              <a:lnSpc>
                <a:spcPct val="150000"/>
              </a:lnSpc>
              <a:buFontTx/>
              <a:buChar char="-"/>
            </a:pPr>
            <a:r>
              <a:rPr lang="vi-VN" sz="3500"/>
              <a:t>Kích thước: lớn.</a:t>
            </a:r>
            <a:endParaRPr lang="en-US" sz="3500"/>
          </a:p>
          <a:p>
            <a:pPr marL="571500" indent="-571500" algn="just">
              <a:lnSpc>
                <a:spcPct val="150000"/>
              </a:lnSpc>
              <a:buFontTx/>
              <a:buChar char="-"/>
            </a:pPr>
            <a:r>
              <a:rPr lang="vi-VN" sz="3500"/>
              <a:t>Tiêu thụ nhiều điện và tỏa ra nhiều nhiệt.</a:t>
            </a:r>
            <a:endParaRPr lang="en-US" sz="3500"/>
          </a:p>
          <a:p>
            <a:pPr marL="571500" indent="-571500" algn="just">
              <a:lnSpc>
                <a:spcPct val="150000"/>
              </a:lnSpc>
              <a:buFontTx/>
              <a:buChar char="-"/>
            </a:pPr>
            <a:r>
              <a:rPr lang="vi-VN" sz="3500"/>
              <a:t>Hiệu quả: kết quả không đảm bảo luôn đáng tin cậy.</a:t>
            </a:r>
          </a:p>
          <a:p>
            <a:pPr marL="571500" indent="-571500" algn="just">
              <a:lnSpc>
                <a:spcPct val="150000"/>
              </a:lnSpc>
              <a:buFont typeface="Wingdings" panose="05000000000000000000" pitchFamily="2" charset="2"/>
              <a:buChar char="§"/>
            </a:pPr>
            <a:r>
              <a:rPr lang="vi-VN" sz="3500"/>
              <a:t>Ví dụ: ENIAC (1945),…</a:t>
            </a:r>
          </a:p>
        </p:txBody>
      </p:sp>
    </p:spTree>
    <p:extLst>
      <p:ext uri="{BB962C8B-B14F-4D97-AF65-F5344CB8AC3E}">
        <p14:creationId xmlns:p14="http://schemas.microsoft.com/office/powerpoint/2010/main" val="2300100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arn(inVertical)">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barn(inVertical)">
                                      <p:cBhvr>
                                        <p:cTn id="18" dur="500"/>
                                        <p:tgtEl>
                                          <p:spTgt spid="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barn(inVertical)">
                                      <p:cBhvr>
                                        <p:cTn id="23" dur="5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barn(inVertical)">
                                      <p:cBhvr>
                                        <p:cTn id="28" dur="500"/>
                                        <p:tgtEl>
                                          <p:spTgt spid="4">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barn(inVertical)">
                                      <p:cBhvr>
                                        <p:cTn id="33" dur="500"/>
                                        <p:tgtEl>
                                          <p:spTgt spid="4">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4">
                                            <p:txEl>
                                              <p:pRg st="5" end="5"/>
                                            </p:txEl>
                                          </p:spTgt>
                                        </p:tgtEl>
                                        <p:attrNameLst>
                                          <p:attrName>style.visibility</p:attrName>
                                        </p:attrNameLst>
                                      </p:cBhvr>
                                      <p:to>
                                        <p:strVal val="visible"/>
                                      </p:to>
                                    </p:set>
                                    <p:animEffect transition="in" filter="barn(inVertical)">
                                      <p:cBhvr>
                                        <p:cTn id="38" dur="500"/>
                                        <p:tgtEl>
                                          <p:spTgt spid="4">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Effect transition="in" filter="barn(inVertical)">
                                      <p:cBhvr>
                                        <p:cTn id="43" dur="500"/>
                                        <p:tgtEl>
                                          <p:spTgt spid="4">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4">
                                            <p:txEl>
                                              <p:pRg st="7" end="7"/>
                                            </p:txEl>
                                          </p:spTgt>
                                        </p:tgtEl>
                                        <p:attrNameLst>
                                          <p:attrName>style.visibility</p:attrName>
                                        </p:attrNameLst>
                                      </p:cBhvr>
                                      <p:to>
                                        <p:strVal val="visible"/>
                                      </p:to>
                                    </p:set>
                                    <p:animEffect transition="in" filter="barn(inVertical)">
                                      <p:cBhvr>
                                        <p:cTn id="48" dur="500"/>
                                        <p:tgtEl>
                                          <p:spTgt spid="4">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barn(inVertical)">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sp>
        <p:nvSpPr>
          <p:cNvPr id="16" name="TextBox 15">
            <a:extLst>
              <a:ext uri="{FF2B5EF4-FFF2-40B4-BE49-F238E27FC236}">
                <a16:creationId xmlns:a16="http://schemas.microsoft.com/office/drawing/2014/main" id="{98BCC5E2-FDE4-D0D5-2333-44D9F67E4AA0}"/>
              </a:ext>
            </a:extLst>
          </p:cNvPr>
          <p:cNvSpPr txBox="1"/>
          <p:nvPr/>
        </p:nvSpPr>
        <p:spPr>
          <a:xfrm>
            <a:off x="914400" y="571500"/>
            <a:ext cx="6722269" cy="784830"/>
          </a:xfrm>
          <a:prstGeom prst="rect">
            <a:avLst/>
          </a:prstGeom>
          <a:noFill/>
        </p:spPr>
        <p:txBody>
          <a:bodyPr wrap="square">
            <a:spAutoFit/>
          </a:bodyPr>
          <a:lstStyle/>
          <a:p>
            <a:r>
              <a:rPr lang="en-US" sz="4500" b="1">
                <a:latin typeface="Arial" panose="020B0604020202020204" pitchFamily="34" charset="0"/>
                <a:cs typeface="Arial" panose="020B0604020202020204" pitchFamily="34" charset="0"/>
              </a:rPr>
              <a:t>b. Thế hệ thứ hai</a:t>
            </a:r>
          </a:p>
        </p:txBody>
      </p:sp>
      <p:sp>
        <p:nvSpPr>
          <p:cNvPr id="18" name="TextBox 17">
            <a:extLst>
              <a:ext uri="{FF2B5EF4-FFF2-40B4-BE49-F238E27FC236}">
                <a16:creationId xmlns:a16="http://schemas.microsoft.com/office/drawing/2014/main" id="{692E6D6C-2FB7-981C-FB75-ADD3B63637CD}"/>
              </a:ext>
            </a:extLst>
          </p:cNvPr>
          <p:cNvSpPr txBox="1"/>
          <p:nvPr/>
        </p:nvSpPr>
        <p:spPr>
          <a:xfrm>
            <a:off x="1433512" y="1638300"/>
            <a:ext cx="16840200" cy="8288231"/>
          </a:xfrm>
          <a:prstGeom prst="rect">
            <a:avLst/>
          </a:prstGeom>
          <a:noFill/>
        </p:spPr>
        <p:txBody>
          <a:bodyPr wrap="square">
            <a:spAutoFit/>
          </a:bodyPr>
          <a:lstStyle/>
          <a:p>
            <a:pPr marL="457200" indent="-457200" algn="just">
              <a:lnSpc>
                <a:spcPct val="150000"/>
              </a:lnSpc>
              <a:buFont typeface="Wingdings" panose="05000000000000000000" pitchFamily="2" charset="2"/>
              <a:buChar char="§"/>
            </a:pPr>
            <a:r>
              <a:rPr lang="vi-VN" sz="4000"/>
              <a:t>Thời gian: 1955 – 1965</a:t>
            </a:r>
          </a:p>
          <a:p>
            <a:pPr marL="457200" indent="-457200" algn="just">
              <a:lnSpc>
                <a:spcPct val="150000"/>
              </a:lnSpc>
              <a:buFont typeface="Wingdings" panose="05000000000000000000" pitchFamily="2" charset="2"/>
              <a:buChar char="§"/>
            </a:pPr>
            <a:r>
              <a:rPr lang="vi-VN" sz="4000"/>
              <a:t>Đặc điểm:</a:t>
            </a:r>
          </a:p>
          <a:p>
            <a:pPr marL="457200" indent="-457200" algn="just">
              <a:lnSpc>
                <a:spcPct val="150000"/>
              </a:lnSpc>
              <a:buFontTx/>
              <a:buChar char="-"/>
            </a:pPr>
            <a:r>
              <a:rPr lang="vi-VN" sz="4000"/>
              <a:t>Công nghệ: bóng bán dẫn và lõi từ</a:t>
            </a:r>
            <a:endParaRPr lang="en-US" sz="4000"/>
          </a:p>
          <a:p>
            <a:pPr marL="457200" indent="-457200" algn="just">
              <a:lnSpc>
                <a:spcPct val="150000"/>
              </a:lnSpc>
              <a:buFontTx/>
              <a:buChar char="-"/>
            </a:pPr>
            <a:r>
              <a:rPr lang="vi-VN" sz="4000"/>
              <a:t>Kích thước: nhỏ hơn.</a:t>
            </a:r>
            <a:endParaRPr lang="en-US" sz="4000"/>
          </a:p>
          <a:p>
            <a:pPr marL="457200" indent="-457200" algn="just">
              <a:lnSpc>
                <a:spcPct val="150000"/>
              </a:lnSpc>
              <a:buFontTx/>
              <a:buChar char="-"/>
            </a:pPr>
            <a:r>
              <a:rPr lang="vi-VN" sz="4000"/>
              <a:t>Tiêu thụ ít điện năng hơn và tỏa ra ít nhiệt hơn</a:t>
            </a:r>
            <a:endParaRPr lang="en-US" sz="4000"/>
          </a:p>
          <a:p>
            <a:pPr marL="457200" indent="-457200" algn="just">
              <a:lnSpc>
                <a:spcPct val="150000"/>
              </a:lnSpc>
              <a:buFontTx/>
              <a:buChar char="-"/>
            </a:pPr>
            <a:r>
              <a:rPr lang="vi-VN" sz="4000"/>
              <a:t>Hiệu quả: tính toán đáng tin cậy và nhanh hơn.</a:t>
            </a:r>
            <a:endParaRPr lang="en-US" sz="4000"/>
          </a:p>
          <a:p>
            <a:pPr marL="457200" lvl="0" indent="-457200" algn="just">
              <a:lnSpc>
                <a:spcPct val="150000"/>
              </a:lnSpc>
              <a:buFont typeface="Wingdings" panose="05000000000000000000" pitchFamily="2" charset="2"/>
              <a:buChar char="§"/>
            </a:pPr>
            <a:r>
              <a:rPr lang="vi-VN" sz="4000">
                <a:solidFill>
                  <a:prstClr val="black"/>
                </a:solidFill>
              </a:rPr>
              <a:t>Ví dụ: IBM 1602 (1959), UNIVAC 1108 (1964),…</a:t>
            </a:r>
          </a:p>
          <a:p>
            <a:pPr lvl="0" algn="just">
              <a:lnSpc>
                <a:spcPct val="150000"/>
              </a:lnSpc>
            </a:pPr>
            <a:r>
              <a:rPr lang="vi-VN" sz="4000">
                <a:solidFill>
                  <a:prstClr val="black"/>
                </a:solidFill>
              </a:rPr>
              <a:t>1956: RAMAC IBM 350 ra đời → sự xuất hiện của máy tính có ổ đĩa.</a:t>
            </a:r>
          </a:p>
          <a:p>
            <a:pPr algn="just">
              <a:lnSpc>
                <a:spcPct val="150000"/>
              </a:lnSpc>
            </a:pPr>
            <a:endParaRPr lang="vi-VN" sz="4000"/>
          </a:p>
        </p:txBody>
      </p:sp>
      <p:grpSp>
        <p:nvGrpSpPr>
          <p:cNvPr id="3" name="Group 2">
            <a:extLst>
              <a:ext uri="{FF2B5EF4-FFF2-40B4-BE49-F238E27FC236}">
                <a16:creationId xmlns:a16="http://schemas.microsoft.com/office/drawing/2014/main" id="{41CD73F5-7E4F-1A5B-50B5-066E68B28D8B}"/>
              </a:ext>
            </a:extLst>
          </p:cNvPr>
          <p:cNvGrpSpPr/>
          <p:nvPr/>
        </p:nvGrpSpPr>
        <p:grpSpPr>
          <a:xfrm>
            <a:off x="11277600" y="571500"/>
            <a:ext cx="6096000" cy="4734579"/>
            <a:chOff x="11625263" y="2185760"/>
            <a:chExt cx="6096000" cy="3931101"/>
          </a:xfrm>
        </p:grpSpPr>
        <p:pic>
          <p:nvPicPr>
            <p:cNvPr id="4" name="Picture 3" descr="A machine on the counter&#10;&#10;Description automatically generated with low confidence">
              <a:extLst>
                <a:ext uri="{FF2B5EF4-FFF2-40B4-BE49-F238E27FC236}">
                  <a16:creationId xmlns:a16="http://schemas.microsoft.com/office/drawing/2014/main" id="{2A070A88-6EEA-AE35-E0E3-D0378374BE2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625263" y="2185760"/>
              <a:ext cx="6096000" cy="3479770"/>
            </a:xfrm>
            <a:prstGeom prst="rect">
              <a:avLst/>
            </a:prstGeom>
            <a:ln>
              <a:noFill/>
            </a:ln>
            <a:effectLst>
              <a:softEdge rad="112500"/>
            </a:effectLst>
          </p:spPr>
        </p:pic>
        <p:sp>
          <p:nvSpPr>
            <p:cNvPr id="5" name="TextBox 4">
              <a:extLst>
                <a:ext uri="{FF2B5EF4-FFF2-40B4-BE49-F238E27FC236}">
                  <a16:creationId xmlns:a16="http://schemas.microsoft.com/office/drawing/2014/main" id="{78DA0243-2B3B-18AA-1418-A474EFA79205}"/>
                </a:ext>
              </a:extLst>
            </p:cNvPr>
            <p:cNvSpPr txBox="1"/>
            <p:nvPr/>
          </p:nvSpPr>
          <p:spPr>
            <a:xfrm>
              <a:off x="12137232" y="5682434"/>
              <a:ext cx="5045869" cy="434427"/>
            </a:xfrm>
            <a:prstGeom prst="rect">
              <a:avLst/>
            </a:prstGeom>
            <a:noFill/>
          </p:spPr>
          <p:txBody>
            <a:bodyPr wrap="square">
              <a:spAutoFit/>
            </a:bodyPr>
            <a:lstStyle/>
            <a:p>
              <a:pPr algn="ctr"/>
              <a:r>
                <a:rPr lang="en-US" sz="2800">
                  <a:latin typeface="Arial" panose="020B0604020202020204" pitchFamily="34" charset="0"/>
                  <a:cs typeface="Arial" panose="020B0604020202020204" pitchFamily="34" charset="0"/>
                </a:rPr>
                <a:t>IBM 1602 (1959)</a:t>
              </a:r>
            </a:p>
          </p:txBody>
        </p:sp>
      </p:grpSp>
    </p:spTree>
    <p:extLst>
      <p:ext uri="{BB962C8B-B14F-4D97-AF65-F5344CB8AC3E}">
        <p14:creationId xmlns:p14="http://schemas.microsoft.com/office/powerpoint/2010/main" val="1208361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barn(inVertical)">
                                      <p:cBhvr>
                                        <p:cTn id="13" dur="500"/>
                                        <p:tgtEl>
                                          <p:spTgt spid="1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8">
                                            <p:txEl>
                                              <p:pRg st="1" end="1"/>
                                            </p:txEl>
                                          </p:spTgt>
                                        </p:tgtEl>
                                        <p:attrNameLst>
                                          <p:attrName>style.visibility</p:attrName>
                                        </p:attrNameLst>
                                      </p:cBhvr>
                                      <p:to>
                                        <p:strVal val="visible"/>
                                      </p:to>
                                    </p:set>
                                    <p:animEffect transition="in" filter="barn(inVertical)">
                                      <p:cBhvr>
                                        <p:cTn id="18" dur="500"/>
                                        <p:tgtEl>
                                          <p:spTgt spid="1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xEl>
                                              <p:pRg st="2" end="2"/>
                                            </p:txEl>
                                          </p:spTgt>
                                        </p:tgtEl>
                                        <p:attrNameLst>
                                          <p:attrName>style.visibility</p:attrName>
                                        </p:attrNameLst>
                                      </p:cBhvr>
                                      <p:to>
                                        <p:strVal val="visible"/>
                                      </p:to>
                                    </p:set>
                                    <p:animEffect transition="in" filter="barn(inVertical)">
                                      <p:cBhvr>
                                        <p:cTn id="23" dur="500"/>
                                        <p:tgtEl>
                                          <p:spTgt spid="1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8">
                                            <p:txEl>
                                              <p:pRg st="3" end="3"/>
                                            </p:txEl>
                                          </p:spTgt>
                                        </p:tgtEl>
                                        <p:attrNameLst>
                                          <p:attrName>style.visibility</p:attrName>
                                        </p:attrNameLst>
                                      </p:cBhvr>
                                      <p:to>
                                        <p:strVal val="visible"/>
                                      </p:to>
                                    </p:set>
                                    <p:animEffect transition="in" filter="barn(inVertical)">
                                      <p:cBhvr>
                                        <p:cTn id="28" dur="500"/>
                                        <p:tgtEl>
                                          <p:spTgt spid="18">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8">
                                            <p:txEl>
                                              <p:pRg st="4" end="4"/>
                                            </p:txEl>
                                          </p:spTgt>
                                        </p:tgtEl>
                                        <p:attrNameLst>
                                          <p:attrName>style.visibility</p:attrName>
                                        </p:attrNameLst>
                                      </p:cBhvr>
                                      <p:to>
                                        <p:strVal val="visible"/>
                                      </p:to>
                                    </p:set>
                                    <p:animEffect transition="in" filter="barn(inVertical)">
                                      <p:cBhvr>
                                        <p:cTn id="33" dur="500"/>
                                        <p:tgtEl>
                                          <p:spTgt spid="18">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8">
                                            <p:txEl>
                                              <p:pRg st="5" end="5"/>
                                            </p:txEl>
                                          </p:spTgt>
                                        </p:tgtEl>
                                        <p:attrNameLst>
                                          <p:attrName>style.visibility</p:attrName>
                                        </p:attrNameLst>
                                      </p:cBhvr>
                                      <p:to>
                                        <p:strVal val="visible"/>
                                      </p:to>
                                    </p:set>
                                    <p:animEffect transition="in" filter="barn(inVertical)">
                                      <p:cBhvr>
                                        <p:cTn id="38" dur="500"/>
                                        <p:tgtEl>
                                          <p:spTgt spid="18">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xEl>
                                              <p:pRg st="6" end="6"/>
                                            </p:txEl>
                                          </p:spTgt>
                                        </p:tgtEl>
                                        <p:attrNameLst>
                                          <p:attrName>style.visibility</p:attrName>
                                        </p:attrNameLst>
                                      </p:cBhvr>
                                      <p:to>
                                        <p:strVal val="visible"/>
                                      </p:to>
                                    </p:set>
                                    <p:animEffect transition="in" filter="barn(inVertical)">
                                      <p:cBhvr>
                                        <p:cTn id="43" dur="500"/>
                                        <p:tgtEl>
                                          <p:spTgt spid="18">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8">
                                            <p:txEl>
                                              <p:pRg st="7" end="7"/>
                                            </p:txEl>
                                          </p:spTgt>
                                        </p:tgtEl>
                                        <p:attrNameLst>
                                          <p:attrName>style.visibility</p:attrName>
                                        </p:attrNameLst>
                                      </p:cBhvr>
                                      <p:to>
                                        <p:strVal val="visible"/>
                                      </p:to>
                                    </p:set>
                                    <p:animEffect transition="in" filter="barn(inVertical)">
                                      <p:cBhvr>
                                        <p:cTn id="48" dur="500"/>
                                        <p:tgtEl>
                                          <p:spTgt spid="18">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barn(inVertical)">
                                      <p:cBhvr>
                                        <p:cTn id="5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grpSp>
        <p:nvGrpSpPr>
          <p:cNvPr id="25" name="Group 24">
            <a:extLst>
              <a:ext uri="{FF2B5EF4-FFF2-40B4-BE49-F238E27FC236}">
                <a16:creationId xmlns:a16="http://schemas.microsoft.com/office/drawing/2014/main" id="{F4C3D70A-217E-F608-5A88-DAC19C24758C}"/>
              </a:ext>
            </a:extLst>
          </p:cNvPr>
          <p:cNvGrpSpPr/>
          <p:nvPr/>
        </p:nvGrpSpPr>
        <p:grpSpPr>
          <a:xfrm>
            <a:off x="589515" y="1787279"/>
            <a:ext cx="9188245" cy="6712442"/>
            <a:chOff x="10417276" y="1910309"/>
            <a:chExt cx="9188245" cy="6712442"/>
          </a:xfrm>
        </p:grpSpPr>
        <p:pic>
          <p:nvPicPr>
            <p:cNvPr id="23" name="Picture 22">
              <a:extLst>
                <a:ext uri="{FF2B5EF4-FFF2-40B4-BE49-F238E27FC236}">
                  <a16:creationId xmlns:a16="http://schemas.microsoft.com/office/drawing/2014/main" id="{F752C558-BEFE-026A-FE77-F530301BA82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0314"/>
            <a:stretch/>
          </p:blipFill>
          <p:spPr bwMode="auto">
            <a:xfrm>
              <a:off x="10417276" y="1910309"/>
              <a:ext cx="9188245" cy="5867852"/>
            </a:xfrm>
            <a:prstGeom prst="rect">
              <a:avLst/>
            </a:prstGeom>
            <a:noFill/>
          </p:spPr>
        </p:pic>
        <p:sp>
          <p:nvSpPr>
            <p:cNvPr id="24" name="TextBox 23">
              <a:extLst>
                <a:ext uri="{FF2B5EF4-FFF2-40B4-BE49-F238E27FC236}">
                  <a16:creationId xmlns:a16="http://schemas.microsoft.com/office/drawing/2014/main" id="{A86E616A-02F7-E948-E860-1EC0884F8E1A}"/>
                </a:ext>
              </a:extLst>
            </p:cNvPr>
            <p:cNvSpPr txBox="1"/>
            <p:nvPr/>
          </p:nvSpPr>
          <p:spPr>
            <a:xfrm>
              <a:off x="12488463" y="8037976"/>
              <a:ext cx="5045869" cy="584775"/>
            </a:xfrm>
            <a:prstGeom prst="rect">
              <a:avLst/>
            </a:prstGeom>
            <a:noFill/>
          </p:spPr>
          <p:txBody>
            <a:bodyPr wrap="square">
              <a:spAutoFit/>
            </a:bodyPr>
            <a:lstStyle/>
            <a:p>
              <a:pPr algn="ctr"/>
              <a:r>
                <a:rPr lang="en-US" sz="3200">
                  <a:latin typeface="Arial" panose="020B0604020202020204" pitchFamily="34" charset="0"/>
                  <a:cs typeface="Arial" panose="020B0604020202020204" pitchFamily="34" charset="0"/>
                </a:rPr>
                <a:t>UNIVAC 1108 (1964)</a:t>
              </a:r>
            </a:p>
          </p:txBody>
        </p:sp>
      </p:grpSp>
      <p:grpSp>
        <p:nvGrpSpPr>
          <p:cNvPr id="6" name="Group 5">
            <a:extLst>
              <a:ext uri="{FF2B5EF4-FFF2-40B4-BE49-F238E27FC236}">
                <a16:creationId xmlns:a16="http://schemas.microsoft.com/office/drawing/2014/main" id="{1275D6C2-FED2-8BF3-7794-49FBE981D02F}"/>
              </a:ext>
            </a:extLst>
          </p:cNvPr>
          <p:cNvGrpSpPr/>
          <p:nvPr/>
        </p:nvGrpSpPr>
        <p:grpSpPr>
          <a:xfrm>
            <a:off x="10132218" y="1319713"/>
            <a:ext cx="7566267" cy="8523362"/>
            <a:chOff x="10039738" y="1032331"/>
            <a:chExt cx="7566267" cy="8523362"/>
          </a:xfrm>
        </p:grpSpPr>
        <p:pic>
          <p:nvPicPr>
            <p:cNvPr id="3" name="Picture 2" descr="Graphical user interface&#10;&#10;Description automatically generated">
              <a:extLst>
                <a:ext uri="{FF2B5EF4-FFF2-40B4-BE49-F238E27FC236}">
                  <a16:creationId xmlns:a16="http://schemas.microsoft.com/office/drawing/2014/main" id="{9AFBBD4A-0D39-8CD4-F83F-47A93F35E62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2214" r="11263"/>
            <a:stretch/>
          </p:blipFill>
          <p:spPr>
            <a:xfrm>
              <a:off x="10039738" y="1032331"/>
              <a:ext cx="7566267" cy="7647574"/>
            </a:xfrm>
            <a:prstGeom prst="rect">
              <a:avLst/>
            </a:prstGeom>
          </p:spPr>
        </p:pic>
        <p:sp>
          <p:nvSpPr>
            <p:cNvPr id="5" name="TextBox 4">
              <a:extLst>
                <a:ext uri="{FF2B5EF4-FFF2-40B4-BE49-F238E27FC236}">
                  <a16:creationId xmlns:a16="http://schemas.microsoft.com/office/drawing/2014/main" id="{06BB3DA2-1137-E522-2C00-4222EBA41CF7}"/>
                </a:ext>
              </a:extLst>
            </p:cNvPr>
            <p:cNvSpPr txBox="1"/>
            <p:nvPr/>
          </p:nvSpPr>
          <p:spPr>
            <a:xfrm>
              <a:off x="10241471" y="8970918"/>
              <a:ext cx="7162800" cy="584775"/>
            </a:xfrm>
            <a:prstGeom prst="rect">
              <a:avLst/>
            </a:prstGeom>
            <a:noFill/>
          </p:spPr>
          <p:txBody>
            <a:bodyPr wrap="square">
              <a:spAutoFit/>
            </a:bodyPr>
            <a:lstStyle/>
            <a:p>
              <a:pPr algn="ctr"/>
              <a:r>
                <a:rPr lang="en-US" sz="3200">
                  <a:latin typeface="Arial" panose="020B0604020202020204" pitchFamily="34" charset="0"/>
                  <a:cs typeface="Arial" panose="020B0604020202020204" pitchFamily="34" charset="0"/>
                </a:rPr>
                <a:t>Ổ đĩa cứng RAMAC IBM 350 (1956)</a:t>
              </a:r>
            </a:p>
          </p:txBody>
        </p:sp>
      </p:grpSp>
    </p:spTree>
    <p:extLst>
      <p:ext uri="{BB962C8B-B14F-4D97-AF65-F5344CB8AC3E}">
        <p14:creationId xmlns:p14="http://schemas.microsoft.com/office/powerpoint/2010/main" val="3174277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sp>
        <p:nvSpPr>
          <p:cNvPr id="16" name="TextBox 15">
            <a:extLst>
              <a:ext uri="{FF2B5EF4-FFF2-40B4-BE49-F238E27FC236}">
                <a16:creationId xmlns:a16="http://schemas.microsoft.com/office/drawing/2014/main" id="{98BCC5E2-FDE4-D0D5-2333-44D9F67E4AA0}"/>
              </a:ext>
            </a:extLst>
          </p:cNvPr>
          <p:cNvSpPr txBox="1"/>
          <p:nvPr/>
        </p:nvSpPr>
        <p:spPr>
          <a:xfrm>
            <a:off x="914400" y="571500"/>
            <a:ext cx="6722269" cy="784830"/>
          </a:xfrm>
          <a:prstGeom prst="rect">
            <a:avLst/>
          </a:prstGeom>
          <a:noFill/>
        </p:spPr>
        <p:txBody>
          <a:bodyPr wrap="square">
            <a:spAutoFit/>
          </a:bodyPr>
          <a:lstStyle/>
          <a:p>
            <a:r>
              <a:rPr lang="en-US" sz="4500" b="1">
                <a:latin typeface="Arial" panose="020B0604020202020204" pitchFamily="34" charset="0"/>
                <a:cs typeface="Arial" panose="020B0604020202020204" pitchFamily="34" charset="0"/>
              </a:rPr>
              <a:t>c. Thế hệ thứ ba</a:t>
            </a:r>
          </a:p>
        </p:txBody>
      </p:sp>
      <p:sp>
        <p:nvSpPr>
          <p:cNvPr id="18" name="TextBox 17">
            <a:extLst>
              <a:ext uri="{FF2B5EF4-FFF2-40B4-BE49-F238E27FC236}">
                <a16:creationId xmlns:a16="http://schemas.microsoft.com/office/drawing/2014/main" id="{692E6D6C-2FB7-981C-FB75-ADD3B63637CD}"/>
              </a:ext>
            </a:extLst>
          </p:cNvPr>
          <p:cNvSpPr txBox="1"/>
          <p:nvPr/>
        </p:nvSpPr>
        <p:spPr>
          <a:xfrm>
            <a:off x="914400" y="1638300"/>
            <a:ext cx="10058400" cy="7263720"/>
          </a:xfrm>
          <a:prstGeom prst="rect">
            <a:avLst/>
          </a:prstGeom>
          <a:noFill/>
        </p:spPr>
        <p:txBody>
          <a:bodyPr wrap="square">
            <a:spAutoFit/>
          </a:bodyPr>
          <a:lstStyle/>
          <a:p>
            <a:pPr marL="457200" indent="-457200" algn="just">
              <a:lnSpc>
                <a:spcPct val="150000"/>
              </a:lnSpc>
              <a:buFont typeface="Wingdings" panose="05000000000000000000" pitchFamily="2" charset="2"/>
              <a:buChar char="§"/>
            </a:pPr>
            <a:r>
              <a:rPr lang="vi-VN" sz="3500"/>
              <a:t>Thời gian: 1965 - 1974</a:t>
            </a:r>
          </a:p>
          <a:p>
            <a:pPr marL="457200" indent="-457200" algn="just">
              <a:lnSpc>
                <a:spcPct val="150000"/>
              </a:lnSpc>
              <a:buFont typeface="Wingdings" panose="05000000000000000000" pitchFamily="2" charset="2"/>
              <a:buChar char="§"/>
            </a:pPr>
            <a:r>
              <a:rPr lang="vi-VN" sz="3500"/>
              <a:t>Đặc điểm:</a:t>
            </a:r>
          </a:p>
          <a:p>
            <a:pPr marL="457200" indent="-457200" algn="just">
              <a:lnSpc>
                <a:spcPct val="150000"/>
              </a:lnSpc>
              <a:buFontTx/>
              <a:buChar char="-"/>
            </a:pPr>
            <a:r>
              <a:rPr lang="vi-VN" sz="3500"/>
              <a:t>Công nghệ: mạch tích hợp IC.</a:t>
            </a:r>
            <a:endParaRPr lang="en-US" sz="3500"/>
          </a:p>
          <a:p>
            <a:pPr marL="457200" indent="-457200" algn="just">
              <a:lnSpc>
                <a:spcPct val="150000"/>
              </a:lnSpc>
              <a:buFontTx/>
              <a:buChar char="-"/>
            </a:pPr>
            <a:r>
              <a:rPr lang="vi-VN" sz="3500"/>
              <a:t>Kích thước: nhỏ hơn.</a:t>
            </a:r>
            <a:endParaRPr lang="en-US" sz="3500"/>
          </a:p>
          <a:p>
            <a:pPr marL="457200" indent="-457200" algn="just">
              <a:lnSpc>
                <a:spcPct val="150000"/>
              </a:lnSpc>
              <a:buFontTx/>
              <a:buChar char="-"/>
            </a:pPr>
            <a:r>
              <a:rPr lang="vi-VN" sz="3500"/>
              <a:t>Tiêu thụ ít điện năng hơn và tỏa ra ít nhiệt hơn</a:t>
            </a:r>
            <a:endParaRPr lang="en-US" sz="3500"/>
          </a:p>
          <a:p>
            <a:pPr marL="457200" indent="-457200" algn="just">
              <a:lnSpc>
                <a:spcPct val="150000"/>
              </a:lnSpc>
              <a:buFontTx/>
              <a:buChar char="-"/>
            </a:pPr>
            <a:r>
              <a:rPr lang="vi-VN" sz="3500"/>
              <a:t>Hiệu quả: tính toán nhanh hơn.</a:t>
            </a:r>
            <a:endParaRPr lang="en-US" sz="3500"/>
          </a:p>
          <a:p>
            <a:pPr marL="457200" indent="-457200" algn="just">
              <a:lnSpc>
                <a:spcPct val="150000"/>
              </a:lnSpc>
              <a:buFontTx/>
              <a:buChar char="-"/>
            </a:pPr>
            <a:r>
              <a:rPr lang="vi-VN" sz="3500"/>
              <a:t>Chi phí bảo trì ít hơn.</a:t>
            </a:r>
          </a:p>
          <a:p>
            <a:pPr marL="457200" indent="-457200" algn="just">
              <a:lnSpc>
                <a:spcPct val="150000"/>
              </a:lnSpc>
              <a:buFont typeface="Wingdings" panose="05000000000000000000" pitchFamily="2" charset="2"/>
              <a:buChar char="§"/>
            </a:pPr>
            <a:r>
              <a:rPr lang="vi-VN" sz="3500"/>
              <a:t>Ví dụ: IBM-360 (1964) , Honeywell-6000,…</a:t>
            </a:r>
          </a:p>
          <a:p>
            <a:pPr marL="457200" indent="-457200" algn="just">
              <a:lnSpc>
                <a:spcPct val="150000"/>
              </a:lnSpc>
              <a:buFont typeface="Wingdings" panose="05000000000000000000" pitchFamily="2" charset="2"/>
              <a:buChar char="§"/>
            </a:pPr>
            <a:r>
              <a:rPr lang="vi-VN" sz="3500"/>
              <a:t>Năm 1971: máy tính cá nhân ra đời.</a:t>
            </a:r>
          </a:p>
        </p:txBody>
      </p:sp>
      <p:grpSp>
        <p:nvGrpSpPr>
          <p:cNvPr id="7" name="Group 6">
            <a:extLst>
              <a:ext uri="{FF2B5EF4-FFF2-40B4-BE49-F238E27FC236}">
                <a16:creationId xmlns:a16="http://schemas.microsoft.com/office/drawing/2014/main" id="{0B91195B-91BD-9C37-26E1-329F81FE9FF2}"/>
              </a:ext>
            </a:extLst>
          </p:cNvPr>
          <p:cNvGrpSpPr/>
          <p:nvPr/>
        </p:nvGrpSpPr>
        <p:grpSpPr>
          <a:xfrm>
            <a:off x="11232950" y="266700"/>
            <a:ext cx="6766323" cy="9871010"/>
            <a:chOff x="11232950" y="266700"/>
            <a:chExt cx="6766323" cy="9871010"/>
          </a:xfrm>
        </p:grpSpPr>
        <p:pic>
          <p:nvPicPr>
            <p:cNvPr id="3" name="Picture 2">
              <a:extLst>
                <a:ext uri="{FF2B5EF4-FFF2-40B4-BE49-F238E27FC236}">
                  <a16:creationId xmlns:a16="http://schemas.microsoft.com/office/drawing/2014/main" id="{C041AE0A-BA04-BEBB-F55E-9EC2B11AA2A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30000" y="266700"/>
              <a:ext cx="6188869" cy="4640149"/>
            </a:xfrm>
            <a:prstGeom prst="rect">
              <a:avLst/>
            </a:prstGeom>
            <a:noFill/>
          </p:spPr>
        </p:pic>
        <p:pic>
          <p:nvPicPr>
            <p:cNvPr id="4" name="Picture 3" descr="A picture containing surface chart&#10;&#10;Description automatically generated">
              <a:extLst>
                <a:ext uri="{FF2B5EF4-FFF2-40B4-BE49-F238E27FC236}">
                  <a16:creationId xmlns:a16="http://schemas.microsoft.com/office/drawing/2014/main" id="{AD9202F1-0FBB-BDF5-4502-9BB1C36E50F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453812" y="5676900"/>
              <a:ext cx="6324601" cy="3837257"/>
            </a:xfrm>
            <a:prstGeom prst="rect">
              <a:avLst/>
            </a:prstGeom>
          </p:spPr>
        </p:pic>
        <p:sp>
          <p:nvSpPr>
            <p:cNvPr id="5" name="TextBox 4">
              <a:extLst>
                <a:ext uri="{FF2B5EF4-FFF2-40B4-BE49-F238E27FC236}">
                  <a16:creationId xmlns:a16="http://schemas.microsoft.com/office/drawing/2014/main" id="{DA599964-FCBC-32A3-0A1F-46AED84D9F31}"/>
                </a:ext>
              </a:extLst>
            </p:cNvPr>
            <p:cNvSpPr txBox="1"/>
            <p:nvPr/>
          </p:nvSpPr>
          <p:spPr>
            <a:xfrm>
              <a:off x="12299156" y="5053347"/>
              <a:ext cx="5045869" cy="477054"/>
            </a:xfrm>
            <a:prstGeom prst="rect">
              <a:avLst/>
            </a:prstGeom>
            <a:noFill/>
          </p:spPr>
          <p:txBody>
            <a:bodyPr wrap="square">
              <a:spAutoFit/>
            </a:bodyPr>
            <a:lstStyle/>
            <a:p>
              <a:pPr algn="ctr"/>
              <a:r>
                <a:rPr lang="en-US" sz="2500">
                  <a:latin typeface="Arial" panose="020B0604020202020204" pitchFamily="34" charset="0"/>
                  <a:cs typeface="Arial" panose="020B0604020202020204" pitchFamily="34" charset="0"/>
                </a:rPr>
                <a:t>IBM System/360 (1964)</a:t>
              </a:r>
            </a:p>
          </p:txBody>
        </p:sp>
        <p:sp>
          <p:nvSpPr>
            <p:cNvPr id="6" name="TextBox 5">
              <a:extLst>
                <a:ext uri="{FF2B5EF4-FFF2-40B4-BE49-F238E27FC236}">
                  <a16:creationId xmlns:a16="http://schemas.microsoft.com/office/drawing/2014/main" id="{F5F91604-44B3-F5B1-8472-0B93011433AD}"/>
                </a:ext>
              </a:extLst>
            </p:cNvPr>
            <p:cNvSpPr txBox="1"/>
            <p:nvPr/>
          </p:nvSpPr>
          <p:spPr>
            <a:xfrm>
              <a:off x="11232950" y="9660656"/>
              <a:ext cx="6766323" cy="477054"/>
            </a:xfrm>
            <a:prstGeom prst="rect">
              <a:avLst/>
            </a:prstGeom>
            <a:noFill/>
          </p:spPr>
          <p:txBody>
            <a:bodyPr wrap="square">
              <a:spAutoFit/>
            </a:bodyPr>
            <a:lstStyle/>
            <a:p>
              <a:pPr algn="ctr"/>
              <a:r>
                <a:rPr lang="en-US" sz="2500">
                  <a:latin typeface="Arial" panose="020B0604020202020204" pitchFamily="34" charset="0"/>
                  <a:cs typeface="Arial" panose="020B0604020202020204" pitchFamily="34" charset="0"/>
                </a:rPr>
                <a:t>Chiếc máy tính cá nhân đầu tiên trên thế giới</a:t>
              </a:r>
            </a:p>
          </p:txBody>
        </p:sp>
      </p:grpSp>
    </p:spTree>
    <p:extLst>
      <p:ext uri="{BB962C8B-B14F-4D97-AF65-F5344CB8AC3E}">
        <p14:creationId xmlns:p14="http://schemas.microsoft.com/office/powerpoint/2010/main" val="193740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barn(inVertical)">
                                      <p:cBhvr>
                                        <p:cTn id="13" dur="500"/>
                                        <p:tgtEl>
                                          <p:spTgt spid="1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8">
                                            <p:txEl>
                                              <p:pRg st="1" end="1"/>
                                            </p:txEl>
                                          </p:spTgt>
                                        </p:tgtEl>
                                        <p:attrNameLst>
                                          <p:attrName>style.visibility</p:attrName>
                                        </p:attrNameLst>
                                      </p:cBhvr>
                                      <p:to>
                                        <p:strVal val="visible"/>
                                      </p:to>
                                    </p:set>
                                    <p:animEffect transition="in" filter="barn(inVertical)">
                                      <p:cBhvr>
                                        <p:cTn id="18" dur="500"/>
                                        <p:tgtEl>
                                          <p:spTgt spid="1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xEl>
                                              <p:pRg st="2" end="2"/>
                                            </p:txEl>
                                          </p:spTgt>
                                        </p:tgtEl>
                                        <p:attrNameLst>
                                          <p:attrName>style.visibility</p:attrName>
                                        </p:attrNameLst>
                                      </p:cBhvr>
                                      <p:to>
                                        <p:strVal val="visible"/>
                                      </p:to>
                                    </p:set>
                                    <p:animEffect transition="in" filter="barn(inVertical)">
                                      <p:cBhvr>
                                        <p:cTn id="23" dur="500"/>
                                        <p:tgtEl>
                                          <p:spTgt spid="1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8">
                                            <p:txEl>
                                              <p:pRg st="3" end="3"/>
                                            </p:txEl>
                                          </p:spTgt>
                                        </p:tgtEl>
                                        <p:attrNameLst>
                                          <p:attrName>style.visibility</p:attrName>
                                        </p:attrNameLst>
                                      </p:cBhvr>
                                      <p:to>
                                        <p:strVal val="visible"/>
                                      </p:to>
                                    </p:set>
                                    <p:animEffect transition="in" filter="barn(inVertical)">
                                      <p:cBhvr>
                                        <p:cTn id="28" dur="500"/>
                                        <p:tgtEl>
                                          <p:spTgt spid="18">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8">
                                            <p:txEl>
                                              <p:pRg st="4" end="4"/>
                                            </p:txEl>
                                          </p:spTgt>
                                        </p:tgtEl>
                                        <p:attrNameLst>
                                          <p:attrName>style.visibility</p:attrName>
                                        </p:attrNameLst>
                                      </p:cBhvr>
                                      <p:to>
                                        <p:strVal val="visible"/>
                                      </p:to>
                                    </p:set>
                                    <p:animEffect transition="in" filter="barn(inVertical)">
                                      <p:cBhvr>
                                        <p:cTn id="33" dur="500"/>
                                        <p:tgtEl>
                                          <p:spTgt spid="18">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8">
                                            <p:txEl>
                                              <p:pRg st="5" end="5"/>
                                            </p:txEl>
                                          </p:spTgt>
                                        </p:tgtEl>
                                        <p:attrNameLst>
                                          <p:attrName>style.visibility</p:attrName>
                                        </p:attrNameLst>
                                      </p:cBhvr>
                                      <p:to>
                                        <p:strVal val="visible"/>
                                      </p:to>
                                    </p:set>
                                    <p:animEffect transition="in" filter="barn(inVertical)">
                                      <p:cBhvr>
                                        <p:cTn id="38" dur="500"/>
                                        <p:tgtEl>
                                          <p:spTgt spid="18">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xEl>
                                              <p:pRg st="6" end="6"/>
                                            </p:txEl>
                                          </p:spTgt>
                                        </p:tgtEl>
                                        <p:attrNameLst>
                                          <p:attrName>style.visibility</p:attrName>
                                        </p:attrNameLst>
                                      </p:cBhvr>
                                      <p:to>
                                        <p:strVal val="visible"/>
                                      </p:to>
                                    </p:set>
                                    <p:animEffect transition="in" filter="barn(inVertical)">
                                      <p:cBhvr>
                                        <p:cTn id="43" dur="500"/>
                                        <p:tgtEl>
                                          <p:spTgt spid="18">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8">
                                            <p:txEl>
                                              <p:pRg st="7" end="7"/>
                                            </p:txEl>
                                          </p:spTgt>
                                        </p:tgtEl>
                                        <p:attrNameLst>
                                          <p:attrName>style.visibility</p:attrName>
                                        </p:attrNameLst>
                                      </p:cBhvr>
                                      <p:to>
                                        <p:strVal val="visible"/>
                                      </p:to>
                                    </p:set>
                                    <p:animEffect transition="in" filter="barn(inVertical)">
                                      <p:cBhvr>
                                        <p:cTn id="48" dur="500"/>
                                        <p:tgtEl>
                                          <p:spTgt spid="18">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8">
                                            <p:txEl>
                                              <p:pRg st="8" end="8"/>
                                            </p:txEl>
                                          </p:spTgt>
                                        </p:tgtEl>
                                        <p:attrNameLst>
                                          <p:attrName>style.visibility</p:attrName>
                                        </p:attrNameLst>
                                      </p:cBhvr>
                                      <p:to>
                                        <p:strVal val="visible"/>
                                      </p:to>
                                    </p:set>
                                    <p:animEffect transition="in" filter="barn(inVertical)">
                                      <p:cBhvr>
                                        <p:cTn id="53" dur="500"/>
                                        <p:tgtEl>
                                          <p:spTgt spid="18">
                                            <p:txEl>
                                              <p:pRg st="8" end="8"/>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barn(inVertical)">
                                      <p:cBhvr>
                                        <p:cTn id="5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sp>
        <p:nvSpPr>
          <p:cNvPr id="16" name="TextBox 15">
            <a:extLst>
              <a:ext uri="{FF2B5EF4-FFF2-40B4-BE49-F238E27FC236}">
                <a16:creationId xmlns:a16="http://schemas.microsoft.com/office/drawing/2014/main" id="{98BCC5E2-FDE4-D0D5-2333-44D9F67E4AA0}"/>
              </a:ext>
            </a:extLst>
          </p:cNvPr>
          <p:cNvSpPr txBox="1"/>
          <p:nvPr/>
        </p:nvSpPr>
        <p:spPr>
          <a:xfrm>
            <a:off x="914400" y="342900"/>
            <a:ext cx="6722269" cy="784830"/>
          </a:xfrm>
          <a:prstGeom prst="rect">
            <a:avLst/>
          </a:prstGeom>
          <a:noFill/>
        </p:spPr>
        <p:txBody>
          <a:bodyPr wrap="square">
            <a:spAutoFit/>
          </a:bodyPr>
          <a:lstStyle/>
          <a:p>
            <a:r>
              <a:rPr lang="en-US" sz="4500" b="1">
                <a:latin typeface="Arial" panose="020B0604020202020204" pitchFamily="34" charset="0"/>
                <a:cs typeface="Arial" panose="020B0604020202020204" pitchFamily="34" charset="0"/>
              </a:rPr>
              <a:t>d. Thế hệ thứ tư</a:t>
            </a:r>
          </a:p>
        </p:txBody>
      </p:sp>
      <p:sp>
        <p:nvSpPr>
          <p:cNvPr id="18" name="TextBox 17">
            <a:extLst>
              <a:ext uri="{FF2B5EF4-FFF2-40B4-BE49-F238E27FC236}">
                <a16:creationId xmlns:a16="http://schemas.microsoft.com/office/drawing/2014/main" id="{692E6D6C-2FB7-981C-FB75-ADD3B63637CD}"/>
              </a:ext>
            </a:extLst>
          </p:cNvPr>
          <p:cNvSpPr txBox="1"/>
          <p:nvPr/>
        </p:nvSpPr>
        <p:spPr>
          <a:xfrm>
            <a:off x="914400" y="1257300"/>
            <a:ext cx="17287875" cy="8288231"/>
          </a:xfrm>
          <a:prstGeom prst="rect">
            <a:avLst/>
          </a:prstGeom>
          <a:noFill/>
        </p:spPr>
        <p:txBody>
          <a:bodyPr wrap="square">
            <a:spAutoFit/>
          </a:bodyPr>
          <a:lstStyle/>
          <a:p>
            <a:pPr marL="457200" indent="-457200" algn="just">
              <a:lnSpc>
                <a:spcPct val="150000"/>
              </a:lnSpc>
              <a:buFont typeface="Wingdings" panose="05000000000000000000" pitchFamily="2" charset="2"/>
              <a:buChar char="§"/>
            </a:pPr>
            <a:r>
              <a:rPr lang="vi-VN" sz="4000"/>
              <a:t>Thời gian: 1974 – 1989</a:t>
            </a:r>
          </a:p>
          <a:p>
            <a:pPr marL="457200" indent="-457200" algn="just">
              <a:lnSpc>
                <a:spcPct val="150000"/>
              </a:lnSpc>
              <a:buFont typeface="Wingdings" panose="05000000000000000000" pitchFamily="2" charset="2"/>
              <a:buChar char="§"/>
            </a:pPr>
            <a:r>
              <a:rPr lang="vi-VN" sz="4000"/>
              <a:t>Đặc điểm:</a:t>
            </a:r>
          </a:p>
          <a:p>
            <a:pPr marL="457200" indent="-457200" algn="just">
              <a:lnSpc>
                <a:spcPct val="150000"/>
              </a:lnSpc>
              <a:buFontTx/>
              <a:buChar char="-"/>
            </a:pPr>
            <a:r>
              <a:rPr lang="vi-VN" sz="4000"/>
              <a:t>Công nghệ: mạch tích hợp mật độ cao VLSI.</a:t>
            </a:r>
            <a:endParaRPr lang="en-US" sz="4000"/>
          </a:p>
          <a:p>
            <a:pPr marL="457200" indent="-457200" algn="just">
              <a:lnSpc>
                <a:spcPct val="150000"/>
              </a:lnSpc>
              <a:buFontTx/>
              <a:buChar char="-"/>
            </a:pPr>
            <a:r>
              <a:rPr lang="vi-VN" sz="4000"/>
              <a:t>Kích thước: rất nhỏ, có thể di động.</a:t>
            </a:r>
            <a:endParaRPr lang="en-US" sz="4000"/>
          </a:p>
          <a:p>
            <a:pPr marL="457200" indent="-457200" algn="just">
              <a:lnSpc>
                <a:spcPct val="150000"/>
              </a:lnSpc>
              <a:buFontTx/>
              <a:buChar char="-"/>
            </a:pPr>
            <a:r>
              <a:rPr lang="vi-VN" sz="4000"/>
              <a:t>Dễ sử dụng</a:t>
            </a:r>
            <a:endParaRPr lang="en-US" sz="4000"/>
          </a:p>
          <a:p>
            <a:pPr marL="457200" indent="-457200" algn="just">
              <a:lnSpc>
                <a:spcPct val="150000"/>
              </a:lnSpc>
              <a:buFontTx/>
              <a:buChar char="-"/>
            </a:pPr>
            <a:r>
              <a:rPr lang="vi-VN" sz="4000"/>
              <a:t>Hiệu quả: chạy nhanh và đáng tin cậy.</a:t>
            </a:r>
            <a:endParaRPr lang="en-US" sz="4000"/>
          </a:p>
          <a:p>
            <a:pPr marL="457200" indent="-457200" algn="just">
              <a:lnSpc>
                <a:spcPct val="150000"/>
              </a:lnSpc>
              <a:buFontTx/>
              <a:buChar char="-"/>
            </a:pPr>
            <a:r>
              <a:rPr lang="vi-VN" sz="4000"/>
              <a:t>Giá thành sản xuất giảm xuống thấp.</a:t>
            </a:r>
          </a:p>
          <a:p>
            <a:pPr marL="457200" indent="-457200" algn="just">
              <a:lnSpc>
                <a:spcPct val="150000"/>
              </a:lnSpc>
              <a:buFont typeface="Wingdings" panose="05000000000000000000" pitchFamily="2" charset="2"/>
              <a:buChar char="§"/>
            </a:pPr>
            <a:r>
              <a:rPr lang="vi-VN" sz="4000"/>
              <a:t>Ví dụ: DEC 10, SAO 1000, PDP 11,… và siêu máy tính CRAY-X-MP</a:t>
            </a:r>
            <a:endParaRPr lang="en-US" sz="4000"/>
          </a:p>
          <a:p>
            <a:pPr algn="just">
              <a:lnSpc>
                <a:spcPct val="150000"/>
              </a:lnSpc>
            </a:pPr>
            <a:r>
              <a:rPr lang="vi-VN" sz="4000"/>
              <a:t>- 1981: máy tính Osborne 1 ra đời</a:t>
            </a:r>
            <a:r>
              <a:rPr lang="en-US" sz="4000"/>
              <a:t> </a:t>
            </a:r>
            <a:r>
              <a:rPr lang="vi-VN" sz="4000"/>
              <a:t>→ sự xuất hiện của máy tính xách tay.</a:t>
            </a:r>
          </a:p>
        </p:txBody>
      </p:sp>
      <p:grpSp>
        <p:nvGrpSpPr>
          <p:cNvPr id="6" name="Group 5">
            <a:extLst>
              <a:ext uri="{FF2B5EF4-FFF2-40B4-BE49-F238E27FC236}">
                <a16:creationId xmlns:a16="http://schemas.microsoft.com/office/drawing/2014/main" id="{A3BC11BC-EB09-F35A-77B1-FDC1E330335F}"/>
              </a:ext>
            </a:extLst>
          </p:cNvPr>
          <p:cNvGrpSpPr/>
          <p:nvPr/>
        </p:nvGrpSpPr>
        <p:grpSpPr>
          <a:xfrm>
            <a:off x="12115800" y="735315"/>
            <a:ext cx="5791200" cy="5540531"/>
            <a:chOff x="10915249" y="2333034"/>
            <a:chExt cx="5791200" cy="5540531"/>
          </a:xfrm>
        </p:grpSpPr>
        <p:pic>
          <p:nvPicPr>
            <p:cNvPr id="7" name="Picture 6">
              <a:extLst>
                <a:ext uri="{FF2B5EF4-FFF2-40B4-BE49-F238E27FC236}">
                  <a16:creationId xmlns:a16="http://schemas.microsoft.com/office/drawing/2014/main" id="{4CB1E51D-1CBF-41AD-1697-CCE3296A57B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495"/>
            <a:stretch/>
          </p:blipFill>
          <p:spPr>
            <a:xfrm>
              <a:off x="10915249" y="2333034"/>
              <a:ext cx="5791200" cy="4800777"/>
            </a:xfrm>
            <a:prstGeom prst="rect">
              <a:avLst/>
            </a:prstGeom>
            <a:ln>
              <a:noFill/>
            </a:ln>
            <a:effectLst>
              <a:softEdge rad="112500"/>
            </a:effectLst>
          </p:spPr>
        </p:pic>
        <p:sp>
          <p:nvSpPr>
            <p:cNvPr id="8" name="TextBox 7">
              <a:extLst>
                <a:ext uri="{FF2B5EF4-FFF2-40B4-BE49-F238E27FC236}">
                  <a16:creationId xmlns:a16="http://schemas.microsoft.com/office/drawing/2014/main" id="{C1796206-A836-A72F-B646-3C43EA204C94}"/>
                </a:ext>
              </a:extLst>
            </p:cNvPr>
            <p:cNvSpPr txBox="1"/>
            <p:nvPr/>
          </p:nvSpPr>
          <p:spPr>
            <a:xfrm>
              <a:off x="11784405" y="7133811"/>
              <a:ext cx="4293394" cy="739754"/>
            </a:xfrm>
            <a:prstGeom prst="rect">
              <a:avLst/>
            </a:prstGeom>
            <a:noFill/>
          </p:spPr>
          <p:txBody>
            <a:bodyPr wrap="square">
              <a:spAutoFit/>
            </a:bodyPr>
            <a:lstStyle/>
            <a:p>
              <a:pPr marL="0" marR="0" algn="ctr">
                <a:lnSpc>
                  <a:spcPct val="150000"/>
                </a:lnSpc>
                <a:spcBef>
                  <a:spcPts val="0"/>
                </a:spcBef>
                <a:spcAft>
                  <a:spcPts val="800"/>
                </a:spcAft>
              </a:pPr>
              <a:r>
                <a:rPr lang="en-US" sz="3200">
                  <a:effectLst/>
                  <a:latin typeface="Arial" panose="020B0604020202020204" pitchFamily="34" charset="0"/>
                  <a:ea typeface="Calibri" panose="020F0502020204030204" pitchFamily="34" charset="0"/>
                  <a:cs typeface="Arial" panose="020B0604020202020204" pitchFamily="34" charset="0"/>
                </a:rPr>
                <a:t>Osborne 1 (1981)</a:t>
              </a:r>
            </a:p>
          </p:txBody>
        </p:sp>
      </p:grpSp>
    </p:spTree>
    <p:extLst>
      <p:ext uri="{BB962C8B-B14F-4D97-AF65-F5344CB8AC3E}">
        <p14:creationId xmlns:p14="http://schemas.microsoft.com/office/powerpoint/2010/main" val="3977040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barn(inVertical)">
                                      <p:cBhvr>
                                        <p:cTn id="13" dur="500"/>
                                        <p:tgtEl>
                                          <p:spTgt spid="1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8">
                                            <p:txEl>
                                              <p:pRg st="1" end="1"/>
                                            </p:txEl>
                                          </p:spTgt>
                                        </p:tgtEl>
                                        <p:attrNameLst>
                                          <p:attrName>style.visibility</p:attrName>
                                        </p:attrNameLst>
                                      </p:cBhvr>
                                      <p:to>
                                        <p:strVal val="visible"/>
                                      </p:to>
                                    </p:set>
                                    <p:animEffect transition="in" filter="barn(inVertical)">
                                      <p:cBhvr>
                                        <p:cTn id="18" dur="500"/>
                                        <p:tgtEl>
                                          <p:spTgt spid="1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xEl>
                                              <p:pRg st="2" end="2"/>
                                            </p:txEl>
                                          </p:spTgt>
                                        </p:tgtEl>
                                        <p:attrNameLst>
                                          <p:attrName>style.visibility</p:attrName>
                                        </p:attrNameLst>
                                      </p:cBhvr>
                                      <p:to>
                                        <p:strVal val="visible"/>
                                      </p:to>
                                    </p:set>
                                    <p:animEffect transition="in" filter="barn(inVertical)">
                                      <p:cBhvr>
                                        <p:cTn id="23" dur="500"/>
                                        <p:tgtEl>
                                          <p:spTgt spid="1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8">
                                            <p:txEl>
                                              <p:pRg st="3" end="3"/>
                                            </p:txEl>
                                          </p:spTgt>
                                        </p:tgtEl>
                                        <p:attrNameLst>
                                          <p:attrName>style.visibility</p:attrName>
                                        </p:attrNameLst>
                                      </p:cBhvr>
                                      <p:to>
                                        <p:strVal val="visible"/>
                                      </p:to>
                                    </p:set>
                                    <p:animEffect transition="in" filter="barn(inVertical)">
                                      <p:cBhvr>
                                        <p:cTn id="28" dur="500"/>
                                        <p:tgtEl>
                                          <p:spTgt spid="18">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8">
                                            <p:txEl>
                                              <p:pRg st="4" end="4"/>
                                            </p:txEl>
                                          </p:spTgt>
                                        </p:tgtEl>
                                        <p:attrNameLst>
                                          <p:attrName>style.visibility</p:attrName>
                                        </p:attrNameLst>
                                      </p:cBhvr>
                                      <p:to>
                                        <p:strVal val="visible"/>
                                      </p:to>
                                    </p:set>
                                    <p:animEffect transition="in" filter="barn(inVertical)">
                                      <p:cBhvr>
                                        <p:cTn id="33" dur="500"/>
                                        <p:tgtEl>
                                          <p:spTgt spid="18">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8">
                                            <p:txEl>
                                              <p:pRg st="5" end="5"/>
                                            </p:txEl>
                                          </p:spTgt>
                                        </p:tgtEl>
                                        <p:attrNameLst>
                                          <p:attrName>style.visibility</p:attrName>
                                        </p:attrNameLst>
                                      </p:cBhvr>
                                      <p:to>
                                        <p:strVal val="visible"/>
                                      </p:to>
                                    </p:set>
                                    <p:animEffect transition="in" filter="barn(inVertical)">
                                      <p:cBhvr>
                                        <p:cTn id="38" dur="500"/>
                                        <p:tgtEl>
                                          <p:spTgt spid="18">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8">
                                            <p:txEl>
                                              <p:pRg st="6" end="6"/>
                                            </p:txEl>
                                          </p:spTgt>
                                        </p:tgtEl>
                                        <p:attrNameLst>
                                          <p:attrName>style.visibility</p:attrName>
                                        </p:attrNameLst>
                                      </p:cBhvr>
                                      <p:to>
                                        <p:strVal val="visible"/>
                                      </p:to>
                                    </p:set>
                                    <p:animEffect transition="in" filter="barn(inVertical)">
                                      <p:cBhvr>
                                        <p:cTn id="43" dur="500"/>
                                        <p:tgtEl>
                                          <p:spTgt spid="18">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8">
                                            <p:txEl>
                                              <p:pRg st="7" end="7"/>
                                            </p:txEl>
                                          </p:spTgt>
                                        </p:tgtEl>
                                        <p:attrNameLst>
                                          <p:attrName>style.visibility</p:attrName>
                                        </p:attrNameLst>
                                      </p:cBhvr>
                                      <p:to>
                                        <p:strVal val="visible"/>
                                      </p:to>
                                    </p:set>
                                    <p:animEffect transition="in" filter="barn(inVertical)">
                                      <p:cBhvr>
                                        <p:cTn id="48" dur="500"/>
                                        <p:tgtEl>
                                          <p:spTgt spid="18">
                                            <p:txEl>
                                              <p:pRg st="7" end="7"/>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18">
                                            <p:txEl>
                                              <p:pRg st="8" end="8"/>
                                            </p:txEl>
                                          </p:spTgt>
                                        </p:tgtEl>
                                        <p:attrNameLst>
                                          <p:attrName>style.visibility</p:attrName>
                                        </p:attrNameLst>
                                      </p:cBhvr>
                                      <p:to>
                                        <p:strVal val="visible"/>
                                      </p:to>
                                    </p:set>
                                    <p:animEffect transition="in" filter="barn(inVertical)">
                                      <p:cBhvr>
                                        <p:cTn id="53" dur="500"/>
                                        <p:tgtEl>
                                          <p:spTgt spid="18">
                                            <p:txEl>
                                              <p:pRg st="8" end="8"/>
                                            </p:txEl>
                                          </p:spTgt>
                                        </p:tgtEl>
                                      </p:cBhvr>
                                    </p:animEffect>
                                  </p:childTnLst>
                                </p:cTn>
                              </p:par>
                              <p:par>
                                <p:cTn id="54" presetID="16" presetClass="entr" presetSubtype="21" fill="hold"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barn(inVertical)">
                                      <p:cBhvr>
                                        <p:cTn id="5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657050">
            <a:off x="13440783" y="-2719691"/>
            <a:ext cx="7204569" cy="7177551"/>
          </a:xfrm>
          <a:prstGeom prst="rect">
            <a:avLst/>
          </a:prstGeom>
        </p:spPr>
      </p:pic>
      <p:sp>
        <p:nvSpPr>
          <p:cNvPr id="25" name="TextBox 24">
            <a:extLst>
              <a:ext uri="{FF2B5EF4-FFF2-40B4-BE49-F238E27FC236}">
                <a16:creationId xmlns:a16="http://schemas.microsoft.com/office/drawing/2014/main" id="{C01190E4-A37D-8491-FB74-B0B8FC362A8A}"/>
              </a:ext>
            </a:extLst>
          </p:cNvPr>
          <p:cNvSpPr txBox="1"/>
          <p:nvPr/>
        </p:nvSpPr>
        <p:spPr>
          <a:xfrm>
            <a:off x="4762" y="571500"/>
            <a:ext cx="18288000" cy="1015663"/>
          </a:xfrm>
          <a:prstGeom prst="rect">
            <a:avLst/>
          </a:prstGeom>
          <a:noFill/>
        </p:spPr>
        <p:txBody>
          <a:bodyPr wrap="square" rtlCol="0">
            <a:spAutoFit/>
          </a:bodyPr>
          <a:lstStyle/>
          <a:p>
            <a:pPr algn="ctr"/>
            <a:r>
              <a:rPr lang="en-US" sz="6000" b="1">
                <a:latin typeface="Arial" panose="020B0604020202020204" pitchFamily="34" charset="0"/>
                <a:cs typeface="Arial" panose="020B0604020202020204" pitchFamily="34" charset="0"/>
              </a:rPr>
              <a:t>KHỞI ĐỘNG </a:t>
            </a:r>
          </a:p>
        </p:txBody>
      </p:sp>
      <p:sp>
        <p:nvSpPr>
          <p:cNvPr id="36" name="Arrow: Right 35">
            <a:extLst>
              <a:ext uri="{FF2B5EF4-FFF2-40B4-BE49-F238E27FC236}">
                <a16:creationId xmlns:a16="http://schemas.microsoft.com/office/drawing/2014/main" id="{F285EE9F-4E0E-4739-2ABB-85DA7EA80E75}"/>
              </a:ext>
            </a:extLst>
          </p:cNvPr>
          <p:cNvSpPr/>
          <p:nvPr/>
        </p:nvSpPr>
        <p:spPr>
          <a:xfrm>
            <a:off x="8534400" y="4305300"/>
            <a:ext cx="1219200" cy="8382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D908C6B3-052E-C59F-D615-B3EC69FF00FC}"/>
              </a:ext>
            </a:extLst>
          </p:cNvPr>
          <p:cNvGrpSpPr/>
          <p:nvPr/>
        </p:nvGrpSpPr>
        <p:grpSpPr>
          <a:xfrm>
            <a:off x="790677" y="2543176"/>
            <a:ext cx="7289074" cy="6497044"/>
            <a:chOff x="790677" y="2543176"/>
            <a:chExt cx="7289074" cy="6497044"/>
          </a:xfrm>
        </p:grpSpPr>
        <p:grpSp>
          <p:nvGrpSpPr>
            <p:cNvPr id="37" name="Group 36">
              <a:extLst>
                <a:ext uri="{FF2B5EF4-FFF2-40B4-BE49-F238E27FC236}">
                  <a16:creationId xmlns:a16="http://schemas.microsoft.com/office/drawing/2014/main" id="{A15F70FE-F976-3488-F16D-91474895219B}"/>
                </a:ext>
              </a:extLst>
            </p:cNvPr>
            <p:cNvGrpSpPr/>
            <p:nvPr/>
          </p:nvGrpSpPr>
          <p:grpSpPr>
            <a:xfrm>
              <a:off x="790677" y="2543176"/>
              <a:ext cx="7289074" cy="6497044"/>
              <a:chOff x="983389" y="2356443"/>
              <a:chExt cx="7289074" cy="6497044"/>
            </a:xfrm>
          </p:grpSpPr>
          <p:pic>
            <p:nvPicPr>
              <p:cNvPr id="1026" name="Picture 2" descr="Tìm hiểu máy tính ENIAC - Máy tính đầu tiên trên thế giới">
                <a:extLst>
                  <a:ext uri="{FF2B5EF4-FFF2-40B4-BE49-F238E27FC236}">
                    <a16:creationId xmlns:a16="http://schemas.microsoft.com/office/drawing/2014/main" id="{72AD74AE-A44E-D5F7-D234-B29C902359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3389" y="2356443"/>
                <a:ext cx="7289074" cy="4114800"/>
              </a:xfrm>
              <a:prstGeom prst="roundRect">
                <a:avLst/>
              </a:prstGeom>
              <a:noFill/>
              <a:extLst>
                <a:ext uri="{909E8E84-426E-40DD-AFC4-6F175D3DCCD1}">
                  <a14:hiddenFill xmlns:a14="http://schemas.microsoft.com/office/drawing/2010/main">
                    <a:solidFill>
                      <a:srgbClr val="FFFFFF"/>
                    </a:solidFill>
                  </a14:hiddenFill>
                </a:ext>
              </a:extLst>
            </p:spPr>
          </p:pic>
          <p:sp>
            <p:nvSpPr>
              <p:cNvPr id="34" name="Rectangle: Rounded Corners 33">
                <a:extLst>
                  <a:ext uri="{FF2B5EF4-FFF2-40B4-BE49-F238E27FC236}">
                    <a16:creationId xmlns:a16="http://schemas.microsoft.com/office/drawing/2014/main" id="{0C04E7A9-02F0-AAF2-5477-E0980FB23F99}"/>
                  </a:ext>
                </a:extLst>
              </p:cNvPr>
              <p:cNvSpPr/>
              <p:nvPr/>
            </p:nvSpPr>
            <p:spPr>
              <a:xfrm>
                <a:off x="2341926" y="7177087"/>
                <a:ext cx="4572000" cy="167640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Máy tính với kích thước to </a:t>
                </a:r>
              </a:p>
            </p:txBody>
          </p:sp>
        </p:grpSp>
        <p:sp>
          <p:nvSpPr>
            <p:cNvPr id="4" name="TextBox 3">
              <a:extLst>
                <a:ext uri="{FF2B5EF4-FFF2-40B4-BE49-F238E27FC236}">
                  <a16:creationId xmlns:a16="http://schemas.microsoft.com/office/drawing/2014/main" id="{BAA1CF0E-AC7D-B6B1-72D0-7E2EE25C5B18}"/>
                </a:ext>
              </a:extLst>
            </p:cNvPr>
            <p:cNvSpPr txBox="1"/>
            <p:nvPr/>
          </p:nvSpPr>
          <p:spPr>
            <a:xfrm>
              <a:off x="1810632" y="6810969"/>
              <a:ext cx="5165986" cy="477054"/>
            </a:xfrm>
            <a:prstGeom prst="rect">
              <a:avLst/>
            </a:prstGeom>
            <a:noFill/>
          </p:spPr>
          <p:txBody>
            <a:bodyPr wrap="square" rtlCol="0">
              <a:spAutoFit/>
            </a:bodyPr>
            <a:lstStyle/>
            <a:p>
              <a:pPr algn="ctr"/>
              <a:r>
                <a:rPr lang="en-US" sz="2500">
                  <a:latin typeface="Arial" panose="020B0604020202020204" pitchFamily="34" charset="0"/>
                  <a:cs typeface="Arial" panose="020B0604020202020204" pitchFamily="34" charset="0"/>
                </a:rPr>
                <a:t>Máy tính ENIAC</a:t>
              </a:r>
            </a:p>
          </p:txBody>
        </p:sp>
      </p:grpSp>
      <p:grpSp>
        <p:nvGrpSpPr>
          <p:cNvPr id="7" name="Group 6">
            <a:extLst>
              <a:ext uri="{FF2B5EF4-FFF2-40B4-BE49-F238E27FC236}">
                <a16:creationId xmlns:a16="http://schemas.microsoft.com/office/drawing/2014/main" id="{36879FF4-A9F7-EF86-5A07-FF91DD770956}"/>
              </a:ext>
            </a:extLst>
          </p:cNvPr>
          <p:cNvGrpSpPr/>
          <p:nvPr/>
        </p:nvGrpSpPr>
        <p:grpSpPr>
          <a:xfrm>
            <a:off x="10330073" y="2543176"/>
            <a:ext cx="6834818" cy="6497044"/>
            <a:chOff x="10330073" y="2543176"/>
            <a:chExt cx="6834818" cy="6497044"/>
          </a:xfrm>
        </p:grpSpPr>
        <p:grpSp>
          <p:nvGrpSpPr>
            <p:cNvPr id="38" name="Group 37">
              <a:extLst>
                <a:ext uri="{FF2B5EF4-FFF2-40B4-BE49-F238E27FC236}">
                  <a16:creationId xmlns:a16="http://schemas.microsoft.com/office/drawing/2014/main" id="{9DF8C2BA-F956-346E-09DB-5AF946E1D224}"/>
                </a:ext>
              </a:extLst>
            </p:cNvPr>
            <p:cNvGrpSpPr/>
            <p:nvPr/>
          </p:nvGrpSpPr>
          <p:grpSpPr>
            <a:xfrm>
              <a:off x="10330073" y="2543176"/>
              <a:ext cx="6834818" cy="6497044"/>
              <a:chOff x="10015539" y="2356443"/>
              <a:chExt cx="6834818" cy="6497044"/>
            </a:xfrm>
          </p:grpSpPr>
          <p:pic>
            <p:nvPicPr>
              <p:cNvPr id="33" name="Picture 32">
                <a:extLst>
                  <a:ext uri="{FF2B5EF4-FFF2-40B4-BE49-F238E27FC236}">
                    <a16:creationId xmlns:a16="http://schemas.microsoft.com/office/drawing/2014/main" id="{02A8D03C-B653-E0B9-2F64-FE6FC872F96E}"/>
                  </a:ext>
                </a:extLst>
              </p:cNvPr>
              <p:cNvPicPr>
                <a:picLocks noChangeAspect="1"/>
              </p:cNvPicPr>
              <p:nvPr/>
            </p:nvPicPr>
            <p:blipFill>
              <a:blip r:embed="rId7"/>
              <a:stretch>
                <a:fillRect/>
              </a:stretch>
            </p:blipFill>
            <p:spPr>
              <a:xfrm>
                <a:off x="10015539" y="2356443"/>
                <a:ext cx="6834818" cy="4114800"/>
              </a:xfrm>
              <a:prstGeom prst="roundRect">
                <a:avLst/>
              </a:prstGeom>
            </p:spPr>
          </p:pic>
          <p:sp>
            <p:nvSpPr>
              <p:cNvPr id="35" name="Rectangle: Rounded Corners 34">
                <a:extLst>
                  <a:ext uri="{FF2B5EF4-FFF2-40B4-BE49-F238E27FC236}">
                    <a16:creationId xmlns:a16="http://schemas.microsoft.com/office/drawing/2014/main" id="{F0DFE8D6-100E-4BA8-E82E-BB672A4D461E}"/>
                  </a:ext>
                </a:extLst>
              </p:cNvPr>
              <p:cNvSpPr/>
              <p:nvPr/>
            </p:nvSpPr>
            <p:spPr>
              <a:xfrm>
                <a:off x="10972800" y="7177087"/>
                <a:ext cx="4572000" cy="167640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Máy tính với kích thước nhỏ gọn</a:t>
                </a:r>
              </a:p>
            </p:txBody>
          </p:sp>
        </p:grpSp>
        <p:sp>
          <p:nvSpPr>
            <p:cNvPr id="5" name="TextBox 4">
              <a:extLst>
                <a:ext uri="{FF2B5EF4-FFF2-40B4-BE49-F238E27FC236}">
                  <a16:creationId xmlns:a16="http://schemas.microsoft.com/office/drawing/2014/main" id="{B85CC63A-BC1F-28B1-CB38-FA8A00CF8C5B}"/>
                </a:ext>
              </a:extLst>
            </p:cNvPr>
            <p:cNvSpPr txBox="1"/>
            <p:nvPr/>
          </p:nvSpPr>
          <p:spPr>
            <a:xfrm>
              <a:off x="10990341" y="6780869"/>
              <a:ext cx="5165986" cy="477054"/>
            </a:xfrm>
            <a:prstGeom prst="rect">
              <a:avLst/>
            </a:prstGeom>
            <a:noFill/>
          </p:spPr>
          <p:txBody>
            <a:bodyPr wrap="square" rtlCol="0">
              <a:spAutoFit/>
            </a:bodyPr>
            <a:lstStyle/>
            <a:p>
              <a:pPr algn="ctr"/>
              <a:r>
                <a:rPr lang="en-US" sz="2500">
                  <a:latin typeface="Arial" panose="020B0604020202020204" pitchFamily="34" charset="0"/>
                  <a:cs typeface="Arial" panose="020B0604020202020204" pitchFamily="34" charset="0"/>
                </a:rPr>
                <a:t>Máy tính hiện đại </a:t>
              </a:r>
            </a:p>
          </p:txBody>
        </p:sp>
      </p:grpSp>
    </p:spTree>
    <p:extLst>
      <p:ext uri="{BB962C8B-B14F-4D97-AF65-F5344CB8AC3E}">
        <p14:creationId xmlns:p14="http://schemas.microsoft.com/office/powerpoint/2010/main" val="170184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additive="base">
                                        <p:cTn id="12" dur="500" fill="hold"/>
                                        <p:tgtEl>
                                          <p:spTgt spid="36"/>
                                        </p:tgtEl>
                                        <p:attrNameLst>
                                          <p:attrName>ppt_x</p:attrName>
                                        </p:attrNameLst>
                                      </p:cBhvr>
                                      <p:tavLst>
                                        <p:tav tm="0">
                                          <p:val>
                                            <p:strVal val="0-#ppt_w/2"/>
                                          </p:val>
                                        </p:tav>
                                        <p:tav tm="100000">
                                          <p:val>
                                            <p:strVal val="#ppt_x"/>
                                          </p:val>
                                        </p:tav>
                                      </p:tavLst>
                                    </p:anim>
                                    <p:anim calcmode="lin" valueType="num">
                                      <p:cBhvr additive="base">
                                        <p:cTn id="13"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grpSp>
        <p:nvGrpSpPr>
          <p:cNvPr id="6" name="Group 5">
            <a:extLst>
              <a:ext uri="{FF2B5EF4-FFF2-40B4-BE49-F238E27FC236}">
                <a16:creationId xmlns:a16="http://schemas.microsoft.com/office/drawing/2014/main" id="{4B71FC04-D319-DAAE-2AA5-CAC0A3A81753}"/>
              </a:ext>
            </a:extLst>
          </p:cNvPr>
          <p:cNvGrpSpPr/>
          <p:nvPr/>
        </p:nvGrpSpPr>
        <p:grpSpPr>
          <a:xfrm>
            <a:off x="1524000" y="419100"/>
            <a:ext cx="7994401" cy="4799760"/>
            <a:chOff x="4441121" y="851109"/>
            <a:chExt cx="7994401" cy="4799760"/>
          </a:xfrm>
        </p:grpSpPr>
        <p:pic>
          <p:nvPicPr>
            <p:cNvPr id="8" name="Picture 7" descr="Graphical user interface&#10;&#10;Description automatically generated">
              <a:extLst>
                <a:ext uri="{FF2B5EF4-FFF2-40B4-BE49-F238E27FC236}">
                  <a16:creationId xmlns:a16="http://schemas.microsoft.com/office/drawing/2014/main" id="{852EEBEC-F6E1-DD62-05C7-62C978EB2E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1121" y="851109"/>
              <a:ext cx="7994401" cy="3997201"/>
            </a:xfrm>
            <a:prstGeom prst="rect">
              <a:avLst/>
            </a:prstGeom>
          </p:spPr>
        </p:pic>
        <p:sp>
          <p:nvSpPr>
            <p:cNvPr id="13" name="TextBox 12">
              <a:extLst>
                <a:ext uri="{FF2B5EF4-FFF2-40B4-BE49-F238E27FC236}">
                  <a16:creationId xmlns:a16="http://schemas.microsoft.com/office/drawing/2014/main" id="{A8BBDE39-6F99-BF00-122B-EA02481E92E9}"/>
                </a:ext>
              </a:extLst>
            </p:cNvPr>
            <p:cNvSpPr txBox="1"/>
            <p:nvPr/>
          </p:nvSpPr>
          <p:spPr>
            <a:xfrm>
              <a:off x="6291624" y="4911115"/>
              <a:ext cx="4293394" cy="739754"/>
            </a:xfrm>
            <a:prstGeom prst="rect">
              <a:avLst/>
            </a:prstGeom>
            <a:noFill/>
          </p:spPr>
          <p:txBody>
            <a:bodyPr wrap="square">
              <a:spAutoFit/>
            </a:bodyPr>
            <a:lstStyle/>
            <a:p>
              <a:pPr marL="0" marR="0" algn="ctr">
                <a:lnSpc>
                  <a:spcPct val="150000"/>
                </a:lnSpc>
                <a:spcBef>
                  <a:spcPts val="0"/>
                </a:spcBef>
                <a:spcAft>
                  <a:spcPts val="800"/>
                </a:spcAft>
              </a:pPr>
              <a:r>
                <a:rPr lang="en-US" sz="3200">
                  <a:effectLst/>
                  <a:latin typeface="Arial" panose="020B0604020202020204" pitchFamily="34" charset="0"/>
                  <a:ea typeface="Calibri" panose="020F0502020204030204" pitchFamily="34" charset="0"/>
                  <a:cs typeface="Arial" panose="020B0604020202020204" pitchFamily="34" charset="0"/>
                </a:rPr>
                <a:t>DEC 10 (1966)</a:t>
              </a:r>
            </a:p>
          </p:txBody>
        </p:sp>
      </p:grpSp>
      <p:grpSp>
        <p:nvGrpSpPr>
          <p:cNvPr id="5" name="Group 4">
            <a:extLst>
              <a:ext uri="{FF2B5EF4-FFF2-40B4-BE49-F238E27FC236}">
                <a16:creationId xmlns:a16="http://schemas.microsoft.com/office/drawing/2014/main" id="{7618FE7F-C42D-B3A8-809C-C36EA7F1008E}"/>
              </a:ext>
            </a:extLst>
          </p:cNvPr>
          <p:cNvGrpSpPr/>
          <p:nvPr/>
        </p:nvGrpSpPr>
        <p:grpSpPr>
          <a:xfrm>
            <a:off x="10842875" y="419100"/>
            <a:ext cx="6070758" cy="4787931"/>
            <a:chOff x="2590801" y="3750608"/>
            <a:chExt cx="6070758" cy="4787931"/>
          </a:xfrm>
        </p:grpSpPr>
        <p:pic>
          <p:nvPicPr>
            <p:cNvPr id="9" name="Picture 8">
              <a:extLst>
                <a:ext uri="{FF2B5EF4-FFF2-40B4-BE49-F238E27FC236}">
                  <a16:creationId xmlns:a16="http://schemas.microsoft.com/office/drawing/2014/main" id="{24D61B2F-3F7D-62C9-69A9-D115D7E5092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90801" y="3750608"/>
              <a:ext cx="6070758" cy="4018386"/>
            </a:xfrm>
            <a:prstGeom prst="rect">
              <a:avLst/>
            </a:prstGeom>
          </p:spPr>
        </p:pic>
        <p:sp>
          <p:nvSpPr>
            <p:cNvPr id="14" name="TextBox 13">
              <a:extLst>
                <a:ext uri="{FF2B5EF4-FFF2-40B4-BE49-F238E27FC236}">
                  <a16:creationId xmlns:a16="http://schemas.microsoft.com/office/drawing/2014/main" id="{739043DE-7970-C2B1-59FC-1E1B5AFE8FF5}"/>
                </a:ext>
              </a:extLst>
            </p:cNvPr>
            <p:cNvSpPr txBox="1"/>
            <p:nvPr/>
          </p:nvSpPr>
          <p:spPr>
            <a:xfrm>
              <a:off x="3760066" y="7798785"/>
              <a:ext cx="4293394" cy="739754"/>
            </a:xfrm>
            <a:prstGeom prst="rect">
              <a:avLst/>
            </a:prstGeom>
            <a:noFill/>
          </p:spPr>
          <p:txBody>
            <a:bodyPr wrap="square">
              <a:spAutoFit/>
            </a:bodyPr>
            <a:lstStyle/>
            <a:p>
              <a:pPr marL="0" marR="0" algn="ctr">
                <a:lnSpc>
                  <a:spcPct val="150000"/>
                </a:lnSpc>
                <a:spcBef>
                  <a:spcPts val="0"/>
                </a:spcBef>
                <a:spcAft>
                  <a:spcPts val="800"/>
                </a:spcAft>
              </a:pPr>
              <a:r>
                <a:rPr lang="en-US" sz="3200">
                  <a:effectLst/>
                  <a:latin typeface="Arial" panose="020B0604020202020204" pitchFamily="34" charset="0"/>
                  <a:ea typeface="Calibri" panose="020F0502020204030204" pitchFamily="34" charset="0"/>
                  <a:cs typeface="Arial" panose="020B0604020202020204" pitchFamily="34" charset="0"/>
                </a:rPr>
                <a:t>PDP 11 (1970)</a:t>
              </a:r>
            </a:p>
          </p:txBody>
        </p:sp>
      </p:grpSp>
      <p:grpSp>
        <p:nvGrpSpPr>
          <p:cNvPr id="16" name="Group 15">
            <a:extLst>
              <a:ext uri="{FF2B5EF4-FFF2-40B4-BE49-F238E27FC236}">
                <a16:creationId xmlns:a16="http://schemas.microsoft.com/office/drawing/2014/main" id="{1D269078-3AB5-C919-2589-7E406AF4929E}"/>
              </a:ext>
            </a:extLst>
          </p:cNvPr>
          <p:cNvGrpSpPr/>
          <p:nvPr/>
        </p:nvGrpSpPr>
        <p:grpSpPr>
          <a:xfrm>
            <a:off x="3374503" y="5477313"/>
            <a:ext cx="12168612" cy="4582444"/>
            <a:chOff x="4876800" y="5549188"/>
            <a:chExt cx="12168612" cy="4582444"/>
          </a:xfrm>
        </p:grpSpPr>
        <p:grpSp>
          <p:nvGrpSpPr>
            <p:cNvPr id="4" name="Group 3">
              <a:extLst>
                <a:ext uri="{FF2B5EF4-FFF2-40B4-BE49-F238E27FC236}">
                  <a16:creationId xmlns:a16="http://schemas.microsoft.com/office/drawing/2014/main" id="{EA00E135-E27E-EB87-953E-D0D07EA27AED}"/>
                </a:ext>
              </a:extLst>
            </p:cNvPr>
            <p:cNvGrpSpPr/>
            <p:nvPr/>
          </p:nvGrpSpPr>
          <p:grpSpPr>
            <a:xfrm>
              <a:off x="4876800" y="5549188"/>
              <a:ext cx="9227695" cy="4582444"/>
              <a:chOff x="6125238" y="5255606"/>
              <a:chExt cx="7684938" cy="4525607"/>
            </a:xfrm>
          </p:grpSpPr>
          <p:pic>
            <p:nvPicPr>
              <p:cNvPr id="11" name="Picture 10">
                <a:extLst>
                  <a:ext uri="{FF2B5EF4-FFF2-40B4-BE49-F238E27FC236}">
                    <a16:creationId xmlns:a16="http://schemas.microsoft.com/office/drawing/2014/main" id="{93E54FFA-454D-5E2A-8710-C4C2B825C92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6125238" y="5255606"/>
                <a:ext cx="5135847" cy="3851468"/>
              </a:xfrm>
              <a:prstGeom prst="rect">
                <a:avLst/>
              </a:prstGeom>
              <a:noFill/>
            </p:spPr>
          </p:pic>
          <p:sp>
            <p:nvSpPr>
              <p:cNvPr id="17" name="TextBox 16">
                <a:extLst>
                  <a:ext uri="{FF2B5EF4-FFF2-40B4-BE49-F238E27FC236}">
                    <a16:creationId xmlns:a16="http://schemas.microsoft.com/office/drawing/2014/main" id="{0DE96655-66E0-5EF3-020A-CA533F8BD3B5}"/>
                  </a:ext>
                </a:extLst>
              </p:cNvPr>
              <p:cNvSpPr txBox="1"/>
              <p:nvPr/>
            </p:nvSpPr>
            <p:spPr>
              <a:xfrm>
                <a:off x="9516782" y="9050634"/>
                <a:ext cx="4293394" cy="730579"/>
              </a:xfrm>
              <a:prstGeom prst="rect">
                <a:avLst/>
              </a:prstGeom>
              <a:noFill/>
            </p:spPr>
            <p:txBody>
              <a:bodyPr wrap="square">
                <a:spAutoFit/>
              </a:bodyPr>
              <a:lstStyle/>
              <a:p>
                <a:pPr marL="0" marR="0" algn="ctr">
                  <a:lnSpc>
                    <a:spcPct val="150000"/>
                  </a:lnSpc>
                  <a:spcBef>
                    <a:spcPts val="0"/>
                  </a:spcBef>
                  <a:spcAft>
                    <a:spcPts val="800"/>
                  </a:spcAft>
                </a:pPr>
                <a:r>
                  <a:rPr lang="en-US" sz="3200">
                    <a:effectLst/>
                    <a:latin typeface="Arial" panose="020B0604020202020204" pitchFamily="34" charset="0"/>
                    <a:ea typeface="Calibri" panose="020F0502020204030204" pitchFamily="34" charset="0"/>
                    <a:cs typeface="Arial" panose="020B0604020202020204" pitchFamily="34" charset="0"/>
                  </a:rPr>
                  <a:t>CRAY-X-MP (1982)</a:t>
                </a:r>
              </a:p>
            </p:txBody>
          </p:sp>
        </p:grpSp>
        <p:pic>
          <p:nvPicPr>
            <p:cNvPr id="12" name="Picture 11" descr="A picture containing indoor, wall, floor, blue&#10;&#10;Description automatically generated">
              <a:extLst>
                <a:ext uri="{FF2B5EF4-FFF2-40B4-BE49-F238E27FC236}">
                  <a16:creationId xmlns:a16="http://schemas.microsoft.com/office/drawing/2014/main" id="{D599C232-1F0E-25B9-7D49-1657A24CB74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201399" y="5549189"/>
              <a:ext cx="5844013" cy="3880790"/>
            </a:xfrm>
            <a:prstGeom prst="rect">
              <a:avLst/>
            </a:prstGeom>
          </p:spPr>
        </p:pic>
      </p:grpSp>
    </p:spTree>
    <p:extLst>
      <p:ext uri="{BB962C8B-B14F-4D97-AF65-F5344CB8AC3E}">
        <p14:creationId xmlns:p14="http://schemas.microsoft.com/office/powerpoint/2010/main" val="56296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sp>
        <p:nvSpPr>
          <p:cNvPr id="16" name="TextBox 15">
            <a:extLst>
              <a:ext uri="{FF2B5EF4-FFF2-40B4-BE49-F238E27FC236}">
                <a16:creationId xmlns:a16="http://schemas.microsoft.com/office/drawing/2014/main" id="{98BCC5E2-FDE4-D0D5-2333-44D9F67E4AA0}"/>
              </a:ext>
            </a:extLst>
          </p:cNvPr>
          <p:cNvSpPr txBox="1"/>
          <p:nvPr/>
        </p:nvSpPr>
        <p:spPr>
          <a:xfrm>
            <a:off x="1050654" y="673029"/>
            <a:ext cx="6722269" cy="784830"/>
          </a:xfrm>
          <a:prstGeom prst="rect">
            <a:avLst/>
          </a:prstGeom>
          <a:noFill/>
        </p:spPr>
        <p:txBody>
          <a:bodyPr wrap="square">
            <a:spAutoFit/>
          </a:bodyPr>
          <a:lstStyle/>
          <a:p>
            <a:r>
              <a:rPr lang="en-US" sz="4500" b="1">
                <a:latin typeface="Arial" panose="020B0604020202020204" pitchFamily="34" charset="0"/>
                <a:cs typeface="Arial" panose="020B0604020202020204" pitchFamily="34" charset="0"/>
              </a:rPr>
              <a:t>e. Thế hệ thứ năm</a:t>
            </a:r>
          </a:p>
        </p:txBody>
      </p:sp>
      <p:sp>
        <p:nvSpPr>
          <p:cNvPr id="18" name="TextBox 17">
            <a:extLst>
              <a:ext uri="{FF2B5EF4-FFF2-40B4-BE49-F238E27FC236}">
                <a16:creationId xmlns:a16="http://schemas.microsoft.com/office/drawing/2014/main" id="{692E6D6C-2FB7-981C-FB75-ADD3B63637CD}"/>
              </a:ext>
            </a:extLst>
          </p:cNvPr>
          <p:cNvSpPr txBox="1"/>
          <p:nvPr/>
        </p:nvSpPr>
        <p:spPr>
          <a:xfrm>
            <a:off x="1464529" y="1638300"/>
            <a:ext cx="8701494" cy="7364901"/>
          </a:xfrm>
          <a:prstGeom prst="rect">
            <a:avLst/>
          </a:prstGeom>
          <a:noFill/>
        </p:spPr>
        <p:txBody>
          <a:bodyPr wrap="square">
            <a:spAutoFit/>
          </a:bodyPr>
          <a:lstStyle/>
          <a:p>
            <a:pPr marL="457200" indent="-457200" algn="just">
              <a:lnSpc>
                <a:spcPct val="150000"/>
              </a:lnSpc>
              <a:buFont typeface="Wingdings" panose="05000000000000000000" pitchFamily="2" charset="2"/>
              <a:buChar char="§"/>
            </a:pPr>
            <a:r>
              <a:rPr lang="vi-VN" sz="4000"/>
              <a:t>Thời gian: 1990 - nay</a:t>
            </a:r>
          </a:p>
          <a:p>
            <a:pPr marL="457200" indent="-457200" algn="just">
              <a:lnSpc>
                <a:spcPct val="150000"/>
              </a:lnSpc>
              <a:buFont typeface="Wingdings" panose="05000000000000000000" pitchFamily="2" charset="2"/>
              <a:buChar char="§"/>
            </a:pPr>
            <a:r>
              <a:rPr lang="vi-VN" sz="4000"/>
              <a:t>Đặc điểm:</a:t>
            </a:r>
          </a:p>
          <a:p>
            <a:pPr marL="457200" indent="-457200" algn="just">
              <a:lnSpc>
                <a:spcPct val="150000"/>
              </a:lnSpc>
              <a:buFontTx/>
              <a:buChar char="-"/>
            </a:pPr>
            <a:r>
              <a:rPr lang="vi-VN" sz="4000"/>
              <a:t>Công nghệ: mạch tích hợp mật độ siêu cao ULSI</a:t>
            </a:r>
            <a:endParaRPr lang="en-US" sz="4000"/>
          </a:p>
          <a:p>
            <a:pPr marL="457200" indent="-457200" algn="just">
              <a:lnSpc>
                <a:spcPct val="150000"/>
              </a:lnSpc>
              <a:buFontTx/>
              <a:buChar char="-"/>
            </a:pPr>
            <a:r>
              <a:rPr lang="vi-VN" sz="4000"/>
              <a:t>Khả năng xử lí song song của phần cứng và phần mềm AI.</a:t>
            </a:r>
          </a:p>
          <a:p>
            <a:pPr marL="457200" indent="-457200" algn="just">
              <a:lnSpc>
                <a:spcPct val="150000"/>
              </a:lnSpc>
              <a:buFont typeface="Wingdings" panose="05000000000000000000" pitchFamily="2" charset="2"/>
              <a:buChar char="§"/>
            </a:pPr>
            <a:r>
              <a:rPr lang="vi-VN" sz="4000"/>
              <a:t>Ví dụ: IBM Simon (1992), Iphone (2007),…</a:t>
            </a:r>
          </a:p>
        </p:txBody>
      </p:sp>
      <p:grpSp>
        <p:nvGrpSpPr>
          <p:cNvPr id="7" name="Group 6">
            <a:extLst>
              <a:ext uri="{FF2B5EF4-FFF2-40B4-BE49-F238E27FC236}">
                <a16:creationId xmlns:a16="http://schemas.microsoft.com/office/drawing/2014/main" id="{DB13DDCC-14A0-DB40-96F6-51D201F61BBC}"/>
              </a:ext>
            </a:extLst>
          </p:cNvPr>
          <p:cNvGrpSpPr/>
          <p:nvPr/>
        </p:nvGrpSpPr>
        <p:grpSpPr>
          <a:xfrm>
            <a:off x="10534129" y="634929"/>
            <a:ext cx="7965282" cy="9267685"/>
            <a:chOff x="10216924" y="571500"/>
            <a:chExt cx="7965282" cy="9267685"/>
          </a:xfrm>
        </p:grpSpPr>
        <p:pic>
          <p:nvPicPr>
            <p:cNvPr id="3" name="Picture 2" descr="A picture containing text, electronics, cellphone&#10;&#10;Description automatically generated">
              <a:extLst>
                <a:ext uri="{FF2B5EF4-FFF2-40B4-BE49-F238E27FC236}">
                  <a16:creationId xmlns:a16="http://schemas.microsoft.com/office/drawing/2014/main" id="{642A8B29-AC66-255E-7844-E2703E5DF5D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20400" y="3602592"/>
              <a:ext cx="3068412" cy="5699202"/>
            </a:xfrm>
            <a:prstGeom prst="rect">
              <a:avLst/>
            </a:prstGeom>
          </p:spPr>
        </p:pic>
        <p:pic>
          <p:nvPicPr>
            <p:cNvPr id="4" name="Picture 3">
              <a:extLst>
                <a:ext uri="{FF2B5EF4-FFF2-40B4-BE49-F238E27FC236}">
                  <a16:creationId xmlns:a16="http://schemas.microsoft.com/office/drawing/2014/main" id="{963F2798-3F85-7D0F-DED2-30475F1E9C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83117" y="571500"/>
              <a:ext cx="2642870" cy="5045907"/>
            </a:xfrm>
            <a:prstGeom prst="rect">
              <a:avLst/>
            </a:prstGeom>
          </p:spPr>
        </p:pic>
        <p:sp>
          <p:nvSpPr>
            <p:cNvPr id="5" name="TextBox 4">
              <a:extLst>
                <a:ext uri="{FF2B5EF4-FFF2-40B4-BE49-F238E27FC236}">
                  <a16:creationId xmlns:a16="http://schemas.microsoft.com/office/drawing/2014/main" id="{5B474BEE-F492-2CBC-4E29-07025F30A041}"/>
                </a:ext>
              </a:extLst>
            </p:cNvPr>
            <p:cNvSpPr txBox="1"/>
            <p:nvPr/>
          </p:nvSpPr>
          <p:spPr>
            <a:xfrm>
              <a:off x="10216924" y="9301794"/>
              <a:ext cx="4293394" cy="537391"/>
            </a:xfrm>
            <a:prstGeom prst="rect">
              <a:avLst/>
            </a:prstGeom>
            <a:noFill/>
          </p:spPr>
          <p:txBody>
            <a:bodyPr wrap="square">
              <a:spAutoFit/>
            </a:bodyPr>
            <a:lstStyle/>
            <a:p>
              <a:pPr marL="0" marR="0" algn="ctr">
                <a:lnSpc>
                  <a:spcPct val="150000"/>
                </a:lnSpc>
                <a:spcBef>
                  <a:spcPts val="0"/>
                </a:spcBef>
                <a:spcAft>
                  <a:spcPts val="800"/>
                </a:spcAft>
              </a:pPr>
              <a:r>
                <a:rPr lang="en-US" sz="2200">
                  <a:effectLst/>
                  <a:latin typeface="Arial" panose="020B0604020202020204" pitchFamily="34" charset="0"/>
                  <a:ea typeface="Calibri" panose="020F0502020204030204" pitchFamily="34" charset="0"/>
                  <a:cs typeface="Arial" panose="020B0604020202020204" pitchFamily="34" charset="0"/>
                </a:rPr>
                <a:t>IBM Simon (1992)</a:t>
              </a:r>
            </a:p>
          </p:txBody>
        </p:sp>
        <p:sp>
          <p:nvSpPr>
            <p:cNvPr id="6" name="TextBox 5">
              <a:extLst>
                <a:ext uri="{FF2B5EF4-FFF2-40B4-BE49-F238E27FC236}">
                  <a16:creationId xmlns:a16="http://schemas.microsoft.com/office/drawing/2014/main" id="{64DA41AF-1A63-74EC-4D94-19B0403AD10F}"/>
                </a:ext>
              </a:extLst>
            </p:cNvPr>
            <p:cNvSpPr txBox="1"/>
            <p:nvPr/>
          </p:nvSpPr>
          <p:spPr>
            <a:xfrm>
              <a:off x="13888812" y="5679444"/>
              <a:ext cx="4293394" cy="537391"/>
            </a:xfrm>
            <a:prstGeom prst="rect">
              <a:avLst/>
            </a:prstGeom>
            <a:noFill/>
          </p:spPr>
          <p:txBody>
            <a:bodyPr wrap="square">
              <a:spAutoFit/>
            </a:bodyPr>
            <a:lstStyle/>
            <a:p>
              <a:pPr marL="0" marR="0" algn="ctr">
                <a:lnSpc>
                  <a:spcPct val="150000"/>
                </a:lnSpc>
                <a:spcBef>
                  <a:spcPts val="0"/>
                </a:spcBef>
                <a:spcAft>
                  <a:spcPts val="800"/>
                </a:spcAft>
              </a:pPr>
              <a:r>
                <a:rPr lang="en-US" sz="2200">
                  <a:effectLst/>
                  <a:latin typeface="Arial" panose="020B0604020202020204" pitchFamily="34" charset="0"/>
                  <a:ea typeface="Calibri" panose="020F0502020204030204" pitchFamily="34" charset="0"/>
                  <a:cs typeface="Arial" panose="020B0604020202020204" pitchFamily="34" charset="0"/>
                </a:rPr>
                <a:t>Iphone (2007)</a:t>
              </a:r>
            </a:p>
          </p:txBody>
        </p:sp>
      </p:grpSp>
    </p:spTree>
    <p:extLst>
      <p:ext uri="{BB962C8B-B14F-4D97-AF65-F5344CB8AC3E}">
        <p14:creationId xmlns:p14="http://schemas.microsoft.com/office/powerpoint/2010/main" val="279752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Effect transition="in" filter="barn(inVertical)">
                                      <p:cBhvr>
                                        <p:cTn id="13" dur="500"/>
                                        <p:tgtEl>
                                          <p:spTgt spid="1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8">
                                            <p:txEl>
                                              <p:pRg st="1" end="1"/>
                                            </p:txEl>
                                          </p:spTgt>
                                        </p:tgtEl>
                                        <p:attrNameLst>
                                          <p:attrName>style.visibility</p:attrName>
                                        </p:attrNameLst>
                                      </p:cBhvr>
                                      <p:to>
                                        <p:strVal val="visible"/>
                                      </p:to>
                                    </p:set>
                                    <p:animEffect transition="in" filter="barn(inVertical)">
                                      <p:cBhvr>
                                        <p:cTn id="18" dur="500"/>
                                        <p:tgtEl>
                                          <p:spTgt spid="1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8">
                                            <p:txEl>
                                              <p:pRg st="2" end="2"/>
                                            </p:txEl>
                                          </p:spTgt>
                                        </p:tgtEl>
                                        <p:attrNameLst>
                                          <p:attrName>style.visibility</p:attrName>
                                        </p:attrNameLst>
                                      </p:cBhvr>
                                      <p:to>
                                        <p:strVal val="visible"/>
                                      </p:to>
                                    </p:set>
                                    <p:animEffect transition="in" filter="barn(inVertical)">
                                      <p:cBhvr>
                                        <p:cTn id="23" dur="500"/>
                                        <p:tgtEl>
                                          <p:spTgt spid="18">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8">
                                            <p:txEl>
                                              <p:pRg st="3" end="3"/>
                                            </p:txEl>
                                          </p:spTgt>
                                        </p:tgtEl>
                                        <p:attrNameLst>
                                          <p:attrName>style.visibility</p:attrName>
                                        </p:attrNameLst>
                                      </p:cBhvr>
                                      <p:to>
                                        <p:strVal val="visible"/>
                                      </p:to>
                                    </p:set>
                                    <p:animEffect transition="in" filter="barn(inVertical)">
                                      <p:cBhvr>
                                        <p:cTn id="28" dur="500"/>
                                        <p:tgtEl>
                                          <p:spTgt spid="18">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8">
                                            <p:txEl>
                                              <p:pRg st="4" end="4"/>
                                            </p:txEl>
                                          </p:spTgt>
                                        </p:tgtEl>
                                        <p:attrNameLst>
                                          <p:attrName>style.visibility</p:attrName>
                                        </p:attrNameLst>
                                      </p:cBhvr>
                                      <p:to>
                                        <p:strVal val="visible"/>
                                      </p:to>
                                    </p:set>
                                    <p:animEffect transition="in" filter="barn(inVertical)">
                                      <p:cBhvr>
                                        <p:cTn id="33" dur="500"/>
                                        <p:tgtEl>
                                          <p:spTgt spid="18">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8" name="Picture 8">
            <a:extLst>
              <a:ext uri="{FF2B5EF4-FFF2-40B4-BE49-F238E27FC236}">
                <a16:creationId xmlns:a16="http://schemas.microsoft.com/office/drawing/2014/main" id="{B2FEB4FE-D1F3-6DB0-6781-1A7C7AA3D20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371232" y="2585414"/>
            <a:ext cx="4495800" cy="7701586"/>
          </a:xfrm>
          <a:prstGeom prst="rect">
            <a:avLst/>
          </a:prstGeom>
        </p:spPr>
      </p:pic>
      <p:grpSp>
        <p:nvGrpSpPr>
          <p:cNvPr id="11" name="Group 10">
            <a:extLst>
              <a:ext uri="{FF2B5EF4-FFF2-40B4-BE49-F238E27FC236}">
                <a16:creationId xmlns:a16="http://schemas.microsoft.com/office/drawing/2014/main" id="{597EADD5-649B-508E-38D3-C06E400954B0}"/>
              </a:ext>
            </a:extLst>
          </p:cNvPr>
          <p:cNvGrpSpPr/>
          <p:nvPr/>
        </p:nvGrpSpPr>
        <p:grpSpPr>
          <a:xfrm>
            <a:off x="5295900" y="53501"/>
            <a:ext cx="10439400" cy="5800101"/>
            <a:chOff x="7175789" y="1485900"/>
            <a:chExt cx="10439400" cy="5800101"/>
          </a:xfrm>
        </p:grpSpPr>
        <p:sp>
          <p:nvSpPr>
            <p:cNvPr id="9" name="Rectangle: Rounded Corners 8">
              <a:extLst>
                <a:ext uri="{FF2B5EF4-FFF2-40B4-BE49-F238E27FC236}">
                  <a16:creationId xmlns:a16="http://schemas.microsoft.com/office/drawing/2014/main" id="{F3D2EA58-27B9-1A44-B47C-E7C83C673107}"/>
                </a:ext>
              </a:extLst>
            </p:cNvPr>
            <p:cNvSpPr/>
            <p:nvPr/>
          </p:nvSpPr>
          <p:spPr>
            <a:xfrm>
              <a:off x="7175789" y="2637801"/>
              <a:ext cx="10439400" cy="4648200"/>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lgn="just">
                <a:lnSpc>
                  <a:spcPct val="150000"/>
                </a:lnSpc>
                <a:buFont typeface="Arial" panose="020B0604020202020204" pitchFamily="34" charset="0"/>
                <a:buChar char="•"/>
              </a:pPr>
              <a:r>
                <a:rPr lang="vi-VN" sz="4000">
                  <a:solidFill>
                    <a:schemeClr val="tx1"/>
                  </a:solidFill>
                </a:rPr>
                <a:t>Máy vi tính thuộc thế hệ nào? Tại sao chúng được gọi là máy vi tính?</a:t>
              </a:r>
            </a:p>
            <a:p>
              <a:pPr marL="571500" indent="-571500" algn="just">
                <a:lnSpc>
                  <a:spcPct val="150000"/>
                </a:lnSpc>
                <a:buFont typeface="Arial" panose="020B0604020202020204" pitchFamily="34" charset="0"/>
                <a:buChar char="•"/>
              </a:pPr>
              <a:r>
                <a:rPr lang="vi-VN" sz="4000">
                  <a:solidFill>
                    <a:schemeClr val="tx1"/>
                  </a:solidFill>
                </a:rPr>
                <a:t>Tại sao máy tính thế hệ thứ năm trở lên thông minh hơn?</a:t>
              </a:r>
            </a:p>
          </p:txBody>
        </p:sp>
        <p:pic>
          <p:nvPicPr>
            <p:cNvPr id="10" name="Picture 6">
              <a:extLst>
                <a:ext uri="{FF2B5EF4-FFF2-40B4-BE49-F238E27FC236}">
                  <a16:creationId xmlns:a16="http://schemas.microsoft.com/office/drawing/2014/main" id="{C6DD6660-CC9B-48D4-252A-4AD35412D7C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1792944" y="1485900"/>
              <a:ext cx="1611709" cy="1573432"/>
            </a:xfrm>
            <a:prstGeom prst="rect">
              <a:avLst/>
            </a:prstGeom>
          </p:spPr>
        </p:pic>
      </p:grpSp>
      <p:pic>
        <p:nvPicPr>
          <p:cNvPr id="12" name="Picture 11">
            <a:extLst>
              <a:ext uri="{FF2B5EF4-FFF2-40B4-BE49-F238E27FC236}">
                <a16:creationId xmlns:a16="http://schemas.microsoft.com/office/drawing/2014/main" id="{46F39271-8EF0-2647-A8FB-CF6AA126834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657050">
            <a:off x="13493952" y="-2686353"/>
            <a:ext cx="7204569" cy="7177551"/>
          </a:xfrm>
          <a:prstGeom prst="rect">
            <a:avLst/>
          </a:prstGeom>
        </p:spPr>
      </p:pic>
      <p:pic>
        <p:nvPicPr>
          <p:cNvPr id="2" name="Picture 2"/>
          <p:cNvPicPr>
            <a:picLocks noChangeAspect="1"/>
          </p:cNvPicPr>
          <p:nvPr/>
        </p:nvPicPr>
        <p:blipFill>
          <a:blip r:embed="rId8">
            <a:alphaModFix amt="70000"/>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4968829">
            <a:off x="-6292168" y="6725658"/>
            <a:ext cx="9773318" cy="10457831"/>
          </a:xfrm>
          <a:prstGeom prst="rect">
            <a:avLst/>
          </a:prstGeom>
        </p:spPr>
      </p:pic>
      <p:sp>
        <p:nvSpPr>
          <p:cNvPr id="4" name="TextBox 3">
            <a:extLst>
              <a:ext uri="{FF2B5EF4-FFF2-40B4-BE49-F238E27FC236}">
                <a16:creationId xmlns:a16="http://schemas.microsoft.com/office/drawing/2014/main" id="{91ACF5B5-966E-EB58-7DA0-1B0D1FCD1C69}"/>
              </a:ext>
            </a:extLst>
          </p:cNvPr>
          <p:cNvSpPr txBox="1"/>
          <p:nvPr/>
        </p:nvSpPr>
        <p:spPr>
          <a:xfrm>
            <a:off x="5853355" y="6262064"/>
            <a:ext cx="12063413" cy="3237040"/>
          </a:xfrm>
          <a:prstGeom prst="rect">
            <a:avLst/>
          </a:prstGeom>
          <a:noFill/>
        </p:spPr>
        <p:txBody>
          <a:bodyPr wrap="square">
            <a:spAutoFit/>
          </a:bodyPr>
          <a:lstStyle/>
          <a:p>
            <a:pPr marL="457200" indent="-457200">
              <a:lnSpc>
                <a:spcPct val="150000"/>
              </a:lnSpc>
              <a:buFont typeface="Wingdings" panose="05000000000000000000" pitchFamily="2" charset="2"/>
              <a:buChar char="§"/>
            </a:pPr>
            <a:r>
              <a:rPr lang="vi-VN" sz="3500"/>
              <a:t>Máy vi tính thuộc thế hệ thứ 4</a:t>
            </a:r>
            <a:r>
              <a:rPr lang="en-US" sz="3500"/>
              <a:t> </a:t>
            </a:r>
            <a:r>
              <a:rPr lang="en-US" sz="3500">
                <a:sym typeface="Wingdings" panose="05000000000000000000" pitchFamily="2" charset="2"/>
              </a:rPr>
              <a:t> </a:t>
            </a:r>
            <a:r>
              <a:rPr lang="vi-VN" sz="3500"/>
              <a:t>Vì chúng sử dụng công nghệ vi xử lí tích hợp mật độ cao.</a:t>
            </a:r>
            <a:endParaRPr lang="en-US" sz="3500"/>
          </a:p>
          <a:p>
            <a:pPr marL="457200" indent="-457200">
              <a:lnSpc>
                <a:spcPct val="150000"/>
              </a:lnSpc>
              <a:buFont typeface="Wingdings" panose="05000000000000000000" pitchFamily="2" charset="2"/>
              <a:buChar char="§"/>
            </a:pPr>
            <a:r>
              <a:rPr lang="vi-VN" sz="3500"/>
              <a:t>Máy tính thế hệ thứ năm trở nên thông minh hơn nhờ khả năng xử lí song song của phần cứng và phần mềm AI.</a:t>
            </a:r>
            <a:endParaRPr lang="en-US" sz="3500"/>
          </a:p>
        </p:txBody>
      </p:sp>
      <p:pic>
        <p:nvPicPr>
          <p:cNvPr id="6" name="Graphic 5" descr="Back with solid fill">
            <a:extLst>
              <a:ext uri="{FF2B5EF4-FFF2-40B4-BE49-F238E27FC236}">
                <a16:creationId xmlns:a16="http://schemas.microsoft.com/office/drawing/2014/main" id="{1A188D1D-0305-D0D9-E72A-690A42E5CB6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flipV="1">
            <a:off x="4487575" y="7277100"/>
            <a:ext cx="1235407" cy="1065210"/>
          </a:xfrm>
          <a:prstGeom prst="rect">
            <a:avLst/>
          </a:prstGeom>
        </p:spPr>
      </p:pic>
    </p:spTree>
    <p:extLst>
      <p:ext uri="{BB962C8B-B14F-4D97-AF65-F5344CB8AC3E}">
        <p14:creationId xmlns:p14="http://schemas.microsoft.com/office/powerpoint/2010/main" val="2705479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barn(inVertical)">
                                      <p:cBhvr>
                                        <p:cTn id="27" dur="500"/>
                                        <p:tgtEl>
                                          <p:spTgt spid="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barn(inVertical)">
                                      <p:cBhvr>
                                        <p:cTn id="3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6F39271-8EF0-2647-A8FB-CF6AA126834D}"/>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657050">
            <a:off x="13493952" y="-2686353"/>
            <a:ext cx="7204569" cy="7177551"/>
          </a:xfrm>
          <a:prstGeom prst="rect">
            <a:avLst/>
          </a:prstGeom>
        </p:spPr>
      </p:pic>
      <p:pic>
        <p:nvPicPr>
          <p:cNvPr id="2" name="Picture 2"/>
          <p:cNvPicPr>
            <a:picLocks noChangeAspect="1"/>
          </p:cNvPicPr>
          <p:nvPr/>
        </p:nvPicPr>
        <p:blipFill>
          <a:blip r:embed="rId6">
            <a:alphaModFix amt="70000"/>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968829">
            <a:off x="-6292168" y="6725658"/>
            <a:ext cx="9773318" cy="10457831"/>
          </a:xfrm>
          <a:prstGeom prst="rect">
            <a:avLst/>
          </a:prstGeom>
        </p:spPr>
      </p:pic>
      <p:pic>
        <p:nvPicPr>
          <p:cNvPr id="3" name="lich-su-phat-trien-may-vi-tinh-computer">
            <a:hlinkClick r:id="" action="ppaction://media"/>
            <a:extLst>
              <a:ext uri="{FF2B5EF4-FFF2-40B4-BE49-F238E27FC236}">
                <a16:creationId xmlns:a16="http://schemas.microsoft.com/office/drawing/2014/main" id="{2E872D62-7C1A-C661-AB57-B5BE21157495}"/>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2895600" y="1057418"/>
            <a:ext cx="13190534" cy="8244084"/>
          </a:xfrm>
          <a:prstGeom prst="rect">
            <a:avLst/>
          </a:prstGeom>
        </p:spPr>
      </p:pic>
    </p:spTree>
    <p:extLst>
      <p:ext uri="{BB962C8B-B14F-4D97-AF65-F5344CB8AC3E}">
        <p14:creationId xmlns:p14="http://schemas.microsoft.com/office/powerpoint/2010/main" val="2291712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468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3"/>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6F39271-8EF0-2647-A8FB-CF6AA12683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57050">
            <a:off x="13493952" y="-2686353"/>
            <a:ext cx="7204569" cy="7177551"/>
          </a:xfrm>
          <a:prstGeom prst="rect">
            <a:avLst/>
          </a:prstGeom>
        </p:spPr>
      </p:pic>
      <p:pic>
        <p:nvPicPr>
          <p:cNvPr id="2" name="Picture 2"/>
          <p:cNvPicPr>
            <a:picLocks noChangeAspect="1"/>
          </p:cNvPicPr>
          <p:nvPr/>
        </p:nvPicPr>
        <p:blipFill>
          <a:blip r:embed="rId4">
            <a:alphaModFix amt="7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968829">
            <a:off x="-6292168" y="6725658"/>
            <a:ext cx="9773318" cy="10457831"/>
          </a:xfrm>
          <a:prstGeom prst="rect">
            <a:avLst/>
          </a:prstGeom>
        </p:spPr>
      </p:pic>
      <p:grpSp>
        <p:nvGrpSpPr>
          <p:cNvPr id="5" name="Group 4">
            <a:extLst>
              <a:ext uri="{FF2B5EF4-FFF2-40B4-BE49-F238E27FC236}">
                <a16:creationId xmlns:a16="http://schemas.microsoft.com/office/drawing/2014/main" id="{F3EFDD27-0717-5FEF-674F-B7E714929E02}"/>
              </a:ext>
            </a:extLst>
          </p:cNvPr>
          <p:cNvGrpSpPr/>
          <p:nvPr/>
        </p:nvGrpSpPr>
        <p:grpSpPr>
          <a:xfrm>
            <a:off x="5410201" y="266700"/>
            <a:ext cx="10668000" cy="4516713"/>
            <a:chOff x="1905000" y="2476500"/>
            <a:chExt cx="10668000" cy="4516713"/>
          </a:xfrm>
        </p:grpSpPr>
        <p:sp>
          <p:nvSpPr>
            <p:cNvPr id="3" name="Rectangle: Rounded Corners 2">
              <a:extLst>
                <a:ext uri="{FF2B5EF4-FFF2-40B4-BE49-F238E27FC236}">
                  <a16:creationId xmlns:a16="http://schemas.microsoft.com/office/drawing/2014/main" id="{D064DE09-F271-B1BC-ADF9-0C453C3E7F16}"/>
                </a:ext>
              </a:extLst>
            </p:cNvPr>
            <p:cNvSpPr/>
            <p:nvPr/>
          </p:nvSpPr>
          <p:spPr>
            <a:xfrm>
              <a:off x="1905000" y="4097613"/>
              <a:ext cx="10668000" cy="2895600"/>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a:solidFill>
                    <a:schemeClr val="tx1"/>
                  </a:solidFill>
                </a:rPr>
                <a:t>Những máy tính thế hệ sau có ưu điểm gì so với những máy tính thế hệ trước? </a:t>
              </a:r>
              <a:endParaRPr lang="en-US" sz="4000">
                <a:solidFill>
                  <a:schemeClr val="tx1"/>
                </a:solidFill>
              </a:endParaRPr>
            </a:p>
          </p:txBody>
        </p:sp>
        <p:pic>
          <p:nvPicPr>
            <p:cNvPr id="4" name="Picture 7">
              <a:extLst>
                <a:ext uri="{FF2B5EF4-FFF2-40B4-BE49-F238E27FC236}">
                  <a16:creationId xmlns:a16="http://schemas.microsoft.com/office/drawing/2014/main" id="{C046385C-E714-86C0-3DAD-061BF70CA6C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5410201" y="2476500"/>
              <a:ext cx="3096356" cy="2090040"/>
            </a:xfrm>
            <a:prstGeom prst="rect">
              <a:avLst/>
            </a:prstGeom>
          </p:spPr>
        </p:pic>
      </p:grpSp>
      <p:pic>
        <p:nvPicPr>
          <p:cNvPr id="6" name="Picture 5">
            <a:extLst>
              <a:ext uri="{FF2B5EF4-FFF2-40B4-BE49-F238E27FC236}">
                <a16:creationId xmlns:a16="http://schemas.microsoft.com/office/drawing/2014/main" id="{E85FA662-F08A-E047-3B5D-1365782E56F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243360" y="3152775"/>
            <a:ext cx="5166841" cy="7138987"/>
          </a:xfrm>
          <a:prstGeom prst="rect">
            <a:avLst/>
          </a:prstGeom>
        </p:spPr>
      </p:pic>
      <p:sp>
        <p:nvSpPr>
          <p:cNvPr id="7" name="Arrow: Pentagon 6">
            <a:extLst>
              <a:ext uri="{FF2B5EF4-FFF2-40B4-BE49-F238E27FC236}">
                <a16:creationId xmlns:a16="http://schemas.microsoft.com/office/drawing/2014/main" id="{2EC30F11-5E18-B333-298F-A9A498CB4979}"/>
              </a:ext>
            </a:extLst>
          </p:cNvPr>
          <p:cNvSpPr/>
          <p:nvPr/>
        </p:nvSpPr>
        <p:spPr>
          <a:xfrm>
            <a:off x="6934200" y="5152491"/>
            <a:ext cx="7545515" cy="914400"/>
          </a:xfrm>
          <a:prstGeom prst="homePlat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Nhỏ gọn hơn </a:t>
            </a:r>
          </a:p>
        </p:txBody>
      </p:sp>
      <p:sp>
        <p:nvSpPr>
          <p:cNvPr id="8" name="Arrow: Pentagon 7">
            <a:extLst>
              <a:ext uri="{FF2B5EF4-FFF2-40B4-BE49-F238E27FC236}">
                <a16:creationId xmlns:a16="http://schemas.microsoft.com/office/drawing/2014/main" id="{31C22A1E-1D35-F96F-10FC-F8BD4E2A48B5}"/>
              </a:ext>
            </a:extLst>
          </p:cNvPr>
          <p:cNvSpPr/>
          <p:nvPr/>
        </p:nvSpPr>
        <p:spPr>
          <a:xfrm>
            <a:off x="6934200" y="6341432"/>
            <a:ext cx="7545515" cy="914400"/>
          </a:xfrm>
          <a:prstGeom prst="homePlat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Tiêu thụ ít điện năng </a:t>
            </a:r>
          </a:p>
        </p:txBody>
      </p:sp>
      <p:sp>
        <p:nvSpPr>
          <p:cNvPr id="9" name="Arrow: Pentagon 8">
            <a:extLst>
              <a:ext uri="{FF2B5EF4-FFF2-40B4-BE49-F238E27FC236}">
                <a16:creationId xmlns:a16="http://schemas.microsoft.com/office/drawing/2014/main" id="{AE77D034-874E-B8E6-F2FA-A8C6D08499B9}"/>
              </a:ext>
            </a:extLst>
          </p:cNvPr>
          <p:cNvSpPr/>
          <p:nvPr/>
        </p:nvSpPr>
        <p:spPr>
          <a:xfrm>
            <a:off x="6934200" y="7619337"/>
            <a:ext cx="7545515" cy="914400"/>
          </a:xfrm>
          <a:prstGeom prst="homePlat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Có thể di chuyển được</a:t>
            </a:r>
          </a:p>
        </p:txBody>
      </p:sp>
      <p:sp>
        <p:nvSpPr>
          <p:cNvPr id="10" name="Arrow: Pentagon 9">
            <a:extLst>
              <a:ext uri="{FF2B5EF4-FFF2-40B4-BE49-F238E27FC236}">
                <a16:creationId xmlns:a16="http://schemas.microsoft.com/office/drawing/2014/main" id="{06D6D642-BCD7-2404-5042-F7AFE155F171}"/>
              </a:ext>
            </a:extLst>
          </p:cNvPr>
          <p:cNvSpPr/>
          <p:nvPr/>
        </p:nvSpPr>
        <p:spPr>
          <a:xfrm>
            <a:off x="6934200" y="8853487"/>
            <a:ext cx="7545515" cy="914400"/>
          </a:xfrm>
          <a:prstGeom prst="homePlate">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Nhanh nhạy, chính xác hơn</a:t>
            </a:r>
          </a:p>
        </p:txBody>
      </p:sp>
    </p:spTree>
    <p:extLst>
      <p:ext uri="{BB962C8B-B14F-4D97-AF65-F5344CB8AC3E}">
        <p14:creationId xmlns:p14="http://schemas.microsoft.com/office/powerpoint/2010/main" val="112834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6F39271-8EF0-2647-A8FB-CF6AA12683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57050">
            <a:off x="13493952" y="-2686353"/>
            <a:ext cx="7204569" cy="7177551"/>
          </a:xfrm>
          <a:prstGeom prst="rect">
            <a:avLst/>
          </a:prstGeom>
        </p:spPr>
      </p:pic>
      <p:pic>
        <p:nvPicPr>
          <p:cNvPr id="2" name="Picture 2"/>
          <p:cNvPicPr>
            <a:picLocks noChangeAspect="1"/>
          </p:cNvPicPr>
          <p:nvPr/>
        </p:nvPicPr>
        <p:blipFill>
          <a:blip r:embed="rId4">
            <a:alphaModFix amt="7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968829">
            <a:off x="-6478926" y="7419238"/>
            <a:ext cx="9773318" cy="10457831"/>
          </a:xfrm>
          <a:prstGeom prst="rect">
            <a:avLst/>
          </a:prstGeom>
        </p:spPr>
      </p:pic>
      <p:sp>
        <p:nvSpPr>
          <p:cNvPr id="11" name="TextBox 10">
            <a:extLst>
              <a:ext uri="{FF2B5EF4-FFF2-40B4-BE49-F238E27FC236}">
                <a16:creationId xmlns:a16="http://schemas.microsoft.com/office/drawing/2014/main" id="{5244E91F-BEB6-6484-9274-96A469804F85}"/>
              </a:ext>
            </a:extLst>
          </p:cNvPr>
          <p:cNvSpPr txBox="1"/>
          <p:nvPr/>
        </p:nvSpPr>
        <p:spPr>
          <a:xfrm>
            <a:off x="4040981" y="800100"/>
            <a:ext cx="10206038" cy="784830"/>
          </a:xfrm>
          <a:prstGeom prst="rect">
            <a:avLst/>
          </a:prstGeom>
          <a:noFill/>
        </p:spPr>
        <p:txBody>
          <a:bodyPr wrap="square" rtlCol="0">
            <a:spAutoFit/>
          </a:bodyPr>
          <a:lstStyle/>
          <a:p>
            <a:pPr algn="ctr"/>
            <a:r>
              <a:rPr lang="en-US" sz="4500" b="1">
                <a:latin typeface="Arial" panose="020B0604020202020204" pitchFamily="34" charset="0"/>
                <a:cs typeface="Arial" panose="020B0604020202020204" pitchFamily="34" charset="0"/>
              </a:rPr>
              <a:t>TRÒ CHƠI “AI NHANH AI ĐÚNG”</a:t>
            </a:r>
          </a:p>
        </p:txBody>
      </p:sp>
      <p:sp>
        <p:nvSpPr>
          <p:cNvPr id="14" name="TextBox 13">
            <a:extLst>
              <a:ext uri="{FF2B5EF4-FFF2-40B4-BE49-F238E27FC236}">
                <a16:creationId xmlns:a16="http://schemas.microsoft.com/office/drawing/2014/main" id="{CE1F9EF7-4CA6-ACA6-7488-70B3F2EDF4CF}"/>
              </a:ext>
            </a:extLst>
          </p:cNvPr>
          <p:cNvSpPr txBox="1"/>
          <p:nvPr/>
        </p:nvSpPr>
        <p:spPr>
          <a:xfrm>
            <a:off x="2525012" y="1864335"/>
            <a:ext cx="14266068" cy="707886"/>
          </a:xfrm>
          <a:prstGeom prst="rect">
            <a:avLst/>
          </a:prstGeom>
          <a:noFill/>
        </p:spPr>
        <p:txBody>
          <a:bodyPr wrap="square">
            <a:spAutoFit/>
          </a:bodyPr>
          <a:lstStyle/>
          <a:p>
            <a:pPr algn="ctr"/>
            <a:r>
              <a:rPr lang="en-US" sz="4000">
                <a:solidFill>
                  <a:srgbClr val="000000"/>
                </a:solidFill>
                <a:effectLst/>
                <a:latin typeface="Arial" panose="020B0604020202020204" pitchFamily="34" charset="0"/>
                <a:ea typeface="Calibri" panose="020F0502020204030204" pitchFamily="34" charset="0"/>
                <a:cs typeface="Arial" panose="020B0604020202020204" pitchFamily="34" charset="0"/>
              </a:rPr>
              <a:t>Em hãy gắn các thẻ dưới đây vào đúng ví dụ phù hợp:</a:t>
            </a:r>
            <a:endParaRPr lang="en-US" sz="4000">
              <a:latin typeface="Arial" panose="020B0604020202020204" pitchFamily="34" charset="0"/>
              <a:cs typeface="Arial" panose="020B0604020202020204" pitchFamily="34" charset="0"/>
            </a:endParaRPr>
          </a:p>
        </p:txBody>
      </p:sp>
      <p:grpSp>
        <p:nvGrpSpPr>
          <p:cNvPr id="15" name="Group 14">
            <a:extLst>
              <a:ext uri="{FF2B5EF4-FFF2-40B4-BE49-F238E27FC236}">
                <a16:creationId xmlns:a16="http://schemas.microsoft.com/office/drawing/2014/main" id="{0F081CA9-8536-7B18-C0E3-D7B56BF74B15}"/>
              </a:ext>
            </a:extLst>
          </p:cNvPr>
          <p:cNvGrpSpPr/>
          <p:nvPr/>
        </p:nvGrpSpPr>
        <p:grpSpPr>
          <a:xfrm>
            <a:off x="195560" y="3690666"/>
            <a:ext cx="3295173" cy="2944975"/>
            <a:chOff x="5599990" y="367540"/>
            <a:chExt cx="3295173" cy="2944975"/>
          </a:xfrm>
        </p:grpSpPr>
        <p:pic>
          <p:nvPicPr>
            <p:cNvPr id="16" name="Picture 4">
              <a:extLst>
                <a:ext uri="{FF2B5EF4-FFF2-40B4-BE49-F238E27FC236}">
                  <a16:creationId xmlns:a16="http://schemas.microsoft.com/office/drawing/2014/main" id="{C57DBF8E-326F-2702-1A10-E648334C392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p:blipFill>
          <p:spPr bwMode="auto">
            <a:xfrm>
              <a:off x="5599990" y="367540"/>
              <a:ext cx="3295173" cy="240273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88626861-52B1-5C84-E2D2-B61FC89F4E5E}"/>
                </a:ext>
              </a:extLst>
            </p:cNvPr>
            <p:cNvSpPr txBox="1"/>
            <p:nvPr/>
          </p:nvSpPr>
          <p:spPr>
            <a:xfrm>
              <a:off x="6096000" y="2912405"/>
              <a:ext cx="2328333" cy="400110"/>
            </a:xfrm>
            <a:prstGeom prst="rect">
              <a:avLst/>
            </a:prstGeom>
            <a:noFill/>
          </p:spPr>
          <p:txBody>
            <a:bodyPr wrap="square">
              <a:spAutoFit/>
            </a:bodyPr>
            <a:lstStyle/>
            <a:p>
              <a:pPr algn="ctr"/>
              <a:r>
                <a:rPr lang="en-US" sz="2000" b="0" i="0">
                  <a:effectLst/>
                  <a:latin typeface="Arial" panose="020B0604020202020204" pitchFamily="34" charset="0"/>
                </a:rPr>
                <a:t>a) Osborne 1</a:t>
              </a:r>
              <a:endParaRPr lang="en-US" sz="2000"/>
            </a:p>
          </p:txBody>
        </p:sp>
      </p:grpSp>
      <p:grpSp>
        <p:nvGrpSpPr>
          <p:cNvPr id="18" name="Group 17">
            <a:extLst>
              <a:ext uri="{FF2B5EF4-FFF2-40B4-BE49-F238E27FC236}">
                <a16:creationId xmlns:a16="http://schemas.microsoft.com/office/drawing/2014/main" id="{EAA0391E-4FE1-09C2-C963-D05D637CB3AA}"/>
              </a:ext>
            </a:extLst>
          </p:cNvPr>
          <p:cNvGrpSpPr/>
          <p:nvPr/>
        </p:nvGrpSpPr>
        <p:grpSpPr>
          <a:xfrm>
            <a:off x="3751126" y="3686291"/>
            <a:ext cx="3515105" cy="2944216"/>
            <a:chOff x="5489195" y="368299"/>
            <a:chExt cx="3515105" cy="2944216"/>
          </a:xfrm>
        </p:grpSpPr>
        <p:pic>
          <p:nvPicPr>
            <p:cNvPr id="19" name="Picture 4" descr="IBM 1620 – Time-Line Computer Archive">
              <a:extLst>
                <a:ext uri="{FF2B5EF4-FFF2-40B4-BE49-F238E27FC236}">
                  <a16:creationId xmlns:a16="http://schemas.microsoft.com/office/drawing/2014/main" id="{2FA77E58-7971-96E3-7C91-C2EAA0328E9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89195" y="368299"/>
              <a:ext cx="3515105" cy="24027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97FC82DC-D811-E2CE-AF8D-F2780B75A24A}"/>
                </a:ext>
              </a:extLst>
            </p:cNvPr>
            <p:cNvSpPr txBox="1"/>
            <p:nvPr/>
          </p:nvSpPr>
          <p:spPr>
            <a:xfrm>
              <a:off x="6096000" y="2912405"/>
              <a:ext cx="2328333" cy="400110"/>
            </a:xfrm>
            <a:prstGeom prst="rect">
              <a:avLst/>
            </a:prstGeom>
            <a:noFill/>
          </p:spPr>
          <p:txBody>
            <a:bodyPr wrap="square">
              <a:spAutoFit/>
            </a:bodyPr>
            <a:lstStyle/>
            <a:p>
              <a:pPr algn="ctr"/>
              <a:r>
                <a:rPr lang="en-US" sz="2000" b="0" i="0">
                  <a:effectLst/>
                  <a:latin typeface="Arial" panose="020B0604020202020204" pitchFamily="34" charset="0"/>
                </a:rPr>
                <a:t>b) IBM 1602</a:t>
              </a:r>
              <a:endParaRPr lang="en-US" sz="2000"/>
            </a:p>
          </p:txBody>
        </p:sp>
      </p:grpSp>
      <p:grpSp>
        <p:nvGrpSpPr>
          <p:cNvPr id="21" name="Group 20">
            <a:extLst>
              <a:ext uri="{FF2B5EF4-FFF2-40B4-BE49-F238E27FC236}">
                <a16:creationId xmlns:a16="http://schemas.microsoft.com/office/drawing/2014/main" id="{A2692CCC-0202-E408-848C-F46A323E28F9}"/>
              </a:ext>
            </a:extLst>
          </p:cNvPr>
          <p:cNvGrpSpPr/>
          <p:nvPr/>
        </p:nvGrpSpPr>
        <p:grpSpPr>
          <a:xfrm>
            <a:off x="7555417" y="3686291"/>
            <a:ext cx="3011254" cy="2944216"/>
            <a:chOff x="5741120" y="368299"/>
            <a:chExt cx="3011254" cy="2944216"/>
          </a:xfrm>
        </p:grpSpPr>
        <p:pic>
          <p:nvPicPr>
            <p:cNvPr id="22" name="Picture 4">
              <a:extLst>
                <a:ext uri="{FF2B5EF4-FFF2-40B4-BE49-F238E27FC236}">
                  <a16:creationId xmlns:a16="http://schemas.microsoft.com/office/drawing/2014/main" id="{370FFFE2-D58E-4AC2-AECD-216CD209FB8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p:blipFill>
          <p:spPr bwMode="auto">
            <a:xfrm>
              <a:off x="5741120" y="368299"/>
              <a:ext cx="3011254" cy="240273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F5F3C47B-2FD5-DFB4-81FB-9C30F477A165}"/>
                </a:ext>
              </a:extLst>
            </p:cNvPr>
            <p:cNvSpPr txBox="1"/>
            <p:nvPr/>
          </p:nvSpPr>
          <p:spPr>
            <a:xfrm>
              <a:off x="6096000" y="2912405"/>
              <a:ext cx="2328333" cy="400110"/>
            </a:xfrm>
            <a:prstGeom prst="rect">
              <a:avLst/>
            </a:prstGeom>
            <a:noFill/>
          </p:spPr>
          <p:txBody>
            <a:bodyPr wrap="square">
              <a:spAutoFit/>
            </a:bodyPr>
            <a:lstStyle/>
            <a:p>
              <a:pPr algn="ctr"/>
              <a:r>
                <a:rPr lang="en-US" sz="2000" b="0" i="0">
                  <a:effectLst/>
                  <a:latin typeface="Arial" panose="020B0604020202020204" pitchFamily="34" charset="0"/>
                </a:rPr>
                <a:t>c) IBM 360</a:t>
              </a:r>
              <a:endParaRPr lang="en-US" sz="2000"/>
            </a:p>
          </p:txBody>
        </p:sp>
      </p:grpSp>
      <p:grpSp>
        <p:nvGrpSpPr>
          <p:cNvPr id="24" name="Group 23">
            <a:extLst>
              <a:ext uri="{FF2B5EF4-FFF2-40B4-BE49-F238E27FC236}">
                <a16:creationId xmlns:a16="http://schemas.microsoft.com/office/drawing/2014/main" id="{B2067FE4-BBB6-8552-0D86-58F3B2D4964E}"/>
              </a:ext>
            </a:extLst>
          </p:cNvPr>
          <p:cNvGrpSpPr/>
          <p:nvPr/>
        </p:nvGrpSpPr>
        <p:grpSpPr>
          <a:xfrm>
            <a:off x="10743283" y="3680769"/>
            <a:ext cx="3671984" cy="2944976"/>
            <a:chOff x="5391283" y="367539"/>
            <a:chExt cx="3671984" cy="2944976"/>
          </a:xfrm>
        </p:grpSpPr>
        <p:pic>
          <p:nvPicPr>
            <p:cNvPr id="25" name="Picture 4">
              <a:extLst>
                <a:ext uri="{FF2B5EF4-FFF2-40B4-BE49-F238E27FC236}">
                  <a16:creationId xmlns:a16="http://schemas.microsoft.com/office/drawing/2014/main" id="{5520A08D-5849-252D-F3F6-5E727CFAA342}"/>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5316" r="16499"/>
            <a:stretch/>
          </p:blipFill>
          <p:spPr bwMode="auto">
            <a:xfrm>
              <a:off x="5391283" y="367539"/>
              <a:ext cx="3671984" cy="2402731"/>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D892ADA0-4751-7255-7A22-57E929D5DC40}"/>
                </a:ext>
              </a:extLst>
            </p:cNvPr>
            <p:cNvSpPr txBox="1"/>
            <p:nvPr/>
          </p:nvSpPr>
          <p:spPr>
            <a:xfrm>
              <a:off x="6096000" y="2912405"/>
              <a:ext cx="2328333" cy="400110"/>
            </a:xfrm>
            <a:prstGeom prst="rect">
              <a:avLst/>
            </a:prstGeom>
            <a:noFill/>
          </p:spPr>
          <p:txBody>
            <a:bodyPr wrap="square">
              <a:spAutoFit/>
            </a:bodyPr>
            <a:lstStyle/>
            <a:p>
              <a:pPr algn="ctr"/>
              <a:r>
                <a:rPr lang="en-US" sz="2000" b="0" i="0">
                  <a:effectLst/>
                  <a:latin typeface="Arial" panose="020B0604020202020204" pitchFamily="34" charset="0"/>
                </a:rPr>
                <a:t>d) IBM Simon</a:t>
              </a:r>
              <a:endParaRPr lang="en-US" sz="2000"/>
            </a:p>
          </p:txBody>
        </p:sp>
      </p:grpSp>
      <p:grpSp>
        <p:nvGrpSpPr>
          <p:cNvPr id="27" name="Group 26">
            <a:extLst>
              <a:ext uri="{FF2B5EF4-FFF2-40B4-BE49-F238E27FC236}">
                <a16:creationId xmlns:a16="http://schemas.microsoft.com/office/drawing/2014/main" id="{5083F9E3-6843-BA19-C253-E461CD0BEE13}"/>
              </a:ext>
            </a:extLst>
          </p:cNvPr>
          <p:cNvGrpSpPr/>
          <p:nvPr/>
        </p:nvGrpSpPr>
        <p:grpSpPr>
          <a:xfrm>
            <a:off x="14822094" y="3704730"/>
            <a:ext cx="3060700" cy="2944216"/>
            <a:chOff x="292100" y="241299"/>
            <a:chExt cx="3060700" cy="2944216"/>
          </a:xfrm>
        </p:grpSpPr>
        <p:pic>
          <p:nvPicPr>
            <p:cNvPr id="28" name="Picture 2" descr="ENIAC | History, Computer, Stands For, Machine, &amp; Facts | Britannica">
              <a:extLst>
                <a:ext uri="{FF2B5EF4-FFF2-40B4-BE49-F238E27FC236}">
                  <a16:creationId xmlns:a16="http://schemas.microsoft.com/office/drawing/2014/main" id="{6878888C-7D77-E149-5581-512CA4F5C9FA}"/>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92100" y="241299"/>
              <a:ext cx="3060700" cy="2402731"/>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24CA36AC-AF5C-7FC3-292C-9CF7330D656D}"/>
                </a:ext>
              </a:extLst>
            </p:cNvPr>
            <p:cNvSpPr txBox="1"/>
            <p:nvPr/>
          </p:nvSpPr>
          <p:spPr>
            <a:xfrm>
              <a:off x="658283" y="2785405"/>
              <a:ext cx="2328333" cy="400110"/>
            </a:xfrm>
            <a:prstGeom prst="rect">
              <a:avLst/>
            </a:prstGeom>
            <a:noFill/>
          </p:spPr>
          <p:txBody>
            <a:bodyPr wrap="square">
              <a:spAutoFit/>
            </a:bodyPr>
            <a:lstStyle/>
            <a:p>
              <a:pPr algn="ctr"/>
              <a:r>
                <a:rPr lang="en-US" sz="2000">
                  <a:latin typeface="Arial" panose="020B0604020202020204" pitchFamily="34" charset="0"/>
                </a:rPr>
                <a:t>e</a:t>
              </a:r>
              <a:r>
                <a:rPr lang="en-US" sz="2000" b="0" i="0">
                  <a:effectLst/>
                  <a:latin typeface="Arial" panose="020B0604020202020204" pitchFamily="34" charset="0"/>
                </a:rPr>
                <a:t>) ENIAC 1945</a:t>
              </a:r>
              <a:endParaRPr lang="en-US" sz="2000"/>
            </a:p>
          </p:txBody>
        </p:sp>
      </p:grpSp>
      <p:sp>
        <p:nvSpPr>
          <p:cNvPr id="30" name="Rectangle: Rounded Corners 29">
            <a:extLst>
              <a:ext uri="{FF2B5EF4-FFF2-40B4-BE49-F238E27FC236}">
                <a16:creationId xmlns:a16="http://schemas.microsoft.com/office/drawing/2014/main" id="{CC775B9F-A781-893F-EDE4-9CAAD78985E4}"/>
              </a:ext>
            </a:extLst>
          </p:cNvPr>
          <p:cNvSpPr/>
          <p:nvPr/>
        </p:nvSpPr>
        <p:spPr>
          <a:xfrm>
            <a:off x="28575" y="7484977"/>
            <a:ext cx="3445623" cy="872412"/>
          </a:xfrm>
          <a:prstGeom prst="roundRect">
            <a:avLst/>
          </a:prstGeom>
          <a:solidFill>
            <a:srgbClr val="FFF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1. Thế hệ thứ nhất</a:t>
            </a:r>
          </a:p>
        </p:txBody>
      </p:sp>
      <p:sp>
        <p:nvSpPr>
          <p:cNvPr id="31" name="Rectangle: Rounded Corners 30">
            <a:extLst>
              <a:ext uri="{FF2B5EF4-FFF2-40B4-BE49-F238E27FC236}">
                <a16:creationId xmlns:a16="http://schemas.microsoft.com/office/drawing/2014/main" id="{7B4875FC-841F-B680-432C-CCBC02CD9BB2}"/>
              </a:ext>
            </a:extLst>
          </p:cNvPr>
          <p:cNvSpPr/>
          <p:nvPr/>
        </p:nvSpPr>
        <p:spPr>
          <a:xfrm>
            <a:off x="3672673" y="7512153"/>
            <a:ext cx="3445623" cy="872412"/>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2. Thế hệ thứ hai</a:t>
            </a:r>
          </a:p>
        </p:txBody>
      </p:sp>
      <p:sp>
        <p:nvSpPr>
          <p:cNvPr id="32" name="Rectangle: Rounded Corners 31">
            <a:extLst>
              <a:ext uri="{FF2B5EF4-FFF2-40B4-BE49-F238E27FC236}">
                <a16:creationId xmlns:a16="http://schemas.microsoft.com/office/drawing/2014/main" id="{69769138-E8ED-9CA1-8B08-E7EB83EED80A}"/>
              </a:ext>
            </a:extLst>
          </p:cNvPr>
          <p:cNvSpPr/>
          <p:nvPr/>
        </p:nvSpPr>
        <p:spPr>
          <a:xfrm>
            <a:off x="7372480" y="7484977"/>
            <a:ext cx="3445623" cy="872412"/>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3. Thế hệ thứ ba</a:t>
            </a:r>
          </a:p>
        </p:txBody>
      </p:sp>
      <p:sp>
        <p:nvSpPr>
          <p:cNvPr id="33" name="Rectangle: Rounded Corners 32">
            <a:extLst>
              <a:ext uri="{FF2B5EF4-FFF2-40B4-BE49-F238E27FC236}">
                <a16:creationId xmlns:a16="http://schemas.microsoft.com/office/drawing/2014/main" id="{A671A4AA-9A37-FA82-C84A-6F8F620BF424}"/>
              </a:ext>
            </a:extLst>
          </p:cNvPr>
          <p:cNvSpPr/>
          <p:nvPr/>
        </p:nvSpPr>
        <p:spPr>
          <a:xfrm>
            <a:off x="11016578" y="7472686"/>
            <a:ext cx="3445623" cy="872412"/>
          </a:xfrm>
          <a:prstGeom prst="round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4. Thế hệ thứ tư</a:t>
            </a:r>
          </a:p>
        </p:txBody>
      </p:sp>
      <p:sp>
        <p:nvSpPr>
          <p:cNvPr id="34" name="Rectangle: Rounded Corners 33">
            <a:extLst>
              <a:ext uri="{FF2B5EF4-FFF2-40B4-BE49-F238E27FC236}">
                <a16:creationId xmlns:a16="http://schemas.microsoft.com/office/drawing/2014/main" id="{6E6E27B8-47B2-C013-D4CA-6B4CFF663C62}"/>
              </a:ext>
            </a:extLst>
          </p:cNvPr>
          <p:cNvSpPr/>
          <p:nvPr/>
        </p:nvSpPr>
        <p:spPr>
          <a:xfrm>
            <a:off x="14591811" y="7484977"/>
            <a:ext cx="3445623" cy="872412"/>
          </a:xfrm>
          <a:prstGeom prst="round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5. Thế hệ thứ năm</a:t>
            </a:r>
          </a:p>
        </p:txBody>
      </p:sp>
    </p:spTree>
    <p:extLst>
      <p:ext uri="{BB962C8B-B14F-4D97-AF65-F5344CB8AC3E}">
        <p14:creationId xmlns:p14="http://schemas.microsoft.com/office/powerpoint/2010/main" val="3215080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par>
                                <p:cTn id="22" presetID="16" presetClass="entr" presetSubtype="21"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barn(inVertical)">
                                      <p:cBhvr>
                                        <p:cTn id="24" dur="500"/>
                                        <p:tgtEl>
                                          <p:spTgt spid="21"/>
                                        </p:tgtEl>
                                      </p:cBhvr>
                                    </p:animEffect>
                                  </p:childTnLst>
                                </p:cTn>
                              </p:par>
                              <p:par>
                                <p:cTn id="25" presetID="16" presetClass="entr" presetSubtype="21"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arn(inVertical)">
                                      <p:cBhvr>
                                        <p:cTn id="27" dur="500"/>
                                        <p:tgtEl>
                                          <p:spTgt spid="24"/>
                                        </p:tgtEl>
                                      </p:cBhvr>
                                    </p:animEffect>
                                  </p:childTnLst>
                                </p:cTn>
                              </p:par>
                              <p:par>
                                <p:cTn id="28" presetID="16" presetClass="entr" presetSubtype="21"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barn(inVertical)">
                                      <p:cBhvr>
                                        <p:cTn id="30" dur="500"/>
                                        <p:tgtEl>
                                          <p:spTgt spid="27"/>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arn(inVertical)">
                                      <p:cBhvr>
                                        <p:cTn id="33" dur="500"/>
                                        <p:tgtEl>
                                          <p:spTgt spid="30"/>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barn(inVertical)">
                                      <p:cBhvr>
                                        <p:cTn id="36" dur="500"/>
                                        <p:tgtEl>
                                          <p:spTgt spid="31"/>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barn(inVertical)">
                                      <p:cBhvr>
                                        <p:cTn id="39" dur="500"/>
                                        <p:tgtEl>
                                          <p:spTgt spid="32"/>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barn(inVertical)">
                                      <p:cBhvr>
                                        <p:cTn id="42" dur="500"/>
                                        <p:tgtEl>
                                          <p:spTgt spid="33"/>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barn(inVertical)">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30" grpId="0" animBg="1"/>
      <p:bldP spid="31" grpId="0" animBg="1"/>
      <p:bldP spid="32" grpId="0" animBg="1"/>
      <p:bldP spid="33" grpId="0" animBg="1"/>
      <p:bldP spid="3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0F081CA9-8536-7B18-C0E3-D7B56BF74B15}"/>
              </a:ext>
            </a:extLst>
          </p:cNvPr>
          <p:cNvGrpSpPr/>
          <p:nvPr/>
        </p:nvGrpSpPr>
        <p:grpSpPr>
          <a:xfrm>
            <a:off x="377500" y="1886435"/>
            <a:ext cx="3295173" cy="3068085"/>
            <a:chOff x="5599990" y="367540"/>
            <a:chExt cx="3295173" cy="3068085"/>
          </a:xfrm>
        </p:grpSpPr>
        <p:pic>
          <p:nvPicPr>
            <p:cNvPr id="16" name="Picture 4">
              <a:extLst>
                <a:ext uri="{FF2B5EF4-FFF2-40B4-BE49-F238E27FC236}">
                  <a16:creationId xmlns:a16="http://schemas.microsoft.com/office/drawing/2014/main" id="{C57DBF8E-326F-2702-1A10-E648334C392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5599990" y="367540"/>
              <a:ext cx="3295173" cy="240273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88626861-52B1-5C84-E2D2-B61FC89F4E5E}"/>
                </a:ext>
              </a:extLst>
            </p:cNvPr>
            <p:cNvSpPr txBox="1"/>
            <p:nvPr/>
          </p:nvSpPr>
          <p:spPr>
            <a:xfrm>
              <a:off x="6096000" y="2912405"/>
              <a:ext cx="2328333" cy="523220"/>
            </a:xfrm>
            <a:prstGeom prst="rect">
              <a:avLst/>
            </a:prstGeom>
            <a:noFill/>
          </p:spPr>
          <p:txBody>
            <a:bodyPr wrap="square">
              <a:spAutoFit/>
            </a:bodyPr>
            <a:lstStyle/>
            <a:p>
              <a:pPr algn="ctr"/>
              <a:r>
                <a:rPr lang="en-US" sz="2800" b="0" i="0">
                  <a:effectLst/>
                  <a:latin typeface="Arial" panose="020B0604020202020204" pitchFamily="34" charset="0"/>
                </a:rPr>
                <a:t>a) Osborne 1</a:t>
              </a:r>
              <a:endParaRPr lang="en-US" sz="2800"/>
            </a:p>
          </p:txBody>
        </p:sp>
      </p:grpSp>
      <p:grpSp>
        <p:nvGrpSpPr>
          <p:cNvPr id="18" name="Group 17">
            <a:extLst>
              <a:ext uri="{FF2B5EF4-FFF2-40B4-BE49-F238E27FC236}">
                <a16:creationId xmlns:a16="http://schemas.microsoft.com/office/drawing/2014/main" id="{EAA0391E-4FE1-09C2-C963-D05D637CB3AA}"/>
              </a:ext>
            </a:extLst>
          </p:cNvPr>
          <p:cNvGrpSpPr/>
          <p:nvPr/>
        </p:nvGrpSpPr>
        <p:grpSpPr>
          <a:xfrm>
            <a:off x="3933066" y="1882060"/>
            <a:ext cx="3515105" cy="3067326"/>
            <a:chOff x="5489195" y="368299"/>
            <a:chExt cx="3515105" cy="3067326"/>
          </a:xfrm>
        </p:grpSpPr>
        <p:pic>
          <p:nvPicPr>
            <p:cNvPr id="19" name="Picture 4" descr="IBM 1620 – Time-Line Computer Archive">
              <a:extLst>
                <a:ext uri="{FF2B5EF4-FFF2-40B4-BE49-F238E27FC236}">
                  <a16:creationId xmlns:a16="http://schemas.microsoft.com/office/drawing/2014/main" id="{2FA77E58-7971-96E3-7C91-C2EAA0328E9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9195" y="368299"/>
              <a:ext cx="3515105" cy="240273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97FC82DC-D811-E2CE-AF8D-F2780B75A24A}"/>
                </a:ext>
              </a:extLst>
            </p:cNvPr>
            <p:cNvSpPr txBox="1"/>
            <p:nvPr/>
          </p:nvSpPr>
          <p:spPr>
            <a:xfrm>
              <a:off x="6096000" y="2912405"/>
              <a:ext cx="2328333" cy="523220"/>
            </a:xfrm>
            <a:prstGeom prst="rect">
              <a:avLst/>
            </a:prstGeom>
            <a:noFill/>
          </p:spPr>
          <p:txBody>
            <a:bodyPr wrap="square">
              <a:spAutoFit/>
            </a:bodyPr>
            <a:lstStyle/>
            <a:p>
              <a:pPr algn="ctr"/>
              <a:r>
                <a:rPr lang="en-US" sz="2800" b="0" i="0">
                  <a:effectLst/>
                  <a:latin typeface="Arial" panose="020B0604020202020204" pitchFamily="34" charset="0"/>
                </a:rPr>
                <a:t>b) IBM 1602</a:t>
              </a:r>
              <a:endParaRPr lang="en-US" sz="2800"/>
            </a:p>
          </p:txBody>
        </p:sp>
      </p:grpSp>
      <p:grpSp>
        <p:nvGrpSpPr>
          <p:cNvPr id="21" name="Group 20">
            <a:extLst>
              <a:ext uri="{FF2B5EF4-FFF2-40B4-BE49-F238E27FC236}">
                <a16:creationId xmlns:a16="http://schemas.microsoft.com/office/drawing/2014/main" id="{A2692CCC-0202-E408-848C-F46A323E28F9}"/>
              </a:ext>
            </a:extLst>
          </p:cNvPr>
          <p:cNvGrpSpPr/>
          <p:nvPr/>
        </p:nvGrpSpPr>
        <p:grpSpPr>
          <a:xfrm>
            <a:off x="7737357" y="1882060"/>
            <a:ext cx="3011254" cy="3067326"/>
            <a:chOff x="5741120" y="368299"/>
            <a:chExt cx="3011254" cy="3067326"/>
          </a:xfrm>
        </p:grpSpPr>
        <p:pic>
          <p:nvPicPr>
            <p:cNvPr id="22" name="Picture 4">
              <a:extLst>
                <a:ext uri="{FF2B5EF4-FFF2-40B4-BE49-F238E27FC236}">
                  <a16:creationId xmlns:a16="http://schemas.microsoft.com/office/drawing/2014/main" id="{370FFFE2-D58E-4AC2-AECD-216CD209FB8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5741120" y="368299"/>
              <a:ext cx="3011254" cy="2402730"/>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F5F3C47B-2FD5-DFB4-81FB-9C30F477A165}"/>
                </a:ext>
              </a:extLst>
            </p:cNvPr>
            <p:cNvSpPr txBox="1"/>
            <p:nvPr/>
          </p:nvSpPr>
          <p:spPr>
            <a:xfrm>
              <a:off x="6096000" y="2912405"/>
              <a:ext cx="2328333" cy="523220"/>
            </a:xfrm>
            <a:prstGeom prst="rect">
              <a:avLst/>
            </a:prstGeom>
            <a:noFill/>
          </p:spPr>
          <p:txBody>
            <a:bodyPr wrap="square">
              <a:spAutoFit/>
            </a:bodyPr>
            <a:lstStyle/>
            <a:p>
              <a:pPr algn="ctr"/>
              <a:r>
                <a:rPr lang="en-US" sz="2800" b="0" i="0">
                  <a:effectLst/>
                  <a:latin typeface="Arial" panose="020B0604020202020204" pitchFamily="34" charset="0"/>
                </a:rPr>
                <a:t>c) IBM 360</a:t>
              </a:r>
              <a:endParaRPr lang="en-US" sz="2800"/>
            </a:p>
          </p:txBody>
        </p:sp>
      </p:grpSp>
      <p:grpSp>
        <p:nvGrpSpPr>
          <p:cNvPr id="24" name="Group 23">
            <a:extLst>
              <a:ext uri="{FF2B5EF4-FFF2-40B4-BE49-F238E27FC236}">
                <a16:creationId xmlns:a16="http://schemas.microsoft.com/office/drawing/2014/main" id="{B2067FE4-BBB6-8552-0D86-58F3B2D4964E}"/>
              </a:ext>
            </a:extLst>
          </p:cNvPr>
          <p:cNvGrpSpPr/>
          <p:nvPr/>
        </p:nvGrpSpPr>
        <p:grpSpPr>
          <a:xfrm>
            <a:off x="10925223" y="1876538"/>
            <a:ext cx="3671984" cy="3011750"/>
            <a:chOff x="5391283" y="367539"/>
            <a:chExt cx="3671984" cy="3011750"/>
          </a:xfrm>
        </p:grpSpPr>
        <p:pic>
          <p:nvPicPr>
            <p:cNvPr id="25" name="Picture 4">
              <a:extLst>
                <a:ext uri="{FF2B5EF4-FFF2-40B4-BE49-F238E27FC236}">
                  <a16:creationId xmlns:a16="http://schemas.microsoft.com/office/drawing/2014/main" id="{5520A08D-5849-252D-F3F6-5E727CFAA34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316" r="16499"/>
            <a:stretch/>
          </p:blipFill>
          <p:spPr bwMode="auto">
            <a:xfrm>
              <a:off x="5391283" y="367539"/>
              <a:ext cx="3671984" cy="2402731"/>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D892ADA0-4751-7255-7A22-57E929D5DC40}"/>
                </a:ext>
              </a:extLst>
            </p:cNvPr>
            <p:cNvSpPr txBox="1"/>
            <p:nvPr/>
          </p:nvSpPr>
          <p:spPr>
            <a:xfrm>
              <a:off x="5848838" y="2856069"/>
              <a:ext cx="2756873" cy="523220"/>
            </a:xfrm>
            <a:prstGeom prst="rect">
              <a:avLst/>
            </a:prstGeom>
            <a:noFill/>
          </p:spPr>
          <p:txBody>
            <a:bodyPr wrap="square">
              <a:spAutoFit/>
            </a:bodyPr>
            <a:lstStyle/>
            <a:p>
              <a:pPr algn="ctr"/>
              <a:r>
                <a:rPr lang="en-US" sz="2800" b="0" i="0">
                  <a:effectLst/>
                  <a:latin typeface="Arial" panose="020B0604020202020204" pitchFamily="34" charset="0"/>
                </a:rPr>
                <a:t>d) IBM Simon</a:t>
              </a:r>
              <a:endParaRPr lang="en-US" sz="2800"/>
            </a:p>
          </p:txBody>
        </p:sp>
      </p:grpSp>
      <p:grpSp>
        <p:nvGrpSpPr>
          <p:cNvPr id="27" name="Group 26">
            <a:extLst>
              <a:ext uri="{FF2B5EF4-FFF2-40B4-BE49-F238E27FC236}">
                <a16:creationId xmlns:a16="http://schemas.microsoft.com/office/drawing/2014/main" id="{5083F9E3-6843-BA19-C253-E461CD0BEE13}"/>
              </a:ext>
            </a:extLst>
          </p:cNvPr>
          <p:cNvGrpSpPr/>
          <p:nvPr/>
        </p:nvGrpSpPr>
        <p:grpSpPr>
          <a:xfrm>
            <a:off x="15004034" y="1900499"/>
            <a:ext cx="3060700" cy="3085591"/>
            <a:chOff x="292100" y="241299"/>
            <a:chExt cx="3060700" cy="3085591"/>
          </a:xfrm>
        </p:grpSpPr>
        <p:pic>
          <p:nvPicPr>
            <p:cNvPr id="28" name="Picture 2" descr="ENIAC | History, Computer, Stands For, Machine, &amp; Facts | Britannica">
              <a:extLst>
                <a:ext uri="{FF2B5EF4-FFF2-40B4-BE49-F238E27FC236}">
                  <a16:creationId xmlns:a16="http://schemas.microsoft.com/office/drawing/2014/main" id="{6878888C-7D77-E149-5581-512CA4F5C9F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100" y="241299"/>
              <a:ext cx="3060700" cy="2402731"/>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24CA36AC-AF5C-7FC3-292C-9CF7330D656D}"/>
                </a:ext>
              </a:extLst>
            </p:cNvPr>
            <p:cNvSpPr txBox="1"/>
            <p:nvPr/>
          </p:nvSpPr>
          <p:spPr>
            <a:xfrm>
              <a:off x="408100" y="2803670"/>
              <a:ext cx="2649411" cy="523220"/>
            </a:xfrm>
            <a:prstGeom prst="rect">
              <a:avLst/>
            </a:prstGeom>
            <a:noFill/>
          </p:spPr>
          <p:txBody>
            <a:bodyPr wrap="square">
              <a:spAutoFit/>
            </a:bodyPr>
            <a:lstStyle/>
            <a:p>
              <a:pPr algn="ctr"/>
              <a:r>
                <a:rPr lang="en-US" sz="2800">
                  <a:latin typeface="Arial" panose="020B0604020202020204" pitchFamily="34" charset="0"/>
                </a:rPr>
                <a:t>e</a:t>
              </a:r>
              <a:r>
                <a:rPr lang="en-US" sz="2800" b="0" i="0">
                  <a:effectLst/>
                  <a:latin typeface="Arial" panose="020B0604020202020204" pitchFamily="34" charset="0"/>
                </a:rPr>
                <a:t>) ENIAC 1945</a:t>
              </a:r>
              <a:endParaRPr lang="en-US" sz="2800"/>
            </a:p>
          </p:txBody>
        </p:sp>
      </p:grpSp>
      <p:sp>
        <p:nvSpPr>
          <p:cNvPr id="30" name="Rectangle: Rounded Corners 29">
            <a:extLst>
              <a:ext uri="{FF2B5EF4-FFF2-40B4-BE49-F238E27FC236}">
                <a16:creationId xmlns:a16="http://schemas.microsoft.com/office/drawing/2014/main" id="{CC775B9F-A781-893F-EDE4-9CAAD78985E4}"/>
              </a:ext>
            </a:extLst>
          </p:cNvPr>
          <p:cNvSpPr/>
          <p:nvPr/>
        </p:nvSpPr>
        <p:spPr>
          <a:xfrm>
            <a:off x="34119" y="7550341"/>
            <a:ext cx="3445623" cy="872412"/>
          </a:xfrm>
          <a:prstGeom prst="roundRect">
            <a:avLst/>
          </a:prstGeom>
          <a:solidFill>
            <a:srgbClr val="FFF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1. Thế hệ thứ nhất</a:t>
            </a:r>
          </a:p>
        </p:txBody>
      </p:sp>
      <p:sp>
        <p:nvSpPr>
          <p:cNvPr id="31" name="Rectangle: Rounded Corners 30">
            <a:extLst>
              <a:ext uri="{FF2B5EF4-FFF2-40B4-BE49-F238E27FC236}">
                <a16:creationId xmlns:a16="http://schemas.microsoft.com/office/drawing/2014/main" id="{7B4875FC-841F-B680-432C-CCBC02CD9BB2}"/>
              </a:ext>
            </a:extLst>
          </p:cNvPr>
          <p:cNvSpPr/>
          <p:nvPr/>
        </p:nvSpPr>
        <p:spPr>
          <a:xfrm>
            <a:off x="3678217" y="7577517"/>
            <a:ext cx="3445623" cy="872412"/>
          </a:xfrm>
          <a:prstGeom prst="round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2. Thế hệ thứ hai</a:t>
            </a:r>
          </a:p>
        </p:txBody>
      </p:sp>
      <p:sp>
        <p:nvSpPr>
          <p:cNvPr id="32" name="Rectangle: Rounded Corners 31">
            <a:extLst>
              <a:ext uri="{FF2B5EF4-FFF2-40B4-BE49-F238E27FC236}">
                <a16:creationId xmlns:a16="http://schemas.microsoft.com/office/drawing/2014/main" id="{69769138-E8ED-9CA1-8B08-E7EB83EED80A}"/>
              </a:ext>
            </a:extLst>
          </p:cNvPr>
          <p:cNvSpPr/>
          <p:nvPr/>
        </p:nvSpPr>
        <p:spPr>
          <a:xfrm>
            <a:off x="7378024" y="7550341"/>
            <a:ext cx="3445623" cy="872412"/>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3. Thế hệ thứ ba</a:t>
            </a:r>
          </a:p>
        </p:txBody>
      </p:sp>
      <p:sp>
        <p:nvSpPr>
          <p:cNvPr id="33" name="Rectangle: Rounded Corners 32">
            <a:extLst>
              <a:ext uri="{FF2B5EF4-FFF2-40B4-BE49-F238E27FC236}">
                <a16:creationId xmlns:a16="http://schemas.microsoft.com/office/drawing/2014/main" id="{A671A4AA-9A37-FA82-C84A-6F8F620BF424}"/>
              </a:ext>
            </a:extLst>
          </p:cNvPr>
          <p:cNvSpPr/>
          <p:nvPr/>
        </p:nvSpPr>
        <p:spPr>
          <a:xfrm>
            <a:off x="11022122" y="7538050"/>
            <a:ext cx="3445623" cy="872412"/>
          </a:xfrm>
          <a:prstGeom prst="round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4. Thế hệ thứ tư</a:t>
            </a:r>
          </a:p>
        </p:txBody>
      </p:sp>
      <p:sp>
        <p:nvSpPr>
          <p:cNvPr id="34" name="Rectangle: Rounded Corners 33">
            <a:extLst>
              <a:ext uri="{FF2B5EF4-FFF2-40B4-BE49-F238E27FC236}">
                <a16:creationId xmlns:a16="http://schemas.microsoft.com/office/drawing/2014/main" id="{6E6E27B8-47B2-C013-D4CA-6B4CFF663C62}"/>
              </a:ext>
            </a:extLst>
          </p:cNvPr>
          <p:cNvSpPr/>
          <p:nvPr/>
        </p:nvSpPr>
        <p:spPr>
          <a:xfrm>
            <a:off x="14597355" y="7550341"/>
            <a:ext cx="3445623" cy="872412"/>
          </a:xfrm>
          <a:prstGeom prst="round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000">
                <a:solidFill>
                  <a:schemeClr val="tx1"/>
                </a:solidFill>
                <a:latin typeface="Arial" panose="020B0604020202020204" pitchFamily="34" charset="0"/>
                <a:cs typeface="Arial" panose="020B0604020202020204" pitchFamily="34" charset="0"/>
              </a:rPr>
              <a:t>5. Thế hệ thứ năm</a:t>
            </a:r>
          </a:p>
        </p:txBody>
      </p:sp>
      <p:cxnSp>
        <p:nvCxnSpPr>
          <p:cNvPr id="4" name="Straight Connector 3">
            <a:extLst>
              <a:ext uri="{FF2B5EF4-FFF2-40B4-BE49-F238E27FC236}">
                <a16:creationId xmlns:a16="http://schemas.microsoft.com/office/drawing/2014/main" id="{04B69A98-EFBF-9086-5142-0CEF8E1943EB}"/>
              </a:ext>
            </a:extLst>
          </p:cNvPr>
          <p:cNvCxnSpPr>
            <a:cxnSpLocks/>
            <a:stCxn id="30" idx="0"/>
            <a:endCxn id="29" idx="2"/>
          </p:cNvCxnSpPr>
          <p:nvPr/>
        </p:nvCxnSpPr>
        <p:spPr>
          <a:xfrm flipV="1">
            <a:off x="1756931" y="4986090"/>
            <a:ext cx="14687809" cy="2564251"/>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E2F00C2B-505D-D9FB-B4CC-46912F338D1C}"/>
              </a:ext>
            </a:extLst>
          </p:cNvPr>
          <p:cNvCxnSpPr>
            <a:cxnSpLocks/>
            <a:stCxn id="31" idx="0"/>
          </p:cNvCxnSpPr>
          <p:nvPr/>
        </p:nvCxnSpPr>
        <p:spPr>
          <a:xfrm flipV="1">
            <a:off x="5401029" y="4867916"/>
            <a:ext cx="0" cy="2709601"/>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9A86472-BD60-8985-A379-1457020BBE02}"/>
              </a:ext>
            </a:extLst>
          </p:cNvPr>
          <p:cNvCxnSpPr>
            <a:cxnSpLocks/>
            <a:stCxn id="32" idx="0"/>
          </p:cNvCxnSpPr>
          <p:nvPr/>
        </p:nvCxnSpPr>
        <p:spPr>
          <a:xfrm flipV="1">
            <a:off x="9100836" y="4962890"/>
            <a:ext cx="0" cy="2587451"/>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C97DA98-B377-184D-84BE-3F8FAC21DABF}"/>
              </a:ext>
            </a:extLst>
          </p:cNvPr>
          <p:cNvCxnSpPr>
            <a:cxnSpLocks/>
            <a:stCxn id="33" idx="0"/>
          </p:cNvCxnSpPr>
          <p:nvPr/>
        </p:nvCxnSpPr>
        <p:spPr>
          <a:xfrm flipH="1" flipV="1">
            <a:off x="2133600" y="4986090"/>
            <a:ext cx="10611334" cy="2551960"/>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AAD20E3-D7E1-820F-961B-B37ADCBBA6DD}"/>
              </a:ext>
            </a:extLst>
          </p:cNvPr>
          <p:cNvCxnSpPr>
            <a:cxnSpLocks/>
            <a:stCxn id="34" idx="0"/>
            <a:endCxn id="26" idx="2"/>
          </p:cNvCxnSpPr>
          <p:nvPr/>
        </p:nvCxnSpPr>
        <p:spPr>
          <a:xfrm flipH="1" flipV="1">
            <a:off x="12761215" y="4888288"/>
            <a:ext cx="3558952" cy="2662053"/>
          </a:xfrm>
          <a:prstGeom prst="line">
            <a:avLst/>
          </a:prstGeom>
          <a:ln w="28575">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0406256"/>
      </p:ext>
    </p:extLst>
  </p:cSld>
  <p:clrMapOvr>
    <a:masterClrMapping/>
  </p:clrMapOvr>
  <mc:AlternateContent xmlns:mc="http://schemas.openxmlformats.org/markup-compatibility/2006">
    <mc:Choice xmlns:p159="http://schemas.microsoft.com/office/powerpoint/2015/09/main" xmlns="" Requires="p159">
      <p:transition spd="med">
        <p159:morph option="byObject"/>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down)">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sp>
        <p:nvSpPr>
          <p:cNvPr id="2" name="TextBox 2"/>
          <p:cNvSpPr txBox="1"/>
          <p:nvPr/>
        </p:nvSpPr>
        <p:spPr>
          <a:xfrm>
            <a:off x="1583368" y="3379565"/>
            <a:ext cx="11020819" cy="3976266"/>
          </a:xfrm>
          <a:prstGeom prst="roundRect">
            <a:avLst/>
          </a:prstGeom>
          <a:solidFill>
            <a:schemeClr val="accent6">
              <a:lumMod val="20000"/>
              <a:lumOff val="80000"/>
            </a:schemeClr>
          </a:solidFill>
          <a:ln w="38100">
            <a:solidFill>
              <a:schemeClr val="accent6">
                <a:lumMod val="75000"/>
              </a:schemeClr>
            </a:solidFill>
          </a:ln>
          <a:effectLst>
            <a:outerShdw blurRad="50800" dist="38100" dir="8100000" algn="tr" rotWithShape="0">
              <a:prstClr val="black">
                <a:alpha val="40000"/>
              </a:prstClr>
            </a:outerShdw>
          </a:effectLst>
        </p:spPr>
        <p:txBody>
          <a:bodyPr lIns="0" tIns="0" rIns="0" bIns="0" rtlCol="0" anchor="t">
            <a:spAutoFit/>
          </a:bodyPr>
          <a:lstStyle/>
          <a:p>
            <a:pPr marL="0" lvl="0" indent="0" algn="just">
              <a:lnSpc>
                <a:spcPct val="150000"/>
              </a:lnSpc>
              <a:spcBef>
                <a:spcPct val="0"/>
              </a:spcBef>
            </a:pPr>
            <a:r>
              <a:rPr lang="vi-VN" sz="4000" u="none">
                <a:solidFill>
                  <a:srgbClr val="241726"/>
                </a:solidFill>
              </a:rPr>
              <a:t>Được phát minh để tính toán khoa học, từ một cỗ máy lớn hơn, máy tính điện tử nhỏ dần nhưng làm việc nhanh hơn nhiều và trở thành công cụ cá nhân.</a:t>
            </a:r>
            <a:endParaRPr lang="en-US" sz="4000" u="none">
              <a:solidFill>
                <a:srgbClr val="241726"/>
              </a:solidFill>
            </a:endParaRPr>
          </a:p>
        </p:txBody>
      </p:sp>
      <p:pic>
        <p:nvPicPr>
          <p:cNvPr id="4" name="Picture 4"/>
          <p:cNvPicPr>
            <a:picLocks noChangeAspect="1"/>
          </p:cNvPicPr>
          <p:nvPr/>
        </p:nvPicPr>
        <p:blipFill>
          <a:blip r:embed="rId2">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403529">
            <a:off x="-2668708" y="6752490"/>
            <a:ext cx="10370934" cy="6870744"/>
          </a:xfrm>
          <a:prstGeom prst="rect">
            <a:avLst/>
          </a:prstGeom>
        </p:spPr>
      </p:pic>
      <p:pic>
        <p:nvPicPr>
          <p:cNvPr id="5" name="Picture 5"/>
          <p:cNvPicPr>
            <a:picLocks noChangeAspect="1"/>
          </p:cNvPicPr>
          <p:nvPr/>
        </p:nvPicPr>
        <p:blipFill>
          <a:blip r:embed="rId4">
            <a:alphaModFix amt="5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4674">
            <a:off x="-6366892" y="-4011847"/>
            <a:ext cx="11788114" cy="7809625"/>
          </a:xfrm>
          <a:prstGeom prst="rect">
            <a:avLst/>
          </a:prstGeom>
        </p:spPr>
      </p:pic>
      <p:pic>
        <p:nvPicPr>
          <p:cNvPr id="6" name="Picture 6"/>
          <p:cNvPicPr>
            <a:picLocks noChangeAspect="1"/>
          </p:cNvPicPr>
          <p:nvPr/>
        </p:nvPicPr>
        <p:blipFill>
          <a:blip r:embed="rId4">
            <a:alphaModFix amt="3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4674">
            <a:off x="11532173" y="5585607"/>
            <a:ext cx="11788114" cy="7809625"/>
          </a:xfrm>
          <a:prstGeom prst="rect">
            <a:avLst/>
          </a:prstGeom>
        </p:spPr>
      </p:pic>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734622" y="5033250"/>
            <a:ext cx="603830" cy="865706"/>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6734622" y="5033250"/>
            <a:ext cx="603830" cy="865706"/>
          </a:xfrm>
          <a:prstGeom prst="rect">
            <a:avLst/>
          </a:prstGeom>
        </p:spPr>
      </p:pic>
      <p:pic>
        <p:nvPicPr>
          <p:cNvPr id="13" name="Picture 13"/>
          <p:cNvPicPr>
            <a:picLocks noChangeAspect="1"/>
          </p:cNvPicPr>
          <p:nvPr/>
        </p:nvPicPr>
        <p:blipFill>
          <a:blip r:embed="rId2">
            <a:alphaModFix amt="5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84674">
            <a:off x="11789227" y="-5513857"/>
            <a:ext cx="12997546" cy="8610874"/>
          </a:xfrm>
          <a:prstGeom prst="rect">
            <a:avLst/>
          </a:prstGeom>
        </p:spPr>
      </p:pic>
      <p:pic>
        <p:nvPicPr>
          <p:cNvPr id="14" name="Picture 5">
            <a:extLst>
              <a:ext uri="{FF2B5EF4-FFF2-40B4-BE49-F238E27FC236}">
                <a16:creationId xmlns:a16="http://schemas.microsoft.com/office/drawing/2014/main" id="{11AC6BF3-5BC6-6133-8819-AC1CB870FD9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2007003" y="5676899"/>
            <a:ext cx="6095085" cy="4610101"/>
          </a:xfrm>
          <a:prstGeom prst="rect">
            <a:avLst/>
          </a:prstGeom>
        </p:spPr>
      </p:pic>
      <p:sp>
        <p:nvSpPr>
          <p:cNvPr id="15" name="TextBox 14">
            <a:extLst>
              <a:ext uri="{FF2B5EF4-FFF2-40B4-BE49-F238E27FC236}">
                <a16:creationId xmlns:a16="http://schemas.microsoft.com/office/drawing/2014/main" id="{948E98D9-5692-EEE7-7526-21A63F060068}"/>
              </a:ext>
            </a:extLst>
          </p:cNvPr>
          <p:cNvSpPr txBox="1"/>
          <p:nvPr/>
        </p:nvSpPr>
        <p:spPr>
          <a:xfrm>
            <a:off x="3657600" y="1790700"/>
            <a:ext cx="6630287" cy="861774"/>
          </a:xfrm>
          <a:prstGeom prst="rect">
            <a:avLst/>
          </a:prstGeom>
          <a:noFill/>
        </p:spPr>
        <p:txBody>
          <a:bodyPr wrap="square" rtlCol="0">
            <a:spAutoFit/>
          </a:bodyPr>
          <a:lstStyle/>
          <a:p>
            <a:pPr algn="ctr"/>
            <a:r>
              <a:rPr lang="en-US" sz="5000" b="1">
                <a:latin typeface="Arial" panose="020B0604020202020204" pitchFamily="34" charset="0"/>
                <a:cs typeface="Arial" panose="020B0604020202020204" pitchFamily="34" charset="0"/>
              </a:rPr>
              <a:t>KẾT LUẬN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par>
                                <p:cTn id="14" presetID="16" presetClass="entr" presetSubtype="2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16" name="TextBox 8">
            <a:extLst>
              <a:ext uri="{FF2B5EF4-FFF2-40B4-BE49-F238E27FC236}">
                <a16:creationId xmlns:a16="http://schemas.microsoft.com/office/drawing/2014/main" id="{A19ECB77-B032-4E88-B15F-FDAE0101D1A8}"/>
              </a:ext>
            </a:extLst>
          </p:cNvPr>
          <p:cNvSpPr txBox="1"/>
          <p:nvPr/>
        </p:nvSpPr>
        <p:spPr>
          <a:xfrm>
            <a:off x="4543538" y="855904"/>
            <a:ext cx="9200925" cy="944618"/>
          </a:xfrm>
          <a:prstGeom prst="rect">
            <a:avLst/>
          </a:prstGeom>
        </p:spPr>
        <p:txBody>
          <a:bodyPr wrap="square" lIns="0" tIns="0" rIns="0" bIns="0" rtlCol="0" anchor="t">
            <a:spAutoFit/>
          </a:bodyPr>
          <a:lstStyle/>
          <a:p>
            <a:pPr algn="ctr" defTabSz="914445">
              <a:lnSpc>
                <a:spcPts val="8001"/>
              </a:lnSpc>
              <a:spcBef>
                <a:spcPct val="0"/>
              </a:spcBef>
            </a:pPr>
            <a:r>
              <a:rPr lang="en-US" sz="6000" b="1" spc="-80" dirty="0">
                <a:solidFill>
                  <a:srgbClr val="000000"/>
                </a:solidFill>
                <a:latin typeface="Arial" panose="020B0604020202020204" pitchFamily="34" charset="0"/>
                <a:cs typeface="Arial" panose="020B0604020202020204" pitchFamily="34" charset="0"/>
              </a:rPr>
              <a:t>TRÒ CHƠI TRẮC NGHIỆM</a:t>
            </a:r>
          </a:p>
        </p:txBody>
      </p:sp>
      <p:sp>
        <p:nvSpPr>
          <p:cNvPr id="2" name="Câu hỏi">
            <a:extLst>
              <a:ext uri="{FF2B5EF4-FFF2-40B4-BE49-F238E27FC236}">
                <a16:creationId xmlns:a16="http://schemas.microsoft.com/office/drawing/2014/main" id="{4ADFFF1A-F500-CC57-185E-00F4826D0836}"/>
              </a:ext>
            </a:extLst>
          </p:cNvPr>
          <p:cNvSpPr/>
          <p:nvPr/>
        </p:nvSpPr>
        <p:spPr>
          <a:xfrm>
            <a:off x="1821872" y="209896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vi-VN" sz="4050" b="1" noProof="1">
                <a:solidFill>
                  <a:prstClr val="black"/>
                </a:solidFill>
                <a:latin typeface="Arial" panose="020B0604020202020204" pitchFamily="34" charset="0"/>
                <a:cs typeface="Arial" panose="020B0604020202020204" pitchFamily="34" charset="0"/>
              </a:rPr>
              <a:t>Câu 1. </a:t>
            </a:r>
            <a:r>
              <a:rPr lang="vi-VN" sz="4050" noProof="1">
                <a:solidFill>
                  <a:prstClr val="black"/>
                </a:solidFill>
                <a:latin typeface="Arial" panose="020B0604020202020204" pitchFamily="34" charset="0"/>
                <a:cs typeface="Arial" panose="020B0604020202020204" pitchFamily="34" charset="0"/>
              </a:rPr>
              <a:t>Chiếc máy tính cơ học đầu tiên mở ra giai đoạn mới cho lịch sử phát triển máy tính là của nhà phát minh nào?</a:t>
            </a:r>
          </a:p>
        </p:txBody>
      </p:sp>
      <p:sp>
        <p:nvSpPr>
          <p:cNvPr id="5" name="Đáp án đúng">
            <a:extLst>
              <a:ext uri="{FF2B5EF4-FFF2-40B4-BE49-F238E27FC236}">
                <a16:creationId xmlns:a16="http://schemas.microsoft.com/office/drawing/2014/main" id="{8B66CBE4-2DB9-BCF7-D1C4-281B894BFE17}"/>
              </a:ext>
            </a:extLst>
          </p:cNvPr>
          <p:cNvSpPr/>
          <p:nvPr/>
        </p:nvSpPr>
        <p:spPr>
          <a:xfrm>
            <a:off x="1821872" y="554874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050" noProof="1">
                <a:solidFill>
                  <a:prstClr val="black"/>
                </a:solidFill>
                <a:latin typeface="Arial" panose="020B0604020202020204" pitchFamily="34" charset="0"/>
                <a:cs typeface="Arial" panose="020B0604020202020204" pitchFamily="34" charset="0"/>
              </a:rPr>
              <a:t>A. Blaise Pascal</a:t>
            </a:r>
            <a:endParaRPr lang="vi-VN" sz="4050" noProof="1">
              <a:solidFill>
                <a:prstClr val="black"/>
              </a:solidFill>
              <a:latin typeface="Arial" panose="020B0604020202020204" pitchFamily="34" charset="0"/>
              <a:cs typeface="Arial" panose="020B0604020202020204" pitchFamily="34" charset="0"/>
            </a:endParaRP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80009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050" noProof="1">
                <a:solidFill>
                  <a:prstClr val="black"/>
                </a:solidFill>
                <a:latin typeface="Arial" panose="020B0604020202020204" pitchFamily="34" charset="0"/>
                <a:cs typeface="Arial" panose="020B0604020202020204" pitchFamily="34" charset="0"/>
              </a:rPr>
              <a:t>B. John von Neumann</a:t>
            </a:r>
            <a:endParaRPr lang="vi-VN" sz="405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9663545" y="554874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050" noProof="1">
                <a:solidFill>
                  <a:prstClr val="black"/>
                </a:solidFill>
                <a:latin typeface="Arial" panose="020B0604020202020204" pitchFamily="34" charset="0"/>
                <a:cs typeface="Arial" panose="020B0604020202020204" pitchFamily="34" charset="0"/>
              </a:rPr>
              <a:t>C. Alan Turing</a:t>
            </a:r>
            <a:endParaRPr lang="vi-VN" sz="4050" noProof="1">
              <a:solidFill>
                <a:prstClr val="black"/>
              </a:solidFill>
              <a:latin typeface="Arial" panose="020B0604020202020204" pitchFamily="34" charset="0"/>
              <a:cs typeface="Arial" panose="020B0604020202020204" pitchFamily="34" charset="0"/>
            </a:endParaRP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80009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050" noProof="1">
                <a:solidFill>
                  <a:prstClr val="black"/>
                </a:solidFill>
                <a:latin typeface="Arial" panose="020B0604020202020204" pitchFamily="34" charset="0"/>
                <a:cs typeface="Arial" panose="020B0604020202020204" pitchFamily="34" charset="0"/>
              </a:rPr>
              <a:t>D. Charles Xavier Thomas</a:t>
            </a:r>
            <a:endParaRPr lang="vi-VN" sz="4050" noProof="1">
              <a:solidFill>
                <a:prstClr val="black"/>
              </a:solidFill>
              <a:latin typeface="Arial" panose="020B0604020202020204" pitchFamily="34" charset="0"/>
              <a:cs typeface="Arial" panose="020B0604020202020204" pitchFamily="34" charset="0"/>
            </a:endParaRP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7224647" y="5989401"/>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5955722"/>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8430487"/>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3" y="8430487"/>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115084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vi-VN" sz="4050" b="1" noProof="1">
                <a:solidFill>
                  <a:prstClr val="black"/>
                </a:solidFill>
                <a:latin typeface="Arial" panose="020B0604020202020204" pitchFamily="34" charset="0"/>
                <a:cs typeface="Arial" panose="020B0604020202020204" pitchFamily="34" charset="0"/>
              </a:rPr>
              <a:t>Câu 2. </a:t>
            </a:r>
            <a:r>
              <a:rPr lang="vi-VN" sz="4050" noProof="1">
                <a:solidFill>
                  <a:prstClr val="black"/>
                </a:solidFill>
                <a:latin typeface="Arial" panose="020B0604020202020204" pitchFamily="34" charset="0"/>
                <a:cs typeface="Arial" panose="020B0604020202020204" pitchFamily="34" charset="0"/>
              </a:rPr>
              <a:t>Nguyên lí Von Neumann đã có tác động như thế nào đối với máy tính điện tử ngày nay?</a:t>
            </a:r>
          </a:p>
        </p:txBody>
      </p:sp>
      <p:sp>
        <p:nvSpPr>
          <p:cNvPr id="5" name="Đáp án đúng">
            <a:extLst>
              <a:ext uri="{FF2B5EF4-FFF2-40B4-BE49-F238E27FC236}">
                <a16:creationId xmlns:a16="http://schemas.microsoft.com/office/drawing/2014/main" id="{8B66CBE4-2DB9-BCF7-D1C4-281B894BFE17}"/>
              </a:ext>
            </a:extLst>
          </p:cNvPr>
          <p:cNvSpPr/>
          <p:nvPr/>
        </p:nvSpPr>
        <p:spPr>
          <a:xfrm>
            <a:off x="1821875"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3000" noProof="1">
                <a:solidFill>
                  <a:prstClr val="black"/>
                </a:solidFill>
                <a:latin typeface="Arial" panose="020B0604020202020204" pitchFamily="34" charset="0"/>
                <a:cs typeface="Arial" panose="020B0604020202020204" pitchFamily="34" charset="0"/>
              </a:rPr>
              <a:t>B. Các cấu trúc máy tính ngày nay đều dựa vào nguyên lý Von Neumann</a:t>
            </a:r>
            <a:endParaRPr lang="vi-VN" sz="3000" noProof="1">
              <a:solidFill>
                <a:prstClr val="black"/>
              </a:solidFill>
              <a:latin typeface="Arial" panose="020B0604020202020204" pitchFamily="34" charset="0"/>
              <a:cs typeface="Arial" panose="020B0604020202020204" pitchFamily="34" charset="0"/>
            </a:endParaRP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3000" noProof="1">
                <a:solidFill>
                  <a:prstClr val="black"/>
                </a:solidFill>
                <a:latin typeface="Arial" panose="020B0604020202020204" pitchFamily="34" charset="0"/>
                <a:cs typeface="Arial" panose="020B0604020202020204" pitchFamily="34" charset="0"/>
              </a:rPr>
              <a:t>A. Máy tính điện tử ngày nay đều sử dụng công nghệ theo nguyên lí Von Neumann.</a:t>
            </a:r>
            <a:endParaRPr lang="vi-VN" sz="300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9663545"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3000" noProof="1">
                <a:solidFill>
                  <a:prstClr val="black"/>
                </a:solidFill>
                <a:latin typeface="Arial" panose="020B0604020202020204" pitchFamily="34" charset="0"/>
                <a:cs typeface="Arial" panose="020B0604020202020204" pitchFamily="34" charset="0"/>
              </a:rPr>
              <a:t>C. </a:t>
            </a:r>
            <a:r>
              <a:rPr lang="vi-VN" sz="3000" noProof="1">
                <a:solidFill>
                  <a:prstClr val="black"/>
                </a:solidFill>
                <a:latin typeface="Arial" panose="020B0604020202020204" pitchFamily="34" charset="0"/>
                <a:cs typeface="Arial" panose="020B0604020202020204" pitchFamily="34" charset="0"/>
              </a:rPr>
              <a:t>Máy tính điện tử ngày nay đều được sản xuất dựa trên bản thảo của John von Neumann.</a:t>
            </a: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3000" noProof="1">
                <a:solidFill>
                  <a:prstClr val="black"/>
                </a:solidFill>
                <a:latin typeface="Arial" panose="020B0604020202020204" pitchFamily="34" charset="0"/>
                <a:cs typeface="Arial" panose="020B0604020202020204" pitchFamily="34" charset="0"/>
              </a:rPr>
              <a:t>D. </a:t>
            </a:r>
            <a:r>
              <a:rPr lang="vi-VN" sz="3000" noProof="1">
                <a:solidFill>
                  <a:prstClr val="black"/>
                </a:solidFill>
                <a:latin typeface="Arial" panose="020B0604020202020204" pitchFamily="34" charset="0"/>
                <a:cs typeface="Arial" panose="020B0604020202020204" pitchFamily="34" charset="0"/>
              </a:rPr>
              <a:t>Máy tính điện tử ngày nay không bị ảnh hưởng bởi nguyên lí Von Neumann.</a:t>
            </a: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7224650" y="7508202"/>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5022272"/>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7497037"/>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5022272"/>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2209822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2700000">
            <a:off x="-3118298" y="-6712445"/>
            <a:ext cx="8744342" cy="9356786"/>
          </a:xfrm>
          <a:prstGeom prst="rect">
            <a:avLst/>
          </a:prstGeom>
        </p:spPr>
      </p:pic>
      <p:pic>
        <p:nvPicPr>
          <p:cNvPr id="6" name="Picture 6"/>
          <p:cNvPicPr>
            <a:picLocks noChangeAspect="1"/>
          </p:cNvPicPr>
          <p:nvPr/>
        </p:nvPicPr>
        <p:blipFill>
          <a:blip r:embed="rId4">
            <a:alphaModFix amt="5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758230">
            <a:off x="4519157" y="8563130"/>
            <a:ext cx="11634910" cy="7708128"/>
          </a:xfrm>
          <a:prstGeom prst="rect">
            <a:avLst/>
          </a:prstGeom>
        </p:spPr>
      </p:pic>
      <p:pic>
        <p:nvPicPr>
          <p:cNvPr id="10" name="Picture 1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4293265" y="-2034051"/>
            <a:ext cx="7204569" cy="7177551"/>
          </a:xfrm>
          <a:prstGeom prst="rect">
            <a:avLst/>
          </a:prstGeom>
        </p:spPr>
      </p:pic>
      <p:pic>
        <p:nvPicPr>
          <p:cNvPr id="11" name="Picture 1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1383244">
            <a:off x="566806" y="8117544"/>
            <a:ext cx="1374135" cy="956898"/>
          </a:xfrm>
          <a:prstGeom prst="rect">
            <a:avLst/>
          </a:prstGeom>
        </p:spPr>
      </p:pic>
      <p:pic>
        <p:nvPicPr>
          <p:cNvPr id="13" name="Picture 13"/>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741123" y="5750283"/>
            <a:ext cx="518177" cy="742906"/>
          </a:xfrm>
          <a:prstGeom prst="rect">
            <a:avLst/>
          </a:prstGeom>
        </p:spPr>
      </p:pic>
      <p:sp>
        <p:nvSpPr>
          <p:cNvPr id="19" name="TextBox 18">
            <a:extLst>
              <a:ext uri="{FF2B5EF4-FFF2-40B4-BE49-F238E27FC236}">
                <a16:creationId xmlns:a16="http://schemas.microsoft.com/office/drawing/2014/main" id="{A4A224A1-DC2E-7CC9-5362-22F31CF0FA74}"/>
              </a:ext>
            </a:extLst>
          </p:cNvPr>
          <p:cNvSpPr txBox="1"/>
          <p:nvPr/>
        </p:nvSpPr>
        <p:spPr>
          <a:xfrm>
            <a:off x="0" y="1123837"/>
            <a:ext cx="18288000" cy="861774"/>
          </a:xfrm>
          <a:prstGeom prst="rect">
            <a:avLst/>
          </a:prstGeom>
          <a:noFill/>
        </p:spPr>
        <p:txBody>
          <a:bodyPr wrap="square">
            <a:spAutoFit/>
          </a:bodyPr>
          <a:lstStyle/>
          <a:p>
            <a:pPr algn="ctr"/>
            <a:r>
              <a:rPr lang="en-US" sz="5000" b="1">
                <a:latin typeface="Arial" panose="020B0604020202020204" pitchFamily="34" charset="0"/>
                <a:cs typeface="Arial" panose="020B0604020202020204" pitchFamily="34" charset="0"/>
              </a:rPr>
              <a:t>CHỦ ĐỀ A. MÁY TÍNH VÀ CỘNG ĐỒNG</a:t>
            </a:r>
          </a:p>
        </p:txBody>
      </p:sp>
      <p:sp>
        <p:nvSpPr>
          <p:cNvPr id="21" name="TextBox 20">
            <a:extLst>
              <a:ext uri="{FF2B5EF4-FFF2-40B4-BE49-F238E27FC236}">
                <a16:creationId xmlns:a16="http://schemas.microsoft.com/office/drawing/2014/main" id="{2DCF779C-B0A1-2A3C-FBD4-C291CFEEDA6C}"/>
              </a:ext>
            </a:extLst>
          </p:cNvPr>
          <p:cNvSpPr txBox="1"/>
          <p:nvPr/>
        </p:nvSpPr>
        <p:spPr>
          <a:xfrm>
            <a:off x="0" y="2313863"/>
            <a:ext cx="18288000" cy="861774"/>
          </a:xfrm>
          <a:prstGeom prst="rect">
            <a:avLst/>
          </a:prstGeom>
          <a:noFill/>
        </p:spPr>
        <p:txBody>
          <a:bodyPr wrap="square">
            <a:spAutoFit/>
          </a:bodyPr>
          <a:lstStyle/>
          <a:p>
            <a:pPr algn="ctr"/>
            <a:r>
              <a:rPr lang="vi-VN" sz="5000" b="1"/>
              <a:t>SƠ LƯỢC VỀ LỊCH SỬ PHÁT TRIỂN MÁY TÍNH</a:t>
            </a:r>
            <a:endParaRPr lang="en-US" sz="5000" b="1"/>
          </a:p>
        </p:txBody>
      </p:sp>
      <p:sp>
        <p:nvSpPr>
          <p:cNvPr id="23" name="TextBox 22">
            <a:extLst>
              <a:ext uri="{FF2B5EF4-FFF2-40B4-BE49-F238E27FC236}">
                <a16:creationId xmlns:a16="http://schemas.microsoft.com/office/drawing/2014/main" id="{B5BBEA10-81E6-CE1A-AAC8-881E06B03B4A}"/>
              </a:ext>
            </a:extLst>
          </p:cNvPr>
          <p:cNvSpPr txBox="1"/>
          <p:nvPr/>
        </p:nvSpPr>
        <p:spPr>
          <a:xfrm>
            <a:off x="1538882" y="3392931"/>
            <a:ext cx="15210235" cy="5404172"/>
          </a:xfrm>
          <a:prstGeom prst="rect">
            <a:avLst/>
          </a:prstGeom>
          <a:noFill/>
        </p:spPr>
        <p:txBody>
          <a:bodyPr wrap="square">
            <a:spAutoFit/>
          </a:bodyPr>
          <a:lstStyle/>
          <a:p>
            <a:pPr algn="ctr">
              <a:lnSpc>
                <a:spcPct val="150000"/>
              </a:lnSpc>
            </a:pPr>
            <a:r>
              <a:rPr lang="en-US" sz="8000" b="1">
                <a:solidFill>
                  <a:srgbClr val="FF0000"/>
                </a:solidFill>
                <a:latin typeface="Arial" panose="020B0604020202020204" pitchFamily="34" charset="0"/>
                <a:cs typeface="Arial" panose="020B0604020202020204" pitchFamily="34" charset="0"/>
              </a:rPr>
              <a:t>BÀI 1: </a:t>
            </a:r>
          </a:p>
          <a:p>
            <a:pPr algn="ctr">
              <a:lnSpc>
                <a:spcPct val="150000"/>
              </a:lnSpc>
            </a:pPr>
            <a:r>
              <a:rPr lang="en-US" sz="8000" b="1">
                <a:solidFill>
                  <a:srgbClr val="FF0000"/>
                </a:solidFill>
                <a:latin typeface="Arial" panose="020B0604020202020204" pitchFamily="34" charset="0"/>
                <a:cs typeface="Arial" panose="020B0604020202020204" pitchFamily="34" charset="0"/>
              </a:rPr>
              <a:t>VÀI NÉT LỊCH SỬ PHÁT TRIỂN MÁY TÍNH</a:t>
            </a:r>
          </a:p>
        </p:txBody>
      </p:sp>
      <p:pic>
        <p:nvPicPr>
          <p:cNvPr id="24" name="Picture 8">
            <a:extLst>
              <a:ext uri="{FF2B5EF4-FFF2-40B4-BE49-F238E27FC236}">
                <a16:creationId xmlns:a16="http://schemas.microsoft.com/office/drawing/2014/main" id="{BDCD062D-A6FE-AE9A-02DB-B7AA7FD83BED}"/>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421850">
            <a:off x="-66292" y="4236365"/>
            <a:ext cx="958680" cy="915103"/>
          </a:xfrm>
          <a:prstGeom prst="rect">
            <a:avLst/>
          </a:prstGeom>
        </p:spPr>
      </p:pic>
      <p:pic>
        <p:nvPicPr>
          <p:cNvPr id="25" name="Picture 7">
            <a:extLst>
              <a:ext uri="{FF2B5EF4-FFF2-40B4-BE49-F238E27FC236}">
                <a16:creationId xmlns:a16="http://schemas.microsoft.com/office/drawing/2014/main" id="{F5048770-A067-E403-3B6C-D929440B06A7}"/>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rot="-2956475">
            <a:off x="16883058" y="8441023"/>
            <a:ext cx="863156" cy="1898945"/>
          </a:xfrm>
          <a:prstGeom prst="rect">
            <a:avLst/>
          </a:prstGeom>
        </p:spPr>
      </p:pic>
    </p:spTree>
    <p:extLst>
      <p:ext uri="{BB962C8B-B14F-4D97-AF65-F5344CB8AC3E}">
        <p14:creationId xmlns:p14="http://schemas.microsoft.com/office/powerpoint/2010/main" val="11031930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arn(inVertical)">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vi-VN" sz="4050" b="1" noProof="1">
                <a:solidFill>
                  <a:prstClr val="black"/>
                </a:solidFill>
                <a:latin typeface="Arial" panose="020B0604020202020204" pitchFamily="34" charset="0"/>
                <a:cs typeface="Arial" panose="020B0604020202020204" pitchFamily="34" charset="0"/>
              </a:rPr>
              <a:t>Câu 3. </a:t>
            </a:r>
            <a:r>
              <a:rPr lang="vi-VN" sz="4050" noProof="1">
                <a:solidFill>
                  <a:prstClr val="black"/>
                </a:solidFill>
                <a:latin typeface="Arial" panose="020B0604020202020204" pitchFamily="34" charset="0"/>
                <a:cs typeface="Arial" panose="020B0604020202020204" pitchFamily="34" charset="0"/>
              </a:rPr>
              <a:t>Máy tính thế hệ thứ ba sử dụng công nghệ gì?</a:t>
            </a:r>
          </a:p>
        </p:txBody>
      </p:sp>
      <p:sp>
        <p:nvSpPr>
          <p:cNvPr id="5" name="Đáp án đúng">
            <a:extLst>
              <a:ext uri="{FF2B5EF4-FFF2-40B4-BE49-F238E27FC236}">
                <a16:creationId xmlns:a16="http://schemas.microsoft.com/office/drawing/2014/main" id="{8B66CBE4-2DB9-BCF7-D1C4-281B894BFE17}"/>
              </a:ext>
            </a:extLst>
          </p:cNvPr>
          <p:cNvSpPr/>
          <p:nvPr/>
        </p:nvSpPr>
        <p:spPr>
          <a:xfrm>
            <a:off x="9663544"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500" noProof="1">
                <a:solidFill>
                  <a:prstClr val="black"/>
                </a:solidFill>
                <a:latin typeface="Arial" panose="020B0604020202020204" pitchFamily="34" charset="0"/>
                <a:cs typeface="Arial" panose="020B0604020202020204" pitchFamily="34" charset="0"/>
              </a:rPr>
              <a:t>C. Mạch tính hợp IC</a:t>
            </a:r>
            <a:endParaRPr lang="vi-VN" sz="4500" noProof="1">
              <a:solidFill>
                <a:prstClr val="black"/>
              </a:solidFill>
              <a:latin typeface="Arial" panose="020B0604020202020204" pitchFamily="34" charset="0"/>
              <a:cs typeface="Arial" panose="020B0604020202020204" pitchFamily="34" charset="0"/>
            </a:endParaRP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500" noProof="1">
                <a:solidFill>
                  <a:prstClr val="black"/>
                </a:solidFill>
                <a:latin typeface="Arial" panose="020B0604020202020204" pitchFamily="34" charset="0"/>
                <a:cs typeface="Arial" panose="020B0604020202020204" pitchFamily="34" charset="0"/>
              </a:rPr>
              <a:t>A. Bóng bán dẫn</a:t>
            </a:r>
            <a:endParaRPr lang="vi-VN" sz="450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1821872" y="70761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500" noProof="1">
                <a:solidFill>
                  <a:prstClr val="black"/>
                </a:solidFill>
                <a:latin typeface="Arial" panose="020B0604020202020204" pitchFamily="34" charset="0"/>
                <a:cs typeface="Arial" panose="020B0604020202020204" pitchFamily="34" charset="0"/>
              </a:rPr>
              <a:t>B. </a:t>
            </a:r>
            <a:r>
              <a:rPr lang="it-IT" sz="4500" noProof="1">
                <a:solidFill>
                  <a:prstClr val="black"/>
                </a:solidFill>
                <a:latin typeface="Arial" panose="020B0604020202020204" pitchFamily="34" charset="0"/>
                <a:cs typeface="Arial" panose="020B0604020202020204" pitchFamily="34" charset="0"/>
              </a:rPr>
              <a:t>Trí tuệ nhân tạo AI</a:t>
            </a:r>
            <a:endParaRPr lang="vi-VN" sz="4500" noProof="1">
              <a:solidFill>
                <a:prstClr val="black"/>
              </a:solidFill>
              <a:latin typeface="Arial" panose="020B0604020202020204" pitchFamily="34" charset="0"/>
              <a:cs typeface="Arial" panose="020B0604020202020204" pitchFamily="34" charset="0"/>
            </a:endParaRP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706754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500" noProof="1">
                <a:solidFill>
                  <a:prstClr val="black"/>
                </a:solidFill>
                <a:latin typeface="Arial" panose="020B0604020202020204" pitchFamily="34" charset="0"/>
                <a:cs typeface="Arial" panose="020B0604020202020204" pitchFamily="34" charset="0"/>
              </a:rPr>
              <a:t>D. Ống chân không</a:t>
            </a:r>
            <a:endParaRPr lang="vi-VN" sz="4500" noProof="1">
              <a:solidFill>
                <a:prstClr val="black"/>
              </a:solidFill>
              <a:latin typeface="Arial" panose="020B0604020202020204" pitchFamily="34" charset="0"/>
              <a:cs typeface="Arial" panose="020B0604020202020204" pitchFamily="34" charset="0"/>
            </a:endParaRP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076643" y="5055951"/>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7497037"/>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7497037"/>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5022272"/>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3766491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trips(downLeft)">
                                      <p:cBhvr>
                                        <p:cTn id="18" dur="500"/>
                                        <p:tgtEl>
                                          <p:spTgt spid="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Left)">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vi-VN" sz="4050" b="1" noProof="1">
                <a:solidFill>
                  <a:prstClr val="black"/>
                </a:solidFill>
                <a:latin typeface="Arial" panose="020B0604020202020204" pitchFamily="34" charset="0"/>
                <a:cs typeface="Arial" panose="020B0604020202020204" pitchFamily="34" charset="0"/>
              </a:rPr>
              <a:t>Câu 4</a:t>
            </a:r>
            <a:r>
              <a:rPr lang="vi-VN" sz="4050" noProof="1">
                <a:solidFill>
                  <a:prstClr val="black"/>
                </a:solidFill>
                <a:latin typeface="Arial" panose="020B0604020202020204" pitchFamily="34" charset="0"/>
                <a:cs typeface="Arial" panose="020B0604020202020204" pitchFamily="34" charset="0"/>
              </a:rPr>
              <a:t>. Đâu không phải là ví dụ về máy tính ở thế hệ thứ hai?</a:t>
            </a:r>
          </a:p>
        </p:txBody>
      </p:sp>
      <p:sp>
        <p:nvSpPr>
          <p:cNvPr id="5" name="Đáp án đúng">
            <a:extLst>
              <a:ext uri="{FF2B5EF4-FFF2-40B4-BE49-F238E27FC236}">
                <a16:creationId xmlns:a16="http://schemas.microsoft.com/office/drawing/2014/main" id="{8B66CBE4-2DB9-BCF7-D1C4-281B894BFE17}"/>
              </a:ext>
            </a:extLst>
          </p:cNvPr>
          <p:cNvSpPr/>
          <p:nvPr/>
        </p:nvSpPr>
        <p:spPr>
          <a:xfrm>
            <a:off x="9663544" y="70761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800" noProof="1">
                <a:solidFill>
                  <a:prstClr val="black"/>
                </a:solidFill>
                <a:latin typeface="Arial" panose="020B0604020202020204" pitchFamily="34" charset="0"/>
                <a:cs typeface="Arial" panose="020B0604020202020204" pitchFamily="34" charset="0"/>
              </a:rPr>
              <a:t>D. IBM 1620</a:t>
            </a:r>
            <a:endParaRPr lang="vi-VN" sz="4800" noProof="1">
              <a:solidFill>
                <a:prstClr val="black"/>
              </a:solidFill>
              <a:latin typeface="Arial" panose="020B0604020202020204" pitchFamily="34" charset="0"/>
              <a:cs typeface="Arial" panose="020B0604020202020204" pitchFamily="34" charset="0"/>
            </a:endParaRP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800" noProof="1">
                <a:solidFill>
                  <a:prstClr val="black"/>
                </a:solidFill>
                <a:latin typeface="Arial" panose="020B0604020202020204" pitchFamily="34" charset="0"/>
                <a:cs typeface="Arial" panose="020B0604020202020204" pitchFamily="34" charset="0"/>
              </a:rPr>
              <a:t>A. IBM Simon</a:t>
            </a:r>
            <a:endParaRPr lang="vi-VN" sz="4800" noProof="1">
              <a:solidFill>
                <a:prstClr val="black"/>
              </a:solidFill>
              <a:latin typeface="Arial" panose="020B0604020202020204" pitchFamily="34" charset="0"/>
              <a:cs typeface="Arial" panose="020B0604020202020204" pitchFamily="34" charset="0"/>
            </a:endParaRPr>
          </a:p>
        </p:txBody>
      </p:sp>
      <p:sp>
        <p:nvSpPr>
          <p:cNvPr id="7" name="Đáp án sai 2">
            <a:extLst>
              <a:ext uri="{FF2B5EF4-FFF2-40B4-BE49-F238E27FC236}">
                <a16:creationId xmlns:a16="http://schemas.microsoft.com/office/drawing/2014/main" id="{6A919885-0285-0403-1E09-FA94D8BC080B}"/>
              </a:ext>
            </a:extLst>
          </p:cNvPr>
          <p:cNvSpPr/>
          <p:nvPr/>
        </p:nvSpPr>
        <p:spPr>
          <a:xfrm>
            <a:off x="1821872" y="70761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800" noProof="1">
                <a:solidFill>
                  <a:prstClr val="black"/>
                </a:solidFill>
                <a:latin typeface="Arial" panose="020B0604020202020204" pitchFamily="34" charset="0"/>
                <a:cs typeface="Arial" panose="020B0604020202020204" pitchFamily="34" charset="0"/>
              </a:rPr>
              <a:t>B. IBM 360</a:t>
            </a:r>
            <a:endParaRPr lang="vi-VN" sz="4800" noProof="1">
              <a:solidFill>
                <a:prstClr val="black"/>
              </a:solidFill>
              <a:latin typeface="Arial" panose="020B0604020202020204" pitchFamily="34" charset="0"/>
              <a:cs typeface="Arial" panose="020B0604020202020204" pitchFamily="34" charset="0"/>
            </a:endParaRP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4615295"/>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800" noProof="1">
                <a:solidFill>
                  <a:prstClr val="black"/>
                </a:solidFill>
                <a:latin typeface="Arial" panose="020B0604020202020204" pitchFamily="34" charset="0"/>
                <a:cs typeface="Arial" panose="020B0604020202020204" pitchFamily="34" charset="0"/>
              </a:rPr>
              <a:t>C. IBM PC</a:t>
            </a:r>
            <a:endParaRPr lang="vi-VN" sz="4800" noProof="1">
              <a:solidFill>
                <a:prstClr val="black"/>
              </a:solidFill>
              <a:latin typeface="Arial" panose="020B0604020202020204" pitchFamily="34" charset="0"/>
              <a:cs typeface="Arial" panose="020B0604020202020204" pitchFamily="34" charset="0"/>
            </a:endParaRP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190943" y="7519367"/>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7497037"/>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5022271"/>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5022272"/>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2492533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0C5"/>
        </a:solidFill>
        <a:effectLst/>
      </p:bgPr>
    </p:bg>
    <p:spTree>
      <p:nvGrpSpPr>
        <p:cNvPr id="1" name=""/>
        <p:cNvGrpSpPr/>
        <p:nvPr/>
      </p:nvGrpSpPr>
      <p:grpSpPr>
        <a:xfrm>
          <a:off x="0" y="0"/>
          <a:ext cx="0" cy="0"/>
          <a:chOff x="0" y="0"/>
          <a:chExt cx="0" cy="0"/>
        </a:xfrm>
      </p:grpSpPr>
      <p:sp>
        <p:nvSpPr>
          <p:cNvPr id="2" name="Câu hỏi">
            <a:extLst>
              <a:ext uri="{FF2B5EF4-FFF2-40B4-BE49-F238E27FC236}">
                <a16:creationId xmlns:a16="http://schemas.microsoft.com/office/drawing/2014/main" id="{4ADFFF1A-F500-CC57-185E-00F4826D0836}"/>
              </a:ext>
            </a:extLst>
          </p:cNvPr>
          <p:cNvSpPr/>
          <p:nvPr/>
        </p:nvSpPr>
        <p:spPr>
          <a:xfrm>
            <a:off x="1821872" y="1165515"/>
            <a:ext cx="14644256" cy="299258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vi-VN" sz="4050" b="1" noProof="1">
                <a:solidFill>
                  <a:prstClr val="black"/>
                </a:solidFill>
                <a:latin typeface="Arial" panose="020B0604020202020204" pitchFamily="34" charset="0"/>
                <a:cs typeface="Arial" panose="020B0604020202020204" pitchFamily="34" charset="0"/>
              </a:rPr>
              <a:t>Câu </a:t>
            </a:r>
            <a:r>
              <a:rPr lang="en-US" sz="4050" b="1" noProof="1">
                <a:solidFill>
                  <a:prstClr val="black"/>
                </a:solidFill>
                <a:latin typeface="Arial" panose="020B0604020202020204" pitchFamily="34" charset="0"/>
                <a:cs typeface="Arial" panose="020B0604020202020204" pitchFamily="34" charset="0"/>
              </a:rPr>
              <a:t>5</a:t>
            </a:r>
            <a:r>
              <a:rPr lang="vi-VN" sz="4050" b="1" noProof="1">
                <a:solidFill>
                  <a:prstClr val="black"/>
                </a:solidFill>
                <a:latin typeface="Arial" panose="020B0604020202020204" pitchFamily="34" charset="0"/>
                <a:cs typeface="Arial" panose="020B0604020202020204" pitchFamily="34" charset="0"/>
              </a:rPr>
              <a:t>. </a:t>
            </a:r>
            <a:r>
              <a:rPr lang="vi-VN" sz="4050" noProof="1">
                <a:solidFill>
                  <a:prstClr val="black"/>
                </a:solidFill>
                <a:latin typeface="Arial" panose="020B0604020202020204" pitchFamily="34" charset="0"/>
                <a:cs typeface="Arial" panose="020B0604020202020204" pitchFamily="34" charset="0"/>
              </a:rPr>
              <a:t>Máy tính thế hệ thứ năm có những đặc điểm gì vượt trội hơn hẳn các máy tính thế hệ trước?</a:t>
            </a:r>
          </a:p>
        </p:txBody>
      </p:sp>
      <p:sp>
        <p:nvSpPr>
          <p:cNvPr id="5" name="Đáp án đúng">
            <a:extLst>
              <a:ext uri="{FF2B5EF4-FFF2-40B4-BE49-F238E27FC236}">
                <a16:creationId xmlns:a16="http://schemas.microsoft.com/office/drawing/2014/main" id="{8B66CBE4-2DB9-BCF7-D1C4-281B894BFE17}"/>
              </a:ext>
            </a:extLst>
          </p:cNvPr>
          <p:cNvSpPr/>
          <p:nvPr/>
        </p:nvSpPr>
        <p:spPr>
          <a:xfrm>
            <a:off x="9663544" y="70761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050" noProof="1">
                <a:solidFill>
                  <a:prstClr val="black"/>
                </a:solidFill>
                <a:latin typeface="Arial" panose="020B0604020202020204" pitchFamily="34" charset="0"/>
                <a:cs typeface="Arial" panose="020B0604020202020204" pitchFamily="34" charset="0"/>
              </a:rPr>
              <a:t>D. </a:t>
            </a:r>
            <a:r>
              <a:rPr lang="pt-BR" sz="4050" noProof="1">
                <a:solidFill>
                  <a:prstClr val="black"/>
                </a:solidFill>
                <a:latin typeface="Arial" panose="020B0604020202020204" pitchFamily="34" charset="0"/>
                <a:cs typeface="Arial" panose="020B0604020202020204" pitchFamily="34" charset="0"/>
              </a:rPr>
              <a:t>Cả A, B, C đều đúng.</a:t>
            </a:r>
            <a:endParaRPr lang="vi-VN" sz="4050" noProof="1">
              <a:solidFill>
                <a:prstClr val="black"/>
              </a:solidFill>
              <a:latin typeface="Arial" panose="020B0604020202020204" pitchFamily="34" charset="0"/>
              <a:cs typeface="Arial" panose="020B0604020202020204" pitchFamily="34" charset="0"/>
            </a:endParaRPr>
          </a:p>
        </p:txBody>
      </p:sp>
      <p:sp>
        <p:nvSpPr>
          <p:cNvPr id="6" name="Đáp án sai 1">
            <a:extLst>
              <a:ext uri="{FF2B5EF4-FFF2-40B4-BE49-F238E27FC236}">
                <a16:creationId xmlns:a16="http://schemas.microsoft.com/office/drawing/2014/main" id="{3FCD9830-5FD1-BD44-878B-228BD96CE996}"/>
              </a:ext>
            </a:extLst>
          </p:cNvPr>
          <p:cNvSpPr/>
          <p:nvPr/>
        </p:nvSpPr>
        <p:spPr>
          <a:xfrm>
            <a:off x="1821872" y="4615297"/>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3600" noProof="1">
                <a:solidFill>
                  <a:prstClr val="black"/>
                </a:solidFill>
                <a:latin typeface="Arial" panose="020B0604020202020204" pitchFamily="34" charset="0"/>
                <a:cs typeface="Arial" panose="020B0604020202020204" pitchFamily="34" charset="0"/>
              </a:rPr>
              <a:t>A. </a:t>
            </a:r>
            <a:r>
              <a:rPr lang="vi-VN" sz="3600" noProof="1">
                <a:solidFill>
                  <a:prstClr val="black"/>
                </a:solidFill>
                <a:latin typeface="Arial" panose="020B0604020202020204" pitchFamily="34" charset="0"/>
                <a:cs typeface="Arial" panose="020B0604020202020204" pitchFamily="34" charset="0"/>
              </a:rPr>
              <a:t>Tiêu thụ điện năng thấp hơn</a:t>
            </a:r>
          </a:p>
        </p:txBody>
      </p:sp>
      <p:sp>
        <p:nvSpPr>
          <p:cNvPr id="7" name="Đáp án sai 2">
            <a:extLst>
              <a:ext uri="{FF2B5EF4-FFF2-40B4-BE49-F238E27FC236}">
                <a16:creationId xmlns:a16="http://schemas.microsoft.com/office/drawing/2014/main" id="{6A919885-0285-0403-1E09-FA94D8BC080B}"/>
              </a:ext>
            </a:extLst>
          </p:cNvPr>
          <p:cNvSpPr/>
          <p:nvPr/>
        </p:nvSpPr>
        <p:spPr>
          <a:xfrm>
            <a:off x="1821872" y="7076198"/>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4050" noProof="1">
                <a:solidFill>
                  <a:prstClr val="black"/>
                </a:solidFill>
                <a:latin typeface="Arial" panose="020B0604020202020204" pitchFamily="34" charset="0"/>
                <a:cs typeface="Arial" panose="020B0604020202020204" pitchFamily="34" charset="0"/>
              </a:rPr>
              <a:t>B. </a:t>
            </a:r>
            <a:r>
              <a:rPr lang="vi-VN" sz="4050" noProof="1">
                <a:solidFill>
                  <a:prstClr val="black"/>
                </a:solidFill>
                <a:latin typeface="Arial" panose="020B0604020202020204" pitchFamily="34" charset="0"/>
                <a:cs typeface="Arial" panose="020B0604020202020204" pitchFamily="34" charset="0"/>
              </a:rPr>
              <a:t>Chạy nhanh hơn và đáng tin cậy hơn.</a:t>
            </a:r>
          </a:p>
        </p:txBody>
      </p:sp>
      <p:sp>
        <p:nvSpPr>
          <p:cNvPr id="8" name="Đáp án sai 3">
            <a:extLst>
              <a:ext uri="{FF2B5EF4-FFF2-40B4-BE49-F238E27FC236}">
                <a16:creationId xmlns:a16="http://schemas.microsoft.com/office/drawing/2014/main" id="{2E7D83A4-3758-8699-4DD0-010A80780539}"/>
              </a:ext>
            </a:extLst>
          </p:cNvPr>
          <p:cNvSpPr/>
          <p:nvPr/>
        </p:nvSpPr>
        <p:spPr>
          <a:xfrm>
            <a:off x="9663544" y="4615295"/>
            <a:ext cx="6802583" cy="199505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4050" noProof="1">
                <a:solidFill>
                  <a:prstClr val="black"/>
                </a:solidFill>
                <a:latin typeface="Arial" panose="020B0604020202020204" pitchFamily="34" charset="0"/>
                <a:cs typeface="Arial" panose="020B0604020202020204" pitchFamily="34" charset="0"/>
              </a:rPr>
              <a:t>C. </a:t>
            </a:r>
            <a:r>
              <a:rPr lang="it-IT" sz="4050" noProof="1">
                <a:solidFill>
                  <a:prstClr val="black"/>
                </a:solidFill>
                <a:latin typeface="Arial" panose="020B0604020202020204" pitchFamily="34" charset="0"/>
                <a:cs typeface="Arial" panose="020B0604020202020204" pitchFamily="34" charset="0"/>
              </a:rPr>
              <a:t>Nhỏ gọn và di động</a:t>
            </a:r>
            <a:endParaRPr lang="vi-VN" sz="4050" noProof="1">
              <a:solidFill>
                <a:prstClr val="black"/>
              </a:solidFill>
              <a:latin typeface="Arial" panose="020B0604020202020204" pitchFamily="34" charset="0"/>
              <a:cs typeface="Arial" panose="020B0604020202020204" pitchFamily="34" charset="0"/>
            </a:endParaRPr>
          </a:p>
        </p:txBody>
      </p:sp>
      <p:pic>
        <p:nvPicPr>
          <p:cNvPr id="3" name="Correct sound effect and wrong sound effect (mp3cut.net)">
            <a:hlinkClick r:id="" action="ppaction://media"/>
            <a:extLst>
              <a:ext uri="{FF2B5EF4-FFF2-40B4-BE49-F238E27FC236}">
                <a16:creationId xmlns:a16="http://schemas.microsoft.com/office/drawing/2014/main" id="{5A2AB5BE-5BE4-FB71-44F9-94D2D0B0CEA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3544" y="-955900"/>
            <a:ext cx="731045" cy="731045"/>
          </a:xfrm>
          <a:prstGeom prst="rect">
            <a:avLst/>
          </a:prstGeom>
        </p:spPr>
      </p:pic>
      <p:pic>
        <p:nvPicPr>
          <p:cNvPr id="10" name="Picture 5">
            <a:extLst>
              <a:ext uri="{FF2B5EF4-FFF2-40B4-BE49-F238E27FC236}">
                <a16:creationId xmlns:a16="http://schemas.microsoft.com/office/drawing/2014/main" id="{31EA41D2-9796-7E4F-2882-9DC49D5A8C0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5190943" y="7519367"/>
            <a:ext cx="1279569" cy="1113741"/>
          </a:xfrm>
          <a:prstGeom prst="rect">
            <a:avLst/>
          </a:prstGeom>
        </p:spPr>
      </p:pic>
      <p:pic>
        <p:nvPicPr>
          <p:cNvPr id="11" name="Picture 10">
            <a:extLst>
              <a:ext uri="{FF2B5EF4-FFF2-40B4-BE49-F238E27FC236}">
                <a16:creationId xmlns:a16="http://schemas.microsoft.com/office/drawing/2014/main" id="{4B31FD67-694B-8D1E-89C7-5C3C61578F6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7497037"/>
            <a:ext cx="1275183" cy="1136072"/>
          </a:xfrm>
          <a:prstGeom prst="rect">
            <a:avLst/>
          </a:prstGeom>
        </p:spPr>
      </p:pic>
      <p:pic>
        <p:nvPicPr>
          <p:cNvPr id="12" name="Picture 10">
            <a:extLst>
              <a:ext uri="{FF2B5EF4-FFF2-40B4-BE49-F238E27FC236}">
                <a16:creationId xmlns:a16="http://schemas.microsoft.com/office/drawing/2014/main" id="{A47525BE-8DC6-1E4E-AED4-3C6DAB364AF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15190943" y="5022271"/>
            <a:ext cx="1275183" cy="1136072"/>
          </a:xfrm>
          <a:prstGeom prst="rect">
            <a:avLst/>
          </a:prstGeom>
        </p:spPr>
      </p:pic>
      <p:pic>
        <p:nvPicPr>
          <p:cNvPr id="13" name="Picture 10">
            <a:extLst>
              <a:ext uri="{FF2B5EF4-FFF2-40B4-BE49-F238E27FC236}">
                <a16:creationId xmlns:a16="http://schemas.microsoft.com/office/drawing/2014/main" id="{65C423E0-743C-7316-FEF3-4CE8613F3E0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rcRect/>
          <a:stretch>
            <a:fillRect/>
          </a:stretch>
        </p:blipFill>
        <p:spPr>
          <a:xfrm>
            <a:off x="7229036" y="5022272"/>
            <a:ext cx="1275183" cy="1136072"/>
          </a:xfrm>
          <a:prstGeom prst="rect">
            <a:avLst/>
          </a:prstGeom>
        </p:spPr>
      </p:pic>
      <p:pic>
        <p:nvPicPr>
          <p:cNvPr id="4" name="Correct sound effect and wrong sound effect (mp3cut.net) (1)">
            <a:hlinkClick r:id="" action="ppaction://media"/>
            <a:extLst>
              <a:ext uri="{FF2B5EF4-FFF2-40B4-BE49-F238E27FC236}">
                <a16:creationId xmlns:a16="http://schemas.microsoft.com/office/drawing/2014/main" id="{8D0C2BA9-FCBA-B751-461E-B7A707743057}"/>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11653838" y="-955900"/>
            <a:ext cx="731045" cy="731045"/>
          </a:xfrm>
          <a:prstGeom prst="rect">
            <a:avLst/>
          </a:prstGeom>
        </p:spPr>
      </p:pic>
    </p:spTree>
    <p:extLst>
      <p:ext uri="{BB962C8B-B14F-4D97-AF65-F5344CB8AC3E}">
        <p14:creationId xmlns:p14="http://schemas.microsoft.com/office/powerpoint/2010/main" val="141112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strips(down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5"/>
                    </p:tgtEl>
                  </p:cond>
                </p:stCondLst>
                <p:endSync evt="end" delay="0">
                  <p:rtn val="all"/>
                </p:endSync>
                <p:childTnLst>
                  <p:par>
                    <p:cTn id="23" fill="hold">
                      <p:stCondLst>
                        <p:cond delay="0"/>
                      </p:stCondLst>
                      <p:childTnLst>
                        <p:par>
                          <p:cTn id="24" fill="hold">
                            <p:stCondLst>
                              <p:cond delay="0"/>
                            </p:stCondLst>
                            <p:childTnLst>
                              <p:par>
                                <p:cTn id="25" presetID="1" presetClass="emph" presetSubtype="2" fill="hold" nodeType="clickEffect">
                                  <p:stCondLst>
                                    <p:cond delay="0"/>
                                  </p:stCondLst>
                                  <p:childTnLst>
                                    <p:animClr clrSpc="rgb" dir="cw">
                                      <p:cBhvr>
                                        <p:cTn id="26" dur="500" fill="hold"/>
                                        <p:tgtEl>
                                          <p:spTgt spid="5"/>
                                        </p:tgtEl>
                                        <p:attrNameLst>
                                          <p:attrName>fillcolor</p:attrName>
                                        </p:attrNameLst>
                                      </p:cBhvr>
                                      <p:to>
                                        <a:srgbClr val="92D050"/>
                                      </p:to>
                                    </p:animClr>
                                    <p:set>
                                      <p:cBhvr>
                                        <p:cTn id="27" dur="500" fill="hold"/>
                                        <p:tgtEl>
                                          <p:spTgt spid="5"/>
                                        </p:tgtEl>
                                        <p:attrNameLst>
                                          <p:attrName>fill.type</p:attrName>
                                        </p:attrNameLst>
                                      </p:cBhvr>
                                      <p:to>
                                        <p:strVal val="solid"/>
                                      </p:to>
                                    </p:set>
                                    <p:set>
                                      <p:cBhvr>
                                        <p:cTn id="28" dur="500" fill="hold"/>
                                        <p:tgtEl>
                                          <p:spTgt spid="5"/>
                                        </p:tgtEl>
                                        <p:attrNameLst>
                                          <p:attrName>fill.on</p:attrName>
                                        </p:attrNameLst>
                                      </p:cBhvr>
                                      <p:to>
                                        <p:strVal val="true"/>
                                      </p:to>
                                    </p:set>
                                  </p:childTnLst>
                                </p:cTn>
                              </p:par>
                              <p:par>
                                <p:cTn id="29" presetID="1" presetClass="mediacall" presetSubtype="0" fill="hold" nodeType="withEffect">
                                  <p:stCondLst>
                                    <p:cond delay="0"/>
                                  </p:stCondLst>
                                  <p:childTnLst>
                                    <p:cmd type="call" cmd="playFrom(0.0)">
                                      <p:cBhvr>
                                        <p:cTn id="30" dur="835" fill="hold"/>
                                        <p:tgtEl>
                                          <p:spTgt spid="3"/>
                                        </p:tgtEl>
                                      </p:cBhvr>
                                    </p:cmd>
                                  </p:childTnLst>
                                </p:cTn>
                              </p:par>
                              <p:par>
                                <p:cTn id="31" presetID="1" presetClass="entr" presetSubtype="0" fill="hold" nodeType="withEffect">
                                  <p:stCondLst>
                                    <p:cond delay="0"/>
                                  </p:stCondLst>
                                  <p:childTnLst>
                                    <p:set>
                                      <p:cBhvr>
                                        <p:cTn id="32" dur="1" fill="hold">
                                          <p:stCondLst>
                                            <p:cond delay="9"/>
                                          </p:stCondLst>
                                        </p:cTn>
                                        <p:tgtEl>
                                          <p:spTgt spid="10"/>
                                        </p:tgtEl>
                                        <p:attrNameLst>
                                          <p:attrName>style.visibility</p:attrName>
                                        </p:attrNameLst>
                                      </p:cBhvr>
                                      <p:to>
                                        <p:strVal val="visible"/>
                                      </p:to>
                                    </p:set>
                                  </p:childTnLst>
                                </p:cTn>
                              </p:par>
                              <p:par>
                                <p:cTn id="33" presetID="26" presetClass="emph" presetSubtype="0" repeatCount="2000" fill="hold" grpId="1" nodeType="withEffect">
                                  <p:stCondLst>
                                    <p:cond delay="0"/>
                                  </p:stCondLst>
                                  <p:childTnLst>
                                    <p:animEffect transition="out" filter="fade">
                                      <p:cBhvr>
                                        <p:cTn id="34" dur="500" tmFilter="0, 0; .2, .5; .8, .5; 1, 0"/>
                                        <p:tgtEl>
                                          <p:spTgt spid="5"/>
                                        </p:tgtEl>
                                      </p:cBhvr>
                                    </p:animEffect>
                                    <p:animScale>
                                      <p:cBhvr>
                                        <p:cTn id="35" dur="250" autoRev="1" fill="hold"/>
                                        <p:tgtEl>
                                          <p:spTgt spid="5"/>
                                        </p:tgtEl>
                                      </p:cBhvr>
                                      <p:by x="105000" y="105000"/>
                                    </p:animScale>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3"/>
                </p:tgtEl>
              </p:cMediaNode>
            </p:audio>
            <p:seq concurrent="1" nextAc="seek">
              <p:cTn id="37" restart="whenNotActive" fill="hold" evtFilter="cancelBubble" nodeType="interactiveSeq">
                <p:stCondLst>
                  <p:cond evt="onClick" delay="0">
                    <p:tgtEl>
                      <p:spTgt spid="6"/>
                    </p:tgtEl>
                  </p:cond>
                </p:stCondLst>
                <p:endSync evt="end" delay="0">
                  <p:rtn val="all"/>
                </p:endSync>
                <p:childTnLst>
                  <p:par>
                    <p:cTn id="38" fill="hold">
                      <p:stCondLst>
                        <p:cond delay="0"/>
                      </p:stCondLst>
                      <p:childTnLst>
                        <p:par>
                          <p:cTn id="39" fill="hold">
                            <p:stCondLst>
                              <p:cond delay="0"/>
                            </p:stCondLst>
                            <p:childTnLst>
                              <p:par>
                                <p:cTn id="40" presetID="1" presetClass="emph" presetSubtype="2" fill="hold" nodeType="clickEffect">
                                  <p:stCondLst>
                                    <p:cond delay="0"/>
                                  </p:stCondLst>
                                  <p:childTnLst>
                                    <p:animClr clrSpc="rgb" dir="cw">
                                      <p:cBhvr>
                                        <p:cTn id="41" dur="500" fill="hold"/>
                                        <p:tgtEl>
                                          <p:spTgt spid="6"/>
                                        </p:tgtEl>
                                        <p:attrNameLst>
                                          <p:attrName>fillcolor</p:attrName>
                                        </p:attrNameLst>
                                      </p:cBhvr>
                                      <p:to>
                                        <a:srgbClr val="D99694"/>
                                      </p:to>
                                    </p:animClr>
                                    <p:set>
                                      <p:cBhvr>
                                        <p:cTn id="42" dur="500" fill="hold"/>
                                        <p:tgtEl>
                                          <p:spTgt spid="6"/>
                                        </p:tgtEl>
                                        <p:attrNameLst>
                                          <p:attrName>fill.type</p:attrName>
                                        </p:attrNameLst>
                                      </p:cBhvr>
                                      <p:to>
                                        <p:strVal val="solid"/>
                                      </p:to>
                                    </p:set>
                                    <p:set>
                                      <p:cBhvr>
                                        <p:cTn id="43" dur="500" fill="hold"/>
                                        <p:tgtEl>
                                          <p:spTgt spid="6"/>
                                        </p:tgtEl>
                                        <p:attrNameLst>
                                          <p:attrName>fill.on</p:attrName>
                                        </p:attrNameLst>
                                      </p:cBhvr>
                                      <p:to>
                                        <p:strVal val="true"/>
                                      </p:to>
                                    </p:set>
                                  </p:childTnLst>
                                </p:cTn>
                              </p:par>
                              <p:par>
                                <p:cTn id="44" presetID="1" presetClass="mediacall" presetSubtype="0" fill="hold" nodeType="withEffect">
                                  <p:stCondLst>
                                    <p:cond delay="0"/>
                                  </p:stCondLst>
                                  <p:childTnLst>
                                    <p:cmd type="call" cmd="playFrom(0.0)">
                                      <p:cBhvr>
                                        <p:cTn id="45" dur="862" fill="hold"/>
                                        <p:tgtEl>
                                          <p:spTgt spid="4"/>
                                        </p:tgtEl>
                                      </p:cBhvr>
                                    </p:cmd>
                                  </p:childTnLst>
                                </p:cTn>
                              </p:par>
                              <p:par>
                                <p:cTn id="46" presetID="1"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childTnLst>
                                </p:cTn>
                              </p:par>
                              <p:par>
                                <p:cTn id="48" presetID="26" presetClass="emph" presetSubtype="0" repeatCount="2000" fill="hold" grpId="1" nodeType="withEffect">
                                  <p:stCondLst>
                                    <p:cond delay="0"/>
                                  </p:stCondLst>
                                  <p:childTnLst>
                                    <p:animEffect transition="out" filter="fade">
                                      <p:cBhvr>
                                        <p:cTn id="49" dur="500" tmFilter="0, 0; .2, .5; .8, .5; 1, 0"/>
                                        <p:tgtEl>
                                          <p:spTgt spid="6"/>
                                        </p:tgtEl>
                                      </p:cBhvr>
                                    </p:animEffect>
                                    <p:animScale>
                                      <p:cBhvr>
                                        <p:cTn id="50" dur="250" autoRev="1" fill="hold"/>
                                        <p:tgtEl>
                                          <p:spTgt spid="6"/>
                                        </p:tgtEl>
                                      </p:cBhvr>
                                      <p:by x="105000" y="105000"/>
                                    </p:animScale>
                                  </p:childTnLst>
                                </p:cTn>
                              </p:par>
                            </p:childTnLst>
                          </p:cTn>
                        </p:par>
                      </p:childTnLst>
                    </p:cTn>
                  </p:par>
                </p:childTnLst>
              </p:cTn>
              <p:nextCondLst>
                <p:cond evt="onClick" delay="0">
                  <p:tgtEl>
                    <p:spTgt spid="6"/>
                  </p:tgtEl>
                </p:cond>
              </p:nextCondLst>
            </p:seq>
            <p:audio>
              <p:cMediaNode vol="80000">
                <p:cTn id="51" fill="hold" display="0">
                  <p:stCondLst>
                    <p:cond delay="indefinite"/>
                  </p:stCondLst>
                  <p:endCondLst>
                    <p:cond evt="onStopAudio" delay="0">
                      <p:tgtEl>
                        <p:sldTgt/>
                      </p:tgtEl>
                    </p:cond>
                  </p:endCondLst>
                </p:cTn>
                <p:tgtEl>
                  <p:spTgt spid="4"/>
                </p:tgtEl>
              </p:cMediaNode>
            </p:audio>
            <p:seq concurrent="1" nextAc="seek">
              <p:cTn id="52" restart="whenNotActive" fill="hold" evtFilter="cancelBubble" nodeType="interactiveSeq">
                <p:stCondLst>
                  <p:cond evt="onClick" delay="0">
                    <p:tgtEl>
                      <p:spTgt spid="7"/>
                    </p:tgtEl>
                  </p:cond>
                </p:stCondLst>
                <p:endSync evt="end" delay="0">
                  <p:rtn val="all"/>
                </p:endSync>
                <p:childTnLst>
                  <p:par>
                    <p:cTn id="53" fill="hold">
                      <p:stCondLst>
                        <p:cond delay="0"/>
                      </p:stCondLst>
                      <p:childTnLst>
                        <p:par>
                          <p:cTn id="54" fill="hold">
                            <p:stCondLst>
                              <p:cond delay="0"/>
                            </p:stCondLst>
                            <p:childTnLst>
                              <p:par>
                                <p:cTn id="55" presetID="1" presetClass="emph" presetSubtype="2" fill="hold" nodeType="clickEffect">
                                  <p:stCondLst>
                                    <p:cond delay="0"/>
                                  </p:stCondLst>
                                  <p:childTnLst>
                                    <p:animClr clrSpc="rgb" dir="cw">
                                      <p:cBhvr>
                                        <p:cTn id="56" dur="500" fill="hold"/>
                                        <p:tgtEl>
                                          <p:spTgt spid="7"/>
                                        </p:tgtEl>
                                        <p:attrNameLst>
                                          <p:attrName>fillcolor</p:attrName>
                                        </p:attrNameLst>
                                      </p:cBhvr>
                                      <p:to>
                                        <a:srgbClr val="D99694"/>
                                      </p:to>
                                    </p:animClr>
                                    <p:set>
                                      <p:cBhvr>
                                        <p:cTn id="57" dur="500" fill="hold"/>
                                        <p:tgtEl>
                                          <p:spTgt spid="7"/>
                                        </p:tgtEl>
                                        <p:attrNameLst>
                                          <p:attrName>fill.type</p:attrName>
                                        </p:attrNameLst>
                                      </p:cBhvr>
                                      <p:to>
                                        <p:strVal val="solid"/>
                                      </p:to>
                                    </p:set>
                                    <p:set>
                                      <p:cBhvr>
                                        <p:cTn id="58" dur="500" fill="hold"/>
                                        <p:tgtEl>
                                          <p:spTgt spid="7"/>
                                        </p:tgtEl>
                                        <p:attrNameLst>
                                          <p:attrName>fill.on</p:attrName>
                                        </p:attrNameLst>
                                      </p:cBhvr>
                                      <p:to>
                                        <p:strVal val="true"/>
                                      </p:to>
                                    </p:set>
                                  </p:childTnLst>
                                </p:cTn>
                              </p:par>
                              <p:par>
                                <p:cTn id="59" presetID="1" presetClass="mediacall" presetSubtype="0" fill="hold" nodeType="withEffect">
                                  <p:stCondLst>
                                    <p:cond delay="0"/>
                                  </p:stCondLst>
                                  <p:childTnLst>
                                    <p:cmd type="call" cmd="playFrom(0.0)">
                                      <p:cBhvr>
                                        <p:cTn id="60" dur="862" fill="hold"/>
                                        <p:tgtEl>
                                          <p:spTgt spid="4"/>
                                        </p:tgtEl>
                                      </p:cBhvr>
                                    </p:cmd>
                                  </p:childTnLst>
                                </p:cTn>
                              </p:par>
                              <p:par>
                                <p:cTn id="61" presetID="1" presetClass="entr" presetSubtype="0" fill="hold" nodeType="withEffect">
                                  <p:stCondLst>
                                    <p:cond delay="0"/>
                                  </p:stCondLst>
                                  <p:childTnLst>
                                    <p:set>
                                      <p:cBhvr>
                                        <p:cTn id="62" dur="1" fill="hold">
                                          <p:stCondLst>
                                            <p:cond delay="9"/>
                                          </p:stCondLst>
                                        </p:cTn>
                                        <p:tgtEl>
                                          <p:spTgt spid="11"/>
                                        </p:tgtEl>
                                        <p:attrNameLst>
                                          <p:attrName>style.visibility</p:attrName>
                                        </p:attrNameLst>
                                      </p:cBhvr>
                                      <p:to>
                                        <p:strVal val="visible"/>
                                      </p:to>
                                    </p:set>
                                  </p:childTnLst>
                                </p:cTn>
                              </p:par>
                              <p:par>
                                <p:cTn id="63" presetID="26" presetClass="emph" presetSubtype="0" repeatCount="2000" fill="hold" grpId="1" nodeType="withEffect">
                                  <p:stCondLst>
                                    <p:cond delay="0"/>
                                  </p:stCondLst>
                                  <p:childTnLst>
                                    <p:animEffect transition="out" filter="fade">
                                      <p:cBhvr>
                                        <p:cTn id="64" dur="500" tmFilter="0, 0; .2, .5; .8, .5; 1, 0"/>
                                        <p:tgtEl>
                                          <p:spTgt spid="7"/>
                                        </p:tgtEl>
                                      </p:cBhvr>
                                    </p:animEffect>
                                    <p:animScale>
                                      <p:cBhvr>
                                        <p:cTn id="65" dur="250" autoRev="1" fill="hold"/>
                                        <p:tgtEl>
                                          <p:spTgt spid="7"/>
                                        </p:tgtEl>
                                      </p:cBhvr>
                                      <p:by x="105000" y="105000"/>
                                    </p:animScale>
                                  </p:childTnLst>
                                </p:cTn>
                              </p:par>
                            </p:childTnLst>
                          </p:cTn>
                        </p:par>
                      </p:childTnLst>
                    </p:cTn>
                  </p:par>
                </p:childTnLst>
              </p:cTn>
              <p:nextCondLst>
                <p:cond evt="onClick" delay="0">
                  <p:tgtEl>
                    <p:spTgt spid="7"/>
                  </p:tgtEl>
                </p:cond>
              </p:nextCondLst>
            </p:seq>
            <p:seq concurrent="1" nextAc="seek">
              <p:cTn id="66" restart="whenNotActive" fill="hold" evtFilter="cancelBubble" nodeType="interactiveSeq">
                <p:stCondLst>
                  <p:cond evt="onClick" delay="0">
                    <p:tgtEl>
                      <p:spTgt spid="8"/>
                    </p:tgtEl>
                  </p:cond>
                </p:stCondLst>
                <p:endSync evt="end" delay="0">
                  <p:rtn val="all"/>
                </p:endSync>
                <p:childTnLst>
                  <p:par>
                    <p:cTn id="67" fill="hold">
                      <p:stCondLst>
                        <p:cond delay="0"/>
                      </p:stCondLst>
                      <p:childTnLst>
                        <p:par>
                          <p:cTn id="68" fill="hold">
                            <p:stCondLst>
                              <p:cond delay="0"/>
                            </p:stCondLst>
                            <p:childTnLst>
                              <p:par>
                                <p:cTn id="69" presetID="1" presetClass="emph" presetSubtype="2" fill="hold" nodeType="clickEffect">
                                  <p:stCondLst>
                                    <p:cond delay="0"/>
                                  </p:stCondLst>
                                  <p:childTnLst>
                                    <p:animClr clrSpc="rgb" dir="cw">
                                      <p:cBhvr>
                                        <p:cTn id="70" dur="500" fill="hold"/>
                                        <p:tgtEl>
                                          <p:spTgt spid="8"/>
                                        </p:tgtEl>
                                        <p:attrNameLst>
                                          <p:attrName>fillcolor</p:attrName>
                                        </p:attrNameLst>
                                      </p:cBhvr>
                                      <p:to>
                                        <a:srgbClr val="D99694"/>
                                      </p:to>
                                    </p:animClr>
                                    <p:set>
                                      <p:cBhvr>
                                        <p:cTn id="71" dur="500" fill="hold"/>
                                        <p:tgtEl>
                                          <p:spTgt spid="8"/>
                                        </p:tgtEl>
                                        <p:attrNameLst>
                                          <p:attrName>fill.type</p:attrName>
                                        </p:attrNameLst>
                                      </p:cBhvr>
                                      <p:to>
                                        <p:strVal val="solid"/>
                                      </p:to>
                                    </p:set>
                                    <p:set>
                                      <p:cBhvr>
                                        <p:cTn id="72" dur="500" fill="hold"/>
                                        <p:tgtEl>
                                          <p:spTgt spid="8"/>
                                        </p:tgtEl>
                                        <p:attrNameLst>
                                          <p:attrName>fill.on</p:attrName>
                                        </p:attrNameLst>
                                      </p:cBhvr>
                                      <p:to>
                                        <p:strVal val="true"/>
                                      </p:to>
                                    </p:set>
                                  </p:childTnLst>
                                </p:cTn>
                              </p:par>
                              <p:par>
                                <p:cTn id="73" presetID="1" presetClass="mediacall" presetSubtype="0" fill="hold" nodeType="withEffect">
                                  <p:stCondLst>
                                    <p:cond delay="0"/>
                                  </p:stCondLst>
                                  <p:childTnLst>
                                    <p:cmd type="call" cmd="playFrom(0.0)">
                                      <p:cBhvr>
                                        <p:cTn id="74" dur="862" fill="hold"/>
                                        <p:tgtEl>
                                          <p:spTgt spid="4"/>
                                        </p:tgtEl>
                                      </p:cBhvr>
                                    </p:cmd>
                                  </p:childTnLst>
                                </p:cTn>
                              </p:par>
                              <p:par>
                                <p:cTn id="75" presetID="1" presetClass="entr" presetSubtype="0" fill="hold" nodeType="withEffect">
                                  <p:stCondLst>
                                    <p:cond delay="0"/>
                                  </p:stCondLst>
                                  <p:childTnLst>
                                    <p:set>
                                      <p:cBhvr>
                                        <p:cTn id="76" dur="1" fill="hold">
                                          <p:stCondLst>
                                            <p:cond delay="9"/>
                                          </p:stCondLst>
                                        </p:cTn>
                                        <p:tgtEl>
                                          <p:spTgt spid="12"/>
                                        </p:tgtEl>
                                        <p:attrNameLst>
                                          <p:attrName>style.visibility</p:attrName>
                                        </p:attrNameLst>
                                      </p:cBhvr>
                                      <p:to>
                                        <p:strVal val="visible"/>
                                      </p:to>
                                    </p:set>
                                  </p:childTnLst>
                                </p:cTn>
                              </p:par>
                              <p:par>
                                <p:cTn id="77" presetID="26" presetClass="emph" presetSubtype="0" repeatCount="2000" fill="hold" grpId="1" nodeType="withEffect">
                                  <p:stCondLst>
                                    <p:cond delay="0"/>
                                  </p:stCondLst>
                                  <p:childTnLst>
                                    <p:animEffect transition="out" filter="fade">
                                      <p:cBhvr>
                                        <p:cTn id="78" dur="500" tmFilter="0, 0; .2, .5; .8, .5; 1, 0"/>
                                        <p:tgtEl>
                                          <p:spTgt spid="8"/>
                                        </p:tgtEl>
                                      </p:cBhvr>
                                    </p:animEffect>
                                    <p:animScale>
                                      <p:cBhvr>
                                        <p:cTn id="79" dur="250" autoRev="1" fill="hold"/>
                                        <p:tgtEl>
                                          <p:spTgt spid="8"/>
                                        </p:tgtEl>
                                      </p:cBhvr>
                                      <p:by x="105000" y="105000"/>
                                    </p:animScale>
                                  </p:childTnLst>
                                </p:cTn>
                              </p:par>
                            </p:childTnLst>
                          </p:cTn>
                        </p:par>
                      </p:childTnLst>
                    </p:cTn>
                  </p:par>
                </p:childTnLst>
              </p:cTn>
              <p:nextCondLst>
                <p:cond evt="onClick" delay="0">
                  <p:tgtEl>
                    <p:spTgt spid="8"/>
                  </p:tgtEl>
                </p:cond>
              </p:nextCondLst>
            </p:seq>
          </p:childTnLst>
        </p:cTn>
      </p:par>
    </p:tnLst>
    <p:bldLst>
      <p:bldP spid="2" grpId="0" animBg="1"/>
      <p:bldP spid="5" grpId="0" animBg="1"/>
      <p:bldP spid="5" grpId="1" animBg="1"/>
      <p:bldP spid="6" grpId="0" animBg="1"/>
      <p:bldP spid="6" grpId="1" animBg="1"/>
      <p:bldP spid="7" grpId="0" animBg="1"/>
      <p:bldP spid="7" grpId="1" animBg="1"/>
      <p:bldP spid="8" grpId="0" animBg="1"/>
      <p:bldP spid="8"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6F39271-8EF0-2647-A8FB-CF6AA12683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57050">
            <a:off x="13493952" y="-2686353"/>
            <a:ext cx="7204569" cy="7177551"/>
          </a:xfrm>
          <a:prstGeom prst="rect">
            <a:avLst/>
          </a:prstGeom>
        </p:spPr>
      </p:pic>
      <p:pic>
        <p:nvPicPr>
          <p:cNvPr id="2" name="Picture 2"/>
          <p:cNvPicPr>
            <a:picLocks noChangeAspect="1"/>
          </p:cNvPicPr>
          <p:nvPr/>
        </p:nvPicPr>
        <p:blipFill>
          <a:blip r:embed="rId4">
            <a:alphaModFix amt="7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968829">
            <a:off x="-6292168" y="6725658"/>
            <a:ext cx="9773318" cy="10457831"/>
          </a:xfrm>
          <a:prstGeom prst="rect">
            <a:avLst/>
          </a:prstGeom>
        </p:spPr>
      </p:pic>
      <p:sp>
        <p:nvSpPr>
          <p:cNvPr id="3" name="TextBox 2">
            <a:extLst>
              <a:ext uri="{FF2B5EF4-FFF2-40B4-BE49-F238E27FC236}">
                <a16:creationId xmlns:a16="http://schemas.microsoft.com/office/drawing/2014/main" id="{0D6632E9-F869-29F5-59F3-9B78E5663857}"/>
              </a:ext>
            </a:extLst>
          </p:cNvPr>
          <p:cNvSpPr txBox="1"/>
          <p:nvPr/>
        </p:nvSpPr>
        <p:spPr>
          <a:xfrm>
            <a:off x="0" y="902422"/>
            <a:ext cx="18288000" cy="1015663"/>
          </a:xfrm>
          <a:prstGeom prst="rect">
            <a:avLst/>
          </a:prstGeom>
          <a:noFill/>
        </p:spPr>
        <p:txBody>
          <a:bodyPr wrap="square" rtlCol="0">
            <a:spAutoFit/>
          </a:bodyPr>
          <a:lstStyle/>
          <a:p>
            <a:pPr algn="ctr"/>
            <a:r>
              <a:rPr lang="en-US" sz="6000" b="1">
                <a:latin typeface="Arial" panose="020B0604020202020204" pitchFamily="34" charset="0"/>
                <a:cs typeface="Arial" panose="020B0604020202020204" pitchFamily="34" charset="0"/>
              </a:rPr>
              <a:t>LUYỆN TẬP </a:t>
            </a:r>
          </a:p>
        </p:txBody>
      </p:sp>
      <p:sp>
        <p:nvSpPr>
          <p:cNvPr id="4" name="Rectangle: Rounded Corners 3">
            <a:extLst>
              <a:ext uri="{FF2B5EF4-FFF2-40B4-BE49-F238E27FC236}">
                <a16:creationId xmlns:a16="http://schemas.microsoft.com/office/drawing/2014/main" id="{78C95DE1-24DC-7DB2-44B2-008F43A1F9E9}"/>
              </a:ext>
            </a:extLst>
          </p:cNvPr>
          <p:cNvSpPr/>
          <p:nvPr/>
        </p:nvSpPr>
        <p:spPr>
          <a:xfrm>
            <a:off x="790575" y="2496545"/>
            <a:ext cx="16706850" cy="1328737"/>
          </a:xfrm>
          <a:prstGeom prst="round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a:solidFill>
                  <a:schemeClr val="tx1"/>
                </a:solidFill>
              </a:rPr>
              <a:t>Hãy cho biết, theo lịch sử phát triển, máy tính thay đổi như thế nào về:</a:t>
            </a:r>
            <a:endParaRPr lang="en-US" sz="4000">
              <a:solidFill>
                <a:schemeClr val="tx1"/>
              </a:solidFill>
            </a:endParaRPr>
          </a:p>
        </p:txBody>
      </p:sp>
      <p:sp>
        <p:nvSpPr>
          <p:cNvPr id="5" name="Arrow: Pentagon 4">
            <a:extLst>
              <a:ext uri="{FF2B5EF4-FFF2-40B4-BE49-F238E27FC236}">
                <a16:creationId xmlns:a16="http://schemas.microsoft.com/office/drawing/2014/main" id="{A3AEC77C-AB41-5E14-A7FB-DADD0950E647}"/>
              </a:ext>
            </a:extLst>
          </p:cNvPr>
          <p:cNvSpPr/>
          <p:nvPr/>
        </p:nvSpPr>
        <p:spPr>
          <a:xfrm>
            <a:off x="2057399" y="4708857"/>
            <a:ext cx="5105401" cy="914400"/>
          </a:xfrm>
          <a:prstGeom prst="homePlat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4000">
                <a:solidFill>
                  <a:schemeClr val="tx1"/>
                </a:solidFill>
              </a:rPr>
              <a:t>a</a:t>
            </a:r>
            <a:r>
              <a:rPr lang="en-US" sz="4000">
                <a:solidFill>
                  <a:schemeClr val="tx1"/>
                </a:solidFill>
              </a:rPr>
              <a:t>.</a:t>
            </a:r>
            <a:r>
              <a:rPr lang="vi-VN" sz="4000">
                <a:solidFill>
                  <a:schemeClr val="tx1"/>
                </a:solidFill>
              </a:rPr>
              <a:t> Kích thước</a:t>
            </a:r>
            <a:endParaRPr lang="en-US" sz="4000">
              <a:solidFill>
                <a:schemeClr val="tx1"/>
              </a:solidFill>
            </a:endParaRPr>
          </a:p>
        </p:txBody>
      </p:sp>
      <p:sp>
        <p:nvSpPr>
          <p:cNvPr id="6" name="Arrow: Pentagon 5">
            <a:extLst>
              <a:ext uri="{FF2B5EF4-FFF2-40B4-BE49-F238E27FC236}">
                <a16:creationId xmlns:a16="http://schemas.microsoft.com/office/drawing/2014/main" id="{134D493D-A934-6AB2-3C75-06DEFB041F9B}"/>
              </a:ext>
            </a:extLst>
          </p:cNvPr>
          <p:cNvSpPr/>
          <p:nvPr/>
        </p:nvSpPr>
        <p:spPr>
          <a:xfrm>
            <a:off x="2057398" y="6443297"/>
            <a:ext cx="5105402" cy="914400"/>
          </a:xfrm>
          <a:prstGeom prst="homePlat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b. Điện năng tiêu thụ</a:t>
            </a:r>
          </a:p>
        </p:txBody>
      </p:sp>
      <p:sp>
        <p:nvSpPr>
          <p:cNvPr id="7" name="Arrow: Pentagon 6">
            <a:extLst>
              <a:ext uri="{FF2B5EF4-FFF2-40B4-BE49-F238E27FC236}">
                <a16:creationId xmlns:a16="http://schemas.microsoft.com/office/drawing/2014/main" id="{E40FAFC3-2395-0EF8-9CD5-3624F1252B5B}"/>
              </a:ext>
            </a:extLst>
          </p:cNvPr>
          <p:cNvSpPr/>
          <p:nvPr/>
        </p:nvSpPr>
        <p:spPr>
          <a:xfrm>
            <a:off x="2057398" y="8088243"/>
            <a:ext cx="5105402" cy="914400"/>
          </a:xfrm>
          <a:prstGeom prst="homePlate">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c. Độ tính toán </a:t>
            </a:r>
          </a:p>
        </p:txBody>
      </p:sp>
      <p:sp>
        <p:nvSpPr>
          <p:cNvPr id="8" name="TextBox 7">
            <a:extLst>
              <a:ext uri="{FF2B5EF4-FFF2-40B4-BE49-F238E27FC236}">
                <a16:creationId xmlns:a16="http://schemas.microsoft.com/office/drawing/2014/main" id="{ED33206D-29C2-770E-D6A2-3DE31561B08B}"/>
              </a:ext>
            </a:extLst>
          </p:cNvPr>
          <p:cNvSpPr txBox="1"/>
          <p:nvPr/>
        </p:nvSpPr>
        <p:spPr>
          <a:xfrm>
            <a:off x="7772400" y="4812114"/>
            <a:ext cx="9067800" cy="707886"/>
          </a:xfrm>
          <a:prstGeom prst="rect">
            <a:avLst/>
          </a:prstGeom>
          <a:noFill/>
        </p:spPr>
        <p:txBody>
          <a:bodyPr wrap="square" rtlCol="0">
            <a:spAutoFit/>
          </a:bodyPr>
          <a:lstStyle/>
          <a:p>
            <a:r>
              <a:rPr lang="en-US" sz="4000">
                <a:latin typeface="Arial" panose="020B0604020202020204" pitchFamily="34" charset="0"/>
                <a:cs typeface="Arial" panose="020B0604020202020204" pitchFamily="34" charset="0"/>
              </a:rPr>
              <a:t>Kích thước ngày càng nhỏ gọn hơn </a:t>
            </a:r>
          </a:p>
        </p:txBody>
      </p:sp>
      <p:sp>
        <p:nvSpPr>
          <p:cNvPr id="9" name="TextBox 8">
            <a:extLst>
              <a:ext uri="{FF2B5EF4-FFF2-40B4-BE49-F238E27FC236}">
                <a16:creationId xmlns:a16="http://schemas.microsoft.com/office/drawing/2014/main" id="{42298116-6D8B-1DFD-A3DC-FD101EAC7732}"/>
              </a:ext>
            </a:extLst>
          </p:cNvPr>
          <p:cNvSpPr txBox="1"/>
          <p:nvPr/>
        </p:nvSpPr>
        <p:spPr>
          <a:xfrm>
            <a:off x="7772400" y="6546554"/>
            <a:ext cx="9067800" cy="707886"/>
          </a:xfrm>
          <a:prstGeom prst="rect">
            <a:avLst/>
          </a:prstGeom>
          <a:noFill/>
        </p:spPr>
        <p:txBody>
          <a:bodyPr wrap="square" rtlCol="0">
            <a:spAutoFit/>
          </a:bodyPr>
          <a:lstStyle/>
          <a:p>
            <a:r>
              <a:rPr lang="en-US" sz="4000">
                <a:latin typeface="Arial" panose="020B0604020202020204" pitchFamily="34" charset="0"/>
                <a:cs typeface="Arial" panose="020B0604020202020204" pitchFamily="34" charset="0"/>
              </a:rPr>
              <a:t>Tiêu thụ ít điện và tỏa ra ít nhiệt hơn</a:t>
            </a:r>
          </a:p>
        </p:txBody>
      </p:sp>
      <p:sp>
        <p:nvSpPr>
          <p:cNvPr id="10" name="TextBox 9">
            <a:extLst>
              <a:ext uri="{FF2B5EF4-FFF2-40B4-BE49-F238E27FC236}">
                <a16:creationId xmlns:a16="http://schemas.microsoft.com/office/drawing/2014/main" id="{77517417-2EAD-8D5C-826E-B8D8C24DC468}"/>
              </a:ext>
            </a:extLst>
          </p:cNvPr>
          <p:cNvSpPr txBox="1"/>
          <p:nvPr/>
        </p:nvSpPr>
        <p:spPr>
          <a:xfrm>
            <a:off x="7772400" y="8191500"/>
            <a:ext cx="9067800" cy="707886"/>
          </a:xfrm>
          <a:prstGeom prst="rect">
            <a:avLst/>
          </a:prstGeom>
          <a:noFill/>
        </p:spPr>
        <p:txBody>
          <a:bodyPr wrap="square" rtlCol="0">
            <a:spAutoFit/>
          </a:bodyPr>
          <a:lstStyle/>
          <a:p>
            <a:r>
              <a:rPr lang="en-US" sz="4000">
                <a:latin typeface="Arial" panose="020B0604020202020204" pitchFamily="34" charset="0"/>
                <a:cs typeface="Arial" panose="020B0604020202020204" pitchFamily="34" charset="0"/>
              </a:rPr>
              <a:t>Nhanh hơn độ chính xác cao hơn </a:t>
            </a:r>
          </a:p>
        </p:txBody>
      </p:sp>
    </p:spTree>
    <p:extLst>
      <p:ext uri="{BB962C8B-B14F-4D97-AF65-F5344CB8AC3E}">
        <p14:creationId xmlns:p14="http://schemas.microsoft.com/office/powerpoint/2010/main" val="3918814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6F39271-8EF0-2647-A8FB-CF6AA12683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57050">
            <a:off x="13493952" y="-2686353"/>
            <a:ext cx="7204569" cy="7177551"/>
          </a:xfrm>
          <a:prstGeom prst="rect">
            <a:avLst/>
          </a:prstGeom>
        </p:spPr>
      </p:pic>
      <p:pic>
        <p:nvPicPr>
          <p:cNvPr id="2" name="Picture 2"/>
          <p:cNvPicPr>
            <a:picLocks noChangeAspect="1"/>
          </p:cNvPicPr>
          <p:nvPr/>
        </p:nvPicPr>
        <p:blipFill>
          <a:blip r:embed="rId4">
            <a:alphaModFix amt="7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968829">
            <a:off x="-6292168" y="6725658"/>
            <a:ext cx="9773318" cy="10457831"/>
          </a:xfrm>
          <a:prstGeom prst="rect">
            <a:avLst/>
          </a:prstGeom>
        </p:spPr>
      </p:pic>
      <p:sp>
        <p:nvSpPr>
          <p:cNvPr id="3" name="TextBox 2">
            <a:extLst>
              <a:ext uri="{FF2B5EF4-FFF2-40B4-BE49-F238E27FC236}">
                <a16:creationId xmlns:a16="http://schemas.microsoft.com/office/drawing/2014/main" id="{0D6632E9-F869-29F5-59F3-9B78E5663857}"/>
              </a:ext>
            </a:extLst>
          </p:cNvPr>
          <p:cNvSpPr txBox="1"/>
          <p:nvPr/>
        </p:nvSpPr>
        <p:spPr>
          <a:xfrm>
            <a:off x="0" y="902422"/>
            <a:ext cx="18288000" cy="1015663"/>
          </a:xfrm>
          <a:prstGeom prst="rect">
            <a:avLst/>
          </a:prstGeom>
          <a:noFill/>
        </p:spPr>
        <p:txBody>
          <a:bodyPr wrap="square" rtlCol="0">
            <a:spAutoFit/>
          </a:bodyPr>
          <a:lstStyle/>
          <a:p>
            <a:pPr algn="ctr"/>
            <a:r>
              <a:rPr lang="en-US" sz="6000" b="1">
                <a:latin typeface="Arial" panose="020B0604020202020204" pitchFamily="34" charset="0"/>
                <a:cs typeface="Arial" panose="020B0604020202020204" pitchFamily="34" charset="0"/>
              </a:rPr>
              <a:t>VẬN DỤNG </a:t>
            </a:r>
          </a:p>
        </p:txBody>
      </p:sp>
      <p:grpSp>
        <p:nvGrpSpPr>
          <p:cNvPr id="14" name="Group 13">
            <a:extLst>
              <a:ext uri="{FF2B5EF4-FFF2-40B4-BE49-F238E27FC236}">
                <a16:creationId xmlns:a16="http://schemas.microsoft.com/office/drawing/2014/main" id="{65F47586-4AF5-556D-0201-4644325578D0}"/>
              </a:ext>
            </a:extLst>
          </p:cNvPr>
          <p:cNvGrpSpPr/>
          <p:nvPr/>
        </p:nvGrpSpPr>
        <p:grpSpPr>
          <a:xfrm>
            <a:off x="942324" y="3093407"/>
            <a:ext cx="8935754" cy="6267417"/>
            <a:chOff x="1195387" y="2457483"/>
            <a:chExt cx="8935754" cy="6267417"/>
          </a:xfrm>
        </p:grpSpPr>
        <p:sp>
          <p:nvSpPr>
            <p:cNvPr id="11" name="Rectangle: Rounded Corners 10">
              <a:extLst>
                <a:ext uri="{FF2B5EF4-FFF2-40B4-BE49-F238E27FC236}">
                  <a16:creationId xmlns:a16="http://schemas.microsoft.com/office/drawing/2014/main" id="{8D0F3C5C-F948-CA40-541D-5C0D150E6620}"/>
                </a:ext>
              </a:extLst>
            </p:cNvPr>
            <p:cNvSpPr/>
            <p:nvPr/>
          </p:nvSpPr>
          <p:spPr>
            <a:xfrm>
              <a:off x="1195387" y="3975693"/>
              <a:ext cx="8343900" cy="4749207"/>
            </a:xfrm>
            <a:prstGeom prst="roundRect">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4000">
                  <a:solidFill>
                    <a:schemeClr val="tx1"/>
                  </a:solidFill>
                </a:rPr>
                <a:t>Theo em, máy tính thu nhỏ dần kích thước tới mức như một điện thoại thông minh có ưu điểm gì, có nhược điểm gì?</a:t>
              </a:r>
              <a:endParaRPr lang="en-US" sz="4000">
                <a:solidFill>
                  <a:schemeClr val="tx1"/>
                </a:solidFill>
              </a:endParaRPr>
            </a:p>
          </p:txBody>
        </p:sp>
        <p:pic>
          <p:nvPicPr>
            <p:cNvPr id="13" name="Picture 6">
              <a:extLst>
                <a:ext uri="{FF2B5EF4-FFF2-40B4-BE49-F238E27FC236}">
                  <a16:creationId xmlns:a16="http://schemas.microsoft.com/office/drawing/2014/main" id="{E6EA58E5-FDCE-6EFC-58F9-958CDEC9A4C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028726" y="2457483"/>
              <a:ext cx="2102415" cy="2052484"/>
            </a:xfrm>
            <a:prstGeom prst="rect">
              <a:avLst/>
            </a:prstGeom>
          </p:spPr>
        </p:pic>
      </p:grpSp>
      <p:pic>
        <p:nvPicPr>
          <p:cNvPr id="19" name="Picture 2">
            <a:extLst>
              <a:ext uri="{FF2B5EF4-FFF2-40B4-BE49-F238E27FC236}">
                <a16:creationId xmlns:a16="http://schemas.microsoft.com/office/drawing/2014/main" id="{C10A0A2F-55CA-2CAD-B27C-86699E94CD90}"/>
              </a:ext>
            </a:extLst>
          </p:cNvPr>
          <p:cNvPicPr>
            <a:picLocks noChangeAspect="1"/>
          </p:cNvPicPr>
          <p:nvPr/>
        </p:nvPicPr>
        <p:blipFill>
          <a:blip r:embed="rId8"/>
          <a:srcRect/>
          <a:stretch>
            <a:fillRect/>
          </a:stretch>
        </p:blipFill>
        <p:spPr>
          <a:xfrm>
            <a:off x="10287000" y="4611617"/>
            <a:ext cx="7620000" cy="5715000"/>
          </a:xfrm>
          <a:prstGeom prst="rect">
            <a:avLst/>
          </a:prstGeom>
        </p:spPr>
      </p:pic>
    </p:spTree>
    <p:extLst>
      <p:ext uri="{BB962C8B-B14F-4D97-AF65-F5344CB8AC3E}">
        <p14:creationId xmlns:p14="http://schemas.microsoft.com/office/powerpoint/2010/main" val="4002120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barn(inVertical)">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6F39271-8EF0-2647-A8FB-CF6AA126834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57050">
            <a:off x="13493952" y="-2686353"/>
            <a:ext cx="7204569" cy="7177551"/>
          </a:xfrm>
          <a:prstGeom prst="rect">
            <a:avLst/>
          </a:prstGeom>
        </p:spPr>
      </p:pic>
      <p:pic>
        <p:nvPicPr>
          <p:cNvPr id="2" name="Picture 2"/>
          <p:cNvPicPr>
            <a:picLocks noChangeAspect="1"/>
          </p:cNvPicPr>
          <p:nvPr/>
        </p:nvPicPr>
        <p:blipFill>
          <a:blip r:embed="rId4">
            <a:alphaModFix amt="7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968829">
            <a:off x="-6292168" y="6725658"/>
            <a:ext cx="9773318" cy="10457831"/>
          </a:xfrm>
          <a:prstGeom prst="rect">
            <a:avLst/>
          </a:prstGeom>
        </p:spPr>
      </p:pic>
      <p:sp>
        <p:nvSpPr>
          <p:cNvPr id="3" name="TextBox 2">
            <a:extLst>
              <a:ext uri="{FF2B5EF4-FFF2-40B4-BE49-F238E27FC236}">
                <a16:creationId xmlns:a16="http://schemas.microsoft.com/office/drawing/2014/main" id="{0D6632E9-F869-29F5-59F3-9B78E5663857}"/>
              </a:ext>
            </a:extLst>
          </p:cNvPr>
          <p:cNvSpPr txBox="1"/>
          <p:nvPr/>
        </p:nvSpPr>
        <p:spPr>
          <a:xfrm>
            <a:off x="0" y="902422"/>
            <a:ext cx="18288000" cy="1015663"/>
          </a:xfrm>
          <a:prstGeom prst="rect">
            <a:avLst/>
          </a:prstGeom>
          <a:noFill/>
        </p:spPr>
        <p:txBody>
          <a:bodyPr wrap="square" rtlCol="0">
            <a:spAutoFit/>
          </a:bodyPr>
          <a:lstStyle/>
          <a:p>
            <a:pPr algn="ctr"/>
            <a:r>
              <a:rPr lang="en-US" sz="6000" b="1">
                <a:latin typeface="Arial" panose="020B0604020202020204" pitchFamily="34" charset="0"/>
                <a:cs typeface="Arial" panose="020B0604020202020204" pitchFamily="34" charset="0"/>
              </a:rPr>
              <a:t>VẬN DỤNG </a:t>
            </a:r>
          </a:p>
        </p:txBody>
      </p:sp>
      <p:pic>
        <p:nvPicPr>
          <p:cNvPr id="6146" name="Picture 2" descr="Laptop PNG Images, Notebook Computer Clipart Pictures - Free Transparent PNG  Logos">
            <a:extLst>
              <a:ext uri="{FF2B5EF4-FFF2-40B4-BE49-F238E27FC236}">
                <a16:creationId xmlns:a16="http://schemas.microsoft.com/office/drawing/2014/main" id="{A7EA7586-1A61-F3D5-FE3E-437F6B74CE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2933700"/>
            <a:ext cx="6934200" cy="5328449"/>
          </a:xfrm>
          <a:prstGeom prst="rect">
            <a:avLst/>
          </a:prstGeom>
          <a:noFill/>
          <a:extLst>
            <a:ext uri="{909E8E84-426E-40DD-AFC4-6F175D3DCCD1}">
              <a14:hiddenFill xmlns:a14="http://schemas.microsoft.com/office/drawing/2010/main">
                <a:solidFill>
                  <a:srgbClr val="FFFFFF"/>
                </a:solidFill>
              </a14:hiddenFill>
            </a:ext>
          </a:extLst>
        </p:spPr>
      </p:pic>
      <p:sp>
        <p:nvSpPr>
          <p:cNvPr id="4" name="Speech Bubble: Rectangle with Corners Rounded 3">
            <a:extLst>
              <a:ext uri="{FF2B5EF4-FFF2-40B4-BE49-F238E27FC236}">
                <a16:creationId xmlns:a16="http://schemas.microsoft.com/office/drawing/2014/main" id="{EA688BE9-BEF0-5EE3-0B90-97C570FEA745}"/>
              </a:ext>
            </a:extLst>
          </p:cNvPr>
          <p:cNvSpPr/>
          <p:nvPr/>
        </p:nvSpPr>
        <p:spPr>
          <a:xfrm>
            <a:off x="1066800" y="2573373"/>
            <a:ext cx="5562600" cy="3223531"/>
          </a:xfrm>
          <a:prstGeom prst="wedgeRoundRectCallout">
            <a:avLst>
              <a:gd name="adj1" fmla="val 66667"/>
              <a:gd name="adj2" fmla="val 40517"/>
              <a:gd name="adj3" fmla="val 16667"/>
            </a:avLst>
          </a:prstGeom>
          <a:solidFill>
            <a:schemeClr val="accent6">
              <a:lumMod val="20000"/>
              <a:lumOff val="80000"/>
            </a:schemeClr>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500" b="1">
                <a:solidFill>
                  <a:schemeClr val="tx1"/>
                </a:solidFill>
              </a:rPr>
              <a:t>Ưu điểm: </a:t>
            </a:r>
            <a:r>
              <a:rPr lang="vi-VN" sz="3500">
                <a:solidFill>
                  <a:schemeClr val="tx1"/>
                </a:solidFill>
              </a:rPr>
              <a:t>nhỏ gọn, có thể mang theo bên người, tiện dụng.</a:t>
            </a:r>
            <a:endParaRPr lang="en-US" sz="3500">
              <a:solidFill>
                <a:schemeClr val="tx1"/>
              </a:solidFill>
            </a:endParaRPr>
          </a:p>
        </p:txBody>
      </p:sp>
      <p:sp>
        <p:nvSpPr>
          <p:cNvPr id="5" name="Speech Bubble: Rectangle with Corners Rounded 4">
            <a:extLst>
              <a:ext uri="{FF2B5EF4-FFF2-40B4-BE49-F238E27FC236}">
                <a16:creationId xmlns:a16="http://schemas.microsoft.com/office/drawing/2014/main" id="{7CE986CE-1617-781B-7DFB-A8B35BF72704}"/>
              </a:ext>
            </a:extLst>
          </p:cNvPr>
          <p:cNvSpPr/>
          <p:nvPr/>
        </p:nvSpPr>
        <p:spPr>
          <a:xfrm>
            <a:off x="11658600" y="6161047"/>
            <a:ext cx="5562600" cy="3223531"/>
          </a:xfrm>
          <a:prstGeom prst="wedgeRoundRectCallout">
            <a:avLst>
              <a:gd name="adj1" fmla="val -62272"/>
              <a:gd name="adj2" fmla="val -36605"/>
              <a:gd name="adj3" fmla="val 16667"/>
            </a:avLst>
          </a:prstGeom>
          <a:solidFill>
            <a:schemeClr val="accent6">
              <a:lumMod val="20000"/>
              <a:lumOff val="80000"/>
            </a:schemeClr>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3500" b="1">
                <a:solidFill>
                  <a:schemeClr val="tx1"/>
                </a:solidFill>
                <a:latin typeface="Arial" panose="020B0604020202020204" pitchFamily="34" charset="0"/>
                <a:cs typeface="Arial" panose="020B0604020202020204" pitchFamily="34" charset="0"/>
              </a:rPr>
              <a:t>Nhược điểm</a:t>
            </a:r>
            <a:r>
              <a:rPr lang="vi-VN" sz="3500" b="1">
                <a:solidFill>
                  <a:schemeClr val="tx1"/>
                </a:solidFill>
                <a:latin typeface="Arial" panose="020B0604020202020204" pitchFamily="34" charset="0"/>
                <a:cs typeface="Arial" panose="020B0604020202020204" pitchFamily="34" charset="0"/>
              </a:rPr>
              <a:t>: </a:t>
            </a:r>
            <a:r>
              <a:rPr lang="en-US" sz="3500">
                <a:solidFill>
                  <a:schemeClr val="tx1"/>
                </a:solidFill>
                <a:latin typeface="Arial" panose="020B0604020202020204" pitchFamily="34" charset="0"/>
                <a:cs typeface="Arial" panose="020B0604020202020204" pitchFamily="34" charset="0"/>
              </a:rPr>
              <a:t>dễ bị bẻ cong, gãy, mất cắp.</a:t>
            </a:r>
          </a:p>
        </p:txBody>
      </p:sp>
    </p:spTree>
    <p:extLst>
      <p:ext uri="{BB962C8B-B14F-4D97-AF65-F5344CB8AC3E}">
        <p14:creationId xmlns:p14="http://schemas.microsoft.com/office/powerpoint/2010/main" val="428510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animEffect transition="in" filter="fade">
                                      <p:cBhvr>
                                        <p:cTn id="9" dur="500"/>
                                        <p:tgtEl>
                                          <p:spTgt spid="614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7365308">
            <a:off x="12693312" y="-1887830"/>
            <a:ext cx="7025961" cy="4654699"/>
          </a:xfrm>
          <a:prstGeom prst="rect">
            <a:avLst/>
          </a:prstGeom>
        </p:spPr>
      </p:pic>
      <p:pic>
        <p:nvPicPr>
          <p:cNvPr id="3" name="Picture 3"/>
          <p:cNvPicPr>
            <a:picLocks noChangeAspect="1"/>
          </p:cNvPicPr>
          <p:nvPr/>
        </p:nvPicPr>
        <p:blipFill>
          <a:blip r:embed="rId2">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3486301">
            <a:off x="-2920648" y="6498539"/>
            <a:ext cx="9562453" cy="6335125"/>
          </a:xfrm>
          <a:prstGeom prst="rect">
            <a:avLst/>
          </a:prstGeom>
        </p:spPr>
      </p:pic>
      <p:sp>
        <p:nvSpPr>
          <p:cNvPr id="5" name="TextBox 5"/>
          <p:cNvSpPr txBox="1"/>
          <p:nvPr/>
        </p:nvSpPr>
        <p:spPr>
          <a:xfrm>
            <a:off x="0" y="764442"/>
            <a:ext cx="18288000" cy="1194686"/>
          </a:xfrm>
          <a:prstGeom prst="rect">
            <a:avLst/>
          </a:prstGeom>
        </p:spPr>
        <p:txBody>
          <a:bodyPr wrap="square" lIns="0" tIns="0" rIns="0" bIns="0" rtlCol="0" anchor="t">
            <a:spAutoFit/>
          </a:bodyPr>
          <a:lstStyle/>
          <a:p>
            <a:pPr marL="0" lvl="0" indent="0" algn="ctr">
              <a:lnSpc>
                <a:spcPts val="10559"/>
              </a:lnSpc>
              <a:spcBef>
                <a:spcPct val="0"/>
              </a:spcBef>
            </a:pPr>
            <a:r>
              <a:rPr lang="en-US" sz="6000" b="1">
                <a:solidFill>
                  <a:srgbClr val="241726"/>
                </a:solidFill>
                <a:latin typeface="Arial" panose="020B0604020202020204" pitchFamily="34" charset="0"/>
                <a:cs typeface="Arial" panose="020B0604020202020204" pitchFamily="34" charset="0"/>
              </a:rPr>
              <a:t>HƯỚNG DẪN VỀ NHÀ </a:t>
            </a:r>
          </a:p>
        </p:txBody>
      </p:sp>
      <p:pic>
        <p:nvPicPr>
          <p:cNvPr id="7" name="Picture 7"/>
          <p:cNvPicPr>
            <a:picLocks noChangeAspect="1"/>
          </p:cNvPicPr>
          <p:nvPr/>
        </p:nvPicPr>
        <p:blipFill>
          <a:blip r:embed="rId4" cstate="print">
            <a:alphaModFix amt="7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440147">
            <a:off x="13686161" y="7037879"/>
            <a:ext cx="6453203" cy="6905178"/>
          </a:xfrm>
          <a:prstGeom prst="rect">
            <a:avLst/>
          </a:prstGeom>
        </p:spPr>
      </p:pic>
      <p:pic>
        <p:nvPicPr>
          <p:cNvPr id="8" name="Picture 8"/>
          <p:cNvPicPr>
            <a:picLocks noChangeAspect="1"/>
          </p:cNvPicPr>
          <p:nvPr/>
        </p:nvPicPr>
        <p:blipFill>
          <a:blip r:embed="rId6" cstate="print">
            <a:alphaModFix amt="30000"/>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869609">
            <a:off x="-2635068" y="-2838810"/>
            <a:ext cx="7270580" cy="6743384"/>
          </a:xfrm>
          <a:prstGeom prst="rect">
            <a:avLst/>
          </a:prstGeom>
        </p:spPr>
      </p:pic>
      <p:pic>
        <p:nvPicPr>
          <p:cNvPr id="10" name="Picture 10"/>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353796" flipV="1">
            <a:off x="350283" y="8227198"/>
            <a:ext cx="5732819" cy="1770008"/>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flipH="1">
            <a:off x="13041842" y="275315"/>
            <a:ext cx="4880230" cy="1506771"/>
          </a:xfrm>
          <a:prstGeom prst="rect">
            <a:avLst/>
          </a:prstGeom>
        </p:spPr>
      </p:pic>
      <p:pic>
        <p:nvPicPr>
          <p:cNvPr id="13" name="Picture 13"/>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rcRect/>
          <a:stretch>
            <a:fillRect/>
          </a:stretch>
        </p:blipFill>
        <p:spPr>
          <a:xfrm>
            <a:off x="2490751" y="2045216"/>
            <a:ext cx="360704" cy="608784"/>
          </a:xfrm>
          <a:prstGeom prst="rect">
            <a:avLst/>
          </a:prstGeom>
        </p:spPr>
      </p:pic>
      <p:grpSp>
        <p:nvGrpSpPr>
          <p:cNvPr id="4" name="Group 3">
            <a:extLst>
              <a:ext uri="{FF2B5EF4-FFF2-40B4-BE49-F238E27FC236}">
                <a16:creationId xmlns:a16="http://schemas.microsoft.com/office/drawing/2014/main" id="{E2FAF607-9A98-2144-B9D3-3D07D4100D22}"/>
              </a:ext>
            </a:extLst>
          </p:cNvPr>
          <p:cNvGrpSpPr/>
          <p:nvPr/>
        </p:nvGrpSpPr>
        <p:grpSpPr>
          <a:xfrm>
            <a:off x="1222247" y="2805546"/>
            <a:ext cx="6653249" cy="5189008"/>
            <a:chOff x="1222247" y="2805546"/>
            <a:chExt cx="6653249" cy="5189008"/>
          </a:xfrm>
        </p:grpSpPr>
        <p:sp>
          <p:nvSpPr>
            <p:cNvPr id="14" name="Rectangle: Rounded Corners 13">
              <a:extLst>
                <a:ext uri="{FF2B5EF4-FFF2-40B4-BE49-F238E27FC236}">
                  <a16:creationId xmlns:a16="http://schemas.microsoft.com/office/drawing/2014/main" id="{F58844B1-5AF0-1550-0246-5CB5DF5974A3}"/>
                </a:ext>
              </a:extLst>
            </p:cNvPr>
            <p:cNvSpPr/>
            <p:nvPr/>
          </p:nvSpPr>
          <p:spPr>
            <a:xfrm>
              <a:off x="1222247" y="3603667"/>
              <a:ext cx="6653249" cy="4390887"/>
            </a:xfrm>
            <a:prstGeom prst="round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4000">
                  <a:solidFill>
                    <a:schemeClr val="tx1"/>
                  </a:solidFill>
                  <a:latin typeface="Arial" panose="020B0604020202020204" pitchFamily="34" charset="0"/>
                  <a:cs typeface="Arial" panose="020B0604020202020204" pitchFamily="34" charset="0"/>
                </a:rPr>
                <a:t>Ôn tập lại kiến thức đã học, hoàn thành bài tập phần câu hỏi tự kiểm tra</a:t>
              </a:r>
            </a:p>
          </p:txBody>
        </p:sp>
        <p:pic>
          <p:nvPicPr>
            <p:cNvPr id="16" name="Picture 6">
              <a:extLst>
                <a:ext uri="{FF2B5EF4-FFF2-40B4-BE49-F238E27FC236}">
                  <a16:creationId xmlns:a16="http://schemas.microsoft.com/office/drawing/2014/main" id="{6F18C38A-935D-E883-ED28-B930B811A052}"/>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869609">
              <a:off x="3377150" y="2866426"/>
              <a:ext cx="1679205" cy="1557445"/>
            </a:xfrm>
            <a:prstGeom prst="rect">
              <a:avLst/>
            </a:prstGeom>
          </p:spPr>
        </p:pic>
      </p:grpSp>
      <p:grpSp>
        <p:nvGrpSpPr>
          <p:cNvPr id="6" name="Group 5">
            <a:extLst>
              <a:ext uri="{FF2B5EF4-FFF2-40B4-BE49-F238E27FC236}">
                <a16:creationId xmlns:a16="http://schemas.microsoft.com/office/drawing/2014/main" id="{66516B30-34A4-4578-CDF8-5EDB16282DC7}"/>
              </a:ext>
            </a:extLst>
          </p:cNvPr>
          <p:cNvGrpSpPr/>
          <p:nvPr/>
        </p:nvGrpSpPr>
        <p:grpSpPr>
          <a:xfrm>
            <a:off x="10158129" y="3035016"/>
            <a:ext cx="6653249" cy="5045212"/>
            <a:chOff x="10158129" y="3035016"/>
            <a:chExt cx="6653249" cy="5045212"/>
          </a:xfrm>
        </p:grpSpPr>
        <p:sp>
          <p:nvSpPr>
            <p:cNvPr id="15" name="Rectangle: Rounded Corners 14">
              <a:extLst>
                <a:ext uri="{FF2B5EF4-FFF2-40B4-BE49-F238E27FC236}">
                  <a16:creationId xmlns:a16="http://schemas.microsoft.com/office/drawing/2014/main" id="{3C28B536-9EAC-F858-C20A-304D0DB55C0B}"/>
                </a:ext>
              </a:extLst>
            </p:cNvPr>
            <p:cNvSpPr/>
            <p:nvPr/>
          </p:nvSpPr>
          <p:spPr>
            <a:xfrm>
              <a:off x="10158129" y="3689341"/>
              <a:ext cx="6653249" cy="4390887"/>
            </a:xfrm>
            <a:prstGeom prst="round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a:solidFill>
                    <a:schemeClr val="tx1"/>
                  </a:solidFill>
                  <a:latin typeface="Arial" panose="020B0604020202020204" pitchFamily="34" charset="0"/>
                  <a:cs typeface="Arial" panose="020B0604020202020204" pitchFamily="34" charset="0"/>
                </a:rPr>
                <a:t>Đọc và tìm hiểu trước </a:t>
              </a:r>
              <a:r>
                <a:rPr lang="vi-VN" sz="4000" b="1">
                  <a:solidFill>
                    <a:schemeClr val="tx1"/>
                  </a:solidFill>
                  <a:latin typeface="Arial" panose="020B0604020202020204" pitchFamily="34" charset="0"/>
                  <a:cs typeface="Arial" panose="020B0604020202020204" pitchFamily="34" charset="0"/>
                </a:rPr>
                <a:t>Bài 2: Vài nét lịch sử phát triển máy tính (tiếp theo)</a:t>
              </a:r>
              <a:endParaRPr lang="en-US" sz="4000" b="1">
                <a:solidFill>
                  <a:schemeClr val="tx1"/>
                </a:solidFill>
                <a:latin typeface="Arial" panose="020B0604020202020204" pitchFamily="34" charset="0"/>
                <a:cs typeface="Arial" panose="020B0604020202020204" pitchFamily="34" charset="0"/>
              </a:endParaRPr>
            </a:p>
          </p:txBody>
        </p:sp>
        <p:pic>
          <p:nvPicPr>
            <p:cNvPr id="12" name="Picture 12"/>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5688115" y="7251648"/>
              <a:ext cx="518177" cy="742906"/>
            </a:xfrm>
            <a:prstGeom prst="rect">
              <a:avLst/>
            </a:prstGeom>
          </p:spPr>
        </p:pic>
        <p:pic>
          <p:nvPicPr>
            <p:cNvPr id="17" name="Picture 6">
              <a:extLst>
                <a:ext uri="{FF2B5EF4-FFF2-40B4-BE49-F238E27FC236}">
                  <a16:creationId xmlns:a16="http://schemas.microsoft.com/office/drawing/2014/main" id="{51D89B19-88EF-553D-05CA-5FD5FDCAA18F}"/>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869609">
              <a:off x="12645150" y="3095896"/>
              <a:ext cx="1679205" cy="1557445"/>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5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1054102" flipH="1">
            <a:off x="10810889" y="7004014"/>
            <a:ext cx="10789730" cy="8550861"/>
          </a:xfrm>
          <a:prstGeom prst="rect">
            <a:avLst/>
          </a:prstGeom>
        </p:spPr>
      </p:pic>
      <p:pic>
        <p:nvPicPr>
          <p:cNvPr id="3" name="Picture 3"/>
          <p:cNvPicPr>
            <a:picLocks noChangeAspect="1"/>
          </p:cNvPicPr>
          <p:nvPr/>
        </p:nvPicPr>
        <p:blipFill>
          <a:blip r:embed="rId4">
            <a:alphaModFix amt="5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489147">
            <a:off x="12957767" y="-3194378"/>
            <a:ext cx="8223754" cy="5448237"/>
          </a:xfrm>
          <a:prstGeom prst="rect">
            <a:avLst/>
          </a:prstGeom>
        </p:spPr>
      </p:pic>
      <p:pic>
        <p:nvPicPr>
          <p:cNvPr id="4" name="Picture 4"/>
          <p:cNvPicPr>
            <a:picLocks noChangeAspect="1"/>
          </p:cNvPicPr>
          <p:nvPr/>
        </p:nvPicPr>
        <p:blipFill>
          <a:blip r:embed="rId6" cstate="print">
            <a:alphaModFix amt="30000"/>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5339337">
            <a:off x="-2396657" y="-3016549"/>
            <a:ext cx="8979722" cy="7812358"/>
          </a:xfrm>
          <a:prstGeom prst="rect">
            <a:avLst/>
          </a:prstGeom>
        </p:spPr>
      </p:pic>
      <p:pic>
        <p:nvPicPr>
          <p:cNvPr id="5" name="Picture 5"/>
          <p:cNvPicPr>
            <a:picLocks noChangeAspect="1"/>
          </p:cNvPicPr>
          <p:nvPr/>
        </p:nvPicPr>
        <p:blipFill>
          <a:blip r:embed="rId4">
            <a:alphaModFix amt="5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92124" flipH="1">
            <a:off x="-4579725" y="7024055"/>
            <a:ext cx="9850401" cy="6525891"/>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59349" b="60397"/>
          <a:stretch>
            <a:fillRect/>
          </a:stretch>
        </p:blipFill>
        <p:spPr>
          <a:xfrm>
            <a:off x="16825118" y="6119137"/>
            <a:ext cx="711392" cy="909740"/>
          </a:xfrm>
          <a:prstGeom prst="rect">
            <a:avLst/>
          </a:prstGeom>
        </p:spPr>
      </p:pic>
      <p:pic>
        <p:nvPicPr>
          <p:cNvPr id="8" name="Picture 8"/>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7340780" y="3318590"/>
            <a:ext cx="391460" cy="660693"/>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l="59349" b="60397"/>
          <a:stretch>
            <a:fillRect/>
          </a:stretch>
        </p:blipFill>
        <p:spPr>
          <a:xfrm>
            <a:off x="14097000" y="1172093"/>
            <a:ext cx="611090" cy="781472"/>
          </a:xfrm>
          <a:prstGeom prst="rect">
            <a:avLst/>
          </a:prstGeom>
        </p:spPr>
      </p:pic>
      <p:pic>
        <p:nvPicPr>
          <p:cNvPr id="10" name="Picture 10"/>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rcRect/>
          <a:stretch>
            <a:fillRect/>
          </a:stretch>
        </p:blipFill>
        <p:spPr>
          <a:xfrm>
            <a:off x="7387662" y="8879492"/>
            <a:ext cx="441929" cy="633590"/>
          </a:xfrm>
          <a:prstGeom prst="rect">
            <a:avLst/>
          </a:prstGeom>
        </p:spPr>
      </p:pic>
      <p:sp>
        <p:nvSpPr>
          <p:cNvPr id="28" name="TextBox 28"/>
          <p:cNvSpPr txBox="1"/>
          <p:nvPr/>
        </p:nvSpPr>
        <p:spPr>
          <a:xfrm>
            <a:off x="0" y="1090713"/>
            <a:ext cx="18288000" cy="1194686"/>
          </a:xfrm>
          <a:prstGeom prst="rect">
            <a:avLst/>
          </a:prstGeom>
        </p:spPr>
        <p:txBody>
          <a:bodyPr wrap="square" lIns="0" tIns="0" rIns="0" bIns="0" rtlCol="0" anchor="t">
            <a:spAutoFit/>
          </a:bodyPr>
          <a:lstStyle/>
          <a:p>
            <a:pPr marL="0" lvl="0" indent="0" algn="ctr">
              <a:lnSpc>
                <a:spcPts val="10559"/>
              </a:lnSpc>
              <a:spcBef>
                <a:spcPct val="0"/>
              </a:spcBef>
            </a:pPr>
            <a:r>
              <a:rPr lang="en-US" sz="6000" b="1">
                <a:solidFill>
                  <a:srgbClr val="241726"/>
                </a:solidFill>
                <a:latin typeface="Arial" panose="020B0604020202020204" pitchFamily="34" charset="0"/>
                <a:cs typeface="Arial" panose="020B0604020202020204" pitchFamily="34" charset="0"/>
              </a:rPr>
              <a:t>NỘI DUNG BÀI HỌC </a:t>
            </a:r>
          </a:p>
        </p:txBody>
      </p:sp>
      <p:grpSp>
        <p:nvGrpSpPr>
          <p:cNvPr id="34" name="Group 33">
            <a:extLst>
              <a:ext uri="{FF2B5EF4-FFF2-40B4-BE49-F238E27FC236}">
                <a16:creationId xmlns:a16="http://schemas.microsoft.com/office/drawing/2014/main" id="{C815769F-8023-9651-B258-5A22569945ED}"/>
              </a:ext>
            </a:extLst>
          </p:cNvPr>
          <p:cNvGrpSpPr/>
          <p:nvPr/>
        </p:nvGrpSpPr>
        <p:grpSpPr>
          <a:xfrm>
            <a:off x="2093204" y="3180829"/>
            <a:ext cx="14949964" cy="2276392"/>
            <a:chOff x="2119680" y="3010940"/>
            <a:chExt cx="14949964" cy="2276392"/>
          </a:xfrm>
        </p:grpSpPr>
        <p:grpSp>
          <p:nvGrpSpPr>
            <p:cNvPr id="30" name="Group 29">
              <a:extLst>
                <a:ext uri="{FF2B5EF4-FFF2-40B4-BE49-F238E27FC236}">
                  <a16:creationId xmlns:a16="http://schemas.microsoft.com/office/drawing/2014/main" id="{37779D6A-F107-13B7-70BD-5182FD7265E0}"/>
                </a:ext>
              </a:extLst>
            </p:cNvPr>
            <p:cNvGrpSpPr/>
            <p:nvPr/>
          </p:nvGrpSpPr>
          <p:grpSpPr>
            <a:xfrm>
              <a:off x="2119680" y="3432150"/>
              <a:ext cx="1432032" cy="1558674"/>
              <a:chOff x="2093204" y="4868747"/>
              <a:chExt cx="1432032" cy="1558674"/>
            </a:xfrm>
          </p:grpSpPr>
          <p:pic>
            <p:nvPicPr>
              <p:cNvPr id="13" name="Picture 13"/>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2093204" y="4868747"/>
                <a:ext cx="1432032" cy="1558674"/>
              </a:xfrm>
              <a:prstGeom prst="rect">
                <a:avLst/>
              </a:prstGeom>
            </p:spPr>
          </p:pic>
          <p:sp>
            <p:nvSpPr>
              <p:cNvPr id="14" name="TextBox 14"/>
              <p:cNvSpPr txBox="1"/>
              <p:nvPr/>
            </p:nvSpPr>
            <p:spPr>
              <a:xfrm>
                <a:off x="2752766" y="5108284"/>
                <a:ext cx="438170" cy="951864"/>
              </a:xfrm>
              <a:prstGeom prst="rect">
                <a:avLst/>
              </a:prstGeom>
            </p:spPr>
            <p:txBody>
              <a:bodyPr lIns="0" tIns="0" rIns="0" bIns="0" rtlCol="0" anchor="t">
                <a:spAutoFit/>
              </a:bodyPr>
              <a:lstStyle/>
              <a:p>
                <a:pPr marL="0" lvl="0" indent="0" algn="ctr">
                  <a:lnSpc>
                    <a:spcPts val="7895"/>
                  </a:lnSpc>
                  <a:spcBef>
                    <a:spcPct val="0"/>
                  </a:spcBef>
                </a:pPr>
                <a:r>
                  <a:rPr lang="en-US" sz="6579">
                    <a:solidFill>
                      <a:srgbClr val="FDFCF6"/>
                    </a:solidFill>
                    <a:latin typeface="Arial" panose="020B0604020202020204" pitchFamily="34" charset="0"/>
                    <a:cs typeface="Arial" panose="020B0604020202020204" pitchFamily="34" charset="0"/>
                  </a:rPr>
                  <a:t>1</a:t>
                </a:r>
              </a:p>
            </p:txBody>
          </p:sp>
        </p:grpSp>
        <p:sp>
          <p:nvSpPr>
            <p:cNvPr id="29" name="TextBox 28">
              <a:extLst>
                <a:ext uri="{FF2B5EF4-FFF2-40B4-BE49-F238E27FC236}">
                  <a16:creationId xmlns:a16="http://schemas.microsoft.com/office/drawing/2014/main" id="{A859FDFF-9D90-217F-2798-0741CB056593}"/>
                </a:ext>
              </a:extLst>
            </p:cNvPr>
            <p:cNvSpPr txBox="1"/>
            <p:nvPr/>
          </p:nvSpPr>
          <p:spPr>
            <a:xfrm>
              <a:off x="4324579" y="3010940"/>
              <a:ext cx="12745065" cy="2276392"/>
            </a:xfrm>
            <a:prstGeom prst="rect">
              <a:avLst/>
            </a:prstGeom>
            <a:noFill/>
          </p:spPr>
          <p:txBody>
            <a:bodyPr wrap="square" rtlCol="0">
              <a:spAutoFit/>
            </a:bodyPr>
            <a:lstStyle/>
            <a:p>
              <a:pPr>
                <a:lnSpc>
                  <a:spcPct val="150000"/>
                </a:lnSpc>
              </a:pPr>
              <a:r>
                <a:rPr lang="vi-VN" sz="5000"/>
                <a:t>Vài nét về các máy tính điện cơ và kiến trúc Von Neumann</a:t>
              </a:r>
              <a:endParaRPr lang="en-US" sz="5000"/>
            </a:p>
          </p:txBody>
        </p:sp>
      </p:grpSp>
      <p:grpSp>
        <p:nvGrpSpPr>
          <p:cNvPr id="33" name="Group 32">
            <a:extLst>
              <a:ext uri="{FF2B5EF4-FFF2-40B4-BE49-F238E27FC236}">
                <a16:creationId xmlns:a16="http://schemas.microsoft.com/office/drawing/2014/main" id="{8C691BAD-BE23-E2DF-F78A-619B852F66E1}"/>
              </a:ext>
            </a:extLst>
          </p:cNvPr>
          <p:cNvGrpSpPr/>
          <p:nvPr/>
        </p:nvGrpSpPr>
        <p:grpSpPr>
          <a:xfrm>
            <a:off x="2119680" y="6465261"/>
            <a:ext cx="9481969" cy="1558674"/>
            <a:chOff x="2119680" y="6465261"/>
            <a:chExt cx="9481969" cy="1558674"/>
          </a:xfrm>
        </p:grpSpPr>
        <p:grpSp>
          <p:nvGrpSpPr>
            <p:cNvPr id="31" name="Group 30">
              <a:extLst>
                <a:ext uri="{FF2B5EF4-FFF2-40B4-BE49-F238E27FC236}">
                  <a16:creationId xmlns:a16="http://schemas.microsoft.com/office/drawing/2014/main" id="{FD59BAE9-8CAF-E632-71D9-B49515F1151F}"/>
                </a:ext>
              </a:extLst>
            </p:cNvPr>
            <p:cNvGrpSpPr/>
            <p:nvPr/>
          </p:nvGrpSpPr>
          <p:grpSpPr>
            <a:xfrm>
              <a:off x="2119680" y="6465261"/>
              <a:ext cx="1432032" cy="1558674"/>
              <a:chOff x="2093204" y="6672022"/>
              <a:chExt cx="1432032" cy="1558674"/>
            </a:xfrm>
          </p:grpSpPr>
          <p:pic>
            <p:nvPicPr>
              <p:cNvPr id="21" name="Picture 21"/>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xmlns="" r:embed="rId16"/>
                  </a:ext>
                </a:extLst>
              </a:blip>
              <a:srcRect/>
              <a:stretch>
                <a:fillRect/>
              </a:stretch>
            </p:blipFill>
            <p:spPr>
              <a:xfrm>
                <a:off x="2093204" y="6672022"/>
                <a:ext cx="1432032" cy="1558674"/>
              </a:xfrm>
              <a:prstGeom prst="rect">
                <a:avLst/>
              </a:prstGeom>
            </p:spPr>
          </p:pic>
          <p:sp>
            <p:nvSpPr>
              <p:cNvPr id="22" name="TextBox 22"/>
              <p:cNvSpPr txBox="1"/>
              <p:nvPr/>
            </p:nvSpPr>
            <p:spPr>
              <a:xfrm>
                <a:off x="2752766" y="6951297"/>
                <a:ext cx="438169" cy="951864"/>
              </a:xfrm>
              <a:prstGeom prst="rect">
                <a:avLst/>
              </a:prstGeom>
            </p:spPr>
            <p:txBody>
              <a:bodyPr lIns="0" tIns="0" rIns="0" bIns="0" rtlCol="0" anchor="t">
                <a:spAutoFit/>
              </a:bodyPr>
              <a:lstStyle/>
              <a:p>
                <a:pPr marL="0" lvl="0" indent="0" algn="l">
                  <a:lnSpc>
                    <a:spcPts val="7895"/>
                  </a:lnSpc>
                  <a:spcBef>
                    <a:spcPct val="0"/>
                  </a:spcBef>
                </a:pPr>
                <a:r>
                  <a:rPr lang="en-US" sz="6579" b="1">
                    <a:solidFill>
                      <a:srgbClr val="FDFCF6"/>
                    </a:solidFill>
                    <a:latin typeface="Arial" panose="020B0604020202020204" pitchFamily="34" charset="0"/>
                    <a:cs typeface="Arial" panose="020B0604020202020204" pitchFamily="34" charset="0"/>
                  </a:rPr>
                  <a:t>2</a:t>
                </a:r>
              </a:p>
            </p:txBody>
          </p:sp>
        </p:grpSp>
        <p:sp>
          <p:nvSpPr>
            <p:cNvPr id="32" name="TextBox 31">
              <a:extLst>
                <a:ext uri="{FF2B5EF4-FFF2-40B4-BE49-F238E27FC236}">
                  <a16:creationId xmlns:a16="http://schemas.microsoft.com/office/drawing/2014/main" id="{810E7E7E-5203-56AD-DDCB-B02F47794FBC}"/>
                </a:ext>
              </a:extLst>
            </p:cNvPr>
            <p:cNvSpPr txBox="1"/>
            <p:nvPr/>
          </p:nvSpPr>
          <p:spPr>
            <a:xfrm>
              <a:off x="4429936" y="6465261"/>
              <a:ext cx="7171713" cy="1127232"/>
            </a:xfrm>
            <a:prstGeom prst="rect">
              <a:avLst/>
            </a:prstGeom>
            <a:noFill/>
          </p:spPr>
          <p:txBody>
            <a:bodyPr wrap="square" rtlCol="0">
              <a:spAutoFit/>
            </a:bodyPr>
            <a:lstStyle/>
            <a:p>
              <a:pPr>
                <a:lnSpc>
                  <a:spcPct val="150000"/>
                </a:lnSpc>
              </a:pPr>
              <a:r>
                <a:rPr lang="en-US" sz="5000">
                  <a:latin typeface="Arial" panose="020B0604020202020204" pitchFamily="34" charset="0"/>
                  <a:cs typeface="Arial" panose="020B0604020202020204" pitchFamily="34" charset="0"/>
                </a:rPr>
                <a:t>Các thế hệ máy tính </a:t>
              </a:r>
            </a:p>
          </p:txBody>
        </p:sp>
      </p:grpSp>
      <p:pic>
        <p:nvPicPr>
          <p:cNvPr id="35" name="Picture 3">
            <a:extLst>
              <a:ext uri="{FF2B5EF4-FFF2-40B4-BE49-F238E27FC236}">
                <a16:creationId xmlns:a16="http://schemas.microsoft.com/office/drawing/2014/main" id="{A82ACAB5-013B-EF11-7105-0E65CA9F9FDC}"/>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rcRect/>
          <a:stretch>
            <a:fillRect/>
          </a:stretch>
        </p:blipFill>
        <p:spPr>
          <a:xfrm rot="-676930">
            <a:off x="12866522" y="7139000"/>
            <a:ext cx="3501719" cy="2514871"/>
          </a:xfrm>
          <a:prstGeom prst="rect">
            <a:avLst/>
          </a:prstGeom>
        </p:spPr>
      </p:pic>
      <p:pic>
        <p:nvPicPr>
          <p:cNvPr id="36" name="Picture 4">
            <a:extLst>
              <a:ext uri="{FF2B5EF4-FFF2-40B4-BE49-F238E27FC236}">
                <a16:creationId xmlns:a16="http://schemas.microsoft.com/office/drawing/2014/main" id="{4ABADAC6-BFCC-2AB6-0800-ADA45E932AD2}"/>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asvg="http://schemas.microsoft.com/office/drawing/2016/SVG/main" xmlns="" r:embed="rId20"/>
              </a:ext>
            </a:extLst>
          </a:blip>
          <a:srcRect/>
          <a:stretch>
            <a:fillRect/>
          </a:stretch>
        </p:blipFill>
        <p:spPr>
          <a:xfrm rot="1493089">
            <a:off x="418160" y="8104899"/>
            <a:ext cx="2398321" cy="1953541"/>
          </a:xfrm>
          <a:prstGeom prst="rect">
            <a:avLst/>
          </a:prstGeom>
        </p:spPr>
      </p:pic>
      <p:pic>
        <p:nvPicPr>
          <p:cNvPr id="37" name="Picture 22">
            <a:extLst>
              <a:ext uri="{FF2B5EF4-FFF2-40B4-BE49-F238E27FC236}">
                <a16:creationId xmlns:a16="http://schemas.microsoft.com/office/drawing/2014/main" id="{4566255A-7118-5626-2BD3-F97A6A7A4BBF}"/>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asvg="http://schemas.microsoft.com/office/drawing/2016/SVG/main" xmlns="" r:embed="rId22"/>
              </a:ext>
            </a:extLst>
          </a:blip>
          <a:srcRect/>
          <a:stretch>
            <a:fillRect/>
          </a:stretch>
        </p:blipFill>
        <p:spPr>
          <a:xfrm>
            <a:off x="2303954" y="1078310"/>
            <a:ext cx="1063484" cy="116749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barn(inVertical)">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barn(inVertical)">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024343">
            <a:off x="-2367230" y="6974757"/>
            <a:ext cx="9502191" cy="6295202"/>
          </a:xfrm>
          <a:prstGeom prst="rect">
            <a:avLst/>
          </a:prstGeom>
        </p:spPr>
      </p:pic>
      <p:pic>
        <p:nvPicPr>
          <p:cNvPr id="3" name="Picture 3"/>
          <p:cNvPicPr>
            <a:picLocks noChangeAspect="1"/>
          </p:cNvPicPr>
          <p:nvPr/>
        </p:nvPicPr>
        <p:blipFill>
          <a:blip r:embed="rId4">
            <a:alphaModFix amt="5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4674">
            <a:off x="-6544982" y="-3986469"/>
            <a:ext cx="11788114" cy="7809625"/>
          </a:xfrm>
          <a:prstGeom prst="rect">
            <a:avLst/>
          </a:prstGeom>
        </p:spPr>
      </p:pic>
      <p:pic>
        <p:nvPicPr>
          <p:cNvPr id="4" name="Picture 4"/>
          <p:cNvPicPr>
            <a:picLocks noChangeAspect="1"/>
          </p:cNvPicPr>
          <p:nvPr/>
        </p:nvPicPr>
        <p:blipFill>
          <a:blip r:embed="rId4">
            <a:alphaModFix amt="3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84674">
            <a:off x="10659044" y="6217546"/>
            <a:ext cx="11788114" cy="7809625"/>
          </a:xfrm>
          <a:prstGeom prst="rect">
            <a:avLst/>
          </a:prstGeom>
        </p:spPr>
      </p:pic>
      <p:pic>
        <p:nvPicPr>
          <p:cNvPr id="5" name="Picture 5"/>
          <p:cNvPicPr>
            <a:picLocks noChangeAspect="1"/>
          </p:cNvPicPr>
          <p:nvPr/>
        </p:nvPicPr>
        <p:blipFill>
          <a:blip r:embed="rId2">
            <a:alphaModFix amt="3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42983">
            <a:off x="13206069" y="-4903863"/>
            <a:ext cx="11788114" cy="7809625"/>
          </a:xfrm>
          <a:prstGeom prst="rect">
            <a:avLst/>
          </a:prstGeom>
        </p:spPr>
      </p:pic>
      <p:pic>
        <p:nvPicPr>
          <p:cNvPr id="20" name="Picture 20"/>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2209800" y="8115300"/>
            <a:ext cx="518177" cy="742906"/>
          </a:xfrm>
          <a:prstGeom prst="rect">
            <a:avLst/>
          </a:prstGeom>
        </p:spPr>
      </p:pic>
      <p:pic>
        <p:nvPicPr>
          <p:cNvPr id="23" name="Picture 20">
            <a:extLst>
              <a:ext uri="{FF2B5EF4-FFF2-40B4-BE49-F238E27FC236}">
                <a16:creationId xmlns:a16="http://schemas.microsoft.com/office/drawing/2014/main" id="{80191F4E-A1F6-3039-94F9-1ED94BD445E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5849600" y="1333500"/>
            <a:ext cx="518177" cy="742906"/>
          </a:xfrm>
          <a:prstGeom prst="rect">
            <a:avLst/>
          </a:prstGeom>
        </p:spPr>
      </p:pic>
      <p:sp>
        <p:nvSpPr>
          <p:cNvPr id="25" name="TextBox 24">
            <a:extLst>
              <a:ext uri="{FF2B5EF4-FFF2-40B4-BE49-F238E27FC236}">
                <a16:creationId xmlns:a16="http://schemas.microsoft.com/office/drawing/2014/main" id="{32C12819-F0A8-6C97-63AC-167239895EF1}"/>
              </a:ext>
            </a:extLst>
          </p:cNvPr>
          <p:cNvSpPr txBox="1"/>
          <p:nvPr/>
        </p:nvSpPr>
        <p:spPr>
          <a:xfrm>
            <a:off x="1529357" y="2624916"/>
            <a:ext cx="15229285" cy="4408194"/>
          </a:xfrm>
          <a:prstGeom prst="rect">
            <a:avLst/>
          </a:prstGeom>
          <a:noFill/>
        </p:spPr>
        <p:txBody>
          <a:bodyPr wrap="square">
            <a:spAutoFit/>
          </a:bodyPr>
          <a:lstStyle/>
          <a:p>
            <a:pPr algn="ctr">
              <a:lnSpc>
                <a:spcPct val="150000"/>
              </a:lnSpc>
            </a:pPr>
            <a:r>
              <a:rPr lang="en-US" sz="6500" b="1">
                <a:latin typeface="Arial" panose="020B0604020202020204" pitchFamily="34" charset="0"/>
                <a:cs typeface="Arial" panose="020B0604020202020204" pitchFamily="34" charset="0"/>
              </a:rPr>
              <a:t>Phần 1.</a:t>
            </a:r>
          </a:p>
          <a:p>
            <a:pPr algn="ctr">
              <a:lnSpc>
                <a:spcPct val="150000"/>
              </a:lnSpc>
            </a:pPr>
            <a:r>
              <a:rPr lang="vi-VN" sz="6500" b="1">
                <a:latin typeface="Arial" panose="020B0604020202020204" pitchFamily="34" charset="0"/>
                <a:cs typeface="Arial" panose="020B0604020202020204" pitchFamily="34" charset="0"/>
              </a:rPr>
              <a:t>Vài nét về các máy tính điện cơ và kiến trúc Von Neumann</a:t>
            </a:r>
            <a:endParaRPr lang="en-US" sz="6500" b="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375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657050">
            <a:off x="13440783" y="-2719691"/>
            <a:ext cx="7204569" cy="7177551"/>
          </a:xfrm>
          <a:prstGeom prst="rect">
            <a:avLst/>
          </a:prstGeom>
        </p:spPr>
      </p:pic>
      <p:grpSp>
        <p:nvGrpSpPr>
          <p:cNvPr id="7" name="Group 6">
            <a:extLst>
              <a:ext uri="{FF2B5EF4-FFF2-40B4-BE49-F238E27FC236}">
                <a16:creationId xmlns:a16="http://schemas.microsoft.com/office/drawing/2014/main" id="{A702FE71-1636-2FC4-0AE8-533926BC2922}"/>
              </a:ext>
            </a:extLst>
          </p:cNvPr>
          <p:cNvGrpSpPr/>
          <p:nvPr/>
        </p:nvGrpSpPr>
        <p:grpSpPr>
          <a:xfrm>
            <a:off x="1676400" y="190500"/>
            <a:ext cx="9812286" cy="5684790"/>
            <a:chOff x="685800" y="1790700"/>
            <a:chExt cx="9812286" cy="5684790"/>
          </a:xfrm>
        </p:grpSpPr>
        <p:sp>
          <p:nvSpPr>
            <p:cNvPr id="6" name="Rectangle: Rounded Corners 5">
              <a:extLst>
                <a:ext uri="{FF2B5EF4-FFF2-40B4-BE49-F238E27FC236}">
                  <a16:creationId xmlns:a16="http://schemas.microsoft.com/office/drawing/2014/main" id="{6EC63166-A512-3C64-05E5-BCBD5436988F}"/>
                </a:ext>
              </a:extLst>
            </p:cNvPr>
            <p:cNvSpPr/>
            <p:nvPr/>
          </p:nvSpPr>
          <p:spPr>
            <a:xfrm>
              <a:off x="685800" y="3589290"/>
              <a:ext cx="9812286" cy="3886200"/>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vi-VN" sz="4000" b="0" i="0" u="none" strike="noStrike" kern="1200" cap="none" spc="0" normalizeH="0" baseline="0" noProof="0">
                  <a:ln>
                    <a:noFill/>
                  </a:ln>
                  <a:solidFill>
                    <a:prstClr val="black"/>
                  </a:solidFill>
                  <a:effectLst/>
                  <a:uLnTx/>
                  <a:uFillTx/>
                  <a:latin typeface="Arial" panose="020B0604020202020204" pitchFamily="34" charset="0"/>
                  <a:ea typeface="+mn-ea"/>
                  <a:cs typeface="+mn-cs"/>
                </a:rPr>
                <a:t>Theo em, vì sao chiếc máy tính em dùng lại được gọi là máy tính điện tử? </a:t>
              </a:r>
              <a:endParaRPr kumimoji="0" lang="en-US" sz="4000" b="0" i="0" u="none" strike="noStrike" kern="1200" cap="none" spc="0" normalizeH="0" baseline="0" noProof="0">
                <a:ln>
                  <a:noFill/>
                </a:ln>
                <a:solidFill>
                  <a:prstClr val="black"/>
                </a:solidFill>
                <a:effectLst/>
                <a:uLnTx/>
                <a:uFillTx/>
                <a:latin typeface="Calibri"/>
                <a:ea typeface="+mn-ea"/>
                <a:cs typeface="+mn-cs"/>
              </a:endParaRPr>
            </a:p>
          </p:txBody>
        </p:sp>
        <p:pic>
          <p:nvPicPr>
            <p:cNvPr id="3" name="Picture 6">
              <a:extLst>
                <a:ext uri="{FF2B5EF4-FFF2-40B4-BE49-F238E27FC236}">
                  <a16:creationId xmlns:a16="http://schemas.microsoft.com/office/drawing/2014/main" id="{BD3298A0-886E-27F6-E9A3-027BE976D3E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4419600" y="1790700"/>
              <a:ext cx="2518307" cy="2458499"/>
            </a:xfrm>
            <a:prstGeom prst="rect">
              <a:avLst/>
            </a:prstGeom>
          </p:spPr>
        </p:pic>
      </p:grpSp>
      <p:pic>
        <p:nvPicPr>
          <p:cNvPr id="9" name="Picture 10">
            <a:extLst>
              <a:ext uri="{FF2B5EF4-FFF2-40B4-BE49-F238E27FC236}">
                <a16:creationId xmlns:a16="http://schemas.microsoft.com/office/drawing/2014/main" id="{97946DF2-C358-76EF-6A21-C31B3D18AB82}"/>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2573000" y="2001465"/>
            <a:ext cx="4820674" cy="8285535"/>
          </a:xfrm>
          <a:prstGeom prst="rect">
            <a:avLst/>
          </a:prstGeom>
        </p:spPr>
      </p:pic>
      <p:grpSp>
        <p:nvGrpSpPr>
          <p:cNvPr id="14" name="Group 13">
            <a:extLst>
              <a:ext uri="{FF2B5EF4-FFF2-40B4-BE49-F238E27FC236}">
                <a16:creationId xmlns:a16="http://schemas.microsoft.com/office/drawing/2014/main" id="{61258C98-2D23-4D58-A1A4-4D415F4CB9D4}"/>
              </a:ext>
            </a:extLst>
          </p:cNvPr>
          <p:cNvGrpSpPr/>
          <p:nvPr/>
        </p:nvGrpSpPr>
        <p:grpSpPr>
          <a:xfrm>
            <a:off x="894326" y="6972300"/>
            <a:ext cx="10383274" cy="1824923"/>
            <a:chOff x="894326" y="6933954"/>
            <a:chExt cx="10383274" cy="1824923"/>
          </a:xfrm>
        </p:grpSpPr>
        <p:pic>
          <p:nvPicPr>
            <p:cNvPr id="12" name="Graphic 11" descr="Back with solid fill">
              <a:extLst>
                <a:ext uri="{FF2B5EF4-FFF2-40B4-BE49-F238E27FC236}">
                  <a16:creationId xmlns:a16="http://schemas.microsoft.com/office/drawing/2014/main" id="{861C3AFB-B293-4803-6DCB-1B686CADC5D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flipV="1">
              <a:off x="894326" y="7143627"/>
              <a:ext cx="1828800" cy="1405578"/>
            </a:xfrm>
            <a:prstGeom prst="rect">
              <a:avLst/>
            </a:prstGeom>
          </p:spPr>
        </p:pic>
        <p:sp>
          <p:nvSpPr>
            <p:cNvPr id="13" name="TextBox 12">
              <a:extLst>
                <a:ext uri="{FF2B5EF4-FFF2-40B4-BE49-F238E27FC236}">
                  <a16:creationId xmlns:a16="http://schemas.microsoft.com/office/drawing/2014/main" id="{95431A8B-9F49-B211-8414-05EA45AEFF9B}"/>
                </a:ext>
              </a:extLst>
            </p:cNvPr>
            <p:cNvSpPr txBox="1"/>
            <p:nvPr/>
          </p:nvSpPr>
          <p:spPr>
            <a:xfrm>
              <a:off x="3429000" y="6933954"/>
              <a:ext cx="7848600" cy="1824923"/>
            </a:xfrm>
            <a:prstGeom prst="rect">
              <a:avLst/>
            </a:prstGeom>
            <a:noFill/>
          </p:spPr>
          <p:txBody>
            <a:bodyPr wrap="square" rtlCol="0">
              <a:spAutoFit/>
            </a:bodyPr>
            <a:lstStyle/>
            <a:p>
              <a:pPr algn="just">
                <a:lnSpc>
                  <a:spcPct val="150000"/>
                </a:lnSpc>
              </a:pPr>
              <a:r>
                <a:rPr lang="en-US" sz="4000">
                  <a:latin typeface="Arial" panose="020B0604020202020204" pitchFamily="34" charset="0"/>
                  <a:cs typeface="Arial" panose="020B0604020202020204" pitchFamily="34" charset="0"/>
                </a:rPr>
                <a:t>Vì máy tính được lắp ráp từ các thiết bị điện tử.</a:t>
              </a:r>
            </a:p>
          </p:txBody>
        </p:sp>
      </p:grpSp>
    </p:spTree>
    <p:extLst>
      <p:ext uri="{BB962C8B-B14F-4D97-AF65-F5344CB8AC3E}">
        <p14:creationId xmlns:p14="http://schemas.microsoft.com/office/powerpoint/2010/main" val="308023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657050">
            <a:off x="13440783" y="-2719691"/>
            <a:ext cx="7204569" cy="7177551"/>
          </a:xfrm>
          <a:prstGeom prst="rect">
            <a:avLst/>
          </a:prstGeom>
        </p:spPr>
      </p:pic>
      <p:grpSp>
        <p:nvGrpSpPr>
          <p:cNvPr id="10" name="Group 9">
            <a:extLst>
              <a:ext uri="{FF2B5EF4-FFF2-40B4-BE49-F238E27FC236}">
                <a16:creationId xmlns:a16="http://schemas.microsoft.com/office/drawing/2014/main" id="{57D2B462-11CE-EE70-06EC-9FDE8668C8CA}"/>
              </a:ext>
            </a:extLst>
          </p:cNvPr>
          <p:cNvGrpSpPr/>
          <p:nvPr/>
        </p:nvGrpSpPr>
        <p:grpSpPr>
          <a:xfrm>
            <a:off x="-9525" y="495300"/>
            <a:ext cx="6742815" cy="1361747"/>
            <a:chOff x="0" y="500226"/>
            <a:chExt cx="6742815" cy="1361747"/>
          </a:xfrm>
        </p:grpSpPr>
        <p:sp>
          <p:nvSpPr>
            <p:cNvPr id="4" name="Rectangle 3">
              <a:extLst>
                <a:ext uri="{FF2B5EF4-FFF2-40B4-BE49-F238E27FC236}">
                  <a16:creationId xmlns:a16="http://schemas.microsoft.com/office/drawing/2014/main" id="{73867B57-1CF3-3CA5-51AB-BF7C05396238}"/>
                </a:ext>
              </a:extLst>
            </p:cNvPr>
            <p:cNvSpPr/>
            <p:nvPr/>
          </p:nvSpPr>
          <p:spPr>
            <a:xfrm>
              <a:off x="0" y="647700"/>
              <a:ext cx="6096000" cy="1066800"/>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C33685-079B-C863-2D89-9E2357C88E88}"/>
                </a:ext>
              </a:extLst>
            </p:cNvPr>
            <p:cNvSpPr txBox="1"/>
            <p:nvPr/>
          </p:nvSpPr>
          <p:spPr>
            <a:xfrm>
              <a:off x="431225" y="788685"/>
              <a:ext cx="4876800" cy="784830"/>
            </a:xfrm>
            <a:prstGeom prst="rect">
              <a:avLst/>
            </a:prstGeom>
            <a:noFill/>
          </p:spPr>
          <p:txBody>
            <a:bodyPr wrap="square" rtlCol="0">
              <a:spAutoFit/>
            </a:bodyPr>
            <a:lstStyle/>
            <a:p>
              <a:r>
                <a:rPr lang="en-US" sz="4500" b="1">
                  <a:latin typeface="Arial" panose="020B0604020202020204" pitchFamily="34" charset="0"/>
                  <a:cs typeface="Arial" panose="020B0604020202020204" pitchFamily="34" charset="0"/>
                </a:rPr>
                <a:t>Thảo luận nhóm </a:t>
              </a:r>
            </a:p>
          </p:txBody>
        </p:sp>
        <p:pic>
          <p:nvPicPr>
            <p:cNvPr id="8" name="Picture 2">
              <a:extLst>
                <a:ext uri="{FF2B5EF4-FFF2-40B4-BE49-F238E27FC236}">
                  <a16:creationId xmlns:a16="http://schemas.microsoft.com/office/drawing/2014/main" id="{95400F74-FA13-A519-DBF5-5254C7D5019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5308025" y="500226"/>
              <a:ext cx="1434790" cy="1361747"/>
            </a:xfrm>
            <a:prstGeom prst="rect">
              <a:avLst/>
            </a:prstGeom>
          </p:spPr>
        </p:pic>
      </p:grpSp>
      <p:sp>
        <p:nvSpPr>
          <p:cNvPr id="16" name="TextBox 15">
            <a:extLst>
              <a:ext uri="{FF2B5EF4-FFF2-40B4-BE49-F238E27FC236}">
                <a16:creationId xmlns:a16="http://schemas.microsoft.com/office/drawing/2014/main" id="{D254CCD5-D5DC-08B5-1422-CE5A127DFB98}"/>
              </a:ext>
            </a:extLst>
          </p:cNvPr>
          <p:cNvSpPr txBox="1"/>
          <p:nvPr/>
        </p:nvSpPr>
        <p:spPr>
          <a:xfrm>
            <a:off x="1295400" y="2004521"/>
            <a:ext cx="15697200" cy="1839606"/>
          </a:xfrm>
          <a:prstGeom prst="rect">
            <a:avLst/>
          </a:prstGeom>
          <a:noFill/>
        </p:spPr>
        <p:txBody>
          <a:bodyPr wrap="square">
            <a:spAutoFit/>
          </a:bodyPr>
          <a:lstStyle/>
          <a:p>
            <a:pPr algn="just">
              <a:lnSpc>
                <a:spcPct val="150000"/>
              </a:lnSpc>
            </a:pPr>
            <a:r>
              <a:rPr lang="vi-VN" sz="4000" dirty="0"/>
              <a:t>Đọc thông tin mục 1 – SGK </a:t>
            </a:r>
            <a:r>
              <a:rPr lang="vi-VN" sz="4000" dirty="0" smtClean="0"/>
              <a:t>tr.5</a:t>
            </a:r>
            <a:r>
              <a:rPr lang="en-US" sz="4000" dirty="0" smtClean="0"/>
              <a:t>. </a:t>
            </a:r>
            <a:r>
              <a:rPr lang="vi-VN" sz="4000" dirty="0"/>
              <a:t>Em hãy tìm đặc điểm về các máy tính điện cơ và kiến trúc Von Neumann theo các ý sau:</a:t>
            </a:r>
            <a:endParaRPr lang="en-US" sz="4000" dirty="0"/>
          </a:p>
        </p:txBody>
      </p:sp>
      <p:sp>
        <p:nvSpPr>
          <p:cNvPr id="19" name="Flowchart: Terminator 18">
            <a:extLst>
              <a:ext uri="{FF2B5EF4-FFF2-40B4-BE49-F238E27FC236}">
                <a16:creationId xmlns:a16="http://schemas.microsoft.com/office/drawing/2014/main" id="{7B196840-4A9E-5821-C077-64EB9EECFB6A}"/>
              </a:ext>
            </a:extLst>
          </p:cNvPr>
          <p:cNvSpPr/>
          <p:nvPr/>
        </p:nvSpPr>
        <p:spPr>
          <a:xfrm>
            <a:off x="1248810" y="5024244"/>
            <a:ext cx="5943600" cy="990600"/>
          </a:xfrm>
          <a:prstGeom prst="flowChartTerminator">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Thời gian </a:t>
            </a:r>
          </a:p>
        </p:txBody>
      </p:sp>
      <p:sp>
        <p:nvSpPr>
          <p:cNvPr id="20" name="Flowchart: Terminator 19">
            <a:extLst>
              <a:ext uri="{FF2B5EF4-FFF2-40B4-BE49-F238E27FC236}">
                <a16:creationId xmlns:a16="http://schemas.microsoft.com/office/drawing/2014/main" id="{19084731-AC72-D3AD-956C-DCBA759C45B1}"/>
              </a:ext>
            </a:extLst>
          </p:cNvPr>
          <p:cNvSpPr/>
          <p:nvPr/>
        </p:nvSpPr>
        <p:spPr>
          <a:xfrm>
            <a:off x="1248810" y="6704924"/>
            <a:ext cx="5943600" cy="990600"/>
          </a:xfrm>
          <a:prstGeom prst="flowChartTerminator">
            <a:avLst/>
          </a:prstGeom>
          <a:solidFill>
            <a:schemeClr val="accent2">
              <a:lumMod val="20000"/>
              <a:lumOff val="80000"/>
            </a:schemeClr>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Người phát minh</a:t>
            </a:r>
          </a:p>
        </p:txBody>
      </p:sp>
      <p:sp>
        <p:nvSpPr>
          <p:cNvPr id="21" name="Flowchart: Terminator 20">
            <a:extLst>
              <a:ext uri="{FF2B5EF4-FFF2-40B4-BE49-F238E27FC236}">
                <a16:creationId xmlns:a16="http://schemas.microsoft.com/office/drawing/2014/main" id="{34D606BA-3C56-B0D0-787F-BF23B94E07D9}"/>
              </a:ext>
            </a:extLst>
          </p:cNvPr>
          <p:cNvSpPr/>
          <p:nvPr/>
        </p:nvSpPr>
        <p:spPr>
          <a:xfrm>
            <a:off x="1248810" y="8135006"/>
            <a:ext cx="5943600" cy="990600"/>
          </a:xfrm>
          <a:prstGeom prst="flowChartTerminator">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Tên phát minh</a:t>
            </a:r>
          </a:p>
        </p:txBody>
      </p:sp>
      <p:sp>
        <p:nvSpPr>
          <p:cNvPr id="22" name="Flowchart: Terminator 21">
            <a:extLst>
              <a:ext uri="{FF2B5EF4-FFF2-40B4-BE49-F238E27FC236}">
                <a16:creationId xmlns:a16="http://schemas.microsoft.com/office/drawing/2014/main" id="{3C787D90-31F4-97D8-E190-DCBAB75D7A81}"/>
              </a:ext>
            </a:extLst>
          </p:cNvPr>
          <p:cNvSpPr/>
          <p:nvPr/>
        </p:nvSpPr>
        <p:spPr>
          <a:xfrm>
            <a:off x="7543800" y="5076825"/>
            <a:ext cx="5943600" cy="990600"/>
          </a:xfrm>
          <a:prstGeom prst="flowChartTerminator">
            <a:avLst/>
          </a:prstGeom>
          <a:solidFill>
            <a:schemeClr val="accent4">
              <a:lumMod val="20000"/>
              <a:lumOff val="80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Đặc điểm </a:t>
            </a:r>
          </a:p>
        </p:txBody>
      </p:sp>
      <p:sp>
        <p:nvSpPr>
          <p:cNvPr id="23" name="Flowchart: Terminator 22">
            <a:extLst>
              <a:ext uri="{FF2B5EF4-FFF2-40B4-BE49-F238E27FC236}">
                <a16:creationId xmlns:a16="http://schemas.microsoft.com/office/drawing/2014/main" id="{55C4FA3F-58DB-39FD-6DE2-6E510EFCDB72}"/>
              </a:ext>
            </a:extLst>
          </p:cNvPr>
          <p:cNvSpPr/>
          <p:nvPr/>
        </p:nvSpPr>
        <p:spPr>
          <a:xfrm>
            <a:off x="7543800" y="6704924"/>
            <a:ext cx="5943600" cy="990600"/>
          </a:xfrm>
          <a:prstGeom prst="flowChartTerminator">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Ảnh hưởng</a:t>
            </a:r>
          </a:p>
        </p:txBody>
      </p:sp>
      <p:pic>
        <p:nvPicPr>
          <p:cNvPr id="24" name="Picture 2">
            <a:extLst>
              <a:ext uri="{FF2B5EF4-FFF2-40B4-BE49-F238E27FC236}">
                <a16:creationId xmlns:a16="http://schemas.microsoft.com/office/drawing/2014/main" id="{769EECDA-E89F-0608-D6A3-85ECDFD4E29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1963400" y="5788372"/>
            <a:ext cx="6239657" cy="4508153"/>
          </a:xfrm>
          <a:prstGeom prst="rect">
            <a:avLst/>
          </a:prstGeom>
        </p:spPr>
      </p:pic>
    </p:spTree>
    <p:extLst>
      <p:ext uri="{BB962C8B-B14F-4D97-AF65-F5344CB8AC3E}">
        <p14:creationId xmlns:p14="http://schemas.microsoft.com/office/powerpoint/2010/main" val="3674672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500"/>
                                        <p:tgtEl>
                                          <p:spTgt spid="1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inVertical)">
                                      <p:cBhvr>
                                        <p:cTn id="32" dur="500"/>
                                        <p:tgtEl>
                                          <p:spTgt spid="22"/>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barn(inVertical)">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animBg="1"/>
      <p:bldP spid="20"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70000"/>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4968829">
            <a:off x="-6292168" y="6725658"/>
            <a:ext cx="9773318" cy="10457831"/>
          </a:xfrm>
          <a:prstGeom prst="rect">
            <a:avLst/>
          </a:prstGeom>
        </p:spPr>
      </p:pic>
      <p:pic>
        <p:nvPicPr>
          <p:cNvPr id="11" name="Picture 11"/>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657050">
            <a:off x="13440783" y="-2719691"/>
            <a:ext cx="7204569" cy="7177551"/>
          </a:xfrm>
          <a:prstGeom prst="rect">
            <a:avLst/>
          </a:prstGeom>
        </p:spPr>
      </p:pic>
      <p:graphicFrame>
        <p:nvGraphicFramePr>
          <p:cNvPr id="3" name="Table 2">
            <a:extLst>
              <a:ext uri="{FF2B5EF4-FFF2-40B4-BE49-F238E27FC236}">
                <a16:creationId xmlns:a16="http://schemas.microsoft.com/office/drawing/2014/main" id="{31D0B7D6-3FEC-9338-9F21-B51E9B4F64A2}"/>
              </a:ext>
            </a:extLst>
          </p:cNvPr>
          <p:cNvGraphicFramePr>
            <a:graphicFrameLocks noGrp="1"/>
          </p:cNvGraphicFramePr>
          <p:nvPr>
            <p:extLst>
              <p:ext uri="{D42A27DB-BD31-4B8C-83A1-F6EECF244321}">
                <p14:modId xmlns:p14="http://schemas.microsoft.com/office/powerpoint/2010/main" val="828456236"/>
              </p:ext>
            </p:extLst>
          </p:nvPr>
        </p:nvGraphicFramePr>
        <p:xfrm>
          <a:off x="533400" y="1562100"/>
          <a:ext cx="17221200" cy="7459028"/>
        </p:xfrm>
        <a:graphic>
          <a:graphicData uri="http://schemas.openxmlformats.org/drawingml/2006/table">
            <a:tbl>
              <a:tblPr firstRow="1" firstCol="1" bandRow="1"/>
              <a:tblGrid>
                <a:gridCol w="2124982">
                  <a:extLst>
                    <a:ext uri="{9D8B030D-6E8A-4147-A177-3AD203B41FA5}">
                      <a16:colId xmlns:a16="http://schemas.microsoft.com/office/drawing/2014/main" val="1747555141"/>
                    </a:ext>
                  </a:extLst>
                </a:gridCol>
                <a:gridCol w="3066836">
                  <a:extLst>
                    <a:ext uri="{9D8B030D-6E8A-4147-A177-3AD203B41FA5}">
                      <a16:colId xmlns:a16="http://schemas.microsoft.com/office/drawing/2014/main" val="1260141315"/>
                    </a:ext>
                  </a:extLst>
                </a:gridCol>
                <a:gridCol w="3065171">
                  <a:extLst>
                    <a:ext uri="{9D8B030D-6E8A-4147-A177-3AD203B41FA5}">
                      <a16:colId xmlns:a16="http://schemas.microsoft.com/office/drawing/2014/main" val="2931550669"/>
                    </a:ext>
                  </a:extLst>
                </a:gridCol>
                <a:gridCol w="4246644">
                  <a:extLst>
                    <a:ext uri="{9D8B030D-6E8A-4147-A177-3AD203B41FA5}">
                      <a16:colId xmlns:a16="http://schemas.microsoft.com/office/drawing/2014/main" val="1565267136"/>
                    </a:ext>
                  </a:extLst>
                </a:gridCol>
                <a:gridCol w="4717567">
                  <a:extLst>
                    <a:ext uri="{9D8B030D-6E8A-4147-A177-3AD203B41FA5}">
                      <a16:colId xmlns:a16="http://schemas.microsoft.com/office/drawing/2014/main" val="2218061539"/>
                    </a:ext>
                  </a:extLst>
                </a:gridCol>
              </a:tblGrid>
              <a:tr h="0">
                <a:tc gridSpan="5">
                  <a:txBody>
                    <a:bodyPr/>
                    <a:lstStyle/>
                    <a:p>
                      <a:pPr marL="0" marR="0" algn="ctr">
                        <a:lnSpc>
                          <a:spcPct val="150000"/>
                        </a:lnSpc>
                        <a:spcBef>
                          <a:spcPts val="0"/>
                        </a:spcBef>
                        <a:spcAft>
                          <a:spcPts val="0"/>
                        </a:spcAft>
                      </a:pPr>
                      <a:r>
                        <a:rPr lang="en-US" sz="3000" b="1" dirty="0" smtClean="0">
                          <a:solidFill>
                            <a:srgbClr val="000000"/>
                          </a:solidFill>
                          <a:effectLst/>
                          <a:latin typeface="Arial" panose="020B0604020202020204" pitchFamily="34" charset="0"/>
                          <a:ea typeface="Calibri" panose="020F0502020204030204" pitchFamily="34" charset="0"/>
                          <a:cs typeface="Arial" panose="020B0604020202020204" pitchFamily="34" charset="0"/>
                        </a:rPr>
                        <a:t>VÀI </a:t>
                      </a:r>
                      <a:r>
                        <a:rPr lang="en-US" sz="30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NÉT VỀ CÁC MÁY TÍNH ĐIỆN CƠ </a:t>
                      </a:r>
                      <a:endParaRPr lang="en-US" sz="3000" dirty="0">
                        <a:effectLst/>
                        <a:latin typeface="Arial" panose="020B0604020202020204" pitchFamily="34" charset="0"/>
                        <a:ea typeface="Calibri" panose="020F0502020204030204" pitchFamily="34" charset="0"/>
                        <a:cs typeface="Arial" panose="020B0604020202020204" pitchFamily="34" charset="0"/>
                      </a:endParaRPr>
                    </a:p>
                    <a:p>
                      <a:pPr marL="0" marR="0" algn="ctr">
                        <a:lnSpc>
                          <a:spcPct val="150000"/>
                        </a:lnSpc>
                        <a:spcBef>
                          <a:spcPts val="0"/>
                        </a:spcBef>
                        <a:spcAft>
                          <a:spcPts val="0"/>
                        </a:spcAft>
                      </a:pPr>
                      <a:r>
                        <a:rPr lang="en-US" sz="3000" b="1" dirty="0">
                          <a:solidFill>
                            <a:srgbClr val="000000"/>
                          </a:solidFill>
                          <a:effectLst/>
                          <a:latin typeface="Arial" panose="020B0604020202020204" pitchFamily="34" charset="0"/>
                          <a:ea typeface="Calibri" panose="020F0502020204030204" pitchFamily="34" charset="0"/>
                          <a:cs typeface="Arial" panose="020B0604020202020204" pitchFamily="34" charset="0"/>
                        </a:rPr>
                        <a:t>VÀ KIẾN TRÚC VON </a:t>
                      </a:r>
                      <a:r>
                        <a:rPr lang="en-US" sz="3000" b="1" dirty="0" smtClean="0">
                          <a:solidFill>
                            <a:srgbClr val="000000"/>
                          </a:solidFill>
                          <a:effectLst/>
                          <a:latin typeface="Arial" panose="020B0604020202020204" pitchFamily="34" charset="0"/>
                          <a:ea typeface="Calibri" panose="020F0502020204030204" pitchFamily="34" charset="0"/>
                          <a:cs typeface="Arial" panose="020B0604020202020204" pitchFamily="34" charset="0"/>
                        </a:rPr>
                        <a:t>NEUMANN</a:t>
                      </a:r>
                      <a:endParaRPr lang="en-US" sz="3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3444954"/>
                  </a:ext>
                </a:extLst>
              </a:tr>
              <a:tr h="0">
                <a:tc>
                  <a:txBody>
                    <a:bodyPr/>
                    <a:lstStyle/>
                    <a:p>
                      <a:pPr marL="0" marR="0" algn="ctr">
                        <a:lnSpc>
                          <a:spcPct val="150000"/>
                        </a:lnSpc>
                        <a:spcBef>
                          <a:spcPts val="0"/>
                        </a:spcBef>
                        <a:spcAft>
                          <a:spcPts val="0"/>
                        </a:spcAft>
                      </a:pPr>
                      <a:r>
                        <a:rPr lang="en-US" sz="3000" b="1">
                          <a:solidFill>
                            <a:srgbClr val="000000"/>
                          </a:solidFill>
                          <a:effectLst/>
                          <a:latin typeface="Arial" panose="020B0604020202020204" pitchFamily="34" charset="0"/>
                          <a:ea typeface="Calibri" panose="020F0502020204030204" pitchFamily="34" charset="0"/>
                          <a:cs typeface="Arial" panose="020B0604020202020204" pitchFamily="34" charset="0"/>
                        </a:rPr>
                        <a:t>Thời gian</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lnSpc>
                          <a:spcPct val="150000"/>
                        </a:lnSpc>
                        <a:spcBef>
                          <a:spcPts val="0"/>
                        </a:spcBef>
                        <a:spcAft>
                          <a:spcPts val="0"/>
                        </a:spcAft>
                      </a:pPr>
                      <a:r>
                        <a:rPr lang="en-US" sz="3000" b="1">
                          <a:solidFill>
                            <a:srgbClr val="000000"/>
                          </a:solidFill>
                          <a:effectLst/>
                          <a:latin typeface="Arial" panose="020B0604020202020204" pitchFamily="34" charset="0"/>
                          <a:ea typeface="Calibri" panose="020F0502020204030204" pitchFamily="34" charset="0"/>
                          <a:cs typeface="Arial" panose="020B0604020202020204" pitchFamily="34" charset="0"/>
                        </a:rPr>
                        <a:t>Nhà phát minh</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lnSpc>
                          <a:spcPct val="150000"/>
                        </a:lnSpc>
                        <a:spcBef>
                          <a:spcPts val="0"/>
                        </a:spcBef>
                        <a:spcAft>
                          <a:spcPts val="0"/>
                        </a:spcAft>
                      </a:pPr>
                      <a:r>
                        <a:rPr lang="en-US" sz="3000" b="1">
                          <a:solidFill>
                            <a:srgbClr val="000000"/>
                          </a:solidFill>
                          <a:effectLst/>
                          <a:latin typeface="Arial" panose="020B0604020202020204" pitchFamily="34" charset="0"/>
                          <a:ea typeface="Calibri" panose="020F0502020204030204" pitchFamily="34" charset="0"/>
                          <a:cs typeface="Arial" panose="020B0604020202020204" pitchFamily="34" charset="0"/>
                        </a:rPr>
                        <a:t>Tên phát minh</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lnSpc>
                          <a:spcPct val="150000"/>
                        </a:lnSpc>
                        <a:spcBef>
                          <a:spcPts val="0"/>
                        </a:spcBef>
                        <a:spcAft>
                          <a:spcPts val="0"/>
                        </a:spcAft>
                      </a:pPr>
                      <a:r>
                        <a:rPr lang="en-US" sz="3000" b="1">
                          <a:solidFill>
                            <a:srgbClr val="000000"/>
                          </a:solidFill>
                          <a:effectLst/>
                          <a:latin typeface="Arial" panose="020B0604020202020204" pitchFamily="34" charset="0"/>
                          <a:ea typeface="Calibri" panose="020F0502020204030204" pitchFamily="34" charset="0"/>
                          <a:cs typeface="Arial" panose="020B0604020202020204" pitchFamily="34" charset="0"/>
                        </a:rPr>
                        <a:t>Đặc điểm</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ctr">
                        <a:lnSpc>
                          <a:spcPct val="150000"/>
                        </a:lnSpc>
                        <a:spcBef>
                          <a:spcPts val="0"/>
                        </a:spcBef>
                        <a:spcAft>
                          <a:spcPts val="0"/>
                        </a:spcAft>
                      </a:pPr>
                      <a:r>
                        <a:rPr lang="en-US" sz="3000" b="1">
                          <a:solidFill>
                            <a:srgbClr val="000000"/>
                          </a:solidFill>
                          <a:effectLst/>
                          <a:latin typeface="Arial" panose="020B0604020202020204" pitchFamily="34" charset="0"/>
                          <a:ea typeface="Calibri" panose="020F0502020204030204" pitchFamily="34" charset="0"/>
                          <a:cs typeface="Arial" panose="020B0604020202020204" pitchFamily="34" charset="0"/>
                        </a:rPr>
                        <a:t>Ảnh hưởng</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234436438"/>
                  </a:ext>
                </a:extLst>
              </a:tr>
              <a:tr h="0">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1642</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Blaise Pascal</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Pascaline</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Thực hiện phép tính cộng, trừ</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Mở ra một giai đoạn mới trong lịch sử tính toán và phát triển của máy tính</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890167113"/>
                  </a:ext>
                </a:extLst>
              </a:tr>
              <a:tr h="0">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1820</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Charles Xavier Thomas</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Máy tính cơ học</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Thực hiện phép tính cộng, trừ, nhân, chia</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827016283"/>
                  </a:ext>
                </a:extLst>
              </a:tr>
              <a:tr h="0">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1944</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John von Neumann</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Nguyên lí Von Neumann</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a:solidFill>
                            <a:srgbClr val="000000"/>
                          </a:solidFill>
                          <a:effectLst/>
                          <a:latin typeface="Arial" panose="020B0604020202020204" pitchFamily="34" charset="0"/>
                          <a:ea typeface="Calibri" panose="020F0502020204030204" pitchFamily="34" charset="0"/>
                          <a:cs typeface="Arial" panose="020B0604020202020204" pitchFamily="34" charset="0"/>
                        </a:rPr>
                        <a:t>Nguyên lí hoạt động theo chương trình của máy tính điện tử.</a:t>
                      </a:r>
                      <a:endParaRPr lang="en-US" sz="30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a:lnSpc>
                          <a:spcPct val="150000"/>
                        </a:lnSpc>
                        <a:spcBef>
                          <a:spcPts val="0"/>
                        </a:spcBef>
                        <a:spcAft>
                          <a:spcPts val="0"/>
                        </a:spcAft>
                      </a:pP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Đặt</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nền</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móng</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cho</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sự</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phát</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triển</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máy</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tính</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điện</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 </a:t>
                      </a:r>
                      <a:r>
                        <a:rPr lang="en-US" sz="3000" dirty="0" err="1">
                          <a:solidFill>
                            <a:srgbClr val="000000"/>
                          </a:solidFill>
                          <a:effectLst/>
                          <a:latin typeface="Arial" panose="020B0604020202020204" pitchFamily="34" charset="0"/>
                          <a:ea typeface="Calibri" panose="020F0502020204030204" pitchFamily="34" charset="0"/>
                          <a:cs typeface="Arial" panose="020B0604020202020204" pitchFamily="34" charset="0"/>
                        </a:rPr>
                        <a:t>tử</a:t>
                      </a:r>
                      <a:r>
                        <a:rPr lang="en-US" sz="3000"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sz="3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748834400"/>
                  </a:ext>
                </a:extLst>
              </a:tr>
            </a:tbl>
          </a:graphicData>
        </a:graphic>
      </p:graphicFrame>
    </p:spTree>
    <p:extLst>
      <p:ext uri="{BB962C8B-B14F-4D97-AF65-F5344CB8AC3E}">
        <p14:creationId xmlns:p14="http://schemas.microsoft.com/office/powerpoint/2010/main" val="135409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FCF6"/>
        </a:solidFill>
        <a:effectLst/>
      </p:bgPr>
    </p:bg>
    <p:spTree>
      <p:nvGrpSpPr>
        <p:cNvPr id="1" name=""/>
        <p:cNvGrpSpPr/>
        <p:nvPr/>
      </p:nvGrpSpPr>
      <p:grpSpPr>
        <a:xfrm>
          <a:off x="0" y="0"/>
          <a:ext cx="0" cy="0"/>
          <a:chOff x="0" y="0"/>
          <a:chExt cx="0" cy="0"/>
        </a:xfrm>
      </p:grpSpPr>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rot="-657050">
            <a:off x="13440783" y="-2719691"/>
            <a:ext cx="7204569" cy="7177551"/>
          </a:xfrm>
          <a:prstGeom prst="rect">
            <a:avLst/>
          </a:prstGeom>
        </p:spPr>
      </p:pic>
      <p:pic>
        <p:nvPicPr>
          <p:cNvPr id="3" name="Picture 2">
            <a:extLst>
              <a:ext uri="{FF2B5EF4-FFF2-40B4-BE49-F238E27FC236}">
                <a16:creationId xmlns:a16="http://schemas.microsoft.com/office/drawing/2014/main" id="{4816365A-126B-A08F-4A8A-9715B1D0447C}"/>
              </a:ext>
            </a:extLst>
          </p:cNvPr>
          <p:cNvPicPr>
            <a:picLocks noChangeAspect="1"/>
          </p:cNvPicPr>
          <p:nvPr/>
        </p:nvPicPr>
        <p:blipFill>
          <a:blip r:embed="rId4">
            <a:alphaModFix amt="70000"/>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4968829">
            <a:off x="-6292168" y="6725658"/>
            <a:ext cx="9773318" cy="10457831"/>
          </a:xfrm>
          <a:prstGeom prst="rect">
            <a:avLst/>
          </a:prstGeom>
        </p:spPr>
      </p:pic>
      <p:grpSp>
        <p:nvGrpSpPr>
          <p:cNvPr id="28" name="Group 27">
            <a:extLst>
              <a:ext uri="{FF2B5EF4-FFF2-40B4-BE49-F238E27FC236}">
                <a16:creationId xmlns:a16="http://schemas.microsoft.com/office/drawing/2014/main" id="{95BEF9D4-0965-31DD-A2CF-C7CDCFE9EB4C}"/>
              </a:ext>
            </a:extLst>
          </p:cNvPr>
          <p:cNvGrpSpPr/>
          <p:nvPr/>
        </p:nvGrpSpPr>
        <p:grpSpPr>
          <a:xfrm>
            <a:off x="1371600" y="878609"/>
            <a:ext cx="8825831" cy="6222871"/>
            <a:chOff x="1050454" y="1943100"/>
            <a:chExt cx="8825831" cy="6222871"/>
          </a:xfrm>
        </p:grpSpPr>
        <p:sp>
          <p:nvSpPr>
            <p:cNvPr id="23" name="Rectangle: Rounded Corners 22">
              <a:extLst>
                <a:ext uri="{FF2B5EF4-FFF2-40B4-BE49-F238E27FC236}">
                  <a16:creationId xmlns:a16="http://schemas.microsoft.com/office/drawing/2014/main" id="{44B31DDA-1951-487E-F1EE-2B194D1A3635}"/>
                </a:ext>
              </a:extLst>
            </p:cNvPr>
            <p:cNvSpPr/>
            <p:nvPr/>
          </p:nvSpPr>
          <p:spPr>
            <a:xfrm>
              <a:off x="1050454" y="3467100"/>
              <a:ext cx="8825831" cy="4698871"/>
            </a:xfrm>
            <a:prstGeom prst="round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4000">
                  <a:solidFill>
                    <a:schemeClr val="tx1"/>
                  </a:solidFill>
                </a:rPr>
                <a:t>Em hãy vẽ Đường thời gian mô tả các giai đoạn phát triển của máy tính điện cơ.</a:t>
              </a:r>
              <a:endParaRPr lang="en-US" sz="4000">
                <a:solidFill>
                  <a:schemeClr val="tx1"/>
                </a:solidFill>
              </a:endParaRPr>
            </a:p>
          </p:txBody>
        </p:sp>
        <p:pic>
          <p:nvPicPr>
            <p:cNvPr id="26" name="Picture 6">
              <a:extLst>
                <a:ext uri="{FF2B5EF4-FFF2-40B4-BE49-F238E27FC236}">
                  <a16:creationId xmlns:a16="http://schemas.microsoft.com/office/drawing/2014/main" id="{C042B9D8-C1D8-321A-8AF8-BE7F7562115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4393625" y="1943100"/>
              <a:ext cx="2211654" cy="2159129"/>
            </a:xfrm>
            <a:prstGeom prst="rect">
              <a:avLst/>
            </a:prstGeom>
          </p:spPr>
        </p:pic>
      </p:grpSp>
      <p:pic>
        <p:nvPicPr>
          <p:cNvPr id="29" name="Picture 10">
            <a:extLst>
              <a:ext uri="{FF2B5EF4-FFF2-40B4-BE49-F238E27FC236}">
                <a16:creationId xmlns:a16="http://schemas.microsoft.com/office/drawing/2014/main" id="{37D53B7E-18C8-BC32-8B5B-97A4ADB7A3D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1201400" y="2400300"/>
            <a:ext cx="5851192" cy="10056739"/>
          </a:xfrm>
          <a:prstGeom prst="rect">
            <a:avLst/>
          </a:prstGeom>
        </p:spPr>
      </p:pic>
    </p:spTree>
    <p:extLst>
      <p:ext uri="{BB962C8B-B14F-4D97-AF65-F5344CB8AC3E}">
        <p14:creationId xmlns:p14="http://schemas.microsoft.com/office/powerpoint/2010/main" val="60708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53" presetClass="entr" presetSubtype="16"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685</TotalTime>
  <Words>1728</Words>
  <Application>Microsoft Office PowerPoint</Application>
  <PresentationFormat>Custom</PresentationFormat>
  <Paragraphs>205</Paragraphs>
  <Slides>36</Slides>
  <Notes>0</Notes>
  <HiddenSlides>0</HiddenSlides>
  <MMClips>11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36</vt:i4>
      </vt:variant>
    </vt:vector>
  </HeadingPairs>
  <TitlesOfParts>
    <vt:vector size="42" baseType="lpstr">
      <vt:lpstr>Arial</vt:lpstr>
      <vt:lpstr>Times New Roman</vt:lpstr>
      <vt:lpstr>Calibri</vt:lpstr>
      <vt:lpstr>Wingdings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Hồng Phấn Vàng Nhạt Mang tính minh họa của Trẻ em Đơn giản Ngày của Mẹ Bản thuyết trình</dc:title>
  <cp:lastModifiedBy>Windows 11</cp:lastModifiedBy>
  <cp:revision>12</cp:revision>
  <dcterms:created xsi:type="dcterms:W3CDTF">2006-08-16T00:00:00Z</dcterms:created>
  <dcterms:modified xsi:type="dcterms:W3CDTF">2023-09-05T14:40:42Z</dcterms:modified>
  <dc:identifier>DAFbEQVUIGM</dc:identifier>
</cp:coreProperties>
</file>