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0"/>
  </p:notesMasterIdLst>
  <p:sldIdLst>
    <p:sldId id="264" r:id="rId2"/>
    <p:sldId id="258" r:id="rId3"/>
    <p:sldId id="260" r:id="rId4"/>
    <p:sldId id="259" r:id="rId5"/>
    <p:sldId id="257" r:id="rId6"/>
    <p:sldId id="267" r:id="rId7"/>
    <p:sldId id="274" r:id="rId8"/>
    <p:sldId id="272" r:id="rId9"/>
    <p:sldId id="284" r:id="rId10"/>
    <p:sldId id="282" r:id="rId11"/>
    <p:sldId id="337" r:id="rId12"/>
    <p:sldId id="283" r:id="rId13"/>
    <p:sldId id="336" r:id="rId14"/>
    <p:sldId id="314" r:id="rId15"/>
    <p:sldId id="318" r:id="rId16"/>
    <p:sldId id="345" r:id="rId17"/>
    <p:sldId id="346" r:id="rId18"/>
    <p:sldId id="347" r:id="rId19"/>
    <p:sldId id="275" r:id="rId20"/>
    <p:sldId id="326" r:id="rId21"/>
    <p:sldId id="327" r:id="rId22"/>
    <p:sldId id="293" r:id="rId23"/>
    <p:sldId id="338" r:id="rId24"/>
    <p:sldId id="339" r:id="rId25"/>
    <p:sldId id="340" r:id="rId26"/>
    <p:sldId id="342" r:id="rId27"/>
    <p:sldId id="343" r:id="rId28"/>
    <p:sldId id="344" r:id="rId29"/>
    <p:sldId id="268" r:id="rId30"/>
    <p:sldId id="307" r:id="rId31"/>
    <p:sldId id="348" r:id="rId32"/>
    <p:sldId id="349" r:id="rId33"/>
    <p:sldId id="332" r:id="rId34"/>
    <p:sldId id="350" r:id="rId35"/>
    <p:sldId id="351" r:id="rId36"/>
    <p:sldId id="352" r:id="rId37"/>
    <p:sldId id="353" r:id="rId38"/>
    <p:sldId id="262" r:id="rId39"/>
  </p:sldIdLst>
  <p:sldSz cx="18288000" cy="10287000"/>
  <p:notesSz cx="6858000" cy="9144000"/>
  <p:embeddedFontLst>
    <p:embeddedFont>
      <p:font typeface=".VnArial" panose="020B7200000000000000" pitchFamily="34" charset="0"/>
      <p:regular r:id="rId41"/>
      <p:bold r:id="rId42"/>
      <p:italic r:id="rId43"/>
      <p:boldItalic r:id="rId44"/>
    </p:embeddedFont>
    <p:embeddedFont>
      <p:font typeface="Euclid Symbol" panose="05050102010706020507" pitchFamily="18" charset="2"/>
      <p:regular r:id="rId45"/>
      <p:bold r:id="rId46"/>
      <p:italic r:id="rId47"/>
      <p:bold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ambria Math" panose="02040503050406030204" pitchFamily="18" charset="0"/>
      <p:regular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22" autoAdjust="0"/>
  </p:normalViewPr>
  <p:slideViewPr>
    <p:cSldViewPr>
      <p:cViewPr varScale="1">
        <p:scale>
          <a:sx n="40" d="100"/>
          <a:sy n="40" d="100"/>
        </p:scale>
        <p:origin x="832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Relationship Id="rId5" Type="http://schemas.openxmlformats.org/officeDocument/2006/relationships/image" Target="../media/image94.wmf"/><Relationship Id="rId4" Type="http://schemas.openxmlformats.org/officeDocument/2006/relationships/image" Target="../media/image93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4" Type="http://schemas.openxmlformats.org/officeDocument/2006/relationships/image" Target="../media/image5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65.wmf"/><Relationship Id="rId7" Type="http://schemas.openxmlformats.org/officeDocument/2006/relationships/image" Target="../media/image69.wmf"/><Relationship Id="rId2" Type="http://schemas.openxmlformats.org/officeDocument/2006/relationships/image" Target="../media/image64.wmf"/><Relationship Id="rId1" Type="http://schemas.openxmlformats.org/officeDocument/2006/relationships/image" Target="../media/image63.emf"/><Relationship Id="rId6" Type="http://schemas.openxmlformats.org/officeDocument/2006/relationships/image" Target="../media/image68.wmf"/><Relationship Id="rId5" Type="http://schemas.openxmlformats.org/officeDocument/2006/relationships/image" Target="../media/image67.wmf"/><Relationship Id="rId4" Type="http://schemas.openxmlformats.org/officeDocument/2006/relationships/image" Target="../media/image66.emf"/><Relationship Id="rId9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E34CF-6F91-4F12-A6C1-21DE27C777E7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F9E67-9EE9-45AF-BE45-740DD326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662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F9E67-9EE9-45AF-BE45-740DD326B18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755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3" Type="http://schemas.openxmlformats.org/officeDocument/2006/relationships/image" Target="../media/image94.svg"/><Relationship Id="rId12" Type="http://schemas.openxmlformats.org/officeDocument/2006/relationships/image" Target="../media/image3.png"/><Relationship Id="rId2" Type="http://schemas.openxmlformats.org/officeDocument/2006/relationships/image" Target="../media/image1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2.svg"/><Relationship Id="rId15" Type="http://schemas.openxmlformats.org/officeDocument/2006/relationships/image" Target="../media/image5.png"/><Relationship Id="rId4" Type="http://schemas.openxmlformats.org/officeDocument/2006/relationships/image" Target="../media/image2.png"/><Relationship Id="rId1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7" Type="http://schemas.openxmlformats.org/officeDocument/2006/relationships/image" Target="../media/image68.svg"/><Relationship Id="rId12" Type="http://schemas.openxmlformats.org/officeDocument/2006/relationships/image" Target="../media/image7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Relationship Id="rId9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2.bin"/><Relationship Id="rId3" Type="http://schemas.openxmlformats.org/officeDocument/2006/relationships/image" Target="../media/image50.png"/><Relationship Id="rId12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11" Type="http://schemas.openxmlformats.org/officeDocument/2006/relationships/image" Target="../media/image60.svg"/><Relationship Id="rId10" Type="http://schemas.openxmlformats.org/officeDocument/2006/relationships/image" Target="../media/image59.png"/><Relationship Id="rId9" Type="http://schemas.openxmlformats.org/officeDocument/2006/relationships/image" Target="../media/image70.svg"/><Relationship Id="rId14" Type="http://schemas.openxmlformats.org/officeDocument/2006/relationships/image" Target="../media/image58.wmf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4.bin"/><Relationship Id="rId3" Type="http://schemas.openxmlformats.org/officeDocument/2006/relationships/image" Target="../media/image17.png"/><Relationship Id="rId12" Type="http://schemas.openxmlformats.org/officeDocument/2006/relationships/image" Target="../media/image6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5.png"/><Relationship Id="rId11" Type="http://schemas.openxmlformats.org/officeDocument/2006/relationships/oleObject" Target="../embeddings/oleObject23.bin"/><Relationship Id="rId5" Type="http://schemas.openxmlformats.org/officeDocument/2006/relationships/image" Target="../media/image14.svg"/><Relationship Id="rId10" Type="http://schemas.openxmlformats.org/officeDocument/2006/relationships/image" Target="../media/image68.svg"/><Relationship Id="rId14" Type="http://schemas.openxmlformats.org/officeDocument/2006/relationships/image" Target="../media/image62.wmf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5.bin"/><Relationship Id="rId18" Type="http://schemas.openxmlformats.org/officeDocument/2006/relationships/image" Target="../media/image65.wmf"/><Relationship Id="rId26" Type="http://schemas.openxmlformats.org/officeDocument/2006/relationships/image" Target="../media/image69.wmf"/><Relationship Id="rId3" Type="http://schemas.openxmlformats.org/officeDocument/2006/relationships/image" Target="../media/image50.png"/><Relationship Id="rId21" Type="http://schemas.openxmlformats.org/officeDocument/2006/relationships/oleObject" Target="../embeddings/oleObject29.bin"/><Relationship Id="rId12" Type="http://schemas.openxmlformats.org/officeDocument/2006/relationships/image" Target="../media/image60.png"/><Relationship Id="rId17" Type="http://schemas.openxmlformats.org/officeDocument/2006/relationships/oleObject" Target="../embeddings/oleObject27.bin"/><Relationship Id="rId25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4.wmf"/><Relationship Id="rId20" Type="http://schemas.openxmlformats.org/officeDocument/2006/relationships/image" Target="../media/image66.emf"/><Relationship Id="rId29" Type="http://schemas.openxmlformats.org/officeDocument/2006/relationships/oleObject" Target="../embeddings/oleObject33.bin"/><Relationship Id="rId1" Type="http://schemas.openxmlformats.org/officeDocument/2006/relationships/vmlDrawing" Target="../drawings/vmlDrawing9.vml"/><Relationship Id="rId11" Type="http://schemas.openxmlformats.org/officeDocument/2006/relationships/image" Target="../media/image60.svg"/><Relationship Id="rId24" Type="http://schemas.openxmlformats.org/officeDocument/2006/relationships/image" Target="../media/image68.wmf"/><Relationship Id="rId15" Type="http://schemas.openxmlformats.org/officeDocument/2006/relationships/oleObject" Target="../embeddings/oleObject26.bin"/><Relationship Id="rId23" Type="http://schemas.openxmlformats.org/officeDocument/2006/relationships/oleObject" Target="../embeddings/oleObject30.bin"/><Relationship Id="rId28" Type="http://schemas.openxmlformats.org/officeDocument/2006/relationships/image" Target="../media/image70.wmf"/><Relationship Id="rId10" Type="http://schemas.openxmlformats.org/officeDocument/2006/relationships/image" Target="../media/image59.png"/><Relationship Id="rId19" Type="http://schemas.openxmlformats.org/officeDocument/2006/relationships/oleObject" Target="../embeddings/oleObject28.bin"/><Relationship Id="rId9" Type="http://schemas.openxmlformats.org/officeDocument/2006/relationships/image" Target="../media/image70.svg"/><Relationship Id="rId14" Type="http://schemas.openxmlformats.org/officeDocument/2006/relationships/image" Target="../media/image63.emf"/><Relationship Id="rId22" Type="http://schemas.openxmlformats.org/officeDocument/2006/relationships/image" Target="../media/image67.wmf"/><Relationship Id="rId27" Type="http://schemas.openxmlformats.org/officeDocument/2006/relationships/oleObject" Target="../embeddings/oleObject32.bin"/><Relationship Id="rId30" Type="http://schemas.openxmlformats.org/officeDocument/2006/relationships/image" Target="../media/image71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74.emf"/><Relationship Id="rId3" Type="http://schemas.openxmlformats.org/officeDocument/2006/relationships/image" Target="../media/image17.png"/><Relationship Id="rId7" Type="http://schemas.openxmlformats.org/officeDocument/2006/relationships/image" Target="../media/image76.png"/><Relationship Id="rId12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5.png"/><Relationship Id="rId11" Type="http://schemas.openxmlformats.org/officeDocument/2006/relationships/image" Target="../media/image73.wmf"/><Relationship Id="rId5" Type="http://schemas.openxmlformats.org/officeDocument/2006/relationships/image" Target="../media/image14.svg"/><Relationship Id="rId10" Type="http://schemas.openxmlformats.org/officeDocument/2006/relationships/oleObject" Target="../embeddings/oleObject35.bin"/><Relationship Id="rId9" Type="http://schemas.openxmlformats.org/officeDocument/2006/relationships/image" Target="../media/image72.wmf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svg"/><Relationship Id="rId39" Type="http://schemas.openxmlformats.org/officeDocument/2006/relationships/image" Target="../media/image540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0" Type="http://schemas.openxmlformats.org/officeDocument/2006/relationships/image" Target="../media/image59.png"/><Relationship Id="rId11" Type="http://schemas.openxmlformats.org/officeDocument/2006/relationships/image" Target="../media/image60.svg"/><Relationship Id="rId14" Type="http://schemas.openxmlformats.org/officeDocument/2006/relationships/image" Target="../media/image77.png"/></Relationships>
</file>

<file path=ppt/slides/_rels/slide16.xml.rels><?xml version="1.0" encoding="UTF-8" standalone="yes"?>
<Relationships xmlns="http://schemas.openxmlformats.org/package/2006/relationships"><Relationship Id="rId12" Type="http://schemas.openxmlformats.org/officeDocument/2006/relationships/image" Target="../media/image3.png"/><Relationship Id="rId2" Type="http://schemas.openxmlformats.org/officeDocument/2006/relationships/image" Target="../media/image50.png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72.svg"/><Relationship Id="rId15" Type="http://schemas.openxmlformats.org/officeDocument/2006/relationships/image" Target="../media/image12.svg"/><Relationship Id="rId10" Type="http://schemas.openxmlformats.org/officeDocument/2006/relationships/image" Target="../media/image33.png"/><Relationship Id="rId9" Type="http://schemas.openxmlformats.org/officeDocument/2006/relationships/image" Target="../media/image70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7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svg"/><Relationship Id="rId26" Type="http://schemas.openxmlformats.org/officeDocument/2006/relationships/image" Target="../media/image37.png"/><Relationship Id="rId3" Type="http://schemas.openxmlformats.org/officeDocument/2006/relationships/image" Target="../media/image42.png"/><Relationship Id="rId21" Type="http://schemas.microsoft.com/office/2007/relationships/hdphoto" Target="../media/hdphoto1.wdp"/><Relationship Id="rId42" Type="http://schemas.openxmlformats.org/officeDocument/2006/relationships/image" Target="../media/image393.svg"/><Relationship Id="rId25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20" Type="http://schemas.openxmlformats.org/officeDocument/2006/relationships/image" Target="../media/image16.png"/><Relationship Id="rId1" Type="http://schemas.openxmlformats.org/officeDocument/2006/relationships/vmlDrawing" Target="../drawings/vmlDrawing12.vml"/><Relationship Id="rId24" Type="http://schemas.openxmlformats.org/officeDocument/2006/relationships/oleObject" Target="../embeddings/oleObject39.bin"/><Relationship Id="rId23" Type="http://schemas.openxmlformats.org/officeDocument/2006/relationships/image" Target="../media/image82.wmf"/><Relationship Id="rId19" Type="http://schemas.openxmlformats.org/officeDocument/2006/relationships/image" Target="../media/image14.svg"/><Relationship Id="rId14" Type="http://schemas.openxmlformats.org/officeDocument/2006/relationships/image" Target="../media/image17.png"/><Relationship Id="rId22" Type="http://schemas.openxmlformats.org/officeDocument/2006/relationships/oleObject" Target="../embeddings/oleObject38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6.svg"/><Relationship Id="rId7" Type="http://schemas.openxmlformats.org/officeDocument/2006/relationships/image" Target="../media/image26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8.svg"/><Relationship Id="rId10" Type="http://schemas.openxmlformats.org/officeDocument/2006/relationships/image" Target="../media/image180.png"/><Relationship Id="rId4" Type="http://schemas.openxmlformats.org/officeDocument/2006/relationships/image" Target="../media/image8.png"/><Relationship Id="rId9" Type="http://schemas.openxmlformats.org/officeDocument/2006/relationships/image" Target="../media/image40.svg"/></Relationships>
</file>

<file path=ppt/slides/_rels/slide20.xml.rels><?xml version="1.0" encoding="UTF-8" standalone="yes"?>
<Relationships xmlns="http://schemas.openxmlformats.org/package/2006/relationships"><Relationship Id="rId18" Type="http://schemas.openxmlformats.org/officeDocument/2006/relationships/oleObject" Target="../embeddings/oleObject41.bin"/><Relationship Id="rId3" Type="http://schemas.openxmlformats.org/officeDocument/2006/relationships/image" Target="../media/image50.png"/><Relationship Id="rId12" Type="http://schemas.openxmlformats.org/officeDocument/2006/relationships/image" Target="../media/image3.png"/><Relationship Id="rId17" Type="http://schemas.openxmlformats.org/officeDocument/2006/relationships/image" Target="../media/image88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png"/><Relationship Id="rId20" Type="http://schemas.openxmlformats.org/officeDocument/2006/relationships/image" Target="../media/image84.png"/><Relationship Id="rId1" Type="http://schemas.openxmlformats.org/officeDocument/2006/relationships/vmlDrawing" Target="../drawings/vmlDrawing13.vml"/><Relationship Id="rId11" Type="http://schemas.openxmlformats.org/officeDocument/2006/relationships/image" Target="../media/image72.svg"/><Relationship Id="rId15" Type="http://schemas.openxmlformats.org/officeDocument/2006/relationships/image" Target="../media/image12.svg"/><Relationship Id="rId5" Type="http://schemas.openxmlformats.org/officeDocument/2006/relationships/image" Target="../media/image14.svg"/><Relationship Id="rId10" Type="http://schemas.openxmlformats.org/officeDocument/2006/relationships/image" Target="../media/image33.png"/><Relationship Id="rId19" Type="http://schemas.openxmlformats.org/officeDocument/2006/relationships/image" Target="../media/image83.wmf"/><Relationship Id="rId9" Type="http://schemas.openxmlformats.org/officeDocument/2006/relationships/image" Target="../media/image70.svg"/></Relationships>
</file>

<file path=ppt/slides/_rels/slide21.xml.rels><?xml version="1.0" encoding="UTF-8" standalone="yes"?>
<Relationships xmlns="http://schemas.openxmlformats.org/package/2006/relationships"><Relationship Id="rId18" Type="http://schemas.openxmlformats.org/officeDocument/2006/relationships/image" Target="../media/image85.wmf"/><Relationship Id="rId3" Type="http://schemas.openxmlformats.org/officeDocument/2006/relationships/image" Target="../media/image50.png"/><Relationship Id="rId21" Type="http://schemas.openxmlformats.org/officeDocument/2006/relationships/image" Target="../media/image87.png"/><Relationship Id="rId12" Type="http://schemas.openxmlformats.org/officeDocument/2006/relationships/image" Target="../media/image3.png"/><Relationship Id="rId17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png"/><Relationship Id="rId20" Type="http://schemas.openxmlformats.org/officeDocument/2006/relationships/image" Target="../media/image86.wmf"/><Relationship Id="rId1" Type="http://schemas.openxmlformats.org/officeDocument/2006/relationships/vmlDrawing" Target="../drawings/vmlDrawing14.vml"/><Relationship Id="rId11" Type="http://schemas.openxmlformats.org/officeDocument/2006/relationships/image" Target="../media/image72.svg"/><Relationship Id="rId15" Type="http://schemas.openxmlformats.org/officeDocument/2006/relationships/image" Target="../media/image12.svg"/><Relationship Id="rId5" Type="http://schemas.openxmlformats.org/officeDocument/2006/relationships/image" Target="../media/image14.svg"/><Relationship Id="rId10" Type="http://schemas.openxmlformats.org/officeDocument/2006/relationships/image" Target="../media/image33.png"/><Relationship Id="rId19" Type="http://schemas.openxmlformats.org/officeDocument/2006/relationships/oleObject" Target="../embeddings/oleObject43.bin"/><Relationship Id="rId9" Type="http://schemas.openxmlformats.org/officeDocument/2006/relationships/image" Target="../media/image70.sv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76.svg"/><Relationship Id="rId15" Type="http://schemas.openxmlformats.org/officeDocument/2006/relationships/image" Target="../media/image12.svg"/><Relationship Id="rId10" Type="http://schemas.openxmlformats.org/officeDocument/2006/relationships/image" Target="../media/image42.png"/><Relationship Id="rId9" Type="http://schemas.openxmlformats.org/officeDocument/2006/relationships/image" Target="../media/image80.svg"/><Relationship Id="rId1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svg"/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8.png"/><Relationship Id="rId5" Type="http://schemas.openxmlformats.org/officeDocument/2006/relationships/image" Target="../media/image76.svg"/><Relationship Id="rId15" Type="http://schemas.openxmlformats.org/officeDocument/2006/relationships/image" Target="../media/image89.wmf"/><Relationship Id="rId10" Type="http://schemas.openxmlformats.org/officeDocument/2006/relationships/image" Target="../media/image42.png"/><Relationship Id="rId9" Type="http://schemas.openxmlformats.org/officeDocument/2006/relationships/image" Target="../media/image80.svg"/><Relationship Id="rId14" Type="http://schemas.openxmlformats.org/officeDocument/2006/relationships/oleObject" Target="../embeddings/oleObject44.bin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76.svg"/><Relationship Id="rId15" Type="http://schemas.openxmlformats.org/officeDocument/2006/relationships/image" Target="../media/image12.svg"/><Relationship Id="rId10" Type="http://schemas.openxmlformats.org/officeDocument/2006/relationships/image" Target="../media/image42.png"/><Relationship Id="rId9" Type="http://schemas.openxmlformats.org/officeDocument/2006/relationships/image" Target="../media/image80.svg"/><Relationship Id="rId1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svg"/><Relationship Id="rId18" Type="http://schemas.openxmlformats.org/officeDocument/2006/relationships/oleObject" Target="../embeddings/oleObject47.bin"/><Relationship Id="rId3" Type="http://schemas.openxmlformats.org/officeDocument/2006/relationships/image" Target="../media/image57.png"/><Relationship Id="rId21" Type="http://schemas.openxmlformats.org/officeDocument/2006/relationships/image" Target="../media/image93.wmf"/><Relationship Id="rId17" Type="http://schemas.openxmlformats.org/officeDocument/2006/relationships/image" Target="../media/image9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6.bin"/><Relationship Id="rId20" Type="http://schemas.openxmlformats.org/officeDocument/2006/relationships/oleObject" Target="../embeddings/oleObject48.bin"/><Relationship Id="rId1" Type="http://schemas.openxmlformats.org/officeDocument/2006/relationships/vmlDrawing" Target="../drawings/vmlDrawing16.vml"/><Relationship Id="rId6" Type="http://schemas.openxmlformats.org/officeDocument/2006/relationships/image" Target="../media/image88.png"/><Relationship Id="rId5" Type="http://schemas.openxmlformats.org/officeDocument/2006/relationships/image" Target="../media/image76.svg"/><Relationship Id="rId15" Type="http://schemas.openxmlformats.org/officeDocument/2006/relationships/image" Target="../media/image90.wmf"/><Relationship Id="rId23" Type="http://schemas.openxmlformats.org/officeDocument/2006/relationships/image" Target="../media/image94.wmf"/><Relationship Id="rId10" Type="http://schemas.openxmlformats.org/officeDocument/2006/relationships/image" Target="../media/image42.png"/><Relationship Id="rId19" Type="http://schemas.openxmlformats.org/officeDocument/2006/relationships/image" Target="../media/image92.wmf"/><Relationship Id="rId9" Type="http://schemas.openxmlformats.org/officeDocument/2006/relationships/image" Target="../media/image80.svg"/><Relationship Id="rId14" Type="http://schemas.openxmlformats.org/officeDocument/2006/relationships/oleObject" Target="../embeddings/oleObject45.bin"/><Relationship Id="rId22" Type="http://schemas.openxmlformats.org/officeDocument/2006/relationships/oleObject" Target="../embeddings/oleObject49.bin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svg"/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2.png"/><Relationship Id="rId5" Type="http://schemas.openxmlformats.org/officeDocument/2006/relationships/image" Target="../media/image76.svg"/><Relationship Id="rId15" Type="http://schemas.openxmlformats.org/officeDocument/2006/relationships/image" Target="../media/image95.wmf"/><Relationship Id="rId14" Type="http://schemas.openxmlformats.org/officeDocument/2006/relationships/oleObject" Target="../embeddings/oleObject50.bin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76.svg"/><Relationship Id="rId15" Type="http://schemas.openxmlformats.org/officeDocument/2006/relationships/image" Target="../media/image12.svg"/><Relationship Id="rId10" Type="http://schemas.openxmlformats.org/officeDocument/2006/relationships/image" Target="../media/image42.png"/><Relationship Id="rId9" Type="http://schemas.openxmlformats.org/officeDocument/2006/relationships/image" Target="../media/image80.svg"/><Relationship Id="rId1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76.svg"/></Relationships>
</file>

<file path=ppt/slides/_rels/slide29.xml.rels><?xml version="1.0" encoding="UTF-8" standalone="yes"?>
<Relationships xmlns="http://schemas.openxmlformats.org/package/2006/relationships"><Relationship Id="rId12" Type="http://schemas.openxmlformats.org/officeDocument/2006/relationships/image" Target="../media/image3.png"/><Relationship Id="rId2" Type="http://schemas.openxmlformats.org/officeDocument/2006/relationships/image" Target="../media/image50.png"/><Relationship Id="rId16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72.svg"/><Relationship Id="rId15" Type="http://schemas.openxmlformats.org/officeDocument/2006/relationships/image" Target="../media/image12.svg"/><Relationship Id="rId10" Type="http://schemas.openxmlformats.org/officeDocument/2006/relationships/image" Target="../media/image33.png"/><Relationship Id="rId9" Type="http://schemas.openxmlformats.org/officeDocument/2006/relationships/image" Target="../media/image7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2.svg"/><Relationship Id="rId3" Type="http://schemas.openxmlformats.org/officeDocument/2006/relationships/image" Target="../media/image54.svg"/><Relationship Id="rId7" Type="http://schemas.openxmlformats.org/officeDocument/2006/relationships/image" Target="../media/image58.svg"/><Relationship Id="rId12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62.svg"/><Relationship Id="rId10" Type="http://schemas.openxmlformats.org/officeDocument/2006/relationships/image" Target="../media/image14.png"/><Relationship Id="rId4" Type="http://schemas.openxmlformats.org/officeDocument/2006/relationships/image" Target="../media/image12.png"/><Relationship Id="rId9" Type="http://schemas.openxmlformats.org/officeDocument/2006/relationships/image" Target="../media/image60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7" Type="http://schemas.openxmlformats.org/officeDocument/2006/relationships/image" Target="../media/image68.svg"/><Relationship Id="rId12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70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01.png"/><Relationship Id="rId12" Type="http://schemas.openxmlformats.org/officeDocument/2006/relationships/image" Target="../media/image3.png"/><Relationship Id="rId17" Type="http://schemas.openxmlformats.org/officeDocument/2006/relationships/image" Target="../media/image100.png"/><Relationship Id="rId2" Type="http://schemas.openxmlformats.org/officeDocument/2006/relationships/image" Target="../media/image50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72.svg"/><Relationship Id="rId15" Type="http://schemas.openxmlformats.org/officeDocument/2006/relationships/image" Target="../media/image12.svg"/><Relationship Id="rId5" Type="http://schemas.openxmlformats.org/officeDocument/2006/relationships/image" Target="../media/image14.svg"/><Relationship Id="rId10" Type="http://schemas.openxmlformats.org/officeDocument/2006/relationships/image" Target="../media/image33.png"/><Relationship Id="rId9" Type="http://schemas.openxmlformats.org/officeDocument/2006/relationships/image" Target="../media/image70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84.svg"/><Relationship Id="rId7" Type="http://schemas.openxmlformats.org/officeDocument/2006/relationships/image" Target="../media/image78.svg"/><Relationship Id="rId12" Type="http://schemas.openxmlformats.org/officeDocument/2006/relationships/image" Target="../media/image42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82.svg"/><Relationship Id="rId10" Type="http://schemas.openxmlformats.org/officeDocument/2006/relationships/image" Target="../media/image108.png"/><Relationship Id="rId9" Type="http://schemas.openxmlformats.org/officeDocument/2006/relationships/image" Target="../media/image80.svg"/><Relationship Id="rId14" Type="http://schemas.openxmlformats.org/officeDocument/2006/relationships/image" Target="../media/image116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12" Type="http://schemas.openxmlformats.org/officeDocument/2006/relationships/image" Target="../media/image17.png"/><Relationship Id="rId3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29" Type="http://schemas.openxmlformats.org/officeDocument/2006/relationships/image" Target="../media/image172.svg"/><Relationship Id="rId1" Type="http://schemas.openxmlformats.org/officeDocument/2006/relationships/vmlDrawing" Target="../drawings/vmlDrawing1.vml"/><Relationship Id="rId11" Type="http://schemas.microsoft.com/office/2007/relationships/hdphoto" Target="../media/hdphoto1.wdp"/><Relationship Id="rId32" Type="http://schemas.openxmlformats.org/officeDocument/2006/relationships/oleObject" Target="../embeddings/oleObject2.bin"/><Relationship Id="rId5" Type="http://schemas.openxmlformats.org/officeDocument/2006/relationships/image" Target="../media/image14.svg"/><Relationship Id="rId10" Type="http://schemas.openxmlformats.org/officeDocument/2006/relationships/image" Target="../media/image16.png"/><Relationship Id="rId31" Type="http://schemas.openxmlformats.org/officeDocument/2006/relationships/image" Target="../media/image15.emf"/><Relationship Id="rId9" Type="http://schemas.openxmlformats.org/officeDocument/2006/relationships/image" Target="../media/image26.svg"/><Relationship Id="rId30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.svg"/><Relationship Id="rId18" Type="http://schemas.openxmlformats.org/officeDocument/2006/relationships/image" Target="../media/image28.png"/><Relationship Id="rId3" Type="http://schemas.openxmlformats.org/officeDocument/2006/relationships/image" Target="../media/image23.png"/><Relationship Id="rId21" Type="http://schemas.openxmlformats.org/officeDocument/2006/relationships/oleObject" Target="../embeddings/oleObject4.bin"/><Relationship Id="rId12" Type="http://schemas.openxmlformats.org/officeDocument/2006/relationships/image" Target="../media/image25.png"/><Relationship Id="rId17" Type="http://schemas.openxmlformats.org/officeDocument/2006/relationships/image" Target="../media/image34.svg"/><Relationship Id="rId7" Type="http://schemas.openxmlformats.org/officeDocument/2006/relationships/image" Target="../media/image24.sv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png"/><Relationship Id="rId20" Type="http://schemas.openxmlformats.org/officeDocument/2006/relationships/image" Target="../media/image20.wmf"/><Relationship Id="rId1" Type="http://schemas.openxmlformats.org/officeDocument/2006/relationships/vmlDrawing" Target="../drawings/vmlDrawing2.vml"/><Relationship Id="rId11" Type="http://schemas.openxmlformats.org/officeDocument/2006/relationships/image" Target="../media/image28.svg"/><Relationship Id="rId24" Type="http://schemas.openxmlformats.org/officeDocument/2006/relationships/image" Target="../media/image22.wmf"/><Relationship Id="rId5" Type="http://schemas.openxmlformats.org/officeDocument/2006/relationships/image" Target="../media/image24.png"/><Relationship Id="rId15" Type="http://schemas.openxmlformats.org/officeDocument/2006/relationships/image" Target="../media/image32.svg"/><Relationship Id="rId23" Type="http://schemas.openxmlformats.org/officeDocument/2006/relationships/oleObject" Target="../embeddings/oleObject5.bin"/><Relationship Id="rId19" Type="http://schemas.openxmlformats.org/officeDocument/2006/relationships/oleObject" Target="../embeddings/oleObject3.bin"/><Relationship Id="rId4" Type="http://schemas.openxmlformats.org/officeDocument/2006/relationships/image" Target="../media/image20.svg"/><Relationship Id="rId14" Type="http://schemas.openxmlformats.org/officeDocument/2006/relationships/image" Target="../media/image26.png"/><Relationship Id="rId22" Type="http://schemas.openxmlformats.org/officeDocument/2006/relationships/image" Target="../media/image21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png"/><Relationship Id="rId3" Type="http://schemas.openxmlformats.org/officeDocument/2006/relationships/image" Target="../media/image33.png"/><Relationship Id="rId42" Type="http://schemas.openxmlformats.org/officeDocument/2006/relationships/image" Target="../media/image393.svg"/><Relationship Id="rId47" Type="http://schemas.openxmlformats.org/officeDocument/2006/relationships/oleObject" Target="../embeddings/oleObject8.bin"/><Relationship Id="rId50" Type="http://schemas.openxmlformats.org/officeDocument/2006/relationships/image" Target="../media/image32.wmf"/><Relationship Id="rId12" Type="http://schemas.openxmlformats.org/officeDocument/2006/relationships/image" Target="../media/image17.png"/><Relationship Id="rId7" Type="http://schemas.openxmlformats.org/officeDocument/2006/relationships/image" Target="../media/image68.svg"/><Relationship Id="rId46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png"/><Relationship Id="rId41" Type="http://schemas.openxmlformats.org/officeDocument/2006/relationships/image" Target="../media/image37.png"/><Relationship Id="rId1" Type="http://schemas.openxmlformats.org/officeDocument/2006/relationships/vmlDrawing" Target="../drawings/vmlDrawing3.vml"/><Relationship Id="rId11" Type="http://schemas.openxmlformats.org/officeDocument/2006/relationships/image" Target="../media/image72.svg"/><Relationship Id="rId40" Type="http://schemas.openxmlformats.org/officeDocument/2006/relationships/image" Target="../media/image426.svg"/><Relationship Id="rId45" Type="http://schemas.openxmlformats.org/officeDocument/2006/relationships/oleObject" Target="../embeddings/oleObject7.bin"/><Relationship Id="rId5" Type="http://schemas.openxmlformats.org/officeDocument/2006/relationships/image" Target="../media/image14.svg"/><Relationship Id="rId15" Type="http://schemas.openxmlformats.org/officeDocument/2006/relationships/image" Target="../media/image35.png"/><Relationship Id="rId49" Type="http://schemas.openxmlformats.org/officeDocument/2006/relationships/oleObject" Target="../embeddings/oleObject9.bin"/><Relationship Id="rId44" Type="http://schemas.openxmlformats.org/officeDocument/2006/relationships/image" Target="../media/image29.wmf"/><Relationship Id="rId14" Type="http://schemas.openxmlformats.org/officeDocument/2006/relationships/image" Target="../media/image389.svg"/><Relationship Id="rId43" Type="http://schemas.openxmlformats.org/officeDocument/2006/relationships/oleObject" Target="../embeddings/oleObject6.bin"/><Relationship Id="rId48" Type="http://schemas.openxmlformats.org/officeDocument/2006/relationships/image" Target="../media/image31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svg"/><Relationship Id="rId51" Type="http://schemas.openxmlformats.org/officeDocument/2006/relationships/image" Target="../media/image45.png"/><Relationship Id="rId3" Type="http://schemas.openxmlformats.org/officeDocument/2006/relationships/notesSlide" Target="../notesSlides/notesSlide1.xml"/><Relationship Id="rId50" Type="http://schemas.openxmlformats.org/officeDocument/2006/relationships/image" Target="../media/image436.svg"/><Relationship Id="rId55" Type="http://schemas.openxmlformats.org/officeDocument/2006/relationships/image" Target="../media/image39.wmf"/><Relationship Id="rId42" Type="http://schemas.openxmlformats.org/officeDocument/2006/relationships/image" Target="../media/image393.svg"/><Relationship Id="rId59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54" Type="http://schemas.openxmlformats.org/officeDocument/2006/relationships/oleObject" Target="../embeddings/oleObject11.bin"/><Relationship Id="rId1" Type="http://schemas.openxmlformats.org/officeDocument/2006/relationships/vmlDrawing" Target="../drawings/vmlDrawing4.vml"/><Relationship Id="rId53" Type="http://schemas.openxmlformats.org/officeDocument/2006/relationships/image" Target="../media/image38.wmf"/><Relationship Id="rId58" Type="http://schemas.openxmlformats.org/officeDocument/2006/relationships/oleObject" Target="../embeddings/oleObject13.bin"/><Relationship Id="rId15" Type="http://schemas.openxmlformats.org/officeDocument/2006/relationships/image" Target="../media/image44.png"/><Relationship Id="rId57" Type="http://schemas.openxmlformats.org/officeDocument/2006/relationships/image" Target="../media/image40.wmf"/><Relationship Id="rId52" Type="http://schemas.openxmlformats.org/officeDocument/2006/relationships/oleObject" Target="../embeddings/oleObject10.bin"/><Relationship Id="rId60" Type="http://schemas.openxmlformats.org/officeDocument/2006/relationships/image" Target="../media/image37.png"/><Relationship Id="rId4" Type="http://schemas.openxmlformats.org/officeDocument/2006/relationships/image" Target="../media/image42.png"/><Relationship Id="rId14" Type="http://schemas.openxmlformats.org/officeDocument/2006/relationships/image" Target="../media/image43.png"/><Relationship Id="rId56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8" Type="http://schemas.openxmlformats.org/officeDocument/2006/relationships/image" Target="../media/image50.png"/><Relationship Id="rId26" Type="http://schemas.openxmlformats.org/officeDocument/2006/relationships/oleObject" Target="../embeddings/oleObject17.bin"/><Relationship Id="rId3" Type="http://schemas.openxmlformats.org/officeDocument/2006/relationships/image" Target="../media/image17.png"/><Relationship Id="rId21" Type="http://schemas.openxmlformats.org/officeDocument/2006/relationships/image" Target="../media/image46.wmf"/><Relationship Id="rId7" Type="http://schemas.openxmlformats.org/officeDocument/2006/relationships/image" Target="../media/image20.svg"/><Relationship Id="rId17" Type="http://schemas.openxmlformats.org/officeDocument/2006/relationships/image" Target="../media/image34.svg"/><Relationship Id="rId25" Type="http://schemas.openxmlformats.org/officeDocument/2006/relationships/image" Target="../media/image48.emf"/><Relationship Id="rId2" Type="http://schemas.openxmlformats.org/officeDocument/2006/relationships/slideLayout" Target="../slideLayouts/slideLayout7.xml"/><Relationship Id="rId20" Type="http://schemas.openxmlformats.org/officeDocument/2006/relationships/oleObject" Target="../embeddings/oleObject14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png"/><Relationship Id="rId11" Type="http://schemas.openxmlformats.org/officeDocument/2006/relationships/image" Target="../media/image92.svg"/><Relationship Id="rId24" Type="http://schemas.openxmlformats.org/officeDocument/2006/relationships/oleObject" Target="../embeddings/oleObject16.bin"/><Relationship Id="rId5" Type="http://schemas.openxmlformats.org/officeDocument/2006/relationships/image" Target="../media/image14.svg"/><Relationship Id="rId23" Type="http://schemas.openxmlformats.org/officeDocument/2006/relationships/image" Target="../media/image47.wmf"/><Relationship Id="rId19" Type="http://schemas.openxmlformats.org/officeDocument/2006/relationships/image" Target="../media/image51.png"/><Relationship Id="rId9" Type="http://schemas.openxmlformats.org/officeDocument/2006/relationships/image" Target="../media/image70.svg"/><Relationship Id="rId22" Type="http://schemas.openxmlformats.org/officeDocument/2006/relationships/oleObject" Target="../embeddings/oleObject15.bin"/><Relationship Id="rId27" Type="http://schemas.openxmlformats.org/officeDocument/2006/relationships/image" Target="../media/image49.em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svg"/><Relationship Id="rId18" Type="http://schemas.openxmlformats.org/officeDocument/2006/relationships/oleObject" Target="../embeddings/oleObject19.bin"/><Relationship Id="rId3" Type="http://schemas.openxmlformats.org/officeDocument/2006/relationships/image" Target="../media/image42.png"/><Relationship Id="rId21" Type="http://schemas.openxmlformats.org/officeDocument/2006/relationships/image" Target="../media/image54.emf"/><Relationship Id="rId17" Type="http://schemas.openxmlformats.org/officeDocument/2006/relationships/image" Target="../media/image5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6.vml"/><Relationship Id="rId5" Type="http://schemas.openxmlformats.org/officeDocument/2006/relationships/image" Target="../media/image14.svg"/><Relationship Id="rId15" Type="http://schemas.openxmlformats.org/officeDocument/2006/relationships/image" Target="../media/image56.png"/><Relationship Id="rId23" Type="http://schemas.openxmlformats.org/officeDocument/2006/relationships/image" Target="../media/image55.emf"/><Relationship Id="rId19" Type="http://schemas.openxmlformats.org/officeDocument/2006/relationships/image" Target="../media/image53.wmf"/><Relationship Id="rId14" Type="http://schemas.openxmlformats.org/officeDocument/2006/relationships/image" Target="../media/image17.png"/><Relationship Id="rId22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F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677400"/>
            <a:ext cx="18288000" cy="952500"/>
            <a:chOff x="0" y="0"/>
            <a:chExt cx="6350000" cy="979170"/>
          </a:xfrm>
        </p:grpSpPr>
        <p:sp>
          <p:nvSpPr>
            <p:cNvPr id="3" name="Freeform 3"/>
            <p:cNvSpPr/>
            <p:nvPr/>
          </p:nvSpPr>
          <p:spPr>
            <a:xfrm>
              <a:off x="0" y="-55880"/>
              <a:ext cx="6350000" cy="1035050"/>
            </a:xfrm>
            <a:custGeom>
              <a:avLst/>
              <a:gdLst/>
              <a:ahLst/>
              <a:cxnLst/>
              <a:rect l="l" t="t" r="r" b="b"/>
              <a:pathLst>
                <a:path w="6350000" h="1035050">
                  <a:moveTo>
                    <a:pt x="5628640" y="177800"/>
                  </a:moveTo>
                  <a:cubicBezTo>
                    <a:pt x="5184140" y="96520"/>
                    <a:pt x="4733290" y="29210"/>
                    <a:pt x="4279900" y="67310"/>
                  </a:cubicBezTo>
                  <a:cubicBezTo>
                    <a:pt x="3841750" y="104140"/>
                    <a:pt x="3437890" y="316230"/>
                    <a:pt x="2997200" y="331470"/>
                  </a:cubicBezTo>
                  <a:cubicBezTo>
                    <a:pt x="2550160" y="346710"/>
                    <a:pt x="2101850" y="267970"/>
                    <a:pt x="1668780" y="167640"/>
                  </a:cubicBezTo>
                  <a:cubicBezTo>
                    <a:pt x="941070" y="0"/>
                    <a:pt x="364490" y="205740"/>
                    <a:pt x="0" y="417830"/>
                  </a:cubicBezTo>
                  <a:lnTo>
                    <a:pt x="0" y="1035050"/>
                  </a:lnTo>
                  <a:lnTo>
                    <a:pt x="6350000" y="1035050"/>
                  </a:lnTo>
                  <a:lnTo>
                    <a:pt x="6350000" y="327660"/>
                  </a:lnTo>
                  <a:cubicBezTo>
                    <a:pt x="6112510" y="265430"/>
                    <a:pt x="5867400" y="220980"/>
                    <a:pt x="5628640" y="177800"/>
                  </a:cubicBezTo>
                  <a:close/>
                </a:path>
              </a:pathLst>
            </a:custGeom>
            <a:solidFill>
              <a:srgbClr val="ADD6D8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2286000" y="8559160"/>
            <a:ext cx="4051120" cy="414148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flipH="1">
            <a:off x="15849600" y="-824670"/>
            <a:ext cx="4178470" cy="3094436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flipH="1">
            <a:off x="14873952" y="-3079467"/>
            <a:ext cx="4051120" cy="41414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6415800" y="1489999"/>
            <a:ext cx="5181600" cy="446913"/>
          </a:xfrm>
          <a:prstGeom prst="rect">
            <a:avLst/>
          </a:prstGeom>
        </p:spPr>
      </p:pic>
      <p:sp>
        <p:nvSpPr>
          <p:cNvPr id="15" name="Google Shape;7771;p33"/>
          <p:cNvSpPr txBox="1">
            <a:spLocks/>
          </p:cNvSpPr>
          <p:nvPr/>
        </p:nvSpPr>
        <p:spPr>
          <a:xfrm>
            <a:off x="3901200" y="495300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avoon"/>
              <a:buNone/>
              <a:defRPr sz="3500" b="0" i="0" u="none" strike="noStrike" cap="none">
                <a:solidFill>
                  <a:schemeClr val="dk1"/>
                </a:solidFill>
                <a:latin typeface="Kavoon"/>
                <a:ea typeface="Kavoon"/>
                <a:cs typeface="Kavoon"/>
                <a:sym typeface="Kavoon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>
              <a:buClr>
                <a:srgbClr val="04596F"/>
              </a:buClr>
            </a:pPr>
            <a:r>
              <a:rPr lang="vi-VN" sz="6000" b="1" kern="0" dirty="0" smtClean="0">
                <a:solidFill>
                  <a:schemeClr val="bg1"/>
                </a:solidFill>
                <a:latin typeface="Arial" panose="020B0604020202020204" pitchFamily="34" charset="0"/>
              </a:rPr>
              <a:t>KHỞI ĐỘNG</a:t>
            </a:r>
            <a:endParaRPr lang="vi-VN" sz="6000" b="1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4" name="Picture 20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15849600" y="6490257"/>
            <a:ext cx="1173899" cy="96504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609253" y="2401911"/>
            <a:ext cx="1002230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doanh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nghiệp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xuất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khẩu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gạo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mua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lúa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7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đồng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/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tấn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phí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vận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chuyển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nơi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mua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đồng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/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chuyến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Doanh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nghiệp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mua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x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tấn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lúa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sử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3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chuyến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vận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chuyển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lúa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en-US" sz="32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y (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đồng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tổng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chi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phí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mà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doanh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nghiệp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mua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x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tấn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lúa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phí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vận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chuyển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Viết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y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x.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6" name="Picture 15"/>
          <p:cNvPicPr/>
          <p:nvPr/>
        </p:nvPicPr>
        <p:blipFill>
          <a:blip r:embed="rId15"/>
          <a:stretch>
            <a:fillRect/>
          </a:stretch>
        </p:blipFill>
        <p:spPr>
          <a:xfrm>
            <a:off x="11597399" y="2644545"/>
            <a:ext cx="6017991" cy="353733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630274" y="6547023"/>
            <a:ext cx="14430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Hàm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y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x ở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gợi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lên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khái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niệm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toán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r>
              <a:rPr lang="en-US" sz="3200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381000" y="6839410"/>
            <a:ext cx="3273836" cy="50723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randomBar dir="vert"/>
      </p:transition>
    </mc:Choice>
    <mc:Fallback xmlns="">
      <p:transition spd="med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951394" flipH="1">
            <a:off x="15609166" y="7657728"/>
            <a:ext cx="1928976" cy="1855324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010400" y="1838081"/>
            <a:ext cx="5562600" cy="1066800"/>
            <a:chOff x="381000" y="190500"/>
            <a:chExt cx="5562600" cy="1066800"/>
          </a:xfrm>
          <a:solidFill>
            <a:schemeClr val="accent5"/>
          </a:solidFill>
        </p:grpSpPr>
        <p:sp>
          <p:nvSpPr>
            <p:cNvPr id="13" name="Rectangle 12"/>
            <p:cNvSpPr/>
            <p:nvPr/>
          </p:nvSpPr>
          <p:spPr>
            <a:xfrm>
              <a:off x="381000" y="190500"/>
              <a:ext cx="5562600" cy="106680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5800" y="190500"/>
              <a:ext cx="4974439" cy="1015663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Ví dụ </a:t>
              </a:r>
              <a:r>
                <a:rPr kumimoji="0" 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3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kumimoji="0" lang="nl-NL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(SGK 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– tr</a:t>
              </a:r>
              <a:r>
                <a:rPr lang="vi-VN" sz="40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68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2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408758">
            <a:off x="16879919" y="89971"/>
            <a:ext cx="1640672" cy="143185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44698" y="4242712"/>
            <a:ext cx="143784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vi-VN" sz="3800" dirty="0"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vi-VN" sz="3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Viết công thức biểu thị số tiền y( đồng) thu được khi bán x kg vải thiều loại I. Hỏi y có phải là hàm số bậc nhất của x hay không?</a:t>
            </a:r>
            <a:endParaRPr lang="vi-VN" sz="3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3800" dirty="0">
                <a:ea typeface="Calibri" panose="020F0502020204030204" pitchFamily="34" charset="0"/>
                <a:cs typeface="Times New Roman" panose="02020603050405020304" pitchFamily="18" charset="0"/>
              </a:rPr>
              <a:t>b) </a:t>
            </a:r>
            <a:r>
              <a:rPr lang="vi-VN" sz="3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Tính số tiền thu được khi bán 15 kg vải thiều loại I</a:t>
            </a:r>
          </a:p>
          <a:p>
            <a:pPr>
              <a:lnSpc>
                <a:spcPct val="150000"/>
              </a:lnSpc>
            </a:pPr>
            <a:r>
              <a:rPr lang="vi-VN" sz="3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c) Cần bán bao nhiêu kilogam vải thiều loại I để thu được số tiền 1 400 000 đồng?</a:t>
            </a:r>
            <a:endParaRPr lang="vi-VN" sz="38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34188" y="3261392"/>
            <a:ext cx="9280105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vi-VN" sz="38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Giá bán 1kg vải thiều loại I là 35 000 đồng</a:t>
            </a:r>
            <a:endParaRPr lang="vi-VN" sz="38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5392400" y="7846566"/>
            <a:ext cx="5289642" cy="4880868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1460691" y="491861"/>
            <a:ext cx="1207168" cy="120716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5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048000" y="696739"/>
            <a:ext cx="294022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Ứng dụng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11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478131" flipH="1">
            <a:off x="-91968" y="8480741"/>
            <a:ext cx="981321" cy="1528971"/>
          </a:xfrm>
          <a:prstGeom prst="rect">
            <a:avLst/>
          </a:prstGeom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19151981">
            <a:off x="16604675" y="347951"/>
            <a:ext cx="1354912" cy="139862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371600" y="2230041"/>
            <a:ext cx="1548816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</a:t>
            </a: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Công thức biểu thị số tiền y đồng thu được khi bán x </a:t>
            </a:r>
            <a:r>
              <a:rPr lang="vi-VN" sz="3800" dirty="0">
                <a:ea typeface="Calibri" panose="020F0502020204030204" pitchFamily="34" charset="0"/>
                <a:cs typeface="Times New Roman" panose="02020603050405020304" pitchFamily="18" charset="0"/>
              </a:rPr>
              <a:t>kilogam</a:t>
            </a: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vải thiều loại I là:                         . Vậy y là hàm số bậc nhất của x</a:t>
            </a:r>
            <a:endParaRPr lang="en-US" sz="3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7162800" y="1176691"/>
            <a:ext cx="1752600" cy="809572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Giải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66345" y="4283500"/>
            <a:ext cx="16033060" cy="194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Số tiền thu được khi bán 15 </a:t>
            </a:r>
            <a:r>
              <a:rPr lang="vi-VN" sz="3800" dirty="0">
                <a:ea typeface="Calibri" panose="020F0502020204030204" pitchFamily="34" charset="0"/>
                <a:cs typeface="Times New Roman" panose="02020603050405020304" pitchFamily="18" charset="0"/>
              </a:rPr>
              <a:t>kilogam</a:t>
            </a: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vải thiều loại I là: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vi-VN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35 000 .15 = 525 000(đồng)</a:t>
            </a:r>
            <a:endParaRPr lang="en-US" sz="38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240000" y="7136655"/>
            <a:ext cx="2328874" cy="2731245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4495800" y="3277577"/>
          <a:ext cx="2819400" cy="695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name="Equation" r:id="rId13" imgW="977760" imgH="241200" progId="Equation.DSMT4">
                  <p:embed/>
                </p:oleObj>
              </mc:Choice>
              <mc:Fallback>
                <p:oleObj name="Equation" r:id="rId13" imgW="977760" imgH="24120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95800" y="3277577"/>
                        <a:ext cx="2819400" cy="6956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1403131" y="6542979"/>
            <a:ext cx="16033060" cy="2826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vi-VN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Số </a:t>
            </a:r>
            <a:r>
              <a:rPr lang="vi-VN" sz="3800" dirty="0">
                <a:ea typeface="Calibri" panose="020F0502020204030204" pitchFamily="34" charset="0"/>
                <a:cs typeface="Times New Roman" panose="02020603050405020304" pitchFamily="18" charset="0"/>
              </a:rPr>
              <a:t>kilogam</a:t>
            </a: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vải thiều loại I cần bán để thu được số tiền 1 400 000 đồng là: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vi-VN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1 400 000 : 35 000 = 40(kg)</a:t>
            </a:r>
            <a:endParaRPr lang="en-US" sz="38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61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randomBar dir="vert"/>
      </p:transition>
    </mc:Choice>
    <mc:Fallback xmlns="">
      <p:transition spd="med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096000" y="611927"/>
            <a:ext cx="5562600" cy="1066800"/>
            <a:chOff x="381000" y="190500"/>
            <a:chExt cx="5562600" cy="1066800"/>
          </a:xfrm>
          <a:solidFill>
            <a:schemeClr val="accent5"/>
          </a:solidFill>
        </p:grpSpPr>
        <p:sp>
          <p:nvSpPr>
            <p:cNvPr id="13" name="Rectangle 12"/>
            <p:cNvSpPr/>
            <p:nvPr/>
          </p:nvSpPr>
          <p:spPr>
            <a:xfrm>
              <a:off x="381000" y="190500"/>
              <a:ext cx="5562600" cy="106680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01566" y="200724"/>
              <a:ext cx="4974439" cy="1015663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Ví dụ </a:t>
              </a:r>
              <a:r>
                <a:rPr kumimoji="0" 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4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kumimoji="0" lang="nl-NL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(SGK 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– tr</a:t>
              </a:r>
              <a:r>
                <a:rPr lang="vi-VN" sz="40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68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2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408758">
            <a:off x="16988609" y="199163"/>
            <a:ext cx="1640672" cy="14318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400" y="2220840"/>
            <a:ext cx="17079018" cy="1824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vi-VN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 đổi từ độ Fahrenheit( độ F) sang độ Celesius( độ C), người ta dùng công thức sau:</a:t>
            </a:r>
            <a:endParaRPr lang="en-US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70611" y="4086676"/>
            <a:ext cx="164708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lnSpc>
                <a:spcPct val="200000"/>
              </a:lnSpc>
              <a:spcAft>
                <a:spcPts val="1200"/>
              </a:spcAft>
              <a:buAutoNum type="alphaLcParenR"/>
            </a:pP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phải</a:t>
            </a:r>
            <a:r>
              <a:rPr lang="en-US" sz="40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hàm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bậc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nhất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không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vì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sao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endParaRPr lang="en-US" sz="40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14350" lvl="0" indent="-514350">
              <a:lnSpc>
                <a:spcPct val="200000"/>
              </a:lnSpc>
              <a:spcAft>
                <a:spcPts val="1200"/>
              </a:spcAft>
              <a:buAutoNum type="alphaLcParenR"/>
            </a:pP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phả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hàm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bậc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nhất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không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Vì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sao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</a:p>
          <a:p>
            <a:pPr marL="514350" lvl="0" indent="-514350">
              <a:lnSpc>
                <a:spcPct val="200000"/>
              </a:lnSpc>
              <a:spcAft>
                <a:spcPts val="1200"/>
              </a:spcAft>
              <a:buAutoNum type="alphaLcParenR"/>
            </a:pP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Hãy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tính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nhiết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biết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nhiệt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 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32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3"/>
          <p:cNvGrpSpPr/>
          <p:nvPr/>
        </p:nvGrpSpPr>
        <p:grpSpPr>
          <a:xfrm>
            <a:off x="-869805" y="9511580"/>
            <a:ext cx="20040600" cy="2336845"/>
            <a:chOff x="0" y="0"/>
            <a:chExt cx="3019157" cy="790488"/>
          </a:xfrm>
        </p:grpSpPr>
        <p:sp>
          <p:nvSpPr>
            <p:cNvPr id="17" name="Freeform 4"/>
            <p:cNvSpPr/>
            <p:nvPr/>
          </p:nvSpPr>
          <p:spPr>
            <a:xfrm>
              <a:off x="0" y="0"/>
              <a:ext cx="3019157" cy="790488"/>
            </a:xfrm>
            <a:custGeom>
              <a:avLst/>
              <a:gdLst/>
              <a:ahLst/>
              <a:cxnLst/>
              <a:rect l="l" t="t" r="r" b="b"/>
              <a:pathLst>
                <a:path w="3019157" h="790488">
                  <a:moveTo>
                    <a:pt x="2894697" y="790488"/>
                  </a:moveTo>
                  <a:lnTo>
                    <a:pt x="124460" y="790488"/>
                  </a:lnTo>
                  <a:cubicBezTo>
                    <a:pt x="55880" y="790488"/>
                    <a:pt x="0" y="734608"/>
                    <a:pt x="0" y="66602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94697" y="0"/>
                  </a:lnTo>
                  <a:cubicBezTo>
                    <a:pt x="2963277" y="0"/>
                    <a:pt x="3019157" y="55880"/>
                    <a:pt x="3019157" y="124460"/>
                  </a:cubicBezTo>
                  <a:lnTo>
                    <a:pt x="3019157" y="666028"/>
                  </a:lnTo>
                  <a:cubicBezTo>
                    <a:pt x="3019157" y="734608"/>
                    <a:pt x="2963277" y="790488"/>
                    <a:pt x="2894697" y="790488"/>
                  </a:cubicBezTo>
                  <a:close/>
                </a:path>
              </a:pathLst>
            </a:custGeom>
            <a:solidFill>
              <a:srgbClr val="3D5F7B"/>
            </a:solidFill>
          </p:spPr>
        </p:sp>
      </p:grpSp>
      <p:pic>
        <p:nvPicPr>
          <p:cNvPr id="18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951394" flipH="1">
            <a:off x="-294549" y="8333798"/>
            <a:ext cx="1808297" cy="173925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360298"/>
              </p:ext>
            </p:extLst>
          </p:nvPr>
        </p:nvGraphicFramePr>
        <p:xfrm>
          <a:off x="4724533" y="3027847"/>
          <a:ext cx="2915004" cy="1227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6" name="Equation" r:id="rId11" imgW="1206360" imgH="507960" progId="Equation.DSMT4">
                  <p:embed/>
                </p:oleObj>
              </mc:Choice>
              <mc:Fallback>
                <p:oleObj name="Equation" r:id="rId11" imgW="120636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24533" y="3027847"/>
                        <a:ext cx="2915004" cy="1227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365787"/>
              </p:ext>
            </p:extLst>
          </p:nvPr>
        </p:nvGraphicFramePr>
        <p:xfrm>
          <a:off x="14020800" y="7277100"/>
          <a:ext cx="1371600" cy="5741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7" name="Equation" r:id="rId13" imgW="545760" imgH="228600" progId="Equation.DSMT4">
                  <p:embed/>
                </p:oleObj>
              </mc:Choice>
              <mc:Fallback>
                <p:oleObj name="Equation" r:id="rId13" imgW="5457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020800" y="7277100"/>
                        <a:ext cx="1371600" cy="5741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367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478131" flipH="1">
            <a:off x="-91968" y="8480741"/>
            <a:ext cx="981321" cy="1528971"/>
          </a:xfrm>
          <a:prstGeom prst="rect">
            <a:avLst/>
          </a:prstGeom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19151981">
            <a:off x="16604675" y="347951"/>
            <a:ext cx="1354912" cy="139862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03502" y="1425653"/>
            <a:ext cx="15488166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just">
              <a:lnSpc>
                <a:spcPct val="150000"/>
              </a:lnSpc>
              <a:buAutoNum type="alphaLcParenR"/>
            </a:pP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                     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Tức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Vậy 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là hàm số bậc nhất của 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F,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lượt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3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7086600" y="559692"/>
            <a:ext cx="1752600" cy="809572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Giải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74834" y="4721544"/>
            <a:ext cx="16033060" cy="2929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. </a:t>
            </a:r>
            <a:r>
              <a:rPr lang="vi-VN" sz="3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Vậy 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vi-VN" sz="3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ea typeface="Calibri" panose="020F0502020204030204" pitchFamily="34" charset="0"/>
                <a:cs typeface="Times New Roman" panose="02020603050405020304" pitchFamily="18" charset="0"/>
              </a:rPr>
              <a:t>là hàm số bậc nhất của 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C,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lượt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923032" y="7506720"/>
            <a:ext cx="2328874" cy="273124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964324" y="6862861"/>
            <a:ext cx="16033060" cy="861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vi-VN" sz="3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vi-VN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Vậy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nhiệt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đọ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914390"/>
              </p:ext>
            </p:extLst>
          </p:nvPr>
        </p:nvGraphicFramePr>
        <p:xfrm>
          <a:off x="3144008" y="1331621"/>
          <a:ext cx="29083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0" name="Equation" r:id="rId13" imgW="2908282" imgH="1219254" progId="Equation.DSMT4">
                  <p:embed/>
                </p:oleObj>
              </mc:Choice>
              <mc:Fallback>
                <p:oleObj name="Equation" r:id="rId13" imgW="2908282" imgH="121925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44008" y="1331621"/>
                        <a:ext cx="29083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7776842"/>
              </p:ext>
            </p:extLst>
          </p:nvPr>
        </p:nvGraphicFramePr>
        <p:xfrm>
          <a:off x="8192814" y="1331621"/>
          <a:ext cx="2906493" cy="1236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1" name="Equation" r:id="rId15" imgW="1193760" imgH="507960" progId="Equation.DSMT4">
                  <p:embed/>
                </p:oleObj>
              </mc:Choice>
              <mc:Fallback>
                <p:oleObj name="Equation" r:id="rId15" imgW="119376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92814" y="1331621"/>
                        <a:ext cx="2906493" cy="12368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57724"/>
              </p:ext>
            </p:extLst>
          </p:nvPr>
        </p:nvGraphicFramePr>
        <p:xfrm>
          <a:off x="1828800" y="3207569"/>
          <a:ext cx="1828800" cy="1330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2" name="Equation" r:id="rId17" imgW="698400" imgH="507960" progId="Equation.DSMT4">
                  <p:embed/>
                </p:oleObj>
              </mc:Choice>
              <mc:Fallback>
                <p:oleObj name="Equation" r:id="rId17" imgW="69840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828800" y="3207569"/>
                        <a:ext cx="1828800" cy="1330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317641"/>
              </p:ext>
            </p:extLst>
          </p:nvPr>
        </p:nvGraphicFramePr>
        <p:xfrm>
          <a:off x="2206625" y="4636392"/>
          <a:ext cx="2901950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" name="Equation" r:id="rId19" imgW="2901914" imgH="1212886" progId="Equation.DSMT4">
                  <p:embed/>
                </p:oleObj>
              </mc:Choice>
              <mc:Fallback>
                <p:oleObj name="Equation" r:id="rId19" imgW="2901914" imgH="121288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206625" y="4636392"/>
                        <a:ext cx="2901950" cy="1212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147223"/>
              </p:ext>
            </p:extLst>
          </p:nvPr>
        </p:nvGraphicFramePr>
        <p:xfrm>
          <a:off x="6340366" y="4612104"/>
          <a:ext cx="3048000" cy="1269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" name="Equation" r:id="rId21" imgW="1218960" imgH="507960" progId="Equation.DSMT4">
                  <p:embed/>
                </p:oleObj>
              </mc:Choice>
              <mc:Fallback>
                <p:oleObj name="Equation" r:id="rId21" imgW="121896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340366" y="4612104"/>
                        <a:ext cx="3048000" cy="1269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692430"/>
              </p:ext>
            </p:extLst>
          </p:nvPr>
        </p:nvGraphicFramePr>
        <p:xfrm>
          <a:off x="9824885" y="5545436"/>
          <a:ext cx="1219200" cy="1354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5" name="Equation" r:id="rId23" imgW="457200" imgH="507960" progId="Equation.DSMT4">
                  <p:embed/>
                </p:oleObj>
              </mc:Choice>
              <mc:Fallback>
                <p:oleObj name="Equation" r:id="rId23" imgW="45720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824885" y="5545436"/>
                        <a:ext cx="1219200" cy="13546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913194"/>
              </p:ext>
            </p:extLst>
          </p:nvPr>
        </p:nvGraphicFramePr>
        <p:xfrm>
          <a:off x="2359025" y="7066606"/>
          <a:ext cx="2597150" cy="673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6" name="Equation" r:id="rId25" imgW="1028520" imgH="266400" progId="Equation.DSMT4">
                  <p:embed/>
                </p:oleObj>
              </mc:Choice>
              <mc:Fallback>
                <p:oleObj name="Equation" r:id="rId25" imgW="102852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359025" y="7066606"/>
                        <a:ext cx="2597150" cy="673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185692"/>
              </p:ext>
            </p:extLst>
          </p:nvPr>
        </p:nvGraphicFramePr>
        <p:xfrm>
          <a:off x="5867400" y="6762678"/>
          <a:ext cx="5336585" cy="1263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7" name="Equation" r:id="rId27" imgW="2145960" imgH="507960" progId="Equation.DSMT4">
                  <p:embed/>
                </p:oleObj>
              </mc:Choice>
              <mc:Fallback>
                <p:oleObj name="Equation" r:id="rId27" imgW="214596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867400" y="6762678"/>
                        <a:ext cx="5336585" cy="12630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021801"/>
              </p:ext>
            </p:extLst>
          </p:nvPr>
        </p:nvGraphicFramePr>
        <p:xfrm>
          <a:off x="1240221" y="8161880"/>
          <a:ext cx="1524000" cy="575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8" name="Equation" r:id="rId29" imgW="571320" imgH="215640" progId="Equation.DSMT4">
                  <p:embed/>
                </p:oleObj>
              </mc:Choice>
              <mc:Fallback>
                <p:oleObj name="Equation" r:id="rId29" imgW="57132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240221" y="8161880"/>
                        <a:ext cx="1524000" cy="575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653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randomBar dir="vert"/>
      </p:transition>
    </mc:Choice>
    <mc:Fallback xmlns="">
      <p:transition spd="med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518240" y="842178"/>
            <a:ext cx="5562600" cy="1066800"/>
            <a:chOff x="381000" y="190500"/>
            <a:chExt cx="5562600" cy="1066800"/>
          </a:xfrm>
          <a:solidFill>
            <a:schemeClr val="accent5"/>
          </a:solidFill>
        </p:grpSpPr>
        <p:sp>
          <p:nvSpPr>
            <p:cNvPr id="13" name="Rectangle 12"/>
            <p:cNvSpPr/>
            <p:nvPr/>
          </p:nvSpPr>
          <p:spPr>
            <a:xfrm>
              <a:off x="381000" y="190500"/>
              <a:ext cx="5562600" cy="106680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5800" y="190500"/>
              <a:ext cx="4974439" cy="1015663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Ví dụ </a:t>
              </a:r>
              <a:r>
                <a:rPr kumimoji="0" 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5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kumimoji="0" lang="nl-NL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(SGK 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– tr</a:t>
              </a:r>
              <a:r>
                <a:rPr lang="en-US" sz="40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69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2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408758">
            <a:off x="16879919" y="89971"/>
            <a:ext cx="1640672" cy="14318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98254" y="-114580"/>
            <a:ext cx="6564094" cy="214696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76854" y="2351482"/>
            <a:ext cx="15558256" cy="2748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Ở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dưới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mặt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biển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Khi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sâu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tăng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thêm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1m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thì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áp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suất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nước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tăng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thêm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sấp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xỉ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(</a:t>
            </a:r>
            <a:r>
              <a:rPr lang="en-US" sz="40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Nguồn</a:t>
            </a:r>
            <a:r>
              <a:rPr lang="en-US" sz="40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Theo </a:t>
            </a:r>
            <a:r>
              <a:rPr lang="en-US" sz="40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r>
              <a:rPr lang="en-US" sz="40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ài</a:t>
            </a:r>
            <a:r>
              <a:rPr lang="en-US" sz="40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</a:t>
            </a:r>
            <a:r>
              <a:rPr lang="en-US" sz="40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vật</a:t>
            </a:r>
            <a:r>
              <a:rPr lang="en-US" sz="40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lí</a:t>
            </a:r>
            <a:r>
              <a:rPr lang="en-US" sz="40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8, NXB </a:t>
            </a:r>
            <a:r>
              <a:rPr lang="en-US" sz="40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Giáo</a:t>
            </a:r>
            <a:r>
              <a:rPr lang="en-US" sz="40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dục</a:t>
            </a:r>
            <a:r>
              <a:rPr lang="en-US" sz="40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Việt</a:t>
            </a:r>
            <a:r>
              <a:rPr lang="en-US" sz="40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Nam, </a:t>
            </a:r>
            <a:r>
              <a:rPr lang="en-US" sz="40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năm</a:t>
            </a:r>
            <a:r>
              <a:rPr lang="en-US" sz="40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2011).</a:t>
            </a:r>
          </a:p>
        </p:txBody>
      </p:sp>
      <p:sp>
        <p:nvSpPr>
          <p:cNvPr id="7" name="Rectangle 6"/>
          <p:cNvSpPr/>
          <p:nvPr/>
        </p:nvSpPr>
        <p:spPr>
          <a:xfrm>
            <a:off x="1295400" y="5399121"/>
            <a:ext cx="15463345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lphaLcParenR"/>
            </a:pP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Viết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công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thị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áp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suất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nước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             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sâu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x (m).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Hỏi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phải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ham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bậc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nhất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x  hay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không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 </a:t>
            </a:r>
          </a:p>
          <a:p>
            <a:pPr marL="742950" indent="-742950">
              <a:buAutoNum type="alphaLcParenR"/>
            </a:pP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thợ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lặn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sâu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40 m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dưới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mực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nước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biển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Tính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áp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suất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nước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vị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trí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thợ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lặn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742950" indent="-742950">
              <a:buAutoNum type="alphaLcParenR"/>
            </a:pP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thợ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lặn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chụi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áp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suất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tối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đa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505 000</a:t>
            </a:r>
          </a:p>
          <a:p>
            <a:r>
              <a:rPr lang="en-US" sz="40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Hỏi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thợ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lặn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chỉ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lặn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tới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sâu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tối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đa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bao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nhiêu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mét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đảm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bảo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toàn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742950" indent="-742950">
              <a:buAutoNum type="alphaLcParenR"/>
            </a:pPr>
            <a:endParaRPr lang="en-US" dirty="0"/>
          </a:p>
        </p:txBody>
      </p:sp>
      <p:pic>
        <p:nvPicPr>
          <p:cNvPr id="20" name="Picture 2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5779926" y="4945859"/>
            <a:ext cx="2118610" cy="1698113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873688"/>
              </p:ext>
            </p:extLst>
          </p:nvPr>
        </p:nvGraphicFramePr>
        <p:xfrm>
          <a:off x="4191353" y="3526465"/>
          <a:ext cx="2696575" cy="591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0" name="Equation" r:id="rId8" imgW="1041120" imgH="228600" progId="Equation.DSMT4">
                  <p:embed/>
                </p:oleObj>
              </mc:Choice>
              <mc:Fallback>
                <p:oleObj name="Equation" r:id="rId8" imgW="10411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91353" y="3526465"/>
                        <a:ext cx="2696575" cy="5919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8987"/>
              </p:ext>
            </p:extLst>
          </p:nvPr>
        </p:nvGraphicFramePr>
        <p:xfrm>
          <a:off x="10793046" y="5459132"/>
          <a:ext cx="1790848" cy="671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1" name="Equation" r:id="rId10" imgW="711000" imgH="266400" progId="Equation.DSMT4">
                  <p:embed/>
                </p:oleObj>
              </mc:Choice>
              <mc:Fallback>
                <p:oleObj name="Equation" r:id="rId10" imgW="7110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793046" y="5459132"/>
                        <a:ext cx="1790848" cy="671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910076"/>
              </p:ext>
            </p:extLst>
          </p:nvPr>
        </p:nvGraphicFramePr>
        <p:xfrm>
          <a:off x="14494149" y="7926010"/>
          <a:ext cx="178435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2" name="Equation" r:id="rId12" imgW="1784550" imgH="660327" progId="Equation.DSMT4">
                  <p:embed/>
                </p:oleObj>
              </mc:Choice>
              <mc:Fallback>
                <p:oleObj name="Equation" r:id="rId12" imgW="1784550" imgH="660327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494149" y="7926010"/>
                        <a:ext cx="178435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535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304800" y="1866900"/>
            <a:ext cx="905034" cy="88693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17226792" y="266700"/>
            <a:ext cx="905034" cy="88693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7294937" y="627826"/>
            <a:ext cx="4496338" cy="1131079"/>
            <a:chOff x="7162800" y="539360"/>
            <a:chExt cx="4648200" cy="1131079"/>
          </a:xfrm>
          <a:solidFill>
            <a:srgbClr val="FFE07D"/>
          </a:solidFill>
        </p:grpSpPr>
        <p:grpSp>
          <p:nvGrpSpPr>
            <p:cNvPr id="14" name="Group 6"/>
            <p:cNvGrpSpPr/>
            <p:nvPr/>
          </p:nvGrpSpPr>
          <p:grpSpPr>
            <a:xfrm>
              <a:off x="7162800" y="668634"/>
              <a:ext cx="4648200" cy="914400"/>
              <a:chOff x="0" y="271615"/>
              <a:chExt cx="8385740" cy="1921233"/>
            </a:xfrm>
            <a:grpFill/>
          </p:grpSpPr>
          <p:sp>
            <p:nvSpPr>
              <p:cNvPr id="16" name="Freeform 7"/>
              <p:cNvSpPr/>
              <p:nvPr/>
            </p:nvSpPr>
            <p:spPr>
              <a:xfrm>
                <a:off x="0" y="271615"/>
                <a:ext cx="8385740" cy="1921233"/>
              </a:xfrm>
              <a:custGeom>
                <a:avLst/>
                <a:gdLst/>
                <a:ahLst/>
                <a:cxnLst/>
                <a:rect l="l" t="t" r="r" b="b"/>
                <a:pathLst>
                  <a:path w="8385740" h="2387260">
                    <a:moveTo>
                      <a:pt x="8261280" y="2387260"/>
                    </a:moveTo>
                    <a:lnTo>
                      <a:pt x="124460" y="2387260"/>
                    </a:lnTo>
                    <a:cubicBezTo>
                      <a:pt x="55880" y="2387260"/>
                      <a:pt x="0" y="2331379"/>
                      <a:pt x="0" y="226279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8261280" y="0"/>
                    </a:lnTo>
                    <a:cubicBezTo>
                      <a:pt x="8329860" y="0"/>
                      <a:pt x="8385740" y="55880"/>
                      <a:pt x="8385740" y="124460"/>
                    </a:cubicBezTo>
                    <a:lnTo>
                      <a:pt x="8385740" y="2262800"/>
                    </a:lnTo>
                    <a:cubicBezTo>
                      <a:pt x="8385740" y="2331380"/>
                      <a:pt x="8329860" y="2387260"/>
                      <a:pt x="8261280" y="2387260"/>
                    </a:cubicBezTo>
                    <a:close/>
                  </a:path>
                </a:pathLst>
              </a:cu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</p:grpSp>
        <p:sp>
          <p:nvSpPr>
            <p:cNvPr id="15" name="Rectangle 14"/>
            <p:cNvSpPr/>
            <p:nvPr/>
          </p:nvSpPr>
          <p:spPr>
            <a:xfrm>
              <a:off x="7332978" y="539360"/>
              <a:ext cx="4316579" cy="1131079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4500" b="0" i="0" u="none" strike="noStrike" kern="1200" cap="none" spc="0" normalizeH="0" baseline="0" noProof="0" dirty="0" smtClean="0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LUYỆN TẬP 3</a:t>
              </a:r>
              <a:endParaRPr kumimoji="0" lang="en-US" sz="45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-326571" y="9639300"/>
            <a:ext cx="20040600" cy="2336845"/>
            <a:chOff x="0" y="0"/>
            <a:chExt cx="3019157" cy="790488"/>
          </a:xfrm>
        </p:grpSpPr>
        <p:sp>
          <p:nvSpPr>
            <p:cNvPr id="28" name="Freeform 4"/>
            <p:cNvSpPr/>
            <p:nvPr/>
          </p:nvSpPr>
          <p:spPr>
            <a:xfrm>
              <a:off x="0" y="0"/>
              <a:ext cx="3019157" cy="790488"/>
            </a:xfrm>
            <a:custGeom>
              <a:avLst/>
              <a:gdLst/>
              <a:ahLst/>
              <a:cxnLst/>
              <a:rect l="l" t="t" r="r" b="b"/>
              <a:pathLst>
                <a:path w="3019157" h="790488">
                  <a:moveTo>
                    <a:pt x="2894697" y="790488"/>
                  </a:moveTo>
                  <a:lnTo>
                    <a:pt x="124460" y="790488"/>
                  </a:lnTo>
                  <a:cubicBezTo>
                    <a:pt x="55880" y="790488"/>
                    <a:pt x="0" y="734608"/>
                    <a:pt x="0" y="66602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94697" y="0"/>
                  </a:lnTo>
                  <a:cubicBezTo>
                    <a:pt x="2963277" y="0"/>
                    <a:pt x="3019157" y="55880"/>
                    <a:pt x="3019157" y="124460"/>
                  </a:cubicBezTo>
                  <a:lnTo>
                    <a:pt x="3019157" y="666028"/>
                  </a:lnTo>
                  <a:cubicBezTo>
                    <a:pt x="3019157" y="734608"/>
                    <a:pt x="2963277" y="790488"/>
                    <a:pt x="2894697" y="790488"/>
                  </a:cubicBezTo>
                  <a:close/>
                </a:path>
              </a:pathLst>
            </a:custGeom>
            <a:solidFill>
              <a:srgbClr val="3D5F7B"/>
            </a:solidFill>
          </p:spPr>
        </p:sp>
      </p:grpSp>
      <p:sp>
        <p:nvSpPr>
          <p:cNvPr id="2" name="Rectangle 1"/>
          <p:cNvSpPr/>
          <p:nvPr/>
        </p:nvSpPr>
        <p:spPr>
          <a:xfrm>
            <a:off x="1558435" y="2028158"/>
            <a:ext cx="162705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Nếu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hiện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tại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nước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Anh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mùa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đông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thì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Lôn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Đôn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ở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múi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+ 0,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Hà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Nội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ở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múi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+ 7.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Giả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sử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vào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thời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điểm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mùa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đông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nước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Anh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Lôn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Đôn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x(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),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Hà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Nội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y(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công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thức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biểu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thị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y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theo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x.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y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có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phải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hàm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bậc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nhất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x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theo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y hay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không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1" name="Picture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9"/>
              </a:ext>
            </a:extLst>
          </a:blip>
          <a:srcRect/>
          <a:stretch>
            <a:fillRect/>
          </a:stretch>
        </p:blipFill>
        <p:spPr>
          <a:xfrm>
            <a:off x="13868400" y="7581900"/>
            <a:ext cx="3018643" cy="2180970"/>
          </a:xfrm>
          <a:prstGeom prst="rect">
            <a:avLst/>
          </a:prstGeom>
        </p:spPr>
      </p:pic>
      <p:pic>
        <p:nvPicPr>
          <p:cNvPr id="23" name="Picture 5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19151981">
            <a:off x="673319" y="8432159"/>
            <a:ext cx="1354912" cy="1398620"/>
          </a:xfrm>
          <a:prstGeom prst="rect">
            <a:avLst/>
          </a:prstGeom>
        </p:spPr>
      </p:pic>
      <p:sp>
        <p:nvSpPr>
          <p:cNvPr id="17" name="Oval Callout 16"/>
          <p:cNvSpPr/>
          <p:nvPr/>
        </p:nvSpPr>
        <p:spPr>
          <a:xfrm>
            <a:off x="8534400" y="5987495"/>
            <a:ext cx="1752600" cy="812354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Giải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63913" y="7077097"/>
            <a:ext cx="1681421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</a:t>
            </a:r>
            <a:r>
              <a:rPr lang="en-US" sz="40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giờ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London 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x (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giờ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giờ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Nội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(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giờ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thì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công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thị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</a:t>
            </a:r>
            <a:endParaRPr lang="en-US" sz="4000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40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 </a:t>
            </a:r>
            <a:r>
              <a:rPr lang="en-US" sz="40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 </a:t>
            </a:r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= x + 7</a:t>
            </a:r>
          </a:p>
          <a:p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  <a:r>
              <a:rPr lang="en-US" sz="4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4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hàm</a:t>
            </a:r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bậc</a:t>
            </a:r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33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split orient="vert"/>
      </p:transition>
    </mc:Choice>
    <mc:Fallback xmlns="">
      <p:transition spd="med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478131">
            <a:off x="17035422" y="11426"/>
            <a:ext cx="1192488" cy="185798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2880471">
            <a:off x="-2847112" y="-1354513"/>
            <a:ext cx="3884554" cy="3941891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705600" y="419099"/>
            <a:ext cx="4741161" cy="1793659"/>
            <a:chOff x="6705600" y="238927"/>
            <a:chExt cx="4741161" cy="1828800"/>
          </a:xfrm>
        </p:grpSpPr>
        <p:pic>
          <p:nvPicPr>
            <p:cNvPr id="15" name="Picture 11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7573615" y="1811409"/>
              <a:ext cx="2971800" cy="256318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6705600" y="238927"/>
              <a:ext cx="4741161" cy="1306255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6000" b="1" i="0" u="none" strike="noStrike" kern="1200" cap="none" spc="0" normalizeH="0" baseline="0" noProof="0" dirty="0" smtClean="0">
                  <a:ln w="0"/>
                  <a:solidFill>
                    <a:schemeClr val="bg1"/>
                  </a:solidFill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VẬN</a:t>
              </a:r>
              <a:r>
                <a:rPr kumimoji="0" lang="nl-NL" sz="6000" b="1" i="0" u="none" strike="noStrike" kern="1200" cap="none" spc="0" normalizeH="0" noProof="0" dirty="0" smtClean="0">
                  <a:ln w="0"/>
                  <a:solidFill>
                    <a:schemeClr val="bg1"/>
                  </a:solidFill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DỤNG</a:t>
              </a:r>
              <a:endParaRPr kumimoji="0" lang="en-US" sz="6000" b="1" i="0" u="none" strike="noStrike" kern="1200" cap="none" spc="0" normalizeH="0" baseline="0" noProof="0" dirty="0">
                <a:ln w="0"/>
                <a:solidFill>
                  <a:schemeClr val="bg1"/>
                </a:solidFill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1038157" y="1700254"/>
            <a:ext cx="38026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Phiếu</a:t>
            </a:r>
            <a:r>
              <a:rPr lang="fr-FR" sz="4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40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fr-FR" sz="4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40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</a:t>
            </a:r>
            <a:r>
              <a:rPr lang="fr-FR" sz="4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40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38157" y="2542812"/>
            <a:ext cx="7696338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>
              <a:buAutoNum type="arabicPeriod"/>
            </a:pPr>
            <a:r>
              <a:rPr lang="en-US" sz="38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tương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ứng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đại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3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38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lượng</a:t>
            </a:r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y </a:t>
            </a:r>
            <a:r>
              <a:rPr lang="en-US" sz="38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bảng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sau</a:t>
            </a:r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en-US" sz="3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837937"/>
              </p:ext>
            </p:extLst>
          </p:nvPr>
        </p:nvGraphicFramePr>
        <p:xfrm>
          <a:off x="8734495" y="2230817"/>
          <a:ext cx="8839200" cy="3881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8334">
                  <a:extLst>
                    <a:ext uri="{9D8B030D-6E8A-4147-A177-3AD203B41FA5}">
                      <a16:colId xmlns:a16="http://schemas.microsoft.com/office/drawing/2014/main" val="2857109909"/>
                    </a:ext>
                  </a:extLst>
                </a:gridCol>
                <a:gridCol w="967407">
                  <a:extLst>
                    <a:ext uri="{9D8B030D-6E8A-4147-A177-3AD203B41FA5}">
                      <a16:colId xmlns:a16="http://schemas.microsoft.com/office/drawing/2014/main" val="3777048494"/>
                    </a:ext>
                  </a:extLst>
                </a:gridCol>
                <a:gridCol w="677185">
                  <a:extLst>
                    <a:ext uri="{9D8B030D-6E8A-4147-A177-3AD203B41FA5}">
                      <a16:colId xmlns:a16="http://schemas.microsoft.com/office/drawing/2014/main" val="1698082419"/>
                    </a:ext>
                  </a:extLst>
                </a:gridCol>
                <a:gridCol w="1083496">
                  <a:extLst>
                    <a:ext uri="{9D8B030D-6E8A-4147-A177-3AD203B41FA5}">
                      <a16:colId xmlns:a16="http://schemas.microsoft.com/office/drawing/2014/main" val="1040171323"/>
                    </a:ext>
                  </a:extLst>
                </a:gridCol>
                <a:gridCol w="1083496">
                  <a:extLst>
                    <a:ext uri="{9D8B030D-6E8A-4147-A177-3AD203B41FA5}">
                      <a16:colId xmlns:a16="http://schemas.microsoft.com/office/drawing/2014/main" val="2178775772"/>
                    </a:ext>
                  </a:extLst>
                </a:gridCol>
                <a:gridCol w="948059">
                  <a:extLst>
                    <a:ext uri="{9D8B030D-6E8A-4147-A177-3AD203B41FA5}">
                      <a16:colId xmlns:a16="http://schemas.microsoft.com/office/drawing/2014/main" val="4112300927"/>
                    </a:ext>
                  </a:extLst>
                </a:gridCol>
                <a:gridCol w="986755">
                  <a:extLst>
                    <a:ext uri="{9D8B030D-6E8A-4147-A177-3AD203B41FA5}">
                      <a16:colId xmlns:a16="http://schemas.microsoft.com/office/drawing/2014/main" val="413986647"/>
                    </a:ext>
                  </a:extLst>
                </a:gridCol>
                <a:gridCol w="920972">
                  <a:extLst>
                    <a:ext uri="{9D8B030D-6E8A-4147-A177-3AD203B41FA5}">
                      <a16:colId xmlns:a16="http://schemas.microsoft.com/office/drawing/2014/main" val="2923983478"/>
                    </a:ext>
                  </a:extLst>
                </a:gridCol>
                <a:gridCol w="1083496">
                  <a:extLst>
                    <a:ext uri="{9D8B030D-6E8A-4147-A177-3AD203B41FA5}">
                      <a16:colId xmlns:a16="http://schemas.microsoft.com/office/drawing/2014/main" val="3356205098"/>
                    </a:ext>
                  </a:extLst>
                </a:gridCol>
              </a:tblGrid>
              <a:tr h="15060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- 4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- 2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endParaRPr lang="en-US" sz="3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092382"/>
                  </a:ext>
                </a:extLst>
              </a:tr>
              <a:tr h="15060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endParaRPr lang="en-US" sz="3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3818841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598935" y="3945170"/>
            <a:ext cx="8135560" cy="14041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4500" algn="just">
              <a:lnSpc>
                <a:spcPct val="107000"/>
              </a:lnSpc>
              <a:spcAft>
                <a:spcPts val="800"/>
              </a:spcAft>
              <a:tabLst>
                <a:tab pos="266700" algn="l"/>
              </a:tabLst>
            </a:pP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4500" algn="just">
              <a:lnSpc>
                <a:spcPct val="107000"/>
              </a:lnSpc>
              <a:spcAft>
                <a:spcPts val="800"/>
              </a:spcAft>
              <a:tabLst>
                <a:tab pos="266700" algn="l"/>
              </a:tabLst>
            </a:pPr>
            <a:r>
              <a:rPr lang="en-US" sz="3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06626" y="6254152"/>
            <a:ext cx="16487844" cy="134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66700" algn="l"/>
              </a:tabLst>
            </a:pPr>
            <a:r>
              <a:rPr lang="en-US" sz="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bậc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bậc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a, b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do?</a:t>
            </a:r>
          </a:p>
        </p:txBody>
      </p:sp>
      <p:pic>
        <p:nvPicPr>
          <p:cNvPr id="14" name="Picture 13"/>
          <p:cNvPicPr/>
          <p:nvPr/>
        </p:nvPicPr>
        <p:blipFill>
          <a:blip r:embed="rId16"/>
          <a:stretch>
            <a:fillRect/>
          </a:stretch>
        </p:blipFill>
        <p:spPr>
          <a:xfrm>
            <a:off x="972467" y="8115300"/>
            <a:ext cx="1294562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57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omb/>
      </p:transition>
    </mc:Choice>
    <mc:Fallback xmlns="">
      <p:transition spd="med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  <p:bldP spid="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1104900"/>
            <a:ext cx="10908756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b="1" dirty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. Cho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bảng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tương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ứng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đại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lượng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y:</a:t>
            </a:r>
            <a:endParaRPr lang="en-US" sz="3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244056"/>
              </p:ext>
            </p:extLst>
          </p:nvPr>
        </p:nvGraphicFramePr>
        <p:xfrm>
          <a:off x="2438400" y="2095500"/>
          <a:ext cx="7462838" cy="1239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6093">
                  <a:extLst>
                    <a:ext uri="{9D8B030D-6E8A-4147-A177-3AD203B41FA5}">
                      <a16:colId xmlns:a16="http://schemas.microsoft.com/office/drawing/2014/main" val="2265384096"/>
                    </a:ext>
                  </a:extLst>
                </a:gridCol>
                <a:gridCol w="893255">
                  <a:extLst>
                    <a:ext uri="{9D8B030D-6E8A-4147-A177-3AD203B41FA5}">
                      <a16:colId xmlns:a16="http://schemas.microsoft.com/office/drawing/2014/main" val="3428552263"/>
                    </a:ext>
                  </a:extLst>
                </a:gridCol>
                <a:gridCol w="852747">
                  <a:extLst>
                    <a:ext uri="{9D8B030D-6E8A-4147-A177-3AD203B41FA5}">
                      <a16:colId xmlns:a16="http://schemas.microsoft.com/office/drawing/2014/main" val="1954154796"/>
                    </a:ext>
                  </a:extLst>
                </a:gridCol>
                <a:gridCol w="1213166">
                  <a:extLst>
                    <a:ext uri="{9D8B030D-6E8A-4147-A177-3AD203B41FA5}">
                      <a16:colId xmlns:a16="http://schemas.microsoft.com/office/drawing/2014/main" val="1978800321"/>
                    </a:ext>
                  </a:extLst>
                </a:gridCol>
                <a:gridCol w="929609">
                  <a:extLst>
                    <a:ext uri="{9D8B030D-6E8A-4147-A177-3AD203B41FA5}">
                      <a16:colId xmlns:a16="http://schemas.microsoft.com/office/drawing/2014/main" val="475549667"/>
                    </a:ext>
                  </a:extLst>
                </a:gridCol>
                <a:gridCol w="872482">
                  <a:extLst>
                    <a:ext uri="{9D8B030D-6E8A-4147-A177-3AD203B41FA5}">
                      <a16:colId xmlns:a16="http://schemas.microsoft.com/office/drawing/2014/main" val="3231243871"/>
                    </a:ext>
                  </a:extLst>
                </a:gridCol>
                <a:gridCol w="1275486">
                  <a:extLst>
                    <a:ext uri="{9D8B030D-6E8A-4147-A177-3AD203B41FA5}">
                      <a16:colId xmlns:a16="http://schemas.microsoft.com/office/drawing/2014/main" val="1786904419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</a:rPr>
                        <a:t>x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>
                          <a:effectLst/>
                        </a:rPr>
                        <a:t>-3</a:t>
                      </a:r>
                      <a:endParaRPr lang="en-US" sz="3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>
                          <a:effectLst/>
                        </a:rPr>
                        <a:t>-2</a:t>
                      </a:r>
                      <a:endParaRPr lang="en-US" sz="3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>
                          <a:effectLst/>
                        </a:rPr>
                        <a:t>0</a:t>
                      </a:r>
                      <a:endParaRPr lang="en-US" sz="3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>
                          <a:effectLst/>
                        </a:rPr>
                        <a:t>2</a:t>
                      </a:r>
                      <a:endParaRPr lang="en-US" sz="3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>
                          <a:effectLst/>
                        </a:rPr>
                        <a:t>4</a:t>
                      </a:r>
                      <a:endParaRPr lang="en-US" sz="3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>
                          <a:effectLst/>
                        </a:rPr>
                        <a:t>5</a:t>
                      </a:r>
                      <a:endParaRPr lang="en-US" sz="3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73648798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>
                          <a:effectLst/>
                        </a:rPr>
                        <a:t>y</a:t>
                      </a:r>
                      <a:endParaRPr lang="en-US" sz="3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</a:rPr>
                        <a:t>-11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</a:rPr>
                        <a:t>-8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</a:rPr>
                        <a:t>-2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</a:rPr>
                        <a:t>4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</a:rPr>
                        <a:t>10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n-US" sz="3800" dirty="0">
                          <a:effectLst/>
                        </a:rPr>
                        <a:t>13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73749146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838200" y="3631179"/>
            <a:ext cx="14630400" cy="1446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4500" algn="just">
              <a:lnSpc>
                <a:spcPct val="107000"/>
              </a:lnSpc>
              <a:spcAft>
                <a:spcPts val="800"/>
              </a:spcAft>
              <a:tabLst>
                <a:tab pos="266700" algn="l"/>
              </a:tabLst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 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indent="444500" algn="just">
              <a:lnSpc>
                <a:spcPct val="107000"/>
              </a:lnSpc>
              <a:spcAft>
                <a:spcPts val="800"/>
              </a:spcAft>
              <a:tabLst>
                <a:tab pos="266700" algn="l"/>
              </a:tabLst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b) 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= -3, x = 0, x = 4.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19200" y="6134100"/>
            <a:ext cx="13300436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b="1" dirty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. Cho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hàm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y = 2x - 5.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Lập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bảng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tương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ứng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3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sz="3800" dirty="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608627"/>
              </p:ext>
            </p:extLst>
          </p:nvPr>
        </p:nvGraphicFramePr>
        <p:xfrm>
          <a:off x="1600200" y="6819900"/>
          <a:ext cx="4419600" cy="1309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0" name="Equation" r:id="rId3" imgW="1714320" imgH="507960" progId="Equation.DSMT4">
                  <p:embed/>
                </p:oleObj>
              </mc:Choice>
              <mc:Fallback>
                <p:oleObj name="Equation" r:id="rId3" imgW="171432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6819900"/>
                        <a:ext cx="4419600" cy="1309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268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300928"/>
            <a:ext cx="16535400" cy="2071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360045" algn="l"/>
                <a:tab pos="720090" algn="l"/>
              </a:tabLst>
            </a:pPr>
            <a:r>
              <a:rPr lang="fr-FR" sz="38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fr-FR" sz="3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8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fr-FR" sz="3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66700" algn="l"/>
              </a:tabLst>
            </a:pPr>
            <a:r>
              <a:rPr lang="en-US" sz="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1.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đều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duy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90600" y="2359893"/>
            <a:ext cx="990600" cy="718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66700" algn="l"/>
              </a:tabLst>
            </a:pPr>
            <a:r>
              <a:rPr lang="en-US" sz="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14" name="Picture 13"/>
          <p:cNvPicPr/>
          <p:nvPr/>
        </p:nvPicPr>
        <p:blipFill>
          <a:blip r:embed="rId2"/>
          <a:stretch>
            <a:fillRect/>
          </a:stretch>
        </p:blipFill>
        <p:spPr>
          <a:xfrm>
            <a:off x="1572303" y="2359892"/>
            <a:ext cx="12450993" cy="31793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01110" y="5539219"/>
            <a:ext cx="13792200" cy="1446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66700" algn="l"/>
              </a:tabLst>
            </a:pPr>
            <a:r>
              <a:rPr lang="en-US" sz="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a)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đều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duy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66700" algn="l"/>
              </a:tabLst>
            </a:pPr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71600" y="6957922"/>
            <a:ext cx="11063798" cy="675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66700" algn="l"/>
              </a:tabLst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b)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= -3, y = -11; x = 0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= -2; x = 4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= 10. 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987972" y="7684363"/>
            <a:ext cx="10137228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en-US" sz="3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en-US" altLang="en-US" sz="3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7792404"/>
            <a:ext cx="109728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74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148389" y="294167"/>
            <a:ext cx="905034" cy="886933"/>
          </a:xfrm>
          <a:prstGeom prst="rect">
            <a:avLst/>
          </a:prstGeom>
        </p:spPr>
      </p:pic>
      <p:grpSp>
        <p:nvGrpSpPr>
          <p:cNvPr id="26" name="Group 3"/>
          <p:cNvGrpSpPr/>
          <p:nvPr/>
        </p:nvGrpSpPr>
        <p:grpSpPr>
          <a:xfrm>
            <a:off x="-228600" y="9893255"/>
            <a:ext cx="20040600" cy="2336845"/>
            <a:chOff x="0" y="0"/>
            <a:chExt cx="3019157" cy="790488"/>
          </a:xfrm>
        </p:grpSpPr>
        <p:sp>
          <p:nvSpPr>
            <p:cNvPr id="28" name="Freeform 4"/>
            <p:cNvSpPr/>
            <p:nvPr/>
          </p:nvSpPr>
          <p:spPr>
            <a:xfrm>
              <a:off x="0" y="0"/>
              <a:ext cx="3019157" cy="790488"/>
            </a:xfrm>
            <a:custGeom>
              <a:avLst/>
              <a:gdLst/>
              <a:ahLst/>
              <a:cxnLst/>
              <a:rect l="l" t="t" r="r" b="b"/>
              <a:pathLst>
                <a:path w="3019157" h="790488">
                  <a:moveTo>
                    <a:pt x="2894697" y="790488"/>
                  </a:moveTo>
                  <a:lnTo>
                    <a:pt x="124460" y="790488"/>
                  </a:lnTo>
                  <a:cubicBezTo>
                    <a:pt x="55880" y="790488"/>
                    <a:pt x="0" y="734608"/>
                    <a:pt x="0" y="66602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94697" y="0"/>
                  </a:lnTo>
                  <a:cubicBezTo>
                    <a:pt x="2963277" y="0"/>
                    <a:pt x="3019157" y="55880"/>
                    <a:pt x="3019157" y="124460"/>
                  </a:cubicBezTo>
                  <a:lnTo>
                    <a:pt x="3019157" y="666028"/>
                  </a:lnTo>
                  <a:cubicBezTo>
                    <a:pt x="3019157" y="734608"/>
                    <a:pt x="2963277" y="790488"/>
                    <a:pt x="2894697" y="790488"/>
                  </a:cubicBezTo>
                  <a:close/>
                </a:path>
              </a:pathLst>
            </a:custGeom>
            <a:solidFill>
              <a:srgbClr val="3D5F7B"/>
            </a:solidFill>
          </p:spPr>
        </p:sp>
      </p:grpSp>
      <p:pic>
        <p:nvPicPr>
          <p:cNvPr id="22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2408758">
            <a:off x="16997930" y="965089"/>
            <a:ext cx="1640672" cy="1431859"/>
          </a:xfrm>
          <a:prstGeom prst="rect">
            <a:avLst/>
          </a:prstGeom>
        </p:spPr>
      </p:pic>
      <p:pic>
        <p:nvPicPr>
          <p:cNvPr id="2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17415050" y="9056052"/>
            <a:ext cx="905034" cy="886933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6557902" y="26362"/>
            <a:ext cx="1207168" cy="120716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5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972113" y="316501"/>
            <a:ext cx="3454792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0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artisticPaintBrush/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  <a14:imgEffect>
                      <a14:brightnessContrast bright="100000" contrast="-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85111"/>
            <a:ext cx="950078" cy="88667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76400" y="1419563"/>
            <a:ext cx="4488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1</a:t>
            </a:r>
            <a:r>
              <a:rPr kumimoji="0" lang="nl-N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SGK</a:t>
            </a:r>
            <a:r>
              <a:rPr kumimoji="0" lang="nl-NL" sz="40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T70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2555560"/>
            <a:ext cx="169926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ccs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phát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phát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nào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dung,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phát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nào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sai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</a:p>
          <a:p>
            <a:pPr marL="742950" indent="-742950">
              <a:lnSpc>
                <a:spcPct val="150000"/>
              </a:lnSpc>
              <a:buAutoNum type="alphaLcParenR"/>
            </a:pP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Hàm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bậc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nhất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dạng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a, b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4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trước</a:t>
            </a:r>
            <a:endParaRPr lang="en-US" sz="4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indent="-742950">
              <a:lnSpc>
                <a:spcPct val="150000"/>
              </a:lnSpc>
              <a:buFontTx/>
              <a:buAutoNum type="alphaLcParenR"/>
            </a:pP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Hàm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bậc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nhất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dạng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a, b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trước</a:t>
            </a:r>
            <a:endParaRPr lang="en-US" sz="4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khác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0.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c)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Hàm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bậc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nhất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dạng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a, b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trước</a:t>
            </a:r>
            <a:endParaRPr lang="en-US" sz="40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khác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0.</a:t>
            </a:r>
            <a:endParaRPr lang="en-US" sz="4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4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388639"/>
              </p:ext>
            </p:extLst>
          </p:nvPr>
        </p:nvGraphicFramePr>
        <p:xfrm>
          <a:off x="7391400" y="3619080"/>
          <a:ext cx="2667000" cy="796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9" name="Equation" r:id="rId22" imgW="850680" imgH="253800" progId="Equation.DSMT4">
                  <p:embed/>
                </p:oleObj>
              </mc:Choice>
              <mc:Fallback>
                <p:oleObj name="Equation" r:id="rId22" imgW="8506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91400" y="3619080"/>
                        <a:ext cx="2667000" cy="7961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843291"/>
              </p:ext>
            </p:extLst>
          </p:nvPr>
        </p:nvGraphicFramePr>
        <p:xfrm>
          <a:off x="7391400" y="4582086"/>
          <a:ext cx="2667000" cy="796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0" name="Equation" r:id="rId24" imgW="850680" imgH="253800" progId="Equation.DSMT4">
                  <p:embed/>
                </p:oleObj>
              </mc:Choice>
              <mc:Fallback>
                <p:oleObj name="Equation" r:id="rId24" imgW="850680" imgH="2538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91400" y="4582086"/>
                        <a:ext cx="2667000" cy="7961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2371723"/>
              </p:ext>
            </p:extLst>
          </p:nvPr>
        </p:nvGraphicFramePr>
        <p:xfrm>
          <a:off x="7161486" y="6365794"/>
          <a:ext cx="2667000" cy="796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1" name="Equation" r:id="rId25" imgW="850680" imgH="253800" progId="Equation.DSMT4">
                  <p:embed/>
                </p:oleObj>
              </mc:Choice>
              <mc:Fallback>
                <p:oleObj name="Equation" r:id="rId25" imgW="850680" imgH="25380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161486" y="6365794"/>
                        <a:ext cx="2667000" cy="7961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4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2"/>
              </a:ext>
            </a:extLst>
          </a:blip>
          <a:srcRect/>
          <a:stretch>
            <a:fillRect/>
          </a:stretch>
        </p:blipFill>
        <p:spPr>
          <a:xfrm>
            <a:off x="4343400" y="5378205"/>
            <a:ext cx="865396" cy="80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3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344050" y="645584"/>
            <a:ext cx="17068800" cy="897357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672647" y="5676900"/>
            <a:ext cx="3343054" cy="967726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641382" y="6667500"/>
            <a:ext cx="3347642" cy="8871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281553" y="674975"/>
            <a:ext cx="3347642" cy="88712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5621000" y="414493"/>
            <a:ext cx="1473508" cy="139614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90452" y="2351564"/>
            <a:ext cx="16530748" cy="1160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7000" b="1" cap="all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CHƯƠNG </a:t>
            </a:r>
            <a:r>
              <a:rPr lang="en-US" sz="7000" b="1" cap="all" dirty="0" smtClean="0">
                <a:solidFill>
                  <a:schemeClr val="bg1"/>
                </a:solidFill>
                <a:latin typeface=".VnArial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vi-VN" sz="7000" b="1" cap="all" dirty="0" smtClean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7000" b="1" cap="all" dirty="0">
                <a:solidFill>
                  <a:schemeClr val="bg1"/>
                </a:solidFill>
                <a:latin typeface=".VnArial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7000" b="1" cap="all" dirty="0" smtClean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HÀM SỐ VÀ ĐỒ THỊ</a:t>
            </a:r>
            <a:endParaRPr lang="vi-VN" sz="7000" b="1" cap="all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166797" y="3891022"/>
                <a:ext cx="16574650" cy="48859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en-US" sz="6700" b="1" kern="0" cap="all" dirty="0">
                    <a:solidFill>
                      <a:srgbClr val="FFFF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</a:t>
                </a:r>
                <a:r>
                  <a:rPr lang="en-US" sz="6700" b="1" kern="0" cap="all" dirty="0" smtClean="0">
                    <a:solidFill>
                      <a:srgbClr val="FFFF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3:</a:t>
                </a:r>
                <a:r>
                  <a:rPr lang="nl-NL" sz="67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HÀM SỐ BẬC NHẤT </a:t>
                </a:r>
                <a:endParaRPr lang="nl-NL" sz="67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7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67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6700" i="1"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67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6700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6700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sz="67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6700" i="1">
                          <a:latin typeface="Cambria Math" panose="02040503050406030204" pitchFamily="18" charset="0"/>
                          <a:sym typeface="Euclid Symbol" panose="05050102010706020507" pitchFamily="18" charset="2"/>
                        </a:rPr>
                        <m:t></m:t>
                      </m:r>
                      <m:r>
                        <a:rPr lang="en-US" sz="6700" i="1">
                          <a:latin typeface="Cambria Math" panose="02040503050406030204" pitchFamily="18" charset="0"/>
                        </a:rPr>
                        <m:t> 0)</m:t>
                      </m:r>
                    </m:oMath>
                  </m:oMathPara>
                </a14:m>
                <a:endParaRPr lang="en-US" sz="6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  <a:spcBef>
                    <a:spcPts val="1200"/>
                  </a:spcBef>
                  <a:spcAft>
                    <a:spcPts val="0"/>
                  </a:spcAft>
                </a:pPr>
                <a:r>
                  <a:rPr lang="en-US" sz="6700" b="1" kern="0" cap="all" dirty="0" smtClean="0">
                    <a:solidFill>
                      <a:srgbClr val="FFFF00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6797" y="3891022"/>
                <a:ext cx="16574650" cy="488595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20997328">
            <a:off x="16810012" y="213609"/>
            <a:ext cx="1355914" cy="211261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2880471">
            <a:off x="-3140360" y="-1380456"/>
            <a:ext cx="3884554" cy="3941891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582919" y="86527"/>
            <a:ext cx="4741161" cy="1704173"/>
            <a:chOff x="6705600" y="238927"/>
            <a:chExt cx="4741161" cy="1704173"/>
          </a:xfrm>
        </p:grpSpPr>
        <p:pic>
          <p:nvPicPr>
            <p:cNvPr id="15" name="Picture 11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7467600" y="1686782"/>
              <a:ext cx="2971800" cy="256318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6705600" y="238927"/>
              <a:ext cx="4741161" cy="1306255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6000" b="1" i="0" u="none" strike="noStrike" kern="1200" cap="none" spc="0" normalizeH="0" baseline="0" noProof="0" dirty="0" smtClean="0">
                  <a:ln w="0"/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LUYỆN TẬP</a:t>
              </a:r>
              <a:endParaRPr kumimoji="0" lang="en-US" sz="6000" b="1" i="0" u="none" strike="noStrike" kern="1200" cap="none" spc="0" normalizeH="0" baseline="0" noProof="0" dirty="0">
                <a:ln w="0"/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8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408758">
            <a:off x="16930764" y="9419964"/>
            <a:ext cx="1640672" cy="14318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066800" y="2468223"/>
                <a:ext cx="16431846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Xác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định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hệ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x,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hệ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tự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do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mỗi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bậc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nhất</a:t>
                </a:r>
                <a:r>
                  <a:rPr kumimoji="0" lang="en-US" sz="40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sau</a:t>
                </a:r>
                <a:r>
                  <a:rPr kumimoji="0" lang="en-US" sz="4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/>
                </a:r>
                <a:b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</a:b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40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y</m:t>
                    </m:r>
                    <m:r>
                      <a:rPr kumimoji="0" lang="en-US" sz="4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kumimoji="0" lang="en-US" sz="40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6</m:t>
                    </m:r>
                    <m:r>
                      <m:rPr>
                        <m:sty m:val="p"/>
                      </m:rPr>
                      <a:rPr kumimoji="0" lang="en-US" sz="40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x</m:t>
                    </m:r>
                    <m:r>
                      <a:rPr kumimoji="0" lang="en-US" sz="40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+8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>
                    <a:solidFill>
                      <a:prstClr val="black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</a:t>
                </a:r>
                <a:r>
                  <a:rPr kumimoji="0" lang="en-US" sz="4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−5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:r>
                  <a:rPr lang="en-US" sz="4000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00" y="2468223"/>
                <a:ext cx="16431846" cy="1938992"/>
              </a:xfrm>
              <a:prstGeom prst="rect">
                <a:avLst/>
              </a:prstGeom>
              <a:blipFill>
                <a:blip r:embed="rId17"/>
                <a:stretch>
                  <a:fillRect l="-1298" b="-6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val Callout 9"/>
          <p:cNvSpPr/>
          <p:nvPr/>
        </p:nvSpPr>
        <p:spPr>
          <a:xfrm>
            <a:off x="6575036" y="4366573"/>
            <a:ext cx="1752600" cy="838200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Giải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441529"/>
              </p:ext>
            </p:extLst>
          </p:nvPr>
        </p:nvGraphicFramePr>
        <p:xfrm>
          <a:off x="11506200" y="3209521"/>
          <a:ext cx="495300" cy="1415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9" name="Equation" r:id="rId18" imgW="177480" imgH="507960" progId="Equation.DSMT4">
                  <p:embed/>
                </p:oleObj>
              </mc:Choice>
              <mc:Fallback>
                <p:oleObj name="Equation" r:id="rId18" imgW="17748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506200" y="3209521"/>
                        <a:ext cx="495300" cy="1415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8200" y="5448300"/>
            <a:ext cx="14408595" cy="429327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240955" y="1680446"/>
            <a:ext cx="4488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2</a:t>
            </a:r>
            <a:r>
              <a:rPr kumimoji="0" lang="nl-N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SGK</a:t>
            </a:r>
            <a:r>
              <a:rPr kumimoji="0" lang="nl-NL" sz="40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T70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22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20997328">
            <a:off x="16594526" y="755837"/>
            <a:ext cx="1355914" cy="211261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2880471">
            <a:off x="-3140360" y="-1380456"/>
            <a:ext cx="3884554" cy="3941891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582919" y="86527"/>
            <a:ext cx="4741161" cy="1704173"/>
            <a:chOff x="6705600" y="238927"/>
            <a:chExt cx="4741161" cy="1704173"/>
          </a:xfrm>
        </p:grpSpPr>
        <p:pic>
          <p:nvPicPr>
            <p:cNvPr id="15" name="Picture 11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7467600" y="1686782"/>
              <a:ext cx="2971800" cy="256318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6705600" y="238927"/>
              <a:ext cx="4741161" cy="1306255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6000" b="1" i="0" u="none" strike="noStrike" kern="1200" cap="none" spc="0" normalizeH="0" baseline="0" noProof="0" dirty="0" smtClean="0">
                  <a:ln w="0"/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LUYỆN TẬP</a:t>
              </a:r>
              <a:endParaRPr kumimoji="0" lang="en-US" sz="6000" b="1" i="0" u="none" strike="noStrike" kern="1200" cap="none" spc="0" normalizeH="0" baseline="0" noProof="0" dirty="0">
                <a:ln w="0"/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8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408758">
            <a:off x="16930764" y="9419964"/>
            <a:ext cx="1640672" cy="143185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766277" y="2318258"/>
            <a:ext cx="156698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bậc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40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Oval Callout 9"/>
          <p:cNvSpPr/>
          <p:nvPr/>
        </p:nvSpPr>
        <p:spPr>
          <a:xfrm>
            <a:off x="7848600" y="4423928"/>
            <a:ext cx="1752600" cy="838200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Giải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297251"/>
              </p:ext>
            </p:extLst>
          </p:nvPr>
        </p:nvGraphicFramePr>
        <p:xfrm>
          <a:off x="7344919" y="2476456"/>
          <a:ext cx="3206068" cy="728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" name="Equation" r:id="rId17" imgW="1117440" imgH="253800" progId="Equation.DSMT4">
                  <p:embed/>
                </p:oleObj>
              </mc:Choice>
              <mc:Fallback>
                <p:oleObj name="Equation" r:id="rId17" imgW="111744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44919" y="2476456"/>
                        <a:ext cx="3206068" cy="728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452939"/>
              </p:ext>
            </p:extLst>
          </p:nvPr>
        </p:nvGraphicFramePr>
        <p:xfrm>
          <a:off x="3200400" y="3022434"/>
          <a:ext cx="7010401" cy="1402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" name="Equation" r:id="rId19" imgW="2539800" imgH="507960" progId="Equation.DSMT4">
                  <p:embed/>
                </p:oleObj>
              </mc:Choice>
              <mc:Fallback>
                <p:oleObj name="Equation" r:id="rId19" imgW="253980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200400" y="3022434"/>
                        <a:ext cx="7010401" cy="1402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447800" y="5448300"/>
            <a:ext cx="16306800" cy="454626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830416" y="1687616"/>
            <a:ext cx="4488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3</a:t>
            </a:r>
            <a:r>
              <a:rPr kumimoji="0" lang="nl-N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SGK</a:t>
            </a:r>
            <a:r>
              <a:rPr kumimoji="0" lang="nl-NL" sz="40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T70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77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4165033">
            <a:off x="12819392" y="-3581734"/>
            <a:ext cx="8815906" cy="58405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6327029" y="8086397"/>
            <a:ext cx="1800631" cy="225079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04800" y="-149207"/>
            <a:ext cx="905034" cy="8869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-452517" y="9604090"/>
            <a:ext cx="905034" cy="88693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3563600" y="-467833"/>
            <a:ext cx="905034" cy="886933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95299" y="2247900"/>
            <a:ext cx="1691640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fr-FR" sz="38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8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Hiện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tại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bạn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Nam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đã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dành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300 000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đồng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Bạn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Nam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đang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ý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mua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chiếc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xe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đạp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trị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2 000 000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đồng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thực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hiện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điều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bạn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Nam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đã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lên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kế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hoạch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hang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ngày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tiết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kiệm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5 000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đồng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lvl="0" algn="just">
              <a:lnSpc>
                <a:spcPct val="150000"/>
              </a:lnSpc>
            </a:pP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Gọi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m(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đồng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tiền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bạn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Nam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tiết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kiệm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ngày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742950" lvl="0" indent="-742950" algn="just">
              <a:lnSpc>
                <a:spcPct val="150000"/>
              </a:lnSpc>
              <a:buAutoNum type="alphaLcParenR"/>
            </a:pP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Viết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công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thị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t.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Hỏi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phải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hàm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bậc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nhất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 hay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không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</a:p>
          <a:p>
            <a:pPr marL="742950" lvl="0" indent="-742950" algn="just">
              <a:lnSpc>
                <a:spcPct val="150000"/>
              </a:lnSpc>
              <a:buAutoNum type="alphaLcParenR"/>
            </a:pP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Hỏi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bao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nhiêu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ngày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kể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ngày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bắt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đầu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tiết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kiệm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thì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bạn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Nam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mua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chiếc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đện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thoại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38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endParaRPr lang="en-US" sz="3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82919" y="86527"/>
            <a:ext cx="4741161" cy="130625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0" b="1" i="0" u="none" strike="noStrike" kern="1200" cap="none" spc="0" normalizeH="0" baseline="0" noProof="0" dirty="0" smtClean="0">
                <a:ln w="0"/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LUYỆN TẬP</a:t>
            </a:r>
            <a:endParaRPr kumimoji="0" lang="en-US" sz="6000" b="1" i="0" u="none" strike="noStrike" kern="1200" cap="none" spc="0" normalizeH="0" baseline="0" noProof="0" dirty="0">
              <a:ln w="0"/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582919" y="86527"/>
            <a:ext cx="4741161" cy="1704173"/>
            <a:chOff x="6705600" y="238927"/>
            <a:chExt cx="4741161" cy="1704173"/>
          </a:xfrm>
        </p:grpSpPr>
        <p:pic>
          <p:nvPicPr>
            <p:cNvPr id="14" name="Picture 1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7467600" y="1686782"/>
              <a:ext cx="2971800" cy="256318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6705600" y="238927"/>
              <a:ext cx="4741161" cy="1306255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6000" b="1" i="0" u="none" strike="noStrike" kern="1200" cap="none" spc="0" normalizeH="0" baseline="0" noProof="0" dirty="0" smtClean="0">
                  <a:ln w="0"/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LUYỆN TẬP</a:t>
              </a:r>
              <a:endParaRPr kumimoji="0" lang="en-US" sz="6000" b="1" i="0" u="none" strike="noStrike" kern="1200" cap="none" spc="0" normalizeH="0" baseline="0" noProof="0" dirty="0">
                <a:ln w="0"/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09600" y="1592844"/>
            <a:ext cx="4488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4</a:t>
            </a:r>
            <a:r>
              <a:rPr kumimoji="0" lang="nl-N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SGK</a:t>
            </a:r>
            <a:r>
              <a:rPr kumimoji="0" lang="nl-NL" sz="40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T70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40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4165033">
            <a:off x="12819392" y="-3581734"/>
            <a:ext cx="8815906" cy="58405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6473284" y="2507325"/>
            <a:ext cx="1800631" cy="225079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04800" y="-149207"/>
            <a:ext cx="905034" cy="8869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-452517" y="9604090"/>
            <a:ext cx="905034" cy="88693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3563600" y="-467833"/>
            <a:ext cx="905034" cy="886933"/>
          </a:xfrm>
          <a:prstGeom prst="rect">
            <a:avLst/>
          </a:prstGeom>
        </p:spPr>
      </p:pic>
      <p:sp>
        <p:nvSpPr>
          <p:cNvPr id="18" name="Oval Callout 17"/>
          <p:cNvSpPr/>
          <p:nvPr/>
        </p:nvSpPr>
        <p:spPr>
          <a:xfrm>
            <a:off x="6858000" y="408294"/>
            <a:ext cx="1752600" cy="766568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Giải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437635"/>
            <a:ext cx="4488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4</a:t>
            </a:r>
            <a:r>
              <a:rPr kumimoji="0" lang="nl-N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SGK</a:t>
            </a:r>
            <a:r>
              <a:rPr kumimoji="0" lang="nl-NL" sz="40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T70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2938" y="1994456"/>
            <a:ext cx="1551532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a) 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Nam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kiệm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5 000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endParaRPr lang="en-US" sz="3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m = 5 000t (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endParaRPr lang="en-US" sz="3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trị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trị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tương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 5 000 ≠ 0</a:t>
            </a:r>
            <a:r>
              <a:rPr 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endParaRPr lang="en-US" sz="3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Do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m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hàm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bậc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</a:t>
            </a:r>
            <a:r>
              <a:rPr 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990600" y="5135751"/>
            <a:ext cx="14265444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đạp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2 000 000 – 300 000 = 1 700 000 (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 = 1 700 000 (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 = 5 000t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n-US" altLang="en-US" sz="3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079289"/>
              </p:ext>
            </p:extLst>
          </p:nvPr>
        </p:nvGraphicFramePr>
        <p:xfrm>
          <a:off x="5513080" y="8528093"/>
          <a:ext cx="423862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1" name="Equation" r:id="rId14" imgW="1815840" imgH="457200" progId="Equation.DSMT4">
                  <p:embed/>
                </p:oleObj>
              </mc:Choice>
              <mc:Fallback>
                <p:oleObj name="Equation" r:id="rId14" imgW="1815840" imgH="457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3080" y="8528093"/>
                        <a:ext cx="4238625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121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4165033">
            <a:off x="12819392" y="-3581734"/>
            <a:ext cx="8815906" cy="58405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6078200" y="7734300"/>
            <a:ext cx="1800631" cy="225079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04800" y="-149207"/>
            <a:ext cx="905034" cy="8869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-452517" y="9604090"/>
            <a:ext cx="905034" cy="88693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3563600" y="-467833"/>
            <a:ext cx="905034" cy="88693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582919" y="86527"/>
            <a:ext cx="4741161" cy="130625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0" b="1" i="0" u="none" strike="noStrike" kern="1200" cap="none" spc="0" normalizeH="0" baseline="0" noProof="0" dirty="0" smtClean="0">
                <a:ln w="0"/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LUYỆN TẬP</a:t>
            </a:r>
            <a:endParaRPr kumimoji="0" lang="en-US" sz="6000" b="1" i="0" u="none" strike="noStrike" kern="1200" cap="none" spc="0" normalizeH="0" baseline="0" noProof="0" dirty="0">
              <a:ln w="0"/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582919" y="86527"/>
            <a:ext cx="4741161" cy="1704173"/>
            <a:chOff x="6705600" y="238927"/>
            <a:chExt cx="4741161" cy="1704173"/>
          </a:xfrm>
        </p:grpSpPr>
        <p:pic>
          <p:nvPicPr>
            <p:cNvPr id="14" name="Picture 1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7467600" y="1686782"/>
              <a:ext cx="2971800" cy="256318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6705600" y="238927"/>
              <a:ext cx="4741161" cy="1306255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6000" b="1" i="0" u="none" strike="noStrike" kern="1200" cap="none" spc="0" normalizeH="0" baseline="0" noProof="0" dirty="0" smtClean="0">
                  <a:ln w="0"/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LUYỆN TẬP</a:t>
              </a:r>
              <a:endParaRPr kumimoji="0" lang="en-US" sz="6000" b="1" i="0" u="none" strike="noStrike" kern="1200" cap="none" spc="0" normalizeH="0" baseline="0" noProof="0" dirty="0">
                <a:ln w="0"/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209834" y="2790784"/>
            <a:ext cx="16383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người đang sử dụng Internet, mỗi phút tốn dung lượng 1 MB. Giả sử gói cước Internet của người đó cho phép sử dụng dung lượng 4 MB.</a:t>
            </a:r>
          </a:p>
          <a:p>
            <a:pPr algn="just"/>
            <a:endParaRPr lang="en-US" sz="4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Viết hàm số f(x) biểu thị dung lượng tiêu tốn (MB) theo thời gian sử dụng Internet x (giây).</a:t>
            </a:r>
          </a:p>
          <a:p>
            <a:pPr algn="just"/>
            <a:endParaRPr lang="en-US" sz="4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Viết hàm số g(x) biểu thị dung lượng cho phép còn lại (MB) sau khi sử dụng Internet được x (giây).</a:t>
            </a:r>
          </a:p>
          <a:p>
            <a:pPr algn="just"/>
            <a:endParaRPr lang="en-US" sz="4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Sau khi sử dụng Internet 2 phút thì dung lượng còn lại cho phép còn lại là bao nhiêu Megabyte?</a:t>
            </a:r>
            <a:endParaRPr lang="vi-VN" sz="4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09834" y="1790700"/>
            <a:ext cx="4488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5</a:t>
            </a:r>
            <a:r>
              <a:rPr kumimoji="0" lang="nl-N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SGK</a:t>
            </a:r>
            <a:r>
              <a:rPr kumimoji="0" lang="nl-NL" sz="40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T70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70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4165033">
            <a:off x="12819392" y="-3581734"/>
            <a:ext cx="8815906" cy="58405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6473284" y="2507325"/>
            <a:ext cx="1800631" cy="225079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04800" y="-149207"/>
            <a:ext cx="905034" cy="8869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-452517" y="9604090"/>
            <a:ext cx="905034" cy="88693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3563600" y="-467833"/>
            <a:ext cx="905034" cy="886933"/>
          </a:xfrm>
          <a:prstGeom prst="rect">
            <a:avLst/>
          </a:prstGeom>
        </p:spPr>
      </p:pic>
      <p:sp>
        <p:nvSpPr>
          <p:cNvPr id="18" name="Oval Callout 17"/>
          <p:cNvSpPr/>
          <p:nvPr/>
        </p:nvSpPr>
        <p:spPr>
          <a:xfrm>
            <a:off x="6858000" y="408294"/>
            <a:ext cx="1752600" cy="766568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Giải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437635"/>
            <a:ext cx="4488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5</a:t>
            </a:r>
            <a:r>
              <a:rPr kumimoji="0" lang="nl-N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SGK</a:t>
            </a:r>
            <a:r>
              <a:rPr kumimoji="0" lang="nl-NL" sz="40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T70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31041" y="2166593"/>
            <a:ext cx="16815980" cy="47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1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altLang="en-US" sz="3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tốn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MB.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tốn</a:t>
            </a:r>
            <a:r>
              <a:rPr kumimoji="0" lang="en-US" alt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3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tốn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MB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Internet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3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x(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sz="3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altLang="en-US" sz="3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3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482781"/>
              </p:ext>
            </p:extLst>
          </p:nvPr>
        </p:nvGraphicFramePr>
        <p:xfrm>
          <a:off x="3573725" y="3160592"/>
          <a:ext cx="1440321" cy="1225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9" name="Equation" r:id="rId14" imgW="596880" imgH="507960" progId="Equation.DSMT4">
                  <p:embed/>
                </p:oleObj>
              </mc:Choice>
              <mc:Fallback>
                <p:oleObj name="Equation" r:id="rId14" imgW="59688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73725" y="3160592"/>
                        <a:ext cx="1440321" cy="1225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679615"/>
              </p:ext>
            </p:extLst>
          </p:nvPr>
        </p:nvGraphicFramePr>
        <p:xfrm>
          <a:off x="2438400" y="4518160"/>
          <a:ext cx="994667" cy="585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0" name="Equation" r:id="rId16" imgW="431640" imgH="253800" progId="Equation.DSMT4">
                  <p:embed/>
                </p:oleObj>
              </mc:Choice>
              <mc:Fallback>
                <p:oleObj name="Equation" r:id="rId16" imgW="43164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38400" y="4518160"/>
                        <a:ext cx="994667" cy="585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848486"/>
              </p:ext>
            </p:extLst>
          </p:nvPr>
        </p:nvGraphicFramePr>
        <p:xfrm>
          <a:off x="3234760" y="5353579"/>
          <a:ext cx="2600325" cy="11065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1" name="Equation" r:id="rId18" imgW="1193760" imgH="507960" progId="Equation.DSMT4">
                  <p:embed/>
                </p:oleObj>
              </mc:Choice>
              <mc:Fallback>
                <p:oleObj name="Equation" r:id="rId18" imgW="119376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34760" y="5353579"/>
                        <a:ext cx="2600325" cy="11065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799676" y="7204051"/>
            <a:ext cx="164592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MB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Internet </a:t>
            </a:r>
          </a:p>
          <a:p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x(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 </a:t>
            </a: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945991"/>
              </p:ext>
            </p:extLst>
          </p:nvPr>
        </p:nvGraphicFramePr>
        <p:xfrm>
          <a:off x="2935733" y="7248886"/>
          <a:ext cx="1043250" cy="632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2" name="Equation" r:id="rId20" imgW="419040" imgH="253800" progId="Equation.DSMT4">
                  <p:embed/>
                </p:oleObj>
              </mc:Choice>
              <mc:Fallback>
                <p:oleObj name="Equation" r:id="rId20" imgW="41904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35733" y="7248886"/>
                        <a:ext cx="1043250" cy="6322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911363"/>
              </p:ext>
            </p:extLst>
          </p:nvPr>
        </p:nvGraphicFramePr>
        <p:xfrm>
          <a:off x="4114800" y="8118003"/>
          <a:ext cx="3258062" cy="1133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3" name="Equation" r:id="rId22" imgW="1460160" imgH="507960" progId="Equation.DSMT4">
                  <p:embed/>
                </p:oleObj>
              </mc:Choice>
              <mc:Fallback>
                <p:oleObj name="Equation" r:id="rId22" imgW="146016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14800" y="8118003"/>
                        <a:ext cx="3258062" cy="11332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718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/>
      <p:bldP spid="15" grpId="0"/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4165033">
            <a:off x="12819392" y="-3581734"/>
            <a:ext cx="8815906" cy="584053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04800" y="-149207"/>
            <a:ext cx="905034" cy="8869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-452517" y="9604090"/>
            <a:ext cx="905034" cy="88693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3563600" y="-467833"/>
            <a:ext cx="905034" cy="886933"/>
          </a:xfrm>
          <a:prstGeom prst="rect">
            <a:avLst/>
          </a:prstGeom>
        </p:spPr>
      </p:pic>
      <p:sp>
        <p:nvSpPr>
          <p:cNvPr id="18" name="Oval Callout 17"/>
          <p:cNvSpPr/>
          <p:nvPr/>
        </p:nvSpPr>
        <p:spPr>
          <a:xfrm>
            <a:off x="6858000" y="408294"/>
            <a:ext cx="1752600" cy="766568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Giải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437635"/>
            <a:ext cx="4488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5</a:t>
            </a:r>
            <a:r>
              <a:rPr kumimoji="0" lang="nl-N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SGK</a:t>
            </a:r>
            <a:r>
              <a:rPr kumimoji="0" lang="nl-NL" sz="40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T70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64324" y="1803678"/>
            <a:ext cx="17018876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 </a:t>
            </a:r>
            <a:r>
              <a:rPr lang="en-US" sz="3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3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MB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Internet 2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2MB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endParaRPr lang="en-US" sz="3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Dung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4 – 2 = 2 (MB</a:t>
            </a:r>
            <a:r>
              <a:rPr 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Internet 2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endParaRPr lang="en-US" sz="3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Megabyte.</a:t>
            </a: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9433" y="5691898"/>
            <a:ext cx="1586159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3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120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Internet 2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603856"/>
              </p:ext>
            </p:extLst>
          </p:nvPr>
        </p:nvGraphicFramePr>
        <p:xfrm>
          <a:off x="1447800" y="7772538"/>
          <a:ext cx="6781800" cy="123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Equation" r:id="rId14" imgW="2514600" imgH="457200" progId="Equation.DSMT4">
                  <p:embed/>
                </p:oleObj>
              </mc:Choice>
              <mc:Fallback>
                <p:oleObj name="Equation" r:id="rId14" imgW="25146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447800" y="7772538"/>
                        <a:ext cx="6781800" cy="123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817120" y="9014382"/>
            <a:ext cx="15586959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Internet 2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endParaRPr lang="en-US" sz="3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Megabyte.</a:t>
            </a: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4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/>
      <p:bldP spid="5" grpId="0"/>
      <p:bldP spid="6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4165033">
            <a:off x="12819392" y="-3581734"/>
            <a:ext cx="8815906" cy="58405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6487369" y="7796766"/>
            <a:ext cx="1800631" cy="225079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04800" y="-149207"/>
            <a:ext cx="905034" cy="8869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-452517" y="9604090"/>
            <a:ext cx="905034" cy="88693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3563600" y="-467833"/>
            <a:ext cx="905034" cy="88693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582919" y="86527"/>
            <a:ext cx="4741161" cy="130625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0" b="1" i="0" u="none" strike="noStrike" kern="1200" cap="none" spc="0" normalizeH="0" baseline="0" noProof="0" dirty="0" smtClean="0">
                <a:ln w="0"/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LUYỆN TẬP</a:t>
            </a:r>
            <a:endParaRPr kumimoji="0" lang="en-US" sz="6000" b="1" i="0" u="none" strike="noStrike" kern="1200" cap="none" spc="0" normalizeH="0" baseline="0" noProof="0" dirty="0">
              <a:ln w="0"/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582919" y="86527"/>
            <a:ext cx="4741161" cy="1704173"/>
            <a:chOff x="6705600" y="238927"/>
            <a:chExt cx="4741161" cy="1704173"/>
          </a:xfrm>
        </p:grpSpPr>
        <p:pic>
          <p:nvPicPr>
            <p:cNvPr id="14" name="Picture 1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7467600" y="1686782"/>
              <a:ext cx="2971800" cy="256318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6705600" y="238927"/>
              <a:ext cx="4741161" cy="1306255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6000" b="1" i="0" u="none" strike="noStrike" kern="1200" cap="none" spc="0" normalizeH="0" baseline="0" noProof="0" dirty="0" smtClean="0">
                  <a:ln w="0"/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LUYỆN TẬP</a:t>
              </a:r>
              <a:endParaRPr kumimoji="0" lang="en-US" sz="6000" b="1" i="0" u="none" strike="noStrike" kern="1200" cap="none" spc="0" normalizeH="0" baseline="0" noProof="0" dirty="0">
                <a:ln w="0"/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209834" y="1790700"/>
            <a:ext cx="4488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6</a:t>
            </a:r>
            <a:r>
              <a:rPr kumimoji="0" lang="nl-N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SGK</a:t>
            </a:r>
            <a:r>
              <a:rPr kumimoji="0" lang="nl-NL" sz="40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T70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09834" y="2781300"/>
            <a:ext cx="1570656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vi-VN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 </a:t>
            </a:r>
            <a:r>
              <a:rPr lang="vi-V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 mang theo 100 000 đồng và đạp xe đi nhà sách để mua vở. Biết giá mỗi quyển vở là 7 000 đồng, phí gửi xe đạp là 3 000 đồng.</a:t>
            </a:r>
          </a:p>
          <a:p>
            <a:pPr algn="just"/>
            <a:endParaRPr lang="en-US" sz="4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Viết công thức biểu thị tổng số tiền y (đồng) bạn Dương cần trả cho việc gửi xe đạp và mua x quyển vở. Hỏi y có phải là hàm số bậc nhất của x hay không?</a:t>
            </a:r>
          </a:p>
          <a:p>
            <a:pPr algn="just"/>
            <a:endParaRPr lang="en-US" sz="4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Tính số tiền bạn Dương phải trả khi gửi xe và mua 12 quyển vở.</a:t>
            </a:r>
          </a:p>
          <a:p>
            <a:pPr algn="just"/>
            <a:endParaRPr lang="en-US" sz="4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Với số tiền trên, bạn Dương có thể mua 15 quyển vở hay không? Vì sao?</a:t>
            </a:r>
            <a:endParaRPr lang="vi-VN" sz="4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17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4165033">
            <a:off x="12819392" y="-3581734"/>
            <a:ext cx="8815906" cy="584053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04800" y="-149207"/>
            <a:ext cx="905034" cy="8869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-452517" y="9604090"/>
            <a:ext cx="905034" cy="88693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3563600" y="-467833"/>
            <a:ext cx="905034" cy="886933"/>
          </a:xfrm>
          <a:prstGeom prst="rect">
            <a:avLst/>
          </a:prstGeom>
        </p:spPr>
      </p:pic>
      <p:sp>
        <p:nvSpPr>
          <p:cNvPr id="18" name="Oval Callout 17"/>
          <p:cNvSpPr/>
          <p:nvPr/>
        </p:nvSpPr>
        <p:spPr>
          <a:xfrm>
            <a:off x="7543800" y="1454809"/>
            <a:ext cx="1752600" cy="766568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Giải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737726"/>
            <a:ext cx="4488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6</a:t>
            </a:r>
            <a:r>
              <a:rPr kumimoji="0" lang="nl-N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SGK</a:t>
            </a:r>
            <a:r>
              <a:rPr kumimoji="0" lang="nl-NL" sz="40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T70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3162" y="2471426"/>
            <a:ext cx="1686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4000" dirty="0">
                <a:solidFill>
                  <a:srgbClr val="000000"/>
                </a:solidFill>
                <a:latin typeface="+mj-lt"/>
              </a:rPr>
              <a:t>a) Giá tiền x quyển vở là: 7 000x (đồng).</a:t>
            </a:r>
          </a:p>
          <a:p>
            <a:pPr algn="just"/>
            <a:r>
              <a:rPr lang="vi-VN" sz="4000" dirty="0">
                <a:solidFill>
                  <a:srgbClr val="000000"/>
                </a:solidFill>
                <a:latin typeface="+mj-lt"/>
              </a:rPr>
              <a:t>Công thức biểu thị tổng số tiền y (đồng) số tiền bạn Dương cần trả cho việc gửi xe đạp và mua x quyển vở là: y = 7 000x + 3 000 (đồng).</a:t>
            </a:r>
            <a:endParaRPr lang="vi-VN" sz="4000" b="0" i="0" dirty="0">
              <a:solidFill>
                <a:srgbClr val="000000"/>
              </a:solidFill>
              <a:effectLst/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3162" y="4820679"/>
            <a:ext cx="157046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4000" dirty="0">
                <a:solidFill>
                  <a:srgbClr val="000000"/>
                </a:solidFill>
                <a:latin typeface="+mj-lt"/>
              </a:rPr>
              <a:t>b) Số tiền bạn Dương phải trả khi gửi xe và mua 12 quyển vở là:</a:t>
            </a:r>
          </a:p>
          <a:p>
            <a:pPr algn="just"/>
            <a:r>
              <a:rPr lang="vi-VN" sz="4000" dirty="0">
                <a:solidFill>
                  <a:srgbClr val="000000"/>
                </a:solidFill>
                <a:latin typeface="+mj-lt"/>
              </a:rPr>
              <a:t>7 000 . 12 + 3 000 = 87 000 (đồng).</a:t>
            </a:r>
            <a:endParaRPr lang="vi-VN" sz="4000" b="0" i="0" dirty="0">
              <a:solidFill>
                <a:srgbClr val="000000"/>
              </a:solidFill>
              <a:effectLst/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3228" y="6679586"/>
            <a:ext cx="1660856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Số tiền cần phải trả khi gửi xe và mua 15 quyển vở là:</a:t>
            </a:r>
          </a:p>
          <a:p>
            <a:pPr algn="just"/>
            <a:r>
              <a:rPr lang="en-US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vi-VN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vi-V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. 15 + 3 000 = 108 000 (đồng).</a:t>
            </a:r>
          </a:p>
          <a:p>
            <a:pPr algn="just"/>
            <a:r>
              <a:rPr lang="vi-V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 108 000 &gt; 100 000 nên với số tiền trên, bạn Dương không thể mua 15 quyển vở.</a:t>
            </a:r>
            <a:endParaRPr lang="vi-VN" sz="4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32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478131">
            <a:off x="17035422" y="11426"/>
            <a:ext cx="1192488" cy="185798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2880471">
            <a:off x="-2847112" y="-1354513"/>
            <a:ext cx="3884554" cy="3941891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705600" y="419100"/>
            <a:ext cx="4741161" cy="1828800"/>
            <a:chOff x="6705600" y="238927"/>
            <a:chExt cx="4741161" cy="1828800"/>
          </a:xfrm>
        </p:grpSpPr>
        <p:pic>
          <p:nvPicPr>
            <p:cNvPr id="15" name="Picture 11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7573615" y="1811409"/>
              <a:ext cx="2971800" cy="256318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6705600" y="238927"/>
              <a:ext cx="4741161" cy="1306255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6000" b="1" i="0" u="none" strike="noStrike" kern="1200" cap="none" spc="0" normalizeH="0" baseline="0" noProof="0" dirty="0" smtClean="0">
                  <a:ln w="0"/>
                  <a:solidFill>
                    <a:schemeClr val="bg1"/>
                  </a:solidFill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VẬN</a:t>
              </a:r>
              <a:r>
                <a:rPr kumimoji="0" lang="nl-NL" sz="6000" b="1" i="0" u="none" strike="noStrike" kern="1200" cap="none" spc="0" normalizeH="0" noProof="0" dirty="0" smtClean="0">
                  <a:ln w="0"/>
                  <a:solidFill>
                    <a:schemeClr val="bg1"/>
                  </a:solidFill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DỤNG</a:t>
              </a:r>
              <a:endParaRPr kumimoji="0" lang="en-US" sz="6000" b="1" i="0" u="none" strike="noStrike" kern="1200" cap="none" spc="0" normalizeH="0" baseline="0" noProof="0" dirty="0">
                <a:ln w="0"/>
                <a:solidFill>
                  <a:schemeClr val="bg1"/>
                </a:solidFill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3" descr="Cultural Shirt PNG Transparent Images Free Download | Vector Files | Pngtree"/>
          <p:cNvPicPr/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38" t="6038" r="9114" b="62683"/>
          <a:stretch/>
        </p:blipFill>
        <p:spPr bwMode="auto">
          <a:xfrm>
            <a:off x="13874218" y="3619500"/>
            <a:ext cx="3733800" cy="3657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340122" y="3487245"/>
            <a:ext cx="12466985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400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4000" dirty="0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lô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áo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vốn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50000000 </a:t>
            </a:r>
            <a:r>
              <a:rPr lang="en-US" sz="400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4000" dirty="0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bán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lẻ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chiếc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áo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400000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(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lỗ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bán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cái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áo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solidFill>
                <a:srgbClr val="0D0D0D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447800" y="6427411"/>
            <a:ext cx="1010597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a/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diễn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x. </a:t>
            </a:r>
            <a:endParaRPr lang="en-US" sz="4000" dirty="0" smtClean="0">
              <a:solidFill>
                <a:srgbClr val="0D0D0D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400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4000" dirty="0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" y="7911877"/>
            <a:ext cx="124952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95300" marR="0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b/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solidFill>
                <a:srgbClr val="0D0D0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95300" marR="0">
              <a:spcBef>
                <a:spcPts val="0"/>
              </a:spcBef>
              <a:spcAft>
                <a:spcPts val="0"/>
              </a:spcAft>
            </a:pPr>
            <a:r>
              <a:rPr lang="en-US" sz="4000" dirty="0" smtClean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400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dirty="0" smtClean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20000000 </a:t>
            </a:r>
            <a:r>
              <a:rPr lang="en-US" sz="40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0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700345" y="2513629"/>
            <a:ext cx="38026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Phiếu</a:t>
            </a:r>
            <a:r>
              <a:rPr lang="fr-FR" sz="4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40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fr-FR" sz="4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40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</a:t>
            </a:r>
            <a:r>
              <a:rPr lang="fr-FR" sz="4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44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omb/>
      </p:transition>
    </mc:Choice>
    <mc:Fallback xmlns="">
      <p:transition spd="med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V="1">
            <a:off x="6226233" y="2422468"/>
            <a:ext cx="6902335" cy="20116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2209800" y="5053868"/>
            <a:ext cx="3352800" cy="547192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028700" y="441689"/>
            <a:ext cx="2775607" cy="286514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4918326" y="706901"/>
            <a:ext cx="2198124" cy="259993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724400" y="800100"/>
            <a:ext cx="9163594" cy="9638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59"/>
              </a:lnSpc>
            </a:pPr>
            <a:r>
              <a:rPr lang="en-US" sz="6000" b="1" spc="339" dirty="0">
                <a:solidFill>
                  <a:srgbClr val="3D5F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BÀI HỌC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6553200" y="1943100"/>
            <a:ext cx="5334000" cy="46005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717677" y="3326733"/>
            <a:ext cx="517031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360045" algn="l"/>
                <a:tab pos="720090" algn="l"/>
              </a:tabLst>
            </a:pPr>
            <a:r>
              <a:rPr lang="vi-VN" sz="45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Hàm số bậc nhất</a:t>
            </a:r>
            <a:endParaRPr lang="en-US" sz="45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11904" y="5557952"/>
            <a:ext cx="294022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Ứng dụng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7247688" y="7378092"/>
            <a:ext cx="1207168" cy="120716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5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251699" y="5329408"/>
            <a:ext cx="1207168" cy="120716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5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7247688" y="3280724"/>
            <a:ext cx="1207168" cy="120716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711904" y="7589260"/>
            <a:ext cx="290977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3" grpId="0" animBg="1"/>
      <p:bldP spid="17" grpId="0" animBg="1"/>
      <p:bldP spid="18" grpId="0" animBg="1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444508">
            <a:off x="16130420" y="617556"/>
            <a:ext cx="2022230" cy="1945018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478131" flipH="1">
            <a:off x="-301353" y="8323225"/>
            <a:ext cx="1212305" cy="18888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67600" y="8346111"/>
            <a:ext cx="8991600" cy="184308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500282"/>
            <a:ext cx="14325600" cy="269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bán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kg </a:t>
            </a:r>
            <a:r>
              <a:rPr lang="en-US" sz="380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Nho</a:t>
            </a:r>
            <a:r>
              <a:rPr lang="en-US" sz="3800" dirty="0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Ninh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thuận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siêu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thị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45000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a/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mua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Nho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i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(</a:t>
            </a:r>
            <a:r>
              <a:rPr lang="en-US" sz="3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3800" i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Nho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mua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i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 (kg).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diễn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x.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666171"/>
              </p:ext>
            </p:extLst>
          </p:nvPr>
        </p:nvGraphicFramePr>
        <p:xfrm>
          <a:off x="1676401" y="5974347"/>
          <a:ext cx="14706599" cy="2478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19126">
                  <a:extLst>
                    <a:ext uri="{9D8B030D-6E8A-4147-A177-3AD203B41FA5}">
                      <a16:colId xmlns:a16="http://schemas.microsoft.com/office/drawing/2014/main" val="46041448"/>
                    </a:ext>
                  </a:extLst>
                </a:gridCol>
                <a:gridCol w="3420859">
                  <a:extLst>
                    <a:ext uri="{9D8B030D-6E8A-4147-A177-3AD203B41FA5}">
                      <a16:colId xmlns:a16="http://schemas.microsoft.com/office/drawing/2014/main" val="3132709737"/>
                    </a:ext>
                  </a:extLst>
                </a:gridCol>
                <a:gridCol w="3182194">
                  <a:extLst>
                    <a:ext uri="{9D8B030D-6E8A-4147-A177-3AD203B41FA5}">
                      <a16:colId xmlns:a16="http://schemas.microsoft.com/office/drawing/2014/main" val="2801134106"/>
                    </a:ext>
                  </a:extLst>
                </a:gridCol>
                <a:gridCol w="2784420">
                  <a:extLst>
                    <a:ext uri="{9D8B030D-6E8A-4147-A177-3AD203B41FA5}">
                      <a16:colId xmlns:a16="http://schemas.microsoft.com/office/drawing/2014/main" val="16400801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Nho</a:t>
                      </a:r>
                      <a:r>
                        <a:rPr lang="en-US" sz="3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(kg)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3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45698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tiền</a:t>
                      </a: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3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135000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225000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320000</a:t>
                      </a:r>
                      <a:endParaRPr lang="en-US" sz="3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9772261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914400" y="3550157"/>
            <a:ext cx="15468600" cy="2071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b/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Bình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mua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Nho</a:t>
            </a:r>
            <a:r>
              <a:rPr lang="en-US" sz="3800" dirty="0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Bình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hay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mua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3kg; 5kg; 7kg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táo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sửa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8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2247900"/>
            <a:ext cx="16840200" cy="1446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en-US" sz="3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a/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diễn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 y = 50 000 000 – 400 000.x</a:t>
            </a:r>
          </a:p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x.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y.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4000500"/>
            <a:ext cx="15849600" cy="4985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b/ Ta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</a:p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50 000 000 – 400 000. x = 20 000 000</a:t>
            </a:r>
          </a:p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400 000. x = 50 000 000 – 20 000 000</a:t>
            </a:r>
          </a:p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400 000 . x = 30 000 000</a:t>
            </a:r>
          </a:p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x = 30 000 000 : 400 000 = 75</a:t>
            </a:r>
          </a:p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Vậy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bán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75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áo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20000000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1080910"/>
            <a:ext cx="2132315" cy="675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360045" algn="l"/>
                <a:tab pos="720090" algn="l"/>
              </a:tabLst>
            </a:pPr>
            <a:r>
              <a:rPr lang="fr-FR" sz="38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fr-FR" sz="3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8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fr-FR" sz="3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3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49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1485900"/>
            <a:ext cx="15773400" cy="1446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a/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diễn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 y = 45000.x .</a:t>
            </a:r>
          </a:p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x.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y.</a:t>
            </a:r>
          </a:p>
        </p:txBody>
      </p:sp>
      <p:sp>
        <p:nvSpPr>
          <p:cNvPr id="3" name="Rectangle 2"/>
          <p:cNvSpPr/>
          <p:nvPr/>
        </p:nvSpPr>
        <p:spPr>
          <a:xfrm>
            <a:off x="1066800" y="3619500"/>
            <a:ext cx="15011400" cy="1446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b/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Bình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 kg </a:t>
            </a:r>
            <a:r>
              <a:rPr lang="en-US" sz="3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Nho</a:t>
            </a:r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 marL="26670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315 000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45000. 7 = 315 000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7886700"/>
            <a:ext cx="8991600" cy="18430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7465716"/>
            <a:ext cx="1798476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95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20997328">
            <a:off x="16480643" y="308711"/>
            <a:ext cx="1355914" cy="211261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2880471">
            <a:off x="-3140360" y="-1380456"/>
            <a:ext cx="3884554" cy="3941891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5791200" y="206657"/>
            <a:ext cx="6828281" cy="1605487"/>
            <a:chOff x="5647511" y="337613"/>
            <a:chExt cx="6828281" cy="1605487"/>
          </a:xfrm>
        </p:grpSpPr>
        <p:pic>
          <p:nvPicPr>
            <p:cNvPr id="15" name="Picture 11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7467600" y="1686782"/>
              <a:ext cx="2971800" cy="256318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5647511" y="337613"/>
              <a:ext cx="6828281" cy="1477328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6000" b="1" i="0" u="none" strike="noStrike" kern="1200" cap="none" spc="0" normalizeH="0" baseline="0" noProof="0" dirty="0" smtClean="0">
                  <a:ln w="0"/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BÀI</a:t>
              </a:r>
              <a:r>
                <a:rPr kumimoji="0" lang="nl-NL" sz="6000" b="1" i="0" u="none" strike="noStrike" kern="1200" cap="none" spc="0" normalizeH="0" noProof="0" dirty="0" smtClean="0">
                  <a:ln w="0"/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TẬP THÊM</a:t>
              </a:r>
              <a:endParaRPr kumimoji="0" lang="en-US" sz="6000" b="1" i="0" u="none" strike="noStrike" kern="1200" cap="none" spc="0" normalizeH="0" baseline="0" noProof="0" dirty="0">
                <a:ln w="0"/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8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408758">
            <a:off x="-134536" y="9447409"/>
            <a:ext cx="1640672" cy="14318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95400" y="1976976"/>
            <a:ext cx="14478000" cy="338152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19048" y="5787665"/>
            <a:ext cx="13539952" cy="227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8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ll/>
      </p:transition>
    </mc:Choice>
    <mc:Fallback xmlns=""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99" y="1028700"/>
            <a:ext cx="16455651" cy="3200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4991100"/>
            <a:ext cx="1181954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0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800100"/>
            <a:ext cx="11811000" cy="946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3800" b="1" u="dbl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800" b="1" u="db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5</a:t>
            </a:r>
            <a:r>
              <a:rPr lang="en-US" sz="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vé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TP.Hồ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Minh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1200 000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1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 kg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vượt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 kg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trở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 kg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trở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cứ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kg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thêm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100 000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phạt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3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</a:pP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(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vé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TP. HCM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x (kg)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khối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theo.</a:t>
            </a:r>
            <a:endParaRPr lang="en-US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a/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x. Cho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</a:t>
            </a:r>
            <a:endParaRPr lang="en-US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b/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vé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TP. HCM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9kg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cộng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bao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nhiêu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</a:t>
            </a:r>
            <a:endParaRPr lang="en-US" sz="3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600" y="1181100"/>
            <a:ext cx="5410200" cy="815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95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78640" y="419100"/>
            <a:ext cx="1890261" cy="722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800" i="1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8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i="1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38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78640" y="7886700"/>
            <a:ext cx="6652783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3. </a:t>
            </a:r>
            <a:r>
              <a:rPr lang="en-US" sz="38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Khẳng</a:t>
            </a:r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i="1" dirty="0">
                <a:latin typeface="Times New Roman" panose="02020603050405020304" pitchFamily="18" charset="0"/>
                <a:ea typeface="Calibri" panose="020F0502020204030204" pitchFamily="34" charset="0"/>
              </a:rPr>
              <a:t>a, b, d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đúng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en-US" sz="3800" i="1" dirty="0"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sai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800" dirty="0"/>
          </a:p>
        </p:txBody>
      </p:sp>
      <p:sp>
        <p:nvSpPr>
          <p:cNvPr id="5" name="Rectangle 4"/>
          <p:cNvSpPr/>
          <p:nvPr/>
        </p:nvSpPr>
        <p:spPr>
          <a:xfrm>
            <a:off x="685800" y="1212385"/>
            <a:ext cx="14979998" cy="722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y.</a:t>
            </a:r>
            <a:endParaRPr lang="en-US" sz="3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462" y="2429672"/>
            <a:ext cx="13424338" cy="51522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08311" y="2150698"/>
            <a:ext cx="550151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endParaRPr lang="en-US" sz="3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423" y="5829300"/>
            <a:ext cx="3273836" cy="507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89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32793" y="6286500"/>
            <a:ext cx="16154400" cy="3454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5.a/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= 1200 000 + (x – 7).100 000 (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x.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y.</a:t>
            </a:r>
            <a:endParaRPr lang="en-US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b/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vé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TP. HCM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9kg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cộng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endParaRPr lang="en-US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1200 000 + (9 – 7 ).100 000 = 1400 000 (</a:t>
            </a:r>
            <a:r>
              <a:rPr lang="en-US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104900"/>
            <a:ext cx="16083062" cy="4876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32793" y="952500"/>
            <a:ext cx="550151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294475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03511" y="974600"/>
            <a:ext cx="3627543" cy="320542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0898689" y="8115300"/>
            <a:ext cx="2301098" cy="287637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4800601" y="7081219"/>
            <a:ext cx="3276599" cy="507268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141093" y="93906"/>
            <a:ext cx="905034" cy="8869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17199589" y="9388959"/>
            <a:ext cx="905034" cy="88693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1596721" y="5965686"/>
            <a:ext cx="905034" cy="88693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16785190" y="-252967"/>
            <a:ext cx="905034" cy="88693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638C00F-E8A5-4110-A1AA-8DBFC98EA542}"/>
              </a:ext>
            </a:extLst>
          </p:cNvPr>
          <p:cNvSpPr txBox="1"/>
          <p:nvPr/>
        </p:nvSpPr>
        <p:spPr>
          <a:xfrm>
            <a:off x="4953000" y="974600"/>
            <a:ext cx="861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  <a:endParaRPr lang="en-US" sz="6000" dirty="0">
              <a:solidFill>
                <a:srgbClr val="FF000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71499" y="2937428"/>
            <a:ext cx="5406547" cy="3730072"/>
            <a:chOff x="924909" y="3568797"/>
            <a:chExt cx="5411428" cy="4241703"/>
          </a:xfrm>
        </p:grpSpPr>
        <p:grpSp>
          <p:nvGrpSpPr>
            <p:cNvPr id="15" name="Group 3"/>
            <p:cNvGrpSpPr/>
            <p:nvPr/>
          </p:nvGrpSpPr>
          <p:grpSpPr>
            <a:xfrm>
              <a:off x="924909" y="3568797"/>
              <a:ext cx="5411428" cy="4241703"/>
              <a:chOff x="0" y="0"/>
              <a:chExt cx="3183193" cy="3101958"/>
            </a:xfrm>
          </p:grpSpPr>
          <p:sp>
            <p:nvSpPr>
              <p:cNvPr id="17" name="Freeform 4"/>
              <p:cNvSpPr/>
              <p:nvPr/>
            </p:nvSpPr>
            <p:spPr>
              <a:xfrm>
                <a:off x="10160" y="16510"/>
                <a:ext cx="3160333" cy="3074018"/>
              </a:xfrm>
              <a:custGeom>
                <a:avLst/>
                <a:gdLst/>
                <a:ahLst/>
                <a:cxnLst/>
                <a:rect l="l" t="t" r="r" b="b"/>
                <a:pathLst>
                  <a:path w="3160333" h="3074018">
                    <a:moveTo>
                      <a:pt x="3160333" y="3074018"/>
                    </a:moveTo>
                    <a:lnTo>
                      <a:pt x="0" y="3066398"/>
                    </a:lnTo>
                    <a:lnTo>
                      <a:pt x="0" y="1079377"/>
                    </a:lnTo>
                    <a:lnTo>
                      <a:pt x="17780" y="19050"/>
                    </a:lnTo>
                    <a:lnTo>
                      <a:pt x="1573825" y="0"/>
                    </a:lnTo>
                    <a:lnTo>
                      <a:pt x="3141283" y="5080"/>
                    </a:lnTo>
                    <a:close/>
                  </a:path>
                </a:pathLst>
              </a:custGeom>
              <a:solidFill>
                <a:srgbClr val="FFF5DE"/>
              </a:solidFill>
            </p:spPr>
          </p:sp>
          <p:sp>
            <p:nvSpPr>
              <p:cNvPr id="18" name="Freeform 5"/>
              <p:cNvSpPr/>
              <p:nvPr/>
            </p:nvSpPr>
            <p:spPr>
              <a:xfrm>
                <a:off x="-3810" y="0"/>
                <a:ext cx="3189543" cy="3100688"/>
              </a:xfrm>
              <a:custGeom>
                <a:avLst/>
                <a:gdLst/>
                <a:ahLst/>
                <a:cxnLst/>
                <a:rect l="l" t="t" r="r" b="b"/>
                <a:pathLst>
                  <a:path w="3189543" h="3100688">
                    <a:moveTo>
                      <a:pt x="3155253" y="21590"/>
                    </a:moveTo>
                    <a:cubicBezTo>
                      <a:pt x="3156523" y="34290"/>
                      <a:pt x="3156523" y="44450"/>
                      <a:pt x="3157793" y="54610"/>
                    </a:cubicBezTo>
                    <a:cubicBezTo>
                      <a:pt x="3160333" y="110368"/>
                      <a:pt x="3161603" y="177021"/>
                      <a:pt x="3164143" y="241294"/>
                    </a:cubicBezTo>
                    <a:cubicBezTo>
                      <a:pt x="3164143" y="334133"/>
                      <a:pt x="3176843" y="2164722"/>
                      <a:pt x="3183193" y="2257561"/>
                    </a:cubicBezTo>
                    <a:cubicBezTo>
                      <a:pt x="3189543" y="2398009"/>
                      <a:pt x="3185733" y="2540838"/>
                      <a:pt x="3185733" y="2681286"/>
                    </a:cubicBezTo>
                    <a:cubicBezTo>
                      <a:pt x="3185733" y="2805071"/>
                      <a:pt x="3187003" y="2919334"/>
                      <a:pt x="3188273" y="3039728"/>
                    </a:cubicBezTo>
                    <a:cubicBezTo>
                      <a:pt x="3188273" y="3061318"/>
                      <a:pt x="3188273" y="3075288"/>
                      <a:pt x="3188273" y="3099418"/>
                    </a:cubicBezTo>
                    <a:cubicBezTo>
                      <a:pt x="3165413" y="3099418"/>
                      <a:pt x="3145093" y="3100688"/>
                      <a:pt x="3119988" y="3099418"/>
                    </a:cubicBezTo>
                    <a:cubicBezTo>
                      <a:pt x="2961402" y="3094338"/>
                      <a:pt x="2800375" y="3100688"/>
                      <a:pt x="2641788" y="3095608"/>
                    </a:cubicBezTo>
                    <a:cubicBezTo>
                      <a:pt x="2546636" y="3091798"/>
                      <a:pt x="2453923" y="3094338"/>
                      <a:pt x="2358771" y="3091798"/>
                    </a:cubicBezTo>
                    <a:cubicBezTo>
                      <a:pt x="2314855" y="3090528"/>
                      <a:pt x="2270938" y="3089258"/>
                      <a:pt x="2227022" y="3087988"/>
                    </a:cubicBezTo>
                    <a:cubicBezTo>
                      <a:pt x="2200184" y="3087988"/>
                      <a:pt x="2175786" y="3089258"/>
                      <a:pt x="2148949" y="3089258"/>
                    </a:cubicBezTo>
                    <a:cubicBezTo>
                      <a:pt x="2080634" y="3087988"/>
                      <a:pt x="1892770" y="3089258"/>
                      <a:pt x="1824455" y="3087988"/>
                    </a:cubicBezTo>
                    <a:cubicBezTo>
                      <a:pt x="1775659" y="3086718"/>
                      <a:pt x="799740" y="3095608"/>
                      <a:pt x="750944" y="3094338"/>
                    </a:cubicBezTo>
                    <a:cubicBezTo>
                      <a:pt x="738745" y="3094338"/>
                      <a:pt x="724106" y="3095608"/>
                      <a:pt x="711907" y="3095608"/>
                    </a:cubicBezTo>
                    <a:cubicBezTo>
                      <a:pt x="682630" y="3095608"/>
                      <a:pt x="655792" y="3096878"/>
                      <a:pt x="626514" y="3096878"/>
                    </a:cubicBezTo>
                    <a:cubicBezTo>
                      <a:pt x="553320" y="3096878"/>
                      <a:pt x="482566" y="3095608"/>
                      <a:pt x="409372" y="3094338"/>
                    </a:cubicBezTo>
                    <a:cubicBezTo>
                      <a:pt x="365456" y="3093068"/>
                      <a:pt x="321540" y="3091798"/>
                      <a:pt x="280063" y="3090528"/>
                    </a:cubicBezTo>
                    <a:cubicBezTo>
                      <a:pt x="201989" y="3089258"/>
                      <a:pt x="123916" y="3087988"/>
                      <a:pt x="48260" y="3087988"/>
                    </a:cubicBezTo>
                    <a:cubicBezTo>
                      <a:pt x="38100" y="3087988"/>
                      <a:pt x="29210" y="3087988"/>
                      <a:pt x="19050" y="3086718"/>
                    </a:cubicBezTo>
                    <a:cubicBezTo>
                      <a:pt x="10160" y="3085448"/>
                      <a:pt x="5080" y="3079098"/>
                      <a:pt x="7620" y="3070208"/>
                    </a:cubicBezTo>
                    <a:cubicBezTo>
                      <a:pt x="16510" y="3038358"/>
                      <a:pt x="12700" y="2978846"/>
                      <a:pt x="11430" y="2916954"/>
                    </a:cubicBezTo>
                    <a:cubicBezTo>
                      <a:pt x="10160" y="2790788"/>
                      <a:pt x="6350" y="2667003"/>
                      <a:pt x="7620" y="2540838"/>
                    </a:cubicBezTo>
                    <a:cubicBezTo>
                      <a:pt x="5080" y="2383726"/>
                      <a:pt x="0" y="438874"/>
                      <a:pt x="7620" y="279382"/>
                    </a:cubicBezTo>
                    <a:cubicBezTo>
                      <a:pt x="8890" y="248436"/>
                      <a:pt x="7620" y="215109"/>
                      <a:pt x="8890" y="184163"/>
                    </a:cubicBezTo>
                    <a:cubicBezTo>
                      <a:pt x="10160" y="134173"/>
                      <a:pt x="12700" y="79422"/>
                      <a:pt x="13970" y="44450"/>
                    </a:cubicBezTo>
                    <a:cubicBezTo>
                      <a:pt x="13970" y="41910"/>
                      <a:pt x="15240" y="39370"/>
                      <a:pt x="16510" y="38100"/>
                    </a:cubicBezTo>
                    <a:cubicBezTo>
                      <a:pt x="38100" y="35560"/>
                      <a:pt x="62921" y="30480"/>
                      <a:pt x="101958" y="29210"/>
                    </a:cubicBezTo>
                    <a:cubicBezTo>
                      <a:pt x="167832" y="25400"/>
                      <a:pt x="233707" y="22860"/>
                      <a:pt x="302021" y="20320"/>
                    </a:cubicBezTo>
                    <a:cubicBezTo>
                      <a:pt x="348377" y="17780"/>
                      <a:pt x="394733" y="16510"/>
                      <a:pt x="438650" y="13970"/>
                    </a:cubicBezTo>
                    <a:cubicBezTo>
                      <a:pt x="482566" y="11430"/>
                      <a:pt x="528922" y="8890"/>
                      <a:pt x="572839" y="8890"/>
                    </a:cubicBezTo>
                    <a:cubicBezTo>
                      <a:pt x="621635" y="7620"/>
                      <a:pt x="670431" y="10160"/>
                      <a:pt x="719227" y="8890"/>
                    </a:cubicBezTo>
                    <a:cubicBezTo>
                      <a:pt x="780222" y="8890"/>
                      <a:pt x="1885450" y="6350"/>
                      <a:pt x="1946445" y="5080"/>
                    </a:cubicBezTo>
                    <a:cubicBezTo>
                      <a:pt x="2005000" y="3810"/>
                      <a:pt x="2063556" y="2540"/>
                      <a:pt x="2124551" y="2540"/>
                    </a:cubicBezTo>
                    <a:cubicBezTo>
                      <a:pt x="2224582" y="1270"/>
                      <a:pt x="2322174" y="0"/>
                      <a:pt x="2422206" y="0"/>
                    </a:cubicBezTo>
                    <a:cubicBezTo>
                      <a:pt x="2463683" y="0"/>
                      <a:pt x="2507599" y="2540"/>
                      <a:pt x="2549076" y="2540"/>
                    </a:cubicBezTo>
                    <a:cubicBezTo>
                      <a:pt x="2663746" y="3810"/>
                      <a:pt x="2780856" y="5080"/>
                      <a:pt x="2895527" y="7620"/>
                    </a:cubicBezTo>
                    <a:cubicBezTo>
                      <a:pt x="2956522" y="8890"/>
                      <a:pt x="3017517" y="12700"/>
                      <a:pt x="3078512" y="16510"/>
                    </a:cubicBezTo>
                    <a:cubicBezTo>
                      <a:pt x="3093151" y="16510"/>
                      <a:pt x="3107789" y="16510"/>
                      <a:pt x="3119988" y="16510"/>
                    </a:cubicBezTo>
                    <a:cubicBezTo>
                      <a:pt x="3136203" y="17780"/>
                      <a:pt x="3145093" y="20320"/>
                      <a:pt x="3155253" y="21590"/>
                    </a:cubicBezTo>
                    <a:close/>
                    <a:moveTo>
                      <a:pt x="3165413" y="3082908"/>
                    </a:moveTo>
                    <a:cubicBezTo>
                      <a:pt x="3166683" y="3066398"/>
                      <a:pt x="3167953" y="3053698"/>
                      <a:pt x="3167953" y="3040998"/>
                    </a:cubicBezTo>
                    <a:cubicBezTo>
                      <a:pt x="3166683" y="2907432"/>
                      <a:pt x="3165413" y="2781266"/>
                      <a:pt x="3165413" y="2645579"/>
                    </a:cubicBezTo>
                    <a:cubicBezTo>
                      <a:pt x="3165413" y="2583686"/>
                      <a:pt x="3167953" y="2521794"/>
                      <a:pt x="3166683" y="2459901"/>
                    </a:cubicBezTo>
                    <a:cubicBezTo>
                      <a:pt x="3166683" y="2402770"/>
                      <a:pt x="3165413" y="2343258"/>
                      <a:pt x="3164143" y="2286126"/>
                    </a:cubicBezTo>
                    <a:cubicBezTo>
                      <a:pt x="3159063" y="2198049"/>
                      <a:pt x="3147633" y="374601"/>
                      <a:pt x="3147633" y="286523"/>
                    </a:cubicBezTo>
                    <a:cubicBezTo>
                      <a:pt x="3145093" y="212729"/>
                      <a:pt x="3142553" y="136553"/>
                      <a:pt x="3140013" y="63500"/>
                    </a:cubicBezTo>
                    <a:cubicBezTo>
                      <a:pt x="3138743" y="44450"/>
                      <a:pt x="3137473" y="43180"/>
                      <a:pt x="3112669" y="41910"/>
                    </a:cubicBezTo>
                    <a:cubicBezTo>
                      <a:pt x="3105350" y="41910"/>
                      <a:pt x="3100470" y="41910"/>
                      <a:pt x="3093151" y="40640"/>
                    </a:cubicBezTo>
                    <a:cubicBezTo>
                      <a:pt x="3032156" y="36830"/>
                      <a:pt x="2968721" y="31750"/>
                      <a:pt x="2907726" y="30480"/>
                    </a:cubicBezTo>
                    <a:cubicBezTo>
                      <a:pt x="2758898" y="26670"/>
                      <a:pt x="2607631" y="25400"/>
                      <a:pt x="2458803" y="22860"/>
                    </a:cubicBezTo>
                    <a:cubicBezTo>
                      <a:pt x="2436845" y="22860"/>
                      <a:pt x="2412447" y="22860"/>
                      <a:pt x="2390489" y="22860"/>
                    </a:cubicBezTo>
                    <a:cubicBezTo>
                      <a:pt x="2353892" y="22860"/>
                      <a:pt x="2317295" y="22860"/>
                      <a:pt x="2283138" y="22860"/>
                    </a:cubicBezTo>
                    <a:cubicBezTo>
                      <a:pt x="2205064" y="22860"/>
                      <a:pt x="2126990" y="22860"/>
                      <a:pt x="2051357" y="24130"/>
                    </a:cubicBezTo>
                    <a:cubicBezTo>
                      <a:pt x="1985482" y="25400"/>
                      <a:pt x="875374" y="29210"/>
                      <a:pt x="809499" y="29210"/>
                    </a:cubicBezTo>
                    <a:cubicBezTo>
                      <a:pt x="702148" y="29210"/>
                      <a:pt x="594797" y="26670"/>
                      <a:pt x="487446" y="33020"/>
                    </a:cubicBezTo>
                    <a:cubicBezTo>
                      <a:pt x="431330" y="36830"/>
                      <a:pt x="377655" y="36830"/>
                      <a:pt x="323979" y="38100"/>
                    </a:cubicBezTo>
                    <a:cubicBezTo>
                      <a:pt x="231267" y="41910"/>
                      <a:pt x="138555" y="45720"/>
                      <a:pt x="49530" y="50800"/>
                    </a:cubicBezTo>
                    <a:cubicBezTo>
                      <a:pt x="36830" y="50800"/>
                      <a:pt x="34290" y="53340"/>
                      <a:pt x="33020" y="72280"/>
                    </a:cubicBezTo>
                    <a:cubicBezTo>
                      <a:pt x="31750" y="115129"/>
                      <a:pt x="31750" y="157978"/>
                      <a:pt x="30480" y="200826"/>
                    </a:cubicBezTo>
                    <a:cubicBezTo>
                      <a:pt x="29210" y="272241"/>
                      <a:pt x="26670" y="341275"/>
                      <a:pt x="25400" y="412689"/>
                    </a:cubicBezTo>
                    <a:cubicBezTo>
                      <a:pt x="20320" y="488864"/>
                      <a:pt x="26670" y="2350399"/>
                      <a:pt x="29210" y="2426575"/>
                    </a:cubicBezTo>
                    <a:cubicBezTo>
                      <a:pt x="29210" y="2507511"/>
                      <a:pt x="29210" y="2590828"/>
                      <a:pt x="30480" y="2671764"/>
                    </a:cubicBezTo>
                    <a:cubicBezTo>
                      <a:pt x="30480" y="2731276"/>
                      <a:pt x="33020" y="2790788"/>
                      <a:pt x="33020" y="2850300"/>
                    </a:cubicBezTo>
                    <a:cubicBezTo>
                      <a:pt x="33020" y="2914573"/>
                      <a:pt x="33020" y="2978846"/>
                      <a:pt x="31750" y="3040998"/>
                    </a:cubicBezTo>
                    <a:cubicBezTo>
                      <a:pt x="31750" y="3044808"/>
                      <a:pt x="31750" y="3047348"/>
                      <a:pt x="31750" y="3051158"/>
                    </a:cubicBezTo>
                    <a:cubicBezTo>
                      <a:pt x="31750" y="3061318"/>
                      <a:pt x="35560" y="3065128"/>
                      <a:pt x="44450" y="3065128"/>
                    </a:cubicBezTo>
                    <a:cubicBezTo>
                      <a:pt x="67801" y="3065128"/>
                      <a:pt x="101958" y="3066398"/>
                      <a:pt x="133675" y="3066398"/>
                    </a:cubicBezTo>
                    <a:cubicBezTo>
                      <a:pt x="180031" y="3066398"/>
                      <a:pt x="228827" y="3063858"/>
                      <a:pt x="275183" y="3066398"/>
                    </a:cubicBezTo>
                    <a:cubicBezTo>
                      <a:pt x="350817" y="3070208"/>
                      <a:pt x="426451" y="3072748"/>
                      <a:pt x="502085" y="3071478"/>
                    </a:cubicBezTo>
                    <a:cubicBezTo>
                      <a:pt x="550881" y="3070208"/>
                      <a:pt x="597237" y="3072748"/>
                      <a:pt x="646033" y="3072748"/>
                    </a:cubicBezTo>
                    <a:cubicBezTo>
                      <a:pt x="716787" y="3072748"/>
                      <a:pt x="787541" y="3071478"/>
                      <a:pt x="858295" y="3072748"/>
                    </a:cubicBezTo>
                    <a:cubicBezTo>
                      <a:pt x="963207" y="3074018"/>
                      <a:pt x="2114791" y="3063858"/>
                      <a:pt x="2222143" y="3066398"/>
                    </a:cubicBezTo>
                    <a:cubicBezTo>
                      <a:pt x="2268499" y="3067668"/>
                      <a:pt x="2314855" y="3068938"/>
                      <a:pt x="2358771" y="3068938"/>
                    </a:cubicBezTo>
                    <a:cubicBezTo>
                      <a:pt x="2439285" y="3071478"/>
                      <a:pt x="2517358" y="3067668"/>
                      <a:pt x="2597872" y="3071478"/>
                    </a:cubicBezTo>
                    <a:cubicBezTo>
                      <a:pt x="2663746" y="3074018"/>
                      <a:pt x="2729621" y="3074018"/>
                      <a:pt x="2795495" y="3076558"/>
                    </a:cubicBezTo>
                    <a:cubicBezTo>
                      <a:pt x="2893087" y="3080368"/>
                      <a:pt x="2990679" y="3082908"/>
                      <a:pt x="3088271" y="3084178"/>
                    </a:cubicBezTo>
                    <a:cubicBezTo>
                      <a:pt x="3124868" y="3084178"/>
                      <a:pt x="3145093" y="3082908"/>
                      <a:pt x="3165413" y="3082908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16" name="Rectangle 15"/>
            <p:cNvSpPr/>
            <p:nvPr/>
          </p:nvSpPr>
          <p:spPr>
            <a:xfrm>
              <a:off x="1200555" y="4599147"/>
              <a:ext cx="4796230" cy="18249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000000"/>
                </a:buClr>
                <a:buFont typeface="Arial"/>
                <a:buNone/>
              </a:pPr>
              <a:r>
                <a:rPr lang="pt-BR" sz="4000" kern="0" dirty="0" smtClean="0">
                  <a:latin typeface="Arial"/>
                  <a:ea typeface="Calibri" panose="020F0502020204030204" pitchFamily="34" charset="0"/>
                  <a:cs typeface="Times New Roman" panose="02020603050405020304" pitchFamily="18" charset="0"/>
                  <a:sym typeface="Arial"/>
                </a:rPr>
                <a:t>* Ghi </a:t>
              </a:r>
              <a:r>
                <a:rPr lang="pt-BR" sz="4000" kern="0" dirty="0">
                  <a:latin typeface="Arial"/>
                  <a:ea typeface="Calibri" panose="020F0502020204030204" pitchFamily="34" charset="0"/>
                  <a:cs typeface="Times New Roman" panose="02020603050405020304" pitchFamily="18" charset="0"/>
                  <a:sym typeface="Arial"/>
                </a:rPr>
                <a:t>nhớ </a:t>
              </a:r>
              <a:endParaRPr lang="pt-BR" sz="4000" kern="0" dirty="0" smtClean="0">
                <a:latin typeface="Arial"/>
                <a:ea typeface="Calibri" panose="020F0502020204030204" pitchFamily="34" charset="0"/>
                <a:cs typeface="Times New Roman" panose="02020603050405020304" pitchFamily="18" charset="0"/>
                <a:sym typeface="Arial"/>
              </a:endParaRPr>
            </a:p>
            <a:p>
              <a:pPr algn="ctr">
                <a:lnSpc>
                  <a:spcPct val="150000"/>
                </a:lnSpc>
                <a:buClr>
                  <a:srgbClr val="000000"/>
                </a:buClr>
                <a:buFont typeface="Arial"/>
                <a:buNone/>
              </a:pPr>
              <a:r>
                <a:rPr lang="pt-BR" sz="4000" kern="0" dirty="0" smtClean="0">
                  <a:latin typeface="Arial"/>
                  <a:ea typeface="Calibri" panose="020F0502020204030204" pitchFamily="34" charset="0"/>
                  <a:cs typeface="Times New Roman" panose="02020603050405020304" pitchFamily="18" charset="0"/>
                  <a:sym typeface="Arial"/>
                </a:rPr>
                <a:t>kiến </a:t>
              </a:r>
              <a:r>
                <a:rPr lang="pt-BR" sz="4000" kern="0" dirty="0">
                  <a:latin typeface="Arial"/>
                  <a:ea typeface="Calibri" panose="020F0502020204030204" pitchFamily="34" charset="0"/>
                  <a:cs typeface="Times New Roman" panose="02020603050405020304" pitchFamily="18" charset="0"/>
                  <a:sym typeface="Arial"/>
                </a:rPr>
                <a:t>thức trong bài. 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24600" y="2960003"/>
            <a:ext cx="5480307" cy="3693752"/>
            <a:chOff x="6840639" y="3553166"/>
            <a:chExt cx="5422223" cy="5001862"/>
          </a:xfrm>
        </p:grpSpPr>
        <p:grpSp>
          <p:nvGrpSpPr>
            <p:cNvPr id="20" name="Group 3"/>
            <p:cNvGrpSpPr/>
            <p:nvPr/>
          </p:nvGrpSpPr>
          <p:grpSpPr>
            <a:xfrm>
              <a:off x="6840639" y="3553166"/>
              <a:ext cx="5422223" cy="5001862"/>
              <a:chOff x="-3810" y="-1"/>
              <a:chExt cx="3189543" cy="3657863"/>
            </a:xfrm>
          </p:grpSpPr>
          <p:sp>
            <p:nvSpPr>
              <p:cNvPr id="22" name="Freeform 4"/>
              <p:cNvSpPr/>
              <p:nvPr/>
            </p:nvSpPr>
            <p:spPr>
              <a:xfrm>
                <a:off x="10160" y="16510"/>
                <a:ext cx="3160333" cy="3641352"/>
              </a:xfrm>
              <a:custGeom>
                <a:avLst/>
                <a:gdLst/>
                <a:ahLst/>
                <a:cxnLst/>
                <a:rect l="l" t="t" r="r" b="b"/>
                <a:pathLst>
                  <a:path w="3160333" h="3074018">
                    <a:moveTo>
                      <a:pt x="3160333" y="3074018"/>
                    </a:moveTo>
                    <a:lnTo>
                      <a:pt x="0" y="3066398"/>
                    </a:lnTo>
                    <a:lnTo>
                      <a:pt x="0" y="1079377"/>
                    </a:lnTo>
                    <a:lnTo>
                      <a:pt x="17780" y="19050"/>
                    </a:lnTo>
                    <a:lnTo>
                      <a:pt x="1573825" y="0"/>
                    </a:lnTo>
                    <a:lnTo>
                      <a:pt x="3141283" y="5080"/>
                    </a:lnTo>
                    <a:close/>
                  </a:path>
                </a:pathLst>
              </a:custGeom>
              <a:solidFill>
                <a:srgbClr val="FFF5DE"/>
              </a:solidFill>
            </p:spPr>
          </p:sp>
          <p:sp>
            <p:nvSpPr>
              <p:cNvPr id="23" name="Freeform 5"/>
              <p:cNvSpPr/>
              <p:nvPr/>
            </p:nvSpPr>
            <p:spPr>
              <a:xfrm>
                <a:off x="-3810" y="-1"/>
                <a:ext cx="3189543" cy="3657862"/>
              </a:xfrm>
              <a:custGeom>
                <a:avLst/>
                <a:gdLst/>
                <a:ahLst/>
                <a:cxnLst/>
                <a:rect l="l" t="t" r="r" b="b"/>
                <a:pathLst>
                  <a:path w="3189543" h="3100688">
                    <a:moveTo>
                      <a:pt x="3155253" y="21590"/>
                    </a:moveTo>
                    <a:cubicBezTo>
                      <a:pt x="3156523" y="34290"/>
                      <a:pt x="3156523" y="44450"/>
                      <a:pt x="3157793" y="54610"/>
                    </a:cubicBezTo>
                    <a:cubicBezTo>
                      <a:pt x="3160333" y="110368"/>
                      <a:pt x="3161603" y="177021"/>
                      <a:pt x="3164143" y="241294"/>
                    </a:cubicBezTo>
                    <a:cubicBezTo>
                      <a:pt x="3164143" y="334133"/>
                      <a:pt x="3176843" y="2164722"/>
                      <a:pt x="3183193" y="2257561"/>
                    </a:cubicBezTo>
                    <a:cubicBezTo>
                      <a:pt x="3189543" y="2398009"/>
                      <a:pt x="3185733" y="2540838"/>
                      <a:pt x="3185733" y="2681286"/>
                    </a:cubicBezTo>
                    <a:cubicBezTo>
                      <a:pt x="3185733" y="2805071"/>
                      <a:pt x="3187003" y="2919334"/>
                      <a:pt x="3188273" y="3039728"/>
                    </a:cubicBezTo>
                    <a:cubicBezTo>
                      <a:pt x="3188273" y="3061318"/>
                      <a:pt x="3188273" y="3075288"/>
                      <a:pt x="3188273" y="3099418"/>
                    </a:cubicBezTo>
                    <a:cubicBezTo>
                      <a:pt x="3165413" y="3099418"/>
                      <a:pt x="3145093" y="3100688"/>
                      <a:pt x="3119988" y="3099418"/>
                    </a:cubicBezTo>
                    <a:cubicBezTo>
                      <a:pt x="2961402" y="3094338"/>
                      <a:pt x="2800375" y="3100688"/>
                      <a:pt x="2641788" y="3095608"/>
                    </a:cubicBezTo>
                    <a:cubicBezTo>
                      <a:pt x="2546636" y="3091798"/>
                      <a:pt x="2453923" y="3094338"/>
                      <a:pt x="2358771" y="3091798"/>
                    </a:cubicBezTo>
                    <a:cubicBezTo>
                      <a:pt x="2314855" y="3090528"/>
                      <a:pt x="2270938" y="3089258"/>
                      <a:pt x="2227022" y="3087988"/>
                    </a:cubicBezTo>
                    <a:cubicBezTo>
                      <a:pt x="2200184" y="3087988"/>
                      <a:pt x="2175786" y="3089258"/>
                      <a:pt x="2148949" y="3089258"/>
                    </a:cubicBezTo>
                    <a:cubicBezTo>
                      <a:pt x="2080634" y="3087988"/>
                      <a:pt x="1892770" y="3089258"/>
                      <a:pt x="1824455" y="3087988"/>
                    </a:cubicBezTo>
                    <a:cubicBezTo>
                      <a:pt x="1775659" y="3086718"/>
                      <a:pt x="799740" y="3095608"/>
                      <a:pt x="750944" y="3094338"/>
                    </a:cubicBezTo>
                    <a:cubicBezTo>
                      <a:pt x="738745" y="3094338"/>
                      <a:pt x="724106" y="3095608"/>
                      <a:pt x="711907" y="3095608"/>
                    </a:cubicBezTo>
                    <a:cubicBezTo>
                      <a:pt x="682630" y="3095608"/>
                      <a:pt x="655792" y="3096878"/>
                      <a:pt x="626514" y="3096878"/>
                    </a:cubicBezTo>
                    <a:cubicBezTo>
                      <a:pt x="553320" y="3096878"/>
                      <a:pt x="482566" y="3095608"/>
                      <a:pt x="409372" y="3094338"/>
                    </a:cubicBezTo>
                    <a:cubicBezTo>
                      <a:pt x="365456" y="3093068"/>
                      <a:pt x="321540" y="3091798"/>
                      <a:pt x="280063" y="3090528"/>
                    </a:cubicBezTo>
                    <a:cubicBezTo>
                      <a:pt x="201989" y="3089258"/>
                      <a:pt x="123916" y="3087988"/>
                      <a:pt x="48260" y="3087988"/>
                    </a:cubicBezTo>
                    <a:cubicBezTo>
                      <a:pt x="38100" y="3087988"/>
                      <a:pt x="29210" y="3087988"/>
                      <a:pt x="19050" y="3086718"/>
                    </a:cubicBezTo>
                    <a:cubicBezTo>
                      <a:pt x="10160" y="3085448"/>
                      <a:pt x="5080" y="3079098"/>
                      <a:pt x="7620" y="3070208"/>
                    </a:cubicBezTo>
                    <a:cubicBezTo>
                      <a:pt x="16510" y="3038358"/>
                      <a:pt x="12700" y="2978846"/>
                      <a:pt x="11430" y="2916954"/>
                    </a:cubicBezTo>
                    <a:cubicBezTo>
                      <a:pt x="10160" y="2790788"/>
                      <a:pt x="6350" y="2667003"/>
                      <a:pt x="7620" y="2540838"/>
                    </a:cubicBezTo>
                    <a:cubicBezTo>
                      <a:pt x="5080" y="2383726"/>
                      <a:pt x="0" y="438874"/>
                      <a:pt x="7620" y="279382"/>
                    </a:cubicBezTo>
                    <a:cubicBezTo>
                      <a:pt x="8890" y="248436"/>
                      <a:pt x="7620" y="215109"/>
                      <a:pt x="8890" y="184163"/>
                    </a:cubicBezTo>
                    <a:cubicBezTo>
                      <a:pt x="10160" y="134173"/>
                      <a:pt x="12700" y="79422"/>
                      <a:pt x="13970" y="44450"/>
                    </a:cubicBezTo>
                    <a:cubicBezTo>
                      <a:pt x="13970" y="41910"/>
                      <a:pt x="15240" y="39370"/>
                      <a:pt x="16510" y="38100"/>
                    </a:cubicBezTo>
                    <a:cubicBezTo>
                      <a:pt x="38100" y="35560"/>
                      <a:pt x="62921" y="30480"/>
                      <a:pt x="101958" y="29210"/>
                    </a:cubicBezTo>
                    <a:cubicBezTo>
                      <a:pt x="167832" y="25400"/>
                      <a:pt x="233707" y="22860"/>
                      <a:pt x="302021" y="20320"/>
                    </a:cubicBezTo>
                    <a:cubicBezTo>
                      <a:pt x="348377" y="17780"/>
                      <a:pt x="394733" y="16510"/>
                      <a:pt x="438650" y="13970"/>
                    </a:cubicBezTo>
                    <a:cubicBezTo>
                      <a:pt x="482566" y="11430"/>
                      <a:pt x="528922" y="8890"/>
                      <a:pt x="572839" y="8890"/>
                    </a:cubicBezTo>
                    <a:cubicBezTo>
                      <a:pt x="621635" y="7620"/>
                      <a:pt x="670431" y="10160"/>
                      <a:pt x="719227" y="8890"/>
                    </a:cubicBezTo>
                    <a:cubicBezTo>
                      <a:pt x="780222" y="8890"/>
                      <a:pt x="1885450" y="6350"/>
                      <a:pt x="1946445" y="5080"/>
                    </a:cubicBezTo>
                    <a:cubicBezTo>
                      <a:pt x="2005000" y="3810"/>
                      <a:pt x="2063556" y="2540"/>
                      <a:pt x="2124551" y="2540"/>
                    </a:cubicBezTo>
                    <a:cubicBezTo>
                      <a:pt x="2224582" y="1270"/>
                      <a:pt x="2322174" y="0"/>
                      <a:pt x="2422206" y="0"/>
                    </a:cubicBezTo>
                    <a:cubicBezTo>
                      <a:pt x="2463683" y="0"/>
                      <a:pt x="2507599" y="2540"/>
                      <a:pt x="2549076" y="2540"/>
                    </a:cubicBezTo>
                    <a:cubicBezTo>
                      <a:pt x="2663746" y="3810"/>
                      <a:pt x="2780856" y="5080"/>
                      <a:pt x="2895527" y="7620"/>
                    </a:cubicBezTo>
                    <a:cubicBezTo>
                      <a:pt x="2956522" y="8890"/>
                      <a:pt x="3017517" y="12700"/>
                      <a:pt x="3078512" y="16510"/>
                    </a:cubicBezTo>
                    <a:cubicBezTo>
                      <a:pt x="3093151" y="16510"/>
                      <a:pt x="3107789" y="16510"/>
                      <a:pt x="3119988" y="16510"/>
                    </a:cubicBezTo>
                    <a:cubicBezTo>
                      <a:pt x="3136203" y="17780"/>
                      <a:pt x="3145093" y="20320"/>
                      <a:pt x="3155253" y="21590"/>
                    </a:cubicBezTo>
                    <a:close/>
                    <a:moveTo>
                      <a:pt x="3165413" y="3082908"/>
                    </a:moveTo>
                    <a:cubicBezTo>
                      <a:pt x="3166683" y="3066398"/>
                      <a:pt x="3167953" y="3053698"/>
                      <a:pt x="3167953" y="3040998"/>
                    </a:cubicBezTo>
                    <a:cubicBezTo>
                      <a:pt x="3166683" y="2907432"/>
                      <a:pt x="3165413" y="2781266"/>
                      <a:pt x="3165413" y="2645579"/>
                    </a:cubicBezTo>
                    <a:cubicBezTo>
                      <a:pt x="3165413" y="2583686"/>
                      <a:pt x="3167953" y="2521794"/>
                      <a:pt x="3166683" y="2459901"/>
                    </a:cubicBezTo>
                    <a:cubicBezTo>
                      <a:pt x="3166683" y="2402770"/>
                      <a:pt x="3165413" y="2343258"/>
                      <a:pt x="3164143" y="2286126"/>
                    </a:cubicBezTo>
                    <a:cubicBezTo>
                      <a:pt x="3159063" y="2198049"/>
                      <a:pt x="3147633" y="374601"/>
                      <a:pt x="3147633" y="286523"/>
                    </a:cubicBezTo>
                    <a:cubicBezTo>
                      <a:pt x="3145093" y="212729"/>
                      <a:pt x="3142553" y="136553"/>
                      <a:pt x="3140013" y="63500"/>
                    </a:cubicBezTo>
                    <a:cubicBezTo>
                      <a:pt x="3138743" y="44450"/>
                      <a:pt x="3137473" y="43180"/>
                      <a:pt x="3112669" y="41910"/>
                    </a:cubicBezTo>
                    <a:cubicBezTo>
                      <a:pt x="3105350" y="41910"/>
                      <a:pt x="3100470" y="41910"/>
                      <a:pt x="3093151" y="40640"/>
                    </a:cubicBezTo>
                    <a:cubicBezTo>
                      <a:pt x="3032156" y="36830"/>
                      <a:pt x="2968721" y="31750"/>
                      <a:pt x="2907726" y="30480"/>
                    </a:cubicBezTo>
                    <a:cubicBezTo>
                      <a:pt x="2758898" y="26670"/>
                      <a:pt x="2607631" y="25400"/>
                      <a:pt x="2458803" y="22860"/>
                    </a:cubicBezTo>
                    <a:cubicBezTo>
                      <a:pt x="2436845" y="22860"/>
                      <a:pt x="2412447" y="22860"/>
                      <a:pt x="2390489" y="22860"/>
                    </a:cubicBezTo>
                    <a:cubicBezTo>
                      <a:pt x="2353892" y="22860"/>
                      <a:pt x="2317295" y="22860"/>
                      <a:pt x="2283138" y="22860"/>
                    </a:cubicBezTo>
                    <a:cubicBezTo>
                      <a:pt x="2205064" y="22860"/>
                      <a:pt x="2126990" y="22860"/>
                      <a:pt x="2051357" y="24130"/>
                    </a:cubicBezTo>
                    <a:cubicBezTo>
                      <a:pt x="1985482" y="25400"/>
                      <a:pt x="875374" y="29210"/>
                      <a:pt x="809499" y="29210"/>
                    </a:cubicBezTo>
                    <a:cubicBezTo>
                      <a:pt x="702148" y="29210"/>
                      <a:pt x="594797" y="26670"/>
                      <a:pt x="487446" y="33020"/>
                    </a:cubicBezTo>
                    <a:cubicBezTo>
                      <a:pt x="431330" y="36830"/>
                      <a:pt x="377655" y="36830"/>
                      <a:pt x="323979" y="38100"/>
                    </a:cubicBezTo>
                    <a:cubicBezTo>
                      <a:pt x="231267" y="41910"/>
                      <a:pt x="138555" y="45720"/>
                      <a:pt x="49530" y="50800"/>
                    </a:cubicBezTo>
                    <a:cubicBezTo>
                      <a:pt x="36830" y="50800"/>
                      <a:pt x="34290" y="53340"/>
                      <a:pt x="33020" y="72280"/>
                    </a:cubicBezTo>
                    <a:cubicBezTo>
                      <a:pt x="31750" y="115129"/>
                      <a:pt x="31750" y="157978"/>
                      <a:pt x="30480" y="200826"/>
                    </a:cubicBezTo>
                    <a:cubicBezTo>
                      <a:pt x="29210" y="272241"/>
                      <a:pt x="26670" y="341275"/>
                      <a:pt x="25400" y="412689"/>
                    </a:cubicBezTo>
                    <a:cubicBezTo>
                      <a:pt x="20320" y="488864"/>
                      <a:pt x="26670" y="2350399"/>
                      <a:pt x="29210" y="2426575"/>
                    </a:cubicBezTo>
                    <a:cubicBezTo>
                      <a:pt x="29210" y="2507511"/>
                      <a:pt x="29210" y="2590828"/>
                      <a:pt x="30480" y="2671764"/>
                    </a:cubicBezTo>
                    <a:cubicBezTo>
                      <a:pt x="30480" y="2731276"/>
                      <a:pt x="33020" y="2790788"/>
                      <a:pt x="33020" y="2850300"/>
                    </a:cubicBezTo>
                    <a:cubicBezTo>
                      <a:pt x="33020" y="2914573"/>
                      <a:pt x="33020" y="2978846"/>
                      <a:pt x="31750" y="3040998"/>
                    </a:cubicBezTo>
                    <a:cubicBezTo>
                      <a:pt x="31750" y="3044808"/>
                      <a:pt x="31750" y="3047348"/>
                      <a:pt x="31750" y="3051158"/>
                    </a:cubicBezTo>
                    <a:cubicBezTo>
                      <a:pt x="31750" y="3061318"/>
                      <a:pt x="35560" y="3065128"/>
                      <a:pt x="44450" y="3065128"/>
                    </a:cubicBezTo>
                    <a:cubicBezTo>
                      <a:pt x="67801" y="3065128"/>
                      <a:pt x="101958" y="3066398"/>
                      <a:pt x="133675" y="3066398"/>
                    </a:cubicBezTo>
                    <a:cubicBezTo>
                      <a:pt x="180031" y="3066398"/>
                      <a:pt x="228827" y="3063858"/>
                      <a:pt x="275183" y="3066398"/>
                    </a:cubicBezTo>
                    <a:cubicBezTo>
                      <a:pt x="350817" y="3070208"/>
                      <a:pt x="426451" y="3072748"/>
                      <a:pt x="502085" y="3071478"/>
                    </a:cubicBezTo>
                    <a:cubicBezTo>
                      <a:pt x="550881" y="3070208"/>
                      <a:pt x="597237" y="3072748"/>
                      <a:pt x="646033" y="3072748"/>
                    </a:cubicBezTo>
                    <a:cubicBezTo>
                      <a:pt x="716787" y="3072748"/>
                      <a:pt x="787541" y="3071478"/>
                      <a:pt x="858295" y="3072748"/>
                    </a:cubicBezTo>
                    <a:cubicBezTo>
                      <a:pt x="963207" y="3074018"/>
                      <a:pt x="2114791" y="3063858"/>
                      <a:pt x="2222143" y="3066398"/>
                    </a:cubicBezTo>
                    <a:cubicBezTo>
                      <a:pt x="2268499" y="3067668"/>
                      <a:pt x="2314855" y="3068938"/>
                      <a:pt x="2358771" y="3068938"/>
                    </a:cubicBezTo>
                    <a:cubicBezTo>
                      <a:pt x="2439285" y="3071478"/>
                      <a:pt x="2517358" y="3067668"/>
                      <a:pt x="2597872" y="3071478"/>
                    </a:cubicBezTo>
                    <a:cubicBezTo>
                      <a:pt x="2663746" y="3074018"/>
                      <a:pt x="2729621" y="3074018"/>
                      <a:pt x="2795495" y="3076558"/>
                    </a:cubicBezTo>
                    <a:cubicBezTo>
                      <a:pt x="2893087" y="3080368"/>
                      <a:pt x="2990679" y="3082908"/>
                      <a:pt x="3088271" y="3084178"/>
                    </a:cubicBezTo>
                    <a:cubicBezTo>
                      <a:pt x="3124868" y="3084178"/>
                      <a:pt x="3145093" y="3082908"/>
                      <a:pt x="3165413" y="3082908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21" name="Rectangle 20"/>
            <p:cNvSpPr/>
            <p:nvPr/>
          </p:nvSpPr>
          <p:spPr>
            <a:xfrm>
              <a:off x="7279872" y="4685006"/>
              <a:ext cx="4360209" cy="18249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0000"/>
                </a:buClr>
                <a:buFont typeface="Arial"/>
                <a:buNone/>
              </a:pPr>
              <a:r>
                <a:rPr lang="pt-BR" sz="4000" kern="0" dirty="0">
                  <a:latin typeface="Arial"/>
                  <a:ea typeface="Calibri" panose="020F0502020204030204" pitchFamily="34" charset="0"/>
                  <a:cs typeface="Times New Roman" panose="02020603050405020304" pitchFamily="18" charset="0"/>
                  <a:sym typeface="Arial"/>
                </a:rPr>
                <a:t>* Hoàn thành các bài tập trong SBT. 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2190260" y="2857500"/>
            <a:ext cx="5548298" cy="3772119"/>
            <a:chOff x="12589070" y="3429564"/>
            <a:chExt cx="5538234" cy="4760034"/>
          </a:xfrm>
        </p:grpSpPr>
        <p:grpSp>
          <p:nvGrpSpPr>
            <p:cNvPr id="25" name="Group 3"/>
            <p:cNvGrpSpPr/>
            <p:nvPr/>
          </p:nvGrpSpPr>
          <p:grpSpPr>
            <a:xfrm>
              <a:off x="12644694" y="3479846"/>
              <a:ext cx="5422223" cy="4709752"/>
              <a:chOff x="-3810" y="0"/>
              <a:chExt cx="3189543" cy="3444242"/>
            </a:xfrm>
          </p:grpSpPr>
          <p:sp>
            <p:nvSpPr>
              <p:cNvPr id="27" name="Freeform 4"/>
              <p:cNvSpPr/>
              <p:nvPr/>
            </p:nvSpPr>
            <p:spPr>
              <a:xfrm>
                <a:off x="10160" y="16510"/>
                <a:ext cx="3160333" cy="3427732"/>
              </a:xfrm>
              <a:custGeom>
                <a:avLst/>
                <a:gdLst/>
                <a:ahLst/>
                <a:cxnLst/>
                <a:rect l="l" t="t" r="r" b="b"/>
                <a:pathLst>
                  <a:path w="3160333" h="3074018">
                    <a:moveTo>
                      <a:pt x="3160333" y="3074018"/>
                    </a:moveTo>
                    <a:lnTo>
                      <a:pt x="0" y="3066398"/>
                    </a:lnTo>
                    <a:lnTo>
                      <a:pt x="0" y="1079377"/>
                    </a:lnTo>
                    <a:lnTo>
                      <a:pt x="17780" y="19050"/>
                    </a:lnTo>
                    <a:lnTo>
                      <a:pt x="1573825" y="0"/>
                    </a:lnTo>
                    <a:lnTo>
                      <a:pt x="3141283" y="5080"/>
                    </a:lnTo>
                    <a:close/>
                  </a:path>
                </a:pathLst>
              </a:custGeom>
              <a:solidFill>
                <a:srgbClr val="FFF5DE"/>
              </a:solidFill>
            </p:spPr>
          </p:sp>
          <p:sp>
            <p:nvSpPr>
              <p:cNvPr id="28" name="Freeform 5"/>
              <p:cNvSpPr/>
              <p:nvPr/>
            </p:nvSpPr>
            <p:spPr>
              <a:xfrm>
                <a:off x="-3810" y="0"/>
                <a:ext cx="3189543" cy="3444242"/>
              </a:xfrm>
              <a:custGeom>
                <a:avLst/>
                <a:gdLst/>
                <a:ahLst/>
                <a:cxnLst/>
                <a:rect l="l" t="t" r="r" b="b"/>
                <a:pathLst>
                  <a:path w="3189543" h="3100688">
                    <a:moveTo>
                      <a:pt x="3155253" y="21590"/>
                    </a:moveTo>
                    <a:cubicBezTo>
                      <a:pt x="3156523" y="34290"/>
                      <a:pt x="3156523" y="44450"/>
                      <a:pt x="3157793" y="54610"/>
                    </a:cubicBezTo>
                    <a:cubicBezTo>
                      <a:pt x="3160333" y="110368"/>
                      <a:pt x="3161603" y="177021"/>
                      <a:pt x="3164143" y="241294"/>
                    </a:cubicBezTo>
                    <a:cubicBezTo>
                      <a:pt x="3164143" y="334133"/>
                      <a:pt x="3176843" y="2164722"/>
                      <a:pt x="3183193" y="2257561"/>
                    </a:cubicBezTo>
                    <a:cubicBezTo>
                      <a:pt x="3189543" y="2398009"/>
                      <a:pt x="3185733" y="2540838"/>
                      <a:pt x="3185733" y="2681286"/>
                    </a:cubicBezTo>
                    <a:cubicBezTo>
                      <a:pt x="3185733" y="2805071"/>
                      <a:pt x="3187003" y="2919334"/>
                      <a:pt x="3188273" y="3039728"/>
                    </a:cubicBezTo>
                    <a:cubicBezTo>
                      <a:pt x="3188273" y="3061318"/>
                      <a:pt x="3188273" y="3075288"/>
                      <a:pt x="3188273" y="3099418"/>
                    </a:cubicBezTo>
                    <a:cubicBezTo>
                      <a:pt x="3165413" y="3099418"/>
                      <a:pt x="3145093" y="3100688"/>
                      <a:pt x="3119988" y="3099418"/>
                    </a:cubicBezTo>
                    <a:cubicBezTo>
                      <a:pt x="2961402" y="3094338"/>
                      <a:pt x="2800375" y="3100688"/>
                      <a:pt x="2641788" y="3095608"/>
                    </a:cubicBezTo>
                    <a:cubicBezTo>
                      <a:pt x="2546636" y="3091798"/>
                      <a:pt x="2453923" y="3094338"/>
                      <a:pt x="2358771" y="3091798"/>
                    </a:cubicBezTo>
                    <a:cubicBezTo>
                      <a:pt x="2314855" y="3090528"/>
                      <a:pt x="2270938" y="3089258"/>
                      <a:pt x="2227022" y="3087988"/>
                    </a:cubicBezTo>
                    <a:cubicBezTo>
                      <a:pt x="2200184" y="3087988"/>
                      <a:pt x="2175786" y="3089258"/>
                      <a:pt x="2148949" y="3089258"/>
                    </a:cubicBezTo>
                    <a:cubicBezTo>
                      <a:pt x="2080634" y="3087988"/>
                      <a:pt x="1892770" y="3089258"/>
                      <a:pt x="1824455" y="3087988"/>
                    </a:cubicBezTo>
                    <a:cubicBezTo>
                      <a:pt x="1775659" y="3086718"/>
                      <a:pt x="799740" y="3095608"/>
                      <a:pt x="750944" y="3094338"/>
                    </a:cubicBezTo>
                    <a:cubicBezTo>
                      <a:pt x="738745" y="3094338"/>
                      <a:pt x="724106" y="3095608"/>
                      <a:pt x="711907" y="3095608"/>
                    </a:cubicBezTo>
                    <a:cubicBezTo>
                      <a:pt x="682630" y="3095608"/>
                      <a:pt x="655792" y="3096878"/>
                      <a:pt x="626514" y="3096878"/>
                    </a:cubicBezTo>
                    <a:cubicBezTo>
                      <a:pt x="553320" y="3096878"/>
                      <a:pt x="482566" y="3095608"/>
                      <a:pt x="409372" y="3094338"/>
                    </a:cubicBezTo>
                    <a:cubicBezTo>
                      <a:pt x="365456" y="3093068"/>
                      <a:pt x="321540" y="3091798"/>
                      <a:pt x="280063" y="3090528"/>
                    </a:cubicBezTo>
                    <a:cubicBezTo>
                      <a:pt x="201989" y="3089258"/>
                      <a:pt x="123916" y="3087988"/>
                      <a:pt x="48260" y="3087988"/>
                    </a:cubicBezTo>
                    <a:cubicBezTo>
                      <a:pt x="38100" y="3087988"/>
                      <a:pt x="29210" y="3087988"/>
                      <a:pt x="19050" y="3086718"/>
                    </a:cubicBezTo>
                    <a:cubicBezTo>
                      <a:pt x="10160" y="3085448"/>
                      <a:pt x="5080" y="3079098"/>
                      <a:pt x="7620" y="3070208"/>
                    </a:cubicBezTo>
                    <a:cubicBezTo>
                      <a:pt x="16510" y="3038358"/>
                      <a:pt x="12700" y="2978846"/>
                      <a:pt x="11430" y="2916954"/>
                    </a:cubicBezTo>
                    <a:cubicBezTo>
                      <a:pt x="10160" y="2790788"/>
                      <a:pt x="6350" y="2667003"/>
                      <a:pt x="7620" y="2540838"/>
                    </a:cubicBezTo>
                    <a:cubicBezTo>
                      <a:pt x="5080" y="2383726"/>
                      <a:pt x="0" y="438874"/>
                      <a:pt x="7620" y="279382"/>
                    </a:cubicBezTo>
                    <a:cubicBezTo>
                      <a:pt x="8890" y="248436"/>
                      <a:pt x="7620" y="215109"/>
                      <a:pt x="8890" y="184163"/>
                    </a:cubicBezTo>
                    <a:cubicBezTo>
                      <a:pt x="10160" y="134173"/>
                      <a:pt x="12700" y="79422"/>
                      <a:pt x="13970" y="44450"/>
                    </a:cubicBezTo>
                    <a:cubicBezTo>
                      <a:pt x="13970" y="41910"/>
                      <a:pt x="15240" y="39370"/>
                      <a:pt x="16510" y="38100"/>
                    </a:cubicBezTo>
                    <a:cubicBezTo>
                      <a:pt x="38100" y="35560"/>
                      <a:pt x="62921" y="30480"/>
                      <a:pt x="101958" y="29210"/>
                    </a:cubicBezTo>
                    <a:cubicBezTo>
                      <a:pt x="167832" y="25400"/>
                      <a:pt x="233707" y="22860"/>
                      <a:pt x="302021" y="20320"/>
                    </a:cubicBezTo>
                    <a:cubicBezTo>
                      <a:pt x="348377" y="17780"/>
                      <a:pt x="394733" y="16510"/>
                      <a:pt x="438650" y="13970"/>
                    </a:cubicBezTo>
                    <a:cubicBezTo>
                      <a:pt x="482566" y="11430"/>
                      <a:pt x="528922" y="8890"/>
                      <a:pt x="572839" y="8890"/>
                    </a:cubicBezTo>
                    <a:cubicBezTo>
                      <a:pt x="621635" y="7620"/>
                      <a:pt x="670431" y="10160"/>
                      <a:pt x="719227" y="8890"/>
                    </a:cubicBezTo>
                    <a:cubicBezTo>
                      <a:pt x="780222" y="8890"/>
                      <a:pt x="1885450" y="6350"/>
                      <a:pt x="1946445" y="5080"/>
                    </a:cubicBezTo>
                    <a:cubicBezTo>
                      <a:pt x="2005000" y="3810"/>
                      <a:pt x="2063556" y="2540"/>
                      <a:pt x="2124551" y="2540"/>
                    </a:cubicBezTo>
                    <a:cubicBezTo>
                      <a:pt x="2224582" y="1270"/>
                      <a:pt x="2322174" y="0"/>
                      <a:pt x="2422206" y="0"/>
                    </a:cubicBezTo>
                    <a:cubicBezTo>
                      <a:pt x="2463683" y="0"/>
                      <a:pt x="2507599" y="2540"/>
                      <a:pt x="2549076" y="2540"/>
                    </a:cubicBezTo>
                    <a:cubicBezTo>
                      <a:pt x="2663746" y="3810"/>
                      <a:pt x="2780856" y="5080"/>
                      <a:pt x="2895527" y="7620"/>
                    </a:cubicBezTo>
                    <a:cubicBezTo>
                      <a:pt x="2956522" y="8890"/>
                      <a:pt x="3017517" y="12700"/>
                      <a:pt x="3078512" y="16510"/>
                    </a:cubicBezTo>
                    <a:cubicBezTo>
                      <a:pt x="3093151" y="16510"/>
                      <a:pt x="3107789" y="16510"/>
                      <a:pt x="3119988" y="16510"/>
                    </a:cubicBezTo>
                    <a:cubicBezTo>
                      <a:pt x="3136203" y="17780"/>
                      <a:pt x="3145093" y="20320"/>
                      <a:pt x="3155253" y="21590"/>
                    </a:cubicBezTo>
                    <a:close/>
                    <a:moveTo>
                      <a:pt x="3165413" y="3082908"/>
                    </a:moveTo>
                    <a:cubicBezTo>
                      <a:pt x="3166683" y="3066398"/>
                      <a:pt x="3167953" y="3053698"/>
                      <a:pt x="3167953" y="3040998"/>
                    </a:cubicBezTo>
                    <a:cubicBezTo>
                      <a:pt x="3166683" y="2907432"/>
                      <a:pt x="3165413" y="2781266"/>
                      <a:pt x="3165413" y="2645579"/>
                    </a:cubicBezTo>
                    <a:cubicBezTo>
                      <a:pt x="3165413" y="2583686"/>
                      <a:pt x="3167953" y="2521794"/>
                      <a:pt x="3166683" y="2459901"/>
                    </a:cubicBezTo>
                    <a:cubicBezTo>
                      <a:pt x="3166683" y="2402770"/>
                      <a:pt x="3165413" y="2343258"/>
                      <a:pt x="3164143" y="2286126"/>
                    </a:cubicBezTo>
                    <a:cubicBezTo>
                      <a:pt x="3159063" y="2198049"/>
                      <a:pt x="3147633" y="374601"/>
                      <a:pt x="3147633" y="286523"/>
                    </a:cubicBezTo>
                    <a:cubicBezTo>
                      <a:pt x="3145093" y="212729"/>
                      <a:pt x="3142553" y="136553"/>
                      <a:pt x="3140013" y="63500"/>
                    </a:cubicBezTo>
                    <a:cubicBezTo>
                      <a:pt x="3138743" y="44450"/>
                      <a:pt x="3137473" y="43180"/>
                      <a:pt x="3112669" y="41910"/>
                    </a:cubicBezTo>
                    <a:cubicBezTo>
                      <a:pt x="3105350" y="41910"/>
                      <a:pt x="3100470" y="41910"/>
                      <a:pt x="3093151" y="40640"/>
                    </a:cubicBezTo>
                    <a:cubicBezTo>
                      <a:pt x="3032156" y="36830"/>
                      <a:pt x="2968721" y="31750"/>
                      <a:pt x="2907726" y="30480"/>
                    </a:cubicBezTo>
                    <a:cubicBezTo>
                      <a:pt x="2758898" y="26670"/>
                      <a:pt x="2607631" y="25400"/>
                      <a:pt x="2458803" y="22860"/>
                    </a:cubicBezTo>
                    <a:cubicBezTo>
                      <a:pt x="2436845" y="22860"/>
                      <a:pt x="2412447" y="22860"/>
                      <a:pt x="2390489" y="22860"/>
                    </a:cubicBezTo>
                    <a:cubicBezTo>
                      <a:pt x="2353892" y="22860"/>
                      <a:pt x="2317295" y="22860"/>
                      <a:pt x="2283138" y="22860"/>
                    </a:cubicBezTo>
                    <a:cubicBezTo>
                      <a:pt x="2205064" y="22860"/>
                      <a:pt x="2126990" y="22860"/>
                      <a:pt x="2051357" y="24130"/>
                    </a:cubicBezTo>
                    <a:cubicBezTo>
                      <a:pt x="1985482" y="25400"/>
                      <a:pt x="875374" y="29210"/>
                      <a:pt x="809499" y="29210"/>
                    </a:cubicBezTo>
                    <a:cubicBezTo>
                      <a:pt x="702148" y="29210"/>
                      <a:pt x="594797" y="26670"/>
                      <a:pt x="487446" y="33020"/>
                    </a:cubicBezTo>
                    <a:cubicBezTo>
                      <a:pt x="431330" y="36830"/>
                      <a:pt x="377655" y="36830"/>
                      <a:pt x="323979" y="38100"/>
                    </a:cubicBezTo>
                    <a:cubicBezTo>
                      <a:pt x="231267" y="41910"/>
                      <a:pt x="138555" y="45720"/>
                      <a:pt x="49530" y="50800"/>
                    </a:cubicBezTo>
                    <a:cubicBezTo>
                      <a:pt x="36830" y="50800"/>
                      <a:pt x="34290" y="53340"/>
                      <a:pt x="33020" y="72280"/>
                    </a:cubicBezTo>
                    <a:cubicBezTo>
                      <a:pt x="31750" y="115129"/>
                      <a:pt x="31750" y="157978"/>
                      <a:pt x="30480" y="200826"/>
                    </a:cubicBezTo>
                    <a:cubicBezTo>
                      <a:pt x="29210" y="272241"/>
                      <a:pt x="26670" y="341275"/>
                      <a:pt x="25400" y="412689"/>
                    </a:cubicBezTo>
                    <a:cubicBezTo>
                      <a:pt x="20320" y="488864"/>
                      <a:pt x="26670" y="2350399"/>
                      <a:pt x="29210" y="2426575"/>
                    </a:cubicBezTo>
                    <a:cubicBezTo>
                      <a:pt x="29210" y="2507511"/>
                      <a:pt x="29210" y="2590828"/>
                      <a:pt x="30480" y="2671764"/>
                    </a:cubicBezTo>
                    <a:cubicBezTo>
                      <a:pt x="30480" y="2731276"/>
                      <a:pt x="33020" y="2790788"/>
                      <a:pt x="33020" y="2850300"/>
                    </a:cubicBezTo>
                    <a:cubicBezTo>
                      <a:pt x="33020" y="2914573"/>
                      <a:pt x="33020" y="2978846"/>
                      <a:pt x="31750" y="3040998"/>
                    </a:cubicBezTo>
                    <a:cubicBezTo>
                      <a:pt x="31750" y="3044808"/>
                      <a:pt x="31750" y="3047348"/>
                      <a:pt x="31750" y="3051158"/>
                    </a:cubicBezTo>
                    <a:cubicBezTo>
                      <a:pt x="31750" y="3061318"/>
                      <a:pt x="35560" y="3065128"/>
                      <a:pt x="44450" y="3065128"/>
                    </a:cubicBezTo>
                    <a:cubicBezTo>
                      <a:pt x="67801" y="3065128"/>
                      <a:pt x="101958" y="3066398"/>
                      <a:pt x="133675" y="3066398"/>
                    </a:cubicBezTo>
                    <a:cubicBezTo>
                      <a:pt x="180031" y="3066398"/>
                      <a:pt x="228827" y="3063858"/>
                      <a:pt x="275183" y="3066398"/>
                    </a:cubicBezTo>
                    <a:cubicBezTo>
                      <a:pt x="350817" y="3070208"/>
                      <a:pt x="426451" y="3072748"/>
                      <a:pt x="502085" y="3071478"/>
                    </a:cubicBezTo>
                    <a:cubicBezTo>
                      <a:pt x="550881" y="3070208"/>
                      <a:pt x="597237" y="3072748"/>
                      <a:pt x="646033" y="3072748"/>
                    </a:cubicBezTo>
                    <a:cubicBezTo>
                      <a:pt x="716787" y="3072748"/>
                      <a:pt x="787541" y="3071478"/>
                      <a:pt x="858295" y="3072748"/>
                    </a:cubicBezTo>
                    <a:cubicBezTo>
                      <a:pt x="963207" y="3074018"/>
                      <a:pt x="2114791" y="3063858"/>
                      <a:pt x="2222143" y="3066398"/>
                    </a:cubicBezTo>
                    <a:cubicBezTo>
                      <a:pt x="2268499" y="3067668"/>
                      <a:pt x="2314855" y="3068938"/>
                      <a:pt x="2358771" y="3068938"/>
                    </a:cubicBezTo>
                    <a:cubicBezTo>
                      <a:pt x="2439285" y="3071478"/>
                      <a:pt x="2517358" y="3067668"/>
                      <a:pt x="2597872" y="3071478"/>
                    </a:cubicBezTo>
                    <a:cubicBezTo>
                      <a:pt x="2663746" y="3074018"/>
                      <a:pt x="2729621" y="3074018"/>
                      <a:pt x="2795495" y="3076558"/>
                    </a:cubicBezTo>
                    <a:cubicBezTo>
                      <a:pt x="2893087" y="3080368"/>
                      <a:pt x="2990679" y="3082908"/>
                      <a:pt x="3088271" y="3084178"/>
                    </a:cubicBezTo>
                    <a:cubicBezTo>
                      <a:pt x="3124868" y="3084178"/>
                      <a:pt x="3145093" y="3082908"/>
                      <a:pt x="3165413" y="3082908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Rectangle 25"/>
                <p:cNvSpPr/>
                <p:nvPr/>
              </p:nvSpPr>
              <p:spPr>
                <a:xfrm>
                  <a:off x="12589070" y="3429564"/>
                  <a:ext cx="5538234" cy="361196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  <a:buClr>
                      <a:srgbClr val="000000"/>
                    </a:buClr>
                    <a:buFont typeface="Arial"/>
                    <a:buNone/>
                  </a:pPr>
                  <a:r>
                    <a:rPr lang="pt-BR" sz="4000" kern="0" dirty="0" smtClean="0">
                      <a:latin typeface="Arial"/>
                      <a:ea typeface="Calibri" panose="020F0502020204030204" pitchFamily="34" charset="0"/>
                      <a:cs typeface="Times New Roman" panose="02020603050405020304" pitchFamily="18" charset="0"/>
                      <a:sym typeface="Arial"/>
                    </a:rPr>
                    <a:t>* </a:t>
                  </a:r>
                  <a:r>
                    <a:rPr lang="vi-VN" sz="4000" kern="0" dirty="0" smtClean="0">
                      <a:latin typeface="Arial"/>
                      <a:ea typeface="Calibri" panose="020F0502020204030204" pitchFamily="34" charset="0"/>
                      <a:cs typeface="Times New Roman" panose="02020603050405020304" pitchFamily="18" charset="0"/>
                      <a:sym typeface="Arial"/>
                    </a:rPr>
                    <a:t>Chuẩn </a:t>
                  </a:r>
                  <a:r>
                    <a:rPr lang="vi-VN" sz="4000" kern="0" dirty="0">
                      <a:latin typeface="Arial"/>
                      <a:ea typeface="Calibri" panose="020F0502020204030204" pitchFamily="34" charset="0"/>
                      <a:cs typeface="Times New Roman" panose="02020603050405020304" pitchFamily="18" charset="0"/>
                      <a:sym typeface="Arial"/>
                    </a:rPr>
                    <a:t>bị trước </a:t>
                  </a:r>
                  <a:endParaRPr lang="en-US" sz="4000" kern="0" dirty="0" smtClean="0"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endParaRPr>
                </a:p>
                <a:p>
                  <a:pPr algn="ctr">
                    <a:lnSpc>
                      <a:spcPct val="150000"/>
                    </a:lnSpc>
                    <a:buClr>
                      <a:srgbClr val="000000"/>
                    </a:buClr>
                    <a:buFont typeface="Arial"/>
                    <a:buNone/>
                  </a:pPr>
                  <a:r>
                    <a:rPr lang="vi-VN" sz="4000" b="1" kern="0" dirty="0">
                      <a:latin typeface="Arial"/>
                      <a:ea typeface="Calibri" panose="020F0502020204030204" pitchFamily="34" charset="0"/>
                      <a:cs typeface="Times New Roman" panose="02020603050405020304" pitchFamily="18" charset="0"/>
                      <a:sym typeface="Arial"/>
                    </a:rPr>
                    <a:t>"</a:t>
                  </a:r>
                  <a:r>
                    <a:rPr lang="en-US" sz="4000" dirty="0" err="1"/>
                    <a:t>Bài</a:t>
                  </a:r>
                  <a:r>
                    <a:rPr lang="en-US" sz="4000" dirty="0"/>
                    <a:t> 4: </a:t>
                  </a:r>
                  <a:r>
                    <a:rPr lang="en-US" sz="4000" dirty="0" err="1"/>
                    <a:t>Đồ</a:t>
                  </a:r>
                  <a:r>
                    <a:rPr lang="en-US" sz="4000" dirty="0"/>
                    <a:t> </a:t>
                  </a:r>
                  <a:r>
                    <a:rPr lang="en-US" sz="4000" dirty="0" err="1"/>
                    <a:t>thị</a:t>
                  </a:r>
                  <a:r>
                    <a:rPr lang="en-US" sz="4000" dirty="0"/>
                    <a:t> </a:t>
                  </a:r>
                  <a:r>
                    <a:rPr lang="en-US" sz="4000" dirty="0" err="1"/>
                    <a:t>của</a:t>
                  </a:r>
                  <a:r>
                    <a:rPr lang="en-US" sz="4000" dirty="0"/>
                    <a:t> </a:t>
                  </a:r>
                  <a:r>
                    <a:rPr lang="en-US" sz="4000" dirty="0" err="1"/>
                    <a:t>hàm</a:t>
                  </a:r>
                  <a:r>
                    <a:rPr lang="en-US" sz="4000" dirty="0"/>
                    <a:t> </a:t>
                  </a:r>
                  <a:r>
                    <a:rPr lang="en-US" sz="4000" dirty="0" err="1"/>
                    <a:t>số</a:t>
                  </a:r>
                  <a:r>
                    <a:rPr lang="en-US" sz="4000" dirty="0"/>
                    <a:t> </a:t>
                  </a:r>
                  <a14:m>
                    <m:oMath xmlns:m="http://schemas.openxmlformats.org/officeDocument/2006/math">
                      <m:r>
                        <a:rPr lang="en-US" sz="4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4000" i="1">
                          <a:latin typeface="Cambria Math" panose="02040503050406030204" pitchFamily="18" charset="0"/>
                          <a:sym typeface="Euclid Symbol" panose="05050102010706020507" pitchFamily="18" charset="2"/>
                        </a:rPr>
                        <m:t>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 0)</m:t>
                      </m:r>
                    </m:oMath>
                  </a14:m>
                  <a:r>
                    <a:rPr lang="en-US" sz="4000" dirty="0"/>
                    <a:t> </a:t>
                  </a:r>
                  <a:r>
                    <a:rPr lang="vi-VN" sz="4000" b="1" kern="0" dirty="0" smtClean="0">
                      <a:latin typeface="Arial"/>
                      <a:ea typeface="Calibri" panose="020F0502020204030204" pitchFamily="34" charset="0"/>
                      <a:cs typeface="Times New Roman" panose="02020603050405020304" pitchFamily="18" charset="0"/>
                      <a:sym typeface="Arial"/>
                    </a:rPr>
                    <a:t>".</a:t>
                  </a:r>
                  <a:endParaRPr lang="pt-BR" sz="4000" b="1" kern="0" dirty="0"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mc:Choice>
          <mc:Fallback xmlns="">
            <p:sp>
              <p:nvSpPr>
                <p:cNvPr id="26" name="Rectangle 2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589070" y="3429564"/>
                  <a:ext cx="5538234" cy="3611962"/>
                </a:xfrm>
                <a:prstGeom prst="rect">
                  <a:avLst/>
                </a:prstGeom>
                <a:blipFill>
                  <a:blip r:embed="rId14"/>
                  <a:stretch>
                    <a:fillRect l="-2527" r="-2308" b="-44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randomBar dir="vert"/>
      </p:transition>
    </mc:Choice>
    <mc:Fallback xmlns="">
      <p:transition spd="med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-1636881" y="473878"/>
            <a:ext cx="3347642" cy="8871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aintBrush/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  <a14:imgEffect>
                      <a14:brightnessContrast bright="100000" contrast="-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870" y="1638300"/>
            <a:ext cx="950078" cy="88667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424949" y="1780488"/>
            <a:ext cx="358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 </a:t>
            </a:r>
            <a:r>
              <a:rPr lang="nl-NL" sz="4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nl-NL" sz="4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4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368913" y="2667962"/>
            <a:ext cx="1247811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vi-VN" sz="38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Trong bài toán ở phần mở đầu, y có phải là đa thức bậc nhất của biến x hay không?</a:t>
            </a:r>
            <a:endParaRPr lang="en-US" sz="3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408758">
            <a:off x="17184718" y="9385544"/>
            <a:ext cx="1640672" cy="143185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8082813" y="324742"/>
            <a:ext cx="502358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360045" algn="l"/>
                <a:tab pos="720090" algn="l"/>
              </a:tabLst>
            </a:pPr>
            <a:r>
              <a:rPr lang="vi-VN" sz="45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Hàm số bậc nhất</a:t>
            </a:r>
            <a:endParaRPr lang="en-US" sz="45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612824" y="278733"/>
            <a:ext cx="1207168" cy="120716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21" name="Picture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>
            <a:off x="15157868" y="1485900"/>
            <a:ext cx="1670777" cy="1785336"/>
          </a:xfrm>
          <a:prstGeom prst="rect">
            <a:avLst/>
          </a:prstGeom>
        </p:spPr>
      </p:pic>
      <p:sp>
        <p:nvSpPr>
          <p:cNvPr id="26" name="Oval Callout 25"/>
          <p:cNvSpPr/>
          <p:nvPr/>
        </p:nvSpPr>
        <p:spPr>
          <a:xfrm>
            <a:off x="6172200" y="4776666"/>
            <a:ext cx="5029200" cy="305360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200" dirty="0" smtClean="0"/>
              <a:t>b. Hàm số                      là hàm số bậc nhất</a:t>
            </a:r>
            <a:endParaRPr lang="en-US" sz="3200" dirty="0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561392"/>
              </p:ext>
            </p:extLst>
          </p:nvPr>
        </p:nvGraphicFramePr>
        <p:xfrm>
          <a:off x="8991600" y="5600700"/>
          <a:ext cx="1952591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Equation" r:id="rId30" imgW="726113" imgH="200361" progId="Equation.DSMT4">
                  <p:embed/>
                </p:oleObj>
              </mc:Choice>
              <mc:Fallback>
                <p:oleObj name="Equation" r:id="rId30" imgW="726113" imgH="20036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991600" y="5600700"/>
                        <a:ext cx="1952591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Oval Callout 31"/>
          <p:cNvSpPr/>
          <p:nvPr/>
        </p:nvSpPr>
        <p:spPr>
          <a:xfrm>
            <a:off x="11049000" y="3538099"/>
            <a:ext cx="6618510" cy="309712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 smtClean="0"/>
              <a:t>a. Do                       nên y là một đa thứ bậc nhất của biến x </a:t>
            </a:r>
            <a:endParaRPr lang="en-US" sz="3200" dirty="0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627685"/>
              </p:ext>
            </p:extLst>
          </p:nvPr>
        </p:nvGraphicFramePr>
        <p:xfrm>
          <a:off x="13563600" y="4364129"/>
          <a:ext cx="1952591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Equation" r:id="rId32" imgW="726113" imgH="200361" progId="Equation.DSMT4">
                  <p:embed/>
                </p:oleObj>
              </mc:Choice>
              <mc:Fallback>
                <p:oleObj name="Equation" r:id="rId32" imgW="726113" imgH="200361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3563600" y="4364129"/>
                        <a:ext cx="1952591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33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169667" y="5629252"/>
            <a:ext cx="3023878" cy="465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split orient="vert"/>
      </p:transition>
    </mc:Choice>
    <mc:Fallback xmlns="">
      <p:transition spd="med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3" grpId="0"/>
      <p:bldP spid="19" grpId="0" animBg="1"/>
      <p:bldP spid="26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738166" y="495300"/>
            <a:ext cx="1031750" cy="87467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5181600" y="9029700"/>
            <a:ext cx="4262034" cy="41148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10800000">
            <a:off x="7399334" y="8651055"/>
            <a:ext cx="2044300" cy="156481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flipV="1">
            <a:off x="16157167" y="-1485900"/>
            <a:ext cx="3639719" cy="351398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4975663" y="280151"/>
            <a:ext cx="3017405" cy="105334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104925" y="676124"/>
            <a:ext cx="800075" cy="39567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487041" y="563965"/>
            <a:ext cx="4953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 QUÁT</a:t>
            </a:r>
            <a:endParaRPr lang="en-US" sz="6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5157" y="1779831"/>
            <a:ext cx="15955147" cy="1824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4000" dirty="0" smtClean="0"/>
              <a:t>Hàm số bậc nhất là hàm số được cho bởi công thức                 , </a:t>
            </a:r>
          </a:p>
          <a:p>
            <a:pPr algn="just">
              <a:lnSpc>
                <a:spcPct val="150000"/>
              </a:lnSpc>
            </a:pPr>
            <a:r>
              <a:rPr lang="vi-VN" sz="4000" dirty="0" smtClean="0"/>
              <a:t>trong đó a, b là số cho trước và a khác 0 </a:t>
            </a:r>
            <a:endParaRPr lang="vi-VN" sz="4000" dirty="0"/>
          </a:p>
        </p:txBody>
      </p:sp>
      <p:pic>
        <p:nvPicPr>
          <p:cNvPr id="16" name="Picture 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344497" y="4381500"/>
            <a:ext cx="4166063" cy="590550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829749"/>
              </p:ext>
            </p:extLst>
          </p:nvPr>
        </p:nvGraphicFramePr>
        <p:xfrm>
          <a:off x="13258800" y="2027669"/>
          <a:ext cx="2168729" cy="661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" name="Equation" r:id="rId19" imgW="749160" imgH="228600" progId="Equation.DSMT4">
                  <p:embed/>
                </p:oleObj>
              </mc:Choice>
              <mc:Fallback>
                <p:oleObj name="Equation" r:id="rId19" imgW="7491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3258800" y="2027669"/>
                        <a:ext cx="2168729" cy="661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086600" y="4411579"/>
            <a:ext cx="302919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 Ý</a:t>
            </a:r>
            <a:endParaRPr lang="en-US" sz="5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74136" y="5903029"/>
            <a:ext cx="15955147" cy="901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4000" dirty="0" smtClean="0"/>
              <a:t>Khi            ta có hàm số   </a:t>
            </a:r>
            <a:endParaRPr lang="vi-VN" sz="4000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505915"/>
              </p:ext>
            </p:extLst>
          </p:nvPr>
        </p:nvGraphicFramePr>
        <p:xfrm>
          <a:off x="2209800" y="6159829"/>
          <a:ext cx="1219200" cy="592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3" name="Equation" r:id="rId21" imgW="444240" imgH="215640" progId="Equation.DSMT4">
                  <p:embed/>
                </p:oleObj>
              </mc:Choice>
              <mc:Fallback>
                <p:oleObj name="Equation" r:id="rId21" imgW="44424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209800" y="6159829"/>
                        <a:ext cx="1219200" cy="5921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538492"/>
              </p:ext>
            </p:extLst>
          </p:nvPr>
        </p:nvGraphicFramePr>
        <p:xfrm>
          <a:off x="6703083" y="6166398"/>
          <a:ext cx="1755117" cy="638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4" name="Equation" r:id="rId23" imgW="558720" imgH="203040" progId="Equation.DSMT4">
                  <p:embed/>
                </p:oleObj>
              </mc:Choice>
              <mc:Fallback>
                <p:oleObj name="Equation" r:id="rId23" imgW="5587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703083" y="6166398"/>
                        <a:ext cx="1755117" cy="638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omb/>
      </p:transition>
    </mc:Choice>
    <mc:Fallback xmlns="">
      <p:transition spd="med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2880471">
            <a:off x="-2332508" y="-1457481"/>
            <a:ext cx="3884554" cy="3941891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6096000" y="542760"/>
            <a:ext cx="5562600" cy="1066800"/>
            <a:chOff x="381000" y="190500"/>
            <a:chExt cx="5562600" cy="1066800"/>
          </a:xfrm>
          <a:solidFill>
            <a:schemeClr val="accent5"/>
          </a:solidFill>
        </p:grpSpPr>
        <p:sp>
          <p:nvSpPr>
            <p:cNvPr id="13" name="Rectangle 12"/>
            <p:cNvSpPr/>
            <p:nvPr/>
          </p:nvSpPr>
          <p:spPr>
            <a:xfrm>
              <a:off x="381000" y="190500"/>
              <a:ext cx="5562600" cy="106680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5800" y="190500"/>
              <a:ext cx="4974439" cy="1015663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800"/>
                </a:spcAft>
              </a:pPr>
              <a:r>
                <a:rPr lang="nl-NL" sz="4000" b="1" dirty="0">
                  <a:solidFill>
                    <a:prstClr val="white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Ví dụ </a:t>
              </a:r>
              <a:r>
                <a:rPr lang="en-US" sz="4000" b="1" dirty="0">
                  <a:solidFill>
                    <a:prstClr val="white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r>
                <a:rPr lang="nl-NL" sz="40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nl-NL" sz="4000" b="1" dirty="0">
                  <a:solidFill>
                    <a:prstClr val="white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(SGK </a:t>
              </a:r>
              <a:r>
                <a:rPr lang="nl-NL" sz="40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– tr</a:t>
              </a:r>
              <a:r>
                <a:rPr lang="vi-VN" sz="40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67</a:t>
              </a:r>
              <a:r>
                <a:rPr lang="nl-NL" sz="40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endParaRPr lang="en-US" sz="4000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398796" y="2066046"/>
            <a:ext cx="14706600" cy="3594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1200"/>
              </a:spcAft>
            </a:pP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hàm số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vi-VN" sz="4000" dirty="0">
                <a:ea typeface="Calibri" panose="020F0502020204030204" pitchFamily="34" charset="0"/>
                <a:cs typeface="Arial" panose="020B0604020202020204" pitchFamily="34" charset="0"/>
              </a:rPr>
              <a:t>hàm số </a:t>
            </a:r>
            <a:r>
              <a:rPr lang="en-US" sz="4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nào</a:t>
            </a:r>
            <a:r>
              <a:rPr lang="vi-VN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không phải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4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 </a:t>
            </a:r>
            <a:r>
              <a:rPr lang="vi-VN" sz="4000" dirty="0" smtClean="0">
                <a:ea typeface="Calibri" panose="020F0502020204030204" pitchFamily="34" charset="0"/>
                <a:cs typeface="Arial" panose="020B0604020202020204" pitchFamily="34" charset="0"/>
              </a:rPr>
              <a:t>hàm số bậc nhất? Đối với những </a:t>
            </a:r>
            <a:r>
              <a:rPr lang="vi-VN" sz="4000" dirty="0">
                <a:ea typeface="Calibri" panose="020F0502020204030204" pitchFamily="34" charset="0"/>
                <a:cs typeface="Arial" panose="020B0604020202020204" pitchFamily="34" charset="0"/>
              </a:rPr>
              <a:t>hàm </a:t>
            </a:r>
            <a:r>
              <a:rPr lang="vi-VN" sz="4000" dirty="0" smtClean="0">
                <a:ea typeface="Calibri" panose="020F0502020204030204" pitchFamily="34" charset="0"/>
                <a:cs typeface="Arial" panose="020B0604020202020204" pitchFamily="34" charset="0"/>
              </a:rPr>
              <a:t>số bậc nhất đó, xác định a, b lần lượt là hệ số của x, hệ số tự do.</a:t>
            </a:r>
          </a:p>
        </p:txBody>
      </p:sp>
      <p:pic>
        <p:nvPicPr>
          <p:cNvPr id="22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408758">
            <a:off x="17225272" y="360231"/>
            <a:ext cx="1640672" cy="1431859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3106400" y="6355027"/>
            <a:ext cx="3922906" cy="3741473"/>
          </a:xfrm>
          <a:prstGeom prst="rect">
            <a:avLst/>
          </a:prstGeom>
        </p:spPr>
      </p:pic>
      <p:grpSp>
        <p:nvGrpSpPr>
          <p:cNvPr id="16" name="Group 3"/>
          <p:cNvGrpSpPr/>
          <p:nvPr/>
        </p:nvGrpSpPr>
        <p:grpSpPr>
          <a:xfrm>
            <a:off x="-374189" y="9715500"/>
            <a:ext cx="20040600" cy="2336845"/>
            <a:chOff x="0" y="0"/>
            <a:chExt cx="3019157" cy="790488"/>
          </a:xfrm>
        </p:grpSpPr>
        <p:sp>
          <p:nvSpPr>
            <p:cNvPr id="17" name="Freeform 4"/>
            <p:cNvSpPr/>
            <p:nvPr/>
          </p:nvSpPr>
          <p:spPr>
            <a:xfrm>
              <a:off x="0" y="0"/>
              <a:ext cx="3019157" cy="790488"/>
            </a:xfrm>
            <a:custGeom>
              <a:avLst/>
              <a:gdLst/>
              <a:ahLst/>
              <a:cxnLst/>
              <a:rect l="l" t="t" r="r" b="b"/>
              <a:pathLst>
                <a:path w="3019157" h="790488">
                  <a:moveTo>
                    <a:pt x="2894697" y="790488"/>
                  </a:moveTo>
                  <a:lnTo>
                    <a:pt x="124460" y="790488"/>
                  </a:lnTo>
                  <a:cubicBezTo>
                    <a:pt x="55880" y="790488"/>
                    <a:pt x="0" y="734608"/>
                    <a:pt x="0" y="66602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94697" y="0"/>
                  </a:lnTo>
                  <a:cubicBezTo>
                    <a:pt x="2963277" y="0"/>
                    <a:pt x="3019157" y="55880"/>
                    <a:pt x="3019157" y="124460"/>
                  </a:cubicBezTo>
                  <a:lnTo>
                    <a:pt x="3019157" y="666028"/>
                  </a:lnTo>
                  <a:cubicBezTo>
                    <a:pt x="3019157" y="734608"/>
                    <a:pt x="2963277" y="790488"/>
                    <a:pt x="2894697" y="790488"/>
                  </a:cubicBezTo>
                  <a:close/>
                </a:path>
              </a:pathLst>
            </a:custGeom>
            <a:solidFill>
              <a:srgbClr val="3D5F7B"/>
            </a:solidFill>
          </p:spPr>
        </p:sp>
      </p:grpSp>
      <p:pic>
        <p:nvPicPr>
          <p:cNvPr id="18" name="Picture 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951394" flipH="1">
            <a:off x="-339060" y="8400958"/>
            <a:ext cx="1729410" cy="1663378"/>
          </a:xfrm>
          <a:prstGeom prst="rect">
            <a:avLst/>
          </a:prstGeom>
        </p:spPr>
      </p:pic>
      <p:pic>
        <p:nvPicPr>
          <p:cNvPr id="20" name="Picture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5279050" y="6136564"/>
            <a:ext cx="799696" cy="799696"/>
          </a:xfrm>
          <a:prstGeom prst="rect">
            <a:avLst/>
          </a:prstGeom>
        </p:spPr>
      </p:pic>
      <p:pic>
        <p:nvPicPr>
          <p:cNvPr id="21" name="Picture 4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2"/>
              </a:ext>
            </a:extLst>
          </a:blip>
          <a:srcRect/>
          <a:stretch>
            <a:fillRect/>
          </a:stretch>
        </p:blipFill>
        <p:spPr>
          <a:xfrm>
            <a:off x="5346940" y="7517987"/>
            <a:ext cx="865396" cy="80426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848677"/>
              </p:ext>
            </p:extLst>
          </p:nvPr>
        </p:nvGraphicFramePr>
        <p:xfrm>
          <a:off x="7620000" y="6117170"/>
          <a:ext cx="3013490" cy="825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Equation" r:id="rId43" imgW="927000" imgH="253800" progId="Equation.DSMT4">
                  <p:embed/>
                </p:oleObj>
              </mc:Choice>
              <mc:Fallback>
                <p:oleObj name="Equation" r:id="rId43" imgW="9270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620000" y="6117170"/>
                        <a:ext cx="3013490" cy="825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333957"/>
              </p:ext>
            </p:extLst>
          </p:nvPr>
        </p:nvGraphicFramePr>
        <p:xfrm>
          <a:off x="1584690" y="7590426"/>
          <a:ext cx="3131813" cy="813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0" name="Equation" r:id="rId45" imgW="977760" imgH="253800" progId="Equation.DSMT4">
                  <p:embed/>
                </p:oleObj>
              </mc:Choice>
              <mc:Fallback>
                <p:oleObj name="Equation" r:id="rId45" imgW="9777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584690" y="7590426"/>
                        <a:ext cx="3131813" cy="813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852035"/>
              </p:ext>
            </p:extLst>
          </p:nvPr>
        </p:nvGraphicFramePr>
        <p:xfrm>
          <a:off x="7467600" y="7535309"/>
          <a:ext cx="2590800" cy="849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1" name="Equation" r:id="rId47" imgW="774360" imgH="253800" progId="Equation.DSMT4">
                  <p:embed/>
                </p:oleObj>
              </mc:Choice>
              <mc:Fallback>
                <p:oleObj name="Equation" r:id="rId47" imgW="7743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467600" y="7535309"/>
                        <a:ext cx="2590800" cy="8494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10894470" y="6115693"/>
            <a:ext cx="799696" cy="799696"/>
          </a:xfrm>
          <a:prstGeom prst="rect">
            <a:avLst/>
          </a:prstGeom>
        </p:spPr>
      </p:pic>
      <p:pic>
        <p:nvPicPr>
          <p:cNvPr id="23" name="Picture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10913816" y="7396645"/>
            <a:ext cx="799696" cy="799696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190760"/>
              </p:ext>
            </p:extLst>
          </p:nvPr>
        </p:nvGraphicFramePr>
        <p:xfrm>
          <a:off x="1718968" y="6117170"/>
          <a:ext cx="3463277" cy="855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Equation" r:id="rId49" imgW="1028520" imgH="253800" progId="Equation.DSMT4">
                  <p:embed/>
                </p:oleObj>
              </mc:Choice>
              <mc:Fallback>
                <p:oleObj name="Equation" r:id="rId49" imgW="1028520" imgH="2538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718968" y="6117170"/>
                        <a:ext cx="3463277" cy="855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918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r"/>
      </p:transition>
    </mc:Choice>
    <mc:Fallback xmlns="">
      <p:transition spd="med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304800" y="1866900"/>
            <a:ext cx="905034" cy="88693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17226792" y="266700"/>
            <a:ext cx="905034" cy="88693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6781531" y="636771"/>
            <a:ext cx="4496338" cy="1043674"/>
            <a:chOff x="7162800" y="539360"/>
            <a:chExt cx="4648200" cy="1043674"/>
          </a:xfrm>
          <a:solidFill>
            <a:srgbClr val="FFE07D"/>
          </a:solidFill>
        </p:grpSpPr>
        <p:grpSp>
          <p:nvGrpSpPr>
            <p:cNvPr id="14" name="Group 6"/>
            <p:cNvGrpSpPr/>
            <p:nvPr/>
          </p:nvGrpSpPr>
          <p:grpSpPr>
            <a:xfrm>
              <a:off x="7162800" y="668634"/>
              <a:ext cx="4648200" cy="914400"/>
              <a:chOff x="0" y="271615"/>
              <a:chExt cx="8385740" cy="1921233"/>
            </a:xfrm>
            <a:grpFill/>
          </p:grpSpPr>
          <p:sp>
            <p:nvSpPr>
              <p:cNvPr id="16" name="Freeform 7"/>
              <p:cNvSpPr/>
              <p:nvPr/>
            </p:nvSpPr>
            <p:spPr>
              <a:xfrm>
                <a:off x="0" y="271615"/>
                <a:ext cx="8385740" cy="1921233"/>
              </a:xfrm>
              <a:custGeom>
                <a:avLst/>
                <a:gdLst/>
                <a:ahLst/>
                <a:cxnLst/>
                <a:rect l="l" t="t" r="r" b="b"/>
                <a:pathLst>
                  <a:path w="8385740" h="2387260">
                    <a:moveTo>
                      <a:pt x="8261280" y="2387260"/>
                    </a:moveTo>
                    <a:lnTo>
                      <a:pt x="124460" y="2387260"/>
                    </a:lnTo>
                    <a:cubicBezTo>
                      <a:pt x="55880" y="2387260"/>
                      <a:pt x="0" y="2331379"/>
                      <a:pt x="0" y="226279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8261280" y="0"/>
                    </a:lnTo>
                    <a:cubicBezTo>
                      <a:pt x="8329860" y="0"/>
                      <a:pt x="8385740" y="55880"/>
                      <a:pt x="8385740" y="124460"/>
                    </a:cubicBezTo>
                    <a:lnTo>
                      <a:pt x="8385740" y="2262800"/>
                    </a:lnTo>
                    <a:cubicBezTo>
                      <a:pt x="8385740" y="2331380"/>
                      <a:pt x="8329860" y="2387260"/>
                      <a:pt x="8261280" y="2387260"/>
                    </a:cubicBezTo>
                    <a:close/>
                  </a:path>
                </a:pathLst>
              </a:cu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</p:grpSp>
        <p:sp>
          <p:nvSpPr>
            <p:cNvPr id="15" name="Rectangle 14"/>
            <p:cNvSpPr/>
            <p:nvPr/>
          </p:nvSpPr>
          <p:spPr>
            <a:xfrm>
              <a:off x="7332978" y="539360"/>
              <a:ext cx="4316579" cy="1002710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4500" b="0" i="0" u="none" strike="noStrike" kern="1200" cap="none" spc="0" normalizeH="0" baseline="0" noProof="0" dirty="0" smtClean="0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LUYỆN</a:t>
              </a:r>
              <a:r>
                <a:rPr kumimoji="0" lang="nl-NL" sz="4500" b="0" i="0" u="none" strike="noStrike" kern="1200" cap="none" spc="0" normalizeH="0" noProof="0" dirty="0" smtClean="0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TẬP 1</a:t>
              </a:r>
              <a:endParaRPr kumimoji="0" lang="en-US" sz="45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-326571" y="9639300"/>
            <a:ext cx="20040600" cy="2336845"/>
            <a:chOff x="0" y="0"/>
            <a:chExt cx="3019157" cy="790488"/>
          </a:xfrm>
        </p:grpSpPr>
        <p:sp>
          <p:nvSpPr>
            <p:cNvPr id="28" name="Freeform 4"/>
            <p:cNvSpPr/>
            <p:nvPr/>
          </p:nvSpPr>
          <p:spPr>
            <a:xfrm>
              <a:off x="0" y="0"/>
              <a:ext cx="3019157" cy="790488"/>
            </a:xfrm>
            <a:custGeom>
              <a:avLst/>
              <a:gdLst/>
              <a:ahLst/>
              <a:cxnLst/>
              <a:rect l="l" t="t" r="r" b="b"/>
              <a:pathLst>
                <a:path w="3019157" h="790488">
                  <a:moveTo>
                    <a:pt x="2894697" y="790488"/>
                  </a:moveTo>
                  <a:lnTo>
                    <a:pt x="124460" y="790488"/>
                  </a:lnTo>
                  <a:cubicBezTo>
                    <a:pt x="55880" y="790488"/>
                    <a:pt x="0" y="734608"/>
                    <a:pt x="0" y="66602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94697" y="0"/>
                  </a:lnTo>
                  <a:cubicBezTo>
                    <a:pt x="2963277" y="0"/>
                    <a:pt x="3019157" y="55880"/>
                    <a:pt x="3019157" y="124460"/>
                  </a:cubicBezTo>
                  <a:lnTo>
                    <a:pt x="3019157" y="666028"/>
                  </a:lnTo>
                  <a:cubicBezTo>
                    <a:pt x="3019157" y="734608"/>
                    <a:pt x="2963277" y="790488"/>
                    <a:pt x="2894697" y="790488"/>
                  </a:cubicBezTo>
                  <a:close/>
                </a:path>
              </a:pathLst>
            </a:custGeom>
            <a:solidFill>
              <a:srgbClr val="3D5F7B"/>
            </a:solidFill>
          </p:spPr>
        </p:sp>
      </p:grpSp>
      <p:sp>
        <p:nvSpPr>
          <p:cNvPr id="2" name="Rectangle 1"/>
          <p:cNvSpPr/>
          <p:nvPr/>
        </p:nvSpPr>
        <p:spPr>
          <a:xfrm>
            <a:off x="1371600" y="1936974"/>
            <a:ext cx="15316200" cy="3594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1200"/>
              </a:spcAft>
            </a:pP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4000" dirty="0">
                <a:ea typeface="Calibri" panose="020F0502020204030204" pitchFamily="34" charset="0"/>
                <a:cs typeface="Arial" panose="020B0604020202020204" pitchFamily="34" charset="0"/>
              </a:rPr>
              <a:t>hàm số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vi-VN" sz="4000" dirty="0">
                <a:ea typeface="Calibri" panose="020F0502020204030204" pitchFamily="34" charset="0"/>
                <a:cs typeface="Arial" panose="020B0604020202020204" pitchFamily="34" charset="0"/>
              </a:rPr>
              <a:t>hàm số </a:t>
            </a:r>
            <a:r>
              <a:rPr lang="en-US" sz="4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nào</a:t>
            </a:r>
            <a:r>
              <a:rPr lang="vi-VN" sz="4000" dirty="0">
                <a:ea typeface="Calibri" panose="020F0502020204030204" pitchFamily="34" charset="0"/>
                <a:cs typeface="Arial" panose="020B0604020202020204" pitchFamily="34" charset="0"/>
              </a:rPr>
              <a:t> không phải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4000" dirty="0">
                <a:ea typeface="Calibri" panose="020F0502020204030204" pitchFamily="34" charset="0"/>
                <a:cs typeface="Arial" panose="020B0604020202020204" pitchFamily="34" charset="0"/>
              </a:rPr>
              <a:t>là hàm số bậc nhất? Đối với những hàm số bậc nhất đó, xác định a, b lần lượt là hệ số của x, hệ số tự do.</a:t>
            </a:r>
          </a:p>
        </p:txBody>
      </p:sp>
      <p:pic>
        <p:nvPicPr>
          <p:cNvPr id="17" name="Picture 28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13487400" y="5984312"/>
            <a:ext cx="4078739" cy="3684461"/>
          </a:xfrm>
          <a:prstGeom prst="rect">
            <a:avLst/>
          </a:prstGeom>
        </p:spPr>
      </p:pic>
      <p:pic>
        <p:nvPicPr>
          <p:cNvPr id="18" name="Picture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0"/>
              </a:ext>
            </a:extLst>
          </a:blip>
          <a:srcRect/>
          <a:stretch>
            <a:fillRect/>
          </a:stretch>
        </p:blipFill>
        <p:spPr>
          <a:xfrm>
            <a:off x="10871738" y="7489459"/>
            <a:ext cx="953654" cy="953654"/>
          </a:xfrm>
          <a:prstGeom prst="rect">
            <a:avLst/>
          </a:prstGeom>
        </p:spPr>
      </p:pic>
      <p:pic>
        <p:nvPicPr>
          <p:cNvPr id="19" name="Picture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0"/>
              </a:ext>
            </a:extLst>
          </a:blip>
          <a:srcRect/>
          <a:stretch>
            <a:fillRect/>
          </a:stretch>
        </p:blipFill>
        <p:spPr>
          <a:xfrm>
            <a:off x="5248646" y="7497320"/>
            <a:ext cx="953654" cy="953654"/>
          </a:xfrm>
          <a:prstGeom prst="rect">
            <a:avLst/>
          </a:prstGeom>
        </p:spPr>
      </p:pic>
      <p:pic>
        <p:nvPicPr>
          <p:cNvPr id="22" name="Picture 5"/>
          <p:cNvPicPr>
            <a:picLocks noChangeAspect="1"/>
          </p:cNvPicPr>
          <p:nvPr/>
        </p:nvPicPr>
        <p:blipFill>
          <a:blip r:embed="rId51"/>
          <a:srcRect/>
          <a:stretch>
            <a:fillRect/>
          </a:stretch>
        </p:blipFill>
        <p:spPr>
          <a:xfrm>
            <a:off x="8534400" y="4420350"/>
            <a:ext cx="1524000" cy="1367791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097971"/>
              </p:ext>
            </p:extLst>
          </p:nvPr>
        </p:nvGraphicFramePr>
        <p:xfrm>
          <a:off x="1523999" y="6332270"/>
          <a:ext cx="3565935" cy="79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" name="Equation" r:id="rId52" imgW="1143000" imgH="253800" progId="Equation.DSMT4">
                  <p:embed/>
                </p:oleObj>
              </mc:Choice>
              <mc:Fallback>
                <p:oleObj name="Equation" r:id="rId52" imgW="11430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23999" y="6332270"/>
                        <a:ext cx="3565935" cy="792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120571"/>
              </p:ext>
            </p:extLst>
          </p:nvPr>
        </p:nvGraphicFramePr>
        <p:xfrm>
          <a:off x="7162799" y="6323073"/>
          <a:ext cx="3599089" cy="877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" name="Equation" r:id="rId54" imgW="1041120" imgH="253800" progId="Equation.DSMT4">
                  <p:embed/>
                </p:oleObj>
              </mc:Choice>
              <mc:Fallback>
                <p:oleObj name="Equation" r:id="rId54" imgW="104112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162799" y="6323073"/>
                        <a:ext cx="3599089" cy="877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424166"/>
              </p:ext>
            </p:extLst>
          </p:nvPr>
        </p:nvGraphicFramePr>
        <p:xfrm>
          <a:off x="1523999" y="7116428"/>
          <a:ext cx="3200938" cy="1707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" name="Equation" r:id="rId56" imgW="952200" imgH="507960" progId="Equation.DSMT4">
                  <p:embed/>
                </p:oleObj>
              </mc:Choice>
              <mc:Fallback>
                <p:oleObj name="Equation" r:id="rId56" imgW="95220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523999" y="7116428"/>
                        <a:ext cx="3200938" cy="1707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107741"/>
              </p:ext>
            </p:extLst>
          </p:nvPr>
        </p:nvGraphicFramePr>
        <p:xfrm>
          <a:off x="7010400" y="7645321"/>
          <a:ext cx="2287587" cy="879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" name="Equation" r:id="rId58" imgW="660240" imgH="253800" progId="Equation.DSMT4">
                  <p:embed/>
                </p:oleObj>
              </mc:Choice>
              <mc:Fallback>
                <p:oleObj name="Equation" r:id="rId58" imgW="66024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010400" y="7645321"/>
                        <a:ext cx="2287587" cy="8798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4"/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2"/>
              </a:ext>
            </a:extLst>
          </a:blip>
          <a:srcRect/>
          <a:stretch>
            <a:fillRect/>
          </a:stretch>
        </p:blipFill>
        <p:spPr>
          <a:xfrm>
            <a:off x="5385738" y="6112333"/>
            <a:ext cx="865396" cy="804266"/>
          </a:xfrm>
          <a:prstGeom prst="rect">
            <a:avLst/>
          </a:prstGeom>
        </p:spPr>
      </p:pic>
      <p:pic>
        <p:nvPicPr>
          <p:cNvPr id="24" name="Picture 4"/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2"/>
              </a:ext>
            </a:extLst>
          </a:blip>
          <a:srcRect/>
          <a:stretch>
            <a:fillRect/>
          </a:stretch>
        </p:blipFill>
        <p:spPr>
          <a:xfrm>
            <a:off x="10959996" y="6201446"/>
            <a:ext cx="865396" cy="80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6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split orient="vert"/>
      </p:transition>
    </mc:Choice>
    <mc:Fallback xmlns="">
      <p:transition spd="med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219564" y="848236"/>
            <a:ext cx="5562600" cy="1066800"/>
            <a:chOff x="381000" y="190500"/>
            <a:chExt cx="5562600" cy="1066800"/>
          </a:xfrm>
          <a:solidFill>
            <a:schemeClr val="accent5"/>
          </a:solidFill>
        </p:grpSpPr>
        <p:sp>
          <p:nvSpPr>
            <p:cNvPr id="13" name="Rectangle 12"/>
            <p:cNvSpPr/>
            <p:nvPr/>
          </p:nvSpPr>
          <p:spPr>
            <a:xfrm>
              <a:off x="381000" y="190500"/>
              <a:ext cx="5562600" cy="106680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5800" y="190500"/>
              <a:ext cx="4974439" cy="1015663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Ví dụ </a:t>
              </a:r>
              <a:r>
                <a:rPr kumimoji="0" 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2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kumimoji="0" lang="nl-NL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(SGK 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– tr</a:t>
              </a:r>
              <a:r>
                <a:rPr lang="vi-VN" sz="4000" b="1" noProof="0" dirty="0" smtClean="0">
                  <a:solidFill>
                    <a:prstClr val="white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68</a:t>
              </a:r>
              <a:r>
                <a:rPr kumimoji="0" lang="nl-NL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2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8135749">
            <a:off x="-613496" y="369548"/>
            <a:ext cx="1640672" cy="1431859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6699853" y="72971"/>
            <a:ext cx="1446081" cy="1217664"/>
            <a:chOff x="16459200" y="496068"/>
            <a:chExt cx="1446081" cy="1217664"/>
          </a:xfrm>
        </p:grpSpPr>
        <p:pic>
          <p:nvPicPr>
            <p:cNvPr id="21" name="Picture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16734110" y="496068"/>
              <a:ext cx="1171171" cy="1217664"/>
            </a:xfrm>
            <a:prstGeom prst="rect">
              <a:avLst/>
            </a:prstGeom>
          </p:spPr>
        </p:pic>
        <p:pic>
          <p:nvPicPr>
            <p:cNvPr id="23" name="Picture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/>
            <a:stretch>
              <a:fillRect/>
            </a:stretch>
          </p:blipFill>
          <p:spPr>
            <a:xfrm>
              <a:off x="16459200" y="919652"/>
              <a:ext cx="823225" cy="407122"/>
            </a:xfrm>
            <a:prstGeom prst="rect">
              <a:avLst/>
            </a:prstGeom>
          </p:spPr>
        </p:pic>
      </p:grpSp>
      <p:pic>
        <p:nvPicPr>
          <p:cNvPr id="24" name="Picture 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478131" flipH="1">
            <a:off x="108439" y="8317765"/>
            <a:ext cx="1051033" cy="163758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73697" y="2251701"/>
            <a:ext cx="16576103" cy="1824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vi-VN" sz="4000" dirty="0" smtClean="0">
                <a:ea typeface="Calibri" panose="020F0502020204030204" pitchFamily="34" charset="0"/>
                <a:cs typeface="Arial" panose="020B0604020202020204" pitchFamily="34" charset="0"/>
              </a:rPr>
              <a:t>Cho hàm số                 . Tìm giá trị của y tương ứng với mỗi giá trị sau của x. </a:t>
            </a:r>
            <a:endParaRPr lang="vi-VN" sz="40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5392400" y="6596617"/>
            <a:ext cx="2172482" cy="3423683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434013"/>
              </p:ext>
            </p:extLst>
          </p:nvPr>
        </p:nvGraphicFramePr>
        <p:xfrm>
          <a:off x="3886200" y="2521688"/>
          <a:ext cx="2575292" cy="741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8" name="Equation" r:id="rId20" imgW="838080" imgH="241200" progId="Equation.DSMT4">
                  <p:embed/>
                </p:oleObj>
              </mc:Choice>
              <mc:Fallback>
                <p:oleObj name="Equation" r:id="rId20" imgW="8380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886200" y="2521688"/>
                        <a:ext cx="2575292" cy="7413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154886"/>
              </p:ext>
            </p:extLst>
          </p:nvPr>
        </p:nvGraphicFramePr>
        <p:xfrm>
          <a:off x="3518454" y="3393056"/>
          <a:ext cx="4616829" cy="716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" name="Equation" r:id="rId22" imgW="1473120" imgH="228600" progId="Equation.DSMT4">
                  <p:embed/>
                </p:oleObj>
              </mc:Choice>
              <mc:Fallback>
                <p:oleObj name="Equation" r:id="rId22" imgW="14731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18454" y="3393056"/>
                        <a:ext cx="4616829" cy="7164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873697" y="5905500"/>
            <a:ext cx="1657610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vi-VN" sz="4000" dirty="0" smtClean="0">
                <a:ea typeface="Calibri" panose="020F0502020204030204" pitchFamily="34" charset="0"/>
                <a:cs typeface="Arial" panose="020B0604020202020204" pitchFamily="34" charset="0"/>
              </a:rPr>
              <a:t>Thay lần lượt                                 vào công thức        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vi-VN" sz="4000" dirty="0" smtClean="0">
                <a:ea typeface="Calibri" panose="020F0502020204030204" pitchFamily="34" charset="0"/>
                <a:cs typeface="Arial" panose="020B0604020202020204" pitchFamily="34" charset="0"/>
              </a:rPr>
              <a:t> Ta tính được giá trị của y tương ứng trong bảng sau. </a:t>
            </a:r>
            <a:endParaRPr lang="vi-VN" sz="40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59724"/>
              </p:ext>
            </p:extLst>
          </p:nvPr>
        </p:nvGraphicFramePr>
        <p:xfrm>
          <a:off x="4326784" y="6137229"/>
          <a:ext cx="4269415" cy="652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" name="Equation" r:id="rId24" imgW="4235305" imgH="647591" progId="Equation.DSMT4">
                  <p:embed/>
                </p:oleObj>
              </mc:Choice>
              <mc:Fallback>
                <p:oleObj name="Equation" r:id="rId24" imgW="4235305" imgH="64759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26784" y="6137229"/>
                        <a:ext cx="4269415" cy="652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458530"/>
              </p:ext>
            </p:extLst>
          </p:nvPr>
        </p:nvGraphicFramePr>
        <p:xfrm>
          <a:off x="12192000" y="6087625"/>
          <a:ext cx="2452684" cy="702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" name="Equation" r:id="rId26" imgW="2571750" imgH="736745" progId="Equation.DSMT4">
                  <p:embed/>
                </p:oleObj>
              </mc:Choice>
              <mc:Fallback>
                <p:oleObj name="Equation" r:id="rId26" imgW="2571750" imgH="73674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2192000" y="6087625"/>
                        <a:ext cx="2452684" cy="7024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Callout 18"/>
          <p:cNvSpPr/>
          <p:nvPr/>
        </p:nvSpPr>
        <p:spPr>
          <a:xfrm>
            <a:off x="7258983" y="4583526"/>
            <a:ext cx="1752600" cy="965974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Giải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390467"/>
              </p:ext>
            </p:extLst>
          </p:nvPr>
        </p:nvGraphicFramePr>
        <p:xfrm>
          <a:off x="2809597" y="7998381"/>
          <a:ext cx="10972798" cy="16831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1707">
                  <a:extLst>
                    <a:ext uri="{9D8B030D-6E8A-4147-A177-3AD203B41FA5}">
                      <a16:colId xmlns:a16="http://schemas.microsoft.com/office/drawing/2014/main" val="1226618394"/>
                    </a:ext>
                  </a:extLst>
                </a:gridCol>
                <a:gridCol w="2743697">
                  <a:extLst>
                    <a:ext uri="{9D8B030D-6E8A-4147-A177-3AD203B41FA5}">
                      <a16:colId xmlns:a16="http://schemas.microsoft.com/office/drawing/2014/main" val="3840122119"/>
                    </a:ext>
                  </a:extLst>
                </a:gridCol>
                <a:gridCol w="2743697">
                  <a:extLst>
                    <a:ext uri="{9D8B030D-6E8A-4147-A177-3AD203B41FA5}">
                      <a16:colId xmlns:a16="http://schemas.microsoft.com/office/drawing/2014/main" val="3379928223"/>
                    </a:ext>
                  </a:extLst>
                </a:gridCol>
                <a:gridCol w="2743697">
                  <a:extLst>
                    <a:ext uri="{9D8B030D-6E8A-4147-A177-3AD203B41FA5}">
                      <a16:colId xmlns:a16="http://schemas.microsoft.com/office/drawing/2014/main" val="4035221974"/>
                    </a:ext>
                  </a:extLst>
                </a:gridCol>
              </a:tblGrid>
              <a:tr h="841562"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x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vi-VN" sz="3200" dirty="0" smtClean="0">
                          <a:effectLst/>
                          <a:latin typeface="+mn-lt"/>
                          <a:ea typeface="+mn-ea"/>
                        </a:rPr>
                        <a:t>- 3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vi-VN" sz="3200" dirty="0" smtClean="0">
                          <a:effectLst/>
                          <a:latin typeface="+mn-lt"/>
                          <a:ea typeface="+mn-ea"/>
                        </a:rPr>
                        <a:t>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vi-VN" sz="3200" dirty="0" smtClean="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729780"/>
                  </a:ext>
                </a:extLst>
              </a:tr>
              <a:tr h="841562"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y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vi-VN" sz="3200" dirty="0" smtClean="0">
                          <a:effectLst/>
                          <a:latin typeface="+mn-lt"/>
                          <a:ea typeface="+mn-ea"/>
                        </a:rPr>
                        <a:t>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vi-VN" sz="3200" dirty="0" smtClean="0"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vi-VN" sz="3200" dirty="0" smtClean="0">
                          <a:effectLst/>
                          <a:latin typeface="+mn-lt"/>
                          <a:ea typeface="+mn-ea"/>
                        </a:rPr>
                        <a:t>12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7585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718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wipe dir="d"/>
      </p:transition>
    </mc:Choice>
    <mc:Fallback xmlns="">
      <p:transition spd="med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191580" y="531270"/>
            <a:ext cx="905034" cy="88693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6781800" y="571500"/>
            <a:ext cx="5105400" cy="1136203"/>
            <a:chOff x="7162800" y="539360"/>
            <a:chExt cx="4648200" cy="1136203"/>
          </a:xfrm>
          <a:solidFill>
            <a:srgbClr val="FFE07D"/>
          </a:solidFill>
        </p:grpSpPr>
        <p:grpSp>
          <p:nvGrpSpPr>
            <p:cNvPr id="14" name="Group 6"/>
            <p:cNvGrpSpPr/>
            <p:nvPr/>
          </p:nvGrpSpPr>
          <p:grpSpPr>
            <a:xfrm>
              <a:off x="7162800" y="539360"/>
              <a:ext cx="4648200" cy="1136203"/>
              <a:chOff x="0" y="0"/>
              <a:chExt cx="8385740" cy="2387260"/>
            </a:xfrm>
            <a:grpFill/>
          </p:grpSpPr>
          <p:sp>
            <p:nvSpPr>
              <p:cNvPr id="16" name="Freeform 7"/>
              <p:cNvSpPr/>
              <p:nvPr/>
            </p:nvSpPr>
            <p:spPr>
              <a:xfrm>
                <a:off x="0" y="0"/>
                <a:ext cx="8385740" cy="2387260"/>
              </a:xfrm>
              <a:custGeom>
                <a:avLst/>
                <a:gdLst/>
                <a:ahLst/>
                <a:cxnLst/>
                <a:rect l="l" t="t" r="r" b="b"/>
                <a:pathLst>
                  <a:path w="8385740" h="2387260">
                    <a:moveTo>
                      <a:pt x="8261280" y="2387260"/>
                    </a:moveTo>
                    <a:lnTo>
                      <a:pt x="124460" y="2387260"/>
                    </a:lnTo>
                    <a:cubicBezTo>
                      <a:pt x="55880" y="2387260"/>
                      <a:pt x="0" y="2331379"/>
                      <a:pt x="0" y="226279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8261280" y="0"/>
                    </a:lnTo>
                    <a:cubicBezTo>
                      <a:pt x="8329860" y="0"/>
                      <a:pt x="8385740" y="55880"/>
                      <a:pt x="8385740" y="124460"/>
                    </a:cubicBezTo>
                    <a:lnTo>
                      <a:pt x="8385740" y="2262800"/>
                    </a:lnTo>
                    <a:cubicBezTo>
                      <a:pt x="8385740" y="2331380"/>
                      <a:pt x="8329860" y="2387260"/>
                      <a:pt x="8261280" y="2387260"/>
                    </a:cubicBezTo>
                    <a:close/>
                  </a:path>
                </a:pathLst>
              </a:cu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</p:grpSp>
        <p:sp>
          <p:nvSpPr>
            <p:cNvPr id="15" name="Rectangle 14"/>
            <p:cNvSpPr/>
            <p:nvPr/>
          </p:nvSpPr>
          <p:spPr>
            <a:xfrm>
              <a:off x="7332978" y="539360"/>
              <a:ext cx="4316579" cy="1002710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4500" b="0" i="0" u="none" strike="noStrike" kern="1200" cap="none" spc="0" normalizeH="0" baseline="0" noProof="0" dirty="0" smtClean="0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LUYỆN</a:t>
              </a:r>
              <a:r>
                <a:rPr kumimoji="0" lang="nl-NL" sz="4500" b="0" i="0" u="none" strike="noStrike" kern="1200" cap="none" spc="0" normalizeH="0" noProof="0" dirty="0" smtClean="0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TẬP 2</a:t>
              </a:r>
              <a:endParaRPr kumimoji="0" lang="en-US" sz="45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-457200" y="9867900"/>
            <a:ext cx="20040600" cy="2336845"/>
            <a:chOff x="0" y="0"/>
            <a:chExt cx="3019157" cy="790488"/>
          </a:xfrm>
        </p:grpSpPr>
        <p:sp>
          <p:nvSpPr>
            <p:cNvPr id="28" name="Freeform 4"/>
            <p:cNvSpPr/>
            <p:nvPr/>
          </p:nvSpPr>
          <p:spPr>
            <a:xfrm>
              <a:off x="0" y="0"/>
              <a:ext cx="3019157" cy="790488"/>
            </a:xfrm>
            <a:custGeom>
              <a:avLst/>
              <a:gdLst/>
              <a:ahLst/>
              <a:cxnLst/>
              <a:rect l="l" t="t" r="r" b="b"/>
              <a:pathLst>
                <a:path w="3019157" h="790488">
                  <a:moveTo>
                    <a:pt x="2894697" y="790488"/>
                  </a:moveTo>
                  <a:lnTo>
                    <a:pt x="124460" y="790488"/>
                  </a:lnTo>
                  <a:cubicBezTo>
                    <a:pt x="55880" y="790488"/>
                    <a:pt x="0" y="734608"/>
                    <a:pt x="0" y="66602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94697" y="0"/>
                  </a:lnTo>
                  <a:cubicBezTo>
                    <a:pt x="2963277" y="0"/>
                    <a:pt x="3019157" y="55880"/>
                    <a:pt x="3019157" y="124460"/>
                  </a:cubicBezTo>
                  <a:lnTo>
                    <a:pt x="3019157" y="666028"/>
                  </a:lnTo>
                  <a:cubicBezTo>
                    <a:pt x="3019157" y="734608"/>
                    <a:pt x="2963277" y="790488"/>
                    <a:pt x="2894697" y="790488"/>
                  </a:cubicBezTo>
                  <a:close/>
                </a:path>
              </a:pathLst>
            </a:custGeom>
            <a:solidFill>
              <a:srgbClr val="3D5F7B"/>
            </a:solidFill>
          </p:spPr>
        </p:sp>
      </p:grpSp>
      <p:pic>
        <p:nvPicPr>
          <p:cNvPr id="19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408758">
            <a:off x="16933781" y="258808"/>
            <a:ext cx="1640672" cy="1431859"/>
          </a:xfrm>
          <a:prstGeom prst="rect">
            <a:avLst/>
          </a:prstGeom>
        </p:spPr>
      </p:pic>
      <p:pic>
        <p:nvPicPr>
          <p:cNvPr id="1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461883" y="9139515"/>
            <a:ext cx="905034" cy="886933"/>
          </a:xfrm>
          <a:prstGeom prst="rect">
            <a:avLst/>
          </a:prstGeom>
        </p:spPr>
      </p:pic>
      <p:pic>
        <p:nvPicPr>
          <p:cNvPr id="21" name="Picture 30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 flipH="1">
            <a:off x="14375905" y="6449892"/>
            <a:ext cx="2919337" cy="335556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873697" y="2251701"/>
            <a:ext cx="16576103" cy="1824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vi-VN" sz="4000" dirty="0" smtClean="0">
                <a:ea typeface="Calibri" panose="020F0502020204030204" pitchFamily="34" charset="0"/>
                <a:cs typeface="Arial" panose="020B0604020202020204" pitchFamily="34" charset="0"/>
              </a:rPr>
              <a:t>Cho hàm số                 . Tìm giá trị của y tương ứng với mỗi giá trị sau của x. </a:t>
            </a:r>
            <a:endParaRPr lang="vi-VN" sz="40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520421"/>
              </p:ext>
            </p:extLst>
          </p:nvPr>
        </p:nvGraphicFramePr>
        <p:xfrm>
          <a:off x="3886200" y="2476500"/>
          <a:ext cx="2667000" cy="658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3" name="Equation" r:id="rId16" imgW="977760" imgH="241200" progId="Equation.DSMT4">
                  <p:embed/>
                </p:oleObj>
              </mc:Choice>
              <mc:Fallback>
                <p:oleObj name="Equation" r:id="rId16" imgW="9777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86200" y="2476500"/>
                        <a:ext cx="2667000" cy="6580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344177"/>
              </p:ext>
            </p:extLst>
          </p:nvPr>
        </p:nvGraphicFramePr>
        <p:xfrm>
          <a:off x="3200400" y="3359391"/>
          <a:ext cx="4457103" cy="722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4" name="Equation" r:id="rId18" imgW="1409400" imgH="228600" progId="Equation.DSMT4">
                  <p:embed/>
                </p:oleObj>
              </mc:Choice>
              <mc:Fallback>
                <p:oleObj name="Equation" r:id="rId18" imgW="1409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00400" y="3359391"/>
                        <a:ext cx="4457103" cy="722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Oval Callout 22"/>
          <p:cNvSpPr/>
          <p:nvPr/>
        </p:nvSpPr>
        <p:spPr>
          <a:xfrm>
            <a:off x="7813128" y="4185061"/>
            <a:ext cx="1752600" cy="965974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Giải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46448" y="5535034"/>
            <a:ext cx="1657610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vi-VN" sz="4000" dirty="0" smtClean="0">
                <a:ea typeface="Calibri" panose="020F0502020204030204" pitchFamily="34" charset="0"/>
                <a:cs typeface="Arial" panose="020B0604020202020204" pitchFamily="34" charset="0"/>
              </a:rPr>
              <a:t>Thay lần lượt                                 vào công thức        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vi-VN" sz="4000" dirty="0" smtClean="0">
                <a:ea typeface="Calibri" panose="020F0502020204030204" pitchFamily="34" charset="0"/>
                <a:cs typeface="Arial" panose="020B0604020202020204" pitchFamily="34" charset="0"/>
              </a:rPr>
              <a:t> Ta tính được giá trị của y tương ứng trong bảng sau. </a:t>
            </a:r>
            <a:endParaRPr lang="vi-VN" sz="40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947239"/>
              </p:ext>
            </p:extLst>
          </p:nvPr>
        </p:nvGraphicFramePr>
        <p:xfrm>
          <a:off x="12268200" y="5812199"/>
          <a:ext cx="266065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" name="Equation" r:id="rId20" imgW="2660414" imgH="653959" progId="Equation.DSMT4">
                  <p:embed/>
                </p:oleObj>
              </mc:Choice>
              <mc:Fallback>
                <p:oleObj name="Equation" r:id="rId20" imgW="2660414" imgH="65395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268200" y="5812199"/>
                        <a:ext cx="2660650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459008"/>
              </p:ext>
            </p:extLst>
          </p:nvPr>
        </p:nvGraphicFramePr>
        <p:xfrm>
          <a:off x="4271290" y="5748699"/>
          <a:ext cx="445135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" name="Equation" r:id="rId22" imgW="4451332" imgH="717641" progId="Equation.DSMT4">
                  <p:embed/>
                </p:oleObj>
              </mc:Choice>
              <mc:Fallback>
                <p:oleObj name="Equation" r:id="rId22" imgW="4451332" imgH="71764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271290" y="5748699"/>
                        <a:ext cx="4451350" cy="71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065309"/>
              </p:ext>
            </p:extLst>
          </p:nvPr>
        </p:nvGraphicFramePr>
        <p:xfrm>
          <a:off x="2895602" y="7841579"/>
          <a:ext cx="10972798" cy="16831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1707">
                  <a:extLst>
                    <a:ext uri="{9D8B030D-6E8A-4147-A177-3AD203B41FA5}">
                      <a16:colId xmlns:a16="http://schemas.microsoft.com/office/drawing/2014/main" val="1226618394"/>
                    </a:ext>
                  </a:extLst>
                </a:gridCol>
                <a:gridCol w="2743697">
                  <a:extLst>
                    <a:ext uri="{9D8B030D-6E8A-4147-A177-3AD203B41FA5}">
                      <a16:colId xmlns:a16="http://schemas.microsoft.com/office/drawing/2014/main" val="3840122119"/>
                    </a:ext>
                  </a:extLst>
                </a:gridCol>
                <a:gridCol w="2743697">
                  <a:extLst>
                    <a:ext uri="{9D8B030D-6E8A-4147-A177-3AD203B41FA5}">
                      <a16:colId xmlns:a16="http://schemas.microsoft.com/office/drawing/2014/main" val="3379928223"/>
                    </a:ext>
                  </a:extLst>
                </a:gridCol>
                <a:gridCol w="2743697">
                  <a:extLst>
                    <a:ext uri="{9D8B030D-6E8A-4147-A177-3AD203B41FA5}">
                      <a16:colId xmlns:a16="http://schemas.microsoft.com/office/drawing/2014/main" val="4035221974"/>
                    </a:ext>
                  </a:extLst>
                </a:gridCol>
              </a:tblGrid>
              <a:tr h="841562"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x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4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729780"/>
                  </a:ext>
                </a:extLst>
              </a:tr>
              <a:tr h="841562"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y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4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vi-VN" sz="3200" dirty="0" smtClean="0">
                        <a:effectLst/>
                      </a:endParaRPr>
                    </a:p>
                    <a:p>
                      <a:pPr marL="0" marR="3048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- </a:t>
                      </a:r>
                      <a:r>
                        <a:rPr lang="en-US" sz="3200" dirty="0">
                          <a:effectLst/>
                        </a:rPr>
                        <a:t>4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7585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239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split orient="vert"/>
      </p:transition>
    </mc:Choice>
    <mc:Fallback xmlns="">
      <p:transition spd="med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</TotalTime>
  <Words>2879</Words>
  <Application>Microsoft Office PowerPoint</Application>
  <PresentationFormat>Custom</PresentationFormat>
  <Paragraphs>317</Paragraphs>
  <Slides>38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7" baseType="lpstr">
      <vt:lpstr>Arial</vt:lpstr>
      <vt:lpstr>.VnArial</vt:lpstr>
      <vt:lpstr>Times New Roman</vt:lpstr>
      <vt:lpstr>Euclid Symbol</vt:lpstr>
      <vt:lpstr>Calibri</vt:lpstr>
      <vt:lpstr>Kavoon</vt:lpstr>
      <vt:lpstr>Cambria Math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Light Blue Playful Math Subject Presentation</dc:title>
  <dc:creator>Admin</dc:creator>
  <cp:lastModifiedBy>Windows 11</cp:lastModifiedBy>
  <cp:revision>175</cp:revision>
  <dcterms:created xsi:type="dcterms:W3CDTF">2006-08-16T00:00:00Z</dcterms:created>
  <dcterms:modified xsi:type="dcterms:W3CDTF">2024-02-02T05:02:52Z</dcterms:modified>
  <dc:identifier>DAFSQ1J57nY</dc:identifier>
</cp:coreProperties>
</file>