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6"/>
  </p:notesMasterIdLst>
  <p:sldIdLst>
    <p:sldId id="328" r:id="rId3"/>
    <p:sldId id="268" r:id="rId4"/>
    <p:sldId id="269" r:id="rId5"/>
    <p:sldId id="333" r:id="rId6"/>
    <p:sldId id="402" r:id="rId7"/>
    <p:sldId id="270" r:id="rId8"/>
    <p:sldId id="271" r:id="rId9"/>
    <p:sldId id="285" r:id="rId10"/>
    <p:sldId id="403" r:id="rId11"/>
    <p:sldId id="274" r:id="rId12"/>
    <p:sldId id="260" r:id="rId13"/>
    <p:sldId id="273" r:id="rId14"/>
    <p:sldId id="406" r:id="rId15"/>
    <p:sldId id="276" r:id="rId16"/>
    <p:sldId id="407" r:id="rId17"/>
    <p:sldId id="408" r:id="rId18"/>
    <p:sldId id="280" r:id="rId19"/>
    <p:sldId id="278" r:id="rId20"/>
    <p:sldId id="266" r:id="rId21"/>
    <p:sldId id="305" r:id="rId22"/>
    <p:sldId id="306" r:id="rId23"/>
    <p:sldId id="307" r:id="rId24"/>
    <p:sldId id="330" r:id="rId25"/>
    <p:sldId id="332" r:id="rId26"/>
    <p:sldId id="267" r:id="rId27"/>
    <p:sldId id="290" r:id="rId28"/>
    <p:sldId id="415" r:id="rId29"/>
    <p:sldId id="411" r:id="rId30"/>
    <p:sldId id="412" r:id="rId31"/>
    <p:sldId id="413" r:id="rId32"/>
    <p:sldId id="414" r:id="rId33"/>
    <p:sldId id="417" r:id="rId34"/>
    <p:sldId id="418" r:id="rId3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28">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9960ff93c8867b3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F79"/>
    <a:srgbClr val="FF00FF"/>
    <a:srgbClr val="FF66FF"/>
    <a:srgbClr val="FFD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82" autoAdjust="0"/>
    <p:restoredTop sz="80847" autoAdjust="0"/>
  </p:normalViewPr>
  <p:slideViewPr>
    <p:cSldViewPr snapToGrid="0" showGuides="1">
      <p:cViewPr varScale="1">
        <p:scale>
          <a:sx n="51" d="100"/>
          <a:sy n="51" d="100"/>
        </p:scale>
        <p:origin x="960" y="24"/>
      </p:cViewPr>
      <p:guideLst>
        <p:guide orient="horz" pos="2128"/>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7ED20E-31D8-41A9-9895-F9EDC2C08631}" type="doc">
      <dgm:prSet loTypeId="urn:microsoft.com/office/officeart/2005/8/layout/hProcess4" loCatId="process" qsTypeId="urn:microsoft.com/office/officeart/2005/8/quickstyle/simple1" qsCatId="simple" csTypeId="urn:microsoft.com/office/officeart/2005/8/colors/accent1_4" csCatId="accent1" phldr="1"/>
      <dgm:spPr/>
      <dgm:t>
        <a:bodyPr/>
        <a:lstStyle/>
        <a:p>
          <a:endParaRPr lang="en-US"/>
        </a:p>
      </dgm:t>
    </dgm:pt>
    <dgm:pt modelId="{57297547-FA46-47AE-8269-77C55ADDA323}">
      <dgm:prSet phldrT="[Text]" custT="1"/>
      <dgm:spPr/>
      <dgm:t>
        <a:bodyPr/>
        <a:lstStyle/>
        <a:p>
          <a:r>
            <a:rPr lang="en-US" sz="3000">
              <a:latin typeface="Times New Roman" panose="02020603050405020304" pitchFamily="18" charset="0"/>
              <a:ea typeface="#9Slide03 Roboto" panose="02000000000000000000" pitchFamily="2" charset="0"/>
              <a:cs typeface="Times New Roman" panose="02020603050405020304" pitchFamily="18" charset="0"/>
            </a:rPr>
            <a:t>Khởi động</a:t>
          </a:r>
        </a:p>
      </dgm:t>
    </dgm:pt>
    <dgm:pt modelId="{841F14AC-059D-4EC3-9386-53087D498C95}" type="parTrans" cxnId="{857A9DBC-B208-4298-8012-23FED51FDC5B}">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7010FDEA-870A-4E3C-9233-39ADDC89578B}" type="sibTrans" cxnId="{857A9DBC-B208-4298-8012-23FED51FDC5B}">
      <dgm:prSet/>
      <dgm:spPr>
        <a:solidFill>
          <a:schemeClr val="accent1"/>
        </a:solidFill>
      </dgm:spPr>
      <dgm:t>
        <a:bodyPr/>
        <a:lstStyle/>
        <a:p>
          <a:endParaRPr lang="en-US" sz="2400">
            <a:latin typeface="Times New Roman" panose="02020603050405020304" pitchFamily="18" charset="0"/>
            <a:ea typeface="#9Slide03 Roboto" panose="02000000000000000000" pitchFamily="2" charset="0"/>
            <a:cs typeface="Times New Roman" panose="02020603050405020304" pitchFamily="18" charset="0"/>
          </a:endParaRPr>
        </a:p>
      </dgm:t>
    </dgm:pt>
    <dgm:pt modelId="{8A38BA16-C088-417E-8EDE-604C6DDB0EAA}">
      <dgm:prSet phldrT="[Text]" custT="1"/>
      <dgm:spPr/>
      <dgm:t>
        <a:bodyPr/>
        <a:lstStyle/>
        <a:p>
          <a:r>
            <a:rPr lang="en-US" sz="3000">
              <a:latin typeface="Times New Roman" panose="02020603050405020304" pitchFamily="18" charset="0"/>
              <a:ea typeface="#9Slide03 Roboto" panose="02000000000000000000" pitchFamily="2" charset="0"/>
              <a:cs typeface="Times New Roman" panose="02020603050405020304" pitchFamily="18" charset="0"/>
            </a:rPr>
            <a:t>Hình thành kiến thức</a:t>
          </a:r>
        </a:p>
      </dgm:t>
    </dgm:pt>
    <dgm:pt modelId="{6B044C85-2045-4933-91F4-0665A7F4EE7F}" type="parTrans" cxnId="{0EA4CAE4-7371-4069-B971-83AED4E13EF6}">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F9840A62-56C8-4B34-BD72-7834A95CC667}" type="sibTrans" cxnId="{0EA4CAE4-7371-4069-B971-83AED4E13EF6}">
      <dgm:prSet/>
      <dgm:spPr>
        <a:solidFill>
          <a:schemeClr val="accent1"/>
        </a:solidFill>
      </dgm:spPr>
      <dgm:t>
        <a:bodyPr/>
        <a:lstStyle/>
        <a:p>
          <a:endParaRPr lang="en-US" sz="2400">
            <a:latin typeface="Times New Roman" panose="02020603050405020304" pitchFamily="18" charset="0"/>
            <a:ea typeface="#9Slide03 Roboto" panose="02000000000000000000" pitchFamily="2" charset="0"/>
            <a:cs typeface="Times New Roman" panose="02020603050405020304" pitchFamily="18" charset="0"/>
          </a:endParaRPr>
        </a:p>
      </dgm:t>
    </dgm:pt>
    <dgm:pt modelId="{2A67509C-579C-4AE3-9879-EEBE71DA0F31}">
      <dgm:prSet phldrT="[Text]" custT="1">
        <dgm:style>
          <a:lnRef idx="1">
            <a:schemeClr val="accent2"/>
          </a:lnRef>
          <a:fillRef idx="3">
            <a:schemeClr val="accent2"/>
          </a:fillRef>
          <a:effectRef idx="2">
            <a:schemeClr val="accent2"/>
          </a:effectRef>
          <a:fontRef idx="minor">
            <a:schemeClr val="lt1"/>
          </a:fontRef>
        </dgm:style>
      </dgm:prSet>
      <dgm:spPr/>
      <dgm:t>
        <a:bodyPr/>
        <a:lstStyle/>
        <a:p>
          <a:r>
            <a:rPr lang="en-US" sz="3000">
              <a:latin typeface="Times New Roman" panose="02020603050405020304" pitchFamily="18" charset="0"/>
              <a:ea typeface="#9Slide03 Roboto" panose="02000000000000000000" pitchFamily="2" charset="0"/>
              <a:cs typeface="Times New Roman" panose="02020603050405020304" pitchFamily="18" charset="0"/>
            </a:rPr>
            <a:t>Luyện tập</a:t>
          </a:r>
        </a:p>
      </dgm:t>
    </dgm:pt>
    <dgm:pt modelId="{46C6EF14-1E02-46CA-8BF8-23EF5EF397E6}" type="parTrans" cxnId="{78531706-CE8D-4CC3-B70E-E06D7F8908D7}">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5674A941-912A-4D72-9DE3-9C2B33DBBF00}" type="sibTrans" cxnId="{78531706-CE8D-4CC3-B70E-E06D7F8908D7}">
      <dgm:prSet/>
      <dgm:spPr>
        <a:solidFill>
          <a:schemeClr val="accent1"/>
        </a:solidFill>
      </dgm:spPr>
      <dgm:t>
        <a:bodyPr/>
        <a:lstStyle/>
        <a:p>
          <a:endParaRPr lang="en-US" sz="2400">
            <a:latin typeface="Times New Roman" panose="02020603050405020304" pitchFamily="18" charset="0"/>
            <a:ea typeface="#9Slide03 Roboto" panose="02000000000000000000" pitchFamily="2" charset="0"/>
            <a:cs typeface="Times New Roman" panose="02020603050405020304" pitchFamily="18" charset="0"/>
          </a:endParaRPr>
        </a:p>
      </dgm:t>
    </dgm:pt>
    <dgm:pt modelId="{41EFF613-3645-43A6-B997-9BD508B3CE2A}">
      <dgm:prSet custT="1"/>
      <dgm:spPr/>
      <dgm:t>
        <a:bodyPr/>
        <a:lstStyle/>
        <a:p>
          <a:r>
            <a:rPr lang="en-US" sz="3000">
              <a:latin typeface="Times New Roman" panose="02020603050405020304" pitchFamily="18" charset="0"/>
              <a:ea typeface="#9Slide03 Roboto" panose="02000000000000000000" pitchFamily="2" charset="0"/>
              <a:cs typeface="Times New Roman" panose="02020603050405020304" pitchFamily="18" charset="0"/>
            </a:rPr>
            <a:t>Vận dụng</a:t>
          </a:r>
        </a:p>
      </dgm:t>
    </dgm:pt>
    <dgm:pt modelId="{557BC720-5B46-4D3D-A04C-D5430F812CC7}" type="parTrans" cxnId="{623A63AC-F490-4521-B25B-02BE471DE750}">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2A20550F-BC35-4ECA-A913-D042D737E5D0}" type="sibTrans" cxnId="{623A63AC-F490-4521-B25B-02BE471DE750}">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C9AA293F-4961-4D03-93B0-7D00B685F3EF}">
      <dgm:prSet custT="1"/>
      <dgm:spPr/>
      <dgm:t>
        <a:bodyPr/>
        <a:lstStyle/>
        <a:p>
          <a:r>
            <a:rPr lang="en-US" sz="2000">
              <a:latin typeface="Times New Roman" panose="02020603050405020304" pitchFamily="18" charset="0"/>
              <a:ea typeface="#9Slide03 Roboto" panose="02000000000000000000" pitchFamily="2" charset="0"/>
              <a:cs typeface="Times New Roman" panose="02020603050405020304" pitchFamily="18" charset="0"/>
            </a:rPr>
            <a:t>Biểu thức kiểu số</a:t>
          </a:r>
        </a:p>
      </dgm:t>
    </dgm:pt>
    <dgm:pt modelId="{045EB5D1-94FE-4D5C-921E-222C276439CE}" type="parTrans" cxnId="{8C96D6B3-CF27-4088-AC7A-2452D59969F8}">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516E77B1-BEEC-48FF-8AA0-5D4597B06BEA}" type="sibTrans" cxnId="{8C96D6B3-CF27-4088-AC7A-2452D59969F8}">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BB44CC7D-3C38-4797-8CF9-F0CB4C9E6412}">
      <dgm:prSet custT="1"/>
      <dgm:spPr/>
      <dgm:t>
        <a:bodyPr/>
        <a:lstStyle/>
        <a:p>
          <a:r>
            <a:rPr lang="en-US" sz="2000">
              <a:latin typeface="Times New Roman" panose="02020603050405020304" pitchFamily="18" charset="0"/>
              <a:ea typeface="#9Slide03 Roboto" panose="02000000000000000000" pitchFamily="2" charset="0"/>
              <a:cs typeface="Times New Roman" panose="02020603050405020304" pitchFamily="18" charset="0"/>
            </a:rPr>
            <a:t>Biểu thức kiểu logic</a:t>
          </a:r>
        </a:p>
      </dgm:t>
    </dgm:pt>
    <dgm:pt modelId="{36B7BA6F-6A49-4D83-A19B-E32A51EAEF12}" type="parTrans" cxnId="{E82BA7D1-D5A5-49CE-A28D-520DC9B8FCA0}">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ED146895-4071-4DD0-974E-72DFC084A28C}" type="sibTrans" cxnId="{E82BA7D1-D5A5-49CE-A28D-520DC9B8FCA0}">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6A608E6E-1BF4-4F63-9637-FB1E7633D2B4}">
      <dgm:prSet custT="1"/>
      <dgm:spPr/>
      <dgm:t>
        <a:bodyPr/>
        <a:lstStyle/>
        <a:p>
          <a:r>
            <a:rPr lang="en-US" sz="2000">
              <a:latin typeface="Times New Roman" panose="02020603050405020304" pitchFamily="18" charset="0"/>
              <a:ea typeface="#9Slide03 Roboto" panose="02000000000000000000" pitchFamily="2" charset="0"/>
              <a:cs typeface="Times New Roman" panose="02020603050405020304" pitchFamily="18" charset="0"/>
            </a:rPr>
            <a:t>Biểu thức kiểu xâu kí tự</a:t>
          </a:r>
        </a:p>
      </dgm:t>
    </dgm:pt>
    <dgm:pt modelId="{35C39E49-2388-46E8-8500-99CDEF2321A4}" type="parTrans" cxnId="{7C129AF3-5816-4774-99AC-92F2A87FBA8F}">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9B05CD65-66BD-4BCB-B865-2AE38D61D524}" type="sibTrans" cxnId="{7C129AF3-5816-4774-99AC-92F2A87FBA8F}">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D92E8E72-4C49-406C-8F1E-A5F7A6F8DD14}" type="pres">
      <dgm:prSet presAssocID="{127ED20E-31D8-41A9-9895-F9EDC2C08631}" presName="Name0" presStyleCnt="0">
        <dgm:presLayoutVars>
          <dgm:dir/>
          <dgm:animLvl val="lvl"/>
          <dgm:resizeHandles val="exact"/>
        </dgm:presLayoutVars>
      </dgm:prSet>
      <dgm:spPr/>
      <dgm:t>
        <a:bodyPr/>
        <a:lstStyle/>
        <a:p>
          <a:endParaRPr lang="en-US"/>
        </a:p>
      </dgm:t>
    </dgm:pt>
    <dgm:pt modelId="{5E3C448C-945C-446D-BA85-BA0A35AEB5A5}" type="pres">
      <dgm:prSet presAssocID="{127ED20E-31D8-41A9-9895-F9EDC2C08631}" presName="tSp" presStyleCnt="0"/>
      <dgm:spPr/>
    </dgm:pt>
    <dgm:pt modelId="{2B4F39C9-1F09-4234-B03B-C3E6CBF1DA2E}" type="pres">
      <dgm:prSet presAssocID="{127ED20E-31D8-41A9-9895-F9EDC2C08631}" presName="bSp" presStyleCnt="0"/>
      <dgm:spPr/>
    </dgm:pt>
    <dgm:pt modelId="{1923A9FE-26A0-4B34-8E95-00CC43947088}" type="pres">
      <dgm:prSet presAssocID="{127ED20E-31D8-41A9-9895-F9EDC2C08631}" presName="process" presStyleCnt="0"/>
      <dgm:spPr/>
    </dgm:pt>
    <dgm:pt modelId="{F7558BE1-C8E1-4B2C-9E81-DD32339D4B09}" type="pres">
      <dgm:prSet presAssocID="{57297547-FA46-47AE-8269-77C55ADDA323}" presName="composite1" presStyleCnt="0"/>
      <dgm:spPr/>
    </dgm:pt>
    <dgm:pt modelId="{5888DC30-1120-46B2-AD66-EC4978ECC210}" type="pres">
      <dgm:prSet presAssocID="{57297547-FA46-47AE-8269-77C55ADDA323}" presName="dummyNode1" presStyleLbl="node1" presStyleIdx="0" presStyleCnt="4"/>
      <dgm:spPr/>
    </dgm:pt>
    <dgm:pt modelId="{591ED845-142F-4C77-B1BF-85C28B887F0C}" type="pres">
      <dgm:prSet presAssocID="{57297547-FA46-47AE-8269-77C55ADDA323}" presName="childNode1" presStyleLbl="bgAcc1" presStyleIdx="0" presStyleCnt="4">
        <dgm:presLayoutVars>
          <dgm:bulletEnabled val="1"/>
        </dgm:presLayoutVars>
      </dgm:prSet>
      <dgm:spPr/>
    </dgm:pt>
    <dgm:pt modelId="{8C0BFDE2-0579-49A2-BDEB-ABEA8939AF2B}" type="pres">
      <dgm:prSet presAssocID="{57297547-FA46-47AE-8269-77C55ADDA323}" presName="childNode1tx" presStyleLbl="bgAcc1" presStyleIdx="0" presStyleCnt="4">
        <dgm:presLayoutVars>
          <dgm:bulletEnabled val="1"/>
        </dgm:presLayoutVars>
      </dgm:prSet>
      <dgm:spPr/>
    </dgm:pt>
    <dgm:pt modelId="{86DB37AC-A0BA-4243-8440-E252A324B1B3}" type="pres">
      <dgm:prSet presAssocID="{57297547-FA46-47AE-8269-77C55ADDA323}" presName="parentNode1" presStyleLbl="node1" presStyleIdx="0" presStyleCnt="4" custScaleX="135693">
        <dgm:presLayoutVars>
          <dgm:chMax val="1"/>
          <dgm:bulletEnabled val="1"/>
        </dgm:presLayoutVars>
      </dgm:prSet>
      <dgm:spPr/>
      <dgm:t>
        <a:bodyPr/>
        <a:lstStyle/>
        <a:p>
          <a:endParaRPr lang="en-US"/>
        </a:p>
      </dgm:t>
    </dgm:pt>
    <dgm:pt modelId="{0EA86FB7-A9D3-4873-A6BB-3DA8067A0F5F}" type="pres">
      <dgm:prSet presAssocID="{57297547-FA46-47AE-8269-77C55ADDA323}" presName="connSite1" presStyleCnt="0"/>
      <dgm:spPr/>
    </dgm:pt>
    <dgm:pt modelId="{724A426D-E55D-499A-AB86-DC85AED3A95A}" type="pres">
      <dgm:prSet presAssocID="{7010FDEA-870A-4E3C-9233-39ADDC89578B}" presName="Name9" presStyleLbl="sibTrans2D1" presStyleIdx="0" presStyleCnt="3"/>
      <dgm:spPr/>
      <dgm:t>
        <a:bodyPr/>
        <a:lstStyle/>
        <a:p>
          <a:endParaRPr lang="en-US"/>
        </a:p>
      </dgm:t>
    </dgm:pt>
    <dgm:pt modelId="{6500AE6A-1515-41DA-BD01-F232F8490C9A}" type="pres">
      <dgm:prSet presAssocID="{8A38BA16-C088-417E-8EDE-604C6DDB0EAA}" presName="composite2" presStyleCnt="0"/>
      <dgm:spPr/>
    </dgm:pt>
    <dgm:pt modelId="{50F281C8-FC9B-4910-874E-400275B0CA2E}" type="pres">
      <dgm:prSet presAssocID="{8A38BA16-C088-417E-8EDE-604C6DDB0EAA}" presName="dummyNode2" presStyleLbl="node1" presStyleIdx="0" presStyleCnt="4"/>
      <dgm:spPr/>
    </dgm:pt>
    <dgm:pt modelId="{E6D4556E-0A6B-464D-B1D6-7221C0298D9F}" type="pres">
      <dgm:prSet presAssocID="{8A38BA16-C088-417E-8EDE-604C6DDB0EAA}" presName="childNode2" presStyleLbl="bgAcc1" presStyleIdx="1" presStyleCnt="4" custScaleX="188555">
        <dgm:presLayoutVars>
          <dgm:bulletEnabled val="1"/>
        </dgm:presLayoutVars>
      </dgm:prSet>
      <dgm:spPr/>
      <dgm:t>
        <a:bodyPr/>
        <a:lstStyle/>
        <a:p>
          <a:endParaRPr lang="en-US"/>
        </a:p>
      </dgm:t>
    </dgm:pt>
    <dgm:pt modelId="{9B6A799D-83B9-4A2B-AEC0-BBFA0625C4BC}" type="pres">
      <dgm:prSet presAssocID="{8A38BA16-C088-417E-8EDE-604C6DDB0EAA}" presName="childNode2tx" presStyleLbl="bgAcc1" presStyleIdx="1" presStyleCnt="4">
        <dgm:presLayoutVars>
          <dgm:bulletEnabled val="1"/>
        </dgm:presLayoutVars>
      </dgm:prSet>
      <dgm:spPr/>
      <dgm:t>
        <a:bodyPr/>
        <a:lstStyle/>
        <a:p>
          <a:endParaRPr lang="en-US"/>
        </a:p>
      </dgm:t>
    </dgm:pt>
    <dgm:pt modelId="{EB219D82-C1BF-448B-B89F-6F5443D5F5EB}" type="pres">
      <dgm:prSet presAssocID="{8A38BA16-C088-417E-8EDE-604C6DDB0EAA}" presName="parentNode2" presStyleLbl="node1" presStyleIdx="1" presStyleCnt="4" custScaleX="171877" custScaleY="136640">
        <dgm:presLayoutVars>
          <dgm:chMax val="0"/>
          <dgm:bulletEnabled val="1"/>
        </dgm:presLayoutVars>
      </dgm:prSet>
      <dgm:spPr/>
      <dgm:t>
        <a:bodyPr/>
        <a:lstStyle/>
        <a:p>
          <a:endParaRPr lang="en-US"/>
        </a:p>
      </dgm:t>
    </dgm:pt>
    <dgm:pt modelId="{6BD5E866-E978-4C13-ADF0-B40258852C07}" type="pres">
      <dgm:prSet presAssocID="{8A38BA16-C088-417E-8EDE-604C6DDB0EAA}" presName="connSite2" presStyleCnt="0"/>
      <dgm:spPr/>
    </dgm:pt>
    <dgm:pt modelId="{D6A53909-0F9C-48C7-BB74-CD89B7D8741B}" type="pres">
      <dgm:prSet presAssocID="{F9840A62-56C8-4B34-BD72-7834A95CC667}" presName="Name18" presStyleLbl="sibTrans2D1" presStyleIdx="1" presStyleCnt="3"/>
      <dgm:spPr/>
      <dgm:t>
        <a:bodyPr/>
        <a:lstStyle/>
        <a:p>
          <a:endParaRPr lang="en-US"/>
        </a:p>
      </dgm:t>
    </dgm:pt>
    <dgm:pt modelId="{6031B8B2-9D22-45BD-8A00-647F2093100F}" type="pres">
      <dgm:prSet presAssocID="{2A67509C-579C-4AE3-9879-EEBE71DA0F31}" presName="composite1" presStyleCnt="0"/>
      <dgm:spPr/>
    </dgm:pt>
    <dgm:pt modelId="{5E587D53-AB3C-46AB-B318-E7E43532BC46}" type="pres">
      <dgm:prSet presAssocID="{2A67509C-579C-4AE3-9879-EEBE71DA0F31}" presName="dummyNode1" presStyleLbl="node1" presStyleIdx="1" presStyleCnt="4"/>
      <dgm:spPr/>
    </dgm:pt>
    <dgm:pt modelId="{78A37507-262C-46E5-81BF-E7AE3F5F0B8C}" type="pres">
      <dgm:prSet presAssocID="{2A67509C-579C-4AE3-9879-EEBE71DA0F31}" presName="childNode1" presStyleLbl="bgAcc1" presStyleIdx="2" presStyleCnt="4">
        <dgm:presLayoutVars>
          <dgm:bulletEnabled val="1"/>
        </dgm:presLayoutVars>
      </dgm:prSet>
      <dgm:spPr/>
    </dgm:pt>
    <dgm:pt modelId="{BF4B23B2-FC0F-495D-80B2-15B090365A98}" type="pres">
      <dgm:prSet presAssocID="{2A67509C-579C-4AE3-9879-EEBE71DA0F31}" presName="childNode1tx" presStyleLbl="bgAcc1" presStyleIdx="2" presStyleCnt="4">
        <dgm:presLayoutVars>
          <dgm:bulletEnabled val="1"/>
        </dgm:presLayoutVars>
      </dgm:prSet>
      <dgm:spPr/>
    </dgm:pt>
    <dgm:pt modelId="{2E960E66-00C8-45BE-A835-F711FCB52CBF}" type="pres">
      <dgm:prSet presAssocID="{2A67509C-579C-4AE3-9879-EEBE71DA0F31}" presName="parentNode1" presStyleLbl="node1" presStyleIdx="2" presStyleCnt="4" custScaleX="141097">
        <dgm:presLayoutVars>
          <dgm:chMax val="1"/>
          <dgm:bulletEnabled val="1"/>
        </dgm:presLayoutVars>
      </dgm:prSet>
      <dgm:spPr/>
      <dgm:t>
        <a:bodyPr/>
        <a:lstStyle/>
        <a:p>
          <a:endParaRPr lang="en-US"/>
        </a:p>
      </dgm:t>
    </dgm:pt>
    <dgm:pt modelId="{26FDD318-5A67-43FE-A1FD-A486B5B8C485}" type="pres">
      <dgm:prSet presAssocID="{2A67509C-579C-4AE3-9879-EEBE71DA0F31}" presName="connSite1" presStyleCnt="0"/>
      <dgm:spPr/>
    </dgm:pt>
    <dgm:pt modelId="{7E9A009F-B9B8-48AC-A366-88E82EA4BB5A}" type="pres">
      <dgm:prSet presAssocID="{5674A941-912A-4D72-9DE3-9C2B33DBBF00}" presName="Name9" presStyleLbl="sibTrans2D1" presStyleIdx="2" presStyleCnt="3"/>
      <dgm:spPr/>
      <dgm:t>
        <a:bodyPr/>
        <a:lstStyle/>
        <a:p>
          <a:endParaRPr lang="en-US"/>
        </a:p>
      </dgm:t>
    </dgm:pt>
    <dgm:pt modelId="{0186C061-AD50-4EBB-905A-B88A7ABB0B9B}" type="pres">
      <dgm:prSet presAssocID="{41EFF613-3645-43A6-B997-9BD508B3CE2A}" presName="composite2" presStyleCnt="0"/>
      <dgm:spPr/>
    </dgm:pt>
    <dgm:pt modelId="{7088374A-04F6-4BF0-B29D-0592489102DA}" type="pres">
      <dgm:prSet presAssocID="{41EFF613-3645-43A6-B997-9BD508B3CE2A}" presName="dummyNode2" presStyleLbl="node1" presStyleIdx="2" presStyleCnt="4"/>
      <dgm:spPr/>
    </dgm:pt>
    <dgm:pt modelId="{332B1440-776E-4BE6-977D-07F1D29D9CAD}" type="pres">
      <dgm:prSet presAssocID="{41EFF613-3645-43A6-B997-9BD508B3CE2A}" presName="childNode2" presStyleLbl="bgAcc1" presStyleIdx="3" presStyleCnt="4">
        <dgm:presLayoutVars>
          <dgm:bulletEnabled val="1"/>
        </dgm:presLayoutVars>
      </dgm:prSet>
      <dgm:spPr/>
    </dgm:pt>
    <dgm:pt modelId="{52FC838E-A136-4BAD-B446-8E28ADE5FFDC}" type="pres">
      <dgm:prSet presAssocID="{41EFF613-3645-43A6-B997-9BD508B3CE2A}" presName="childNode2tx" presStyleLbl="bgAcc1" presStyleIdx="3" presStyleCnt="4">
        <dgm:presLayoutVars>
          <dgm:bulletEnabled val="1"/>
        </dgm:presLayoutVars>
      </dgm:prSet>
      <dgm:spPr/>
    </dgm:pt>
    <dgm:pt modelId="{F5FF5785-FFB5-40F5-BC72-4AF30340E072}" type="pres">
      <dgm:prSet presAssocID="{41EFF613-3645-43A6-B997-9BD508B3CE2A}" presName="parentNode2" presStyleLbl="node1" presStyleIdx="3" presStyleCnt="4" custScaleX="129934">
        <dgm:presLayoutVars>
          <dgm:chMax val="0"/>
          <dgm:bulletEnabled val="1"/>
        </dgm:presLayoutVars>
      </dgm:prSet>
      <dgm:spPr/>
      <dgm:t>
        <a:bodyPr/>
        <a:lstStyle/>
        <a:p>
          <a:endParaRPr lang="en-US"/>
        </a:p>
      </dgm:t>
    </dgm:pt>
    <dgm:pt modelId="{7B22A7F1-0FFC-46AF-912E-D2A43575BA03}" type="pres">
      <dgm:prSet presAssocID="{41EFF613-3645-43A6-B997-9BD508B3CE2A}" presName="connSite2" presStyleCnt="0"/>
      <dgm:spPr/>
    </dgm:pt>
  </dgm:ptLst>
  <dgm:cxnLst>
    <dgm:cxn modelId="{32D4B4E3-7AB6-4364-BDE4-8474E9E71894}" type="presOf" srcId="{8A38BA16-C088-417E-8EDE-604C6DDB0EAA}" destId="{EB219D82-C1BF-448B-B89F-6F5443D5F5EB}" srcOrd="0" destOrd="0" presId="urn:microsoft.com/office/officeart/2005/8/layout/hProcess4"/>
    <dgm:cxn modelId="{90319D5B-EF52-414D-9F4F-816768315E7F}" type="presOf" srcId="{41EFF613-3645-43A6-B997-9BD508B3CE2A}" destId="{F5FF5785-FFB5-40F5-BC72-4AF30340E072}" srcOrd="0" destOrd="0" presId="urn:microsoft.com/office/officeart/2005/8/layout/hProcess4"/>
    <dgm:cxn modelId="{E5065821-DD68-4224-924C-E2323C5287CA}" type="presOf" srcId="{57297547-FA46-47AE-8269-77C55ADDA323}" destId="{86DB37AC-A0BA-4243-8440-E252A324B1B3}" srcOrd="0" destOrd="0" presId="urn:microsoft.com/office/officeart/2005/8/layout/hProcess4"/>
    <dgm:cxn modelId="{A0F656DB-8003-4AF8-8780-00E33EA23FA5}" type="presOf" srcId="{7010FDEA-870A-4E3C-9233-39ADDC89578B}" destId="{724A426D-E55D-499A-AB86-DC85AED3A95A}" srcOrd="0" destOrd="0" presId="urn:microsoft.com/office/officeart/2005/8/layout/hProcess4"/>
    <dgm:cxn modelId="{A80B5933-D477-4358-9728-D2DE87267113}" type="presOf" srcId="{127ED20E-31D8-41A9-9895-F9EDC2C08631}" destId="{D92E8E72-4C49-406C-8F1E-A5F7A6F8DD14}" srcOrd="0" destOrd="0" presId="urn:microsoft.com/office/officeart/2005/8/layout/hProcess4"/>
    <dgm:cxn modelId="{740D23C9-6B73-472D-9FD1-8B3C3BEE6C1F}" type="presOf" srcId="{6A608E6E-1BF4-4F63-9637-FB1E7633D2B4}" destId="{9B6A799D-83B9-4A2B-AEC0-BBFA0625C4BC}" srcOrd="1" destOrd="2" presId="urn:microsoft.com/office/officeart/2005/8/layout/hProcess4"/>
    <dgm:cxn modelId="{2927A369-BAC3-4C9F-A740-79E841FDE83F}" type="presOf" srcId="{C9AA293F-4961-4D03-93B0-7D00B685F3EF}" destId="{9B6A799D-83B9-4A2B-AEC0-BBFA0625C4BC}" srcOrd="1" destOrd="0" presId="urn:microsoft.com/office/officeart/2005/8/layout/hProcess4"/>
    <dgm:cxn modelId="{2F74F6DC-1CB8-465D-A9E9-F35C372306D2}" type="presOf" srcId="{5674A941-912A-4D72-9DE3-9C2B33DBBF00}" destId="{7E9A009F-B9B8-48AC-A366-88E82EA4BB5A}" srcOrd="0" destOrd="0" presId="urn:microsoft.com/office/officeart/2005/8/layout/hProcess4"/>
    <dgm:cxn modelId="{E82BA7D1-D5A5-49CE-A28D-520DC9B8FCA0}" srcId="{8A38BA16-C088-417E-8EDE-604C6DDB0EAA}" destId="{BB44CC7D-3C38-4797-8CF9-F0CB4C9E6412}" srcOrd="1" destOrd="0" parTransId="{36B7BA6F-6A49-4D83-A19B-E32A51EAEF12}" sibTransId="{ED146895-4071-4DD0-974E-72DFC084A28C}"/>
    <dgm:cxn modelId="{96CC7713-B8AF-45C6-B169-90FFDC5E24A3}" type="presOf" srcId="{6A608E6E-1BF4-4F63-9637-FB1E7633D2B4}" destId="{E6D4556E-0A6B-464D-B1D6-7221C0298D9F}" srcOrd="0" destOrd="2" presId="urn:microsoft.com/office/officeart/2005/8/layout/hProcess4"/>
    <dgm:cxn modelId="{857A9DBC-B208-4298-8012-23FED51FDC5B}" srcId="{127ED20E-31D8-41A9-9895-F9EDC2C08631}" destId="{57297547-FA46-47AE-8269-77C55ADDA323}" srcOrd="0" destOrd="0" parTransId="{841F14AC-059D-4EC3-9386-53087D498C95}" sibTransId="{7010FDEA-870A-4E3C-9233-39ADDC89578B}"/>
    <dgm:cxn modelId="{78531706-CE8D-4CC3-B70E-E06D7F8908D7}" srcId="{127ED20E-31D8-41A9-9895-F9EDC2C08631}" destId="{2A67509C-579C-4AE3-9879-EEBE71DA0F31}" srcOrd="2" destOrd="0" parTransId="{46C6EF14-1E02-46CA-8BF8-23EF5EF397E6}" sibTransId="{5674A941-912A-4D72-9DE3-9C2B33DBBF00}"/>
    <dgm:cxn modelId="{A941A853-3BE6-440C-8E3B-5C2B16C65D3D}" type="presOf" srcId="{C9AA293F-4961-4D03-93B0-7D00B685F3EF}" destId="{E6D4556E-0A6B-464D-B1D6-7221C0298D9F}" srcOrd="0" destOrd="0" presId="urn:microsoft.com/office/officeart/2005/8/layout/hProcess4"/>
    <dgm:cxn modelId="{7C129AF3-5816-4774-99AC-92F2A87FBA8F}" srcId="{8A38BA16-C088-417E-8EDE-604C6DDB0EAA}" destId="{6A608E6E-1BF4-4F63-9637-FB1E7633D2B4}" srcOrd="2" destOrd="0" parTransId="{35C39E49-2388-46E8-8500-99CDEF2321A4}" sibTransId="{9B05CD65-66BD-4BCB-B865-2AE38D61D524}"/>
    <dgm:cxn modelId="{53B070C0-F3DC-4C84-A482-47D8D1AD2E5E}" type="presOf" srcId="{BB44CC7D-3C38-4797-8CF9-F0CB4C9E6412}" destId="{E6D4556E-0A6B-464D-B1D6-7221C0298D9F}" srcOrd="0" destOrd="1" presId="urn:microsoft.com/office/officeart/2005/8/layout/hProcess4"/>
    <dgm:cxn modelId="{8C96D6B3-CF27-4088-AC7A-2452D59969F8}" srcId="{8A38BA16-C088-417E-8EDE-604C6DDB0EAA}" destId="{C9AA293F-4961-4D03-93B0-7D00B685F3EF}" srcOrd="0" destOrd="0" parTransId="{045EB5D1-94FE-4D5C-921E-222C276439CE}" sibTransId="{516E77B1-BEEC-48FF-8AA0-5D4597B06BEA}"/>
    <dgm:cxn modelId="{C3838495-3836-4F48-A0F1-588C82BBAA38}" type="presOf" srcId="{2A67509C-579C-4AE3-9879-EEBE71DA0F31}" destId="{2E960E66-00C8-45BE-A835-F711FCB52CBF}" srcOrd="0" destOrd="0" presId="urn:microsoft.com/office/officeart/2005/8/layout/hProcess4"/>
    <dgm:cxn modelId="{623A63AC-F490-4521-B25B-02BE471DE750}" srcId="{127ED20E-31D8-41A9-9895-F9EDC2C08631}" destId="{41EFF613-3645-43A6-B997-9BD508B3CE2A}" srcOrd="3" destOrd="0" parTransId="{557BC720-5B46-4D3D-A04C-D5430F812CC7}" sibTransId="{2A20550F-BC35-4ECA-A913-D042D737E5D0}"/>
    <dgm:cxn modelId="{2544A3DA-6106-478B-AF7A-FF392F354039}" type="presOf" srcId="{BB44CC7D-3C38-4797-8CF9-F0CB4C9E6412}" destId="{9B6A799D-83B9-4A2B-AEC0-BBFA0625C4BC}" srcOrd="1" destOrd="1" presId="urn:microsoft.com/office/officeart/2005/8/layout/hProcess4"/>
    <dgm:cxn modelId="{0EA4CAE4-7371-4069-B971-83AED4E13EF6}" srcId="{127ED20E-31D8-41A9-9895-F9EDC2C08631}" destId="{8A38BA16-C088-417E-8EDE-604C6DDB0EAA}" srcOrd="1" destOrd="0" parTransId="{6B044C85-2045-4933-91F4-0665A7F4EE7F}" sibTransId="{F9840A62-56C8-4B34-BD72-7834A95CC667}"/>
    <dgm:cxn modelId="{36F25CCD-AA43-4B3A-AD58-054D5A55A57A}" type="presOf" srcId="{F9840A62-56C8-4B34-BD72-7834A95CC667}" destId="{D6A53909-0F9C-48C7-BB74-CD89B7D8741B}" srcOrd="0" destOrd="0" presId="urn:microsoft.com/office/officeart/2005/8/layout/hProcess4"/>
    <dgm:cxn modelId="{43A9009E-B0AD-4B94-80A9-2AE530D76752}" type="presParOf" srcId="{D92E8E72-4C49-406C-8F1E-A5F7A6F8DD14}" destId="{5E3C448C-945C-446D-BA85-BA0A35AEB5A5}" srcOrd="0" destOrd="0" presId="urn:microsoft.com/office/officeart/2005/8/layout/hProcess4"/>
    <dgm:cxn modelId="{418D57BD-B435-4F2A-AECE-C593D0FB81EF}" type="presParOf" srcId="{D92E8E72-4C49-406C-8F1E-A5F7A6F8DD14}" destId="{2B4F39C9-1F09-4234-B03B-C3E6CBF1DA2E}" srcOrd="1" destOrd="0" presId="urn:microsoft.com/office/officeart/2005/8/layout/hProcess4"/>
    <dgm:cxn modelId="{D78060E3-DE18-401E-A012-8FC43BF1B83E}" type="presParOf" srcId="{D92E8E72-4C49-406C-8F1E-A5F7A6F8DD14}" destId="{1923A9FE-26A0-4B34-8E95-00CC43947088}" srcOrd="2" destOrd="0" presId="urn:microsoft.com/office/officeart/2005/8/layout/hProcess4"/>
    <dgm:cxn modelId="{D40E88A4-C725-4B89-A620-FF9353455690}" type="presParOf" srcId="{1923A9FE-26A0-4B34-8E95-00CC43947088}" destId="{F7558BE1-C8E1-4B2C-9E81-DD32339D4B09}" srcOrd="0" destOrd="0" presId="urn:microsoft.com/office/officeart/2005/8/layout/hProcess4"/>
    <dgm:cxn modelId="{1F30E23A-C973-446F-981E-350F163785E8}" type="presParOf" srcId="{F7558BE1-C8E1-4B2C-9E81-DD32339D4B09}" destId="{5888DC30-1120-46B2-AD66-EC4978ECC210}" srcOrd="0" destOrd="0" presId="urn:microsoft.com/office/officeart/2005/8/layout/hProcess4"/>
    <dgm:cxn modelId="{6DFD5267-6C75-419F-B7FA-6EDA0C9414F5}" type="presParOf" srcId="{F7558BE1-C8E1-4B2C-9E81-DD32339D4B09}" destId="{591ED845-142F-4C77-B1BF-85C28B887F0C}" srcOrd="1" destOrd="0" presId="urn:microsoft.com/office/officeart/2005/8/layout/hProcess4"/>
    <dgm:cxn modelId="{DDA3FD09-A6AE-4BE7-AFA2-232B97BD5D93}" type="presParOf" srcId="{F7558BE1-C8E1-4B2C-9E81-DD32339D4B09}" destId="{8C0BFDE2-0579-49A2-BDEB-ABEA8939AF2B}" srcOrd="2" destOrd="0" presId="urn:microsoft.com/office/officeart/2005/8/layout/hProcess4"/>
    <dgm:cxn modelId="{F9787F89-0521-4211-943D-F9C208998C7A}" type="presParOf" srcId="{F7558BE1-C8E1-4B2C-9E81-DD32339D4B09}" destId="{86DB37AC-A0BA-4243-8440-E252A324B1B3}" srcOrd="3" destOrd="0" presId="urn:microsoft.com/office/officeart/2005/8/layout/hProcess4"/>
    <dgm:cxn modelId="{2CA323E3-39DD-4312-98F4-223276AAB901}" type="presParOf" srcId="{F7558BE1-C8E1-4B2C-9E81-DD32339D4B09}" destId="{0EA86FB7-A9D3-4873-A6BB-3DA8067A0F5F}" srcOrd="4" destOrd="0" presId="urn:microsoft.com/office/officeart/2005/8/layout/hProcess4"/>
    <dgm:cxn modelId="{BC732403-126F-4323-B184-2DDD5DDE6840}" type="presParOf" srcId="{1923A9FE-26A0-4B34-8E95-00CC43947088}" destId="{724A426D-E55D-499A-AB86-DC85AED3A95A}" srcOrd="1" destOrd="0" presId="urn:microsoft.com/office/officeart/2005/8/layout/hProcess4"/>
    <dgm:cxn modelId="{AED4B29B-2BF5-48DF-AFC5-9893A81A3D45}" type="presParOf" srcId="{1923A9FE-26A0-4B34-8E95-00CC43947088}" destId="{6500AE6A-1515-41DA-BD01-F232F8490C9A}" srcOrd="2" destOrd="0" presId="urn:microsoft.com/office/officeart/2005/8/layout/hProcess4"/>
    <dgm:cxn modelId="{4AAFC252-848A-418F-8811-78C0071CADB9}" type="presParOf" srcId="{6500AE6A-1515-41DA-BD01-F232F8490C9A}" destId="{50F281C8-FC9B-4910-874E-400275B0CA2E}" srcOrd="0" destOrd="0" presId="urn:microsoft.com/office/officeart/2005/8/layout/hProcess4"/>
    <dgm:cxn modelId="{D9950216-41EC-4FF0-AC58-5089A9203BF5}" type="presParOf" srcId="{6500AE6A-1515-41DA-BD01-F232F8490C9A}" destId="{E6D4556E-0A6B-464D-B1D6-7221C0298D9F}" srcOrd="1" destOrd="0" presId="urn:microsoft.com/office/officeart/2005/8/layout/hProcess4"/>
    <dgm:cxn modelId="{104EC6D6-DC4F-4A8B-9A13-E8D6853CA6C4}" type="presParOf" srcId="{6500AE6A-1515-41DA-BD01-F232F8490C9A}" destId="{9B6A799D-83B9-4A2B-AEC0-BBFA0625C4BC}" srcOrd="2" destOrd="0" presId="urn:microsoft.com/office/officeart/2005/8/layout/hProcess4"/>
    <dgm:cxn modelId="{3242081E-511E-4A84-8A2A-D118E987B912}" type="presParOf" srcId="{6500AE6A-1515-41DA-BD01-F232F8490C9A}" destId="{EB219D82-C1BF-448B-B89F-6F5443D5F5EB}" srcOrd="3" destOrd="0" presId="urn:microsoft.com/office/officeart/2005/8/layout/hProcess4"/>
    <dgm:cxn modelId="{97120CC9-E25C-47AF-85F6-C96263A714A9}" type="presParOf" srcId="{6500AE6A-1515-41DA-BD01-F232F8490C9A}" destId="{6BD5E866-E978-4C13-ADF0-B40258852C07}" srcOrd="4" destOrd="0" presId="urn:microsoft.com/office/officeart/2005/8/layout/hProcess4"/>
    <dgm:cxn modelId="{AD193476-E351-4564-814A-4CE2A6FC5034}" type="presParOf" srcId="{1923A9FE-26A0-4B34-8E95-00CC43947088}" destId="{D6A53909-0F9C-48C7-BB74-CD89B7D8741B}" srcOrd="3" destOrd="0" presId="urn:microsoft.com/office/officeart/2005/8/layout/hProcess4"/>
    <dgm:cxn modelId="{F9B2E926-A333-4EE7-AABB-0B4E3E208DEB}" type="presParOf" srcId="{1923A9FE-26A0-4B34-8E95-00CC43947088}" destId="{6031B8B2-9D22-45BD-8A00-647F2093100F}" srcOrd="4" destOrd="0" presId="urn:microsoft.com/office/officeart/2005/8/layout/hProcess4"/>
    <dgm:cxn modelId="{C95B9D44-DD44-4096-8068-A4D40F21F99B}" type="presParOf" srcId="{6031B8B2-9D22-45BD-8A00-647F2093100F}" destId="{5E587D53-AB3C-46AB-B318-E7E43532BC46}" srcOrd="0" destOrd="0" presId="urn:microsoft.com/office/officeart/2005/8/layout/hProcess4"/>
    <dgm:cxn modelId="{7ECF478B-8225-4D59-A625-CDBA84ECB220}" type="presParOf" srcId="{6031B8B2-9D22-45BD-8A00-647F2093100F}" destId="{78A37507-262C-46E5-81BF-E7AE3F5F0B8C}" srcOrd="1" destOrd="0" presId="urn:microsoft.com/office/officeart/2005/8/layout/hProcess4"/>
    <dgm:cxn modelId="{2975F7C4-A515-4D2E-BC6D-80B955BD7969}" type="presParOf" srcId="{6031B8B2-9D22-45BD-8A00-647F2093100F}" destId="{BF4B23B2-FC0F-495D-80B2-15B090365A98}" srcOrd="2" destOrd="0" presId="urn:microsoft.com/office/officeart/2005/8/layout/hProcess4"/>
    <dgm:cxn modelId="{69A3E1CB-C261-4416-882A-16C7C747C0E6}" type="presParOf" srcId="{6031B8B2-9D22-45BD-8A00-647F2093100F}" destId="{2E960E66-00C8-45BE-A835-F711FCB52CBF}" srcOrd="3" destOrd="0" presId="urn:microsoft.com/office/officeart/2005/8/layout/hProcess4"/>
    <dgm:cxn modelId="{EED21739-F9EB-4C0A-AE4E-BFEC71C223D5}" type="presParOf" srcId="{6031B8B2-9D22-45BD-8A00-647F2093100F}" destId="{26FDD318-5A67-43FE-A1FD-A486B5B8C485}" srcOrd="4" destOrd="0" presId="urn:microsoft.com/office/officeart/2005/8/layout/hProcess4"/>
    <dgm:cxn modelId="{AFB40DAA-3484-497B-A57B-00CD366D030F}" type="presParOf" srcId="{1923A9FE-26A0-4B34-8E95-00CC43947088}" destId="{7E9A009F-B9B8-48AC-A366-88E82EA4BB5A}" srcOrd="5" destOrd="0" presId="urn:microsoft.com/office/officeart/2005/8/layout/hProcess4"/>
    <dgm:cxn modelId="{8AC372C3-FB54-4240-97E9-5BE39C4B60BD}" type="presParOf" srcId="{1923A9FE-26A0-4B34-8E95-00CC43947088}" destId="{0186C061-AD50-4EBB-905A-B88A7ABB0B9B}" srcOrd="6" destOrd="0" presId="urn:microsoft.com/office/officeart/2005/8/layout/hProcess4"/>
    <dgm:cxn modelId="{3FB26FC1-E5A1-4E3B-BBBB-15C5807AF329}" type="presParOf" srcId="{0186C061-AD50-4EBB-905A-B88A7ABB0B9B}" destId="{7088374A-04F6-4BF0-B29D-0592489102DA}" srcOrd="0" destOrd="0" presId="urn:microsoft.com/office/officeart/2005/8/layout/hProcess4"/>
    <dgm:cxn modelId="{27D107A6-C765-45FE-8230-B46BE5885E6C}" type="presParOf" srcId="{0186C061-AD50-4EBB-905A-B88A7ABB0B9B}" destId="{332B1440-776E-4BE6-977D-07F1D29D9CAD}" srcOrd="1" destOrd="0" presId="urn:microsoft.com/office/officeart/2005/8/layout/hProcess4"/>
    <dgm:cxn modelId="{7A2AF63B-B1D4-42C9-A282-FE49552B9E7E}" type="presParOf" srcId="{0186C061-AD50-4EBB-905A-B88A7ABB0B9B}" destId="{52FC838E-A136-4BAD-B446-8E28ADE5FFDC}" srcOrd="2" destOrd="0" presId="urn:microsoft.com/office/officeart/2005/8/layout/hProcess4"/>
    <dgm:cxn modelId="{673F52B6-DD11-41E9-AE6D-38AEBAC7DC8D}" type="presParOf" srcId="{0186C061-AD50-4EBB-905A-B88A7ABB0B9B}" destId="{F5FF5785-FFB5-40F5-BC72-4AF30340E072}" srcOrd="3" destOrd="0" presId="urn:microsoft.com/office/officeart/2005/8/layout/hProcess4"/>
    <dgm:cxn modelId="{9BF22A6F-E8BB-4430-8781-14E99F36EA63}" type="presParOf" srcId="{0186C061-AD50-4EBB-905A-B88A7ABB0B9B}" destId="{7B22A7F1-0FFC-46AF-912E-D2A43575BA03}"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1ED845-142F-4C77-B1BF-85C28B887F0C}">
      <dsp:nvSpPr>
        <dsp:cNvPr id="0" name=""/>
        <dsp:cNvSpPr/>
      </dsp:nvSpPr>
      <dsp:spPr>
        <a:xfrm>
          <a:off x="6814" y="1862017"/>
          <a:ext cx="1814172" cy="1496313"/>
        </a:xfrm>
        <a:prstGeom prst="roundRect">
          <a:avLst>
            <a:gd name="adj" fmla="val 10000"/>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24A426D-E55D-499A-AB86-DC85AED3A95A}">
      <dsp:nvSpPr>
        <dsp:cNvPr id="0" name=""/>
        <dsp:cNvSpPr/>
      </dsp:nvSpPr>
      <dsp:spPr>
        <a:xfrm>
          <a:off x="951424" y="1276492"/>
          <a:ext cx="3305993" cy="3305993"/>
        </a:xfrm>
        <a:prstGeom prst="leftCircularArrow">
          <a:avLst>
            <a:gd name="adj1" fmla="val 2106"/>
            <a:gd name="adj2" fmla="val 252954"/>
            <a:gd name="adj3" fmla="val 2102074"/>
            <a:gd name="adj4" fmla="val 9098098"/>
            <a:gd name="adj5" fmla="val 2457"/>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86DB37AC-A0BA-4243-8440-E252A324B1B3}">
      <dsp:nvSpPr>
        <dsp:cNvPr id="0" name=""/>
        <dsp:cNvSpPr/>
      </dsp:nvSpPr>
      <dsp:spPr>
        <a:xfrm>
          <a:off x="122172" y="3037692"/>
          <a:ext cx="2188182" cy="641277"/>
        </a:xfrm>
        <a:prstGeom prst="roundRect">
          <a:avLst>
            <a:gd name="adj" fmla="val 10000"/>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38100" rIns="57150" bIns="38100" numCol="1" spcCol="1270" anchor="ctr" anchorCtr="0">
          <a:noAutofit/>
        </a:bodyPr>
        <a:lstStyle/>
        <a:p>
          <a:pPr lvl="0" algn="ctr" defTabSz="1333500">
            <a:lnSpc>
              <a:spcPct val="90000"/>
            </a:lnSpc>
            <a:spcBef>
              <a:spcPct val="0"/>
            </a:spcBef>
            <a:spcAft>
              <a:spcPct val="35000"/>
            </a:spcAft>
          </a:pPr>
          <a:r>
            <a:rPr lang="en-US" sz="3000" kern="1200">
              <a:latin typeface="Times New Roman" panose="02020603050405020304" pitchFamily="18" charset="0"/>
              <a:ea typeface="#9Slide03 Roboto" panose="02000000000000000000" pitchFamily="2" charset="0"/>
              <a:cs typeface="Times New Roman" panose="02020603050405020304" pitchFamily="18" charset="0"/>
            </a:rPr>
            <a:t>Khởi động</a:t>
          </a:r>
        </a:p>
      </dsp:txBody>
      <dsp:txXfrm>
        <a:off x="140954" y="3056474"/>
        <a:ext cx="2150618" cy="603713"/>
      </dsp:txXfrm>
    </dsp:sp>
    <dsp:sp modelId="{E6D4556E-0A6B-464D-B1D6-7221C0298D9F}">
      <dsp:nvSpPr>
        <dsp:cNvPr id="0" name=""/>
        <dsp:cNvSpPr/>
      </dsp:nvSpPr>
      <dsp:spPr>
        <a:xfrm>
          <a:off x="2641935" y="1920758"/>
          <a:ext cx="3420713" cy="1496313"/>
        </a:xfrm>
        <a:prstGeom prst="roundRect">
          <a:avLst>
            <a:gd name="adj" fmla="val 10000"/>
          </a:avLst>
        </a:prstGeom>
        <a:solidFill>
          <a:schemeClr val="lt1">
            <a:alpha val="90000"/>
            <a:hueOff val="0"/>
            <a:satOff val="0"/>
            <a:lumOff val="0"/>
            <a:alphaOff val="0"/>
          </a:schemeClr>
        </a:solidFill>
        <a:ln w="12700" cap="flat" cmpd="sng" algn="ctr">
          <a:solidFill>
            <a:schemeClr val="accent1">
              <a:shade val="50000"/>
              <a:hueOff val="429099"/>
              <a:satOff val="-25590"/>
              <a:lumOff val="2533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889000">
            <a:lnSpc>
              <a:spcPct val="90000"/>
            </a:lnSpc>
            <a:spcBef>
              <a:spcPct val="0"/>
            </a:spcBef>
            <a:spcAft>
              <a:spcPct val="15000"/>
            </a:spcAft>
            <a:buChar char="••"/>
          </a:pPr>
          <a:r>
            <a:rPr lang="en-US" sz="2000" kern="1200">
              <a:latin typeface="Times New Roman" panose="02020603050405020304" pitchFamily="18" charset="0"/>
              <a:ea typeface="#9Slide03 Roboto" panose="02000000000000000000" pitchFamily="2" charset="0"/>
              <a:cs typeface="Times New Roman" panose="02020603050405020304" pitchFamily="18" charset="0"/>
            </a:rPr>
            <a:t>Biểu thức kiểu số</a:t>
          </a:r>
        </a:p>
        <a:p>
          <a:pPr marL="228600" lvl="1" indent="-228600" algn="l" defTabSz="889000">
            <a:lnSpc>
              <a:spcPct val="90000"/>
            </a:lnSpc>
            <a:spcBef>
              <a:spcPct val="0"/>
            </a:spcBef>
            <a:spcAft>
              <a:spcPct val="15000"/>
            </a:spcAft>
            <a:buChar char="••"/>
          </a:pPr>
          <a:r>
            <a:rPr lang="en-US" sz="2000" kern="1200">
              <a:latin typeface="Times New Roman" panose="02020603050405020304" pitchFamily="18" charset="0"/>
              <a:ea typeface="#9Slide03 Roboto" panose="02000000000000000000" pitchFamily="2" charset="0"/>
              <a:cs typeface="Times New Roman" panose="02020603050405020304" pitchFamily="18" charset="0"/>
            </a:rPr>
            <a:t>Biểu thức kiểu logic</a:t>
          </a:r>
        </a:p>
        <a:p>
          <a:pPr marL="228600" lvl="1" indent="-228600" algn="l" defTabSz="889000">
            <a:lnSpc>
              <a:spcPct val="90000"/>
            </a:lnSpc>
            <a:spcBef>
              <a:spcPct val="0"/>
            </a:spcBef>
            <a:spcAft>
              <a:spcPct val="15000"/>
            </a:spcAft>
            <a:buChar char="••"/>
          </a:pPr>
          <a:r>
            <a:rPr lang="en-US" sz="2000" kern="1200">
              <a:latin typeface="Times New Roman" panose="02020603050405020304" pitchFamily="18" charset="0"/>
              <a:ea typeface="#9Slide03 Roboto" panose="02000000000000000000" pitchFamily="2" charset="0"/>
              <a:cs typeface="Times New Roman" panose="02020603050405020304" pitchFamily="18" charset="0"/>
            </a:rPr>
            <a:t>Biểu thức kiểu xâu kí tự</a:t>
          </a:r>
        </a:p>
      </dsp:txBody>
      <dsp:txXfrm>
        <a:off x="2676369" y="2275831"/>
        <a:ext cx="3351845" cy="1106806"/>
      </dsp:txXfrm>
    </dsp:sp>
    <dsp:sp modelId="{D6A53909-0F9C-48C7-BB74-CD89B7D8741B}">
      <dsp:nvSpPr>
        <dsp:cNvPr id="0" name=""/>
        <dsp:cNvSpPr/>
      </dsp:nvSpPr>
      <dsp:spPr>
        <a:xfrm>
          <a:off x="4377998" y="721583"/>
          <a:ext cx="2975117" cy="2975117"/>
        </a:xfrm>
        <a:prstGeom prst="circularArrow">
          <a:avLst>
            <a:gd name="adj1" fmla="val 2340"/>
            <a:gd name="adj2" fmla="val 282605"/>
            <a:gd name="adj3" fmla="val 19624118"/>
            <a:gd name="adj4" fmla="val 12657745"/>
            <a:gd name="adj5" fmla="val 2731"/>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EB219D82-C1BF-448B-B89F-6F5443D5F5EB}">
      <dsp:nvSpPr>
        <dsp:cNvPr id="0" name=""/>
        <dsp:cNvSpPr/>
      </dsp:nvSpPr>
      <dsp:spPr>
        <a:xfrm>
          <a:off x="3268811" y="1482638"/>
          <a:ext cx="2771685" cy="876240"/>
        </a:xfrm>
        <a:prstGeom prst="roundRect">
          <a:avLst>
            <a:gd name="adj" fmla="val 10000"/>
          </a:avLst>
        </a:prstGeom>
        <a:solidFill>
          <a:schemeClr val="accent1">
            <a:shade val="50000"/>
            <a:hueOff val="429099"/>
            <a:satOff val="-25590"/>
            <a:lumOff val="2533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38100" rIns="57150" bIns="38100" numCol="1" spcCol="1270" anchor="ctr" anchorCtr="0">
          <a:noAutofit/>
        </a:bodyPr>
        <a:lstStyle/>
        <a:p>
          <a:pPr lvl="0" algn="ctr" defTabSz="1333500">
            <a:lnSpc>
              <a:spcPct val="90000"/>
            </a:lnSpc>
            <a:spcBef>
              <a:spcPct val="0"/>
            </a:spcBef>
            <a:spcAft>
              <a:spcPct val="35000"/>
            </a:spcAft>
          </a:pPr>
          <a:r>
            <a:rPr lang="en-US" sz="3000" kern="1200">
              <a:latin typeface="Times New Roman" panose="02020603050405020304" pitchFamily="18" charset="0"/>
              <a:ea typeface="#9Slide03 Roboto" panose="02000000000000000000" pitchFamily="2" charset="0"/>
              <a:cs typeface="Times New Roman" panose="02020603050405020304" pitchFamily="18" charset="0"/>
            </a:rPr>
            <a:t>Hình thành kiến thức</a:t>
          </a:r>
        </a:p>
      </dsp:txBody>
      <dsp:txXfrm>
        <a:off x="3294475" y="1508302"/>
        <a:ext cx="2720357" cy="824912"/>
      </dsp:txXfrm>
    </dsp:sp>
    <dsp:sp modelId="{78A37507-262C-46E5-81BF-E7AE3F5F0B8C}">
      <dsp:nvSpPr>
        <dsp:cNvPr id="0" name=""/>
        <dsp:cNvSpPr/>
      </dsp:nvSpPr>
      <dsp:spPr>
        <a:xfrm>
          <a:off x="6394229" y="1862017"/>
          <a:ext cx="1814172" cy="1496313"/>
        </a:xfrm>
        <a:prstGeom prst="roundRect">
          <a:avLst>
            <a:gd name="adj" fmla="val 10000"/>
          </a:avLst>
        </a:prstGeom>
        <a:solidFill>
          <a:schemeClr val="lt1">
            <a:alpha val="90000"/>
            <a:hueOff val="0"/>
            <a:satOff val="0"/>
            <a:lumOff val="0"/>
            <a:alphaOff val="0"/>
          </a:schemeClr>
        </a:solidFill>
        <a:ln w="12700" cap="flat" cmpd="sng" algn="ctr">
          <a:solidFill>
            <a:schemeClr val="accent1">
              <a:shade val="50000"/>
              <a:hueOff val="858198"/>
              <a:satOff val="-51179"/>
              <a:lumOff val="5066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E9A009F-B9B8-48AC-A366-88E82EA4BB5A}">
      <dsp:nvSpPr>
        <dsp:cNvPr id="0" name=""/>
        <dsp:cNvSpPr/>
      </dsp:nvSpPr>
      <dsp:spPr>
        <a:xfrm>
          <a:off x="7379498" y="1900023"/>
          <a:ext cx="2431617" cy="2431617"/>
        </a:xfrm>
        <a:prstGeom prst="leftCircularArrow">
          <a:avLst>
            <a:gd name="adj1" fmla="val 2864"/>
            <a:gd name="adj2" fmla="val 350002"/>
            <a:gd name="adj3" fmla="val 2125513"/>
            <a:gd name="adj4" fmla="val 9024489"/>
            <a:gd name="adj5" fmla="val 3341"/>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2E960E66-00C8-45BE-A835-F711FCB52CBF}">
      <dsp:nvSpPr>
        <dsp:cNvPr id="0" name=""/>
        <dsp:cNvSpPr/>
      </dsp:nvSpPr>
      <dsp:spPr>
        <a:xfrm>
          <a:off x="6466014" y="3037692"/>
          <a:ext cx="2275327" cy="641277"/>
        </a:xfrm>
        <a:prstGeom prst="roundRect">
          <a:avLst>
            <a:gd name="adj" fmla="val 10000"/>
          </a:avLst>
        </a:prstGeom>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w="6350" cap="flat" cmpd="sng" algn="ctr">
          <a:solidFill>
            <a:schemeClr val="accent2"/>
          </a:solidFill>
          <a:prstDash val="solid"/>
          <a:miter lim="800000"/>
        </a:ln>
        <a:effectLst/>
      </dsp:spPr>
      <dsp:style>
        <a:lnRef idx="1">
          <a:schemeClr val="accent2"/>
        </a:lnRef>
        <a:fillRef idx="3">
          <a:schemeClr val="accent2"/>
        </a:fillRef>
        <a:effectRef idx="2">
          <a:schemeClr val="accent2"/>
        </a:effectRef>
        <a:fontRef idx="minor">
          <a:schemeClr val="lt1"/>
        </a:fontRef>
      </dsp:style>
      <dsp:txBody>
        <a:bodyPr spcFirstLastPara="0" vert="horz" wrap="square" lIns="57150" tIns="38100" rIns="57150" bIns="38100" numCol="1" spcCol="1270" anchor="ctr" anchorCtr="0">
          <a:noAutofit/>
        </a:bodyPr>
        <a:lstStyle/>
        <a:p>
          <a:pPr lvl="0" algn="ctr" defTabSz="1333500">
            <a:lnSpc>
              <a:spcPct val="90000"/>
            </a:lnSpc>
            <a:spcBef>
              <a:spcPct val="0"/>
            </a:spcBef>
            <a:spcAft>
              <a:spcPct val="35000"/>
            </a:spcAft>
          </a:pPr>
          <a:r>
            <a:rPr lang="en-US" sz="3000" kern="1200">
              <a:latin typeface="Times New Roman" panose="02020603050405020304" pitchFamily="18" charset="0"/>
              <a:ea typeface="#9Slide03 Roboto" panose="02000000000000000000" pitchFamily="2" charset="0"/>
              <a:cs typeface="Times New Roman" panose="02020603050405020304" pitchFamily="18" charset="0"/>
            </a:rPr>
            <a:t>Luyện tập</a:t>
          </a:r>
        </a:p>
      </dsp:txBody>
      <dsp:txXfrm>
        <a:off x="6484796" y="3056474"/>
        <a:ext cx="2237763" cy="603713"/>
      </dsp:txXfrm>
    </dsp:sp>
    <dsp:sp modelId="{332B1440-776E-4BE6-977D-07F1D29D9CAD}">
      <dsp:nvSpPr>
        <dsp:cNvPr id="0" name=""/>
        <dsp:cNvSpPr/>
      </dsp:nvSpPr>
      <dsp:spPr>
        <a:xfrm>
          <a:off x="9072921" y="1862017"/>
          <a:ext cx="1814172" cy="1496313"/>
        </a:xfrm>
        <a:prstGeom prst="roundRect">
          <a:avLst>
            <a:gd name="adj" fmla="val 10000"/>
          </a:avLst>
        </a:prstGeom>
        <a:solidFill>
          <a:schemeClr val="lt1">
            <a:alpha val="90000"/>
            <a:hueOff val="0"/>
            <a:satOff val="0"/>
            <a:lumOff val="0"/>
            <a:alphaOff val="0"/>
          </a:schemeClr>
        </a:solidFill>
        <a:ln w="12700" cap="flat" cmpd="sng" algn="ctr">
          <a:solidFill>
            <a:schemeClr val="accent1">
              <a:shade val="50000"/>
              <a:hueOff val="429099"/>
              <a:satOff val="-25590"/>
              <a:lumOff val="2533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FF5785-FFB5-40F5-BC72-4AF30340E072}">
      <dsp:nvSpPr>
        <dsp:cNvPr id="0" name=""/>
        <dsp:cNvSpPr/>
      </dsp:nvSpPr>
      <dsp:spPr>
        <a:xfrm>
          <a:off x="9234713" y="1541379"/>
          <a:ext cx="2095313" cy="641277"/>
        </a:xfrm>
        <a:prstGeom prst="roundRect">
          <a:avLst>
            <a:gd name="adj" fmla="val 10000"/>
          </a:avLst>
        </a:prstGeom>
        <a:solidFill>
          <a:schemeClr val="accent1">
            <a:shade val="50000"/>
            <a:hueOff val="429099"/>
            <a:satOff val="-25590"/>
            <a:lumOff val="2533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38100" rIns="57150" bIns="38100" numCol="1" spcCol="1270" anchor="ctr" anchorCtr="0">
          <a:noAutofit/>
        </a:bodyPr>
        <a:lstStyle/>
        <a:p>
          <a:pPr lvl="0" algn="ctr" defTabSz="1333500">
            <a:lnSpc>
              <a:spcPct val="90000"/>
            </a:lnSpc>
            <a:spcBef>
              <a:spcPct val="0"/>
            </a:spcBef>
            <a:spcAft>
              <a:spcPct val="35000"/>
            </a:spcAft>
          </a:pPr>
          <a:r>
            <a:rPr lang="en-US" sz="3000" kern="1200">
              <a:latin typeface="Times New Roman" panose="02020603050405020304" pitchFamily="18" charset="0"/>
              <a:ea typeface="#9Slide03 Roboto" panose="02000000000000000000" pitchFamily="2" charset="0"/>
              <a:cs typeface="Times New Roman" panose="02020603050405020304" pitchFamily="18" charset="0"/>
            </a:rPr>
            <a:t>Vận dụng</a:t>
          </a:r>
        </a:p>
      </dsp:txBody>
      <dsp:txXfrm>
        <a:off x="9253495" y="1560161"/>
        <a:ext cx="2057749" cy="60371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7ED21ECA-C5C2-4100-AA2A-13192F757650}" type="datetimeFigureOut">
              <a:rPr lang="en-US"/>
              <a:t>4/3/2024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E5EECD15-1EA6-4ECF-954F-02B06B692232}" type="slidenum">
              <a:rPr 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5EECD15-1EA6-4ECF-954F-02B06B692232}" type="slidenum">
              <a:rPr lang="en-US" smtClean="0"/>
              <a:t>1</a:t>
            </a:fld>
            <a:endParaRPr lang="en-US"/>
          </a:p>
        </p:txBody>
      </p:sp>
    </p:spTree>
    <p:extLst>
      <p:ext uri="{BB962C8B-B14F-4D97-AF65-F5344CB8AC3E}">
        <p14:creationId xmlns:p14="http://schemas.microsoft.com/office/powerpoint/2010/main" val="38242216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400" b="1">
                <a:solidFill>
                  <a:srgbClr val="FF0000"/>
                </a:solidFill>
                <a:latin typeface="Times New Roman" panose="02020603050405020304" pitchFamily="18" charset="0"/>
                <a:cs typeface="Times New Roman" panose="02020603050405020304" pitchFamily="18" charset="0"/>
              </a:rPr>
              <a:t>Thực hiện ở nhà (phòng máy khi thực hành)</a:t>
            </a: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23</a:t>
            </a:fld>
            <a:endParaRPr lang="en-US"/>
          </a:p>
        </p:txBody>
      </p:sp>
    </p:spTree>
    <p:extLst>
      <p:ext uri="{BB962C8B-B14F-4D97-AF65-F5344CB8AC3E}">
        <p14:creationId xmlns:p14="http://schemas.microsoft.com/office/powerpoint/2010/main" val="1808928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lnSpc>
                <a:spcPct val="135000"/>
              </a:lnSpc>
              <a:spcBef>
                <a:spcPct val="0"/>
              </a:spcBef>
              <a:buFontTx/>
              <a:buNone/>
            </a:pPr>
            <a:r>
              <a:rPr lang="vi-VN" altLang="en-US" sz="2400" b="1">
                <a:latin typeface="+mj-lt"/>
              </a:rPr>
              <a:t>Giáo viên chia lớp thành 6 nhóm</a:t>
            </a:r>
          </a:p>
          <a:p>
            <a:pPr algn="just" eaLnBrk="1" hangingPunct="1">
              <a:lnSpc>
                <a:spcPct val="135000"/>
              </a:lnSpc>
              <a:spcBef>
                <a:spcPct val="0"/>
              </a:spcBef>
              <a:buFontTx/>
              <a:buNone/>
            </a:pPr>
            <a:r>
              <a:rPr lang="vi-VN" altLang="en-US" sz="2400" b="1">
                <a:latin typeface="+mj-lt"/>
              </a:rPr>
              <a:t>- Học sinh quan sát bảng 1 trang 88 sách giáo khoa và trả lời các câu hỏi</a:t>
            </a: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6</a:t>
            </a:fld>
            <a:endParaRPr lang="en-US"/>
          </a:p>
        </p:txBody>
      </p:sp>
    </p:spTree>
    <p:extLst>
      <p:ext uri="{BB962C8B-B14F-4D97-AF65-F5344CB8AC3E}">
        <p14:creationId xmlns:p14="http://schemas.microsoft.com/office/powerpoint/2010/main" val="190285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5EECD15-1EA6-4ECF-954F-02B06B692232}" type="slidenum">
              <a:rPr lang="en-US" smtClean="0"/>
              <a:t>7</a:t>
            </a:fld>
            <a:endParaRPr lang="en-US"/>
          </a:p>
        </p:txBody>
      </p:sp>
    </p:spTree>
    <p:extLst>
      <p:ext uri="{BB962C8B-B14F-4D97-AF65-F5344CB8AC3E}">
        <p14:creationId xmlns:p14="http://schemas.microsoft.com/office/powerpoint/2010/main" val="3307852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600" b="1">
                <a:latin typeface="Times New Roman" panose="02020603050405020304" pitchFamily="18" charset="0"/>
                <a:cs typeface="Times New Roman" panose="02020603050405020304" pitchFamily="18" charset="0"/>
              </a:rPr>
              <a:t>Giáo viên chia lớp thành 6 nhóm quan sát ví dụ 2 cho biết trong nhóm lệnh Operators</a:t>
            </a: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12</a:t>
            </a:fld>
            <a:endParaRPr lang="en-US"/>
          </a:p>
        </p:txBody>
      </p:sp>
    </p:spTree>
    <p:extLst>
      <p:ext uri="{BB962C8B-B14F-4D97-AF65-F5344CB8AC3E}">
        <p14:creationId xmlns:p14="http://schemas.microsoft.com/office/powerpoint/2010/main" val="3393971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600" b="1">
                <a:latin typeface="Times New Roman" panose="02020603050405020304" pitchFamily="18" charset="0"/>
                <a:cs typeface="Times New Roman" panose="02020603050405020304" pitchFamily="18" charset="0"/>
              </a:rPr>
              <a:t>Quan sát ví dụ 2 và giải thích kết quả của phép toán so sánh.</a:t>
            </a: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15</a:t>
            </a:fld>
            <a:endParaRPr lang="en-US"/>
          </a:p>
        </p:txBody>
      </p:sp>
    </p:spTree>
    <p:extLst>
      <p:ext uri="{BB962C8B-B14F-4D97-AF65-F5344CB8AC3E}">
        <p14:creationId xmlns:p14="http://schemas.microsoft.com/office/powerpoint/2010/main" val="3676075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600" b="1">
                <a:latin typeface="Times New Roman" panose="02020603050405020304" pitchFamily="18" charset="0"/>
                <a:cs typeface="Times New Roman" panose="02020603050405020304" pitchFamily="18" charset="0"/>
              </a:rPr>
              <a:t>Ví dụ về biểu thức logic (and, or, not – và, hoặc, phủ định)</a:t>
            </a: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16</a:t>
            </a:fld>
            <a:endParaRPr lang="en-US"/>
          </a:p>
        </p:txBody>
      </p:sp>
    </p:spTree>
    <p:extLst>
      <p:ext uri="{BB962C8B-B14F-4D97-AF65-F5344CB8AC3E}">
        <p14:creationId xmlns:p14="http://schemas.microsoft.com/office/powerpoint/2010/main" val="1115576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pt-BR" sz="1200">
                <a:latin typeface="Times New Roman" panose="02020603050405020304" pitchFamily="18" charset="0"/>
                <a:cs typeface="Times New Roman" panose="02020603050405020304" pitchFamily="18" charset="0"/>
              </a:rPr>
              <a:t>- GV nêu một ví dụ về một nhiệm vụ như ghép Họ với Tên -&gt; </a:t>
            </a:r>
            <a:r>
              <a:rPr lang="pt-BR" sz="1200">
                <a:solidFill>
                  <a:srgbClr val="FF0000"/>
                </a:solidFill>
                <a:latin typeface="Times New Roman" panose="02020603050405020304" pitchFamily="18" charset="0"/>
                <a:cs typeface="Times New Roman" panose="02020603050405020304" pitchFamily="18" charset="0"/>
              </a:rPr>
              <a:t>Họ Tên</a:t>
            </a:r>
            <a:endParaRPr lang="pt-BR" sz="12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17</a:t>
            </a:fld>
            <a:endParaRPr lang="en-US"/>
          </a:p>
        </p:txBody>
      </p:sp>
    </p:spTree>
    <p:extLst>
      <p:ext uri="{BB962C8B-B14F-4D97-AF65-F5344CB8AC3E}">
        <p14:creationId xmlns:p14="http://schemas.microsoft.com/office/powerpoint/2010/main" val="3492286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Vận dụng kiến thức đã tìm hiểu bên trên, em hãy hoành thành các bài tập sau.</a:t>
            </a: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21</a:t>
            </a:fld>
            <a:endParaRPr lang="en-US"/>
          </a:p>
        </p:txBody>
      </p:sp>
    </p:spTree>
    <p:extLst>
      <p:ext uri="{BB962C8B-B14F-4D97-AF65-F5344CB8AC3E}">
        <p14:creationId xmlns:p14="http://schemas.microsoft.com/office/powerpoint/2010/main" val="865997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22</a:t>
            </a:fld>
            <a:endParaRPr lang="en-US"/>
          </a:p>
        </p:txBody>
      </p:sp>
    </p:spTree>
    <p:extLst>
      <p:ext uri="{BB962C8B-B14F-4D97-AF65-F5344CB8AC3E}">
        <p14:creationId xmlns:p14="http://schemas.microsoft.com/office/powerpoint/2010/main" val="1208107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p:cNvSpPr>
            <a:spLocks noGrp="1"/>
          </p:cNvSpPr>
          <p:nvPr>
            <p:ph type="ctrTitle" hasCustomPrompt="1"/>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71658F6D-C533-4281-A577-6D82F53F6A1E}" type="datetimeFigureOut">
              <a:rPr lang="vi-VN"/>
              <a:t>03/04/2024</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2EFDEE4C-90AC-4CE6-8F0E-EDDB4EB967C9}" type="slidenum">
              <a:rPr lang="vi-VN"/>
              <a:t>‹#›</a:t>
            </a:fld>
            <a:endParaRPr lang="vi-V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p:cNvSpPr>
            <a:spLocks noGrp="1"/>
          </p:cNvSpPr>
          <p:nvPr>
            <p:ph type="body" orient="vert" idx="1" hasCustomPrompt="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42423037-F684-4392-9141-4E0C91C815DE}" type="datetimeFigureOut">
              <a:rPr lang="vi-VN"/>
              <a:t>03/04/2024</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991E9CC8-133E-438E-9994-114B0FEF51A4}" type="slidenum">
              <a:rPr lang="vi-VN"/>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p:cNvSpPr>
            <a:spLocks noGrp="1"/>
          </p:cNvSpPr>
          <p:nvPr>
            <p:ph type="title" orient="vert" hasCustomPrompt="1"/>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p:cNvSpPr>
            <a:spLocks noGrp="1"/>
          </p:cNvSpPr>
          <p:nvPr>
            <p:ph type="body" orient="vert" idx="1" hasCustomPrompt="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BF028217-23B0-47B9-B6E4-B294B723609B}" type="datetimeFigureOut">
              <a:rPr lang="vi-VN"/>
              <a:t>03/04/2024</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D5AE769D-D5DF-4E32-9E09-C0999E0866C9}" type="slidenum">
              <a:rPr lang="vi-VN"/>
              <a:t>‹#›</a:t>
            </a:fld>
            <a:endParaRPr lang="vi-V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0"/>
            <a:ext cx="12208933" cy="6858000"/>
          </a:xfrm>
          <a:prstGeom prst="rect">
            <a:avLst/>
          </a:prstGeom>
          <a:noFill/>
          <a:ln w="9525">
            <a:noFill/>
          </a:ln>
        </p:spPr>
      </p:pic>
      <p:sp>
        <p:nvSpPr>
          <p:cNvPr id="2051" name="Rectangle 3"/>
          <p:cNvSpPr>
            <a:spLocks noGrp="1" noChangeArrowheads="1"/>
          </p:cNvSpPr>
          <p:nvPr>
            <p:ph type="ctrTitle"/>
          </p:nvPr>
        </p:nvSpPr>
        <p:spPr>
          <a:xfrm>
            <a:off x="624417" y="1196975"/>
            <a:ext cx="10943167" cy="1082675"/>
          </a:xfrm>
        </p:spPr>
        <p:txBody>
          <a:bodyPr/>
          <a:lstStyle>
            <a:lvl1pPr algn="ctr">
              <a:defRPr>
                <a:solidFill>
                  <a:schemeClr val="bg1"/>
                </a:solidFill>
              </a:defRPr>
            </a:lvl1pPr>
          </a:lstStyle>
          <a:p>
            <a:pPr lvl="0"/>
            <a:r>
              <a:rPr lang="en-US" altLang="zh-CN" noProof="0"/>
              <a:t>Click to edit Master title style</a:t>
            </a:r>
          </a:p>
        </p:txBody>
      </p:sp>
      <p:sp>
        <p:nvSpPr>
          <p:cNvPr id="2052" name="Rectangle 4"/>
          <p:cNvSpPr>
            <a:spLocks noGrp="1" noChangeArrowheads="1"/>
          </p:cNvSpPr>
          <p:nvPr>
            <p:ph type="subTitle" idx="1"/>
          </p:nvPr>
        </p:nvSpPr>
        <p:spPr>
          <a:xfrm>
            <a:off x="626533" y="2422525"/>
            <a:ext cx="10949517" cy="1752600"/>
          </a:xfrm>
        </p:spPr>
        <p:txBody>
          <a:bodyPr/>
          <a:lstStyle>
            <a:lvl1pPr marL="0" indent="0" algn="ctr">
              <a:buFontTx/>
              <a:buNone/>
              <a:defRPr>
                <a:solidFill>
                  <a:schemeClr val="bg1"/>
                </a:solidFill>
              </a:defRPr>
            </a:lvl1pPr>
          </a:lstStyle>
          <a:p>
            <a:pPr lvl="0"/>
            <a:r>
              <a:rPr lang="en-US" altLang="zh-CN" noProof="0"/>
              <a:t>Click to edit Master subtitle style</a:t>
            </a:r>
          </a:p>
        </p:txBody>
      </p:sp>
      <p:sp>
        <p:nvSpPr>
          <p:cNvPr id="9" name="Rectangle 5"/>
          <p:cNvSpPr>
            <a:spLocks noGrp="1" noChangeArrowheads="1"/>
          </p:cNvSpPr>
          <p:nvPr>
            <p:ph type="dt" sz="half" idx="2"/>
          </p:nvPr>
        </p:nvSpPr>
        <p:spPr bwMode="auto">
          <a:xfrm>
            <a:off x="609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fld id="{8EB9CA4F-D21C-4F97-8277-099BEA7D76D1}" type="datetimeFigureOut">
              <a:rPr lang="vi-VN"/>
              <a:t>03/04/2024</a:t>
            </a:fld>
            <a:endParaRPr lang="vi-VN"/>
          </a:p>
        </p:txBody>
      </p:sp>
      <p:sp>
        <p:nvSpPr>
          <p:cNvPr id="10" name="Rectangle 6"/>
          <p:cNvSpPr>
            <a:spLocks noGrp="1" noChangeArrowheads="1"/>
          </p:cNvSpPr>
          <p:nvPr>
            <p:ph type="ftr" sz="quarter" idx="3"/>
          </p:nvPr>
        </p:nvSpPr>
        <p:spPr bwMode="auto">
          <a:xfrm>
            <a:off x="4165600" y="6245225"/>
            <a:ext cx="3860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vi-VN"/>
          </a:p>
        </p:txBody>
      </p:sp>
      <p:sp>
        <p:nvSpPr>
          <p:cNvPr id="11" name="Rectangle 7"/>
          <p:cNvSpPr>
            <a:spLocks noGrp="1" noChangeArrowheads="1"/>
          </p:cNvSpPr>
          <p:nvPr>
            <p:ph type="sldNum" sz="quarter" idx="4"/>
          </p:nvPr>
        </p:nvSpPr>
        <p:spPr bwMode="auto">
          <a:xfrm>
            <a:off x="8737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fld id="{2C726950-7B1B-4F83-B20C-A8614D079730}"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74A3C72-B9FE-4EA0-A69C-B85594706B58}" type="datetimeFigureOut">
              <a:rPr lang="vi-VN"/>
              <a:t>03/04/2024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E316EDC7-BD80-42C8-82C6-5BDA230D1FEE}"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A265385-F4D5-431B-9408-BD7E6FA7FBD6}" type="datetimeFigureOut">
              <a:rPr lang="vi-VN"/>
              <a:t>03/04/2024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1497592C-5E04-461D-BDEA-C953A533F36F}"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17475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17475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5DAFE459-16B5-4093-BBC8-79172A935D9C}" type="datetimeFigureOut">
              <a:rPr lang="vi-VN"/>
              <a:t>03/04/2024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7584E633-2CAD-4282-8D66-AFA54F85D623}"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40317"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E181CB96-4128-4026-AD94-0CE7E05A7176}" type="datetimeFigureOut">
              <a:rPr lang="vi-VN"/>
              <a:t>03/04/2024</a:t>
            </a:fld>
            <a:endParaRPr lang="vi-VN"/>
          </a:p>
        </p:txBody>
      </p:sp>
      <p:sp>
        <p:nvSpPr>
          <p:cNvPr id="8" name="Footer Placeholder 7"/>
          <p:cNvSpPr>
            <a:spLocks noGrp="1"/>
          </p:cNvSpPr>
          <p:nvPr>
            <p:ph type="ftr" sz="quarter" idx="11"/>
          </p:nvPr>
        </p:nvSpPr>
        <p:spPr/>
        <p:txBody>
          <a:bodyPr/>
          <a:lstStyle/>
          <a:p>
            <a:pPr>
              <a:defRPr/>
            </a:pPr>
            <a:endParaRPr lang="vi-VN"/>
          </a:p>
        </p:txBody>
      </p:sp>
      <p:sp>
        <p:nvSpPr>
          <p:cNvPr id="9" name="Slide Number Placeholder 8"/>
          <p:cNvSpPr>
            <a:spLocks noGrp="1"/>
          </p:cNvSpPr>
          <p:nvPr>
            <p:ph type="sldNum" sz="quarter" idx="12"/>
          </p:nvPr>
        </p:nvSpPr>
        <p:spPr/>
        <p:txBody>
          <a:bodyPr/>
          <a:lstStyle/>
          <a:p>
            <a:pPr>
              <a:defRPr/>
            </a:pPr>
            <a:fld id="{73709700-1AF8-4269-A9AA-7C19D8E55AB2}"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7EFE7303-7EE7-40FA-B4DC-0629719AFB17}" type="datetimeFigureOut">
              <a:rPr lang="vi-VN"/>
              <a:t>03/04/2024</a:t>
            </a:fld>
            <a:endParaRPr lang="vi-VN"/>
          </a:p>
        </p:txBody>
      </p:sp>
      <p:sp>
        <p:nvSpPr>
          <p:cNvPr id="4" name="Footer Placeholder 3"/>
          <p:cNvSpPr>
            <a:spLocks noGrp="1"/>
          </p:cNvSpPr>
          <p:nvPr>
            <p:ph type="ftr" sz="quarter" idx="11"/>
          </p:nvPr>
        </p:nvSpPr>
        <p:spPr/>
        <p:txBody>
          <a:bodyPr/>
          <a:lstStyle/>
          <a:p>
            <a:pPr>
              <a:defRPr/>
            </a:pPr>
            <a:endParaRPr lang="vi-VN"/>
          </a:p>
        </p:txBody>
      </p:sp>
      <p:sp>
        <p:nvSpPr>
          <p:cNvPr id="5" name="Slide Number Placeholder 4"/>
          <p:cNvSpPr>
            <a:spLocks noGrp="1"/>
          </p:cNvSpPr>
          <p:nvPr>
            <p:ph type="sldNum" sz="quarter" idx="12"/>
          </p:nvPr>
        </p:nvSpPr>
        <p:spPr/>
        <p:txBody>
          <a:bodyPr/>
          <a:lstStyle/>
          <a:p>
            <a:pPr>
              <a:defRPr/>
            </a:pPr>
            <a:fld id="{95C3BE68-C92F-49C2-BF27-2013B3CADAB5}"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8882DEE-1B19-4290-9ACE-8F445BC1AF45}" type="datetimeFigureOut">
              <a:rPr lang="vi-VN"/>
              <a:t>03/04/2024</a:t>
            </a:fld>
            <a:endParaRPr lang="vi-VN"/>
          </a:p>
        </p:txBody>
      </p:sp>
      <p:sp>
        <p:nvSpPr>
          <p:cNvPr id="3" name="Footer Placeholder 2"/>
          <p:cNvSpPr>
            <a:spLocks noGrp="1"/>
          </p:cNvSpPr>
          <p:nvPr>
            <p:ph type="ftr" sz="quarter" idx="11"/>
          </p:nvPr>
        </p:nvSpPr>
        <p:spPr/>
        <p:txBody>
          <a:bodyPr/>
          <a:lstStyle/>
          <a:p>
            <a:pPr>
              <a:defRPr/>
            </a:pPr>
            <a:endParaRPr lang="vi-VN"/>
          </a:p>
        </p:txBody>
      </p:sp>
      <p:sp>
        <p:nvSpPr>
          <p:cNvPr id="4" name="Slide Number Placeholder 3"/>
          <p:cNvSpPr>
            <a:spLocks noGrp="1"/>
          </p:cNvSpPr>
          <p:nvPr>
            <p:ph type="sldNum" sz="quarter" idx="12"/>
          </p:nvPr>
        </p:nvSpPr>
        <p:spPr/>
        <p:txBody>
          <a:bodyPr/>
          <a:lstStyle/>
          <a:p>
            <a:pPr>
              <a:defRPr/>
            </a:pPr>
            <a:fld id="{1573B39B-46EC-456A-A4BE-E2488D3C1FAA}"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955E5B9-0F7C-4A6E-ADF4-1E9A2E03EF75}" type="datetimeFigureOut">
              <a:rPr lang="vi-VN"/>
              <a:t>03/04/2024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FFF6A455-9C5C-498C-8ACB-4C8CE165CB76}"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p:cNvSpPr>
            <a:spLocks noGrp="1"/>
          </p:cNvSpPr>
          <p:nvPr>
            <p:ph idx="1" hasCustomPrompt="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189351D-D6B7-4715-8632-6908FF450557}" type="datetimeFigureOut">
              <a:rPr lang="vi-VN"/>
              <a:t>03/04/2024</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211D6E7C-1F81-4846-A1C7-268BE9FBD2CB}" type="slidenum">
              <a:rPr lang="vi-VN"/>
              <a:t>‹#›</a:t>
            </a:fld>
            <a:endParaRPr lang="vi-V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5B890264-576E-4F4D-BFE1-F21A85BCE83D}" type="datetimeFigureOut">
              <a:rPr lang="vi-VN"/>
              <a:t>03/04/2024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BBEC2C64-43F2-40E6-93D4-67A01DF6D6D1}"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46B08D7-6002-4DB5-817E-6AF34C6E56CB}" type="datetimeFigureOut">
              <a:rPr lang="vi-VN"/>
              <a:t>03/04/2024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12BF78D2-5334-4776-A1DF-7271F06DAC35}"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90500"/>
            <a:ext cx="2743200" cy="59372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190500"/>
            <a:ext cx="8026400" cy="59372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4E8AF073-CEC8-4DF6-BFC7-CE3808981D5C}" type="datetimeFigureOut">
              <a:rPr lang="vi-VN"/>
              <a:t>03/04/2024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B62B6CAC-963C-4A02-BE59-548F2D2C39A9}"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Slide Number Placeholder 4"/>
          <p:cNvSpPr>
            <a:spLocks noGrp="1"/>
          </p:cNvSpPr>
          <p:nvPr>
            <p:ph type="sldNum" sz="quarter" idx="12"/>
          </p:nvPr>
        </p:nvSpPr>
        <p:spPr/>
        <p:txBody>
          <a:bodyPr/>
          <a:lstStyle/>
          <a:p>
            <a:pPr>
              <a:defRPr/>
            </a:pPr>
            <a:fld id="{5807E193-9A61-49B3-8102-EB7BC6E56A66}"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4" name="Rectangle 3"/>
          <p:cNvSpPr/>
          <p:nvPr userDrawn="1"/>
        </p:nvSpPr>
        <p:spPr>
          <a:xfrm>
            <a:off x="0" y="6618000"/>
            <a:ext cx="12192000" cy="2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Rectangle 4"/>
          <p:cNvSpPr/>
          <p:nvPr userDrawn="1"/>
        </p:nvSpPr>
        <p:spPr>
          <a:xfrm>
            <a:off x="0" y="0"/>
            <a:ext cx="12192000" cy="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278534134"/>
      </p:ext>
    </p:extLst>
  </p:cSld>
  <p:clrMapOvr>
    <a:masterClrMapping/>
  </p:clrMapOvr>
  <p:transition spd="slow">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cSld name="1_Comparison">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600200"/>
            <a:ext cx="5386917"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6197601" y="1600200"/>
            <a:ext cx="5389033"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F7EAEB24-CE78-465C-A726-91D0868FA48F}" type="datetime1">
              <a:rPr lang="en-US" smtClean="0"/>
              <a:t>4/3/2024</a:t>
            </a:fld>
            <a:endParaRPr lang="en-US"/>
          </a:p>
        </p:txBody>
      </p:sp>
      <p:sp>
        <p:nvSpPr>
          <p:cNvPr id="8" name="Footer Placeholder 7"/>
          <p:cNvSpPr>
            <a:spLocks noGrp="1"/>
          </p:cNvSpPr>
          <p:nvPr>
            <p:ph type="ftr" sz="quarter" idx="11"/>
          </p:nvPr>
        </p:nvSpPr>
        <p:spPr/>
        <p:txBody>
          <a:bodyPr/>
          <a:lstStyle/>
          <a:p>
            <a:r>
              <a:rPr lang="en-US"/>
              <a:t>Footer Text</a:t>
            </a:r>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609600" y="2212848"/>
            <a:ext cx="5388864" cy="3913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6230112" y="2212849"/>
            <a:ext cx="5388864" cy="3913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77291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A83E5235-7C98-48EF-B31C-D6AFCDC3F633}" type="datetimeFigureOut">
              <a:rPr lang="vi-VN"/>
              <a:t>03/04/2024</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2E20656-DAAD-491B-B611-4C5CE2C114D8}" type="slidenum">
              <a:rPr lang="vi-VN"/>
              <a:t>‹#›</a:t>
            </a:fld>
            <a:endParaRPr lang="vi-V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p:cNvSpPr>
            <a:spLocks noGrp="1"/>
          </p:cNvSpPr>
          <p:nvPr>
            <p:ph sz="half" idx="1" hasCustomPrompt="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p:cNvSpPr>
            <a:spLocks noGrp="1"/>
          </p:cNvSpPr>
          <p:nvPr>
            <p:ph sz="half" idx="2" hasCustomPrompt="1"/>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4E715603-601B-4176-97A8-886069DB1484}" type="datetimeFigureOut">
              <a:rPr lang="vi-VN"/>
              <a:t>03/04/2024</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6BF4A41C-B911-4660-A59D-90C931A2C001}" type="slidenum">
              <a:rPr lang="vi-VN"/>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p:cNvSpPr>
            <a:spLocks noGrp="1"/>
          </p:cNvSpPr>
          <p:nvPr>
            <p:ph sz="half" idx="2" hasCustomPrompt="1"/>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p:cNvSpPr>
            <a:spLocks noGrp="1"/>
          </p:cNvSpPr>
          <p:nvPr>
            <p:ph sz="quarter" idx="4" hasCustomPrompt="1"/>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9BD1562C-F06E-4E7E-9C5D-8C48488AC18C}" type="datetimeFigureOut">
              <a:rPr lang="vi-VN"/>
              <a:t>03/04/2024</a:t>
            </a:fld>
            <a:endParaRPr lang="vi-VN"/>
          </a:p>
        </p:txBody>
      </p:sp>
      <p:sp>
        <p:nvSpPr>
          <p:cNvPr id="8" name="Chỗ dành sẵn cho Chân trang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9" name="Chỗ dành sẵn cho Số hiệu Bản chiếu 8"/>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F60A99E-A580-4808-A829-F79CC25F490C}" type="slidenum">
              <a:rPr lang="vi-VN"/>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9BB2725-75D6-4312-B3AF-A4D915DA8DBB}" type="datetimeFigureOut">
              <a:rPr lang="vi-VN"/>
              <a:t>03/04/2024</a:t>
            </a:fld>
            <a:endParaRPr lang="vi-VN"/>
          </a:p>
        </p:txBody>
      </p:sp>
      <p:sp>
        <p:nvSpPr>
          <p:cNvPr id="4" name="Chỗ dành sẵn cho Chân trang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5" name="Chỗ dành sẵn cho Số hiệu Bản chiếu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8810DB50-A806-4F07-8645-12A18DBA20FE}" type="slidenum">
              <a:rPr lang="vi-VN"/>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FDF99F9F-D43B-46C0-8D2A-F2CB8F6F163D}" type="datetimeFigureOut">
              <a:rPr lang="vi-VN"/>
              <a:t>03/04/2024</a:t>
            </a:fld>
            <a:endParaRPr lang="vi-VN"/>
          </a:p>
        </p:txBody>
      </p:sp>
      <p:sp>
        <p:nvSpPr>
          <p:cNvPr id="3" name="Chỗ dành sẵn cho Chân trang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4" name="Chỗ dành sẵn cho Số hiệu Bản chiếu 3"/>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7B3967D3-D21F-451A-B82A-00B6EF910054}" type="slidenum">
              <a:rPr lang="vi-VN"/>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11D0B8A-A0EE-4793-9AC1-46962D90B9D3}" type="datetimeFigureOut">
              <a:rPr lang="vi-VN"/>
              <a:t>03/04/2024</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F06C718A-A84C-47FF-9D7A-FC05478C6783}" type="slidenum">
              <a:rPr lang="vi-VN"/>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a:p>
        </p:txBody>
      </p:sp>
      <p:sp>
        <p:nvSpPr>
          <p:cNvPr id="4" name="Chỗ dành sẵn cho Văn bản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DC9758C5-A6FE-4BE4-AFBE-6B3127D9F0C6}" type="datetimeFigureOut">
              <a:rPr lang="vi-VN"/>
              <a:t>03/04/2024</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1B3CAA6D-543C-4648-AE4C-620EED1D858B}" type="slidenum">
              <a:rPr lang="vi-VN"/>
              <a:t>‹#›</a:t>
            </a:fld>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GIF"/><Relationship Id="rId2" Type="http://schemas.openxmlformats.org/officeDocument/2006/relationships/slideLayout" Target="../slideLayouts/slideLayout2.xml"/><Relationship Id="rId16" Type="http://schemas.openxmlformats.org/officeDocument/2006/relationships/image" Target="../media/image4.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7.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2050" name="Picture 5" descr="1133426gsfxbpjp44"/>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579225" y="2924175"/>
            <a:ext cx="565150" cy="35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5" descr="1133426gsfxbpjp44"/>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7625" y="230188"/>
            <a:ext cx="566738"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32" descr="1707962tj3hg7yh59"/>
          <p:cNvPicPr>
            <a:picLocks noChangeAspect="1" noChangeArrowheads="1" noCrop="1"/>
          </p:cNvPicPr>
          <p:nvPr userDrawn="1"/>
        </p:nvPicPr>
        <p:blipFill>
          <a:blip r:embed="rId15">
            <a:extLst>
              <a:ext uri="{28A0092B-C50C-407E-A947-70E740481C1C}">
                <a14:useLocalDpi xmlns:a14="http://schemas.microsoft.com/office/drawing/2010/main" val="0"/>
              </a:ext>
            </a:extLst>
          </a:blip>
          <a:srcRect/>
          <a:stretch>
            <a:fillRect/>
          </a:stretch>
        </p:blipFill>
        <p:spPr bwMode="auto">
          <a:xfrm rot="-5400000">
            <a:off x="1116807" y="1278731"/>
            <a:ext cx="171450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38" descr="1181071cimzwdep76"/>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1334750" y="36513"/>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38" descr="1181071cimzwdep76"/>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22313" y="2924175"/>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30" descr="1228827kvwbhhiily"/>
          <p:cNvPicPr>
            <a:picLocks noChangeAspect="1" noChangeArrowheads="1" noCrop="1"/>
          </p:cNvPicPr>
          <p:nvPr userDrawn="1"/>
        </p:nvPicPr>
        <p:blipFill>
          <a:blip r:embed="rId17">
            <a:extLst>
              <a:ext uri="{28A0092B-C50C-407E-A947-70E740481C1C}">
                <a14:useLocalDpi xmlns:a14="http://schemas.microsoft.com/office/drawing/2010/main" val="0"/>
              </a:ext>
            </a:extLst>
          </a:blip>
          <a:srcRect/>
          <a:stretch>
            <a:fillRect/>
          </a:stretch>
        </p:blipFill>
        <p:spPr bwMode="auto">
          <a:xfrm rot="5400000">
            <a:off x="8234363" y="-777875"/>
            <a:ext cx="7620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6"/>
          <p:cNvSpPr/>
          <p:nvPr userDrawn="1"/>
        </p:nvSpPr>
        <p:spPr>
          <a:xfrm>
            <a:off x="4630738" y="5313363"/>
            <a:ext cx="84137" cy="60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pic>
        <p:nvPicPr>
          <p:cNvPr id="2057" name="Picture 4"/>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667000" y="0"/>
            <a:ext cx="474027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9"/>
          <p:cNvPicPr>
            <a:picLocks noChangeAspect="1"/>
          </p:cNvPicPr>
          <p:nvPr/>
        </p:nvPicPr>
        <p:blipFill>
          <a:blip r:embed="rId16"/>
          <a:stretch>
            <a:fillRect/>
          </a:stretch>
        </p:blipFill>
        <p:spPr>
          <a:xfrm>
            <a:off x="0" y="0"/>
            <a:ext cx="12208933" cy="6858000"/>
          </a:xfrm>
          <a:prstGeom prst="rect">
            <a:avLst/>
          </a:prstGeom>
          <a:noFill/>
          <a:ln w="9525">
            <a:noFill/>
          </a:ln>
        </p:spPr>
      </p:pic>
      <p:sp>
        <p:nvSpPr>
          <p:cNvPr id="1027" name="Rectangle 3"/>
          <p:cNvSpPr>
            <a:spLocks noGrp="1"/>
          </p:cNvSpPr>
          <p:nvPr>
            <p:ph type="title"/>
          </p:nvPr>
        </p:nvSpPr>
        <p:spPr>
          <a:xfrm>
            <a:off x="609600" y="190500"/>
            <a:ext cx="10972800" cy="582613"/>
          </a:xfrm>
          <a:prstGeom prst="rect">
            <a:avLst/>
          </a:prstGeom>
          <a:noFill/>
          <a:ln w="9525">
            <a:noFill/>
          </a:ln>
        </p:spPr>
        <p:txBody>
          <a:bodyPr anchor="ctr" anchorCtr="0"/>
          <a:lstStyle/>
          <a:p>
            <a:pPr lvl="0"/>
            <a:r>
              <a:rPr lang="en-US" altLang="zh-CN" dirty="0"/>
              <a:t>Click to edit Master title style</a:t>
            </a:r>
          </a:p>
        </p:txBody>
      </p:sp>
      <p:sp>
        <p:nvSpPr>
          <p:cNvPr id="1028" name="Rectangle 4"/>
          <p:cNvSpPr>
            <a:spLocks noGrp="1"/>
          </p:cNvSpPr>
          <p:nvPr>
            <p:ph type="body" idx="1"/>
          </p:nvPr>
        </p:nvSpPr>
        <p:spPr>
          <a:xfrm>
            <a:off x="609600" y="1174750"/>
            <a:ext cx="10972800" cy="495300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9" name="Rectangle 5"/>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0" name="Rectangle 6"/>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1" name="Rectangle 7"/>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a:defRPr/>
            </a:pPr>
            <a:fld id="{5807E193-9A61-49B3-8102-EB7BC6E56A66}" type="slidenum">
              <a:rPr lang="vi-VN"/>
              <a:t>‹#›</a:t>
            </a:fld>
            <a:endParaRPr lang="vi-V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txStyles>
    <p:title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1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microsoft.com/office/2007/relationships/hdphoto" Target="../media/hdphoto7.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6.pn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8.xml"/><Relationship Id="rId4" Type="http://schemas.microsoft.com/office/2007/relationships/hdphoto" Target="../media/hdphoto9.wdp"/></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41.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41.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41.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5.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3.png"/><Relationship Id="rId1" Type="http://schemas.openxmlformats.org/officeDocument/2006/relationships/slideLayout" Target="../slideLayouts/slideLayout13.xml"/><Relationship Id="rId5" Type="http://schemas.microsoft.com/office/2007/relationships/hdphoto" Target="../media/hdphoto5.wdp"/><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5.png"/><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E6D6A571-234B-4691-A2FF-378643699592}"/>
              </a:ext>
            </a:extLst>
          </p:cNvPr>
          <p:cNvSpPr>
            <a:spLocks noGrp="1"/>
          </p:cNvSpPr>
          <p:nvPr>
            <p:ph type="body" sz="quarter" idx="10"/>
          </p:nvPr>
        </p:nvSpPr>
        <p:spPr>
          <a:xfrm>
            <a:off x="239349" y="149899"/>
            <a:ext cx="11516593" cy="768085"/>
          </a:xfrm>
        </p:spPr>
        <p:txBody>
          <a:bodyPr/>
          <a:lstStyle/>
          <a:p>
            <a:pPr defTabSz="1219170" fontAlgn="auto" latinLnBrk="1">
              <a:spcAft>
                <a:spcPts val="0"/>
              </a:spcAft>
              <a:defRPr/>
            </a:pPr>
            <a:r>
              <a:rPr lang="en-US" altLang="ko-KR" sz="4200" b="1">
                <a:solidFill>
                  <a:srgbClr val="FFC000"/>
                </a:solidFill>
                <a:effectLst>
                  <a:outerShdw blurRad="38100" dist="38100" dir="2700000" algn="tl">
                    <a:srgbClr val="000000">
                      <a:alpha val="43137"/>
                    </a:srgbClr>
                  </a:outerShdw>
                </a:effectLst>
                <a:latin typeface="Times New Roman" panose="02020603050405020304" pitchFamily="18" charset="0"/>
                <a:ea typeface="#9Slide03 Roboto" panose="02000000000000000000" pitchFamily="2" charset="0"/>
                <a:cs typeface="Times New Roman" panose="02020603050405020304" pitchFamily="18" charset="0"/>
              </a:rPr>
              <a:t>SỬ DỤNG BIỂU THỨC TRONG CHƯ</a:t>
            </a:r>
            <a:r>
              <a:rPr lang="vi-VN" altLang="ko-KR" sz="4200" b="1">
                <a:solidFill>
                  <a:srgbClr val="FFC000"/>
                </a:solidFill>
                <a:effectLst>
                  <a:outerShdw blurRad="38100" dist="38100" dir="2700000" algn="tl">
                    <a:srgbClr val="000000">
                      <a:alpha val="43137"/>
                    </a:srgbClr>
                  </a:outerShdw>
                </a:effectLst>
                <a:latin typeface="Times New Roman" panose="02020603050405020304" pitchFamily="18" charset="0"/>
                <a:ea typeface="#9Slide03 Roboto" panose="02000000000000000000" pitchFamily="2" charset="0"/>
                <a:cs typeface="Times New Roman" panose="02020603050405020304" pitchFamily="18" charset="0"/>
              </a:rPr>
              <a:t>Ơ</a:t>
            </a:r>
            <a:r>
              <a:rPr lang="en-US" altLang="ko-KR" sz="4200" b="1">
                <a:solidFill>
                  <a:srgbClr val="FFC000"/>
                </a:solidFill>
                <a:effectLst>
                  <a:outerShdw blurRad="38100" dist="38100" dir="2700000" algn="tl">
                    <a:srgbClr val="000000">
                      <a:alpha val="43137"/>
                    </a:srgbClr>
                  </a:outerShdw>
                </a:effectLst>
                <a:latin typeface="Times New Roman" panose="02020603050405020304" pitchFamily="18" charset="0"/>
                <a:ea typeface="#9Slide03 Roboto" panose="02000000000000000000" pitchFamily="2" charset="0"/>
                <a:cs typeface="Times New Roman" panose="02020603050405020304" pitchFamily="18" charset="0"/>
              </a:rPr>
              <a:t>NG TRÌNH</a:t>
            </a:r>
            <a:endParaRPr lang="ko-KR" altLang="en-US" sz="4200" b="1" dirty="0">
              <a:solidFill>
                <a:srgbClr val="FFC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aphicFrame>
        <p:nvGraphicFramePr>
          <p:cNvPr id="36" name="Diagram 35">
            <a:extLst>
              <a:ext uri="{FF2B5EF4-FFF2-40B4-BE49-F238E27FC236}">
                <a16:creationId xmlns:a16="http://schemas.microsoft.com/office/drawing/2014/main" id="{4662545A-526D-4199-BB7D-8804E98D17DE}"/>
              </a:ext>
            </a:extLst>
          </p:cNvPr>
          <p:cNvGraphicFramePr/>
          <p:nvPr>
            <p:extLst>
              <p:ext uri="{D42A27DB-BD31-4B8C-83A1-F6EECF244321}">
                <p14:modId xmlns:p14="http://schemas.microsoft.com/office/powerpoint/2010/main" val="555611702"/>
              </p:ext>
            </p:extLst>
          </p:nvPr>
        </p:nvGraphicFramePr>
        <p:xfrm>
          <a:off x="419100" y="917984"/>
          <a:ext cx="11336842" cy="52203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7" name="Flowchart: Alternate Process 36">
            <a:extLst>
              <a:ext uri="{FF2B5EF4-FFF2-40B4-BE49-F238E27FC236}">
                <a16:creationId xmlns:a16="http://schemas.microsoft.com/office/drawing/2014/main" id="{F599CC3A-BEAB-4FE0-898F-1CBC7C2FEB8F}"/>
              </a:ext>
            </a:extLst>
          </p:cNvPr>
          <p:cNvSpPr/>
          <p:nvPr/>
        </p:nvSpPr>
        <p:spPr bwMode="auto">
          <a:xfrm>
            <a:off x="419100" y="917984"/>
            <a:ext cx="3456214" cy="1055959"/>
          </a:xfrm>
          <a:prstGeom prst="flowChartAlternateProcess">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sz="2800" i="0" u="none" strike="noStrike" normalizeH="0" baseline="0">
                <a:ln w="0"/>
                <a:solidFill>
                  <a:schemeClr val="tx1"/>
                </a:solidFill>
                <a:effectLst>
                  <a:outerShdw blurRad="38100" dist="19050" dir="2700000" algn="tl" rotWithShape="0">
                    <a:schemeClr val="dk1">
                      <a:alpha val="40000"/>
                    </a:schemeClr>
                  </a:outerShdw>
                </a:effectLst>
                <a:latin typeface="Times New Roman" panose="02020603050405020304" pitchFamily="18" charset="0"/>
                <a:ea typeface="#9Slide03 Roboto" panose="02000000000000000000" pitchFamily="2" charset="0"/>
                <a:cs typeface="Times New Roman" panose="02020603050405020304" pitchFamily="18" charset="0"/>
              </a:rPr>
              <a:t>NỘI DUNG B</a:t>
            </a:r>
            <a:r>
              <a:rPr lang="en-US" sz="2800">
                <a:ln w="0"/>
                <a:solidFill>
                  <a:schemeClr val="tx1"/>
                </a:solidFill>
                <a:effectLst>
                  <a:outerShdw blurRad="38100" dist="19050" dir="2700000" algn="tl" rotWithShape="0">
                    <a:schemeClr val="dk1">
                      <a:alpha val="40000"/>
                    </a:schemeClr>
                  </a:outerShdw>
                </a:effectLst>
                <a:latin typeface="Times New Roman" panose="02020603050405020304" pitchFamily="18" charset="0"/>
                <a:ea typeface="#9Slide03 Roboto" panose="02000000000000000000" pitchFamily="2" charset="0"/>
                <a:cs typeface="Times New Roman" panose="02020603050405020304" pitchFamily="18" charset="0"/>
              </a:rPr>
              <a:t>ÀI HỌC</a:t>
            </a:r>
            <a:endParaRPr kumimoji="0" lang="en-US" sz="2800" i="0" u="none" strike="noStrike" normalizeH="0" baseline="0">
              <a:ln w="0"/>
              <a:solidFill>
                <a:schemeClr val="tx1"/>
              </a:solidFill>
              <a:effectLst>
                <a:outerShdw blurRad="38100" dist="19050" dir="2700000" algn="tl" rotWithShape="0">
                  <a:schemeClr val="dk1">
                    <a:alpha val="40000"/>
                  </a:schemeClr>
                </a:outerShdw>
              </a:effectLst>
              <a:latin typeface="Times New Roman" panose="02020603050405020304" pitchFamily="18" charset="0"/>
              <a:ea typeface="#9Slide03 Roboto"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36301902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6">
                                            <p:graphicEl>
                                              <a:dgm id="{86DB37AC-A0BA-4243-8440-E252A324B1B3}"/>
                                            </p:graphicEl>
                                          </p:spTgt>
                                        </p:tgtEl>
                                        <p:attrNameLst>
                                          <p:attrName>style.visibility</p:attrName>
                                        </p:attrNameLst>
                                      </p:cBhvr>
                                      <p:to>
                                        <p:strVal val="visible"/>
                                      </p:to>
                                    </p:set>
                                    <p:anim calcmode="lin" valueType="num">
                                      <p:cBhvr additive="base">
                                        <p:cTn id="13" dur="500" fill="hold"/>
                                        <p:tgtEl>
                                          <p:spTgt spid="36">
                                            <p:graphicEl>
                                              <a:dgm id="{86DB37AC-A0BA-4243-8440-E252A324B1B3}"/>
                                            </p:graphic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6">
                                            <p:graphicEl>
                                              <a:dgm id="{86DB37AC-A0BA-4243-8440-E252A324B1B3}"/>
                                            </p:graphic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6">
                                            <p:graphicEl>
                                              <a:dgm id="{591ED845-142F-4C77-B1BF-85C28B887F0C}"/>
                                            </p:graphicEl>
                                          </p:spTgt>
                                        </p:tgtEl>
                                        <p:attrNameLst>
                                          <p:attrName>style.visibility</p:attrName>
                                        </p:attrNameLst>
                                      </p:cBhvr>
                                      <p:to>
                                        <p:strVal val="visible"/>
                                      </p:to>
                                    </p:set>
                                    <p:anim calcmode="lin" valueType="num">
                                      <p:cBhvr additive="base">
                                        <p:cTn id="17" dur="500" fill="hold"/>
                                        <p:tgtEl>
                                          <p:spTgt spid="36">
                                            <p:graphicEl>
                                              <a:dgm id="{591ED845-142F-4C77-B1BF-85C28B887F0C}"/>
                                            </p:graphic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6">
                                            <p:graphicEl>
                                              <a:dgm id="{591ED845-142F-4C77-B1BF-85C28B887F0C}"/>
                                            </p:graphic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6">
                                            <p:graphicEl>
                                              <a:dgm id="{724A426D-E55D-499A-AB86-DC85AED3A95A}"/>
                                            </p:graphicEl>
                                          </p:spTgt>
                                        </p:tgtEl>
                                        <p:attrNameLst>
                                          <p:attrName>style.visibility</p:attrName>
                                        </p:attrNameLst>
                                      </p:cBhvr>
                                      <p:to>
                                        <p:strVal val="visible"/>
                                      </p:to>
                                    </p:set>
                                    <p:anim calcmode="lin" valueType="num">
                                      <p:cBhvr additive="base">
                                        <p:cTn id="21" dur="500" fill="hold"/>
                                        <p:tgtEl>
                                          <p:spTgt spid="36">
                                            <p:graphicEl>
                                              <a:dgm id="{724A426D-E55D-499A-AB86-DC85AED3A95A}"/>
                                            </p:graphic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6">
                                            <p:graphicEl>
                                              <a:dgm id="{724A426D-E55D-499A-AB86-DC85AED3A95A}"/>
                                            </p:graphic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6">
                                            <p:graphicEl>
                                              <a:dgm id="{EB219D82-C1BF-448B-B89F-6F5443D5F5EB}"/>
                                            </p:graphicEl>
                                          </p:spTgt>
                                        </p:tgtEl>
                                        <p:attrNameLst>
                                          <p:attrName>style.visibility</p:attrName>
                                        </p:attrNameLst>
                                      </p:cBhvr>
                                      <p:to>
                                        <p:strVal val="visible"/>
                                      </p:to>
                                    </p:set>
                                    <p:anim calcmode="lin" valueType="num">
                                      <p:cBhvr additive="base">
                                        <p:cTn id="25" dur="500" fill="hold"/>
                                        <p:tgtEl>
                                          <p:spTgt spid="36">
                                            <p:graphicEl>
                                              <a:dgm id="{EB219D82-C1BF-448B-B89F-6F5443D5F5EB}"/>
                                            </p:graphic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6">
                                            <p:graphicEl>
                                              <a:dgm id="{EB219D82-C1BF-448B-B89F-6F5443D5F5EB}"/>
                                            </p:graphic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6">
                                            <p:graphicEl>
                                              <a:dgm id="{E6D4556E-0A6B-464D-B1D6-7221C0298D9F}"/>
                                            </p:graphicEl>
                                          </p:spTgt>
                                        </p:tgtEl>
                                        <p:attrNameLst>
                                          <p:attrName>style.visibility</p:attrName>
                                        </p:attrNameLst>
                                      </p:cBhvr>
                                      <p:to>
                                        <p:strVal val="visible"/>
                                      </p:to>
                                    </p:set>
                                    <p:anim calcmode="lin" valueType="num">
                                      <p:cBhvr additive="base">
                                        <p:cTn id="29" dur="500" fill="hold"/>
                                        <p:tgtEl>
                                          <p:spTgt spid="36">
                                            <p:graphicEl>
                                              <a:dgm id="{E6D4556E-0A6B-464D-B1D6-7221C0298D9F}"/>
                                            </p:graphic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6">
                                            <p:graphicEl>
                                              <a:dgm id="{E6D4556E-0A6B-464D-B1D6-7221C0298D9F}"/>
                                            </p:graphic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6">
                                            <p:graphicEl>
                                              <a:dgm id="{D6A53909-0F9C-48C7-BB74-CD89B7D8741B}"/>
                                            </p:graphicEl>
                                          </p:spTgt>
                                        </p:tgtEl>
                                        <p:attrNameLst>
                                          <p:attrName>style.visibility</p:attrName>
                                        </p:attrNameLst>
                                      </p:cBhvr>
                                      <p:to>
                                        <p:strVal val="visible"/>
                                      </p:to>
                                    </p:set>
                                    <p:anim calcmode="lin" valueType="num">
                                      <p:cBhvr additive="base">
                                        <p:cTn id="33" dur="500" fill="hold"/>
                                        <p:tgtEl>
                                          <p:spTgt spid="36">
                                            <p:graphicEl>
                                              <a:dgm id="{D6A53909-0F9C-48C7-BB74-CD89B7D8741B}"/>
                                            </p:graphic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6">
                                            <p:graphicEl>
                                              <a:dgm id="{D6A53909-0F9C-48C7-BB74-CD89B7D8741B}"/>
                                            </p:graphic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6">
                                            <p:graphicEl>
                                              <a:dgm id="{2E960E66-00C8-45BE-A835-F711FCB52CBF}"/>
                                            </p:graphicEl>
                                          </p:spTgt>
                                        </p:tgtEl>
                                        <p:attrNameLst>
                                          <p:attrName>style.visibility</p:attrName>
                                        </p:attrNameLst>
                                      </p:cBhvr>
                                      <p:to>
                                        <p:strVal val="visible"/>
                                      </p:to>
                                    </p:set>
                                    <p:anim calcmode="lin" valueType="num">
                                      <p:cBhvr additive="base">
                                        <p:cTn id="37" dur="500" fill="hold"/>
                                        <p:tgtEl>
                                          <p:spTgt spid="36">
                                            <p:graphicEl>
                                              <a:dgm id="{2E960E66-00C8-45BE-A835-F711FCB52CBF}"/>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6">
                                            <p:graphicEl>
                                              <a:dgm id="{2E960E66-00C8-45BE-A835-F711FCB52CBF}"/>
                                            </p:graphic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6">
                                            <p:graphicEl>
                                              <a:dgm id="{78A37507-262C-46E5-81BF-E7AE3F5F0B8C}"/>
                                            </p:graphicEl>
                                          </p:spTgt>
                                        </p:tgtEl>
                                        <p:attrNameLst>
                                          <p:attrName>style.visibility</p:attrName>
                                        </p:attrNameLst>
                                      </p:cBhvr>
                                      <p:to>
                                        <p:strVal val="visible"/>
                                      </p:to>
                                    </p:set>
                                    <p:anim calcmode="lin" valueType="num">
                                      <p:cBhvr additive="base">
                                        <p:cTn id="41" dur="500" fill="hold"/>
                                        <p:tgtEl>
                                          <p:spTgt spid="36">
                                            <p:graphicEl>
                                              <a:dgm id="{78A37507-262C-46E5-81BF-E7AE3F5F0B8C}"/>
                                            </p:graphic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6">
                                            <p:graphicEl>
                                              <a:dgm id="{78A37507-262C-46E5-81BF-E7AE3F5F0B8C}"/>
                                            </p:graphicEl>
                                          </p:spTgt>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6">
                                            <p:graphicEl>
                                              <a:dgm id="{7E9A009F-B9B8-48AC-A366-88E82EA4BB5A}"/>
                                            </p:graphicEl>
                                          </p:spTgt>
                                        </p:tgtEl>
                                        <p:attrNameLst>
                                          <p:attrName>style.visibility</p:attrName>
                                        </p:attrNameLst>
                                      </p:cBhvr>
                                      <p:to>
                                        <p:strVal val="visible"/>
                                      </p:to>
                                    </p:set>
                                    <p:anim calcmode="lin" valueType="num">
                                      <p:cBhvr additive="base">
                                        <p:cTn id="45" dur="500" fill="hold"/>
                                        <p:tgtEl>
                                          <p:spTgt spid="36">
                                            <p:graphicEl>
                                              <a:dgm id="{7E9A009F-B9B8-48AC-A366-88E82EA4BB5A}"/>
                                            </p:graphic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36">
                                            <p:graphicEl>
                                              <a:dgm id="{7E9A009F-B9B8-48AC-A366-88E82EA4BB5A}"/>
                                            </p:graphic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6">
                                            <p:graphicEl>
                                              <a:dgm id="{F5FF5785-FFB5-40F5-BC72-4AF30340E072}"/>
                                            </p:graphicEl>
                                          </p:spTgt>
                                        </p:tgtEl>
                                        <p:attrNameLst>
                                          <p:attrName>style.visibility</p:attrName>
                                        </p:attrNameLst>
                                      </p:cBhvr>
                                      <p:to>
                                        <p:strVal val="visible"/>
                                      </p:to>
                                    </p:set>
                                    <p:anim calcmode="lin" valueType="num">
                                      <p:cBhvr additive="base">
                                        <p:cTn id="49" dur="500" fill="hold"/>
                                        <p:tgtEl>
                                          <p:spTgt spid="36">
                                            <p:graphicEl>
                                              <a:dgm id="{F5FF5785-FFB5-40F5-BC72-4AF30340E072}"/>
                                            </p:graphic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6">
                                            <p:graphicEl>
                                              <a:dgm id="{F5FF5785-FFB5-40F5-BC72-4AF30340E072}"/>
                                            </p:graphicEl>
                                          </p:spTgt>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36">
                                            <p:graphicEl>
                                              <a:dgm id="{332B1440-776E-4BE6-977D-07F1D29D9CAD}"/>
                                            </p:graphicEl>
                                          </p:spTgt>
                                        </p:tgtEl>
                                        <p:attrNameLst>
                                          <p:attrName>style.visibility</p:attrName>
                                        </p:attrNameLst>
                                      </p:cBhvr>
                                      <p:to>
                                        <p:strVal val="visible"/>
                                      </p:to>
                                    </p:set>
                                    <p:anim calcmode="lin" valueType="num">
                                      <p:cBhvr additive="base">
                                        <p:cTn id="53" dur="500" fill="hold"/>
                                        <p:tgtEl>
                                          <p:spTgt spid="36">
                                            <p:graphicEl>
                                              <a:dgm id="{332B1440-776E-4BE6-977D-07F1D29D9CAD}"/>
                                            </p:graphic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36">
                                            <p:graphicEl>
                                              <a:dgm id="{332B1440-776E-4BE6-977D-07F1D29D9CAD}"/>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Sub>
          <a:bldDgm/>
        </p:bldSub>
      </p:bldGraphic>
      <p:bldP spid="3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07438" y="617042"/>
            <a:ext cx="11056670" cy="1204497"/>
          </a:xfrm>
        </p:spPr>
        <p:txBody>
          <a:bodyPr rtlCol="0">
            <a:normAutofit fontScale="92500" lnSpcReduction="10000"/>
          </a:bodyPr>
          <a:lstStyle/>
          <a:p>
            <a:pPr algn="just" eaLnBrk="1" hangingPunct="1">
              <a:lnSpc>
                <a:spcPct val="135000"/>
              </a:lnSpc>
              <a:spcBef>
                <a:spcPct val="0"/>
              </a:spcBef>
              <a:buFontTx/>
              <a:buNone/>
            </a:pPr>
            <a:r>
              <a:rPr lang="en-US">
                <a:latin typeface="Times New Roman" panose="02020603050405020304" pitchFamily="18" charset="0"/>
                <a:ea typeface="#9Slide03 Roboto" panose="02000000000000000000" pitchFamily="2" charset="0"/>
                <a:cs typeface="Times New Roman" panose="02020603050405020304" pitchFamily="18" charset="0"/>
                <a:sym typeface="+mn-ea"/>
              </a:rPr>
              <a:t>   </a:t>
            </a:r>
            <a:r>
              <a:rPr altLang="en-US">
                <a:latin typeface="Times New Roman" panose="02020603050405020304" pitchFamily="18" charset="0"/>
                <a:ea typeface="#9Slide03 Roboto" panose="02000000000000000000" pitchFamily="2" charset="0"/>
                <a:cs typeface="Times New Roman" panose="02020603050405020304" pitchFamily="18" charset="0"/>
                <a:sym typeface="+mn-ea"/>
              </a:rPr>
              <a:t>Nhóm </a:t>
            </a:r>
            <a:r>
              <a:rPr altLang="en-US">
                <a:solidFill>
                  <a:srgbClr val="FF0000"/>
                </a:solidFill>
                <a:latin typeface="Times New Roman" panose="02020603050405020304" pitchFamily="18" charset="0"/>
                <a:ea typeface="#9Slide03 Roboto" panose="02000000000000000000" pitchFamily="2" charset="0"/>
                <a:cs typeface="Times New Roman" panose="02020603050405020304" pitchFamily="18" charset="0"/>
                <a:sym typeface="+mn-ea"/>
              </a:rPr>
              <a:t>Operators</a:t>
            </a:r>
            <a:r>
              <a:rPr altLang="en-US">
                <a:latin typeface="Times New Roman" panose="02020603050405020304" pitchFamily="18" charset="0"/>
                <a:ea typeface="#9Slide03 Roboto" panose="02000000000000000000" pitchFamily="2" charset="0"/>
                <a:cs typeface="Times New Roman" panose="02020603050405020304" pitchFamily="18" charset="0"/>
                <a:sym typeface="+mn-ea"/>
              </a:rPr>
              <a:t> trong scratch cung cấp những phép toán để tạo các biểu thức kiểu số.</a:t>
            </a:r>
            <a:endParaRPr lang="en-US" dirty="0">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4" name="Content Placeholder 3"/>
          <p:cNvPicPr>
            <a:picLocks noGrp="1" noChangeAspect="1"/>
          </p:cNvPicPr>
          <p:nvPr>
            <p:ph sz="half" idx="2"/>
          </p:nvPr>
        </p:nvPicPr>
        <p:blipFill>
          <a:blip r:embed="rId2"/>
          <a:stretch>
            <a:fillRect/>
          </a:stretch>
        </p:blipFill>
        <p:spPr>
          <a:xfrm>
            <a:off x="205154" y="714465"/>
            <a:ext cx="762000" cy="504825"/>
          </a:xfrm>
          <a:prstGeom prst="rect">
            <a:avLst/>
          </a:prstGeom>
        </p:spPr>
      </p:pic>
      <p:graphicFrame>
        <p:nvGraphicFramePr>
          <p:cNvPr id="2" name="Table 1">
            <a:extLst>
              <a:ext uri="{FF2B5EF4-FFF2-40B4-BE49-F238E27FC236}">
                <a16:creationId xmlns:a16="http://schemas.microsoft.com/office/drawing/2014/main" id="{44045C70-0636-442F-9592-D7588EF3163F}"/>
              </a:ext>
            </a:extLst>
          </p:cNvPr>
          <p:cNvGraphicFramePr>
            <a:graphicFrameLocks noGrp="1"/>
          </p:cNvGraphicFramePr>
          <p:nvPr>
            <p:extLst>
              <p:ext uri="{D42A27DB-BD31-4B8C-83A1-F6EECF244321}">
                <p14:modId xmlns:p14="http://schemas.microsoft.com/office/powerpoint/2010/main" val="2003769086"/>
              </p:ext>
            </p:extLst>
          </p:nvPr>
        </p:nvGraphicFramePr>
        <p:xfrm>
          <a:off x="586154" y="1934731"/>
          <a:ext cx="10867292" cy="47244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26111537"/>
                    </a:ext>
                  </a:extLst>
                </a:gridCol>
                <a:gridCol w="4554415">
                  <a:extLst>
                    <a:ext uri="{9D8B030D-6E8A-4147-A177-3AD203B41FA5}">
                      <a16:colId xmlns:a16="http://schemas.microsoft.com/office/drawing/2014/main" val="2735693889"/>
                    </a:ext>
                  </a:extLst>
                </a:gridCol>
                <a:gridCol w="3874477">
                  <a:extLst>
                    <a:ext uri="{9D8B030D-6E8A-4147-A177-3AD203B41FA5}">
                      <a16:colId xmlns:a16="http://schemas.microsoft.com/office/drawing/2014/main" val="484912197"/>
                    </a:ext>
                  </a:extLst>
                </a:gridCol>
              </a:tblGrid>
              <a:tr h="88893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Ký hiệu trong Scratch</a:t>
                      </a:r>
                    </a:p>
                  </a:txBody>
                  <a:tcPr anchor="ctr"/>
                </a:tc>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Ý nghĩa</a:t>
                      </a:r>
                    </a:p>
                  </a:txBody>
                  <a:tcPr anchor="ctr"/>
                </a:tc>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Minh họa trong Scratch</a:t>
                      </a:r>
                    </a:p>
                  </a:txBody>
                  <a:tcPr anchor="ctr"/>
                </a:tc>
                <a:extLst>
                  <a:ext uri="{0D108BD9-81ED-4DB2-BD59-A6C34878D82A}">
                    <a16:rowId xmlns:a16="http://schemas.microsoft.com/office/drawing/2014/main" val="1583910944"/>
                  </a:ext>
                </a:extLst>
              </a:tr>
              <a:tr h="88893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 - , *, /</a:t>
                      </a:r>
                    </a:p>
                  </a:txBody>
                  <a:tcPr anchor="ctr"/>
                </a:tc>
                <a:tc>
                  <a:txBody>
                    <a:bodyPr/>
                    <a:lstStyle/>
                    <a:p>
                      <a:r>
                        <a:rPr lang="en-US" sz="2800">
                          <a:latin typeface="Times New Roman" panose="02020603050405020304" pitchFamily="18" charset="0"/>
                          <a:ea typeface="#9Slide03 Roboto" panose="02000000000000000000" pitchFamily="2" charset="0"/>
                          <a:cs typeface="Times New Roman" panose="02020603050405020304" pitchFamily="18" charset="0"/>
                        </a:rPr>
                        <a:t>Các phép toán: Cộng, trừ, nhân, chia.</a:t>
                      </a:r>
                    </a:p>
                  </a:txBody>
                  <a:tcPr/>
                </a:tc>
                <a:tc>
                  <a:txBody>
                    <a:bodyPr/>
                    <a:lstStyle/>
                    <a:p>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3996925132"/>
                  </a:ext>
                </a:extLst>
              </a:tr>
              <a:tr h="88893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Mod</a:t>
                      </a:r>
                    </a:p>
                  </a:txBody>
                  <a:tcPr anchor="ctr"/>
                </a:tc>
                <a:tc>
                  <a:txBody>
                    <a:bodyPr/>
                    <a:lstStyle/>
                    <a:p>
                      <a:r>
                        <a:rPr lang="en-US" sz="2800">
                          <a:latin typeface="Times New Roman" panose="02020603050405020304" pitchFamily="18" charset="0"/>
                          <a:ea typeface="#9Slide03 Roboto" panose="02000000000000000000" pitchFamily="2" charset="0"/>
                          <a:cs typeface="Times New Roman" panose="02020603050405020304" pitchFamily="18" charset="0"/>
                        </a:rPr>
                        <a:t>Phép toán lấy phần d</a:t>
                      </a:r>
                      <a:r>
                        <a:rPr lang="vi-VN" sz="2800">
                          <a:latin typeface="Times New Roman" panose="02020603050405020304" pitchFamily="18" charset="0"/>
                          <a:ea typeface="#9Slide03 Roboto" panose="02000000000000000000" pitchFamily="2" charset="0"/>
                          <a:cs typeface="Times New Roman" panose="02020603050405020304" pitchFamily="18" charset="0"/>
                        </a:rPr>
                        <a:t>ư</a:t>
                      </a:r>
                      <a:r>
                        <a:rPr lang="en-US" sz="2800">
                          <a:latin typeface="Times New Roman" panose="02020603050405020304" pitchFamily="18" charset="0"/>
                          <a:ea typeface="#9Slide03 Roboto" panose="02000000000000000000" pitchFamily="2" charset="0"/>
                          <a:cs typeface="Times New Roman" panose="02020603050405020304" pitchFamily="18" charset="0"/>
                        </a:rPr>
                        <a:t> của phép chia.</a:t>
                      </a:r>
                    </a:p>
                  </a:txBody>
                  <a:tcPr/>
                </a:tc>
                <a:tc>
                  <a:txBody>
                    <a:bodyPr/>
                    <a:lstStyle/>
                    <a:p>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4024729944"/>
                  </a:ext>
                </a:extLst>
              </a:tr>
              <a:tr h="88893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Round</a:t>
                      </a:r>
                    </a:p>
                  </a:txBody>
                  <a:tcPr anchor="ctr"/>
                </a:tc>
                <a:tc>
                  <a:txBody>
                    <a:bodyPr/>
                    <a:lstStyle/>
                    <a:p>
                      <a:r>
                        <a:rPr lang="en-US" sz="2800">
                          <a:latin typeface="Times New Roman" panose="02020603050405020304" pitchFamily="18" charset="0"/>
                          <a:ea typeface="#9Slide03 Roboto" panose="02000000000000000000" pitchFamily="2" charset="0"/>
                          <a:cs typeface="Times New Roman" panose="02020603050405020304" pitchFamily="18" charset="0"/>
                        </a:rPr>
                        <a:t>Phép toán làm tròn số, lấy số nguyên gần nhất số này.</a:t>
                      </a:r>
                    </a:p>
                  </a:txBody>
                  <a:tcPr/>
                </a:tc>
                <a:tc>
                  <a:txBody>
                    <a:bodyPr/>
                    <a:lstStyle/>
                    <a:p>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444218845"/>
                  </a:ext>
                </a:extLst>
              </a:tr>
              <a:tr h="88893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abs</a:t>
                      </a:r>
                    </a:p>
                  </a:txBody>
                  <a:tcPr anchor="ctr"/>
                </a:tc>
                <a:tc>
                  <a:txBody>
                    <a:bodyPr/>
                    <a:lstStyle/>
                    <a:p>
                      <a:r>
                        <a:rPr lang="en-US" sz="2800">
                          <a:latin typeface="Times New Roman" panose="02020603050405020304" pitchFamily="18" charset="0"/>
                          <a:ea typeface="#9Slide03 Roboto" panose="02000000000000000000" pitchFamily="2" charset="0"/>
                          <a:cs typeface="Times New Roman" panose="02020603050405020304" pitchFamily="18" charset="0"/>
                        </a:rPr>
                        <a:t>Phép toán lấy giá trị tuyệt đối của một số.</a:t>
                      </a:r>
                    </a:p>
                  </a:txBody>
                  <a:tcPr/>
                </a:tc>
                <a:tc>
                  <a:txBody>
                    <a:bodyPr/>
                    <a:lstStyle/>
                    <a:p>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3825775335"/>
                  </a:ext>
                </a:extLst>
              </a:tr>
            </a:tbl>
          </a:graphicData>
        </a:graphic>
      </p:graphicFrame>
      <p:pic>
        <p:nvPicPr>
          <p:cNvPr id="8" name="Picture 7">
            <a:extLst>
              <a:ext uri="{FF2B5EF4-FFF2-40B4-BE49-F238E27FC236}">
                <a16:creationId xmlns:a16="http://schemas.microsoft.com/office/drawing/2014/main" id="{F1EEF7CA-DB9C-45EF-A10E-1A6B3B27B9BF}"/>
              </a:ext>
            </a:extLst>
          </p:cNvPr>
          <p:cNvPicPr>
            <a:picLocks noChangeAspect="1"/>
          </p:cNvPicPr>
          <p:nvPr/>
        </p:nvPicPr>
        <p:blipFill>
          <a:blip r:embed="rId3"/>
          <a:stretch>
            <a:fillRect/>
          </a:stretch>
        </p:blipFill>
        <p:spPr>
          <a:xfrm>
            <a:off x="7852262" y="3907717"/>
            <a:ext cx="1929545" cy="873846"/>
          </a:xfrm>
          <a:prstGeom prst="rect">
            <a:avLst/>
          </a:prstGeom>
        </p:spPr>
      </p:pic>
      <p:pic>
        <p:nvPicPr>
          <p:cNvPr id="9" name="Picture 8">
            <a:extLst>
              <a:ext uri="{FF2B5EF4-FFF2-40B4-BE49-F238E27FC236}">
                <a16:creationId xmlns:a16="http://schemas.microsoft.com/office/drawing/2014/main" id="{F3C8A5A8-5843-45B3-BDF6-AA18DD141EF4}"/>
              </a:ext>
            </a:extLst>
          </p:cNvPr>
          <p:cNvPicPr>
            <a:picLocks noChangeAspect="1"/>
          </p:cNvPicPr>
          <p:nvPr/>
        </p:nvPicPr>
        <p:blipFill>
          <a:blip r:embed="rId4"/>
          <a:stretch>
            <a:fillRect/>
          </a:stretch>
        </p:blipFill>
        <p:spPr>
          <a:xfrm>
            <a:off x="7852262" y="4802971"/>
            <a:ext cx="1836861" cy="873846"/>
          </a:xfrm>
          <a:prstGeom prst="rect">
            <a:avLst/>
          </a:prstGeom>
        </p:spPr>
      </p:pic>
      <p:pic>
        <p:nvPicPr>
          <p:cNvPr id="10" name="Picture 9">
            <a:extLst>
              <a:ext uri="{FF2B5EF4-FFF2-40B4-BE49-F238E27FC236}">
                <a16:creationId xmlns:a16="http://schemas.microsoft.com/office/drawing/2014/main" id="{6B9FF2CB-14C9-4D3D-85E4-1895639C23DA}"/>
              </a:ext>
            </a:extLst>
          </p:cNvPr>
          <p:cNvPicPr>
            <a:picLocks noChangeAspect="1"/>
          </p:cNvPicPr>
          <p:nvPr/>
        </p:nvPicPr>
        <p:blipFill>
          <a:blip r:embed="rId5"/>
          <a:stretch>
            <a:fillRect/>
          </a:stretch>
        </p:blipFill>
        <p:spPr>
          <a:xfrm>
            <a:off x="7694551" y="3060152"/>
            <a:ext cx="1819275" cy="590550"/>
          </a:xfrm>
          <a:prstGeom prst="rect">
            <a:avLst/>
          </a:prstGeom>
        </p:spPr>
      </p:pic>
      <p:pic>
        <p:nvPicPr>
          <p:cNvPr id="11" name="Picture 10">
            <a:extLst>
              <a:ext uri="{FF2B5EF4-FFF2-40B4-BE49-F238E27FC236}">
                <a16:creationId xmlns:a16="http://schemas.microsoft.com/office/drawing/2014/main" id="{D913E9E2-02F8-45B0-8E1B-00CB9AD0A7D9}"/>
              </a:ext>
            </a:extLst>
          </p:cNvPr>
          <p:cNvPicPr>
            <a:picLocks noChangeAspect="1"/>
          </p:cNvPicPr>
          <p:nvPr/>
        </p:nvPicPr>
        <p:blipFill>
          <a:blip r:embed="rId6"/>
          <a:stretch>
            <a:fillRect/>
          </a:stretch>
        </p:blipFill>
        <p:spPr>
          <a:xfrm>
            <a:off x="9513826" y="3052576"/>
            <a:ext cx="1752600" cy="552450"/>
          </a:xfrm>
          <a:prstGeom prst="rect">
            <a:avLst/>
          </a:prstGeom>
        </p:spPr>
      </p:pic>
      <p:pic>
        <p:nvPicPr>
          <p:cNvPr id="12" name="Picture 11">
            <a:extLst>
              <a:ext uri="{FF2B5EF4-FFF2-40B4-BE49-F238E27FC236}">
                <a16:creationId xmlns:a16="http://schemas.microsoft.com/office/drawing/2014/main" id="{521EB3FE-4BF3-440F-ACFD-1DB09A3D028D}"/>
              </a:ext>
            </a:extLst>
          </p:cNvPr>
          <p:cNvPicPr>
            <a:picLocks noChangeAspect="1"/>
          </p:cNvPicPr>
          <p:nvPr/>
        </p:nvPicPr>
        <p:blipFill>
          <a:blip r:embed="rId7"/>
          <a:stretch>
            <a:fillRect/>
          </a:stretch>
        </p:blipFill>
        <p:spPr>
          <a:xfrm>
            <a:off x="7852262" y="5866202"/>
            <a:ext cx="2155215" cy="763305"/>
          </a:xfrm>
          <a:prstGeom prst="rect">
            <a:avLst/>
          </a:prstGeom>
        </p:spPr>
      </p:pic>
      <p:sp>
        <p:nvSpPr>
          <p:cNvPr id="13" name="Rectangle 12">
            <a:extLst>
              <a:ext uri="{FF2B5EF4-FFF2-40B4-BE49-F238E27FC236}">
                <a16:creationId xmlns:a16="http://schemas.microsoft.com/office/drawing/2014/main" id="{DA0B1E64-BFB4-4E4A-8F11-282B2EF5ED0A}"/>
              </a:ext>
            </a:extLst>
          </p:cNvPr>
          <p:cNvSpPr>
            <a:spLocks noChangeArrowheads="1"/>
          </p:cNvSpPr>
          <p:nvPr/>
        </p:nvSpPr>
        <p:spPr bwMode="auto">
          <a:xfrm>
            <a:off x="152400" y="59690"/>
            <a:ext cx="11582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ea typeface="#9Slide03 Roboto" panose="02000000000000000000" pitchFamily="2" charset="0"/>
              </a:rPr>
              <a:t>1. B</a:t>
            </a:r>
            <a:r>
              <a:rPr lang="en-US" b="1">
                <a:solidFill>
                  <a:srgbClr val="FF0000"/>
                </a:solidFill>
                <a:ea typeface="#9Slide03 Roboto" panose="02000000000000000000" pitchFamily="2" charset="0"/>
              </a:rPr>
              <a:t>IỂU THỨC KIỂU SỐ</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par>
                                <p:cTn id="18" presetID="22" presetClass="entr" presetSubtype="8"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8"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8"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22" presetClass="entr" presetSubtype="8"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par>
                                <p:cTn id="30" presetID="22" presetClass="entr" presetSubtype="8"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6114" y="898135"/>
            <a:ext cx="10972800" cy="1270000"/>
          </a:xfrm>
        </p:spPr>
        <p:txBody>
          <a:bodyPr/>
          <a:lstStyle/>
          <a:p>
            <a:pPr algn="ctr"/>
            <a:r>
              <a:rPr lang="en-US">
                <a:latin typeface="Times New Roman" panose="02020603050405020304" pitchFamily="18" charset="0"/>
                <a:ea typeface="#9Slide03 Roboto" panose="02000000000000000000" pitchFamily="2" charset="0"/>
                <a:cs typeface="Times New Roman" panose="02020603050405020304" pitchFamily="18" charset="0"/>
              </a:rPr>
              <a:t>Em hãy lấy ví dụ về biểu thức số, cách viết trong toán học sau đó </a:t>
            </a:r>
            <a:r>
              <a:rPr lang="en-US" sz="3200">
                <a:latin typeface="Times New Roman" panose="02020603050405020304" pitchFamily="18" charset="0"/>
                <a:ea typeface="#9Slide03 Roboto" panose="02000000000000000000" pitchFamily="2" charset="0"/>
                <a:cs typeface="Times New Roman" panose="02020603050405020304" pitchFamily="18" charset="0"/>
              </a:rPr>
              <a:t>chuyển</a:t>
            </a:r>
            <a:r>
              <a:rPr lang="en-US">
                <a:latin typeface="Times New Roman" panose="02020603050405020304" pitchFamily="18" charset="0"/>
                <a:ea typeface="#9Slide03 Roboto" panose="02000000000000000000" pitchFamily="2" charset="0"/>
                <a:cs typeface="Times New Roman" panose="02020603050405020304" pitchFamily="18" charset="0"/>
              </a:rPr>
              <a:t>  sang scratch?</a:t>
            </a:r>
          </a:p>
        </p:txBody>
      </p:sp>
      <p:pic>
        <p:nvPicPr>
          <p:cNvPr id="4" name="Picture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3022" y="2168135"/>
            <a:ext cx="11499771" cy="400406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63721" y="100974"/>
            <a:ext cx="9571038" cy="748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ea typeface="#9Slide03 Roboto" panose="02000000000000000000" pitchFamily="2" charset="0"/>
                <a:sym typeface="+mn-ea"/>
              </a:rPr>
              <a:t>2. B</a:t>
            </a:r>
            <a:r>
              <a:rPr lang="en-US" b="1">
                <a:solidFill>
                  <a:srgbClr val="FF0000"/>
                </a:solidFill>
                <a:ea typeface="#9Slide03 Roboto" panose="02000000000000000000" pitchFamily="2" charset="0"/>
                <a:sym typeface="+mn-ea"/>
              </a:rPr>
              <a:t>IỂU THỨC KIỂU LOGIC</a:t>
            </a:r>
            <a:endParaRPr lang="vi-VN" altLang="en-US" b="1" dirty="0">
              <a:solidFill>
                <a:srgbClr val="FF0000"/>
              </a:solidFill>
              <a:ea typeface="#9Slide03 Roboto" panose="02000000000000000000" pitchFamily="2" charset="0"/>
            </a:endParaRPr>
          </a:p>
        </p:txBody>
      </p:sp>
      <p:sp>
        <p:nvSpPr>
          <p:cNvPr id="6" name="Thought Bubble: Cloud 5">
            <a:extLst>
              <a:ext uri="{FF2B5EF4-FFF2-40B4-BE49-F238E27FC236}">
                <a16:creationId xmlns:a16="http://schemas.microsoft.com/office/drawing/2014/main" id="{C8D16C30-193C-4496-81C4-98E769C815DF}"/>
              </a:ext>
            </a:extLst>
          </p:cNvPr>
          <p:cNvSpPr/>
          <p:nvPr/>
        </p:nvSpPr>
        <p:spPr bwMode="auto">
          <a:xfrm>
            <a:off x="422031" y="849897"/>
            <a:ext cx="11148646" cy="3862780"/>
          </a:xfrm>
          <a:prstGeom prst="cloudCallout">
            <a:avLst>
              <a:gd name="adj1" fmla="val -25723"/>
              <a:gd name="adj2" fmla="val 63410"/>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5" name="Text Box 4"/>
          <p:cNvSpPr txBox="1"/>
          <p:nvPr/>
        </p:nvSpPr>
        <p:spPr>
          <a:xfrm>
            <a:off x="1717040" y="1859340"/>
            <a:ext cx="8558628" cy="1569660"/>
          </a:xfrm>
          <a:prstGeom prst="rect">
            <a:avLst/>
          </a:prstGeom>
          <a:noFill/>
        </p:spPr>
        <p:txBody>
          <a:bodyPr wrap="square" rtlCol="0">
            <a:spAutoFit/>
          </a:bodyPr>
          <a:lstStyle/>
          <a:p>
            <a:pPr algn="ctr"/>
            <a:r>
              <a:rPr lang="en-US" sz="3200">
                <a:latin typeface="Times New Roman" panose="02020603050405020304" pitchFamily="18" charset="0"/>
                <a:ea typeface="#9Slide03 Roboto" panose="02000000000000000000" pitchFamily="2" charset="0"/>
                <a:cs typeface="Times New Roman" panose="02020603050405020304" pitchFamily="18" charset="0"/>
              </a:rPr>
              <a:t>Quan sát ví dụ 2 cho biết trong nhóm lệnh Operators ngoài các phép toán đã tìm hiểu ở phần 1 còn có phép toán nào?</a:t>
            </a:r>
          </a:p>
        </p:txBody>
      </p:sp>
      <p:pic>
        <p:nvPicPr>
          <p:cNvPr id="1026" name="Picture 2" descr="Upcoming Events | Vortex discussion 38 – Jazz musicians as “disruptors” |  Vortex Jazz Club">
            <a:extLst>
              <a:ext uri="{FF2B5EF4-FFF2-40B4-BE49-F238E27FC236}">
                <a16:creationId xmlns:a16="http://schemas.microsoft.com/office/drawing/2014/main" id="{0A2F812F-6F18-4CDD-84EB-E2269E225381}"/>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6320" b="93309" l="7979" r="90426">
                        <a14:foregroundMark x1="57979" y1="8922" x2="58511" y2="13755"/>
                        <a14:foregroundMark x1="54787" y1="6691" x2="44149" y2="6691"/>
                        <a14:foregroundMark x1="34043" y1="89591" x2="34043" y2="93309"/>
                        <a14:foregroundMark x1="7979" y1="59480" x2="7979" y2="63569"/>
                        <a14:foregroundMark x1="90426" y1="57249" x2="89362" y2="61338"/>
                      </a14:backgroundRemoval>
                    </a14:imgEffect>
                  </a14:imgLayer>
                </a14:imgProps>
              </a:ext>
              <a:ext uri="{28A0092B-C50C-407E-A947-70E740481C1C}">
                <a14:useLocalDpi xmlns:a14="http://schemas.microsoft.com/office/drawing/2010/main" val="0"/>
              </a:ext>
            </a:extLst>
          </a:blip>
          <a:srcRect/>
          <a:stretch>
            <a:fillRect/>
          </a:stretch>
        </p:blipFill>
        <p:spPr bwMode="auto">
          <a:xfrm>
            <a:off x="263721" y="3959102"/>
            <a:ext cx="2025996" cy="28988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2"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500" fill="hold"/>
                                        <p:tgtEl>
                                          <p:spTgt spid="1026"/>
                                        </p:tgtEl>
                                        <p:attrNameLst>
                                          <p:attrName>ppt_w</p:attrName>
                                        </p:attrNameLst>
                                      </p:cBhvr>
                                      <p:tavLst>
                                        <p:tav tm="0">
                                          <p:val>
                                            <p:fltVal val="0"/>
                                          </p:val>
                                        </p:tav>
                                        <p:tav tm="100000">
                                          <p:val>
                                            <p:strVal val="#ppt_w"/>
                                          </p:val>
                                        </p:tav>
                                      </p:tavLst>
                                    </p:anim>
                                    <p:anim calcmode="lin" valueType="num">
                                      <p:cBhvr>
                                        <p:cTn id="18" dur="500" fill="hold"/>
                                        <p:tgtEl>
                                          <p:spTgt spid="1026"/>
                                        </p:tgtEl>
                                        <p:attrNameLst>
                                          <p:attrName>ppt_h</p:attrName>
                                        </p:attrNameLst>
                                      </p:cBhvr>
                                      <p:tavLst>
                                        <p:tav tm="0">
                                          <p:val>
                                            <p:fltVal val="0"/>
                                          </p:val>
                                        </p:tav>
                                        <p:tav tm="100000">
                                          <p:val>
                                            <p:strVal val="#ppt_h"/>
                                          </p:val>
                                        </p:tav>
                                      </p:tavLst>
                                    </p:anim>
                                    <p:animEffect transition="in" filter="fade">
                                      <p:cBhvr>
                                        <p:cTn id="1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0" animBg="1"/>
      <p:bldP spid="5" grpId="1"/>
      <p:bldP spid="5" grpId="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81305" y="157163"/>
            <a:ext cx="95710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ea typeface="#9Slide03 Roboto" panose="02000000000000000000" pitchFamily="2" charset="0"/>
                <a:sym typeface="+mn-ea"/>
              </a:rPr>
              <a:t>2. B</a:t>
            </a:r>
            <a:r>
              <a:rPr lang="en-US" b="1">
                <a:solidFill>
                  <a:srgbClr val="FF0000"/>
                </a:solidFill>
                <a:ea typeface="#9Slide03 Roboto" panose="02000000000000000000" pitchFamily="2" charset="0"/>
                <a:sym typeface="+mn-ea"/>
              </a:rPr>
              <a:t>IỂU THỨC KIỂU LOGIC</a:t>
            </a:r>
            <a:endParaRPr lang="vi-VN" altLang="en-US" b="1" dirty="0">
              <a:solidFill>
                <a:srgbClr val="FF0000"/>
              </a:solidFill>
              <a:ea typeface="#9Slide03 Roboto" panose="02000000000000000000" pitchFamily="2" charset="0"/>
            </a:endParaRPr>
          </a:p>
        </p:txBody>
      </p:sp>
      <p:sp>
        <p:nvSpPr>
          <p:cNvPr id="6" name="Text Box 5"/>
          <p:cNvSpPr txBox="1"/>
          <p:nvPr/>
        </p:nvSpPr>
        <p:spPr>
          <a:xfrm>
            <a:off x="233289" y="3826264"/>
            <a:ext cx="10963910" cy="830997"/>
          </a:xfrm>
          <a:prstGeom prst="rect">
            <a:avLst/>
          </a:prstGeom>
          <a:noFill/>
        </p:spPr>
        <p:txBody>
          <a:bodyPr wrap="square" rtlCol="0">
            <a:spAutoFit/>
          </a:bodyPr>
          <a:lstStyle/>
          <a:p>
            <a:pPr>
              <a:lnSpc>
                <a:spcPct val="150000"/>
              </a:lnSpc>
            </a:pPr>
            <a:r>
              <a:rPr lang="en-US" sz="3200">
                <a:latin typeface="Times New Roman" panose="02020603050405020304" pitchFamily="18" charset="0"/>
                <a:ea typeface="#9Slide03 Roboto" panose="02000000000000000000" pitchFamily="2" charset="0"/>
                <a:cs typeface="Times New Roman" panose="02020603050405020304" pitchFamily="18" charset="0"/>
              </a:rPr>
              <a:t>- Các phép toán logic:</a:t>
            </a:r>
          </a:p>
        </p:txBody>
      </p:sp>
      <p:graphicFrame>
        <p:nvGraphicFramePr>
          <p:cNvPr id="8" name="Table 7">
            <a:extLst>
              <a:ext uri="{FF2B5EF4-FFF2-40B4-BE49-F238E27FC236}">
                <a16:creationId xmlns:a16="http://schemas.microsoft.com/office/drawing/2014/main" id="{D34B1A46-814D-4343-AD81-6CBCDF06B3C4}"/>
              </a:ext>
            </a:extLst>
          </p:cNvPr>
          <p:cNvGraphicFramePr>
            <a:graphicFrameLocks noGrp="1"/>
          </p:cNvGraphicFramePr>
          <p:nvPr>
            <p:extLst>
              <p:ext uri="{D42A27DB-BD31-4B8C-83A1-F6EECF244321}">
                <p14:modId xmlns:p14="http://schemas.microsoft.com/office/powerpoint/2010/main" val="837130059"/>
              </p:ext>
            </p:extLst>
          </p:nvPr>
        </p:nvGraphicFramePr>
        <p:xfrm>
          <a:off x="4747846" y="1492894"/>
          <a:ext cx="6778722" cy="2316480"/>
        </p:xfrm>
        <a:graphic>
          <a:graphicData uri="http://schemas.openxmlformats.org/drawingml/2006/table">
            <a:tbl>
              <a:tblPr firstRow="1" bandRow="1">
                <a:tableStyleId>{5940675A-B579-460E-94D1-54222C63F5DA}</a:tableStyleId>
              </a:tblPr>
              <a:tblGrid>
                <a:gridCol w="3389361">
                  <a:extLst>
                    <a:ext uri="{9D8B030D-6E8A-4147-A177-3AD203B41FA5}">
                      <a16:colId xmlns:a16="http://schemas.microsoft.com/office/drawing/2014/main" val="3448171059"/>
                    </a:ext>
                  </a:extLst>
                </a:gridCol>
                <a:gridCol w="3389361">
                  <a:extLst>
                    <a:ext uri="{9D8B030D-6E8A-4147-A177-3AD203B41FA5}">
                      <a16:colId xmlns:a16="http://schemas.microsoft.com/office/drawing/2014/main" val="4184402226"/>
                    </a:ext>
                  </a:extLst>
                </a:gridCol>
              </a:tblGrid>
              <a:tr h="426512">
                <a:tc>
                  <a:txBody>
                    <a:bodyPr/>
                    <a:lstStyle/>
                    <a:p>
                      <a:pPr algn="ctr"/>
                      <a:r>
                        <a:rPr lang="en-US" sz="3200" b="1">
                          <a:solidFill>
                            <a:srgbClr val="FF00FF"/>
                          </a:solidFill>
                        </a:rPr>
                        <a:t>Ký kiệu</a:t>
                      </a:r>
                      <a:endParaRPr lang="en-US" sz="3200" b="1">
                        <a:solidFill>
                          <a:srgbClr val="FF00FF"/>
                        </a:solidFill>
                        <a:latin typeface="#9Slide03 Roboto" panose="02000000000000000000" pitchFamily="2" charset="0"/>
                        <a:ea typeface="#9Slide03 Roboto" panose="02000000000000000000" pitchFamily="2" charset="0"/>
                      </a:endParaRPr>
                    </a:p>
                  </a:txBody>
                  <a:tcPr anchor="ctr"/>
                </a:tc>
                <a:tc>
                  <a:txBody>
                    <a:bodyPr/>
                    <a:lstStyle/>
                    <a:p>
                      <a:pPr algn="ctr"/>
                      <a:r>
                        <a:rPr lang="en-US" sz="3200" b="1">
                          <a:solidFill>
                            <a:srgbClr val="FF00FF"/>
                          </a:solidFill>
                        </a:rPr>
                        <a:t>Ý nghĩa</a:t>
                      </a:r>
                      <a:endParaRPr lang="en-US" sz="3200" b="1">
                        <a:solidFill>
                          <a:srgbClr val="FF00FF"/>
                        </a:solidFill>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4118304155"/>
                  </a:ext>
                </a:extLst>
              </a:tr>
              <a:tr h="370840">
                <a:tc>
                  <a:txBody>
                    <a:bodyPr/>
                    <a:lstStyle/>
                    <a:p>
                      <a:pPr algn="ctr"/>
                      <a:r>
                        <a:rPr lang="en-US" sz="3200"/>
                        <a:t>=</a:t>
                      </a:r>
                      <a:endParaRPr lang="en-US" sz="3200">
                        <a:latin typeface="#9Slide03 Roboto" panose="02000000000000000000" pitchFamily="2" charset="0"/>
                        <a:ea typeface="#9Slide03 Roboto" panose="02000000000000000000" pitchFamily="2" charset="0"/>
                      </a:endParaRPr>
                    </a:p>
                  </a:txBody>
                  <a:tcPr anchor="ctr"/>
                </a:tc>
                <a:tc>
                  <a:txBody>
                    <a:bodyPr/>
                    <a:lstStyle/>
                    <a:p>
                      <a:pPr algn="ctr"/>
                      <a:r>
                        <a:rPr lang="en-US" sz="3200"/>
                        <a:t>Bằng</a:t>
                      </a:r>
                      <a:endParaRPr lang="en-US" sz="3200">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2743670880"/>
                  </a:ext>
                </a:extLst>
              </a:tr>
              <a:tr h="370840">
                <a:tc>
                  <a:txBody>
                    <a:bodyPr/>
                    <a:lstStyle/>
                    <a:p>
                      <a:pPr algn="ctr"/>
                      <a:r>
                        <a:rPr lang="en-US" sz="3200"/>
                        <a:t>&lt;</a:t>
                      </a:r>
                      <a:endParaRPr lang="en-US" sz="3200">
                        <a:latin typeface="#9Slide03 Roboto" panose="02000000000000000000" pitchFamily="2" charset="0"/>
                        <a:ea typeface="#9Slide03 Roboto" panose="02000000000000000000" pitchFamily="2" charset="0"/>
                      </a:endParaRPr>
                    </a:p>
                  </a:txBody>
                  <a:tcPr anchor="ctr"/>
                </a:tc>
                <a:tc>
                  <a:txBody>
                    <a:bodyPr/>
                    <a:lstStyle/>
                    <a:p>
                      <a:pPr algn="ctr"/>
                      <a:r>
                        <a:rPr lang="en-US" sz="3200"/>
                        <a:t>Nhỏ h</a:t>
                      </a:r>
                      <a:r>
                        <a:rPr lang="vi-VN" sz="3200"/>
                        <a:t>ơ</a:t>
                      </a:r>
                      <a:r>
                        <a:rPr lang="en-US" sz="3200"/>
                        <a:t>n</a:t>
                      </a:r>
                      <a:endParaRPr lang="en-US" sz="3200">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4157940914"/>
                  </a:ext>
                </a:extLst>
              </a:tr>
              <a:tr h="370840">
                <a:tc>
                  <a:txBody>
                    <a:bodyPr/>
                    <a:lstStyle/>
                    <a:p>
                      <a:pPr algn="ctr"/>
                      <a:r>
                        <a:rPr lang="en-US" sz="3200"/>
                        <a:t>&gt;</a:t>
                      </a:r>
                      <a:endParaRPr lang="en-US" sz="3200">
                        <a:latin typeface="#9Slide03 Roboto" panose="02000000000000000000" pitchFamily="2" charset="0"/>
                        <a:ea typeface="#9Slide03 Roboto" panose="02000000000000000000" pitchFamily="2" charset="0"/>
                      </a:endParaRPr>
                    </a:p>
                  </a:txBody>
                  <a:tcPr anchor="ctr"/>
                </a:tc>
                <a:tc>
                  <a:txBody>
                    <a:bodyPr/>
                    <a:lstStyle/>
                    <a:p>
                      <a:pPr algn="ctr"/>
                      <a:r>
                        <a:rPr lang="en-US" sz="3200"/>
                        <a:t>Lớn h</a:t>
                      </a:r>
                      <a:r>
                        <a:rPr lang="vi-VN" sz="3200"/>
                        <a:t>ơ</a:t>
                      </a:r>
                      <a:r>
                        <a:rPr lang="en-US" sz="3200"/>
                        <a:t>n</a:t>
                      </a:r>
                      <a:endParaRPr lang="en-US" sz="3200">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2614923363"/>
                  </a:ext>
                </a:extLst>
              </a:tr>
            </a:tbl>
          </a:graphicData>
        </a:graphic>
      </p:graphicFrame>
      <p:sp>
        <p:nvSpPr>
          <p:cNvPr id="10" name="Rectangle 9">
            <a:extLst>
              <a:ext uri="{FF2B5EF4-FFF2-40B4-BE49-F238E27FC236}">
                <a16:creationId xmlns:a16="http://schemas.microsoft.com/office/drawing/2014/main" id="{2C8F424D-A7AA-44F4-92E7-71241F510EE0}"/>
              </a:ext>
            </a:extLst>
          </p:cNvPr>
          <p:cNvSpPr/>
          <p:nvPr/>
        </p:nvSpPr>
        <p:spPr>
          <a:xfrm>
            <a:off x="425470" y="908119"/>
            <a:ext cx="4314001" cy="584775"/>
          </a:xfrm>
          <a:prstGeom prst="rect">
            <a:avLst/>
          </a:prstGeom>
        </p:spPr>
        <p:txBody>
          <a:bodyPr wrap="none">
            <a:spAutoFit/>
          </a:bodyPr>
          <a:lstStyle/>
          <a:p>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Các phép toán so sánh: </a:t>
            </a:r>
            <a:endParaRPr lang="en-US">
              <a:latin typeface="Times New Roman" panose="02020603050405020304" pitchFamily="18" charset="0"/>
              <a:cs typeface="Times New Roman" panose="02020603050405020304" pitchFamily="18" charset="0"/>
            </a:endParaRPr>
          </a:p>
        </p:txBody>
      </p:sp>
      <p:graphicFrame>
        <p:nvGraphicFramePr>
          <p:cNvPr id="11" name="Table 10">
            <a:extLst>
              <a:ext uri="{FF2B5EF4-FFF2-40B4-BE49-F238E27FC236}">
                <a16:creationId xmlns:a16="http://schemas.microsoft.com/office/drawing/2014/main" id="{D0245117-BA86-428A-B8E8-19715DA559DC}"/>
              </a:ext>
            </a:extLst>
          </p:cNvPr>
          <p:cNvGraphicFramePr>
            <a:graphicFrameLocks noGrp="1"/>
          </p:cNvGraphicFramePr>
          <p:nvPr>
            <p:extLst>
              <p:ext uri="{D42A27DB-BD31-4B8C-83A1-F6EECF244321}">
                <p14:modId xmlns:p14="http://schemas.microsoft.com/office/powerpoint/2010/main" val="1095920933"/>
              </p:ext>
            </p:extLst>
          </p:nvPr>
        </p:nvGraphicFramePr>
        <p:xfrm>
          <a:off x="4747844" y="4592077"/>
          <a:ext cx="6778721" cy="2316480"/>
        </p:xfrm>
        <a:graphic>
          <a:graphicData uri="http://schemas.openxmlformats.org/drawingml/2006/table">
            <a:tbl>
              <a:tblPr firstRow="1" bandRow="1">
                <a:tableStyleId>{5940675A-B579-460E-94D1-54222C63F5DA}</a:tableStyleId>
              </a:tblPr>
              <a:tblGrid>
                <a:gridCol w="3530189">
                  <a:extLst>
                    <a:ext uri="{9D8B030D-6E8A-4147-A177-3AD203B41FA5}">
                      <a16:colId xmlns:a16="http://schemas.microsoft.com/office/drawing/2014/main" val="3448171059"/>
                    </a:ext>
                  </a:extLst>
                </a:gridCol>
                <a:gridCol w="3248532">
                  <a:extLst>
                    <a:ext uri="{9D8B030D-6E8A-4147-A177-3AD203B41FA5}">
                      <a16:colId xmlns:a16="http://schemas.microsoft.com/office/drawing/2014/main" val="4184402226"/>
                    </a:ext>
                  </a:extLst>
                </a:gridCol>
              </a:tblGrid>
              <a:tr h="384696">
                <a:tc>
                  <a:txBody>
                    <a:bodyPr/>
                    <a:lstStyle/>
                    <a:p>
                      <a:pPr algn="ctr"/>
                      <a:r>
                        <a:rPr lang="en-US" sz="3200" b="1">
                          <a:solidFill>
                            <a:srgbClr val="FF00FF"/>
                          </a:solidFill>
                        </a:rPr>
                        <a:t>Ký kiệu</a:t>
                      </a:r>
                      <a:endParaRPr lang="en-US" sz="3200" b="1">
                        <a:solidFill>
                          <a:srgbClr val="FF00FF"/>
                        </a:solidFill>
                        <a:latin typeface="#9Slide03 Roboto" panose="02000000000000000000" pitchFamily="2" charset="0"/>
                        <a:ea typeface="#9Slide03 Roboto" panose="02000000000000000000" pitchFamily="2" charset="0"/>
                      </a:endParaRPr>
                    </a:p>
                  </a:txBody>
                  <a:tcPr anchor="ctr"/>
                </a:tc>
                <a:tc>
                  <a:txBody>
                    <a:bodyPr/>
                    <a:lstStyle/>
                    <a:p>
                      <a:pPr algn="ctr"/>
                      <a:r>
                        <a:rPr lang="en-US" sz="3200" b="1">
                          <a:solidFill>
                            <a:srgbClr val="FF00FF"/>
                          </a:solidFill>
                        </a:rPr>
                        <a:t>Ý nghĩa</a:t>
                      </a:r>
                      <a:endParaRPr lang="en-US" sz="3200" b="1">
                        <a:solidFill>
                          <a:srgbClr val="FF00FF"/>
                        </a:solidFill>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4118304155"/>
                  </a:ext>
                </a:extLst>
              </a:tr>
              <a:tr h="370840">
                <a:tc>
                  <a:txBody>
                    <a:bodyPr/>
                    <a:lstStyle/>
                    <a:p>
                      <a:pPr algn="ctr"/>
                      <a:r>
                        <a:rPr lang="en-US" sz="3200"/>
                        <a:t>And</a:t>
                      </a:r>
                      <a:endParaRPr lang="en-US" sz="3200">
                        <a:latin typeface="#9Slide03 Roboto" panose="02000000000000000000" pitchFamily="2" charset="0"/>
                        <a:ea typeface="#9Slide03 Roboto" panose="02000000000000000000" pitchFamily="2" charset="0"/>
                      </a:endParaRPr>
                    </a:p>
                  </a:txBody>
                  <a:tcPr anchor="ctr"/>
                </a:tc>
                <a:tc>
                  <a:txBody>
                    <a:bodyPr/>
                    <a:lstStyle/>
                    <a:p>
                      <a:pPr algn="ctr"/>
                      <a:r>
                        <a:rPr lang="en-US" sz="3200"/>
                        <a:t>Và</a:t>
                      </a:r>
                      <a:endParaRPr lang="en-US" sz="3200">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2743670880"/>
                  </a:ext>
                </a:extLst>
              </a:tr>
              <a:tr h="370840">
                <a:tc>
                  <a:txBody>
                    <a:bodyPr/>
                    <a:lstStyle/>
                    <a:p>
                      <a:pPr algn="ctr"/>
                      <a:r>
                        <a:rPr lang="en-US" sz="3200"/>
                        <a:t>Or</a:t>
                      </a:r>
                      <a:endParaRPr lang="en-US" sz="3200">
                        <a:latin typeface="#9Slide03 Roboto" panose="02000000000000000000" pitchFamily="2" charset="0"/>
                        <a:ea typeface="#9Slide03 Roboto" panose="02000000000000000000" pitchFamily="2" charset="0"/>
                      </a:endParaRPr>
                    </a:p>
                  </a:txBody>
                  <a:tcPr anchor="ctr"/>
                </a:tc>
                <a:tc>
                  <a:txBody>
                    <a:bodyPr/>
                    <a:lstStyle/>
                    <a:p>
                      <a:pPr algn="ctr"/>
                      <a:r>
                        <a:rPr lang="en-US" sz="3200"/>
                        <a:t>Hoặc</a:t>
                      </a:r>
                      <a:endParaRPr lang="en-US" sz="3200">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4157940914"/>
                  </a:ext>
                </a:extLst>
              </a:tr>
              <a:tr h="370840">
                <a:tc>
                  <a:txBody>
                    <a:bodyPr/>
                    <a:lstStyle/>
                    <a:p>
                      <a:pPr algn="ctr"/>
                      <a:r>
                        <a:rPr lang="en-US" sz="3200"/>
                        <a:t>Not</a:t>
                      </a:r>
                      <a:endParaRPr lang="en-US" sz="3200">
                        <a:latin typeface="#9Slide03 Roboto" panose="02000000000000000000" pitchFamily="2" charset="0"/>
                        <a:ea typeface="#9Slide03 Roboto" panose="02000000000000000000" pitchFamily="2" charset="0"/>
                      </a:endParaRPr>
                    </a:p>
                  </a:txBody>
                  <a:tcPr anchor="ctr"/>
                </a:tc>
                <a:tc>
                  <a:txBody>
                    <a:bodyPr/>
                    <a:lstStyle/>
                    <a:p>
                      <a:pPr algn="ctr"/>
                      <a:r>
                        <a:rPr lang="en-US" sz="3200"/>
                        <a:t>Không phải</a:t>
                      </a:r>
                      <a:endParaRPr lang="en-US" sz="3200">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2614923363"/>
                  </a:ext>
                </a:extLst>
              </a:tr>
            </a:tbl>
          </a:graphicData>
        </a:graphic>
      </p:graphicFrame>
    </p:spTree>
    <p:extLst>
      <p:ext uri="{BB962C8B-B14F-4D97-AF65-F5344CB8AC3E}">
        <p14:creationId xmlns:p14="http://schemas.microsoft.com/office/powerpoint/2010/main" val="2059949088"/>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1"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0"/>
      <p:bldP spid="6" grpId="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peech Bubble: Oval 2">
            <a:extLst>
              <a:ext uri="{FF2B5EF4-FFF2-40B4-BE49-F238E27FC236}">
                <a16:creationId xmlns:a16="http://schemas.microsoft.com/office/drawing/2014/main" id="{31B77F86-9B74-4663-B492-45B18F550933}"/>
              </a:ext>
            </a:extLst>
          </p:cNvPr>
          <p:cNvSpPr/>
          <p:nvPr/>
        </p:nvSpPr>
        <p:spPr bwMode="auto">
          <a:xfrm>
            <a:off x="2114355" y="102677"/>
            <a:ext cx="9882554" cy="2022231"/>
          </a:xfrm>
          <a:prstGeom prst="wedgeEllipseCallout">
            <a:avLst>
              <a:gd name="adj1" fmla="val -60157"/>
              <a:gd name="adj2" fmla="val 6848"/>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6" name="Title 1"/>
          <p:cNvSpPr txBox="1"/>
          <p:nvPr/>
        </p:nvSpPr>
        <p:spPr>
          <a:xfrm>
            <a:off x="2782572" y="633414"/>
            <a:ext cx="7856122" cy="960755"/>
          </a:xfrm>
          <a:prstGeom prst="rect">
            <a:avLst/>
          </a:prstGeom>
          <a:noFill/>
          <a:ln>
            <a:noFill/>
          </a:ln>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fontAlgn="auto">
              <a:spcAft>
                <a:spcPts val="0"/>
              </a:spcAft>
              <a:defRPr/>
            </a:pPr>
            <a:r>
              <a:rPr lang="en-US" sz="3600">
                <a:ea typeface="#9Slide03 Roboto" panose="02000000000000000000" pitchFamily="2" charset="0"/>
              </a:rPr>
              <a:t> Kết quả của phép so sánh là gì?</a:t>
            </a:r>
          </a:p>
        </p:txBody>
      </p:sp>
      <p:sp>
        <p:nvSpPr>
          <p:cNvPr id="2" name="Text Box 1"/>
          <p:cNvSpPr txBox="1"/>
          <p:nvPr/>
        </p:nvSpPr>
        <p:spPr>
          <a:xfrm>
            <a:off x="425843" y="2390276"/>
            <a:ext cx="11282483" cy="3200876"/>
          </a:xfrm>
          <a:prstGeom prst="rect">
            <a:avLst/>
          </a:prstGeom>
          <a:noFill/>
        </p:spPr>
        <p:txBody>
          <a:bodyPr wrap="square" rtlCol="0">
            <a:spAutoFit/>
          </a:bodyPr>
          <a:lstStyle/>
          <a:p>
            <a:pPr algn="just">
              <a:spcBef>
                <a:spcPts val="600"/>
              </a:spcBef>
            </a:pPr>
            <a:r>
              <a:rPr lang="en-US" sz="3200">
                <a:latin typeface="Times New Roman" panose="02020603050405020304" pitchFamily="18" charset="0"/>
                <a:ea typeface="#9Slide03 Roboto" panose="02000000000000000000" pitchFamily="2" charset="0"/>
                <a:cs typeface="Times New Roman" panose="02020603050405020304" pitchFamily="18" charset="0"/>
              </a:rPr>
              <a:t>+ Kết quả của phép toán </a:t>
            </a:r>
            <a:r>
              <a:rPr lang="en-US" sz="3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VÀ</a:t>
            </a:r>
            <a:r>
              <a:rPr lang="en-US" sz="3200">
                <a:latin typeface="Times New Roman" panose="02020603050405020304" pitchFamily="18" charset="0"/>
                <a:ea typeface="#9Slide03 Roboto" panose="02000000000000000000" pitchFamily="2" charset="0"/>
                <a:cs typeface="Times New Roman" panose="02020603050405020304" pitchFamily="18" charset="0"/>
              </a:rPr>
              <a:t> chỉ đúng khi hai biểu thức thành phần đều đúng.</a:t>
            </a:r>
          </a:p>
          <a:p>
            <a:pPr algn="just">
              <a:spcBef>
                <a:spcPts val="600"/>
              </a:spcBef>
            </a:pPr>
            <a:r>
              <a:rPr lang="en-US" sz="3200">
                <a:latin typeface="Times New Roman" panose="02020603050405020304" pitchFamily="18" charset="0"/>
                <a:ea typeface="#9Slide03 Roboto" panose="02000000000000000000" pitchFamily="2" charset="0"/>
                <a:cs typeface="Times New Roman" panose="02020603050405020304" pitchFamily="18" charset="0"/>
              </a:rPr>
              <a:t>+ Kết quả của phép toán </a:t>
            </a:r>
            <a:r>
              <a:rPr lang="en-US" sz="3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HOẶC</a:t>
            </a:r>
            <a:r>
              <a:rPr lang="en-US" sz="3200">
                <a:latin typeface="Times New Roman" panose="02020603050405020304" pitchFamily="18" charset="0"/>
                <a:ea typeface="#9Slide03 Roboto" panose="02000000000000000000" pitchFamily="2" charset="0"/>
                <a:cs typeface="Times New Roman" panose="02020603050405020304" pitchFamily="18" charset="0"/>
              </a:rPr>
              <a:t> chỉ sai khi hai biểu thức thành phần đều sai.</a:t>
            </a:r>
          </a:p>
          <a:p>
            <a:pPr algn="just">
              <a:spcBef>
                <a:spcPts val="600"/>
              </a:spcBef>
            </a:pPr>
            <a:r>
              <a:rPr lang="en-US" sz="3200">
                <a:latin typeface="Times New Roman" panose="02020603050405020304" pitchFamily="18" charset="0"/>
                <a:ea typeface="#9Slide03 Roboto" panose="02000000000000000000" pitchFamily="2" charset="0"/>
                <a:cs typeface="Times New Roman" panose="02020603050405020304" pitchFamily="18" charset="0"/>
              </a:rPr>
              <a:t>+ Kết quả của phép toán </a:t>
            </a:r>
            <a:r>
              <a:rPr lang="en-US" sz="3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KHÔNG PHẢI </a:t>
            </a:r>
            <a:r>
              <a:rPr lang="en-US" sz="3200">
                <a:latin typeface="Times New Roman" panose="02020603050405020304" pitchFamily="18" charset="0"/>
                <a:ea typeface="#9Slide03 Roboto" panose="02000000000000000000" pitchFamily="2" charset="0"/>
                <a:cs typeface="Times New Roman" panose="02020603050405020304" pitchFamily="18" charset="0"/>
              </a:rPr>
              <a:t>chỉ đúng khi biểu thức sai và ngược lại.</a:t>
            </a:r>
          </a:p>
        </p:txBody>
      </p:sp>
      <p:pic>
        <p:nvPicPr>
          <p:cNvPr id="1026" name="Picture 2" descr="Hình ảnh Suy Nghĩ Của Cậu Bé PNG , Suy Nghĩ Clipart, Cậu Bé Clipart, Suy  Nghĩ PNG và Vector với nền trong suốt để tải xuống miễn phí">
            <a:extLst>
              <a:ext uri="{FF2B5EF4-FFF2-40B4-BE49-F238E27FC236}">
                <a16:creationId xmlns:a16="http://schemas.microsoft.com/office/drawing/2014/main" id="{3D0A35D9-00B4-4AFE-8495-5CCD7AEAF0AD}"/>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9844" b="90000" l="10000" r="90000">
                        <a14:foregroundMark x1="84375" y1="22031" x2="81094" y2="30469"/>
                        <a14:foregroundMark x1="81094" y1="30469" x2="78438" y2="32188"/>
                        <a14:foregroundMark x1="80156" y1="39063" x2="78125" y2="39375"/>
                        <a14:foregroundMark x1="60469" y1="41875" x2="52500" y2="45156"/>
                        <a14:foregroundMark x1="52500" y1="45156" x2="40625" y2="43125"/>
                        <a14:foregroundMark x1="57656" y1="41094" x2="64219" y2="48438"/>
                        <a14:foregroundMark x1="64219" y1="48438" x2="65156" y2="50938"/>
                        <a14:foregroundMark x1="83594" y1="21406" x2="79219" y2="21406"/>
                        <a14:foregroundMark x1="39375" y1="9844" x2="39688" y2="9844"/>
                      </a14:backgroundRemoval>
                    </a14:imgEffect>
                  </a14:imgLayer>
                </a14:imgProps>
              </a:ext>
              <a:ext uri="{28A0092B-C50C-407E-A947-70E740481C1C}">
                <a14:useLocalDpi xmlns:a14="http://schemas.microsoft.com/office/drawing/2010/main" val="0"/>
              </a:ext>
            </a:extLst>
          </a:blip>
          <a:srcRect/>
          <a:stretch>
            <a:fillRect/>
          </a:stretch>
        </p:blipFill>
        <p:spPr bwMode="auto">
          <a:xfrm>
            <a:off x="-425351" y="451339"/>
            <a:ext cx="1940169" cy="194016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A490CAB9-DCC7-4C77-99DC-4BFB3B4245FE}"/>
              </a:ext>
            </a:extLst>
          </p:cNvPr>
          <p:cNvSpPr/>
          <p:nvPr/>
        </p:nvSpPr>
        <p:spPr bwMode="auto">
          <a:xfrm>
            <a:off x="1" y="5684349"/>
            <a:ext cx="12191999" cy="1001479"/>
          </a:xfrm>
          <a:prstGeom prst="roundRect">
            <a:avLst>
              <a:gd name="adj" fmla="val 41249"/>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sz="3200" b="0" i="0" u="none" strike="noStrike" cap="none" normalizeH="0" baseline="0">
                <a:ln>
                  <a:noFill/>
                </a:ln>
                <a:solidFill>
                  <a:schemeClr val="tx1"/>
                </a:solidFill>
                <a:effectLst/>
                <a:latin typeface="Times New Roman" panose="02020603050405020304" pitchFamily="18" charset="0"/>
                <a:ea typeface="#9Slide03 Roboto" panose="02000000000000000000" pitchFamily="2" charset="0"/>
                <a:cs typeface="Times New Roman" panose="02020603050405020304" pitchFamily="18" charset="0"/>
              </a:rPr>
              <a:t>  Kết quả của phép toán so sánh chỉ nhận giá trị </a:t>
            </a:r>
            <a:r>
              <a:rPr kumimoji="0" lang="en-US" sz="3200" b="1" i="0" u="none" strike="noStrike" cap="none" normalizeH="0" baseline="0">
                <a:ln>
                  <a:noFill/>
                </a:ln>
                <a:solidFill>
                  <a:srgbClr val="FF0000"/>
                </a:solidFill>
                <a:effectLst/>
                <a:latin typeface="Times New Roman" panose="02020603050405020304" pitchFamily="18" charset="0"/>
                <a:ea typeface="#9Slide03 Roboto" panose="02000000000000000000" pitchFamily="2" charset="0"/>
                <a:cs typeface="Times New Roman" panose="02020603050405020304" pitchFamily="18" charset="0"/>
              </a:rPr>
              <a:t>ĐÚNG</a:t>
            </a:r>
            <a:r>
              <a:rPr kumimoji="0" lang="en-US" sz="3200" b="0" i="0" u="none" strike="noStrike" cap="none" normalizeH="0" baseline="0">
                <a:ln>
                  <a:noFill/>
                </a:ln>
                <a:solidFill>
                  <a:schemeClr val="tx1"/>
                </a:solidFill>
                <a:effectLst/>
                <a:latin typeface="Times New Roman" panose="02020603050405020304" pitchFamily="18" charset="0"/>
                <a:ea typeface="#9Slide03 Roboto" panose="02000000000000000000" pitchFamily="2" charset="0"/>
                <a:cs typeface="Times New Roman" panose="02020603050405020304" pitchFamily="18" charset="0"/>
              </a:rPr>
              <a:t> hoặc </a:t>
            </a:r>
            <a:r>
              <a:rPr kumimoji="0" lang="en-US" sz="3200" b="1" i="0" u="none" strike="noStrike" cap="none" normalizeH="0" baseline="0">
                <a:ln>
                  <a:noFill/>
                </a:ln>
                <a:solidFill>
                  <a:srgbClr val="FF0000"/>
                </a:solidFill>
                <a:effectLst/>
                <a:latin typeface="Times New Roman" panose="02020603050405020304" pitchFamily="18" charset="0"/>
                <a:ea typeface="#9Slide03 Roboto" panose="02000000000000000000" pitchFamily="2" charset="0"/>
                <a:cs typeface="Times New Roman" panose="02020603050405020304" pitchFamily="18" charset="0"/>
              </a:rPr>
              <a:t>SAI</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right)">
                                      <p:cBhvr>
                                        <p:cTn id="7" dur="500"/>
                                        <p:tgtEl>
                                          <p:spTgt spid="1026"/>
                                        </p:tgtEl>
                                      </p:cBhvr>
                                    </p:animEffect>
                                  </p:childTnLst>
                                </p:cTn>
                              </p:par>
                              <p:par>
                                <p:cTn id="8" presetID="22" presetClass="entr" presetSubtype="2" fill="hold" grpId="2"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500"/>
                                        <p:tgtEl>
                                          <p:spTgt spid="6"/>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1"/>
      <p:bldP spid="6" grpId="2"/>
      <p:bldP spid="2" grpId="0"/>
      <p:bldP spid="2" grpId="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p:cNvPicPr>
            <a:picLocks noGrp="1" noChangeAspect="1"/>
          </p:cNvPicPr>
          <p:nvPr>
            <p:ph idx="1"/>
          </p:nvPr>
        </p:nvPicPr>
        <p:blipFill>
          <a:blip r:embed="rId3">
            <a:extLst>
              <a:ext uri="{28A0092B-C50C-407E-A947-70E740481C1C}">
                <a14:useLocalDpi xmlns:a14="http://schemas.microsoft.com/office/drawing/2010/main" val="0"/>
              </a:ext>
            </a:extLst>
          </a:blip>
          <a:srcRect l="34473" t="32534" r="17604" b="49484"/>
          <a:stretch>
            <a:fillRect/>
          </a:stretch>
        </p:blipFill>
        <p:spPr>
          <a:xfrm>
            <a:off x="404399" y="1412604"/>
            <a:ext cx="10955264" cy="3345153"/>
          </a:xfrm>
          <a:prstGeom prst="rect">
            <a:avLst/>
          </a:prstGeom>
          <a:noFill/>
          <a:ln>
            <a:noFill/>
          </a:ln>
        </p:spPr>
      </p:pic>
    </p:spTree>
    <p:extLst>
      <p:ext uri="{BB962C8B-B14F-4D97-AF65-F5344CB8AC3E}">
        <p14:creationId xmlns:p14="http://schemas.microsoft.com/office/powerpoint/2010/main" val="2447067993"/>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a:extLst>
              <a:ext uri="{FF2B5EF4-FFF2-40B4-BE49-F238E27FC236}">
                <a16:creationId xmlns:a16="http://schemas.microsoft.com/office/drawing/2014/main" id="{71AF5B57-FFE1-4191-94EC-2B4F9DD864B3}"/>
              </a:ext>
            </a:extLst>
          </p:cNvPr>
          <p:cNvPicPr>
            <a:picLocks noGrp="1" noChangeAspect="1"/>
          </p:cNvPicPr>
          <p:nvPr>
            <p:ph idx="1"/>
          </p:nvPr>
        </p:nvPicPr>
        <p:blipFill>
          <a:blip r:embed="rId3"/>
          <a:stretch>
            <a:fillRect/>
          </a:stretch>
        </p:blipFill>
        <p:spPr>
          <a:xfrm>
            <a:off x="155108" y="0"/>
            <a:ext cx="11667581" cy="6857999"/>
          </a:xfrm>
          <a:prstGeom prst="rect">
            <a:avLst/>
          </a:prstGeom>
          <a:noFill/>
          <a:ln>
            <a:noFill/>
          </a:ln>
        </p:spPr>
      </p:pic>
    </p:spTree>
    <p:extLst>
      <p:ext uri="{BB962C8B-B14F-4D97-AF65-F5344CB8AC3E}">
        <p14:creationId xmlns:p14="http://schemas.microsoft.com/office/powerpoint/2010/main" val="3333139048"/>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A89F69E6-243A-4F64-B9D8-1F58682A1979}"/>
              </a:ext>
            </a:extLst>
          </p:cNvPr>
          <p:cNvGraphicFramePr>
            <a:graphicFrameLocks noGrp="1"/>
          </p:cNvGraphicFramePr>
          <p:nvPr>
            <p:extLst>
              <p:ext uri="{D42A27DB-BD31-4B8C-83A1-F6EECF244321}">
                <p14:modId xmlns:p14="http://schemas.microsoft.com/office/powerpoint/2010/main" val="118641478"/>
              </p:ext>
            </p:extLst>
          </p:nvPr>
        </p:nvGraphicFramePr>
        <p:xfrm>
          <a:off x="609600" y="3090738"/>
          <a:ext cx="10867292" cy="2317627"/>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26111537"/>
                    </a:ext>
                  </a:extLst>
                </a:gridCol>
                <a:gridCol w="4554415">
                  <a:extLst>
                    <a:ext uri="{9D8B030D-6E8A-4147-A177-3AD203B41FA5}">
                      <a16:colId xmlns:a16="http://schemas.microsoft.com/office/drawing/2014/main" val="2735693889"/>
                    </a:ext>
                  </a:extLst>
                </a:gridCol>
                <a:gridCol w="3874477">
                  <a:extLst>
                    <a:ext uri="{9D8B030D-6E8A-4147-A177-3AD203B41FA5}">
                      <a16:colId xmlns:a16="http://schemas.microsoft.com/office/drawing/2014/main" val="484912197"/>
                    </a:ext>
                  </a:extLst>
                </a:gridCol>
              </a:tblGrid>
              <a:tr h="88893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Ký hiệu trong Scratch</a:t>
                      </a:r>
                    </a:p>
                  </a:txBody>
                  <a:tcPr anchor="ctr"/>
                </a:tc>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Ý nghĩa</a:t>
                      </a:r>
                    </a:p>
                  </a:txBody>
                  <a:tcPr anchor="ctr"/>
                </a:tc>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Minh họa trong Scratch</a:t>
                      </a:r>
                    </a:p>
                  </a:txBody>
                  <a:tcPr anchor="ctr"/>
                </a:tc>
                <a:extLst>
                  <a:ext uri="{0D108BD9-81ED-4DB2-BD59-A6C34878D82A}">
                    <a16:rowId xmlns:a16="http://schemas.microsoft.com/office/drawing/2014/main" val="1583910944"/>
                  </a:ext>
                </a:extLst>
              </a:tr>
              <a:tr h="137274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join</a:t>
                      </a:r>
                    </a:p>
                  </a:txBody>
                  <a:tcPr anchor="ctr"/>
                </a:tc>
                <a:tc>
                  <a:txBody>
                    <a:bodyPr/>
                    <a:lstStyle/>
                    <a:p>
                      <a:r>
                        <a:rPr lang="en-US" sz="2800">
                          <a:latin typeface="Times New Roman" panose="02020603050405020304" pitchFamily="18" charset="0"/>
                          <a:ea typeface="#9Slide03 Roboto" panose="02000000000000000000" pitchFamily="2" charset="0"/>
                          <a:cs typeface="Times New Roman" panose="02020603050405020304" pitchFamily="18" charset="0"/>
                        </a:rPr>
                        <a:t>Kết nối biểu thức xâu kí tự với nhau</a:t>
                      </a:r>
                    </a:p>
                  </a:txBody>
                  <a:tcPr/>
                </a:tc>
                <a:tc>
                  <a:txBody>
                    <a:bodyPr/>
                    <a:lstStyle/>
                    <a:p>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3996925132"/>
                  </a:ext>
                </a:extLst>
              </a:tr>
            </a:tbl>
          </a:graphicData>
        </a:graphic>
      </p:graphicFrame>
      <p:sp>
        <p:nvSpPr>
          <p:cNvPr id="43011" name="Title 1"/>
          <p:cNvSpPr>
            <a:spLocks noGrp="1" noChangeArrowheads="1"/>
          </p:cNvSpPr>
          <p:nvPr>
            <p:ph type="title"/>
          </p:nvPr>
        </p:nvSpPr>
        <p:spPr/>
        <p:txBody>
          <a:bodyPr/>
          <a:lstStyle/>
          <a:p>
            <a:pPr eaLnBrk="1" hangingPunct="1"/>
            <a:r>
              <a:rPr lang="en-US" altLang="en-US" sz="3600" b="1">
                <a:solidFill>
                  <a:srgbClr val="FF0000"/>
                </a:solidFill>
                <a:latin typeface="Times New Roman" panose="02020603050405020304" pitchFamily="18" charset="0"/>
                <a:cs typeface="Times New Roman" panose="02020603050405020304" pitchFamily="18" charset="0"/>
              </a:rPr>
              <a:t>3. BIỂU THỨC KIỂU XÂU KÍ TỰ</a:t>
            </a:r>
            <a:endParaRPr lang="en-US" altLang="en-US" b="1">
              <a:solidFill>
                <a:srgbClr val="00B050"/>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7789239B-FD17-4410-AD99-AAD4C85DD694}"/>
              </a:ext>
            </a:extLst>
          </p:cNvPr>
          <p:cNvPicPr>
            <a:picLocks noChangeAspect="1"/>
          </p:cNvPicPr>
          <p:nvPr/>
        </p:nvPicPr>
        <p:blipFill>
          <a:blip r:embed="rId3"/>
          <a:stretch>
            <a:fillRect/>
          </a:stretch>
        </p:blipFill>
        <p:spPr>
          <a:xfrm>
            <a:off x="7826617" y="4182484"/>
            <a:ext cx="3242503" cy="967521"/>
          </a:xfrm>
          <a:prstGeom prst="rect">
            <a:avLst/>
          </a:prstGeom>
        </p:spPr>
      </p:pic>
      <p:sp>
        <p:nvSpPr>
          <p:cNvPr id="6" name="Title 1">
            <a:extLst>
              <a:ext uri="{FF2B5EF4-FFF2-40B4-BE49-F238E27FC236}">
                <a16:creationId xmlns:a16="http://schemas.microsoft.com/office/drawing/2014/main" id="{9119BEE5-C52A-47FF-B013-7FF1CC269CDB}"/>
              </a:ext>
            </a:extLst>
          </p:cNvPr>
          <p:cNvSpPr txBox="1"/>
          <p:nvPr/>
        </p:nvSpPr>
        <p:spPr>
          <a:xfrm>
            <a:off x="662354" y="1031471"/>
            <a:ext cx="11236570" cy="1800909"/>
          </a:xfrm>
          <a:prstGeom prst="rect">
            <a:avLst/>
          </a:prstGeom>
          <a:noFill/>
          <a:ln>
            <a:noFill/>
          </a:ln>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algn="just" fontAlgn="auto">
              <a:spcAft>
                <a:spcPts val="0"/>
              </a:spcAft>
              <a:defRPr/>
            </a:pPr>
            <a:r>
              <a:rPr lang="en-US" dirty="0">
                <a:ea typeface="#9Slide03 Roboto" panose="02000000000000000000" pitchFamily="2" charset="0"/>
              </a:rPr>
              <a:t>Với phép toán </a:t>
            </a:r>
            <a:r>
              <a:rPr lang="en-US" b="1" dirty="0">
                <a:solidFill>
                  <a:srgbClr val="FF0000"/>
                </a:solidFill>
                <a:ea typeface="#9Slide03 Roboto" panose="02000000000000000000" pitchFamily="2" charset="0"/>
              </a:rPr>
              <a:t>Join</a:t>
            </a:r>
            <a:r>
              <a:rPr lang="en-US" dirty="0">
                <a:ea typeface="#9Slide03 Roboto" panose="02000000000000000000" pitchFamily="2" charset="0"/>
              </a:rPr>
              <a:t> thuộc nhóm </a:t>
            </a:r>
            <a:r>
              <a:rPr lang="en-US" dirty="0">
                <a:solidFill>
                  <a:srgbClr val="FF0000"/>
                </a:solidFill>
                <a:ea typeface="#9Slide03 Roboto" panose="02000000000000000000" pitchFamily="2" charset="0"/>
              </a:rPr>
              <a:t>Operators</a:t>
            </a:r>
            <a:r>
              <a:rPr lang="en-US" dirty="0">
                <a:ea typeface="#9Slide03 Roboto" panose="02000000000000000000" pitchFamily="2" charset="0"/>
              </a:rPr>
              <a:t> trong scratch, ta có thể kết nối các biểu thức xâu kí tự khác nhau để tạo ra biểu thức xâu kí tự mới dài hơn.</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par>
                                <p:cTn id="13" presetID="2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righ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26415" y="5179695"/>
            <a:ext cx="10972800" cy="1678305"/>
          </a:xfrm>
        </p:spPr>
        <p:txBody>
          <a:bodyPr/>
          <a:lstStyle/>
          <a:p>
            <a:r>
              <a:rPr lang="en-US" altLang="pt-BR" dirty="0">
                <a:latin typeface="Times New Roman" panose="02020603050405020304" pitchFamily="18" charset="0"/>
                <a:cs typeface="Times New Roman" panose="02020603050405020304" pitchFamily="18" charset="0"/>
                <a:sym typeface="+mn-ea"/>
              </a:rPr>
              <a:t>Em hãy quan sát ví dụ 3 và tìm 1 ví dụ khác </a:t>
            </a:r>
            <a:r>
              <a:rPr lang="pt-BR" dirty="0">
                <a:latin typeface="Times New Roman" panose="02020603050405020304" pitchFamily="18" charset="0"/>
                <a:cs typeface="Times New Roman" panose="02020603050405020304" pitchFamily="18" charset="0"/>
                <a:sym typeface="+mn-ea"/>
              </a:rPr>
              <a:t>(không nhất thiết là bài toán trong máy tính) và chia sẻ trước lớp</a:t>
            </a:r>
            <a:r>
              <a:rPr lang="en-US" altLang="pt-BR" dirty="0">
                <a:latin typeface="Times New Roman" panose="02020603050405020304" pitchFamily="18" charset="0"/>
                <a:cs typeface="Times New Roman" panose="02020603050405020304" pitchFamily="18" charset="0"/>
                <a:sym typeface="+mn-ea"/>
              </a:rPr>
              <a:t>?</a:t>
            </a:r>
            <a:r>
              <a:rPr lang="pt-BR" dirty="0">
                <a:latin typeface="Times New Roman" panose="02020603050405020304" pitchFamily="18" charset="0"/>
                <a:cs typeface="Times New Roman" panose="02020603050405020304" pitchFamily="18" charset="0"/>
              </a:rPr>
              <a:t/>
            </a:r>
            <a:br>
              <a:rPr lang="pt-BR" dirty="0">
                <a:latin typeface="Times New Roman" panose="02020603050405020304" pitchFamily="18" charset="0"/>
                <a:cs typeface="Times New Roman" panose="02020603050405020304" pitchFamily="18" charset="0"/>
              </a:rPr>
            </a:br>
            <a:endParaRPr lang="en-US"/>
          </a:p>
        </p:txBody>
      </p:sp>
      <p:pic>
        <p:nvPicPr>
          <p:cNvPr id="9" name="Picture 1"/>
          <p:cNvPicPr>
            <a:picLocks noGrp="1" noChangeAspect="1"/>
          </p:cNvPicPr>
          <p:nvPr>
            <p:ph idx="1"/>
          </p:nvPr>
        </p:nvPicPr>
        <p:blipFill>
          <a:blip r:embed="rId2">
            <a:extLst>
              <a:ext uri="{28A0092B-C50C-407E-A947-70E740481C1C}">
                <a14:useLocalDpi xmlns:a14="http://schemas.microsoft.com/office/drawing/2010/main" val="0"/>
              </a:ext>
            </a:extLst>
          </a:blip>
          <a:srcRect r="3643" b="4460"/>
          <a:stretch>
            <a:fillRect/>
          </a:stretch>
        </p:blipFill>
        <p:spPr>
          <a:xfrm>
            <a:off x="526415" y="478790"/>
            <a:ext cx="10828020" cy="440118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descr="hinhnenxan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p:cNvSpPr txBox="1"/>
          <p:nvPr/>
        </p:nvSpPr>
        <p:spPr>
          <a:xfrm>
            <a:off x="978389" y="2018446"/>
            <a:ext cx="10734675" cy="1281112"/>
          </a:xfrm>
          <a:prstGeom prst="rect">
            <a:avLst/>
          </a:prstGeom>
        </p:spPr>
        <p:txBody>
          <a:bodyPr/>
          <a:lstStyle/>
          <a:p>
            <a:pPr algn="ctr" defTabSz="902970" eaLnBrk="1" fontAlgn="auto" hangingPunct="1">
              <a:spcAft>
                <a:spcPts val="0"/>
              </a:spcAft>
              <a:defRPr/>
            </a:pPr>
            <a:r>
              <a:rPr lang="en-US" sz="6000" b="1" dirty="0">
                <a:solidFill>
                  <a:srgbClr val="FF0000"/>
                </a:solidFill>
                <a:latin typeface="#9Slide03 Roboto" panose="02000000000000000000" pitchFamily="2" charset="0"/>
                <a:ea typeface="#9Slide03 Roboto" panose="02000000000000000000" pitchFamily="2" charset="0"/>
                <a:cs typeface="Times New Roman" panose="02020603050405020304" pitchFamily="18" charset="0"/>
              </a:rPr>
              <a:t>LUYỆN TẬP</a:t>
            </a:r>
          </a:p>
        </p:txBody>
      </p:sp>
      <p:pic>
        <p:nvPicPr>
          <p:cNvPr id="2050" name="Picture 2" descr="Muốn giảm cân&quot; hãy thường xuyên luyện tập thể dục thể thao">
            <a:extLst>
              <a:ext uri="{FF2B5EF4-FFF2-40B4-BE49-F238E27FC236}">
                <a16:creationId xmlns:a16="http://schemas.microsoft.com/office/drawing/2014/main" id="{3DE3A358-0F67-4352-AB27-23F8A8E7566D}"/>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8589" b="91411" l="10000" r="90000">
                        <a14:foregroundMark x1="68387" y1="9202" x2="65806" y2="8589"/>
                        <a14:foregroundMark x1="23548" y1="33129" x2="21290" y2="37423"/>
                        <a14:foregroundMark x1="29032" y1="15337" x2="28065" y2="14724"/>
                        <a14:foregroundMark x1="44194" y1="74847" x2="45161" y2="85276"/>
                        <a14:foregroundMark x1="45161" y1="85276" x2="45806" y2="86503"/>
                        <a14:foregroundMark x1="62581" y1="74233" x2="58387" y2="91411"/>
                        <a14:foregroundMark x1="58387" y1="91411" x2="55806" y2="90184"/>
                        <a14:foregroundMark x1="50000" y1="85276" x2="46129" y2="89571"/>
                        <a14:foregroundMark x1="45806" y1="88957" x2="40968" y2="79755"/>
                        <a14:foregroundMark x1="40968" y1="77914" x2="41935" y2="87117"/>
                        <a14:foregroundMark x1="41935" y1="87117" x2="46129" y2="90798"/>
                      </a14:backgroundRemoval>
                    </a14:imgEffect>
                  </a14:imgLayer>
                </a14:imgProps>
              </a:ext>
              <a:ext uri="{28A0092B-C50C-407E-A947-70E740481C1C}">
                <a14:useLocalDpi xmlns:a14="http://schemas.microsoft.com/office/drawing/2010/main" val="0"/>
              </a:ext>
            </a:extLst>
          </a:blip>
          <a:srcRect/>
          <a:stretch>
            <a:fillRect/>
          </a:stretch>
        </p:blipFill>
        <p:spPr bwMode="auto">
          <a:xfrm>
            <a:off x="-808893" y="3535313"/>
            <a:ext cx="6319221" cy="33226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ứt phá thành công nhờ 6 bước khởi động công việc đầu năm">
            <a:extLst>
              <a:ext uri="{FF2B5EF4-FFF2-40B4-BE49-F238E27FC236}">
                <a16:creationId xmlns:a16="http://schemas.microsoft.com/office/drawing/2014/main" id="{92633D90-B992-49A1-BA48-583B0E155979}"/>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61567" y1="62766" x2="55970" y2="68617"/>
                        <a14:foregroundMark x1="55970" y1="68617" x2="60075" y2="77128"/>
                        <a14:foregroundMark x1="60075" y1="77128" x2="58209" y2="79255"/>
                        <a14:foregroundMark x1="68284" y1="53191" x2="64179" y2="56915"/>
                        <a14:foregroundMark x1="13060" y1="69681" x2="14552" y2="70213"/>
                        <a14:foregroundMark x1="19776" y1="66489" x2="19776" y2="66489"/>
                        <a14:foregroundMark x1="23881" y1="72872" x2="23881" y2="72872"/>
                        <a14:foregroundMark x1="13433" y1="78191" x2="13433" y2="78191"/>
                        <a14:foregroundMark x1="11567" y1="80319" x2="11567" y2="80319"/>
                        <a14:foregroundMark x1="18657" y1="87766" x2="18657" y2="87766"/>
                      </a14:backgroundRemoval>
                    </a14:imgEffect>
                  </a14:imgLayer>
                </a14:imgProps>
              </a:ext>
              <a:ext uri="{28A0092B-C50C-407E-A947-70E740481C1C}">
                <a14:useLocalDpi xmlns:a14="http://schemas.microsoft.com/office/drawing/2010/main" val="0"/>
              </a:ext>
            </a:extLst>
          </a:blip>
          <a:srcRect/>
          <a:stretch>
            <a:fillRect/>
          </a:stretch>
        </p:blipFill>
        <p:spPr bwMode="auto">
          <a:xfrm>
            <a:off x="-934260" y="2661823"/>
            <a:ext cx="6706410" cy="4704496"/>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1079500" y="2021267"/>
            <a:ext cx="10734675" cy="1281112"/>
          </a:xfrm>
          <a:prstGeom prst="rect">
            <a:avLst/>
          </a:prstGeom>
        </p:spPr>
        <p:txBody>
          <a:bodyPr/>
          <a:lstStyle/>
          <a:p>
            <a:pPr algn="ctr" defTabSz="902970" eaLnBrk="1" fontAlgn="auto" hangingPunct="1">
              <a:spcAft>
                <a:spcPts val="0"/>
              </a:spcAft>
              <a:defRPr/>
            </a:pPr>
            <a:r>
              <a:rPr lang="en-US" sz="6600" b="1" dirty="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KHỞI ĐỘNG</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864235" y="247650"/>
            <a:ext cx="10492105" cy="1076325"/>
          </a:xfrm>
          <a:prstGeom prst="rect">
            <a:avLst/>
          </a:prstGeom>
          <a:noFill/>
        </p:spPr>
        <p:txBody>
          <a:bodyPr wrap="square" rtlCol="0">
            <a:spAutoFit/>
          </a:bodyPr>
          <a:lstStyle/>
          <a:p>
            <a:r>
              <a:rPr lang="en-US" sz="3200">
                <a:latin typeface="Times New Roman" panose="02020603050405020304" pitchFamily="18" charset="0"/>
                <a:ea typeface="#9Slide03 Roboto" panose="02000000000000000000" pitchFamily="2" charset="0"/>
                <a:cs typeface="Times New Roman" panose="02020603050405020304" pitchFamily="18" charset="0"/>
              </a:rPr>
              <a:t>Em hãy trình bày các phép toán cơ bản trong lập trình scratch. Lấy ví dụ minh họa?</a:t>
            </a:r>
          </a:p>
        </p:txBody>
      </p:sp>
      <p:pic>
        <p:nvPicPr>
          <p:cNvPr id="13" name="Picture 3"/>
          <p:cNvPicPr>
            <a:picLocks noChangeAspect="1"/>
          </p:cNvPicPr>
          <p:nvPr/>
        </p:nvPicPr>
        <p:blipFill>
          <a:blip r:embed="rId2">
            <a:extLst>
              <a:ext uri="{28A0092B-C50C-407E-A947-70E740481C1C}">
                <a14:useLocalDpi xmlns:a14="http://schemas.microsoft.com/office/drawing/2010/main" val="0"/>
              </a:ext>
            </a:extLst>
          </a:blip>
          <a:srcRect l="4098" t="1509" r="3469" b="1824"/>
          <a:stretch>
            <a:fillRect/>
          </a:stretch>
        </p:blipFill>
        <p:spPr>
          <a:xfrm>
            <a:off x="723900" y="1323340"/>
            <a:ext cx="10744835" cy="532193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xit" presetSubtype="32" fill="hold" grpId="2" nodeType="clickEffect">
                                  <p:stCondLst>
                                    <p:cond delay="0"/>
                                  </p:stCondLst>
                                  <p:childTnLst>
                                    <p:animEffect transition="out" filter="circle(out)">
                                      <p:cBhvr>
                                        <p:cTn id="11" dur="2000"/>
                                        <p:tgtEl>
                                          <p:spTgt spid="2"/>
                                        </p:tgtEl>
                                      </p:cBhvr>
                                    </p:animEffect>
                                    <p:set>
                                      <p:cBhvr>
                                        <p:cTn id="12" dur="1" fill="hold">
                                          <p:stCondLst>
                                            <p:cond delay="1999"/>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457200" y="2442210"/>
            <a:ext cx="11734800" cy="3683060"/>
          </a:xfrm>
          <a:prstGeom prst="rect">
            <a:avLst/>
          </a:prstGeom>
          <a:noFill/>
        </p:spPr>
        <p:txBody>
          <a:bodyPr wrap="square" rtlCol="0">
            <a:spAutoFit/>
          </a:bodyPr>
          <a:lstStyle/>
          <a:p>
            <a:pPr algn="just">
              <a:lnSpc>
                <a:spcPct val="150000"/>
              </a:lnSpc>
            </a:pPr>
            <a:r>
              <a:rPr lang="en-US" sz="4000">
                <a:latin typeface="Times New Roman" panose="02020603050405020304" pitchFamily="18" charset="0"/>
                <a:ea typeface="#9Slide03 Roboto" panose="02000000000000000000" pitchFamily="2" charset="0"/>
                <a:cs typeface="Times New Roman" panose="02020603050405020304" pitchFamily="18" charset="0"/>
              </a:rPr>
              <a:t>a. (m+n):|5+d|;</a:t>
            </a:r>
          </a:p>
          <a:p>
            <a:pPr algn="just">
              <a:lnSpc>
                <a:spcPct val="150000"/>
              </a:lnSpc>
            </a:pPr>
            <a:r>
              <a:rPr lang="en-US" sz="4000">
                <a:latin typeface="Times New Roman" panose="02020603050405020304" pitchFamily="18" charset="0"/>
                <a:ea typeface="#9Slide03 Roboto" panose="02000000000000000000" pitchFamily="2" charset="0"/>
                <a:cs typeface="Times New Roman" panose="02020603050405020304" pitchFamily="18" charset="0"/>
              </a:rPr>
              <a:t>b. (P không chia hết cho 3);</a:t>
            </a:r>
          </a:p>
          <a:p>
            <a:pPr algn="just">
              <a:lnSpc>
                <a:spcPct val="150000"/>
              </a:lnSpc>
            </a:pPr>
            <a:r>
              <a:rPr lang="en-US" sz="4000">
                <a:latin typeface="Times New Roman" panose="02020603050405020304" pitchFamily="18" charset="0"/>
                <a:ea typeface="#9Slide03 Roboto" panose="02000000000000000000" pitchFamily="2" charset="0"/>
                <a:cs typeface="Times New Roman" panose="02020603050405020304" pitchFamily="18" charset="0"/>
              </a:rPr>
              <a:t>c. (x&gt;30) và (y&lt;100);</a:t>
            </a:r>
          </a:p>
          <a:p>
            <a:pPr algn="just">
              <a:lnSpc>
                <a:spcPct val="150000"/>
              </a:lnSpc>
            </a:pPr>
            <a:r>
              <a:rPr lang="en-US" sz="4000">
                <a:latin typeface="Times New Roman" panose="02020603050405020304" pitchFamily="18" charset="0"/>
                <a:ea typeface="#9Slide03 Roboto" panose="02000000000000000000" pitchFamily="2" charset="0"/>
                <a:cs typeface="Times New Roman" panose="02020603050405020304" pitchFamily="18" charset="0"/>
              </a:rPr>
              <a:t>d. “Hãy nhập mật khẩu”</a:t>
            </a:r>
          </a:p>
        </p:txBody>
      </p:sp>
      <p:sp>
        <p:nvSpPr>
          <p:cNvPr id="3" name="Rectangle 2">
            <a:extLst>
              <a:ext uri="{FF2B5EF4-FFF2-40B4-BE49-F238E27FC236}">
                <a16:creationId xmlns:a16="http://schemas.microsoft.com/office/drawing/2014/main" id="{60C518FE-9BD7-4BAA-B2E6-3FC806136AAA}"/>
              </a:ext>
            </a:extLst>
          </p:cNvPr>
          <p:cNvSpPr/>
          <p:nvPr/>
        </p:nvSpPr>
        <p:spPr>
          <a:xfrm>
            <a:off x="228600" y="434747"/>
            <a:ext cx="11588262" cy="1200329"/>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lvl="0" algn="just"/>
            <a:r>
              <a:rPr lang="en-US" sz="36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Bài 1: Em hãy biểu diễn các biểu thức sau đây trong </a:t>
            </a:r>
            <a:r>
              <a:rPr lang="en-US" sz="360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Scratch</a:t>
            </a:r>
            <a:r>
              <a:rPr lang="en-US" sz="36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và cho biết mỗi biểu thức đó thuộc kiểu dữ liệu nào:</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3"/>
          <a:stretch>
            <a:fillRect/>
          </a:stretch>
        </p:blipFill>
        <p:spPr>
          <a:xfrm>
            <a:off x="5887720" y="632173"/>
            <a:ext cx="5080000" cy="1170831"/>
          </a:xfrm>
          <a:prstGeom prst="rect">
            <a:avLst/>
          </a:prstGeom>
          <a:noFill/>
          <a:ln w="9525">
            <a:noFill/>
          </a:ln>
        </p:spPr>
      </p:pic>
      <p:sp>
        <p:nvSpPr>
          <p:cNvPr id="4" name="Text Box 3"/>
          <p:cNvSpPr txBox="1"/>
          <p:nvPr/>
        </p:nvSpPr>
        <p:spPr>
          <a:xfrm>
            <a:off x="457834" y="212090"/>
            <a:ext cx="9224155" cy="523220"/>
          </a:xfrm>
          <a:prstGeom prst="rect">
            <a:avLst/>
          </a:prstGeom>
          <a:noFill/>
          <a:ln w="9525">
            <a:noFill/>
          </a:ln>
        </p:spPr>
        <p:txBody>
          <a:bodyPr wrap="square">
            <a:spAutoFit/>
          </a:bodyPr>
          <a:lstStyle/>
          <a:p>
            <a:pPr marL="0" indent="0"/>
            <a:r>
              <a:rPr lang="en-US" sz="2800" b="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a. Biểu thức kiểu số gồm các phép tính +, -,  abs, /.</a:t>
            </a:r>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6" name="Picture 5"/>
          <p:cNvPicPr/>
          <p:nvPr/>
        </p:nvPicPr>
        <p:blipFill>
          <a:blip r:embed="rId4"/>
          <a:stretch>
            <a:fillRect/>
          </a:stretch>
        </p:blipFill>
        <p:spPr>
          <a:xfrm>
            <a:off x="5887720" y="2221230"/>
            <a:ext cx="5081294" cy="1057275"/>
          </a:xfrm>
          <a:prstGeom prst="rect">
            <a:avLst/>
          </a:prstGeom>
          <a:noFill/>
          <a:ln w="9525">
            <a:noFill/>
          </a:ln>
        </p:spPr>
      </p:pic>
      <p:sp>
        <p:nvSpPr>
          <p:cNvPr id="7" name="Text Box 6"/>
          <p:cNvSpPr txBox="1"/>
          <p:nvPr/>
        </p:nvSpPr>
        <p:spPr>
          <a:xfrm>
            <a:off x="457834" y="1749425"/>
            <a:ext cx="7085965" cy="954107"/>
          </a:xfrm>
          <a:prstGeom prst="rect">
            <a:avLst/>
          </a:prstGeom>
          <a:noFill/>
          <a:ln w="9525">
            <a:noFill/>
          </a:ln>
        </p:spPr>
        <p:txBody>
          <a:bodyPr wrap="square">
            <a:spAutoFit/>
          </a:bodyPr>
          <a:lstStyle/>
          <a:p>
            <a:pPr marL="0" indent="0"/>
            <a:r>
              <a:rPr lang="en-US" sz="2800" b="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 Biểu thức logic có chứa toán tử not</a:t>
            </a:r>
          </a:p>
          <a:p>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8" name="Picture 7"/>
          <p:cNvPicPr/>
          <p:nvPr/>
        </p:nvPicPr>
        <p:blipFill>
          <a:blip r:embed="rId5"/>
          <a:stretch>
            <a:fillRect/>
          </a:stretch>
        </p:blipFill>
        <p:spPr>
          <a:xfrm>
            <a:off x="5834965" y="3787264"/>
            <a:ext cx="5354368" cy="1057275"/>
          </a:xfrm>
          <a:prstGeom prst="rect">
            <a:avLst/>
          </a:prstGeom>
          <a:noFill/>
          <a:ln w="9525">
            <a:noFill/>
          </a:ln>
        </p:spPr>
      </p:pic>
      <p:sp>
        <p:nvSpPr>
          <p:cNvPr id="101" name="Text Box 100"/>
          <p:cNvSpPr txBox="1"/>
          <p:nvPr/>
        </p:nvSpPr>
        <p:spPr>
          <a:xfrm>
            <a:off x="457834" y="4881291"/>
            <a:ext cx="10940730" cy="523220"/>
          </a:xfrm>
          <a:prstGeom prst="rect">
            <a:avLst/>
          </a:prstGeom>
          <a:noFill/>
          <a:ln w="9525">
            <a:noFill/>
          </a:ln>
        </p:spPr>
        <p:txBody>
          <a:bodyPr wrap="square">
            <a:spAutoFit/>
          </a:bodyPr>
          <a:lstStyle/>
          <a:p>
            <a:pPr marL="0" indent="0"/>
            <a:r>
              <a:rPr lang="en-US" sz="2800" b="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d. Biểu thức kiểu xâu kí tự chứa chuỗi “Hãy nhập mật khẩu”</a:t>
            </a:r>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9" name="Picture 8"/>
          <p:cNvPicPr/>
          <p:nvPr/>
        </p:nvPicPr>
        <p:blipFill>
          <a:blip r:embed="rId6"/>
          <a:stretch>
            <a:fillRect/>
          </a:stretch>
        </p:blipFill>
        <p:spPr>
          <a:xfrm>
            <a:off x="5737396" y="5441263"/>
            <a:ext cx="5797208" cy="1140916"/>
          </a:xfrm>
          <a:prstGeom prst="rect">
            <a:avLst/>
          </a:prstGeom>
          <a:noFill/>
          <a:ln w="9525">
            <a:noFill/>
          </a:ln>
        </p:spPr>
      </p:pic>
      <p:sp>
        <p:nvSpPr>
          <p:cNvPr id="10" name="Text Box 9"/>
          <p:cNvSpPr txBox="1"/>
          <p:nvPr/>
        </p:nvSpPr>
        <p:spPr>
          <a:xfrm>
            <a:off x="457834" y="3292379"/>
            <a:ext cx="7763560" cy="523220"/>
          </a:xfrm>
          <a:prstGeom prst="rect">
            <a:avLst/>
          </a:prstGeom>
          <a:noFill/>
          <a:ln w="9525">
            <a:noFill/>
          </a:ln>
        </p:spPr>
        <p:txBody>
          <a:bodyPr wrap="square">
            <a:spAutoFit/>
          </a:bodyPr>
          <a:lstStyle/>
          <a:p>
            <a:pPr marL="0" indent="0"/>
            <a:r>
              <a:rPr lang="en-US" sz="2800" b="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c. Biểu thức kiểu logic có chứa toán tử and</a:t>
            </a:r>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wipe(down)">
                                      <p:cBhvr>
                                        <p:cTn id="31" dur="500"/>
                                        <p:tgtEl>
                                          <p:spTgt spid="101"/>
                                        </p:tgtEl>
                                      </p:cBhvr>
                                    </p:animEffect>
                                  </p:childTnLst>
                                </p:cTn>
                              </p:par>
                              <p:par>
                                <p:cTn id="32" presetID="22" presetClass="entr" presetSubtype="4"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01"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926147" y="764692"/>
            <a:ext cx="10339705" cy="4524315"/>
          </a:xfrm>
          <a:prstGeom prst="rect">
            <a:avLst/>
          </a:prstGeom>
          <a:noFill/>
        </p:spPr>
        <p:txBody>
          <a:bodyPr wrap="square" rtlCol="0">
            <a:spAutoFit/>
          </a:bodyPr>
          <a:lstStyle/>
          <a:p>
            <a:pPr algn="just">
              <a:lnSpc>
                <a:spcPct val="150000"/>
              </a:lnSpc>
            </a:pPr>
            <a:r>
              <a:rPr lang="en-US" sz="3200" b="1">
                <a:latin typeface="Times New Roman" panose="02020603050405020304" pitchFamily="18" charset="0"/>
                <a:ea typeface="#9Slide03 Roboto" panose="02000000000000000000" pitchFamily="2" charset="0"/>
                <a:cs typeface="Times New Roman" panose="02020603050405020304" pitchFamily="18" charset="0"/>
              </a:rPr>
              <a:t>Bài 2: </a:t>
            </a:r>
            <a:r>
              <a:rPr lang="en-US" sz="3200">
                <a:latin typeface="Times New Roman" panose="02020603050405020304" pitchFamily="18" charset="0"/>
                <a:ea typeface="#9Slide03 Roboto" panose="02000000000000000000" pitchFamily="2" charset="0"/>
                <a:cs typeface="Times New Roman" panose="02020603050405020304" pitchFamily="18" charset="0"/>
              </a:rPr>
              <a:t>Khi thực hiện lệnh ở hình 3, máy tính sẽ lấy một số ngẫu nhiên trong khoảng từ 1 đến 10 làm giá trị cho biến số bí mật. Em hãy tạo câu lệnh để máy thông báo trên màn hình con số đã được máy chọn. Ví dụ nếu máy lấy số ngẫu nhiên là 9, cần đưa ra thông báo “ Số mà máy đã chọn ngẫu nhiên là 9”.</a:t>
            </a:r>
          </a:p>
        </p:txBody>
      </p:sp>
      <p:graphicFrame>
        <p:nvGraphicFramePr>
          <p:cNvPr id="3" name="Table 2"/>
          <p:cNvGraphicFramePr/>
          <p:nvPr>
            <p:extLst>
              <p:ext uri="{D42A27DB-BD31-4B8C-83A1-F6EECF244321}">
                <p14:modId xmlns:p14="http://schemas.microsoft.com/office/powerpoint/2010/main" val="1208167462"/>
              </p:ext>
            </p:extLst>
          </p:nvPr>
        </p:nvGraphicFramePr>
        <p:xfrm>
          <a:off x="2543175" y="3733483"/>
          <a:ext cx="416560" cy="73152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en-US" b="0"/>
                    </a:p>
                  </a:txBody>
                  <a:tcPr>
                    <a:lnL>
                      <a:noFill/>
                    </a:lnL>
                    <a:lnR>
                      <a:noFill/>
                    </a:lnR>
                    <a:lnT cap="flat">
                      <a:noFill/>
                    </a:lnT>
                    <a:lnB cap="flat">
                      <a:noFill/>
                    </a:lnB>
                    <a:lnTlToBr>
                      <a:noFill/>
                    </a:lnTlToBr>
                    <a:lnBlToTr>
                      <a:noFill/>
                    </a:lnBlToTr>
                    <a:noFill/>
                  </a:tcPr>
                </a:tc>
                <a:tc>
                  <a:txBody>
                    <a:bodyPr/>
                    <a:lstStyle/>
                    <a:p>
                      <a:pPr>
                        <a:buNone/>
                      </a:pPr>
                      <a:endParaRPr 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en-US"/>
                    </a:p>
                  </a:txBody>
                  <a:tcPr>
                    <a:lnL>
                      <a:noFill/>
                    </a:lnL>
                    <a:lnR>
                      <a:noFill/>
                    </a:lnR>
                    <a:lnT cap="flat">
                      <a:noFill/>
                    </a:lnT>
                    <a:lnB cap="flat">
                      <a:noFill/>
                    </a:lnB>
                    <a:lnTlToBr>
                      <a:noFill/>
                    </a:lnTlToBr>
                    <a:lnBlToTr>
                      <a:noFill/>
                    </a:lnBlToTr>
                    <a:noFill/>
                  </a:tcPr>
                </a:tc>
                <a:tc>
                  <a:txBody>
                    <a:bodyPr/>
                    <a:lstStyle/>
                    <a:p>
                      <a:pPr indent="0">
                        <a:buNone/>
                      </a:pPr>
                      <a:endParaRPr 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5" name="Table 4"/>
          <p:cNvGraphicFramePr/>
          <p:nvPr>
            <p:extLst>
              <p:ext uri="{D42A27DB-BD31-4B8C-83A1-F6EECF244321}">
                <p14:modId xmlns:p14="http://schemas.microsoft.com/office/powerpoint/2010/main" val="2032225091"/>
              </p:ext>
            </p:extLst>
          </p:nvPr>
        </p:nvGraphicFramePr>
        <p:xfrm>
          <a:off x="2543175" y="4756468"/>
          <a:ext cx="416560" cy="73152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en-US" b="0"/>
                    </a:p>
                  </a:txBody>
                  <a:tcPr>
                    <a:lnL>
                      <a:noFill/>
                    </a:lnL>
                    <a:lnR>
                      <a:noFill/>
                    </a:lnR>
                    <a:lnT cap="flat">
                      <a:noFill/>
                    </a:lnT>
                    <a:lnB cap="flat">
                      <a:noFill/>
                    </a:lnB>
                    <a:lnTlToBr>
                      <a:noFill/>
                    </a:lnTlToBr>
                    <a:lnBlToTr>
                      <a:noFill/>
                    </a:lnBlToTr>
                    <a:noFill/>
                  </a:tcPr>
                </a:tc>
                <a:tc>
                  <a:txBody>
                    <a:bodyPr/>
                    <a:lstStyle/>
                    <a:p>
                      <a:pPr>
                        <a:buNone/>
                      </a:pPr>
                      <a:endParaRPr 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en-US"/>
                    </a:p>
                  </a:txBody>
                  <a:tcPr>
                    <a:lnL>
                      <a:noFill/>
                    </a:lnL>
                    <a:lnR>
                      <a:noFill/>
                    </a:lnR>
                    <a:lnT cap="flat">
                      <a:noFill/>
                    </a:lnT>
                    <a:lnB cap="flat">
                      <a:noFill/>
                    </a:lnB>
                    <a:lnTlToBr>
                      <a:noFill/>
                    </a:lnTlToBr>
                    <a:lnBlToTr>
                      <a:noFill/>
                    </a:lnBlToTr>
                    <a:noFill/>
                  </a:tcPr>
                </a:tc>
                <a:tc>
                  <a:txBody>
                    <a:bodyPr/>
                    <a:lstStyle/>
                    <a:p>
                      <a:pPr indent="0">
                        <a:buNone/>
                      </a:pPr>
                      <a:endParaRPr 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p:nvPr>
            <p:extLst>
              <p:ext uri="{D42A27DB-BD31-4B8C-83A1-F6EECF244321}">
                <p14:modId xmlns:p14="http://schemas.microsoft.com/office/powerpoint/2010/main" val="1461364609"/>
              </p:ext>
            </p:extLst>
          </p:nvPr>
        </p:nvGraphicFramePr>
        <p:xfrm>
          <a:off x="2543175" y="3733483"/>
          <a:ext cx="416560" cy="73152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en-US" b="0"/>
                    </a:p>
                  </a:txBody>
                  <a:tcPr>
                    <a:lnL>
                      <a:noFill/>
                    </a:lnL>
                    <a:lnR>
                      <a:noFill/>
                    </a:lnR>
                    <a:lnT cap="flat">
                      <a:noFill/>
                    </a:lnT>
                    <a:lnB cap="flat">
                      <a:noFill/>
                    </a:lnB>
                    <a:lnTlToBr>
                      <a:noFill/>
                    </a:lnTlToBr>
                    <a:lnBlToTr>
                      <a:noFill/>
                    </a:lnBlToTr>
                    <a:noFill/>
                  </a:tcPr>
                </a:tc>
                <a:tc>
                  <a:txBody>
                    <a:bodyPr/>
                    <a:lstStyle/>
                    <a:p>
                      <a:pPr>
                        <a:buNone/>
                      </a:pPr>
                      <a:endParaRPr 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en-US"/>
                    </a:p>
                  </a:txBody>
                  <a:tcPr>
                    <a:lnL>
                      <a:noFill/>
                    </a:lnL>
                    <a:lnR>
                      <a:noFill/>
                    </a:lnR>
                    <a:lnT cap="flat">
                      <a:noFill/>
                    </a:lnT>
                    <a:lnB cap="flat">
                      <a:noFill/>
                    </a:lnB>
                    <a:lnTlToBr>
                      <a:noFill/>
                    </a:lnTlToBr>
                    <a:lnBlToTr>
                      <a:noFill/>
                    </a:lnBlToTr>
                    <a:noFill/>
                  </a:tcPr>
                </a:tc>
                <a:tc>
                  <a:txBody>
                    <a:bodyPr/>
                    <a:lstStyle/>
                    <a:p>
                      <a:pPr indent="0">
                        <a:buNone/>
                      </a:pPr>
                      <a:endParaRPr 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5" name="Table 4"/>
          <p:cNvGraphicFramePr/>
          <p:nvPr>
            <p:extLst>
              <p:ext uri="{D42A27DB-BD31-4B8C-83A1-F6EECF244321}">
                <p14:modId xmlns:p14="http://schemas.microsoft.com/office/powerpoint/2010/main" val="1711960982"/>
              </p:ext>
            </p:extLst>
          </p:nvPr>
        </p:nvGraphicFramePr>
        <p:xfrm>
          <a:off x="2543175" y="4756468"/>
          <a:ext cx="416560" cy="73152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en-US" b="0"/>
                    </a:p>
                  </a:txBody>
                  <a:tcPr>
                    <a:lnL>
                      <a:noFill/>
                    </a:lnL>
                    <a:lnR>
                      <a:noFill/>
                    </a:lnR>
                    <a:lnT cap="flat">
                      <a:noFill/>
                    </a:lnT>
                    <a:lnB cap="flat">
                      <a:noFill/>
                    </a:lnB>
                    <a:lnTlToBr>
                      <a:noFill/>
                    </a:lnTlToBr>
                    <a:lnBlToTr>
                      <a:noFill/>
                    </a:lnBlToTr>
                    <a:noFill/>
                  </a:tcPr>
                </a:tc>
                <a:tc>
                  <a:txBody>
                    <a:bodyPr/>
                    <a:lstStyle/>
                    <a:p>
                      <a:pPr>
                        <a:buNone/>
                      </a:pPr>
                      <a:endParaRPr 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en-US"/>
                    </a:p>
                  </a:txBody>
                  <a:tcPr>
                    <a:lnL>
                      <a:noFill/>
                    </a:lnL>
                    <a:lnR>
                      <a:noFill/>
                    </a:lnR>
                    <a:lnT cap="flat">
                      <a:noFill/>
                    </a:lnT>
                    <a:lnB cap="flat">
                      <a:noFill/>
                    </a:lnB>
                    <a:lnTlToBr>
                      <a:noFill/>
                    </a:lnTlToBr>
                    <a:lnBlToTr>
                      <a:noFill/>
                    </a:lnBlToTr>
                    <a:noFill/>
                  </a:tcPr>
                </a:tc>
                <a:tc>
                  <a:txBody>
                    <a:bodyPr/>
                    <a:lstStyle/>
                    <a:p>
                      <a:pPr indent="0">
                        <a:buNone/>
                      </a:pPr>
                      <a:endParaRPr 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6" name="Picture 5"/>
          <p:cNvPicPr/>
          <p:nvPr/>
        </p:nvPicPr>
        <p:blipFill>
          <a:blip r:embed="rId2"/>
          <a:stretch>
            <a:fillRect/>
          </a:stretch>
        </p:blipFill>
        <p:spPr>
          <a:xfrm>
            <a:off x="3180274" y="3955867"/>
            <a:ext cx="7596506" cy="2797150"/>
          </a:xfrm>
          <a:prstGeom prst="rect">
            <a:avLst/>
          </a:prstGeom>
          <a:noFill/>
          <a:ln w="9525">
            <a:noFill/>
          </a:ln>
        </p:spPr>
      </p:pic>
      <p:pic>
        <p:nvPicPr>
          <p:cNvPr id="8" name="Picture 7"/>
          <p:cNvPicPr/>
          <p:nvPr/>
        </p:nvPicPr>
        <p:blipFill>
          <a:blip r:embed="rId3"/>
          <a:stretch>
            <a:fillRect/>
          </a:stretch>
        </p:blipFill>
        <p:spPr>
          <a:xfrm>
            <a:off x="3180274" y="1056586"/>
            <a:ext cx="4751412" cy="1418907"/>
          </a:xfrm>
          <a:prstGeom prst="rect">
            <a:avLst/>
          </a:prstGeom>
          <a:noFill/>
          <a:ln w="9525">
            <a:noFill/>
          </a:ln>
        </p:spPr>
      </p:pic>
      <p:sp>
        <p:nvSpPr>
          <p:cNvPr id="9" name="Text Box 8"/>
          <p:cNvSpPr txBox="1"/>
          <p:nvPr/>
        </p:nvSpPr>
        <p:spPr>
          <a:xfrm>
            <a:off x="419735" y="764199"/>
            <a:ext cx="5080000" cy="584775"/>
          </a:xfrm>
          <a:prstGeom prst="rect">
            <a:avLst/>
          </a:prstGeom>
          <a:noFill/>
          <a:ln w="9525">
            <a:noFill/>
          </a:ln>
        </p:spPr>
        <p:txBody>
          <a:bodyPr>
            <a:spAutoFit/>
          </a:bodyPr>
          <a:lstStyle/>
          <a:p>
            <a:pPr marL="0" indent="0"/>
            <a:r>
              <a:rPr lang="en-US" sz="3200" b="1">
                <a:latin typeface="Times New Roman" panose="02020603050405020304" pitchFamily="18" charset="0"/>
                <a:ea typeface="#9Slide03 Roboto" panose="02000000000000000000" pitchFamily="2" charset="0"/>
                <a:cs typeface="Times New Roman" panose="02020603050405020304" pitchFamily="18" charset="0"/>
              </a:rPr>
              <a:t>Câu lệnh:</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10" name="Text Box 9"/>
          <p:cNvSpPr txBox="1"/>
          <p:nvPr/>
        </p:nvSpPr>
        <p:spPr>
          <a:xfrm>
            <a:off x="419735" y="2835521"/>
            <a:ext cx="5080000" cy="1077218"/>
          </a:xfrm>
          <a:prstGeom prst="rect">
            <a:avLst/>
          </a:prstGeom>
          <a:noFill/>
          <a:ln w="9525">
            <a:noFill/>
          </a:ln>
        </p:spPr>
        <p:txBody>
          <a:bodyPr>
            <a:spAutoFit/>
          </a:bodyPr>
          <a:lstStyle/>
          <a:p>
            <a:pPr marL="0" indent="0"/>
            <a:r>
              <a:rPr lang="en-US" sz="3200" b="1">
                <a:latin typeface="Times New Roman" panose="02020603050405020304" pitchFamily="18" charset="0"/>
                <a:ea typeface="#9Slide03 Roboto" panose="02000000000000000000" pitchFamily="2" charset="0"/>
                <a:cs typeface="Times New Roman" panose="02020603050405020304" pitchFamily="18" charset="0"/>
              </a:rPr>
              <a:t>Kết quả như sau: </a:t>
            </a:r>
          </a:p>
          <a:p>
            <a:pPr marL="0" indent="0"/>
            <a:r>
              <a:rPr lang="en-US" sz="3200" b="1">
                <a:latin typeface="Times New Roman" panose="02020603050405020304" pitchFamily="18" charset="0"/>
                <a:ea typeface="#9Slide03 Roboto" panose="02000000000000000000" pitchFamily="2" charset="0"/>
                <a:cs typeface="Times New Roman" panose="02020603050405020304" pitchFamily="18" charset="0"/>
              </a:rPr>
              <a:t> </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ppt_x</p:attrName>
                                        </p:attrNameLst>
                                      </p:cBhvr>
                                      <p:tavLst>
                                        <p:tav tm="0">
                                          <p:val>
                                            <p:strVal val="#ppt_x-.2"/>
                                          </p:val>
                                        </p:tav>
                                        <p:tav tm="100000">
                                          <p:val>
                                            <p:strVal val="#ppt_x"/>
                                          </p:val>
                                        </p:tav>
                                      </p:tavLst>
                                    </p:anim>
                                    <p:anim calcmode="lin" valueType="num">
                                      <p:cBhvr>
                                        <p:cTn id="15"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ppt_x</p:attrName>
                                        </p:attrNameLst>
                                      </p:cBhvr>
                                      <p:tavLst>
                                        <p:tav tm="0">
                                          <p:val>
                                            <p:strVal val="#ppt_x-.2"/>
                                          </p:val>
                                        </p:tav>
                                        <p:tav tm="100000">
                                          <p:val>
                                            <p:strVal val="#ppt_x"/>
                                          </p:val>
                                        </p:tav>
                                      </p:tavLst>
                                    </p:anim>
                                    <p:anim calcmode="lin" valueType="num">
                                      <p:cBhvr>
                                        <p:cTn id="22"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Bài tập vận dụng cho học sinh giỏi - CN6 (Tuần 9) | THCS Tân Sơn">
            <a:extLst>
              <a:ext uri="{FF2B5EF4-FFF2-40B4-BE49-F238E27FC236}">
                <a16:creationId xmlns:a16="http://schemas.microsoft.com/office/drawing/2014/main" id="{973579CC-FDBB-4A98-9DD0-C9428D6660C7}"/>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2667" b="96000" l="10000" r="90000">
                        <a14:foregroundMark x1="85500" y1="25667" x2="81750" y2="42000"/>
                        <a14:foregroundMark x1="81750" y1="42000" x2="81500" y2="62333"/>
                        <a14:foregroundMark x1="81500" y1="62333" x2="82750" y2="64333"/>
                        <a14:foregroundMark x1="89000" y1="35333" x2="86000" y2="37333"/>
                        <a14:foregroundMark x1="85500" y1="21333" x2="81000" y2="37667"/>
                        <a14:foregroundMark x1="88250" y1="22333" x2="86000" y2="21000"/>
                        <a14:foregroundMark x1="47000" y1="37000" x2="47500" y2="41333"/>
                        <a14:foregroundMark x1="58500" y1="9000" x2="50250" y2="7000"/>
                        <a14:foregroundMark x1="60750" y1="4000" x2="54000" y2="4000"/>
                        <a14:foregroundMark x1="54000" y1="4000" x2="51750" y2="2667"/>
                        <a14:foregroundMark x1="84000" y1="54667" x2="83250" y2="62333"/>
                        <a14:foregroundMark x1="83250" y1="62333" x2="83750" y2="66667"/>
                        <a14:foregroundMark x1="85250" y1="60333" x2="84000" y2="66333"/>
                        <a14:foregroundMark x1="81750" y1="48000" x2="81000" y2="52000"/>
                        <a14:foregroundMark x1="79250" y1="45000" x2="78000" y2="53000"/>
                        <a14:foregroundMark x1="78000" y1="53000" x2="78500" y2="54000"/>
                        <a14:foregroundMark x1="88000" y1="24000" x2="86750" y2="28333"/>
                        <a14:foregroundMark x1="53000" y1="88333" x2="48750" y2="96000"/>
                      </a14:backgroundRemoval>
                    </a14:imgEffect>
                  </a14:imgLayer>
                </a14:imgProps>
              </a:ext>
              <a:ext uri="{28A0092B-C50C-407E-A947-70E740481C1C}">
                <a14:useLocalDpi xmlns:a14="http://schemas.microsoft.com/office/drawing/2010/main" val="0"/>
              </a:ext>
            </a:extLst>
          </a:blip>
          <a:srcRect/>
          <a:stretch>
            <a:fillRect/>
          </a:stretch>
        </p:blipFill>
        <p:spPr bwMode="auto">
          <a:xfrm>
            <a:off x="-308059" y="1794608"/>
            <a:ext cx="6075811" cy="4556858"/>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1749913" y="2146300"/>
            <a:ext cx="10734675" cy="1282700"/>
          </a:xfrm>
          <a:prstGeom prst="rect">
            <a:avLst/>
          </a:prstGeom>
        </p:spPr>
        <p:txBody>
          <a:bodyPr/>
          <a:lstStyle/>
          <a:p>
            <a:pPr algn="ctr" defTabSz="902970" eaLnBrk="1" fontAlgn="auto" hangingPunct="1">
              <a:spcAft>
                <a:spcPts val="0"/>
              </a:spcAft>
              <a:defRPr/>
            </a:pPr>
            <a:r>
              <a:rPr lang="en-US" sz="7200" b="1" dirty="0">
                <a:solidFill>
                  <a:srgbClr val="FF0000"/>
                </a:solidFill>
                <a:latin typeface="#9Slide03 Roboto" panose="02000000000000000000" pitchFamily="2" charset="0"/>
                <a:ea typeface="#9Slide03 Roboto" panose="02000000000000000000" pitchFamily="2" charset="0"/>
                <a:cs typeface="Times New Roman" panose="02020603050405020304" pitchFamily="18" charset="0"/>
              </a:rPr>
              <a:t>VẬN DỤNG</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609600" y="187692"/>
            <a:ext cx="10972800" cy="617537"/>
          </a:xfrm>
          <a:prstGeom prst="rect">
            <a:avLst/>
          </a:prstGeom>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fontAlgn="auto">
              <a:spcAft>
                <a:spcPts val="0"/>
              </a:spcAft>
              <a:defRPr/>
            </a:pPr>
            <a:r>
              <a:rPr lang="en-US" sz="3600" b="1" dirty="0">
                <a:solidFill>
                  <a:srgbClr val="FF0000"/>
                </a:solidFill>
                <a:effectLst>
                  <a:outerShdw blurRad="38100" dist="38100" dir="2700000" algn="tl">
                    <a:srgbClr val="000000">
                      <a:alpha val="43137"/>
                    </a:srgbClr>
                  </a:outerShdw>
                </a:effectLst>
                <a:ea typeface="#9Slide03 Roboto" panose="02000000000000000000" pitchFamily="2" charset="0"/>
              </a:rPr>
              <a:t>TRÒ CHƠI: “VÒNG QUAY MAY MẮN”</a:t>
            </a:r>
          </a:p>
        </p:txBody>
      </p:sp>
      <p:sp>
        <p:nvSpPr>
          <p:cNvPr id="4" name="Title 1"/>
          <p:cNvSpPr txBox="1"/>
          <p:nvPr/>
        </p:nvSpPr>
        <p:spPr>
          <a:xfrm>
            <a:off x="451339" y="805229"/>
            <a:ext cx="10972800" cy="5630740"/>
          </a:xfrm>
          <a:prstGeom prst="rect">
            <a:avLst/>
          </a:prstGeom>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fontAlgn="auto">
              <a:lnSpc>
                <a:spcPct val="150000"/>
              </a:lnSpc>
              <a:spcAft>
                <a:spcPts val="0"/>
              </a:spcAft>
              <a:defRPr/>
            </a:pPr>
            <a:r>
              <a:rPr lang="en-US" b="1" dirty="0">
                <a:solidFill>
                  <a:srgbClr val="FF0000"/>
                </a:solidFill>
                <a:effectLst>
                  <a:outerShdw blurRad="38100" dist="38100" dir="2700000" algn="tl">
                    <a:srgbClr val="000000">
                      <a:alpha val="43137"/>
                    </a:srgbClr>
                  </a:outerShdw>
                </a:effectLst>
                <a:ea typeface="#9Slide03 Roboto" panose="02000000000000000000" pitchFamily="2" charset="0"/>
              </a:rPr>
              <a:t>LUẬT CHƠI</a:t>
            </a:r>
          </a:p>
          <a:p>
            <a:pPr algn="just">
              <a:lnSpc>
                <a:spcPct val="150000"/>
              </a:lnSpc>
              <a:buFont typeface="Wingdings" panose="05000000000000000000" pitchFamily="2" charset="2"/>
              <a:buChar char="Ø"/>
            </a:pPr>
            <a:r>
              <a:rPr lang="en-US" dirty="0">
                <a:ea typeface="#9Slide03 Roboto" panose="02000000000000000000" pitchFamily="2" charset="0"/>
                <a:sym typeface="+mn-ea"/>
              </a:rPr>
              <a:t> </a:t>
            </a:r>
            <a:r>
              <a:rPr lang="en-US" b="1">
                <a:solidFill>
                  <a:srgbClr val="002060"/>
                </a:solidFill>
                <a:ea typeface="#9Slide03 Roboto" panose="02000000000000000000" pitchFamily="2" charset="0"/>
                <a:sym typeface="+mn-ea"/>
              </a:rPr>
              <a:t>Cô sẽ chọn số ngẫu nhiên một  bạn  trong lớp. </a:t>
            </a:r>
            <a:endParaRPr lang="en-US" b="1">
              <a:solidFill>
                <a:srgbClr val="002060"/>
              </a:solidFill>
              <a:ea typeface="#9Slide03 Roboto" panose="02000000000000000000" pitchFamily="2" charset="0"/>
            </a:endParaRPr>
          </a:p>
          <a:p>
            <a:pPr algn="just">
              <a:lnSpc>
                <a:spcPct val="150000"/>
              </a:lnSpc>
              <a:buFont typeface="Wingdings" panose="05000000000000000000" pitchFamily="2" charset="2"/>
              <a:buChar char="Ø"/>
            </a:pPr>
            <a:r>
              <a:rPr lang="en-US" b="1">
                <a:solidFill>
                  <a:srgbClr val="002060"/>
                </a:solidFill>
                <a:ea typeface="#9Slide03 Roboto" panose="02000000000000000000" pitchFamily="2" charset="0"/>
                <a:sym typeface="+mn-ea"/>
              </a:rPr>
              <a:t> Bạn được chọn sẽ quay vòng  quay may m</a:t>
            </a:r>
            <a:r>
              <a:rPr lang="vi-VN" b="1">
                <a:solidFill>
                  <a:srgbClr val="002060"/>
                </a:solidFill>
                <a:ea typeface="#9Slide03 Roboto" panose="02000000000000000000" pitchFamily="2" charset="0"/>
                <a:sym typeface="+mn-ea"/>
              </a:rPr>
              <a:t>ắn</a:t>
            </a:r>
            <a:r>
              <a:rPr lang="en-US" b="1">
                <a:solidFill>
                  <a:srgbClr val="002060"/>
                </a:solidFill>
                <a:ea typeface="#9Slide03 Roboto" panose="02000000000000000000" pitchFamily="2" charset="0"/>
                <a:sym typeface="+mn-ea"/>
              </a:rPr>
              <a:t>, vòng  quay d</a:t>
            </a:r>
            <a:r>
              <a:rPr lang="vi-VN" b="1">
                <a:solidFill>
                  <a:srgbClr val="002060"/>
                </a:solidFill>
                <a:ea typeface="#9Slide03 Roboto" panose="02000000000000000000" pitchFamily="2" charset="0"/>
                <a:sym typeface="+mn-ea"/>
              </a:rPr>
              <a:t>ừng </a:t>
            </a:r>
            <a:r>
              <a:rPr lang="en-US" b="1">
                <a:solidFill>
                  <a:srgbClr val="002060"/>
                </a:solidFill>
                <a:ea typeface="#9Slide03 Roboto" panose="02000000000000000000" pitchFamily="2" charset="0"/>
                <a:sym typeface="+mn-ea"/>
              </a:rPr>
              <a:t> kim chỉ  vào  số </a:t>
            </a:r>
            <a:r>
              <a:rPr lang="vi-VN" b="1">
                <a:solidFill>
                  <a:srgbClr val="002060"/>
                </a:solidFill>
                <a:ea typeface="#9Slide03 Roboto" panose="02000000000000000000" pitchFamily="2" charset="0"/>
                <a:sym typeface="+mn-ea"/>
              </a:rPr>
              <a:t>đ</a:t>
            </a:r>
            <a:r>
              <a:rPr lang="en-US" b="1">
                <a:solidFill>
                  <a:srgbClr val="002060"/>
                </a:solidFill>
                <a:ea typeface="#9Slide03 Roboto" panose="02000000000000000000" pitchFamily="2" charset="0"/>
                <a:sym typeface="+mn-ea"/>
              </a:rPr>
              <a:t>iểm:</a:t>
            </a:r>
            <a:endParaRPr lang="en-US" b="1">
              <a:solidFill>
                <a:srgbClr val="002060"/>
              </a:solidFill>
              <a:ea typeface="#9Slide03 Roboto" panose="02000000000000000000" pitchFamily="2" charset="0"/>
            </a:endParaRPr>
          </a:p>
          <a:p>
            <a:pPr algn="just">
              <a:lnSpc>
                <a:spcPct val="150000"/>
              </a:lnSpc>
              <a:buFont typeface="Arial" panose="020B0604020202020204" pitchFamily="34" charset="0"/>
              <a:buNone/>
            </a:pPr>
            <a:r>
              <a:rPr lang="en-US" b="1">
                <a:solidFill>
                  <a:srgbClr val="002060"/>
                </a:solidFill>
                <a:ea typeface="#9Slide03 Roboto" panose="02000000000000000000" pitchFamily="2" charset="0"/>
                <a:sym typeface="+mn-ea"/>
              </a:rPr>
              <a:t> - Bạn </a:t>
            </a:r>
            <a:r>
              <a:rPr lang="vi-VN" b="1">
                <a:solidFill>
                  <a:srgbClr val="002060"/>
                </a:solidFill>
                <a:ea typeface="#9Slide03 Roboto" panose="02000000000000000000" pitchFamily="2" charset="0"/>
                <a:sym typeface="+mn-ea"/>
              </a:rPr>
              <a:t>được </a:t>
            </a:r>
            <a:r>
              <a:rPr lang="en-US" b="1">
                <a:solidFill>
                  <a:srgbClr val="002060"/>
                </a:solidFill>
                <a:ea typeface="#9Slide03 Roboto" panose="02000000000000000000" pitchFamily="2" charset="0"/>
                <a:sym typeface="+mn-ea"/>
              </a:rPr>
              <a:t> chọn sẽ chọn số câu hỏi</a:t>
            </a:r>
            <a:endParaRPr lang="en-US" b="1">
              <a:solidFill>
                <a:srgbClr val="002060"/>
              </a:solidFill>
              <a:ea typeface="#9Slide03 Roboto" panose="02000000000000000000" pitchFamily="2" charset="0"/>
            </a:endParaRPr>
          </a:p>
          <a:p>
            <a:pPr algn="just">
              <a:lnSpc>
                <a:spcPct val="150000"/>
              </a:lnSpc>
              <a:buFont typeface="Arial" panose="020B0604020202020204" pitchFamily="34" charset="0"/>
              <a:buNone/>
            </a:pPr>
            <a:r>
              <a:rPr lang="en-US" b="1">
                <a:solidFill>
                  <a:srgbClr val="002060"/>
                </a:solidFill>
                <a:ea typeface="#9Slide03 Roboto" panose="02000000000000000000" pitchFamily="2" charset="0"/>
                <a:sym typeface="Wingdings" panose="05000000000000000000" pitchFamily="2" charset="2"/>
              </a:rPr>
              <a:t>-  Nếu trả lời đúng sẽ nhận được số </a:t>
            </a:r>
            <a:r>
              <a:rPr lang="vi-VN" b="1">
                <a:solidFill>
                  <a:srgbClr val="002060"/>
                </a:solidFill>
                <a:ea typeface="#9Slide03 Roboto" panose="02000000000000000000" pitchFamily="2" charset="0"/>
                <a:sym typeface="Wingdings" panose="05000000000000000000" pitchFamily="2" charset="2"/>
              </a:rPr>
              <a:t>đ</a:t>
            </a:r>
            <a:r>
              <a:rPr lang="en-US" b="1">
                <a:solidFill>
                  <a:srgbClr val="002060"/>
                </a:solidFill>
                <a:ea typeface="#9Slide03 Roboto" panose="02000000000000000000" pitchFamily="2" charset="0"/>
                <a:sym typeface="Wingdings" panose="05000000000000000000" pitchFamily="2" charset="2"/>
              </a:rPr>
              <a:t>iểm </a:t>
            </a:r>
            <a:r>
              <a:rPr lang="vi-VN" b="1">
                <a:solidFill>
                  <a:srgbClr val="002060"/>
                </a:solidFill>
                <a:ea typeface="#9Slide03 Roboto" panose="02000000000000000000" pitchFamily="2" charset="0"/>
                <a:sym typeface="Wingdings" panose="05000000000000000000" pitchFamily="2" charset="2"/>
              </a:rPr>
              <a:t>đó</a:t>
            </a:r>
            <a:endParaRPr lang="en-US" b="1">
              <a:solidFill>
                <a:srgbClr val="002060"/>
              </a:solidFill>
              <a:ea typeface="#9Slide03 Roboto" panose="02000000000000000000" pitchFamily="2" charset="0"/>
              <a:sym typeface="Wingdings" panose="05000000000000000000" pitchFamily="2" charset="2"/>
            </a:endParaRPr>
          </a:p>
          <a:p>
            <a:pPr algn="just">
              <a:lnSpc>
                <a:spcPct val="150000"/>
              </a:lnSpc>
              <a:buFont typeface="Arial" panose="020B0604020202020204" pitchFamily="34" charset="0"/>
              <a:buNone/>
            </a:pPr>
            <a:r>
              <a:rPr lang="en-US" b="1">
                <a:solidFill>
                  <a:srgbClr val="002060"/>
                </a:solidFill>
                <a:ea typeface="#9Slide03 Roboto" panose="02000000000000000000" pitchFamily="2" charset="0"/>
                <a:sym typeface="Wingdings" panose="05000000000000000000" pitchFamily="2" charset="2"/>
              </a:rPr>
              <a:t>- Nếu trả lời sai, bạn mất lượt  cô sẽ mời bạn khác trả lời.</a:t>
            </a:r>
          </a:p>
          <a:p>
            <a:pPr algn="just">
              <a:lnSpc>
                <a:spcPct val="150000"/>
              </a:lnSpc>
              <a:buFont typeface="Arial" panose="020B0604020202020204" pitchFamily="34" charset="0"/>
              <a:buNone/>
            </a:pPr>
            <a:endParaRPr lang="en-US" b="1">
              <a:solidFill>
                <a:srgbClr val="002060"/>
              </a:solidFill>
              <a:ea typeface="#9Slide03 Roboto" panose="02000000000000000000" pitchFamily="2" charset="0"/>
            </a:endParaRPr>
          </a:p>
          <a:p>
            <a:pPr algn="just" fontAlgn="auto">
              <a:lnSpc>
                <a:spcPct val="150000"/>
              </a:lnSpc>
              <a:spcAft>
                <a:spcPts val="0"/>
              </a:spcAft>
              <a:defRPr/>
            </a:pPr>
            <a:endParaRPr lang="en-US" sz="2400" b="1" dirty="0">
              <a:solidFill>
                <a:srgbClr val="FF0000"/>
              </a:solidFill>
              <a:ea typeface="#9Slide03 Roboto" panose="020000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F0AA80-97AA-426F-AF37-45CACBBBDE77}"/>
              </a:ext>
            </a:extLst>
          </p:cNvPr>
          <p:cNvSpPr/>
          <p:nvPr/>
        </p:nvSpPr>
        <p:spPr>
          <a:xfrm>
            <a:off x="404447" y="439617"/>
            <a:ext cx="11131062" cy="1224951"/>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a:lnSpc>
                <a:spcPct val="115000"/>
              </a:lnSpc>
              <a:spcAft>
                <a:spcPts val="0"/>
              </a:spcAft>
            </a:pPr>
            <a:r>
              <a:rPr lang="en-US" sz="32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Câu 2. </a:t>
            </a:r>
            <a:r>
              <a:rPr lang="en-US" sz="3200">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Đối với biểu thức xâu kí tự, có thể tạo mới biểu thức bằng phép toàn nào dưới đây?</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4" name="Rectangle 3">
            <a:extLst>
              <a:ext uri="{FF2B5EF4-FFF2-40B4-BE49-F238E27FC236}">
                <a16:creationId xmlns:a16="http://schemas.microsoft.com/office/drawing/2014/main" id="{7CE3798F-E6C3-4492-AD9D-6844FDDB2DBC}"/>
              </a:ext>
            </a:extLst>
          </p:cNvPr>
          <p:cNvSpPr/>
          <p:nvPr/>
        </p:nvSpPr>
        <p:spPr>
          <a:xfrm>
            <a:off x="984737" y="2074165"/>
            <a:ext cx="3027484"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A. Cộng, trừ</a:t>
            </a:r>
          </a:p>
        </p:txBody>
      </p:sp>
      <p:sp>
        <p:nvSpPr>
          <p:cNvPr id="5" name="Rectangle 4">
            <a:extLst>
              <a:ext uri="{FF2B5EF4-FFF2-40B4-BE49-F238E27FC236}">
                <a16:creationId xmlns:a16="http://schemas.microsoft.com/office/drawing/2014/main" id="{AC181698-F327-479B-B792-7F51D75ED082}"/>
              </a:ext>
            </a:extLst>
          </p:cNvPr>
          <p:cNvSpPr/>
          <p:nvPr/>
        </p:nvSpPr>
        <p:spPr>
          <a:xfrm>
            <a:off x="6659131" y="2074166"/>
            <a:ext cx="3511061"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C. Nhân, chia</a:t>
            </a:r>
          </a:p>
        </p:txBody>
      </p:sp>
      <p:sp>
        <p:nvSpPr>
          <p:cNvPr id="6" name="Rectangle 5">
            <a:extLst>
              <a:ext uri="{FF2B5EF4-FFF2-40B4-BE49-F238E27FC236}">
                <a16:creationId xmlns:a16="http://schemas.microsoft.com/office/drawing/2014/main" id="{33886AB8-BDE5-4F0C-A710-CB2EC08FCDAD}"/>
              </a:ext>
            </a:extLst>
          </p:cNvPr>
          <p:cNvSpPr/>
          <p:nvPr/>
        </p:nvSpPr>
        <p:spPr>
          <a:xfrm>
            <a:off x="984737" y="3015711"/>
            <a:ext cx="3027484"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B. join</a:t>
            </a:r>
          </a:p>
        </p:txBody>
      </p:sp>
      <p:sp>
        <p:nvSpPr>
          <p:cNvPr id="7" name="Rectangle 6">
            <a:extLst>
              <a:ext uri="{FF2B5EF4-FFF2-40B4-BE49-F238E27FC236}">
                <a16:creationId xmlns:a16="http://schemas.microsoft.com/office/drawing/2014/main" id="{699D1F68-E506-4331-9600-B93CF737AE3B}"/>
              </a:ext>
            </a:extLst>
          </p:cNvPr>
          <p:cNvSpPr/>
          <p:nvPr/>
        </p:nvSpPr>
        <p:spPr>
          <a:xfrm>
            <a:off x="6659131" y="3015711"/>
            <a:ext cx="3511061"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D. mod</a:t>
            </a:r>
          </a:p>
        </p:txBody>
      </p:sp>
      <p:pic>
        <p:nvPicPr>
          <p:cNvPr id="4098" name="Picture 2" descr="Hình ảnh Suy Nghĩ Cậu Bé PNG Miễn Phí Tải Về - Lovepik">
            <a:extLst>
              <a:ext uri="{FF2B5EF4-FFF2-40B4-BE49-F238E27FC236}">
                <a16:creationId xmlns:a16="http://schemas.microsoft.com/office/drawing/2014/main" id="{F20C7C9C-90E3-49E1-9CB9-5C451C7B4A18}"/>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29767" y1="36897" x2="39302" y2="36897"/>
                        <a14:foregroundMark x1="39302" y1="36897" x2="39302" y2="48793"/>
                        <a14:foregroundMark x1="21163" y1="56724" x2="15349" y2="56724"/>
                        <a14:foregroundMark x1="14767" y1="80000" x2="14767" y2="80000"/>
                        <a14:foregroundMark x1="38953" y1="74310" x2="38953" y2="74310"/>
                        <a14:foregroundMark x1="65116" y1="66207" x2="63605" y2="83793"/>
                        <a14:foregroundMark x1="86279" y1="50172" x2="87209" y2="59138"/>
                        <a14:foregroundMark x1="79535" y1="80000" x2="79535" y2="80000"/>
                        <a14:foregroundMark x1="77907" y1="87069" x2="80465" y2="86552"/>
                      </a14:backgroundRemoval>
                    </a14:imgEffect>
                  </a14:imgLayer>
                </a14:imgProps>
              </a:ext>
              <a:ext uri="{28A0092B-C50C-407E-A947-70E740481C1C}">
                <a14:useLocalDpi xmlns:a14="http://schemas.microsoft.com/office/drawing/2010/main" val="0"/>
              </a:ext>
            </a:extLst>
          </a:blip>
          <a:srcRect/>
          <a:stretch>
            <a:fillRect/>
          </a:stretch>
        </p:blipFill>
        <p:spPr bwMode="auto">
          <a:xfrm>
            <a:off x="2975148" y="3635367"/>
            <a:ext cx="5204633" cy="3510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545313"/>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6">
                                            <p:txEl>
                                              <p:pRg st="0" end="0"/>
                                            </p:txEl>
                                          </p:spTgt>
                                        </p:tgtEl>
                                        <p:attrNameLst>
                                          <p:attrName>style.color</p:attrName>
                                        </p:attrNameLst>
                                      </p:cBhvr>
                                      <p:to>
                                        <p:clrVal>
                                          <a:srgbClr val="FF0000"/>
                                        </p:clrVal>
                                      </p:to>
                                    </p:set>
                                    <p:set>
                                      <p:cBhvr>
                                        <p:cTn id="7" dur="500" fill="hold"/>
                                        <p:tgtEl>
                                          <p:spTgt spid="6">
                                            <p:txEl>
                                              <p:pRg st="0" end="0"/>
                                            </p:txEl>
                                          </p:spTgt>
                                        </p:tgtEl>
                                        <p:attrNameLst>
                                          <p:attrName>fillcolor</p:attrName>
                                        </p:attrNameLst>
                                      </p:cBhvr>
                                      <p:to>
                                        <p:clrVal>
                                          <a:srgbClr val="FF0000"/>
                                        </p:clrVal>
                                      </p:to>
                                    </p:set>
                                    <p:set>
                                      <p:cBhvr>
                                        <p:cTn id="8" dur="500" fill="hold"/>
                                        <p:tgtEl>
                                          <p:spTgt spid="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F0AA80-97AA-426F-AF37-45CACBBBDE77}"/>
              </a:ext>
            </a:extLst>
          </p:cNvPr>
          <p:cNvSpPr/>
          <p:nvPr/>
        </p:nvSpPr>
        <p:spPr>
          <a:xfrm>
            <a:off x="404447" y="439617"/>
            <a:ext cx="11131062" cy="1184620"/>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algn="just">
              <a:lnSpc>
                <a:spcPct val="115000"/>
              </a:lnSpc>
              <a:spcAft>
                <a:spcPts val="0"/>
              </a:spcAft>
            </a:pPr>
            <a:r>
              <a:rPr lang="en-US" sz="3200" b="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Câu 3. </a:t>
            </a:r>
            <a:r>
              <a:rPr lang="en-US" sz="320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Đối với biểu thức logic, không thể tạo mới biểu thức bằng phép toàn nào dưới đây?</a:t>
            </a:r>
            <a:endParaRPr lang="en-US" sz="3200">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7CE3798F-E6C3-4492-AD9D-6844FDDB2DBC}"/>
              </a:ext>
            </a:extLst>
          </p:cNvPr>
          <p:cNvSpPr/>
          <p:nvPr/>
        </p:nvSpPr>
        <p:spPr>
          <a:xfrm>
            <a:off x="984737" y="2074165"/>
            <a:ext cx="3027484"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A. and</a:t>
            </a:r>
          </a:p>
        </p:txBody>
      </p:sp>
      <p:sp>
        <p:nvSpPr>
          <p:cNvPr id="5" name="Rectangle 4">
            <a:extLst>
              <a:ext uri="{FF2B5EF4-FFF2-40B4-BE49-F238E27FC236}">
                <a16:creationId xmlns:a16="http://schemas.microsoft.com/office/drawing/2014/main" id="{AC181698-F327-479B-B792-7F51D75ED082}"/>
              </a:ext>
            </a:extLst>
          </p:cNvPr>
          <p:cNvSpPr/>
          <p:nvPr/>
        </p:nvSpPr>
        <p:spPr>
          <a:xfrm>
            <a:off x="6782222" y="3015711"/>
            <a:ext cx="3511061"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D.Or</a:t>
            </a:r>
          </a:p>
        </p:txBody>
      </p:sp>
      <p:sp>
        <p:nvSpPr>
          <p:cNvPr id="6" name="Rectangle 5">
            <a:extLst>
              <a:ext uri="{FF2B5EF4-FFF2-40B4-BE49-F238E27FC236}">
                <a16:creationId xmlns:a16="http://schemas.microsoft.com/office/drawing/2014/main" id="{33886AB8-BDE5-4F0C-A710-CB2EC08FCDAD}"/>
              </a:ext>
            </a:extLst>
          </p:cNvPr>
          <p:cNvSpPr/>
          <p:nvPr/>
        </p:nvSpPr>
        <p:spPr>
          <a:xfrm>
            <a:off x="984737" y="3015711"/>
            <a:ext cx="3027484"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B. Not</a:t>
            </a:r>
          </a:p>
        </p:txBody>
      </p:sp>
      <p:sp>
        <p:nvSpPr>
          <p:cNvPr id="7" name="Rectangle 6">
            <a:extLst>
              <a:ext uri="{FF2B5EF4-FFF2-40B4-BE49-F238E27FC236}">
                <a16:creationId xmlns:a16="http://schemas.microsoft.com/office/drawing/2014/main" id="{699D1F68-E506-4331-9600-B93CF737AE3B}"/>
              </a:ext>
            </a:extLst>
          </p:cNvPr>
          <p:cNvSpPr/>
          <p:nvPr/>
        </p:nvSpPr>
        <p:spPr>
          <a:xfrm>
            <a:off x="6782222" y="2074165"/>
            <a:ext cx="3511061"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C. Mod</a:t>
            </a:r>
          </a:p>
        </p:txBody>
      </p:sp>
      <p:pic>
        <p:nvPicPr>
          <p:cNvPr id="4098" name="Picture 2" descr="Hình ảnh Suy Nghĩ Cậu Bé PNG Miễn Phí Tải Về - Lovepik">
            <a:extLst>
              <a:ext uri="{FF2B5EF4-FFF2-40B4-BE49-F238E27FC236}">
                <a16:creationId xmlns:a16="http://schemas.microsoft.com/office/drawing/2014/main" id="{F20C7C9C-90E3-49E1-9CB9-5C451C7B4A18}"/>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29767" y1="36897" x2="39302" y2="36897"/>
                        <a14:foregroundMark x1="39302" y1="36897" x2="39302" y2="48793"/>
                        <a14:foregroundMark x1="21163" y1="56724" x2="15349" y2="56724"/>
                        <a14:foregroundMark x1="14767" y1="80000" x2="14767" y2="80000"/>
                        <a14:foregroundMark x1="38953" y1="74310" x2="38953" y2="74310"/>
                        <a14:foregroundMark x1="65116" y1="66207" x2="63605" y2="83793"/>
                        <a14:foregroundMark x1="86279" y1="50172" x2="87209" y2="59138"/>
                        <a14:foregroundMark x1="79535" y1="80000" x2="79535" y2="80000"/>
                        <a14:foregroundMark x1="77907" y1="87069" x2="80465" y2="86552"/>
                      </a14:backgroundRemoval>
                    </a14:imgEffect>
                  </a14:imgLayer>
                </a14:imgProps>
              </a:ext>
              <a:ext uri="{28A0092B-C50C-407E-A947-70E740481C1C}">
                <a14:useLocalDpi xmlns:a14="http://schemas.microsoft.com/office/drawing/2010/main" val="0"/>
              </a:ext>
            </a:extLst>
          </a:blip>
          <a:srcRect/>
          <a:stretch>
            <a:fillRect/>
          </a:stretch>
        </p:blipFill>
        <p:spPr bwMode="auto">
          <a:xfrm>
            <a:off x="2975148" y="3635367"/>
            <a:ext cx="5204633" cy="3510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1730092"/>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7">
                                            <p:txEl>
                                              <p:pRg st="0" end="0"/>
                                            </p:txEl>
                                          </p:spTgt>
                                        </p:tgtEl>
                                        <p:attrNameLst>
                                          <p:attrName>style.color</p:attrName>
                                        </p:attrNameLst>
                                      </p:cBhvr>
                                      <p:to>
                                        <p:clrVal>
                                          <a:srgbClr val="FF0000"/>
                                        </p:clrVal>
                                      </p:to>
                                    </p:set>
                                    <p:set>
                                      <p:cBhvr>
                                        <p:cTn id="7" dur="500" fill="hold"/>
                                        <p:tgtEl>
                                          <p:spTgt spid="7">
                                            <p:txEl>
                                              <p:pRg st="0" end="0"/>
                                            </p:txEl>
                                          </p:spTgt>
                                        </p:tgtEl>
                                        <p:attrNameLst>
                                          <p:attrName>fillcolor</p:attrName>
                                        </p:attrNameLst>
                                      </p:cBhvr>
                                      <p:to>
                                        <p:clrVal>
                                          <a:srgbClr val="FF0000"/>
                                        </p:clrVal>
                                      </p:to>
                                    </p:set>
                                    <p:set>
                                      <p:cBhvr>
                                        <p:cTn id="8" dur="5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F0AA80-97AA-426F-AF37-45CACBBBDE77}"/>
              </a:ext>
            </a:extLst>
          </p:cNvPr>
          <p:cNvSpPr/>
          <p:nvPr/>
        </p:nvSpPr>
        <p:spPr>
          <a:xfrm>
            <a:off x="404447" y="439617"/>
            <a:ext cx="11131062" cy="1224951"/>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algn="just">
              <a:lnSpc>
                <a:spcPct val="115000"/>
              </a:lnSpc>
              <a:spcAft>
                <a:spcPts val="0"/>
              </a:spcAft>
            </a:pPr>
            <a:r>
              <a:rPr lang="en-US" sz="3200" b="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Câu 4:</a:t>
            </a:r>
            <a:r>
              <a:rPr lang="en-US" sz="320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Đối với biểu thức số, có thể tạo mới biểu thức bằng phép toàn nào dưới đây?</a:t>
            </a:r>
            <a:endParaRPr lang="en-US" sz="320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098" name="Picture 2" descr="Hình ảnh Suy Nghĩ Cậu Bé PNG Miễn Phí Tải Về - Lovepik">
            <a:extLst>
              <a:ext uri="{FF2B5EF4-FFF2-40B4-BE49-F238E27FC236}">
                <a16:creationId xmlns:a16="http://schemas.microsoft.com/office/drawing/2014/main" id="{F20C7C9C-90E3-49E1-9CB9-5C451C7B4A18}"/>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29767" y1="36897" x2="39302" y2="36897"/>
                        <a14:foregroundMark x1="39302" y1="36897" x2="39302" y2="48793"/>
                        <a14:foregroundMark x1="21163" y1="56724" x2="15349" y2="56724"/>
                        <a14:foregroundMark x1="14767" y1="80000" x2="14767" y2="80000"/>
                        <a14:foregroundMark x1="38953" y1="74310" x2="38953" y2="74310"/>
                        <a14:foregroundMark x1="65116" y1="66207" x2="63605" y2="83793"/>
                        <a14:foregroundMark x1="86279" y1="50172" x2="87209" y2="59138"/>
                        <a14:foregroundMark x1="79535" y1="80000" x2="79535" y2="80000"/>
                        <a14:foregroundMark x1="77907" y1="87069" x2="80465" y2="86552"/>
                      </a14:backgroundRemoval>
                    </a14:imgEffect>
                  </a14:imgLayer>
                </a14:imgProps>
              </a:ext>
              <a:ext uri="{28A0092B-C50C-407E-A947-70E740481C1C}">
                <a14:useLocalDpi xmlns:a14="http://schemas.microsoft.com/office/drawing/2010/main" val="0"/>
              </a:ext>
            </a:extLst>
          </a:blip>
          <a:srcRect/>
          <a:stretch>
            <a:fillRect/>
          </a:stretch>
        </p:blipFill>
        <p:spPr bwMode="auto">
          <a:xfrm>
            <a:off x="2975148" y="3635367"/>
            <a:ext cx="5204633" cy="351010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428E2DC1-37C5-460E-8055-9C8644C18883}"/>
              </a:ext>
            </a:extLst>
          </p:cNvPr>
          <p:cNvSpPr/>
          <p:nvPr/>
        </p:nvSpPr>
        <p:spPr>
          <a:xfrm>
            <a:off x="984737" y="2074165"/>
            <a:ext cx="3027484"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A. Cộng, trừ</a:t>
            </a:r>
          </a:p>
        </p:txBody>
      </p:sp>
      <p:sp>
        <p:nvSpPr>
          <p:cNvPr id="9" name="Rectangle 8">
            <a:extLst>
              <a:ext uri="{FF2B5EF4-FFF2-40B4-BE49-F238E27FC236}">
                <a16:creationId xmlns:a16="http://schemas.microsoft.com/office/drawing/2014/main" id="{84594B32-8789-40BD-AF27-4A6B68A7E0C4}"/>
              </a:ext>
            </a:extLst>
          </p:cNvPr>
          <p:cNvSpPr/>
          <p:nvPr/>
        </p:nvSpPr>
        <p:spPr>
          <a:xfrm>
            <a:off x="6002633" y="2074166"/>
            <a:ext cx="5861132"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C. Nhân, chia</a:t>
            </a:r>
          </a:p>
        </p:txBody>
      </p:sp>
      <p:sp>
        <p:nvSpPr>
          <p:cNvPr id="10" name="Rectangle 9">
            <a:extLst>
              <a:ext uri="{FF2B5EF4-FFF2-40B4-BE49-F238E27FC236}">
                <a16:creationId xmlns:a16="http://schemas.microsoft.com/office/drawing/2014/main" id="{57BA21C8-096B-405F-BB51-CA63AD6BEAC4}"/>
              </a:ext>
            </a:extLst>
          </p:cNvPr>
          <p:cNvSpPr/>
          <p:nvPr/>
        </p:nvSpPr>
        <p:spPr>
          <a:xfrm>
            <a:off x="984737" y="3015711"/>
            <a:ext cx="3027484"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B. mod</a:t>
            </a:r>
          </a:p>
        </p:txBody>
      </p:sp>
      <p:sp>
        <p:nvSpPr>
          <p:cNvPr id="11" name="Rectangle 10">
            <a:extLst>
              <a:ext uri="{FF2B5EF4-FFF2-40B4-BE49-F238E27FC236}">
                <a16:creationId xmlns:a16="http://schemas.microsoft.com/office/drawing/2014/main" id="{A8B9BAC6-1BA7-443E-9F9F-C7A7849724B5}"/>
              </a:ext>
            </a:extLst>
          </p:cNvPr>
          <p:cNvSpPr/>
          <p:nvPr/>
        </p:nvSpPr>
        <p:spPr>
          <a:xfrm>
            <a:off x="6002633" y="3015711"/>
            <a:ext cx="5861132"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D. Cả ba đáp án trên đều đúng.</a:t>
            </a:r>
          </a:p>
        </p:txBody>
      </p:sp>
    </p:spTree>
    <p:extLst>
      <p:ext uri="{BB962C8B-B14F-4D97-AF65-F5344CB8AC3E}">
        <p14:creationId xmlns:p14="http://schemas.microsoft.com/office/powerpoint/2010/main" val="2395461259"/>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11">
                                            <p:txEl>
                                              <p:pRg st="0" end="0"/>
                                            </p:txEl>
                                          </p:spTgt>
                                        </p:tgtEl>
                                        <p:attrNameLst>
                                          <p:attrName>style.color</p:attrName>
                                        </p:attrNameLst>
                                      </p:cBhvr>
                                      <p:to>
                                        <p:clrVal>
                                          <a:srgbClr val="FF0000"/>
                                        </p:clrVal>
                                      </p:to>
                                    </p:set>
                                    <p:set>
                                      <p:cBhvr>
                                        <p:cTn id="7" dur="500" fill="hold"/>
                                        <p:tgtEl>
                                          <p:spTgt spid="11">
                                            <p:txEl>
                                              <p:pRg st="0" end="0"/>
                                            </p:txEl>
                                          </p:spTgt>
                                        </p:tgtEl>
                                        <p:attrNameLst>
                                          <p:attrName>fillcolor</p:attrName>
                                        </p:attrNameLst>
                                      </p:cBhvr>
                                      <p:to>
                                        <p:clrVal>
                                          <a:srgbClr val="FF0000"/>
                                        </p:clrVal>
                                      </p:to>
                                    </p:set>
                                    <p:set>
                                      <p:cBhvr>
                                        <p:cTn id="8" dur="500" fill="hold"/>
                                        <p:tgtEl>
                                          <p:spTgt spid="1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peech Bubble: Oval 3">
            <a:extLst>
              <a:ext uri="{FF2B5EF4-FFF2-40B4-BE49-F238E27FC236}">
                <a16:creationId xmlns:a16="http://schemas.microsoft.com/office/drawing/2014/main" id="{A2EADA7C-AF23-4714-9490-85BBB2D00318}"/>
              </a:ext>
            </a:extLst>
          </p:cNvPr>
          <p:cNvSpPr/>
          <p:nvPr/>
        </p:nvSpPr>
        <p:spPr bwMode="auto">
          <a:xfrm>
            <a:off x="323850" y="139065"/>
            <a:ext cx="11313968" cy="4383059"/>
          </a:xfrm>
          <a:prstGeom prst="wedgeEllipseCallout">
            <a:avLst>
              <a:gd name="adj1" fmla="val -32621"/>
              <a:gd name="adj2" fmla="val 66974"/>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8" name="Title 1"/>
          <p:cNvSpPr txBox="1"/>
          <p:nvPr/>
        </p:nvSpPr>
        <p:spPr>
          <a:xfrm>
            <a:off x="1464800" y="1631345"/>
            <a:ext cx="9075709" cy="1797655"/>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fontAlgn="auto">
              <a:spcAft>
                <a:spcPts val="0"/>
              </a:spcAft>
              <a:defRPr/>
            </a:pPr>
            <a:r>
              <a:rPr lang="en-US" sz="3600">
                <a:ea typeface="#9Slide03 Roboto" panose="02000000000000000000" pitchFamily="2" charset="0"/>
              </a:rPr>
              <a:t>Mô </a:t>
            </a:r>
            <a:r>
              <a:rPr lang="en-US" sz="3600" dirty="0">
                <a:ea typeface="#9Slide03 Roboto" panose="02000000000000000000" pitchFamily="2" charset="0"/>
              </a:rPr>
              <a:t>tả bằng lời tình huống cụ thể trong tính giá trị của một biểu thức trong toán học</a:t>
            </a:r>
            <a:r>
              <a:rPr lang="en-US" sz="3600">
                <a:ea typeface="#9Slide03 Roboto" panose="02000000000000000000" pitchFamily="2" charset="0"/>
              </a:rPr>
              <a:t>. </a:t>
            </a:r>
            <a:endParaRPr lang="en-US" sz="3600" dirty="0">
              <a:ea typeface="#9Slide03 Roboto" panose="02000000000000000000" pitchFamily="2" charset="0"/>
            </a:endParaRPr>
          </a:p>
        </p:txBody>
      </p:sp>
      <p:pic>
        <p:nvPicPr>
          <p:cNvPr id="3074" name="Picture 2" descr="Khám phá bản thân qua suy nghĩ">
            <a:extLst>
              <a:ext uri="{FF2B5EF4-FFF2-40B4-BE49-F238E27FC236}">
                <a16:creationId xmlns:a16="http://schemas.microsoft.com/office/drawing/2014/main" id="{DC3C44F5-F0BD-45A6-9C70-2065452D0137}"/>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8000" b="90000" l="10000" r="90000">
                        <a14:foregroundMark x1="43600" y1="9200" x2="39600" y2="8000"/>
                        <a14:foregroundMark x1="40800" y1="71200" x2="32400" y2="73600"/>
                      </a14:backgroundRemoval>
                    </a14:imgEffect>
                  </a14:imgLayer>
                </a14:imgProps>
              </a:ext>
              <a:ext uri="{28A0092B-C50C-407E-A947-70E740481C1C}">
                <a14:useLocalDpi xmlns:a14="http://schemas.microsoft.com/office/drawing/2010/main" val="0"/>
              </a:ext>
            </a:extLst>
          </a:blip>
          <a:srcRect/>
          <a:stretch>
            <a:fillRect/>
          </a:stretch>
        </p:blipFill>
        <p:spPr bwMode="auto">
          <a:xfrm>
            <a:off x="560706" y="4759324"/>
            <a:ext cx="2381249" cy="23812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2"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wipe(down)">
                                      <p:cBhvr>
                                        <p:cTn id="1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1" animBg="1"/>
      <p:bldP spid="8" grpId="2"/>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F0AA80-97AA-426F-AF37-45CACBBBDE77}"/>
              </a:ext>
            </a:extLst>
          </p:cNvPr>
          <p:cNvSpPr/>
          <p:nvPr/>
        </p:nvSpPr>
        <p:spPr>
          <a:xfrm>
            <a:off x="404447" y="439617"/>
            <a:ext cx="11131062" cy="729430"/>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lvl="0" algn="just">
              <a:lnSpc>
                <a:spcPct val="115000"/>
              </a:lnSpc>
              <a:spcAft>
                <a:spcPts val="0"/>
              </a:spcAft>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Câu 5.</a:t>
            </a:r>
            <a:r>
              <a:rPr lang="en-US" sz="3600">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 Phép toán </a:t>
            </a:r>
            <a:r>
              <a:rPr lang="en-US" sz="360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or</a:t>
            </a:r>
            <a:r>
              <a:rPr lang="en-US" sz="3600">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 là?</a:t>
            </a:r>
            <a:endParaRPr lang="en-US" sz="36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4" name="Rectangle 3">
            <a:extLst>
              <a:ext uri="{FF2B5EF4-FFF2-40B4-BE49-F238E27FC236}">
                <a16:creationId xmlns:a16="http://schemas.microsoft.com/office/drawing/2014/main" id="{7CE3798F-E6C3-4492-AD9D-6844FDDB2DBC}"/>
              </a:ext>
            </a:extLst>
          </p:cNvPr>
          <p:cNvSpPr/>
          <p:nvPr/>
        </p:nvSpPr>
        <p:spPr>
          <a:xfrm>
            <a:off x="404447" y="1458703"/>
            <a:ext cx="5747659" cy="108337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A. Chỉ sai khi hai biểu thức thành phần đều sai</a:t>
            </a:r>
          </a:p>
        </p:txBody>
      </p:sp>
      <p:sp>
        <p:nvSpPr>
          <p:cNvPr id="5" name="Rectangle 4">
            <a:extLst>
              <a:ext uri="{FF2B5EF4-FFF2-40B4-BE49-F238E27FC236}">
                <a16:creationId xmlns:a16="http://schemas.microsoft.com/office/drawing/2014/main" id="{AC181698-F327-479B-B792-7F51D75ED082}"/>
              </a:ext>
            </a:extLst>
          </p:cNvPr>
          <p:cNvSpPr/>
          <p:nvPr/>
        </p:nvSpPr>
        <p:spPr>
          <a:xfrm>
            <a:off x="6726748" y="2800390"/>
            <a:ext cx="5060805" cy="58785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D.Đáp án khác</a:t>
            </a:r>
          </a:p>
        </p:txBody>
      </p:sp>
      <p:sp>
        <p:nvSpPr>
          <p:cNvPr id="6" name="Rectangle 5">
            <a:extLst>
              <a:ext uri="{FF2B5EF4-FFF2-40B4-BE49-F238E27FC236}">
                <a16:creationId xmlns:a16="http://schemas.microsoft.com/office/drawing/2014/main" id="{33886AB8-BDE5-4F0C-A710-CB2EC08FCDAD}"/>
              </a:ext>
            </a:extLst>
          </p:cNvPr>
          <p:cNvSpPr/>
          <p:nvPr/>
        </p:nvSpPr>
        <p:spPr>
          <a:xfrm>
            <a:off x="404447" y="2789200"/>
            <a:ext cx="5747659" cy="108337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B. Chỉ đúng khi hai biểu thức thành phần đều đúng</a:t>
            </a:r>
          </a:p>
        </p:txBody>
      </p:sp>
      <p:sp>
        <p:nvSpPr>
          <p:cNvPr id="7" name="Rectangle 6">
            <a:extLst>
              <a:ext uri="{FF2B5EF4-FFF2-40B4-BE49-F238E27FC236}">
                <a16:creationId xmlns:a16="http://schemas.microsoft.com/office/drawing/2014/main" id="{699D1F68-E506-4331-9600-B93CF737AE3B}"/>
              </a:ext>
            </a:extLst>
          </p:cNvPr>
          <p:cNvSpPr/>
          <p:nvPr/>
        </p:nvSpPr>
        <p:spPr>
          <a:xfrm>
            <a:off x="6726748" y="1458703"/>
            <a:ext cx="5060806" cy="108337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C. Là giá trị phủ định của biểu thức</a:t>
            </a:r>
          </a:p>
        </p:txBody>
      </p:sp>
      <p:pic>
        <p:nvPicPr>
          <p:cNvPr id="5122" name="Picture 2" descr="Phim hoạt hình Clip nghệ thuật - suy nghĩ png tải về - Miễn phí trong suốt  động Vật Có Vú png Tải về.">
            <a:extLst>
              <a:ext uri="{FF2B5EF4-FFF2-40B4-BE49-F238E27FC236}">
                <a16:creationId xmlns:a16="http://schemas.microsoft.com/office/drawing/2014/main" id="{46EB055C-DA3F-4B5B-85A1-24FDC81535D3}"/>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2222" b="94444" l="1222" r="95778">
                        <a14:foregroundMark x1="4111" y1="7639" x2="6556" y2="17361"/>
                        <a14:foregroundMark x1="6556" y1="17361" x2="6556" y2="17500"/>
                        <a14:foregroundMark x1="3111" y1="3611" x2="3111" y2="6944"/>
                        <a14:foregroundMark x1="33000" y1="47500" x2="30556" y2="56806"/>
                        <a14:foregroundMark x1="30556" y1="56806" x2="30556" y2="57222"/>
                        <a14:foregroundMark x1="31000" y1="42778" x2="30333" y2="59722"/>
                        <a14:foregroundMark x1="23556" y1="71806" x2="21556" y2="90278"/>
                        <a14:foregroundMark x1="44333" y1="68750" x2="41444" y2="80417"/>
                        <a14:foregroundMark x1="41444" y1="80417" x2="41444" y2="80556"/>
                        <a14:foregroundMark x1="40222" y1="60556" x2="40889" y2="66667"/>
                        <a14:foregroundMark x1="26222" y1="13056" x2="20556" y2="22083"/>
                        <a14:foregroundMark x1="24222" y1="10278" x2="27889" y2="23889"/>
                        <a14:foregroundMark x1="19333" y1="18194" x2="20889" y2="29028"/>
                        <a14:foregroundMark x1="25000" y1="3056" x2="22556" y2="3611"/>
                        <a14:foregroundMark x1="17222" y1="10972" x2="16444" y2="12778"/>
                        <a14:foregroundMark x1="21778" y1="3889" x2="21111" y2="5833"/>
                        <a14:foregroundMark x1="19556" y1="92778" x2="13333" y2="94861"/>
                        <a14:foregroundMark x1="2667" y1="15833" x2="1444" y2="19722"/>
                        <a14:foregroundMark x1="68333" y1="4583" x2="65222" y2="16389"/>
                        <a14:foregroundMark x1="73889" y1="9167" x2="75333" y2="15139"/>
                        <a14:foregroundMark x1="82111" y1="2361" x2="87000" y2="4167"/>
                        <a14:foregroundMark x1="82667" y1="6111" x2="85556" y2="7500"/>
                        <a14:foregroundMark x1="74889" y1="9028" x2="77778" y2="10000"/>
                        <a14:foregroundMark x1="58889" y1="9444" x2="63000" y2="11806"/>
                        <a14:foregroundMark x1="57667" y1="14167" x2="57889" y2="16111"/>
                        <a14:foregroundMark x1="58444" y1="18472" x2="58444" y2="18472"/>
                        <a14:foregroundMark x1="72444" y1="16944" x2="72444" y2="16944"/>
                        <a14:foregroundMark x1="72222" y1="22361" x2="72222" y2="22361"/>
                        <a14:foregroundMark x1="80222" y1="12778" x2="80222" y2="12778"/>
                        <a14:foregroundMark x1="80889" y1="16944" x2="80889" y2="16944"/>
                        <a14:foregroundMark x1="88000" y1="12778" x2="88000" y2="12778"/>
                        <a14:foregroundMark x1="95778" y1="11806" x2="95778" y2="11806"/>
                        <a14:foregroundMark x1="95778" y1="12778" x2="95778" y2="12778"/>
                        <a14:foregroundMark x1="92889" y1="16667" x2="92889" y2="16667"/>
                        <a14:foregroundMark x1="85556" y1="18194" x2="85556" y2="18194"/>
                        <a14:foregroundMark x1="85333" y1="22778" x2="85333" y2="22778"/>
                        <a14:foregroundMark x1="92333" y1="20972" x2="92333" y2="20972"/>
                      </a14:backgroundRemoval>
                    </a14:imgEffect>
                  </a14:imgLayer>
                </a14:imgProps>
              </a:ext>
              <a:ext uri="{28A0092B-C50C-407E-A947-70E740481C1C}">
                <a14:useLocalDpi xmlns:a14="http://schemas.microsoft.com/office/drawing/2010/main" val="0"/>
              </a:ext>
            </a:extLst>
          </a:blip>
          <a:srcRect/>
          <a:stretch>
            <a:fillRect/>
          </a:stretch>
        </p:blipFill>
        <p:spPr bwMode="auto">
          <a:xfrm>
            <a:off x="4668404" y="4382085"/>
            <a:ext cx="2967404" cy="2373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7305587"/>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4">
                                            <p:txEl>
                                              <p:pRg st="0" end="0"/>
                                            </p:txEl>
                                          </p:spTgt>
                                        </p:tgtEl>
                                        <p:attrNameLst>
                                          <p:attrName>style.color</p:attrName>
                                        </p:attrNameLst>
                                      </p:cBhvr>
                                      <p:to>
                                        <p:clrVal>
                                          <a:srgbClr val="FF0000"/>
                                        </p:clrVal>
                                      </p:to>
                                    </p:set>
                                    <p:set>
                                      <p:cBhvr>
                                        <p:cTn id="7" dur="500" fill="hold"/>
                                        <p:tgtEl>
                                          <p:spTgt spid="4">
                                            <p:txEl>
                                              <p:pRg st="0" end="0"/>
                                            </p:txEl>
                                          </p:spTgt>
                                        </p:tgtEl>
                                        <p:attrNameLst>
                                          <p:attrName>fillcolor</p:attrName>
                                        </p:attrNameLst>
                                      </p:cBhvr>
                                      <p:to>
                                        <p:clrVal>
                                          <a:srgbClr val="FF0000"/>
                                        </p:clrVal>
                                      </p:to>
                                    </p:set>
                                    <p:set>
                                      <p:cBhvr>
                                        <p:cTn id="8" dur="500" fill="hold"/>
                                        <p:tgtEl>
                                          <p:spTgt spid="4">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F0AA80-97AA-426F-AF37-45CACBBBDE77}"/>
              </a:ext>
            </a:extLst>
          </p:cNvPr>
          <p:cNvSpPr/>
          <p:nvPr/>
        </p:nvSpPr>
        <p:spPr>
          <a:xfrm>
            <a:off x="404447" y="439617"/>
            <a:ext cx="11131062" cy="729430"/>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algn="just">
              <a:lnSpc>
                <a:spcPct val="115000"/>
              </a:lnSpc>
              <a:spcAft>
                <a:spcPts val="0"/>
              </a:spcAft>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Câu 6.</a:t>
            </a:r>
            <a:r>
              <a:rPr lang="en-US" sz="3600">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 Phép toán lấy giá trị tuyệt đối của một số là</a:t>
            </a:r>
            <a:r>
              <a:rPr lang="vi-VN" sz="3600">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a:t>
            </a:r>
            <a:endParaRPr lang="en-US" sz="36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4" name="Rectangle 3">
            <a:extLst>
              <a:ext uri="{FF2B5EF4-FFF2-40B4-BE49-F238E27FC236}">
                <a16:creationId xmlns:a16="http://schemas.microsoft.com/office/drawing/2014/main" id="{7CE3798F-E6C3-4492-AD9D-6844FDDB2DBC}"/>
              </a:ext>
            </a:extLst>
          </p:cNvPr>
          <p:cNvSpPr/>
          <p:nvPr/>
        </p:nvSpPr>
        <p:spPr>
          <a:xfrm>
            <a:off x="404447" y="1458703"/>
            <a:ext cx="4747845" cy="58785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A. Mod</a:t>
            </a:r>
          </a:p>
        </p:txBody>
      </p:sp>
      <p:sp>
        <p:nvSpPr>
          <p:cNvPr id="5" name="Rectangle 4">
            <a:extLst>
              <a:ext uri="{FF2B5EF4-FFF2-40B4-BE49-F238E27FC236}">
                <a16:creationId xmlns:a16="http://schemas.microsoft.com/office/drawing/2014/main" id="{AC181698-F327-479B-B792-7F51D75ED082}"/>
              </a:ext>
            </a:extLst>
          </p:cNvPr>
          <p:cNvSpPr/>
          <p:nvPr/>
        </p:nvSpPr>
        <p:spPr>
          <a:xfrm>
            <a:off x="6726748" y="2800390"/>
            <a:ext cx="4281221" cy="58785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D.Đáp án khác</a:t>
            </a:r>
          </a:p>
        </p:txBody>
      </p:sp>
      <p:sp>
        <p:nvSpPr>
          <p:cNvPr id="6" name="Rectangle 5">
            <a:extLst>
              <a:ext uri="{FF2B5EF4-FFF2-40B4-BE49-F238E27FC236}">
                <a16:creationId xmlns:a16="http://schemas.microsoft.com/office/drawing/2014/main" id="{33886AB8-BDE5-4F0C-A710-CB2EC08FCDAD}"/>
              </a:ext>
            </a:extLst>
          </p:cNvPr>
          <p:cNvSpPr/>
          <p:nvPr/>
        </p:nvSpPr>
        <p:spPr>
          <a:xfrm>
            <a:off x="404447" y="2789200"/>
            <a:ext cx="4747845" cy="58785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B. abs of</a:t>
            </a:r>
          </a:p>
        </p:txBody>
      </p:sp>
      <p:sp>
        <p:nvSpPr>
          <p:cNvPr id="7" name="Rectangle 6">
            <a:extLst>
              <a:ext uri="{FF2B5EF4-FFF2-40B4-BE49-F238E27FC236}">
                <a16:creationId xmlns:a16="http://schemas.microsoft.com/office/drawing/2014/main" id="{699D1F68-E506-4331-9600-B93CF737AE3B}"/>
              </a:ext>
            </a:extLst>
          </p:cNvPr>
          <p:cNvSpPr/>
          <p:nvPr/>
        </p:nvSpPr>
        <p:spPr>
          <a:xfrm>
            <a:off x="6726748" y="1458703"/>
            <a:ext cx="4281221" cy="58785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C. Roud</a:t>
            </a:r>
          </a:p>
        </p:txBody>
      </p:sp>
      <p:pic>
        <p:nvPicPr>
          <p:cNvPr id="5122" name="Picture 2" descr="Phim hoạt hình Clip nghệ thuật - suy nghĩ png tải về - Miễn phí trong suốt  động Vật Có Vú png Tải về.">
            <a:extLst>
              <a:ext uri="{FF2B5EF4-FFF2-40B4-BE49-F238E27FC236}">
                <a16:creationId xmlns:a16="http://schemas.microsoft.com/office/drawing/2014/main" id="{46EB055C-DA3F-4B5B-85A1-24FDC81535D3}"/>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2222" b="94444" l="1222" r="95778">
                        <a14:foregroundMark x1="4111" y1="7639" x2="6556" y2="17361"/>
                        <a14:foregroundMark x1="6556" y1="17361" x2="6556" y2="17500"/>
                        <a14:foregroundMark x1="3111" y1="3611" x2="3111" y2="6944"/>
                        <a14:foregroundMark x1="33000" y1="47500" x2="30556" y2="56806"/>
                        <a14:foregroundMark x1="30556" y1="56806" x2="30556" y2="57222"/>
                        <a14:foregroundMark x1="31000" y1="42778" x2="30333" y2="59722"/>
                        <a14:foregroundMark x1="23556" y1="71806" x2="21556" y2="90278"/>
                        <a14:foregroundMark x1="44333" y1="68750" x2="41444" y2="80417"/>
                        <a14:foregroundMark x1="41444" y1="80417" x2="41444" y2="80556"/>
                        <a14:foregroundMark x1="40222" y1="60556" x2="40889" y2="66667"/>
                        <a14:foregroundMark x1="26222" y1="13056" x2="20556" y2="22083"/>
                        <a14:foregroundMark x1="24222" y1="10278" x2="27889" y2="23889"/>
                        <a14:foregroundMark x1="19333" y1="18194" x2="20889" y2="29028"/>
                        <a14:foregroundMark x1="25000" y1="3056" x2="22556" y2="3611"/>
                        <a14:foregroundMark x1="17222" y1="10972" x2="16444" y2="12778"/>
                        <a14:foregroundMark x1="21778" y1="3889" x2="21111" y2="5833"/>
                        <a14:foregroundMark x1="19556" y1="92778" x2="13333" y2="94861"/>
                        <a14:foregroundMark x1="2667" y1="15833" x2="1444" y2="19722"/>
                        <a14:foregroundMark x1="68333" y1="4583" x2="65222" y2="16389"/>
                        <a14:foregroundMark x1="73889" y1="9167" x2="75333" y2="15139"/>
                        <a14:foregroundMark x1="82111" y1="2361" x2="87000" y2="4167"/>
                        <a14:foregroundMark x1="82667" y1="6111" x2="85556" y2="7500"/>
                        <a14:foregroundMark x1="74889" y1="9028" x2="77778" y2="10000"/>
                        <a14:foregroundMark x1="58889" y1="9444" x2="63000" y2="11806"/>
                        <a14:foregroundMark x1="57667" y1="14167" x2="57889" y2="16111"/>
                        <a14:foregroundMark x1="58444" y1="18472" x2="58444" y2="18472"/>
                        <a14:foregroundMark x1="72444" y1="16944" x2="72444" y2="16944"/>
                        <a14:foregroundMark x1="72222" y1="22361" x2="72222" y2="22361"/>
                        <a14:foregroundMark x1="80222" y1="12778" x2="80222" y2="12778"/>
                        <a14:foregroundMark x1="80889" y1="16944" x2="80889" y2="16944"/>
                        <a14:foregroundMark x1="88000" y1="12778" x2="88000" y2="12778"/>
                        <a14:foregroundMark x1="95778" y1="11806" x2="95778" y2="11806"/>
                        <a14:foregroundMark x1="95778" y1="12778" x2="95778" y2="12778"/>
                        <a14:foregroundMark x1="92889" y1="16667" x2="92889" y2="16667"/>
                        <a14:foregroundMark x1="85556" y1="18194" x2="85556" y2="18194"/>
                        <a14:foregroundMark x1="85333" y1="22778" x2="85333" y2="22778"/>
                        <a14:foregroundMark x1="92333" y1="20972" x2="92333" y2="20972"/>
                      </a14:backgroundRemoval>
                    </a14:imgEffect>
                  </a14:imgLayer>
                </a14:imgProps>
              </a:ext>
              <a:ext uri="{28A0092B-C50C-407E-A947-70E740481C1C}">
                <a14:useLocalDpi xmlns:a14="http://schemas.microsoft.com/office/drawing/2010/main" val="0"/>
              </a:ext>
            </a:extLst>
          </a:blip>
          <a:srcRect/>
          <a:stretch>
            <a:fillRect/>
          </a:stretch>
        </p:blipFill>
        <p:spPr bwMode="auto">
          <a:xfrm>
            <a:off x="4668404" y="4382085"/>
            <a:ext cx="2967404" cy="2373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9953400"/>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6">
                                            <p:txEl>
                                              <p:pRg st="0" end="0"/>
                                            </p:txEl>
                                          </p:spTgt>
                                        </p:tgtEl>
                                        <p:attrNameLst>
                                          <p:attrName>style.color</p:attrName>
                                        </p:attrNameLst>
                                      </p:cBhvr>
                                      <p:to>
                                        <p:clrVal>
                                          <a:srgbClr val="FF0000"/>
                                        </p:clrVal>
                                      </p:to>
                                    </p:set>
                                    <p:set>
                                      <p:cBhvr>
                                        <p:cTn id="7" dur="500" fill="hold"/>
                                        <p:tgtEl>
                                          <p:spTgt spid="6">
                                            <p:txEl>
                                              <p:pRg st="0" end="0"/>
                                            </p:txEl>
                                          </p:spTgt>
                                        </p:tgtEl>
                                        <p:attrNameLst>
                                          <p:attrName>fillcolor</p:attrName>
                                        </p:attrNameLst>
                                      </p:cBhvr>
                                      <p:to>
                                        <p:clrVal>
                                          <a:srgbClr val="FF0000"/>
                                        </p:clrVal>
                                      </p:to>
                                    </p:set>
                                    <p:set>
                                      <p:cBhvr>
                                        <p:cTn id="8" dur="500" fill="hold"/>
                                        <p:tgtEl>
                                          <p:spTgt spid="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1749913" y="2146300"/>
            <a:ext cx="10734675" cy="1282700"/>
          </a:xfrm>
          <a:prstGeom prst="rect">
            <a:avLst/>
          </a:prstGeom>
        </p:spPr>
        <p:txBody>
          <a:bodyPr/>
          <a:lstStyle/>
          <a:p>
            <a:pPr algn="ctr" defTabSz="902970" eaLnBrk="1" fontAlgn="auto" hangingPunct="1">
              <a:spcAft>
                <a:spcPts val="0"/>
              </a:spcAft>
              <a:defRPr/>
            </a:pPr>
            <a:r>
              <a:rPr lang="en-US"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H</a:t>
            </a:r>
            <a:r>
              <a:rPr lang="vi-VN"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ỚNG DẪN VỀ NHÀ</a:t>
            </a:r>
            <a:endParaRPr lang="en-US" sz="7200" b="1" dirty="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1026" name="Picture 2" descr="Sinh viên, làm bài Tập phim Hoạt hình Clip nghệ thuật - bài tập về nhà. png  tải về - Miễn phí trong suốt Góc png Tải về.">
            <a:extLst>
              <a:ext uri="{FF2B5EF4-FFF2-40B4-BE49-F238E27FC236}">
                <a16:creationId xmlns:a16="http://schemas.microsoft.com/office/drawing/2014/main" id="{008C1D6D-8562-47B2-A7BB-189ACB0AA1B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5870" b="92609" l="10000" r="90000">
                        <a14:foregroundMark x1="32444" y1="26304" x2="33000" y2="61739"/>
                        <a14:foregroundMark x1="33000" y1="61739" x2="33444" y2="61739"/>
                        <a14:foregroundMark x1="42444" y1="5870" x2="38333" y2="12174"/>
                        <a14:foregroundMark x1="23000" y1="64348" x2="23444" y2="72391"/>
                        <a14:foregroundMark x1="26111" y1="78043" x2="26111" y2="78043"/>
                        <a14:foregroundMark x1="19667" y1="63261" x2="17667" y2="68478"/>
                        <a14:foregroundMark x1="20556" y1="59565" x2="17667" y2="68913"/>
                        <a14:foregroundMark x1="18667" y1="58478" x2="17667" y2="68043"/>
                        <a14:foregroundMark x1="18111" y1="58478" x2="17000" y2="79348"/>
                        <a14:foregroundMark x1="20111" y1="38043" x2="18667" y2="47609"/>
                        <a14:foregroundMark x1="17444" y1="38696" x2="17889" y2="47609"/>
                        <a14:foregroundMark x1="30556" y1="89348" x2="41222" y2="92609"/>
                        <a14:foregroundMark x1="60333" y1="43478" x2="60333" y2="43478"/>
                        <a14:foregroundMark x1="64889" y1="41957" x2="64889" y2="41957"/>
                        <a14:foregroundMark x1="68778" y1="42826" x2="68778" y2="42826"/>
                        <a14:foregroundMark x1="72444" y1="44348" x2="72444" y2="44348"/>
                        <a14:foregroundMark x1="76111" y1="41957" x2="76111" y2="41957"/>
                        <a14:foregroundMark x1="79778" y1="42826" x2="79778" y2="42826"/>
                        <a14:foregroundMark x1="81000" y1="43478" x2="81000" y2="43478"/>
                      </a14:backgroundRemoval>
                    </a14:imgEffect>
                  </a14:imgLayer>
                </a14:imgProps>
              </a:ext>
              <a:ext uri="{28A0092B-C50C-407E-A947-70E740481C1C}">
                <a14:useLocalDpi xmlns:a14="http://schemas.microsoft.com/office/drawing/2010/main" val="0"/>
              </a:ext>
            </a:extLst>
          </a:blip>
          <a:srcRect/>
          <a:stretch>
            <a:fillRect/>
          </a:stretch>
        </p:blipFill>
        <p:spPr bwMode="auto">
          <a:xfrm>
            <a:off x="-753012" y="3630245"/>
            <a:ext cx="5883200" cy="3006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993288"/>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43444F8-29D5-4D8D-AE84-915C8635C7C3}"/>
              </a:ext>
            </a:extLst>
          </p:cNvPr>
          <p:cNvSpPr/>
          <p:nvPr/>
        </p:nvSpPr>
        <p:spPr>
          <a:xfrm>
            <a:off x="407377" y="984739"/>
            <a:ext cx="11131062" cy="3871060"/>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Nghiên cứu lại nội dung bài 3.</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Hoàn thành bài tập trong phần vận dụng sgk trang 90.</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Tìm hiểu phần đọc thêm sgk trang 91.</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Tìm hiểu tr</a:t>
            </a:r>
            <a:r>
              <a:rPr lang="vi-VN"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ớc nội dung bài 4 – Thể hiện cấu trúc rẽ nhánh trong ch</a:t>
            </a:r>
            <a:r>
              <a:rPr lang="vi-VN"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ơng trình.</a:t>
            </a:r>
          </a:p>
        </p:txBody>
      </p:sp>
    </p:spTree>
    <p:extLst>
      <p:ext uri="{BB962C8B-B14F-4D97-AF65-F5344CB8AC3E}">
        <p14:creationId xmlns:p14="http://schemas.microsoft.com/office/powerpoint/2010/main" val="882180987"/>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peech Bubble: Oval 3">
            <a:extLst>
              <a:ext uri="{FF2B5EF4-FFF2-40B4-BE49-F238E27FC236}">
                <a16:creationId xmlns:a16="http://schemas.microsoft.com/office/drawing/2014/main" id="{A2EADA7C-AF23-4714-9490-85BBB2D00318}"/>
              </a:ext>
            </a:extLst>
          </p:cNvPr>
          <p:cNvSpPr/>
          <p:nvPr/>
        </p:nvSpPr>
        <p:spPr bwMode="auto">
          <a:xfrm>
            <a:off x="323850" y="139065"/>
            <a:ext cx="11639550" cy="4359274"/>
          </a:xfrm>
          <a:prstGeom prst="wedgeEllipseCallout">
            <a:avLst>
              <a:gd name="adj1" fmla="val -34090"/>
              <a:gd name="adj2" fmla="val 69492"/>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2" name="Rounded Rectangle 1"/>
          <p:cNvSpPr/>
          <p:nvPr/>
        </p:nvSpPr>
        <p:spPr>
          <a:xfrm>
            <a:off x="4089400" y="5023485"/>
            <a:ext cx="1913255"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Times New Roman" panose="02020603050405020304" pitchFamily="18" charset="0"/>
              <a:cs typeface="Times New Roman" panose="02020603050405020304" pitchFamily="18" charset="0"/>
            </a:endParaRPr>
          </a:p>
        </p:txBody>
      </p:sp>
      <p:sp>
        <p:nvSpPr>
          <p:cNvPr id="8" name="Title 1"/>
          <p:cNvSpPr txBox="1"/>
          <p:nvPr/>
        </p:nvSpPr>
        <p:spPr>
          <a:xfrm>
            <a:off x="2038696" y="1394084"/>
            <a:ext cx="8783320" cy="2244552"/>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fontAlgn="auto">
              <a:spcAft>
                <a:spcPts val="0"/>
              </a:spcAft>
              <a:defRPr/>
            </a:pPr>
            <a:r>
              <a:rPr lang="en-US" sz="3600">
                <a:ea typeface="#9Slide03 Roboto" panose="02000000000000000000" pitchFamily="2" charset="0"/>
              </a:rPr>
              <a:t>Em </a:t>
            </a:r>
            <a:r>
              <a:rPr lang="en-US" sz="3600" dirty="0">
                <a:ea typeface="#9Slide03 Roboto" panose="02000000000000000000" pitchFamily="2" charset="0"/>
              </a:rPr>
              <a:t>đã từng tạo ra chương trình scratch có chứa biểu thức toán học chưa, nếu có hãy trình bày lại tình huống đó?</a:t>
            </a:r>
          </a:p>
        </p:txBody>
      </p:sp>
      <p:pic>
        <p:nvPicPr>
          <p:cNvPr id="3074" name="Picture 2" descr="Khám phá bản thân qua suy nghĩ">
            <a:extLst>
              <a:ext uri="{FF2B5EF4-FFF2-40B4-BE49-F238E27FC236}">
                <a16:creationId xmlns:a16="http://schemas.microsoft.com/office/drawing/2014/main" id="{DC3C44F5-F0BD-45A6-9C70-2065452D0137}"/>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8000" b="90000" l="10000" r="90000">
                        <a14:foregroundMark x1="43600" y1="9200" x2="39600" y2="8000"/>
                        <a14:foregroundMark x1="40800" y1="71200" x2="32400" y2="73600"/>
                      </a14:backgroundRemoval>
                    </a14:imgEffect>
                  </a14:imgLayer>
                </a14:imgProps>
              </a:ext>
              <a:ext uri="{28A0092B-C50C-407E-A947-70E740481C1C}">
                <a14:useLocalDpi xmlns:a14="http://schemas.microsoft.com/office/drawing/2010/main" val="0"/>
              </a:ext>
            </a:extLst>
          </a:blip>
          <a:srcRect/>
          <a:stretch>
            <a:fillRect/>
          </a:stretch>
        </p:blipFill>
        <p:spPr bwMode="auto">
          <a:xfrm>
            <a:off x="560706" y="4759324"/>
            <a:ext cx="2381249" cy="2381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8860220"/>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2"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nodeType="with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wipe(down)">
                                      <p:cBhvr>
                                        <p:cTn id="16"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8" grpId="1" animBg="1"/>
      <p:bldP spid="8"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009650" y="2441650"/>
            <a:ext cx="10706099" cy="2123658"/>
          </a:xfrm>
          <a:prstGeom prst="rect">
            <a:avLst/>
          </a:prstGeom>
          <a:effectLst>
            <a:glow rad="228600">
              <a:schemeClr val="accent2">
                <a:satMod val="175000"/>
                <a:alpha val="40000"/>
              </a:schemeClr>
            </a:glow>
          </a:effectLst>
        </p:spPr>
        <p:txBody>
          <a:bodyPr wrap="square">
            <a:spAutoFit/>
          </a:bodyPr>
          <a:lstStyle/>
          <a:p>
            <a:pPr algn="ctr">
              <a:defRPr/>
            </a:pPr>
            <a:r>
              <a:rPr lang="en-US" sz="6600" b="1" dirty="0">
                <a:ln w="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HÌNH THÀNH KIẾN THỨC</a:t>
            </a:r>
          </a:p>
        </p:txBody>
      </p:sp>
      <p:pic>
        <p:nvPicPr>
          <p:cNvPr id="10" name="Hình ảnh 5">
            <a:extLst>
              <a:ext uri="{FF2B5EF4-FFF2-40B4-BE49-F238E27FC236}">
                <a16:creationId xmlns:a16="http://schemas.microsoft.com/office/drawing/2014/main" id="{0239E047-28DD-456C-9846-78626DD75E2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8711" t="12222" r="20015" b="20370"/>
          <a:stretch/>
        </p:blipFill>
        <p:spPr>
          <a:xfrm>
            <a:off x="0" y="0"/>
            <a:ext cx="2628900" cy="2544999"/>
          </a:xfrm>
          <a:prstGeom prst="ellipse">
            <a:avLst/>
          </a:prstGeom>
          <a:ln>
            <a:noFill/>
          </a:ln>
          <a:effectLst>
            <a:softEdge rad="112500"/>
          </a:effectLst>
        </p:spPr>
      </p:pic>
      <p:pic>
        <p:nvPicPr>
          <p:cNvPr id="1026" name="Picture 2" descr="4 nguyên tắc học tiếng Nhật cơ bản đưa bạn đến với thành công">
            <a:extLst>
              <a:ext uri="{FF2B5EF4-FFF2-40B4-BE49-F238E27FC236}">
                <a16:creationId xmlns:a16="http://schemas.microsoft.com/office/drawing/2014/main" id="{D054C7AB-9532-40E4-8C6E-16BDA1550BC6}"/>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2075" b="94606" l="1385" r="96385">
                        <a14:foregroundMark x1="38615" y1="34302" x2="32615" y2="42877"/>
                        <a14:foregroundMark x1="45154" y1="10650" x2="40615" y2="3596"/>
                        <a14:foregroundMark x1="40615" y1="3596" x2="38462" y2="2075"/>
                        <a14:foregroundMark x1="82923" y1="35270" x2="77846" y2="37206"/>
                        <a14:foregroundMark x1="77846" y1="37206" x2="73308" y2="42185"/>
                        <a14:foregroundMark x1="73308" y1="42185" x2="72692" y2="43568"/>
                        <a14:foregroundMark x1="95154" y1="54910" x2="96385" y2="64454"/>
                        <a14:foregroundMark x1="26692" y1="85754" x2="17154" y2="88243"/>
                        <a14:foregroundMark x1="17154" y1="88243" x2="7769" y2="87275"/>
                        <a14:foregroundMark x1="31615" y1="68880" x2="21154" y2="79668"/>
                        <a14:foregroundMark x1="45538" y1="88382" x2="33154" y2="94606"/>
                        <a14:foregroundMark x1="4385" y1="85754" x2="5615" y2="91425"/>
                        <a14:foregroundMark x1="1385" y1="89627" x2="6923" y2="89627"/>
                        <a14:foregroundMark x1="6923" y1="89627" x2="10231" y2="9211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33003" y="5209176"/>
            <a:ext cx="2964873" cy="1648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5011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 y="59690"/>
            <a:ext cx="11582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ea typeface="#9Slide03 Roboto" panose="02000000000000000000" pitchFamily="2" charset="0"/>
              </a:rPr>
              <a:t>1. B</a:t>
            </a:r>
            <a:r>
              <a:rPr lang="en-US" b="1">
                <a:solidFill>
                  <a:srgbClr val="FF0000"/>
                </a:solidFill>
                <a:ea typeface="#9Slide03 Roboto" panose="02000000000000000000" pitchFamily="2" charset="0"/>
              </a:rPr>
              <a:t>IỂU THỨC KIỂU SỐ</a:t>
            </a:r>
          </a:p>
        </p:txBody>
      </p:sp>
      <p:sp>
        <p:nvSpPr>
          <p:cNvPr id="20" name="Rectangle 19"/>
          <p:cNvSpPr>
            <a:spLocks noChangeArrowheads="1"/>
          </p:cNvSpPr>
          <p:nvPr/>
        </p:nvSpPr>
        <p:spPr bwMode="auto">
          <a:xfrm>
            <a:off x="273050" y="808613"/>
            <a:ext cx="11341100"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lgn="just" eaLnBrk="1" hangingPunct="1">
              <a:lnSpc>
                <a:spcPct val="135000"/>
              </a:lnSpc>
              <a:spcBef>
                <a:spcPct val="0"/>
              </a:spcBef>
              <a:buFontTx/>
              <a:buNone/>
            </a:pPr>
            <a:r>
              <a:rPr lang="vi-VN" altLang="en-US">
                <a:ea typeface="#9Slide03 Roboto" panose="02000000000000000000" pitchFamily="2" charset="0"/>
              </a:rPr>
              <a:t>Trong </a:t>
            </a:r>
            <a:r>
              <a:rPr lang="vi-VN" altLang="en-US" dirty="0">
                <a:ea typeface="#9Slide03 Roboto" panose="02000000000000000000" pitchFamily="2" charset="0"/>
              </a:rPr>
              <a:t>toán học em đã biết những phép toán nào? Hãy kể tên những phép toán đó và ghi ký hiệu toán học vào phiếu học tập</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255770966"/>
              </p:ext>
            </p:extLst>
          </p:nvPr>
        </p:nvGraphicFramePr>
        <p:xfrm>
          <a:off x="914400" y="2666107"/>
          <a:ext cx="9753600" cy="3383280"/>
        </p:xfrm>
        <a:graphic>
          <a:graphicData uri="http://schemas.openxmlformats.org/drawingml/2006/table">
            <a:tbl>
              <a:tblPr firstRow="1" bandRow="1">
                <a:tableStyleId>{5940675A-B579-460E-94D1-54222C63F5DA}</a:tableStyleId>
              </a:tblPr>
              <a:tblGrid>
                <a:gridCol w="5619750">
                  <a:extLst>
                    <a:ext uri="{9D8B030D-6E8A-4147-A177-3AD203B41FA5}">
                      <a16:colId xmlns:a16="http://schemas.microsoft.com/office/drawing/2014/main" val="20000"/>
                    </a:ext>
                  </a:extLst>
                </a:gridCol>
                <a:gridCol w="4133850">
                  <a:extLst>
                    <a:ext uri="{9D8B030D-6E8A-4147-A177-3AD203B41FA5}">
                      <a16:colId xmlns:a16="http://schemas.microsoft.com/office/drawing/2014/main" val="20001"/>
                    </a:ext>
                  </a:extLst>
                </a:gridCol>
              </a:tblGrid>
              <a:tr h="563880">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Phép toán</a:t>
                      </a:r>
                    </a:p>
                  </a:txBody>
                  <a:tcP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Kí hiệu toán học</a:t>
                      </a:r>
                    </a:p>
                  </a:txBody>
                  <a:tcPr/>
                </a:tc>
                <a:extLst>
                  <a:ext uri="{0D108BD9-81ED-4DB2-BD59-A6C34878D82A}">
                    <a16:rowId xmlns:a16="http://schemas.microsoft.com/office/drawing/2014/main" val="10000"/>
                  </a:ext>
                </a:extLst>
              </a:tr>
              <a:tr h="563880">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10001"/>
                  </a:ext>
                </a:extLst>
              </a:tr>
              <a:tr h="563880">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10002"/>
                  </a:ext>
                </a:extLst>
              </a:tr>
              <a:tr h="563880">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10003"/>
                  </a:ext>
                </a:extLst>
              </a:tr>
              <a:tr h="563880">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10004"/>
                  </a:ext>
                </a:extLst>
              </a:tr>
              <a:tr h="563880">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fade">
                                      <p:cBhvr>
                                        <p:cTn id="12"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6230938" y="1697038"/>
            <a:ext cx="1911350" cy="360838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Times New Roman" panose="02020603050405020304" pitchFamily="18" charset="0"/>
              <a:cs typeface="Times New Roman" panose="02020603050405020304" pitchFamily="18" charset="0"/>
            </a:endParaRPr>
          </a:p>
        </p:txBody>
      </p:sp>
      <p:sp>
        <p:nvSpPr>
          <p:cNvPr id="7" name="Rounded Rectangle 6"/>
          <p:cNvSpPr/>
          <p:nvPr/>
        </p:nvSpPr>
        <p:spPr>
          <a:xfrm>
            <a:off x="8648700" y="1563688"/>
            <a:ext cx="2667000" cy="374173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Times New Roman" panose="02020603050405020304" pitchFamily="18" charset="0"/>
              <a:cs typeface="Times New Roman" panose="02020603050405020304" pitchFamily="18" charset="0"/>
            </a:endParaRPr>
          </a:p>
        </p:txBody>
      </p:sp>
      <p:graphicFrame>
        <p:nvGraphicFramePr>
          <p:cNvPr id="5" name="Content Placeholder 1">
            <a:extLst>
              <a:ext uri="{FF2B5EF4-FFF2-40B4-BE49-F238E27FC236}">
                <a16:creationId xmlns:a16="http://schemas.microsoft.com/office/drawing/2014/main" id="{93293F11-B806-40B4-AAC4-BA093B427A77}"/>
              </a:ext>
            </a:extLst>
          </p:cNvPr>
          <p:cNvGraphicFramePr>
            <a:graphicFrameLocks/>
          </p:cNvGraphicFramePr>
          <p:nvPr>
            <p:extLst>
              <p:ext uri="{D42A27DB-BD31-4B8C-83A1-F6EECF244321}">
                <p14:modId xmlns:p14="http://schemas.microsoft.com/office/powerpoint/2010/main" val="1128151040"/>
              </p:ext>
            </p:extLst>
          </p:nvPr>
        </p:nvGraphicFramePr>
        <p:xfrm>
          <a:off x="876300" y="1301262"/>
          <a:ext cx="9753600" cy="4466490"/>
        </p:xfrm>
        <a:graphic>
          <a:graphicData uri="http://schemas.openxmlformats.org/drawingml/2006/table">
            <a:tbl>
              <a:tblPr firstRow="1" bandRow="1">
                <a:tableStyleId>{5940675A-B579-460E-94D1-54222C63F5DA}</a:tableStyleId>
              </a:tblPr>
              <a:tblGrid>
                <a:gridCol w="5619750">
                  <a:extLst>
                    <a:ext uri="{9D8B030D-6E8A-4147-A177-3AD203B41FA5}">
                      <a16:colId xmlns:a16="http://schemas.microsoft.com/office/drawing/2014/main" val="20000"/>
                    </a:ext>
                  </a:extLst>
                </a:gridCol>
                <a:gridCol w="4133850">
                  <a:extLst>
                    <a:ext uri="{9D8B030D-6E8A-4147-A177-3AD203B41FA5}">
                      <a16:colId xmlns:a16="http://schemas.microsoft.com/office/drawing/2014/main" val="20001"/>
                    </a:ext>
                  </a:extLst>
                </a:gridCol>
              </a:tblGrid>
              <a:tr h="744415">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Phép toán</a:t>
                      </a:r>
                    </a:p>
                  </a:txBody>
                  <a:tcPr anchor="ct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Kí hiệu toán học</a:t>
                      </a:r>
                    </a:p>
                  </a:txBody>
                  <a:tcPr anchor="ctr"/>
                </a:tc>
                <a:extLst>
                  <a:ext uri="{0D108BD9-81ED-4DB2-BD59-A6C34878D82A}">
                    <a16:rowId xmlns:a16="http://schemas.microsoft.com/office/drawing/2014/main" val="10000"/>
                  </a:ext>
                </a:extLst>
              </a:tr>
              <a:tr h="744415">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Cộng</a:t>
                      </a:r>
                    </a:p>
                  </a:txBody>
                  <a:tcPr anchor="ct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a:t>
                      </a:r>
                    </a:p>
                  </a:txBody>
                  <a:tcPr anchor="ctr"/>
                </a:tc>
                <a:extLst>
                  <a:ext uri="{0D108BD9-81ED-4DB2-BD59-A6C34878D82A}">
                    <a16:rowId xmlns:a16="http://schemas.microsoft.com/office/drawing/2014/main" val="10001"/>
                  </a:ext>
                </a:extLst>
              </a:tr>
              <a:tr h="744415">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Trừ</a:t>
                      </a:r>
                    </a:p>
                  </a:txBody>
                  <a:tcPr anchor="ct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a:t>
                      </a:r>
                    </a:p>
                  </a:txBody>
                  <a:tcPr anchor="ctr"/>
                </a:tc>
                <a:extLst>
                  <a:ext uri="{0D108BD9-81ED-4DB2-BD59-A6C34878D82A}">
                    <a16:rowId xmlns:a16="http://schemas.microsoft.com/office/drawing/2014/main" val="10002"/>
                  </a:ext>
                </a:extLst>
              </a:tr>
              <a:tr h="744415">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Nhân</a:t>
                      </a:r>
                    </a:p>
                  </a:txBody>
                  <a:tcPr anchor="ct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x</a:t>
                      </a:r>
                    </a:p>
                  </a:txBody>
                  <a:tcPr anchor="ctr"/>
                </a:tc>
                <a:extLst>
                  <a:ext uri="{0D108BD9-81ED-4DB2-BD59-A6C34878D82A}">
                    <a16:rowId xmlns:a16="http://schemas.microsoft.com/office/drawing/2014/main" val="10003"/>
                  </a:ext>
                </a:extLst>
              </a:tr>
              <a:tr h="744415">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Chia</a:t>
                      </a:r>
                    </a:p>
                  </a:txBody>
                  <a:tcPr anchor="ct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a:t>
                      </a:r>
                    </a:p>
                  </a:txBody>
                  <a:tcPr anchor="ctr"/>
                </a:tc>
                <a:extLst>
                  <a:ext uri="{0D108BD9-81ED-4DB2-BD59-A6C34878D82A}">
                    <a16:rowId xmlns:a16="http://schemas.microsoft.com/office/drawing/2014/main" val="10004"/>
                  </a:ext>
                </a:extLst>
              </a:tr>
              <a:tr h="744415">
                <a:tc>
                  <a:txBody>
                    <a:bodyPr/>
                    <a:lstStyle/>
                    <a:p>
                      <a:pPr algn="ctr">
                        <a:buNone/>
                      </a:pPr>
                      <a:r>
                        <a:rPr lang="en-US" sz="2800" b="1">
                          <a:latin typeface="#9Slide03 Roboto" panose="02000000000000000000" pitchFamily="2" charset="0"/>
                          <a:ea typeface="#9Slide03 Roboto" panose="02000000000000000000" pitchFamily="2" charset="0"/>
                        </a:rPr>
                        <a:t>…</a:t>
                      </a:r>
                    </a:p>
                  </a:txBody>
                  <a:tcPr anchor="ct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a:t>
                      </a:r>
                    </a:p>
                  </a:txBody>
                  <a:tcPr anchor="ctr"/>
                </a:tc>
                <a:extLst>
                  <a:ext uri="{0D108BD9-81ED-4DB2-BD59-A6C34878D82A}">
                    <a16:rowId xmlns:a16="http://schemas.microsoft.com/office/drawing/2014/main" val="10005"/>
                  </a:ext>
                </a:extLst>
              </a:tr>
            </a:tbl>
          </a:graphicData>
        </a:graphic>
      </p:graphicFrame>
      <p:sp>
        <p:nvSpPr>
          <p:cNvPr id="8" name="Rectangle 7">
            <a:extLst>
              <a:ext uri="{FF2B5EF4-FFF2-40B4-BE49-F238E27FC236}">
                <a16:creationId xmlns:a16="http://schemas.microsoft.com/office/drawing/2014/main" id="{A889D08C-AF30-4AAA-84CA-19DDF5F9ED63}"/>
              </a:ext>
            </a:extLst>
          </p:cNvPr>
          <p:cNvSpPr>
            <a:spLocks noChangeArrowheads="1"/>
          </p:cNvSpPr>
          <p:nvPr/>
        </p:nvSpPr>
        <p:spPr bwMode="auto">
          <a:xfrm>
            <a:off x="152400" y="59690"/>
            <a:ext cx="11582400" cy="748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ea typeface="#9Slide03 Roboto" panose="02000000000000000000" pitchFamily="2" charset="0"/>
              </a:rPr>
              <a:t>1. B</a:t>
            </a:r>
            <a:r>
              <a:rPr lang="en-US" b="1">
                <a:solidFill>
                  <a:srgbClr val="FF0000"/>
                </a:solidFill>
                <a:ea typeface="#9Slide03 Roboto" panose="02000000000000000000" pitchFamily="2" charset="0"/>
              </a:rPr>
              <a:t>IỂU THỨC KIỂU SỐ</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2E4D667-3224-4900-9BD6-AB877269FB33}"/>
              </a:ext>
            </a:extLst>
          </p:cNvPr>
          <p:cNvGrpSpPr/>
          <p:nvPr/>
        </p:nvGrpSpPr>
        <p:grpSpPr>
          <a:xfrm>
            <a:off x="2989385" y="457205"/>
            <a:ext cx="8897815" cy="2558666"/>
            <a:chOff x="2989385" y="140677"/>
            <a:chExt cx="8897815" cy="2558666"/>
          </a:xfrm>
        </p:grpSpPr>
        <p:sp>
          <p:nvSpPr>
            <p:cNvPr id="11" name="Speech Bubble: Oval 10">
              <a:extLst>
                <a:ext uri="{FF2B5EF4-FFF2-40B4-BE49-F238E27FC236}">
                  <a16:creationId xmlns:a16="http://schemas.microsoft.com/office/drawing/2014/main" id="{2DDF4E91-8979-4DF0-AA32-7F45F792AE64}"/>
                </a:ext>
              </a:extLst>
            </p:cNvPr>
            <p:cNvSpPr/>
            <p:nvPr/>
          </p:nvSpPr>
          <p:spPr bwMode="auto">
            <a:xfrm>
              <a:off x="2989385" y="140677"/>
              <a:ext cx="8897815" cy="2558666"/>
            </a:xfrm>
            <a:prstGeom prst="wedgeEllipseCallout">
              <a:avLst>
                <a:gd name="adj1" fmla="val -60755"/>
                <a:gd name="adj2" fmla="val 10500"/>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2" name="Rectangle 4"/>
            <p:cNvSpPr>
              <a:spLocks noChangeArrowheads="1"/>
            </p:cNvSpPr>
            <p:nvPr/>
          </p:nvSpPr>
          <p:spPr bwMode="auto">
            <a:xfrm>
              <a:off x="3824299" y="655054"/>
              <a:ext cx="7270884"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lnSpc>
                  <a:spcPct val="135000"/>
                </a:lnSpc>
                <a:spcBef>
                  <a:spcPct val="0"/>
                </a:spcBef>
                <a:buFontTx/>
                <a:buNone/>
              </a:pPr>
              <a:r>
                <a:rPr altLang="en-US" sz="3000">
                  <a:ea typeface="#9Slide03 Roboto" panose="02000000000000000000" pitchFamily="2" charset="0"/>
                </a:rPr>
                <a:t>Theo em trong </a:t>
              </a:r>
              <a:r>
                <a:rPr altLang="en-US" sz="3000" b="1">
                  <a:solidFill>
                    <a:srgbClr val="FF0000"/>
                  </a:solidFill>
                  <a:ea typeface="#9Slide03 Roboto" panose="02000000000000000000" pitchFamily="2" charset="0"/>
                </a:rPr>
                <a:t>scratch</a:t>
              </a:r>
              <a:r>
                <a:rPr altLang="en-US" sz="3000">
                  <a:ea typeface="#9Slide03 Roboto" panose="02000000000000000000" pitchFamily="2" charset="0"/>
                </a:rPr>
                <a:t> có thể sử dụng biểu thức kiểu số.</a:t>
              </a:r>
            </a:p>
          </p:txBody>
        </p:sp>
      </p:grpSp>
      <p:grpSp>
        <p:nvGrpSpPr>
          <p:cNvPr id="4" name="Group 3">
            <a:extLst>
              <a:ext uri="{FF2B5EF4-FFF2-40B4-BE49-F238E27FC236}">
                <a16:creationId xmlns:a16="http://schemas.microsoft.com/office/drawing/2014/main" id="{496DEA2A-E50D-4894-98BD-8692B9FAE9CE}"/>
              </a:ext>
            </a:extLst>
          </p:cNvPr>
          <p:cNvGrpSpPr/>
          <p:nvPr/>
        </p:nvGrpSpPr>
        <p:grpSpPr>
          <a:xfrm>
            <a:off x="2813539" y="3316588"/>
            <a:ext cx="9095110" cy="3202886"/>
            <a:chOff x="2813539" y="3000060"/>
            <a:chExt cx="9095110" cy="3202886"/>
          </a:xfrm>
        </p:grpSpPr>
        <p:sp>
          <p:nvSpPr>
            <p:cNvPr id="14" name="Speech Bubble: Oval 13">
              <a:extLst>
                <a:ext uri="{FF2B5EF4-FFF2-40B4-BE49-F238E27FC236}">
                  <a16:creationId xmlns:a16="http://schemas.microsoft.com/office/drawing/2014/main" id="{0351E2E5-1A21-4C28-9A19-266BE7B7ABBA}"/>
                </a:ext>
              </a:extLst>
            </p:cNvPr>
            <p:cNvSpPr/>
            <p:nvPr/>
          </p:nvSpPr>
          <p:spPr bwMode="auto">
            <a:xfrm>
              <a:off x="2813539" y="3000060"/>
              <a:ext cx="9095110" cy="3202886"/>
            </a:xfrm>
            <a:prstGeom prst="wedgeEllipseCallout">
              <a:avLst>
                <a:gd name="adj1" fmla="val -54276"/>
                <a:gd name="adj2" fmla="val 14171"/>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0" name="Rectangle 9">
              <a:extLst>
                <a:ext uri="{FF2B5EF4-FFF2-40B4-BE49-F238E27FC236}">
                  <a16:creationId xmlns:a16="http://schemas.microsoft.com/office/drawing/2014/main" id="{12D96F48-E13C-48FF-B730-4B28FD35A5C7}"/>
                </a:ext>
              </a:extLst>
            </p:cNvPr>
            <p:cNvSpPr/>
            <p:nvPr/>
          </p:nvSpPr>
          <p:spPr>
            <a:xfrm>
              <a:off x="3089496" y="3771984"/>
              <a:ext cx="8551519" cy="1338828"/>
            </a:xfrm>
            <a:prstGeom prst="rect">
              <a:avLst/>
            </a:prstGeom>
          </p:spPr>
          <p:txBody>
            <a:bodyPr wrap="square">
              <a:spAutoFit/>
            </a:bodyPr>
            <a:lstStyle/>
            <a:p>
              <a:pPr lvl="0" algn="ctr" eaLnBrk="1" hangingPunct="1">
                <a:lnSpc>
                  <a:spcPct val="135000"/>
                </a:lnSpc>
              </a:pPr>
              <a:r>
                <a:rPr lang="en-US" altLang="en-US" sz="30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Nhóm </a:t>
              </a:r>
              <a:r>
                <a:rPr lang="en-US" altLang="en-US" sz="30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Operators</a:t>
              </a:r>
              <a:r>
                <a:rPr lang="en-US" altLang="en-US" sz="30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trong </a:t>
              </a:r>
              <a:r>
                <a:rPr lang="en-US" altLang="en-US" sz="30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scratch</a:t>
              </a:r>
              <a:r>
                <a:rPr lang="en-US" altLang="en-US" sz="30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cung cấp những phép toán để tạo các biểu thức kiểu số.</a:t>
              </a:r>
            </a:p>
          </p:txBody>
        </p:sp>
      </p:grpSp>
      <p:pic>
        <p:nvPicPr>
          <p:cNvPr id="1026" name="Picture 2" descr="45+ Hình Ảnh Dấu Hỏi Chấm Đẹp Rực Rỡ Ngỡ Như Mơ">
            <a:extLst>
              <a:ext uri="{FF2B5EF4-FFF2-40B4-BE49-F238E27FC236}">
                <a16:creationId xmlns:a16="http://schemas.microsoft.com/office/drawing/2014/main" id="{BE5CE0A8-71C4-453E-BBCB-897A94A38348}"/>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701" b="93839" l="7770" r="92322">
                        <a14:foregroundMark x1="53565" y1="19472" x2="32267" y2="21287"/>
                        <a14:foregroundMark x1="60786" y1="7701" x2="58227" y2="7701"/>
                        <a14:foregroundMark x1="32633" y1="11771" x2="30073" y2="12541"/>
                        <a14:foregroundMark x1="59963" y1="16942" x2="48903" y2="22552"/>
                        <a14:foregroundMark x1="48903" y1="22552" x2="57130" y2="15897"/>
                        <a14:foregroundMark x1="57130" y1="15897" x2="63803" y2="16172"/>
                        <a14:foregroundMark x1="65082" y1="14356" x2="61609" y2="25908"/>
                        <a14:foregroundMark x1="59049" y1="12046" x2="53565" y2="24862"/>
                        <a14:foregroundMark x1="58227" y1="13091" x2="51005" y2="27668"/>
                        <a14:foregroundMark x1="39488" y1="18702" x2="39488" y2="29208"/>
                        <a14:foregroundMark x1="39488" y1="29208" x2="39488" y2="29208"/>
                        <a14:foregroundMark x1="36929" y1="16942" x2="31353" y2="23102"/>
                        <a14:foregroundMark x1="31353" y1="23102" x2="31353" y2="23102"/>
                        <a14:foregroundMark x1="35192" y1="16392" x2="29250" y2="20792"/>
                        <a14:foregroundMark x1="8775" y1="31793" x2="7952" y2="38229"/>
                        <a14:foregroundMark x1="79982" y1="34378" x2="78702" y2="40759"/>
                        <a14:foregroundMark x1="92322" y1="32068" x2="89305" y2="39989"/>
                        <a14:foregroundMark x1="89305" y1="39989" x2="89305" y2="39989"/>
                        <a14:foregroundMark x1="56124" y1="83608" x2="53108" y2="88449"/>
                        <a14:foregroundMark x1="49726" y1="93839" x2="45064" y2="93839"/>
                      </a14:backgroundRemoval>
                    </a14:imgEffect>
                  </a14:imgLayer>
                </a14:imgProps>
              </a:ext>
              <a:ext uri="{28A0092B-C50C-407E-A947-70E740481C1C}">
                <a14:useLocalDpi xmlns:a14="http://schemas.microsoft.com/office/drawing/2010/main" val="0"/>
              </a:ext>
            </a:extLst>
          </a:blip>
          <a:srcRect/>
          <a:stretch>
            <a:fillRect/>
          </a:stretch>
        </p:blipFill>
        <p:spPr bwMode="auto">
          <a:xfrm>
            <a:off x="-165755" y="649335"/>
            <a:ext cx="1927663" cy="320288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rả lời thắc mắc khách hàng">
            <a:extLst>
              <a:ext uri="{FF2B5EF4-FFF2-40B4-BE49-F238E27FC236}">
                <a16:creationId xmlns:a16="http://schemas.microsoft.com/office/drawing/2014/main" id="{5E170EC3-9246-4760-A1F2-90B8BDC21BC9}"/>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64683" y1="37566" x2="67460" y2="31041"/>
                        <a14:foregroundMark x1="38624" y1="47090" x2="41005" y2="51675"/>
                        <a14:foregroundMark x1="39815" y1="47090" x2="44180" y2="53263"/>
                        <a14:foregroundMark x1="66138" y1="34744" x2="59127" y2="37919"/>
                        <a14:foregroundMark x1="52778" y1="40212" x2="53307" y2="44444"/>
                      </a14:backgroundRemoval>
                    </a14:imgEffect>
                  </a14:imgLayer>
                </a14:imgProps>
              </a:ext>
              <a:ext uri="{28A0092B-C50C-407E-A947-70E740481C1C}">
                <a14:useLocalDpi xmlns:a14="http://schemas.microsoft.com/office/drawing/2010/main" val="0"/>
              </a:ext>
            </a:extLst>
          </a:blip>
          <a:srcRect/>
          <a:stretch>
            <a:fillRect/>
          </a:stretch>
        </p:blipFill>
        <p:spPr bwMode="auto">
          <a:xfrm>
            <a:off x="-845544" y="3430761"/>
            <a:ext cx="4216394" cy="3429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wipe(left)">
                                      <p:cBhvr>
                                        <p:cTn id="15" dur="500"/>
                                        <p:tgtEl>
                                          <p:spTgt spid="1028"/>
                                        </p:tgtEl>
                                      </p:cBhvr>
                                    </p:animEffect>
                                  </p:childTnLst>
                                </p:cTn>
                              </p:par>
                              <p:par>
                                <p:cTn id="16" presetID="22" presetClass="entr" presetSubtype="8"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peech Bubble: Oval 5">
            <a:extLst>
              <a:ext uri="{FF2B5EF4-FFF2-40B4-BE49-F238E27FC236}">
                <a16:creationId xmlns:a16="http://schemas.microsoft.com/office/drawing/2014/main" id="{A4DA05F3-AC45-4CCB-87F4-AE2DC3D857B1}"/>
              </a:ext>
            </a:extLst>
          </p:cNvPr>
          <p:cNvSpPr/>
          <p:nvPr/>
        </p:nvSpPr>
        <p:spPr bwMode="auto">
          <a:xfrm>
            <a:off x="3141785" y="365272"/>
            <a:ext cx="8897815" cy="2558666"/>
          </a:xfrm>
          <a:prstGeom prst="wedgeEllipseCallout">
            <a:avLst>
              <a:gd name="adj1" fmla="val -70241"/>
              <a:gd name="adj2" fmla="val 11875"/>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pic>
        <p:nvPicPr>
          <p:cNvPr id="7" name="Picture 2" descr="45+ Hình Ảnh Dấu Hỏi Chấm Đẹp Rực Rỡ Ngỡ Như Mơ">
            <a:extLst>
              <a:ext uri="{FF2B5EF4-FFF2-40B4-BE49-F238E27FC236}">
                <a16:creationId xmlns:a16="http://schemas.microsoft.com/office/drawing/2014/main" id="{5F4200D5-9AAA-4C12-8974-9621DA711A1A}"/>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701" b="93839" l="7770" r="92322">
                        <a14:foregroundMark x1="53565" y1="19472" x2="32267" y2="21287"/>
                        <a14:foregroundMark x1="60786" y1="7701" x2="58227" y2="7701"/>
                        <a14:foregroundMark x1="32633" y1="11771" x2="30073" y2="12541"/>
                        <a14:foregroundMark x1="59963" y1="16942" x2="48903" y2="22552"/>
                        <a14:foregroundMark x1="48903" y1="22552" x2="57130" y2="15897"/>
                        <a14:foregroundMark x1="57130" y1="15897" x2="63803" y2="16172"/>
                        <a14:foregroundMark x1="65082" y1="14356" x2="61609" y2="25908"/>
                        <a14:foregroundMark x1="59049" y1="12046" x2="53565" y2="24862"/>
                        <a14:foregroundMark x1="58227" y1="13091" x2="51005" y2="27668"/>
                        <a14:foregroundMark x1="39488" y1="18702" x2="39488" y2="29208"/>
                        <a14:foregroundMark x1="39488" y1="29208" x2="39488" y2="29208"/>
                        <a14:foregroundMark x1="36929" y1="16942" x2="31353" y2="23102"/>
                        <a14:foregroundMark x1="31353" y1="23102" x2="31353" y2="23102"/>
                        <a14:foregroundMark x1="35192" y1="16392" x2="29250" y2="20792"/>
                        <a14:foregroundMark x1="8775" y1="31793" x2="7952" y2="38229"/>
                        <a14:foregroundMark x1="79982" y1="34378" x2="78702" y2="40759"/>
                        <a14:foregroundMark x1="92322" y1="32068" x2="89305" y2="39989"/>
                        <a14:foregroundMark x1="89305" y1="39989" x2="89305" y2="39989"/>
                        <a14:foregroundMark x1="56124" y1="83608" x2="53108" y2="88449"/>
                        <a14:foregroundMark x1="49726" y1="93839" x2="45064" y2="93839"/>
                      </a14:backgroundRemoval>
                    </a14:imgEffect>
                  </a14:imgLayer>
                </a14:imgProps>
              </a:ext>
              <a:ext uri="{28A0092B-C50C-407E-A947-70E740481C1C}">
                <a14:useLocalDpi xmlns:a14="http://schemas.microsoft.com/office/drawing/2010/main" val="0"/>
              </a:ext>
            </a:extLst>
          </a:blip>
          <a:srcRect/>
          <a:stretch>
            <a:fillRect/>
          </a:stretch>
        </p:blipFill>
        <p:spPr bwMode="auto">
          <a:xfrm>
            <a:off x="114027" y="634936"/>
            <a:ext cx="1539937" cy="255866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a:spLocks noChangeArrowheads="1"/>
          </p:cNvSpPr>
          <p:nvPr/>
        </p:nvSpPr>
        <p:spPr bwMode="auto">
          <a:xfrm>
            <a:off x="4466491" y="573454"/>
            <a:ext cx="6933809" cy="202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lnSpc>
                <a:spcPct val="135000"/>
              </a:lnSpc>
              <a:spcBef>
                <a:spcPct val="0"/>
              </a:spcBef>
              <a:buFontTx/>
              <a:buNone/>
            </a:pPr>
            <a:r>
              <a:rPr altLang="en-US">
                <a:ea typeface="#9Slide03 Roboto" panose="02000000000000000000" pitchFamily="2" charset="0"/>
              </a:rPr>
              <a:t>Theo em trong scratch có sử dụng được biểu thức kiểu số không? Nếu có sử  dụng như thế nào?</a:t>
            </a:r>
          </a:p>
        </p:txBody>
      </p:sp>
      <p:pic>
        <p:nvPicPr>
          <p:cNvPr id="3074" name="Picture 2" descr="https://st.ebomb.edu.vn/src/erp-image/2023/02/17/011769d5-925c-4a6c-9395-2594359ff3ea.png">
            <a:extLst>
              <a:ext uri="{FF2B5EF4-FFF2-40B4-BE49-F238E27FC236}">
                <a16:creationId xmlns:a16="http://schemas.microsoft.com/office/drawing/2014/main" id="{131DCE7F-EC6C-4D7B-B3C0-4E9751FD62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971800"/>
            <a:ext cx="4870555" cy="361842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st.ebomb.edu.vn/src/erp-image/2023/02/17/a627960e-c1d3-426f-8653-0070ab789d39.png">
            <a:extLst>
              <a:ext uri="{FF2B5EF4-FFF2-40B4-BE49-F238E27FC236}">
                <a16:creationId xmlns:a16="http://schemas.microsoft.com/office/drawing/2014/main" id="{73EEBD5A-CF03-44C5-A1B6-5D34F7FB47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0807" y="3193602"/>
            <a:ext cx="5552970" cy="3090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1424901"/>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wipe(left)">
                                      <p:cBhvr>
                                        <p:cTn id="18" dur="500"/>
                                        <p:tgtEl>
                                          <p:spTgt spid="307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Effect transition="in" filter="wipe(left)">
                                      <p:cBhvr>
                                        <p:cTn id="23"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uiExpand="1" build="allAtOnce"/>
      <p:bldP spid="5" grpId="1"/>
    </p:bldLst>
  </p:timing>
</p:sld>
</file>

<file path=ppt/theme/theme1.xml><?xml version="1.0" encoding="utf-8"?>
<a:theme xmlns:a="http://schemas.openxmlformats.org/drawingml/2006/main" name="7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ue Waves">
  <a:themeElements>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fontScheme name="Blue Waves">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Blue Wav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ue Wav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ue Wav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 Wav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ue Wav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ue Wav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ue Wav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ue Wav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ue Wav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ue Wav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ue Wav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ue Wav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TotalTime>
  <Words>1229</Words>
  <Application>Microsoft Office PowerPoint</Application>
  <PresentationFormat>Widescreen</PresentationFormat>
  <Paragraphs>152</Paragraphs>
  <Slides>33</Slides>
  <Notes>10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SimSun</vt:lpstr>
      <vt:lpstr>#9Slide03 Roboto</vt:lpstr>
      <vt:lpstr>Arial</vt:lpstr>
      <vt:lpstr>Calibri</vt:lpstr>
      <vt:lpstr>Calibri Light</vt:lpstr>
      <vt:lpstr>Times New Roman</vt:lpstr>
      <vt:lpstr>Wingdings</vt:lpstr>
      <vt:lpstr>7_Thiết kế Tùy chỉnh</vt:lpstr>
      <vt:lpstr>Blue Waves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 hãy lấy ví dụ về biểu thức số, cách viết trong toán học sau đó chuyển  sang scratch?</vt:lpstr>
      <vt:lpstr>PowerPoint Presentation</vt:lpstr>
      <vt:lpstr>PowerPoint Presentation</vt:lpstr>
      <vt:lpstr>PowerPoint Presentation</vt:lpstr>
      <vt:lpstr>PowerPoint Presentation</vt:lpstr>
      <vt:lpstr>PowerPoint Presentation</vt:lpstr>
      <vt:lpstr>3. BIỂU THỨC KIỂU XÂU KÍ TỰ</vt:lpstr>
      <vt:lpstr>Em hãy quan sát ví dụ 3 và tìm 1 ví dụ khác (không nhất thiết là bài toán trong máy tính) và chia sẻ trước lớp?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ĐÀO TẠO HUYỆN TRƯỜNG THCS *******</dc:title>
  <dc:creator>Admin</dc:creator>
  <cp:lastModifiedBy>Windows 11</cp:lastModifiedBy>
  <cp:revision>105</cp:revision>
  <dcterms:created xsi:type="dcterms:W3CDTF">2022-07-17T09:57:00Z</dcterms:created>
  <dcterms:modified xsi:type="dcterms:W3CDTF">2024-04-03T02:43:31Z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C3AB76C755A641978158CB0CC4FA6EF0</vt:lpwstr>
  </property>
  <property fmtid="{D5CDD505-2E9C-101B-9397-08002B2CF9AE}" pid="3" name="KSOProductBuildVer">
    <vt:lpwstr>1033-11.2.0.11537</vt:lpwstr>
  </property>
</Properties>
</file>