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6"/>
  </p:notesMasterIdLst>
  <p:sldIdLst>
    <p:sldId id="258" r:id="rId3"/>
    <p:sldId id="268" r:id="rId4"/>
    <p:sldId id="269" r:id="rId5"/>
    <p:sldId id="336" r:id="rId6"/>
    <p:sldId id="360" r:id="rId7"/>
    <p:sldId id="265" r:id="rId8"/>
    <p:sldId id="409" r:id="rId9"/>
    <p:sldId id="385" r:id="rId10"/>
    <p:sldId id="410" r:id="rId11"/>
    <p:sldId id="390" r:id="rId12"/>
    <p:sldId id="411" r:id="rId13"/>
    <p:sldId id="406" r:id="rId14"/>
    <p:sldId id="388" r:id="rId15"/>
    <p:sldId id="391" r:id="rId16"/>
    <p:sldId id="419" r:id="rId17"/>
    <p:sldId id="266" r:id="rId18"/>
    <p:sldId id="400" r:id="rId19"/>
    <p:sldId id="401" r:id="rId20"/>
    <p:sldId id="267" r:id="rId21"/>
    <p:sldId id="403" r:id="rId22"/>
    <p:sldId id="404" r:id="rId23"/>
    <p:sldId id="417" r:id="rId24"/>
    <p:sldId id="418" r:id="rId25"/>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16">
          <p15:clr>
            <a:srgbClr val="A4A3A4"/>
          </p15:clr>
        </p15:guide>
        <p15:guide id="2" pos="382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uan Nguyen Thi My" initials="TNTM" lastIdx="1" clrIdx="0"/>
  <p:cmAuthor id="2" name="ADMIN"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32" autoAdjust="0"/>
    <p:restoredTop sz="87661" autoAdjust="0"/>
  </p:normalViewPr>
  <p:slideViewPr>
    <p:cSldViewPr snapToGrid="0" showGuides="1">
      <p:cViewPr varScale="1">
        <p:scale>
          <a:sx n="56" d="100"/>
          <a:sy n="56" d="100"/>
        </p:scale>
        <p:origin x="916" y="48"/>
      </p:cViewPr>
      <p:guideLst>
        <p:guide orient="horz" pos="2116"/>
        <p:guide pos="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 Id="rId4" Type="http://schemas.openxmlformats.org/officeDocument/2006/relationships/image" Target="../media/image12.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 Id="rId4"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F36308-2631-450C-A9C1-92128EFD650B}" type="doc">
      <dgm:prSet loTypeId="urn:microsoft.com/office/officeart/2008/layout/PictureStrips" loCatId="list" qsTypeId="urn:microsoft.com/office/officeart/2005/8/quickstyle/3d3" qsCatId="3D" csTypeId="urn:microsoft.com/office/officeart/2005/8/colors/accent2_3" csCatId="accent2" phldr="1"/>
      <dgm:spPr/>
      <dgm:t>
        <a:bodyPr/>
        <a:lstStyle/>
        <a:p>
          <a:endParaRPr lang="en-US"/>
        </a:p>
      </dgm:t>
    </dgm:pt>
    <dgm:pt modelId="{5337330D-1173-4ADC-BE9C-89FFA0EB9EB5}">
      <dgm:prSet phldrT="[Text]" custT="1"/>
      <dgm:spPr/>
      <dgm:t>
        <a:bodyPr/>
        <a:lstStyle/>
        <a:p>
          <a:r>
            <a:rPr lang="en-US" sz="3600"/>
            <a:t>KHỞI ĐỘNG</a:t>
          </a:r>
        </a:p>
      </dgm:t>
    </dgm:pt>
    <dgm:pt modelId="{C77A9DE6-AACE-4223-8C5B-410AFB11A135}" type="parTrans" cxnId="{2936A46C-93D9-408A-9DF0-F6597CCF6DE3}">
      <dgm:prSet/>
      <dgm:spPr/>
      <dgm:t>
        <a:bodyPr/>
        <a:lstStyle/>
        <a:p>
          <a:endParaRPr lang="en-US" sz="3600"/>
        </a:p>
      </dgm:t>
    </dgm:pt>
    <dgm:pt modelId="{080379F4-B4B2-42F8-BF9A-4F90DBB27E30}" type="sibTrans" cxnId="{2936A46C-93D9-408A-9DF0-F6597CCF6DE3}">
      <dgm:prSet/>
      <dgm:spPr/>
      <dgm:t>
        <a:bodyPr/>
        <a:lstStyle/>
        <a:p>
          <a:endParaRPr lang="en-US" sz="3600"/>
        </a:p>
      </dgm:t>
    </dgm:pt>
    <dgm:pt modelId="{01398E52-40F3-45D6-9E76-A95CCF16B492}">
      <dgm:prSet phldrT="[Text]" custT="1"/>
      <dgm:spPr/>
      <dgm:t>
        <a:bodyPr/>
        <a:lstStyle/>
        <a:p>
          <a:r>
            <a:rPr lang="en-US" sz="3600"/>
            <a:t>HÌNH THÀNH KIẾN THỨC</a:t>
          </a:r>
        </a:p>
      </dgm:t>
    </dgm:pt>
    <dgm:pt modelId="{DB342E04-FA33-4FAD-A12C-AAD7BCDF0BDF}" type="parTrans" cxnId="{461B31EC-2368-436B-93C9-FB7C6F7D0AE8}">
      <dgm:prSet/>
      <dgm:spPr/>
      <dgm:t>
        <a:bodyPr/>
        <a:lstStyle/>
        <a:p>
          <a:endParaRPr lang="en-US" sz="3600"/>
        </a:p>
      </dgm:t>
    </dgm:pt>
    <dgm:pt modelId="{82491CAA-7548-431D-9DD9-1FDDE27B48EE}" type="sibTrans" cxnId="{461B31EC-2368-436B-93C9-FB7C6F7D0AE8}">
      <dgm:prSet/>
      <dgm:spPr/>
      <dgm:t>
        <a:bodyPr/>
        <a:lstStyle/>
        <a:p>
          <a:endParaRPr lang="en-US" sz="3600"/>
        </a:p>
      </dgm:t>
    </dgm:pt>
    <dgm:pt modelId="{67C33CA1-D315-4DDB-93D3-241C92BD0AE6}">
      <dgm:prSet phldrT="[Text]" custT="1"/>
      <dgm:spPr/>
      <dgm:t>
        <a:bodyPr/>
        <a:lstStyle/>
        <a:p>
          <a:r>
            <a:rPr lang="en-US" sz="3600"/>
            <a:t>LUYỆN TẬP</a:t>
          </a:r>
        </a:p>
      </dgm:t>
    </dgm:pt>
    <dgm:pt modelId="{81ADD5DA-02E2-49EE-A9A5-BAFA57D74757}" type="parTrans" cxnId="{9B59397A-FC33-47EE-9741-731AB2B3E61F}">
      <dgm:prSet/>
      <dgm:spPr/>
      <dgm:t>
        <a:bodyPr/>
        <a:lstStyle/>
        <a:p>
          <a:endParaRPr lang="en-US" sz="3600"/>
        </a:p>
      </dgm:t>
    </dgm:pt>
    <dgm:pt modelId="{F0D32D63-072A-43E4-B3C3-CC279DE8284A}" type="sibTrans" cxnId="{9B59397A-FC33-47EE-9741-731AB2B3E61F}">
      <dgm:prSet/>
      <dgm:spPr/>
      <dgm:t>
        <a:bodyPr/>
        <a:lstStyle/>
        <a:p>
          <a:endParaRPr lang="en-US" sz="3600"/>
        </a:p>
      </dgm:t>
    </dgm:pt>
    <dgm:pt modelId="{551F03EB-5BE3-44E0-8158-0C4EC4AC6711}">
      <dgm:prSet phldrT="[Text]" custT="1"/>
      <dgm:spPr/>
      <dgm:t>
        <a:bodyPr/>
        <a:lstStyle/>
        <a:p>
          <a:r>
            <a:rPr lang="en-US" sz="3600"/>
            <a:t>VẬN DỤNG</a:t>
          </a:r>
        </a:p>
      </dgm:t>
    </dgm:pt>
    <dgm:pt modelId="{AFCA8E46-A119-4831-AD95-DE6996D92A3C}" type="parTrans" cxnId="{E5B8BDCF-FC09-41D1-AEE2-35F32037E6D8}">
      <dgm:prSet/>
      <dgm:spPr/>
      <dgm:t>
        <a:bodyPr/>
        <a:lstStyle/>
        <a:p>
          <a:endParaRPr lang="en-US" sz="3600"/>
        </a:p>
      </dgm:t>
    </dgm:pt>
    <dgm:pt modelId="{6CAE16E0-29AB-4B5B-8153-E45145262B7F}" type="sibTrans" cxnId="{E5B8BDCF-FC09-41D1-AEE2-35F32037E6D8}">
      <dgm:prSet/>
      <dgm:spPr/>
      <dgm:t>
        <a:bodyPr/>
        <a:lstStyle/>
        <a:p>
          <a:endParaRPr lang="en-US" sz="3600"/>
        </a:p>
      </dgm:t>
    </dgm:pt>
    <dgm:pt modelId="{C0EEA4F4-1E3C-40F0-9921-CC93C1192FA2}" type="pres">
      <dgm:prSet presAssocID="{63F36308-2631-450C-A9C1-92128EFD650B}" presName="Name0" presStyleCnt="0">
        <dgm:presLayoutVars>
          <dgm:dir/>
          <dgm:resizeHandles val="exact"/>
        </dgm:presLayoutVars>
      </dgm:prSet>
      <dgm:spPr/>
      <dgm:t>
        <a:bodyPr/>
        <a:lstStyle/>
        <a:p>
          <a:endParaRPr lang="en-US"/>
        </a:p>
      </dgm:t>
    </dgm:pt>
    <dgm:pt modelId="{EC640976-8596-4D73-9E16-95BAD015D8C7}" type="pres">
      <dgm:prSet presAssocID="{5337330D-1173-4ADC-BE9C-89FFA0EB9EB5}" presName="composite" presStyleCnt="0"/>
      <dgm:spPr/>
    </dgm:pt>
    <dgm:pt modelId="{6D3745D4-75F7-4EF7-996D-950405DCF3E9}" type="pres">
      <dgm:prSet presAssocID="{5337330D-1173-4ADC-BE9C-89FFA0EB9EB5}" presName="rect1" presStyleLbl="trAlignAcc1" presStyleIdx="0" presStyleCnt="4">
        <dgm:presLayoutVars>
          <dgm:bulletEnabled val="1"/>
        </dgm:presLayoutVars>
      </dgm:prSet>
      <dgm:spPr/>
      <dgm:t>
        <a:bodyPr/>
        <a:lstStyle/>
        <a:p>
          <a:endParaRPr lang="en-US"/>
        </a:p>
      </dgm:t>
    </dgm:pt>
    <dgm:pt modelId="{8259B0E9-958C-4682-BE71-5A6ED8893AEC}" type="pres">
      <dgm:prSet presAssocID="{5337330D-1173-4ADC-BE9C-89FFA0EB9EB5}" presName="rect2" presStyleLbl="fgImgPlace1" presStyleIdx="0" presStyleCnt="4"/>
      <dgm:spPr>
        <a:blipFill rotWithShape="1">
          <a:blip xmlns:r="http://schemas.openxmlformats.org/officeDocument/2006/relationships" r:embed="rId1"/>
          <a:srcRect/>
          <a:stretch>
            <a:fillRect l="-25000" r="-25000"/>
          </a:stretch>
        </a:blipFill>
      </dgm:spPr>
    </dgm:pt>
    <dgm:pt modelId="{0FAB7911-1620-4E69-BA08-2DAAE1FA0907}" type="pres">
      <dgm:prSet presAssocID="{080379F4-B4B2-42F8-BF9A-4F90DBB27E30}" presName="sibTrans" presStyleCnt="0"/>
      <dgm:spPr/>
    </dgm:pt>
    <dgm:pt modelId="{FFDE76AC-FCAA-4E6F-B6CE-4EFCB0E10D3B}" type="pres">
      <dgm:prSet presAssocID="{01398E52-40F3-45D6-9E76-A95CCF16B492}" presName="composite" presStyleCnt="0"/>
      <dgm:spPr/>
    </dgm:pt>
    <dgm:pt modelId="{88629452-E9A0-4288-A6A9-B4646F26EB93}" type="pres">
      <dgm:prSet presAssocID="{01398E52-40F3-45D6-9E76-A95CCF16B492}" presName="rect1" presStyleLbl="trAlignAcc1" presStyleIdx="1" presStyleCnt="4">
        <dgm:presLayoutVars>
          <dgm:bulletEnabled val="1"/>
        </dgm:presLayoutVars>
      </dgm:prSet>
      <dgm:spPr/>
      <dgm:t>
        <a:bodyPr/>
        <a:lstStyle/>
        <a:p>
          <a:endParaRPr lang="en-US"/>
        </a:p>
      </dgm:t>
    </dgm:pt>
    <dgm:pt modelId="{17CB3A71-0320-45AD-A1E5-8742DF3894A6}" type="pres">
      <dgm:prSet presAssocID="{01398E52-40F3-45D6-9E76-A95CCF16B492}" presName="rect2" presStyleLbl="fgImgPlace1" presStyleIdx="1" presStyleCnt="4"/>
      <dgm:spPr>
        <a:blipFill rotWithShape="1">
          <a:blip xmlns:r="http://schemas.openxmlformats.org/officeDocument/2006/relationships" r:embed="rId2"/>
          <a:srcRect/>
          <a:stretch>
            <a:fillRect l="-27000" r="-27000"/>
          </a:stretch>
        </a:blipFill>
      </dgm:spPr>
    </dgm:pt>
    <dgm:pt modelId="{B401CFE0-2F9F-4924-8845-1D2D1B6DF4A2}" type="pres">
      <dgm:prSet presAssocID="{82491CAA-7548-431D-9DD9-1FDDE27B48EE}" presName="sibTrans" presStyleCnt="0"/>
      <dgm:spPr/>
    </dgm:pt>
    <dgm:pt modelId="{F13AA2AE-750A-4AC5-8983-9F738442EBBA}" type="pres">
      <dgm:prSet presAssocID="{67C33CA1-D315-4DDB-93D3-241C92BD0AE6}" presName="composite" presStyleCnt="0"/>
      <dgm:spPr/>
    </dgm:pt>
    <dgm:pt modelId="{42347B85-A5B2-47EF-A51D-A9B995C3AC51}" type="pres">
      <dgm:prSet presAssocID="{67C33CA1-D315-4DDB-93D3-241C92BD0AE6}" presName="rect1" presStyleLbl="trAlignAcc1" presStyleIdx="2" presStyleCnt="4">
        <dgm:presLayoutVars>
          <dgm:bulletEnabled val="1"/>
        </dgm:presLayoutVars>
      </dgm:prSet>
      <dgm:spPr/>
      <dgm:t>
        <a:bodyPr/>
        <a:lstStyle/>
        <a:p>
          <a:endParaRPr lang="en-US"/>
        </a:p>
      </dgm:t>
    </dgm:pt>
    <dgm:pt modelId="{07648B92-C677-45AD-A59E-A8586B6A45E7}" type="pres">
      <dgm:prSet presAssocID="{67C33CA1-D315-4DDB-93D3-241C92BD0AE6}" presName="rect2" presStyleLbl="fgImgPlace1" presStyleIdx="2" presStyleCnt="4"/>
      <dgm:spPr>
        <a:blipFill rotWithShape="1">
          <a:blip xmlns:r="http://schemas.openxmlformats.org/officeDocument/2006/relationships" r:embed="rId3"/>
          <a:srcRect/>
          <a:stretch>
            <a:fillRect l="-31000" r="-31000"/>
          </a:stretch>
        </a:blipFill>
      </dgm:spPr>
    </dgm:pt>
    <dgm:pt modelId="{423FBEC0-6B87-4479-A3D7-25369A8A5DFA}" type="pres">
      <dgm:prSet presAssocID="{F0D32D63-072A-43E4-B3C3-CC279DE8284A}" presName="sibTrans" presStyleCnt="0"/>
      <dgm:spPr/>
    </dgm:pt>
    <dgm:pt modelId="{24E0EA83-9BEB-4D5F-8A43-66FB4896C246}" type="pres">
      <dgm:prSet presAssocID="{551F03EB-5BE3-44E0-8158-0C4EC4AC6711}" presName="composite" presStyleCnt="0"/>
      <dgm:spPr/>
    </dgm:pt>
    <dgm:pt modelId="{BB9E3631-B554-4A79-9410-C4BF4BDD2686}" type="pres">
      <dgm:prSet presAssocID="{551F03EB-5BE3-44E0-8158-0C4EC4AC6711}" presName="rect1" presStyleLbl="trAlignAcc1" presStyleIdx="3" presStyleCnt="4">
        <dgm:presLayoutVars>
          <dgm:bulletEnabled val="1"/>
        </dgm:presLayoutVars>
      </dgm:prSet>
      <dgm:spPr/>
      <dgm:t>
        <a:bodyPr/>
        <a:lstStyle/>
        <a:p>
          <a:endParaRPr lang="en-US"/>
        </a:p>
      </dgm:t>
    </dgm:pt>
    <dgm:pt modelId="{B00140F9-DA04-490B-A39B-4C5594A6E2DE}" type="pres">
      <dgm:prSet presAssocID="{551F03EB-5BE3-44E0-8158-0C4EC4AC6711}" presName="rect2" presStyleLbl="fgImgPlace1" presStyleIdx="3" presStyleCnt="4"/>
      <dgm:spPr>
        <a:blipFill rotWithShape="1">
          <a:blip xmlns:r="http://schemas.openxmlformats.org/officeDocument/2006/relationships" r:embed="rId4"/>
          <a:srcRect/>
          <a:stretch>
            <a:fillRect l="-12000" r="-12000"/>
          </a:stretch>
        </a:blipFill>
      </dgm:spPr>
    </dgm:pt>
  </dgm:ptLst>
  <dgm:cxnLst>
    <dgm:cxn modelId="{E9D93576-2A98-47D5-875B-A47539B50991}" type="presOf" srcId="{01398E52-40F3-45D6-9E76-A95CCF16B492}" destId="{88629452-E9A0-4288-A6A9-B4646F26EB93}" srcOrd="0" destOrd="0" presId="urn:microsoft.com/office/officeart/2008/layout/PictureStrips"/>
    <dgm:cxn modelId="{C46275D9-8599-4DC3-82CA-0E5FBF091313}" type="presOf" srcId="{5337330D-1173-4ADC-BE9C-89FFA0EB9EB5}" destId="{6D3745D4-75F7-4EF7-996D-950405DCF3E9}" srcOrd="0" destOrd="0" presId="urn:microsoft.com/office/officeart/2008/layout/PictureStrips"/>
    <dgm:cxn modelId="{2936A46C-93D9-408A-9DF0-F6597CCF6DE3}" srcId="{63F36308-2631-450C-A9C1-92128EFD650B}" destId="{5337330D-1173-4ADC-BE9C-89FFA0EB9EB5}" srcOrd="0" destOrd="0" parTransId="{C77A9DE6-AACE-4223-8C5B-410AFB11A135}" sibTransId="{080379F4-B4B2-42F8-BF9A-4F90DBB27E30}"/>
    <dgm:cxn modelId="{5701E283-2157-46AC-AB57-B9527544E545}" type="presOf" srcId="{67C33CA1-D315-4DDB-93D3-241C92BD0AE6}" destId="{42347B85-A5B2-47EF-A51D-A9B995C3AC51}" srcOrd="0" destOrd="0" presId="urn:microsoft.com/office/officeart/2008/layout/PictureStrips"/>
    <dgm:cxn modelId="{E5B8BDCF-FC09-41D1-AEE2-35F32037E6D8}" srcId="{63F36308-2631-450C-A9C1-92128EFD650B}" destId="{551F03EB-5BE3-44E0-8158-0C4EC4AC6711}" srcOrd="3" destOrd="0" parTransId="{AFCA8E46-A119-4831-AD95-DE6996D92A3C}" sibTransId="{6CAE16E0-29AB-4B5B-8153-E45145262B7F}"/>
    <dgm:cxn modelId="{9B59397A-FC33-47EE-9741-731AB2B3E61F}" srcId="{63F36308-2631-450C-A9C1-92128EFD650B}" destId="{67C33CA1-D315-4DDB-93D3-241C92BD0AE6}" srcOrd="2" destOrd="0" parTransId="{81ADD5DA-02E2-49EE-A9A5-BAFA57D74757}" sibTransId="{F0D32D63-072A-43E4-B3C3-CC279DE8284A}"/>
    <dgm:cxn modelId="{461B31EC-2368-436B-93C9-FB7C6F7D0AE8}" srcId="{63F36308-2631-450C-A9C1-92128EFD650B}" destId="{01398E52-40F3-45D6-9E76-A95CCF16B492}" srcOrd="1" destOrd="0" parTransId="{DB342E04-FA33-4FAD-A12C-AAD7BCDF0BDF}" sibTransId="{82491CAA-7548-431D-9DD9-1FDDE27B48EE}"/>
    <dgm:cxn modelId="{E353000C-7995-4AF7-95EE-42334BF1FEC8}" type="presOf" srcId="{63F36308-2631-450C-A9C1-92128EFD650B}" destId="{C0EEA4F4-1E3C-40F0-9921-CC93C1192FA2}" srcOrd="0" destOrd="0" presId="urn:microsoft.com/office/officeart/2008/layout/PictureStrips"/>
    <dgm:cxn modelId="{7463FB82-F84B-452E-AE51-62B6DEBAEDDE}" type="presOf" srcId="{551F03EB-5BE3-44E0-8158-0C4EC4AC6711}" destId="{BB9E3631-B554-4A79-9410-C4BF4BDD2686}" srcOrd="0" destOrd="0" presId="urn:microsoft.com/office/officeart/2008/layout/PictureStrips"/>
    <dgm:cxn modelId="{DA002EEE-85F0-48A1-9A66-FD4F4DBA4B05}" type="presParOf" srcId="{C0EEA4F4-1E3C-40F0-9921-CC93C1192FA2}" destId="{EC640976-8596-4D73-9E16-95BAD015D8C7}" srcOrd="0" destOrd="0" presId="urn:microsoft.com/office/officeart/2008/layout/PictureStrips"/>
    <dgm:cxn modelId="{00DAF7EB-5120-44DB-BC1E-74E33406417B}" type="presParOf" srcId="{EC640976-8596-4D73-9E16-95BAD015D8C7}" destId="{6D3745D4-75F7-4EF7-996D-950405DCF3E9}" srcOrd="0" destOrd="0" presId="urn:microsoft.com/office/officeart/2008/layout/PictureStrips"/>
    <dgm:cxn modelId="{5FA017C3-7118-4FA0-87C4-DF81992C84BD}" type="presParOf" srcId="{EC640976-8596-4D73-9E16-95BAD015D8C7}" destId="{8259B0E9-958C-4682-BE71-5A6ED8893AEC}" srcOrd="1" destOrd="0" presId="urn:microsoft.com/office/officeart/2008/layout/PictureStrips"/>
    <dgm:cxn modelId="{22C5E213-3202-49E5-A091-03310917FFC3}" type="presParOf" srcId="{C0EEA4F4-1E3C-40F0-9921-CC93C1192FA2}" destId="{0FAB7911-1620-4E69-BA08-2DAAE1FA0907}" srcOrd="1" destOrd="0" presId="urn:microsoft.com/office/officeart/2008/layout/PictureStrips"/>
    <dgm:cxn modelId="{96045EC6-8DDE-4025-AAC9-7B808688078A}" type="presParOf" srcId="{C0EEA4F4-1E3C-40F0-9921-CC93C1192FA2}" destId="{FFDE76AC-FCAA-4E6F-B6CE-4EFCB0E10D3B}" srcOrd="2" destOrd="0" presId="urn:microsoft.com/office/officeart/2008/layout/PictureStrips"/>
    <dgm:cxn modelId="{AEACFFA0-5F55-4899-9DDA-FD95DF3A3424}" type="presParOf" srcId="{FFDE76AC-FCAA-4E6F-B6CE-4EFCB0E10D3B}" destId="{88629452-E9A0-4288-A6A9-B4646F26EB93}" srcOrd="0" destOrd="0" presId="urn:microsoft.com/office/officeart/2008/layout/PictureStrips"/>
    <dgm:cxn modelId="{591031D7-ABB5-4A96-8B64-E774036E32B2}" type="presParOf" srcId="{FFDE76AC-FCAA-4E6F-B6CE-4EFCB0E10D3B}" destId="{17CB3A71-0320-45AD-A1E5-8742DF3894A6}" srcOrd="1" destOrd="0" presId="urn:microsoft.com/office/officeart/2008/layout/PictureStrips"/>
    <dgm:cxn modelId="{CCF0D2C3-6B60-4C18-ACDB-E61F5D16F12F}" type="presParOf" srcId="{C0EEA4F4-1E3C-40F0-9921-CC93C1192FA2}" destId="{B401CFE0-2F9F-4924-8845-1D2D1B6DF4A2}" srcOrd="3" destOrd="0" presId="urn:microsoft.com/office/officeart/2008/layout/PictureStrips"/>
    <dgm:cxn modelId="{B4097D2D-EA40-4A06-9918-A5355915CF12}" type="presParOf" srcId="{C0EEA4F4-1E3C-40F0-9921-CC93C1192FA2}" destId="{F13AA2AE-750A-4AC5-8983-9F738442EBBA}" srcOrd="4" destOrd="0" presId="urn:microsoft.com/office/officeart/2008/layout/PictureStrips"/>
    <dgm:cxn modelId="{F7678F45-6EEF-4C94-85FE-5EBAC8F1394C}" type="presParOf" srcId="{F13AA2AE-750A-4AC5-8983-9F738442EBBA}" destId="{42347B85-A5B2-47EF-A51D-A9B995C3AC51}" srcOrd="0" destOrd="0" presId="urn:microsoft.com/office/officeart/2008/layout/PictureStrips"/>
    <dgm:cxn modelId="{08A48EF5-CFF9-48F5-A67D-2F9E3A682D29}" type="presParOf" srcId="{F13AA2AE-750A-4AC5-8983-9F738442EBBA}" destId="{07648B92-C677-45AD-A59E-A8586B6A45E7}" srcOrd="1" destOrd="0" presId="urn:microsoft.com/office/officeart/2008/layout/PictureStrips"/>
    <dgm:cxn modelId="{99CE18A5-888A-4A1C-AC01-B8140C24483B}" type="presParOf" srcId="{C0EEA4F4-1E3C-40F0-9921-CC93C1192FA2}" destId="{423FBEC0-6B87-4479-A3D7-25369A8A5DFA}" srcOrd="5" destOrd="0" presId="urn:microsoft.com/office/officeart/2008/layout/PictureStrips"/>
    <dgm:cxn modelId="{FA1AA350-6FF0-41F8-9B52-EA0C0C7E3A9D}" type="presParOf" srcId="{C0EEA4F4-1E3C-40F0-9921-CC93C1192FA2}" destId="{24E0EA83-9BEB-4D5F-8A43-66FB4896C246}" srcOrd="6" destOrd="0" presId="urn:microsoft.com/office/officeart/2008/layout/PictureStrips"/>
    <dgm:cxn modelId="{1DAFB3C3-882E-4886-919B-7956F7E84DB5}" type="presParOf" srcId="{24E0EA83-9BEB-4D5F-8A43-66FB4896C246}" destId="{BB9E3631-B554-4A79-9410-C4BF4BDD2686}" srcOrd="0" destOrd="0" presId="urn:microsoft.com/office/officeart/2008/layout/PictureStrips"/>
    <dgm:cxn modelId="{0FC2F199-5FBE-472B-AABA-607102328A7A}" type="presParOf" srcId="{24E0EA83-9BEB-4D5F-8A43-66FB4896C246}" destId="{B00140F9-DA04-490B-A39B-4C5594A6E2DE}" srcOrd="1" destOrd="0" presId="urn:microsoft.com/office/officeart/2008/layout/PictureStrips"/>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3745D4-75F7-4EF7-996D-950405DCF3E9}">
      <dsp:nvSpPr>
        <dsp:cNvPr id="0" name=""/>
        <dsp:cNvSpPr/>
      </dsp:nvSpPr>
      <dsp:spPr>
        <a:xfrm>
          <a:off x="232479" y="586248"/>
          <a:ext cx="5522476" cy="1725773"/>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1168924" tIns="137160" rIns="137160" bIns="137160" numCol="1" spcCol="1270" anchor="ctr" anchorCtr="0">
          <a:noAutofit/>
        </a:bodyPr>
        <a:lstStyle/>
        <a:p>
          <a:pPr lvl="0" algn="l" defTabSz="1600200">
            <a:lnSpc>
              <a:spcPct val="90000"/>
            </a:lnSpc>
            <a:spcBef>
              <a:spcPct val="0"/>
            </a:spcBef>
            <a:spcAft>
              <a:spcPct val="35000"/>
            </a:spcAft>
          </a:pPr>
          <a:r>
            <a:rPr lang="en-US" sz="3600" kern="1200"/>
            <a:t>KHỞI ĐỘNG</a:t>
          </a:r>
        </a:p>
      </dsp:txBody>
      <dsp:txXfrm>
        <a:off x="232479" y="586248"/>
        <a:ext cx="5522476" cy="1725773"/>
      </dsp:txXfrm>
    </dsp:sp>
    <dsp:sp modelId="{8259B0E9-958C-4682-BE71-5A6ED8893AEC}">
      <dsp:nvSpPr>
        <dsp:cNvPr id="0" name=""/>
        <dsp:cNvSpPr/>
      </dsp:nvSpPr>
      <dsp:spPr>
        <a:xfrm>
          <a:off x="2376" y="336970"/>
          <a:ext cx="1208041" cy="1812062"/>
        </a:xfrm>
        <a:prstGeom prst="rect">
          <a:avLst/>
        </a:prstGeom>
        <a:blipFill rotWithShape="1">
          <a:blip xmlns:r="http://schemas.openxmlformats.org/officeDocument/2006/relationships" r:embed="rId1"/>
          <a:srcRect/>
          <a:stretch>
            <a:fillRect l="-25000" r="-25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88629452-E9A0-4288-A6A9-B4646F26EB93}">
      <dsp:nvSpPr>
        <dsp:cNvPr id="0" name=""/>
        <dsp:cNvSpPr/>
      </dsp:nvSpPr>
      <dsp:spPr>
        <a:xfrm>
          <a:off x="6221192" y="586248"/>
          <a:ext cx="5522476" cy="1725773"/>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1168924" tIns="137160" rIns="137160" bIns="137160" numCol="1" spcCol="1270" anchor="ctr" anchorCtr="0">
          <a:noAutofit/>
        </a:bodyPr>
        <a:lstStyle/>
        <a:p>
          <a:pPr lvl="0" algn="l" defTabSz="1600200">
            <a:lnSpc>
              <a:spcPct val="90000"/>
            </a:lnSpc>
            <a:spcBef>
              <a:spcPct val="0"/>
            </a:spcBef>
            <a:spcAft>
              <a:spcPct val="35000"/>
            </a:spcAft>
          </a:pPr>
          <a:r>
            <a:rPr lang="en-US" sz="3600" kern="1200"/>
            <a:t>HÌNH THÀNH KIẾN THỨC</a:t>
          </a:r>
        </a:p>
      </dsp:txBody>
      <dsp:txXfrm>
        <a:off x="6221192" y="586248"/>
        <a:ext cx="5522476" cy="1725773"/>
      </dsp:txXfrm>
    </dsp:sp>
    <dsp:sp modelId="{17CB3A71-0320-45AD-A1E5-8742DF3894A6}">
      <dsp:nvSpPr>
        <dsp:cNvPr id="0" name=""/>
        <dsp:cNvSpPr/>
      </dsp:nvSpPr>
      <dsp:spPr>
        <a:xfrm>
          <a:off x="5991089" y="336970"/>
          <a:ext cx="1208041" cy="1812062"/>
        </a:xfrm>
        <a:prstGeom prst="rect">
          <a:avLst/>
        </a:prstGeom>
        <a:blipFill rotWithShape="1">
          <a:blip xmlns:r="http://schemas.openxmlformats.org/officeDocument/2006/relationships" r:embed="rId2"/>
          <a:srcRect/>
          <a:stretch>
            <a:fillRect l="-27000" r="-27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42347B85-A5B2-47EF-A51D-A9B995C3AC51}">
      <dsp:nvSpPr>
        <dsp:cNvPr id="0" name=""/>
        <dsp:cNvSpPr/>
      </dsp:nvSpPr>
      <dsp:spPr>
        <a:xfrm>
          <a:off x="232479" y="2758806"/>
          <a:ext cx="5522476" cy="1725773"/>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1168924" tIns="137160" rIns="137160" bIns="137160" numCol="1" spcCol="1270" anchor="ctr" anchorCtr="0">
          <a:noAutofit/>
        </a:bodyPr>
        <a:lstStyle/>
        <a:p>
          <a:pPr lvl="0" algn="l" defTabSz="1600200">
            <a:lnSpc>
              <a:spcPct val="90000"/>
            </a:lnSpc>
            <a:spcBef>
              <a:spcPct val="0"/>
            </a:spcBef>
            <a:spcAft>
              <a:spcPct val="35000"/>
            </a:spcAft>
          </a:pPr>
          <a:r>
            <a:rPr lang="en-US" sz="3600" kern="1200"/>
            <a:t>LUYỆN TẬP</a:t>
          </a:r>
        </a:p>
      </dsp:txBody>
      <dsp:txXfrm>
        <a:off x="232479" y="2758806"/>
        <a:ext cx="5522476" cy="1725773"/>
      </dsp:txXfrm>
    </dsp:sp>
    <dsp:sp modelId="{07648B92-C677-45AD-A59E-A8586B6A45E7}">
      <dsp:nvSpPr>
        <dsp:cNvPr id="0" name=""/>
        <dsp:cNvSpPr/>
      </dsp:nvSpPr>
      <dsp:spPr>
        <a:xfrm>
          <a:off x="2376" y="2509527"/>
          <a:ext cx="1208041" cy="1812062"/>
        </a:xfrm>
        <a:prstGeom prst="rect">
          <a:avLst/>
        </a:prstGeom>
        <a:blipFill rotWithShape="1">
          <a:blip xmlns:r="http://schemas.openxmlformats.org/officeDocument/2006/relationships" r:embed="rId3"/>
          <a:srcRect/>
          <a:stretch>
            <a:fillRect l="-31000" r="-31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BB9E3631-B554-4A79-9410-C4BF4BDD2686}">
      <dsp:nvSpPr>
        <dsp:cNvPr id="0" name=""/>
        <dsp:cNvSpPr/>
      </dsp:nvSpPr>
      <dsp:spPr>
        <a:xfrm>
          <a:off x="6221192" y="2758806"/>
          <a:ext cx="5522476" cy="1725773"/>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1168924" tIns="137160" rIns="137160" bIns="137160" numCol="1" spcCol="1270" anchor="ctr" anchorCtr="0">
          <a:noAutofit/>
        </a:bodyPr>
        <a:lstStyle/>
        <a:p>
          <a:pPr lvl="0" algn="l" defTabSz="1600200">
            <a:lnSpc>
              <a:spcPct val="90000"/>
            </a:lnSpc>
            <a:spcBef>
              <a:spcPct val="0"/>
            </a:spcBef>
            <a:spcAft>
              <a:spcPct val="35000"/>
            </a:spcAft>
          </a:pPr>
          <a:r>
            <a:rPr lang="en-US" sz="3600" kern="1200"/>
            <a:t>VẬN DỤNG</a:t>
          </a:r>
        </a:p>
      </dsp:txBody>
      <dsp:txXfrm>
        <a:off x="6221192" y="2758806"/>
        <a:ext cx="5522476" cy="1725773"/>
      </dsp:txXfrm>
    </dsp:sp>
    <dsp:sp modelId="{B00140F9-DA04-490B-A39B-4C5594A6E2DE}">
      <dsp:nvSpPr>
        <dsp:cNvPr id="0" name=""/>
        <dsp:cNvSpPr/>
      </dsp:nvSpPr>
      <dsp:spPr>
        <a:xfrm>
          <a:off x="5991089" y="2509527"/>
          <a:ext cx="1208041" cy="1812062"/>
        </a:xfrm>
        <a:prstGeom prst="rect">
          <a:avLst/>
        </a:prstGeom>
        <a:blipFill rotWithShape="1">
          <a:blip xmlns:r="http://schemas.openxmlformats.org/officeDocument/2006/relationships" r:embed="rId4"/>
          <a:srcRect/>
          <a:stretch>
            <a:fillRect l="-12000" r="-12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7ED21ECA-C5C2-4100-AA2A-13192F757650}" type="datetimeFigureOut">
              <a:rPr lang="en-US"/>
              <a:t>4/12/2024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E5EECD15-1EA6-4ECF-954F-02B06B692232}" type="slidenum">
              <a:rPr lang="en-US"/>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5</a:t>
            </a:fld>
            <a:endParaRPr lang="en-US"/>
          </a:p>
        </p:txBody>
      </p:sp>
    </p:spTree>
    <p:extLst>
      <p:ext uri="{BB962C8B-B14F-4D97-AF65-F5344CB8AC3E}">
        <p14:creationId xmlns:p14="http://schemas.microsoft.com/office/powerpoint/2010/main" val="3575196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p:cNvSpPr>
            <a:spLocks noGrp="1"/>
          </p:cNvSpPr>
          <p:nvPr>
            <p:ph type="ctrTitle" hasCustomPrompt="1"/>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71658F6D-C533-4281-A577-6D82F53F6A1E}" type="datetimeFigureOut">
              <a:rPr lang="vi-VN"/>
              <a:t>12/04/2024</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2EFDEE4C-90AC-4CE6-8F0E-EDDB4EB967C9}" type="slidenum">
              <a:rPr lang="vi-VN"/>
              <a:t>‹#›</a:t>
            </a:fld>
            <a:endParaRPr lang="vi-V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p:cNvSpPr>
            <a:spLocks noGrp="1"/>
          </p:cNvSpPr>
          <p:nvPr>
            <p:ph type="body" orient="vert" idx="1" hasCustomPrompt="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42423037-F684-4392-9141-4E0C91C815DE}" type="datetimeFigureOut">
              <a:rPr lang="vi-VN"/>
              <a:t>12/04/2024</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991E9CC8-133E-438E-9994-114B0FEF51A4}" type="slidenum">
              <a:rPr lang="vi-VN"/>
              <a:t>‹#›</a:t>
            </a:fld>
            <a:endParaRPr lang="vi-V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p:cNvSpPr>
            <a:spLocks noGrp="1"/>
          </p:cNvSpPr>
          <p:nvPr>
            <p:ph type="title" orient="vert" hasCustomPrompt="1"/>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p:cNvSpPr>
            <a:spLocks noGrp="1"/>
          </p:cNvSpPr>
          <p:nvPr>
            <p:ph type="body" orient="vert" idx="1" hasCustomPrompt="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BF028217-23B0-47B9-B6E4-B294B723609B}" type="datetimeFigureOut">
              <a:rPr lang="vi-VN"/>
              <a:t>12/04/2024</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D5AE769D-D5DF-4E32-9E09-C0999E0866C9}" type="slidenum">
              <a:rPr lang="vi-VN"/>
              <a:t>‹#›</a:t>
            </a:fld>
            <a:endParaRPr lang="vi-V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0" y="0"/>
            <a:ext cx="12208933" cy="6858000"/>
          </a:xfrm>
          <a:prstGeom prst="rect">
            <a:avLst/>
          </a:prstGeom>
          <a:noFill/>
          <a:ln w="9525">
            <a:noFill/>
          </a:ln>
        </p:spPr>
      </p:pic>
      <p:sp>
        <p:nvSpPr>
          <p:cNvPr id="2051" name="Rectangle 3"/>
          <p:cNvSpPr>
            <a:spLocks noGrp="1" noChangeArrowheads="1"/>
          </p:cNvSpPr>
          <p:nvPr>
            <p:ph type="ctrTitle"/>
          </p:nvPr>
        </p:nvSpPr>
        <p:spPr>
          <a:xfrm>
            <a:off x="624417" y="1196975"/>
            <a:ext cx="10943167" cy="1082675"/>
          </a:xfrm>
        </p:spPr>
        <p:txBody>
          <a:bodyPr/>
          <a:lstStyle>
            <a:lvl1pPr algn="ctr">
              <a:defRPr>
                <a:solidFill>
                  <a:schemeClr val="bg1"/>
                </a:solidFill>
              </a:defRPr>
            </a:lvl1pPr>
          </a:lstStyle>
          <a:p>
            <a:pPr lvl="0"/>
            <a:r>
              <a:rPr lang="en-US" altLang="zh-CN" noProof="0"/>
              <a:t>Click to edit Master title style</a:t>
            </a:r>
          </a:p>
        </p:txBody>
      </p:sp>
      <p:sp>
        <p:nvSpPr>
          <p:cNvPr id="2052" name="Rectangle 4"/>
          <p:cNvSpPr>
            <a:spLocks noGrp="1" noChangeArrowheads="1"/>
          </p:cNvSpPr>
          <p:nvPr>
            <p:ph type="subTitle" idx="1"/>
          </p:nvPr>
        </p:nvSpPr>
        <p:spPr>
          <a:xfrm>
            <a:off x="626533" y="2422525"/>
            <a:ext cx="10949517" cy="1752600"/>
          </a:xfrm>
        </p:spPr>
        <p:txBody>
          <a:bodyPr/>
          <a:lstStyle>
            <a:lvl1pPr marL="0" indent="0" algn="ctr">
              <a:buFontTx/>
              <a:buNone/>
              <a:defRPr>
                <a:solidFill>
                  <a:schemeClr val="bg1"/>
                </a:solidFill>
              </a:defRPr>
            </a:lvl1pPr>
          </a:lstStyle>
          <a:p>
            <a:pPr lvl="0"/>
            <a:r>
              <a:rPr lang="en-US" altLang="zh-CN" noProof="0"/>
              <a:t>Click to edit Master subtitle style</a:t>
            </a:r>
          </a:p>
        </p:txBody>
      </p:sp>
      <p:sp>
        <p:nvSpPr>
          <p:cNvPr id="9" name="Rectangle 5"/>
          <p:cNvSpPr>
            <a:spLocks noGrp="1" noChangeArrowheads="1"/>
          </p:cNvSpPr>
          <p:nvPr>
            <p:ph type="dt" sz="half" idx="2"/>
          </p:nvPr>
        </p:nvSpPr>
        <p:spPr bwMode="auto">
          <a:xfrm>
            <a:off x="609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fld id="{8EB9CA4F-D21C-4F97-8277-099BEA7D76D1}" type="datetimeFigureOut">
              <a:rPr lang="vi-VN"/>
              <a:t>12/04/2024</a:t>
            </a:fld>
            <a:endParaRPr lang="vi-VN"/>
          </a:p>
        </p:txBody>
      </p:sp>
      <p:sp>
        <p:nvSpPr>
          <p:cNvPr id="10" name="Rectangle 6"/>
          <p:cNvSpPr>
            <a:spLocks noGrp="1" noChangeArrowheads="1"/>
          </p:cNvSpPr>
          <p:nvPr>
            <p:ph type="ftr" sz="quarter" idx="3"/>
          </p:nvPr>
        </p:nvSpPr>
        <p:spPr bwMode="auto">
          <a:xfrm>
            <a:off x="4165600" y="6245225"/>
            <a:ext cx="3860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vi-VN"/>
          </a:p>
        </p:txBody>
      </p:sp>
      <p:sp>
        <p:nvSpPr>
          <p:cNvPr id="11" name="Rectangle 7"/>
          <p:cNvSpPr>
            <a:spLocks noGrp="1" noChangeArrowheads="1"/>
          </p:cNvSpPr>
          <p:nvPr>
            <p:ph type="sldNum" sz="quarter" idx="4"/>
          </p:nvPr>
        </p:nvSpPr>
        <p:spPr bwMode="auto">
          <a:xfrm>
            <a:off x="8737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fld id="{2C726950-7B1B-4F83-B20C-A8614D079730}" type="slidenum">
              <a:rPr lang="vi-VN"/>
              <a:t>‹#›</a:t>
            </a:fld>
            <a:endParaRPr lang="vi-VN"/>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974A3C72-B9FE-4EA0-A69C-B85594706B58}" type="datetimeFigureOut">
              <a:rPr lang="vi-VN"/>
              <a:t>12/04/2024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E316EDC7-BD80-42C8-82C6-5BDA230D1FEE}" type="slidenum">
              <a:rPr lang="vi-VN"/>
              <a:t>‹#›</a:t>
            </a:fld>
            <a:endParaRPr lang="vi-VN"/>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A265385-F4D5-431B-9408-BD7E6FA7FBD6}" type="datetimeFigureOut">
              <a:rPr lang="vi-VN"/>
              <a:t>12/04/2024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1497592C-5E04-461D-BDEA-C953A533F36F}" type="slidenum">
              <a:rPr lang="vi-VN"/>
              <a:t>‹#›</a:t>
            </a:fld>
            <a:endParaRPr lang="vi-VN"/>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17475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17475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5DAFE459-16B5-4093-BBC8-79172A935D9C}" type="datetimeFigureOut">
              <a:rPr lang="vi-VN"/>
              <a:t>12/04/2024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pPr>
              <a:defRPr/>
            </a:pPr>
            <a:fld id="{7584E633-2CAD-4282-8D66-AFA54F85D623}" type="slidenum">
              <a:rPr lang="vi-VN"/>
              <a:t>‹#›</a:t>
            </a:fld>
            <a:endParaRPr lang="vi-VN"/>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40317"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E181CB96-4128-4026-AD94-0CE7E05A7176}" type="datetimeFigureOut">
              <a:rPr lang="vi-VN"/>
              <a:t>12/04/2024</a:t>
            </a:fld>
            <a:endParaRPr lang="vi-VN"/>
          </a:p>
        </p:txBody>
      </p:sp>
      <p:sp>
        <p:nvSpPr>
          <p:cNvPr id="8" name="Footer Placeholder 7"/>
          <p:cNvSpPr>
            <a:spLocks noGrp="1"/>
          </p:cNvSpPr>
          <p:nvPr>
            <p:ph type="ftr" sz="quarter" idx="11"/>
          </p:nvPr>
        </p:nvSpPr>
        <p:spPr/>
        <p:txBody>
          <a:bodyPr/>
          <a:lstStyle/>
          <a:p>
            <a:pPr>
              <a:defRPr/>
            </a:pPr>
            <a:endParaRPr lang="vi-VN"/>
          </a:p>
        </p:txBody>
      </p:sp>
      <p:sp>
        <p:nvSpPr>
          <p:cNvPr id="9" name="Slide Number Placeholder 8"/>
          <p:cNvSpPr>
            <a:spLocks noGrp="1"/>
          </p:cNvSpPr>
          <p:nvPr>
            <p:ph type="sldNum" sz="quarter" idx="12"/>
          </p:nvPr>
        </p:nvSpPr>
        <p:spPr/>
        <p:txBody>
          <a:bodyPr/>
          <a:lstStyle/>
          <a:p>
            <a:pPr>
              <a:defRPr/>
            </a:pPr>
            <a:fld id="{73709700-1AF8-4269-A9AA-7C19D8E55AB2}" type="slidenum">
              <a:rPr lang="vi-VN"/>
              <a:t>‹#›</a:t>
            </a:fld>
            <a:endParaRPr lang="vi-VN"/>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7EFE7303-7EE7-40FA-B4DC-0629719AFB17}" type="datetimeFigureOut">
              <a:rPr lang="vi-VN"/>
              <a:t>12/04/2024</a:t>
            </a:fld>
            <a:endParaRPr lang="vi-VN"/>
          </a:p>
        </p:txBody>
      </p:sp>
      <p:sp>
        <p:nvSpPr>
          <p:cNvPr id="4" name="Footer Placeholder 3"/>
          <p:cNvSpPr>
            <a:spLocks noGrp="1"/>
          </p:cNvSpPr>
          <p:nvPr>
            <p:ph type="ftr" sz="quarter" idx="11"/>
          </p:nvPr>
        </p:nvSpPr>
        <p:spPr/>
        <p:txBody>
          <a:bodyPr/>
          <a:lstStyle/>
          <a:p>
            <a:pPr>
              <a:defRPr/>
            </a:pPr>
            <a:endParaRPr lang="vi-VN"/>
          </a:p>
        </p:txBody>
      </p:sp>
      <p:sp>
        <p:nvSpPr>
          <p:cNvPr id="5" name="Slide Number Placeholder 4"/>
          <p:cNvSpPr>
            <a:spLocks noGrp="1"/>
          </p:cNvSpPr>
          <p:nvPr>
            <p:ph type="sldNum" sz="quarter" idx="12"/>
          </p:nvPr>
        </p:nvSpPr>
        <p:spPr/>
        <p:txBody>
          <a:bodyPr/>
          <a:lstStyle/>
          <a:p>
            <a:pPr>
              <a:defRPr/>
            </a:pPr>
            <a:fld id="{95C3BE68-C92F-49C2-BF27-2013B3CADAB5}" type="slidenum">
              <a:rPr lang="vi-VN"/>
              <a:t>‹#›</a:t>
            </a:fld>
            <a:endParaRPr lang="vi-VN"/>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8882DEE-1B19-4290-9ACE-8F445BC1AF45}" type="datetimeFigureOut">
              <a:rPr lang="vi-VN"/>
              <a:t>12/04/2024</a:t>
            </a:fld>
            <a:endParaRPr lang="vi-VN"/>
          </a:p>
        </p:txBody>
      </p:sp>
      <p:sp>
        <p:nvSpPr>
          <p:cNvPr id="3" name="Footer Placeholder 2"/>
          <p:cNvSpPr>
            <a:spLocks noGrp="1"/>
          </p:cNvSpPr>
          <p:nvPr>
            <p:ph type="ftr" sz="quarter" idx="11"/>
          </p:nvPr>
        </p:nvSpPr>
        <p:spPr/>
        <p:txBody>
          <a:bodyPr/>
          <a:lstStyle/>
          <a:p>
            <a:pPr>
              <a:defRPr/>
            </a:pPr>
            <a:endParaRPr lang="vi-VN"/>
          </a:p>
        </p:txBody>
      </p:sp>
      <p:sp>
        <p:nvSpPr>
          <p:cNvPr id="4" name="Slide Number Placeholder 3"/>
          <p:cNvSpPr>
            <a:spLocks noGrp="1"/>
          </p:cNvSpPr>
          <p:nvPr>
            <p:ph type="sldNum" sz="quarter" idx="12"/>
          </p:nvPr>
        </p:nvSpPr>
        <p:spPr/>
        <p:txBody>
          <a:bodyPr/>
          <a:lstStyle/>
          <a:p>
            <a:pPr>
              <a:defRPr/>
            </a:pPr>
            <a:fld id="{1573B39B-46EC-456A-A4BE-E2488D3C1FAA}" type="slidenum">
              <a:rPr lang="vi-VN"/>
              <a:t>‹#›</a:t>
            </a:fld>
            <a:endParaRPr lang="vi-VN"/>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955E5B9-0F7C-4A6E-ADF4-1E9A2E03EF75}" type="datetimeFigureOut">
              <a:rPr lang="vi-VN"/>
              <a:t>12/04/2024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pPr>
              <a:defRPr/>
            </a:pPr>
            <a:fld id="{FFF6A455-9C5C-498C-8ACB-4C8CE165CB76}" type="slidenum">
              <a:rPr lang="vi-VN"/>
              <a:t>‹#›</a:t>
            </a:fld>
            <a:endParaRPr lang="vi-VN"/>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p:cNvSpPr>
            <a:spLocks noGrp="1"/>
          </p:cNvSpPr>
          <p:nvPr>
            <p:ph idx="1" hasCustomPrompt="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189351D-D6B7-4715-8632-6908FF450557}" type="datetimeFigureOut">
              <a:rPr lang="vi-VN"/>
              <a:t>12/04/2024</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211D6E7C-1F81-4846-A1C7-268BE9FBD2CB}" type="slidenum">
              <a:rPr lang="vi-VN"/>
              <a:t>‹#›</a:t>
            </a:fld>
            <a:endParaRPr lang="vi-V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5B890264-576E-4F4D-BFE1-F21A85BCE83D}" type="datetimeFigureOut">
              <a:rPr lang="vi-VN"/>
              <a:t>12/04/2024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pPr>
              <a:defRPr/>
            </a:pPr>
            <a:fld id="{BBEC2C64-43F2-40E6-93D4-67A01DF6D6D1}" type="slidenum">
              <a:rPr lang="vi-VN"/>
              <a:t>‹#›</a:t>
            </a:fld>
            <a:endParaRPr lang="vi-VN"/>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946B08D7-6002-4DB5-817E-6AF34C6E56CB}" type="datetimeFigureOut">
              <a:rPr lang="vi-VN"/>
              <a:t>12/04/2024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12BF78D2-5334-4776-A1DF-7271F06DAC35}" type="slidenum">
              <a:rPr lang="vi-VN"/>
              <a:t>‹#›</a:t>
            </a:fld>
            <a:endParaRPr lang="vi-VN"/>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90500"/>
            <a:ext cx="2743200" cy="59372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190500"/>
            <a:ext cx="8026400" cy="59372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4E8AF073-CEC8-4DF6-BFC7-CE3808981D5C}" type="datetimeFigureOut">
              <a:rPr lang="vi-VN"/>
              <a:t>12/04/2024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B62B6CAC-963C-4A02-BE59-548F2D2C39A9}" type="slidenum">
              <a:rPr lang="vi-VN"/>
              <a:t>‹#›</a:t>
            </a:fld>
            <a:endParaRPr lang="vi-VN"/>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Slide Number Placeholder 4"/>
          <p:cNvSpPr>
            <a:spLocks noGrp="1"/>
          </p:cNvSpPr>
          <p:nvPr>
            <p:ph type="sldNum" sz="quarter" idx="12"/>
          </p:nvPr>
        </p:nvSpPr>
        <p:spPr/>
        <p:txBody>
          <a:bodyPr/>
          <a:lstStyle/>
          <a:p>
            <a:pPr>
              <a:defRPr/>
            </a:pPr>
            <a:fld id="{5807E193-9A61-49B3-8102-EB7BC6E56A66}" type="slidenum">
              <a:rPr lang="vi-VN"/>
              <a:t>‹#›</a:t>
            </a:fld>
            <a:endParaRPr lang="vi-V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A83E5235-7C98-48EF-B31C-D6AFCDC3F633}" type="datetimeFigureOut">
              <a:rPr lang="vi-VN"/>
              <a:t>12/04/2024</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2E20656-DAAD-491B-B611-4C5CE2C114D8}" type="slidenum">
              <a:rPr lang="vi-VN"/>
              <a:t>‹#›</a:t>
            </a:fld>
            <a:endParaRPr lang="vi-V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p:cNvSpPr>
            <a:spLocks noGrp="1"/>
          </p:cNvSpPr>
          <p:nvPr>
            <p:ph sz="half" idx="1" hasCustomPrompt="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p:cNvSpPr>
            <a:spLocks noGrp="1"/>
          </p:cNvSpPr>
          <p:nvPr>
            <p:ph sz="half" idx="2" hasCustomPrompt="1"/>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4E715603-601B-4176-97A8-886069DB1484}" type="datetimeFigureOut">
              <a:rPr lang="vi-VN"/>
              <a:t>12/04/2024</a:t>
            </a:fld>
            <a:endParaRPr lang="vi-VN"/>
          </a:p>
        </p:txBody>
      </p:sp>
      <p:sp>
        <p:nvSpPr>
          <p:cNvPr id="6" name="Chỗ dành sẵn cho Chân trang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7" name="Chỗ dành sẵn cho Số hiệu Bản chiếu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6BF4A41C-B911-4660-A59D-90C931A2C001}" type="slidenum">
              <a:rPr lang="vi-VN"/>
              <a:t>‹#›</a:t>
            </a:fld>
            <a:endParaRPr lang="vi-V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p:cNvSpPr>
            <a:spLocks noGrp="1"/>
          </p:cNvSpPr>
          <p:nvPr>
            <p:ph sz="half" idx="2" hasCustomPrompt="1"/>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p:cNvSpPr>
            <a:spLocks noGrp="1"/>
          </p:cNvSpPr>
          <p:nvPr>
            <p:ph sz="quarter" idx="4" hasCustomPrompt="1"/>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9BD1562C-F06E-4E7E-9C5D-8C48488AC18C}" type="datetimeFigureOut">
              <a:rPr lang="vi-VN"/>
              <a:t>12/04/2024</a:t>
            </a:fld>
            <a:endParaRPr lang="vi-VN"/>
          </a:p>
        </p:txBody>
      </p:sp>
      <p:sp>
        <p:nvSpPr>
          <p:cNvPr id="8" name="Chỗ dành sẵn cho Chân trang 7"/>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9" name="Chỗ dành sẵn cho Số hiệu Bản chiếu 8"/>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F60A99E-A580-4808-A829-F79CC25F490C}" type="slidenum">
              <a:rPr lang="vi-VN"/>
              <a:t>‹#›</a:t>
            </a:fld>
            <a:endParaRPr lang="vi-V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9BB2725-75D6-4312-B3AF-A4D915DA8DBB}" type="datetimeFigureOut">
              <a:rPr lang="vi-VN"/>
              <a:t>12/04/2024</a:t>
            </a:fld>
            <a:endParaRPr lang="vi-VN"/>
          </a:p>
        </p:txBody>
      </p:sp>
      <p:sp>
        <p:nvSpPr>
          <p:cNvPr id="4" name="Chỗ dành sẵn cho Chân trang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5" name="Chỗ dành sẵn cho Số hiệu Bản chiếu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8810DB50-A806-4F07-8645-12A18DBA20FE}" type="slidenum">
              <a:rPr lang="vi-VN"/>
              <a:t>‹#›</a:t>
            </a:fld>
            <a:endParaRPr lang="vi-V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FDF99F9F-D43B-46C0-8D2A-F2CB8F6F163D}" type="datetimeFigureOut">
              <a:rPr lang="vi-VN"/>
              <a:t>12/04/2024</a:t>
            </a:fld>
            <a:endParaRPr lang="vi-VN"/>
          </a:p>
        </p:txBody>
      </p:sp>
      <p:sp>
        <p:nvSpPr>
          <p:cNvPr id="3" name="Chỗ dành sẵn cho Chân trang 2"/>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4" name="Chỗ dành sẵn cho Số hiệu Bản chiếu 3"/>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7B3967D3-D21F-451A-B82A-00B6EF910054}" type="slidenum">
              <a:rPr lang="vi-VN"/>
              <a:t>‹#›</a:t>
            </a:fld>
            <a:endParaRPr lang="vi-V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11D0B8A-A0EE-4793-9AC1-46962D90B9D3}" type="datetimeFigureOut">
              <a:rPr lang="vi-VN"/>
              <a:t>12/04/2024</a:t>
            </a:fld>
            <a:endParaRPr lang="vi-VN"/>
          </a:p>
        </p:txBody>
      </p:sp>
      <p:sp>
        <p:nvSpPr>
          <p:cNvPr id="6" name="Chỗ dành sẵn cho Chân trang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7" name="Chỗ dành sẵn cho Số hiệu Bản chiếu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F06C718A-A84C-47FF-9D7A-FC05478C6783}" type="slidenum">
              <a:rPr lang="vi-VN"/>
              <a:t>‹#›</a:t>
            </a:fld>
            <a:endParaRPr lang="vi-V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vi-VN" noProof="0"/>
          </a:p>
        </p:txBody>
      </p:sp>
      <p:sp>
        <p:nvSpPr>
          <p:cNvPr id="4" name="Chỗ dành sẵn cho Văn bản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DC9758C5-A6FE-4BE4-AFBE-6B3127D9F0C6}" type="datetimeFigureOut">
              <a:rPr lang="vi-VN"/>
              <a:t>12/04/2024</a:t>
            </a:fld>
            <a:endParaRPr lang="vi-VN"/>
          </a:p>
        </p:txBody>
      </p:sp>
      <p:sp>
        <p:nvSpPr>
          <p:cNvPr id="6" name="Chỗ dành sẵn cho Chân trang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7" name="Chỗ dành sẵn cho Số hiệu Bản chiếu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1B3CAA6D-543C-4648-AE4C-620EED1D858B}" type="slidenum">
              <a:rPr lang="vi-VN"/>
              <a:t>‹#›</a:t>
            </a:fld>
            <a:endParaRPr lang="vi-V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GIF"/><Relationship Id="rId2" Type="http://schemas.openxmlformats.org/officeDocument/2006/relationships/slideLayout" Target="../slideLayouts/slideLayout2.xml"/><Relationship Id="rId16" Type="http://schemas.openxmlformats.org/officeDocument/2006/relationships/image" Target="../media/image4.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GI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7.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2050" name="Picture 5" descr="1133426gsfxbpjp44"/>
          <p:cNvPicPr>
            <a:picLocks noChangeAspect="1" noChangeArrowheads="1" noCrop="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579225" y="2924175"/>
            <a:ext cx="565150" cy="35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5" descr="1133426gsfxbpjp44"/>
          <p:cNvPicPr>
            <a:picLocks noChangeAspect="1" noChangeArrowheads="1" noCrop="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7625" y="230188"/>
            <a:ext cx="566738"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32" descr="1707962tj3hg7yh59"/>
          <p:cNvPicPr>
            <a:picLocks noChangeAspect="1" noChangeArrowheads="1" noCrop="1"/>
          </p:cNvPicPr>
          <p:nvPr userDrawn="1"/>
        </p:nvPicPr>
        <p:blipFill>
          <a:blip r:embed="rId15">
            <a:extLst>
              <a:ext uri="{28A0092B-C50C-407E-A947-70E740481C1C}">
                <a14:useLocalDpi xmlns:a14="http://schemas.microsoft.com/office/drawing/2010/main" val="0"/>
              </a:ext>
            </a:extLst>
          </a:blip>
          <a:srcRect/>
          <a:stretch>
            <a:fillRect/>
          </a:stretch>
        </p:blipFill>
        <p:spPr bwMode="auto">
          <a:xfrm rot="-5400000">
            <a:off x="1116807" y="1278731"/>
            <a:ext cx="1714500"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38" descr="1181071cimzwdep76"/>
          <p:cNvPicPr>
            <a:picLocks noChangeAspect="1" noChangeArrowheads="1" noCrop="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1334750" y="36513"/>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38" descr="1181071cimzwdep76"/>
          <p:cNvPicPr>
            <a:picLocks noChangeAspect="1" noChangeArrowheads="1" noCrop="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722313" y="2924175"/>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30" descr="1228827kvwbhhiily"/>
          <p:cNvPicPr>
            <a:picLocks noChangeAspect="1" noChangeArrowheads="1" noCrop="1"/>
          </p:cNvPicPr>
          <p:nvPr userDrawn="1"/>
        </p:nvPicPr>
        <p:blipFill>
          <a:blip r:embed="rId17">
            <a:extLst>
              <a:ext uri="{28A0092B-C50C-407E-A947-70E740481C1C}">
                <a14:useLocalDpi xmlns:a14="http://schemas.microsoft.com/office/drawing/2010/main" val="0"/>
              </a:ext>
            </a:extLst>
          </a:blip>
          <a:srcRect/>
          <a:stretch>
            <a:fillRect/>
          </a:stretch>
        </p:blipFill>
        <p:spPr bwMode="auto">
          <a:xfrm rot="5400000">
            <a:off x="8234363" y="-777875"/>
            <a:ext cx="7620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Oval 6"/>
          <p:cNvSpPr/>
          <p:nvPr userDrawn="1"/>
        </p:nvSpPr>
        <p:spPr>
          <a:xfrm>
            <a:off x="4630738" y="5313363"/>
            <a:ext cx="84137" cy="60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pic>
        <p:nvPicPr>
          <p:cNvPr id="2057" name="Picture 4"/>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667000" y="0"/>
            <a:ext cx="474027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9"/>
          <p:cNvPicPr>
            <a:picLocks noChangeAspect="1"/>
          </p:cNvPicPr>
          <p:nvPr/>
        </p:nvPicPr>
        <p:blipFill>
          <a:blip r:embed="rId14"/>
          <a:stretch>
            <a:fillRect/>
          </a:stretch>
        </p:blipFill>
        <p:spPr>
          <a:xfrm>
            <a:off x="0" y="0"/>
            <a:ext cx="12208933" cy="6858000"/>
          </a:xfrm>
          <a:prstGeom prst="rect">
            <a:avLst/>
          </a:prstGeom>
          <a:noFill/>
          <a:ln w="9525">
            <a:noFill/>
          </a:ln>
        </p:spPr>
      </p:pic>
      <p:sp>
        <p:nvSpPr>
          <p:cNvPr id="1027" name="Rectangle 3"/>
          <p:cNvSpPr>
            <a:spLocks noGrp="1"/>
          </p:cNvSpPr>
          <p:nvPr>
            <p:ph type="title"/>
          </p:nvPr>
        </p:nvSpPr>
        <p:spPr>
          <a:xfrm>
            <a:off x="609600" y="190500"/>
            <a:ext cx="10972800" cy="582613"/>
          </a:xfrm>
          <a:prstGeom prst="rect">
            <a:avLst/>
          </a:prstGeom>
          <a:noFill/>
          <a:ln w="9525">
            <a:noFill/>
          </a:ln>
        </p:spPr>
        <p:txBody>
          <a:bodyPr anchor="ctr" anchorCtr="0"/>
          <a:lstStyle/>
          <a:p>
            <a:pPr lvl="0"/>
            <a:r>
              <a:rPr lang="en-US" altLang="zh-CN" dirty="0"/>
              <a:t>Click to edit Master title style</a:t>
            </a:r>
          </a:p>
        </p:txBody>
      </p:sp>
      <p:sp>
        <p:nvSpPr>
          <p:cNvPr id="1028" name="Rectangle 4"/>
          <p:cNvSpPr>
            <a:spLocks noGrp="1"/>
          </p:cNvSpPr>
          <p:nvPr>
            <p:ph type="body" idx="1"/>
          </p:nvPr>
        </p:nvSpPr>
        <p:spPr>
          <a:xfrm>
            <a:off x="609600" y="1174750"/>
            <a:ext cx="10972800" cy="4953000"/>
          </a:xfrm>
          <a:prstGeom prst="rect">
            <a:avLst/>
          </a:prstGeom>
          <a:noFill/>
          <a:ln w="9525">
            <a:noFill/>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9" name="Rectangle 5"/>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30" name="Rectangle 6"/>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31" name="Rectangle 7"/>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a:defRPr/>
            </a:pPr>
            <a:fld id="{5807E193-9A61-49B3-8102-EB7BC6E56A66}" type="slidenum">
              <a:rPr lang="vi-VN"/>
              <a:t>‹#›</a:t>
            </a:fld>
            <a:endParaRPr lang="vi-V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rtl="0" fontAlgn="base">
        <a:spcBef>
          <a:spcPct val="0"/>
        </a:spcBef>
        <a:spcAft>
          <a:spcPct val="0"/>
        </a:spcAft>
        <a:defRPr sz="3600" kern="1200">
          <a:solidFill>
            <a:schemeClr val="tx1"/>
          </a:solidFill>
          <a:latin typeface="+mj-lt"/>
          <a:ea typeface="+mj-ea"/>
          <a:cs typeface="+mj-cs"/>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0.jpg"/><Relationship Id="rId1" Type="http://schemas.openxmlformats.org/officeDocument/2006/relationships/slideLayout" Target="../slideLayouts/slideLayout18.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8.xml"/><Relationship Id="rId4" Type="http://schemas.microsoft.com/office/2007/relationships/hdphoto" Target="../media/hdphoto4.wdp"/></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5"/>
          <p:cNvSpPr/>
          <p:nvPr/>
        </p:nvSpPr>
        <p:spPr bwMode="auto">
          <a:xfrm>
            <a:off x="-28574" y="20637"/>
            <a:ext cx="12219940" cy="1631366"/>
          </a:xfrm>
          <a:custGeom>
            <a:avLst/>
            <a:gdLst>
              <a:gd name="connsiteX0" fmla="*/ 237496 w 9347200"/>
              <a:gd name="connsiteY0" fmla="*/ 0 h 1651000"/>
              <a:gd name="connsiteX1" fmla="*/ 1330960 w 9347200"/>
              <a:gd name="connsiteY1" fmla="*/ 0 h 1651000"/>
              <a:gd name="connsiteX2" fmla="*/ 7778744 w 9347200"/>
              <a:gd name="connsiteY2" fmla="*/ 0 h 1651000"/>
              <a:gd name="connsiteX3" fmla="*/ 9347200 w 9347200"/>
              <a:gd name="connsiteY3" fmla="*/ 0 h 1651000"/>
              <a:gd name="connsiteX4" fmla="*/ 9347200 w 9347200"/>
              <a:gd name="connsiteY4" fmla="*/ 1651000 h 1651000"/>
              <a:gd name="connsiteX5" fmla="*/ 7778744 w 9347200"/>
              <a:gd name="connsiteY5" fmla="*/ 1651000 h 1651000"/>
              <a:gd name="connsiteX6" fmla="*/ 1330960 w 9347200"/>
              <a:gd name="connsiteY6" fmla="*/ 1651000 h 1651000"/>
              <a:gd name="connsiteX7" fmla="*/ 237496 w 9347200"/>
              <a:gd name="connsiteY7" fmla="*/ 1651000 h 1651000"/>
              <a:gd name="connsiteX8" fmla="*/ 0 w 9347200"/>
              <a:gd name="connsiteY8" fmla="*/ 1413504 h 1651000"/>
              <a:gd name="connsiteX9" fmla="*/ 0 w 9347200"/>
              <a:gd name="connsiteY9" fmla="*/ 237496 h 1651000"/>
              <a:gd name="connsiteX10" fmla="*/ 237496 w 9347200"/>
              <a:gd name="connsiteY10"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47200" h="1651000">
                <a:moveTo>
                  <a:pt x="237496" y="0"/>
                </a:moveTo>
                <a:lnTo>
                  <a:pt x="1330960" y="0"/>
                </a:lnTo>
                <a:lnTo>
                  <a:pt x="7778744" y="0"/>
                </a:lnTo>
                <a:lnTo>
                  <a:pt x="9347200" y="0"/>
                </a:lnTo>
                <a:lnTo>
                  <a:pt x="9347200" y="1651000"/>
                </a:lnTo>
                <a:lnTo>
                  <a:pt x="7778744" y="1651000"/>
                </a:lnTo>
                <a:lnTo>
                  <a:pt x="1330960" y="1651000"/>
                </a:lnTo>
                <a:lnTo>
                  <a:pt x="237496" y="1651000"/>
                </a:lnTo>
                <a:cubicBezTo>
                  <a:pt x="106331" y="1651000"/>
                  <a:pt x="0" y="1544669"/>
                  <a:pt x="0" y="1413504"/>
                </a:cubicBezTo>
                <a:lnTo>
                  <a:pt x="0" y="237496"/>
                </a:lnTo>
                <a:cubicBezTo>
                  <a:pt x="0" y="106331"/>
                  <a:pt x="106331" y="0"/>
                  <a:pt x="237496" y="0"/>
                </a:cubicBezTo>
                <a:close/>
              </a:path>
            </a:pathLst>
          </a:custGeom>
          <a:ln/>
        </p:spPr>
        <p:style>
          <a:lnRef idx="1">
            <a:schemeClr val="accent2"/>
          </a:lnRef>
          <a:fillRef idx="2">
            <a:schemeClr val="accent2"/>
          </a:fillRef>
          <a:effectRef idx="1">
            <a:schemeClr val="accent2"/>
          </a:effectRef>
          <a:fontRef idx="minor">
            <a:schemeClr val="dk1"/>
          </a:fontRef>
        </p:style>
        <p:txBody>
          <a:bodyPr anchor="ctr"/>
          <a:lstStyle/>
          <a:p>
            <a:pPr algn="ctr" eaLnBrk="1" fontAlgn="auto" hangingPunct="1">
              <a:spcBef>
                <a:spcPts val="0"/>
              </a:spcBef>
              <a:spcAft>
                <a:spcPts val="0"/>
              </a:spcAft>
              <a:defRPr/>
            </a:pPr>
            <a:endParaRPr lang="en-US">
              <a:latin typeface="Times New Roman" panose="02020603050405020304" pitchFamily="18" charset="0"/>
              <a:cs typeface="Times New Roman" panose="02020603050405020304" pitchFamily="18" charset="0"/>
            </a:endParaRPr>
          </a:p>
        </p:txBody>
      </p:sp>
      <p:sp>
        <p:nvSpPr>
          <p:cNvPr id="2" name="Rectangles 1"/>
          <p:cNvSpPr/>
          <p:nvPr/>
        </p:nvSpPr>
        <p:spPr>
          <a:xfrm>
            <a:off x="1607185" y="26086"/>
            <a:ext cx="9380855" cy="1446550"/>
          </a:xfrm>
          <a:prstGeom prst="rect">
            <a:avLst/>
          </a:prstGeom>
          <a:noFill/>
          <a:ln>
            <a:noFill/>
          </a:ln>
        </p:spPr>
        <p:txBody>
          <a:bodyPr wrap="square" rtlCol="0" anchor="t">
            <a:spAutoFit/>
          </a:bodyPr>
          <a:lstStyle/>
          <a:p>
            <a:pPr algn="ctr"/>
            <a:r>
              <a:rPr lang="en-US" altLang="zh-CN" sz="4400">
                <a:ln w="0"/>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THỂ HIỆN CẤU TRÚC RẼ NHÁNH TRONG CHƯƠNG TRÌNH </a:t>
            </a:r>
          </a:p>
        </p:txBody>
      </p:sp>
      <p:sp>
        <p:nvSpPr>
          <p:cNvPr id="5" name="Rectangle 4">
            <a:extLst>
              <a:ext uri="{FF2B5EF4-FFF2-40B4-BE49-F238E27FC236}">
                <a16:creationId xmlns:a16="http://schemas.microsoft.com/office/drawing/2014/main" id="{9C362706-670B-426C-8C4F-071EB27C35A4}"/>
              </a:ext>
            </a:extLst>
          </p:cNvPr>
          <p:cNvSpPr/>
          <p:nvPr/>
        </p:nvSpPr>
        <p:spPr>
          <a:xfrm>
            <a:off x="2912001" y="1625643"/>
            <a:ext cx="6055106" cy="769441"/>
          </a:xfrm>
          <a:prstGeom prst="rect">
            <a:avLst/>
          </a:prstGeom>
        </p:spPr>
        <p:txBody>
          <a:bodyPr wrap="square">
            <a:spAutoFit/>
          </a:bodyPr>
          <a:lstStyle/>
          <a:p>
            <a:pPr algn="ctr" eaLnBrk="1" hangingPunct="1"/>
            <a:r>
              <a:rPr lang="en-US" altLang="vi-VN" sz="4400" b="1">
                <a:solidFill>
                  <a:srgbClr val="6600CC"/>
                </a:solidFill>
                <a:latin typeface="Times New Roman" panose="02020603050405020304" pitchFamily="18" charset="0"/>
                <a:cs typeface="Times New Roman" panose="02020603050405020304" pitchFamily="18" charset="0"/>
              </a:rPr>
              <a:t>NỘI DUNG BÀI HỌC</a:t>
            </a:r>
          </a:p>
        </p:txBody>
      </p:sp>
      <p:graphicFrame>
        <p:nvGraphicFramePr>
          <p:cNvPr id="15" name="Diagram 14">
            <a:extLst>
              <a:ext uri="{FF2B5EF4-FFF2-40B4-BE49-F238E27FC236}">
                <a16:creationId xmlns:a16="http://schemas.microsoft.com/office/drawing/2014/main" id="{1204785D-2839-4265-9FDA-EA22355A17EE}"/>
              </a:ext>
            </a:extLst>
          </p:cNvPr>
          <p:cNvGraphicFramePr/>
          <p:nvPr>
            <p:extLst>
              <p:ext uri="{D42A27DB-BD31-4B8C-83A1-F6EECF244321}">
                <p14:modId xmlns:p14="http://schemas.microsoft.com/office/powerpoint/2010/main" val="706682180"/>
              </p:ext>
            </p:extLst>
          </p:nvPr>
        </p:nvGraphicFramePr>
        <p:xfrm>
          <a:off x="221366" y="2010364"/>
          <a:ext cx="11746045" cy="4821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graphicEl>
                                              <a:dgm id="{8259B0E9-958C-4682-BE71-5A6ED8893AEC}"/>
                                            </p:graphicEl>
                                          </p:spTgt>
                                        </p:tgtEl>
                                        <p:attrNameLst>
                                          <p:attrName>style.visibility</p:attrName>
                                        </p:attrNameLst>
                                      </p:cBhvr>
                                      <p:to>
                                        <p:strVal val="visible"/>
                                      </p:to>
                                    </p:set>
                                    <p:animEffect transition="in" filter="wipe(left)">
                                      <p:cBhvr>
                                        <p:cTn id="12" dur="500"/>
                                        <p:tgtEl>
                                          <p:spTgt spid="15">
                                            <p:graphicEl>
                                              <a:dgm id="{8259B0E9-958C-4682-BE71-5A6ED8893AEC}"/>
                                            </p:graphic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5">
                                            <p:graphicEl>
                                              <a:dgm id="{6D3745D4-75F7-4EF7-996D-950405DCF3E9}"/>
                                            </p:graphicEl>
                                          </p:spTgt>
                                        </p:tgtEl>
                                        <p:attrNameLst>
                                          <p:attrName>style.visibility</p:attrName>
                                        </p:attrNameLst>
                                      </p:cBhvr>
                                      <p:to>
                                        <p:strVal val="visible"/>
                                      </p:to>
                                    </p:set>
                                    <p:animEffect transition="in" filter="wipe(left)">
                                      <p:cBhvr>
                                        <p:cTn id="15" dur="500"/>
                                        <p:tgtEl>
                                          <p:spTgt spid="15">
                                            <p:graphicEl>
                                              <a:dgm id="{6D3745D4-75F7-4EF7-996D-950405DCF3E9}"/>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5">
                                            <p:graphicEl>
                                              <a:dgm id="{17CB3A71-0320-45AD-A1E5-8742DF3894A6}"/>
                                            </p:graphicEl>
                                          </p:spTgt>
                                        </p:tgtEl>
                                        <p:attrNameLst>
                                          <p:attrName>style.visibility</p:attrName>
                                        </p:attrNameLst>
                                      </p:cBhvr>
                                      <p:to>
                                        <p:strVal val="visible"/>
                                      </p:to>
                                    </p:set>
                                    <p:animEffect transition="in" filter="wipe(left)">
                                      <p:cBhvr>
                                        <p:cTn id="20" dur="500"/>
                                        <p:tgtEl>
                                          <p:spTgt spid="15">
                                            <p:graphicEl>
                                              <a:dgm id="{17CB3A71-0320-45AD-A1E5-8742DF3894A6}"/>
                                            </p:graphic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5">
                                            <p:graphicEl>
                                              <a:dgm id="{88629452-E9A0-4288-A6A9-B4646F26EB93}"/>
                                            </p:graphicEl>
                                          </p:spTgt>
                                        </p:tgtEl>
                                        <p:attrNameLst>
                                          <p:attrName>style.visibility</p:attrName>
                                        </p:attrNameLst>
                                      </p:cBhvr>
                                      <p:to>
                                        <p:strVal val="visible"/>
                                      </p:to>
                                    </p:set>
                                    <p:animEffect transition="in" filter="wipe(left)">
                                      <p:cBhvr>
                                        <p:cTn id="23" dur="500"/>
                                        <p:tgtEl>
                                          <p:spTgt spid="15">
                                            <p:graphicEl>
                                              <a:dgm id="{88629452-E9A0-4288-A6A9-B4646F26EB93}"/>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graphicEl>
                                              <a:dgm id="{07648B92-C677-45AD-A59E-A8586B6A45E7}"/>
                                            </p:graphicEl>
                                          </p:spTgt>
                                        </p:tgtEl>
                                        <p:attrNameLst>
                                          <p:attrName>style.visibility</p:attrName>
                                        </p:attrNameLst>
                                      </p:cBhvr>
                                      <p:to>
                                        <p:strVal val="visible"/>
                                      </p:to>
                                    </p:set>
                                    <p:animEffect transition="in" filter="wipe(left)">
                                      <p:cBhvr>
                                        <p:cTn id="28" dur="500"/>
                                        <p:tgtEl>
                                          <p:spTgt spid="15">
                                            <p:graphicEl>
                                              <a:dgm id="{07648B92-C677-45AD-A59E-A8586B6A45E7}"/>
                                            </p:graphic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5">
                                            <p:graphicEl>
                                              <a:dgm id="{42347B85-A5B2-47EF-A51D-A9B995C3AC51}"/>
                                            </p:graphicEl>
                                          </p:spTgt>
                                        </p:tgtEl>
                                        <p:attrNameLst>
                                          <p:attrName>style.visibility</p:attrName>
                                        </p:attrNameLst>
                                      </p:cBhvr>
                                      <p:to>
                                        <p:strVal val="visible"/>
                                      </p:to>
                                    </p:set>
                                    <p:animEffect transition="in" filter="wipe(left)">
                                      <p:cBhvr>
                                        <p:cTn id="31" dur="500"/>
                                        <p:tgtEl>
                                          <p:spTgt spid="15">
                                            <p:graphicEl>
                                              <a:dgm id="{42347B85-A5B2-47EF-A51D-A9B995C3AC51}"/>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5">
                                            <p:graphicEl>
                                              <a:dgm id="{B00140F9-DA04-490B-A39B-4C5594A6E2DE}"/>
                                            </p:graphicEl>
                                          </p:spTgt>
                                        </p:tgtEl>
                                        <p:attrNameLst>
                                          <p:attrName>style.visibility</p:attrName>
                                        </p:attrNameLst>
                                      </p:cBhvr>
                                      <p:to>
                                        <p:strVal val="visible"/>
                                      </p:to>
                                    </p:set>
                                    <p:animEffect transition="in" filter="wipe(left)">
                                      <p:cBhvr>
                                        <p:cTn id="36" dur="500"/>
                                        <p:tgtEl>
                                          <p:spTgt spid="15">
                                            <p:graphicEl>
                                              <a:dgm id="{B00140F9-DA04-490B-A39B-4C5594A6E2DE}"/>
                                            </p:graphicEl>
                                          </p:spTgt>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5">
                                            <p:graphicEl>
                                              <a:dgm id="{BB9E3631-B554-4A79-9410-C4BF4BDD2686}"/>
                                            </p:graphicEl>
                                          </p:spTgt>
                                        </p:tgtEl>
                                        <p:attrNameLst>
                                          <p:attrName>style.visibility</p:attrName>
                                        </p:attrNameLst>
                                      </p:cBhvr>
                                      <p:to>
                                        <p:strVal val="visible"/>
                                      </p:to>
                                    </p:set>
                                    <p:animEffect transition="in" filter="wipe(left)">
                                      <p:cBhvr>
                                        <p:cTn id="39" dur="500"/>
                                        <p:tgtEl>
                                          <p:spTgt spid="15">
                                            <p:graphicEl>
                                              <a:dgm id="{BB9E3631-B554-4A79-9410-C4BF4BDD268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15" grpId="0">
        <p:bldSub>
          <a:bldDgm bld="one"/>
        </p:bldSub>
      </p:bldGraphic>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73524" y="600712"/>
            <a:ext cx="11300560" cy="1709019"/>
          </a:xfrm>
        </p:spPr>
        <p:txBody>
          <a:bodyPr/>
          <a:lstStyle/>
          <a:p>
            <a:pPr marL="0" indent="0" algn="just">
              <a:buNone/>
            </a:pPr>
            <a:r>
              <a:rPr lang="en-US">
                <a:latin typeface="Times New Roman" panose="02020603050405020304" pitchFamily="18" charset="0"/>
                <a:cs typeface="Times New Roman" panose="02020603050405020304" pitchFamily="18" charset="0"/>
              </a:rPr>
              <a:t>- Trong hai cấu trúc này bước khác nhau cơ bản đó là kiểm tra </a:t>
            </a:r>
            <a:r>
              <a:rPr lang="en-US">
                <a:solidFill>
                  <a:srgbClr val="FF0000"/>
                </a:solidFill>
                <a:latin typeface="Times New Roman" panose="02020603050405020304" pitchFamily="18" charset="0"/>
                <a:cs typeface="Times New Roman" panose="02020603050405020304" pitchFamily="18" charset="0"/>
              </a:rPr>
              <a:t>ĐIỀU KIỆN</a:t>
            </a:r>
            <a:r>
              <a:rPr lang="en-US">
                <a:latin typeface="Times New Roman" panose="02020603050405020304" pitchFamily="18" charset="0"/>
                <a:cs typeface="Times New Roman" panose="02020603050405020304" pitchFamily="18" charset="0"/>
              </a:rPr>
              <a:t>. Bước này rất quan trọng vì nó quyết định hoạt động tiếp theo tương ứng với từng trường hợp. </a:t>
            </a:r>
          </a:p>
        </p:txBody>
      </p:sp>
      <p:cxnSp>
        <p:nvCxnSpPr>
          <p:cNvPr id="10" name="Straight Connector 9">
            <a:extLst>
              <a:ext uri="{FF2B5EF4-FFF2-40B4-BE49-F238E27FC236}">
                <a16:creationId xmlns:a16="http://schemas.microsoft.com/office/drawing/2014/main" id="{0E65518D-923A-47D8-97E8-57800DD99477}"/>
              </a:ext>
            </a:extLst>
          </p:cNvPr>
          <p:cNvCxnSpPr>
            <a:cxnSpLocks/>
          </p:cNvCxnSpPr>
          <p:nvPr/>
        </p:nvCxnSpPr>
        <p:spPr>
          <a:xfrm>
            <a:off x="6891292" y="3794927"/>
            <a:ext cx="771433" cy="0"/>
          </a:xfrm>
          <a:prstGeom prst="line">
            <a:avLst/>
          </a:prstGeom>
          <a:ln w="28575">
            <a:solidFill>
              <a:schemeClr val="tx1"/>
            </a:solidFill>
          </a:ln>
        </p:spPr>
        <p:style>
          <a:lnRef idx="3">
            <a:schemeClr val="accent1"/>
          </a:lnRef>
          <a:fillRef idx="0">
            <a:schemeClr val="accent1"/>
          </a:fillRef>
          <a:effectRef idx="2">
            <a:schemeClr val="accent1"/>
          </a:effectRef>
          <a:fontRef idx="minor">
            <a:schemeClr val="tx1"/>
          </a:fontRef>
        </p:style>
      </p:cxnSp>
      <p:sp>
        <p:nvSpPr>
          <p:cNvPr id="13" name="Flowchart: Decision 12">
            <a:extLst>
              <a:ext uri="{FF2B5EF4-FFF2-40B4-BE49-F238E27FC236}">
                <a16:creationId xmlns:a16="http://schemas.microsoft.com/office/drawing/2014/main" id="{45E35EDB-A173-4220-8645-D7BD85E93F03}"/>
              </a:ext>
            </a:extLst>
          </p:cNvPr>
          <p:cNvSpPr/>
          <p:nvPr/>
        </p:nvSpPr>
        <p:spPr>
          <a:xfrm>
            <a:off x="7662725" y="3258448"/>
            <a:ext cx="3582791" cy="1072955"/>
          </a:xfrm>
          <a:prstGeom prst="flowChartDecision">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Điều kiện</a:t>
            </a:r>
          </a:p>
        </p:txBody>
      </p:sp>
      <p:sp>
        <p:nvSpPr>
          <p:cNvPr id="14" name="Rectangle 13">
            <a:extLst>
              <a:ext uri="{FF2B5EF4-FFF2-40B4-BE49-F238E27FC236}">
                <a16:creationId xmlns:a16="http://schemas.microsoft.com/office/drawing/2014/main" id="{8CCDD31F-8529-43A3-9972-37E23871E4CB}"/>
              </a:ext>
            </a:extLst>
          </p:cNvPr>
          <p:cNvSpPr/>
          <p:nvPr/>
        </p:nvSpPr>
        <p:spPr>
          <a:xfrm>
            <a:off x="6096000" y="4678980"/>
            <a:ext cx="1849054" cy="528922"/>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 1</a:t>
            </a:r>
          </a:p>
        </p:txBody>
      </p:sp>
      <p:cxnSp>
        <p:nvCxnSpPr>
          <p:cNvPr id="15" name="Straight Arrow Connector 14">
            <a:extLst>
              <a:ext uri="{FF2B5EF4-FFF2-40B4-BE49-F238E27FC236}">
                <a16:creationId xmlns:a16="http://schemas.microsoft.com/office/drawing/2014/main" id="{BAA8FCD5-DE95-4D63-B61D-31A43AAFEB25}"/>
              </a:ext>
            </a:extLst>
          </p:cNvPr>
          <p:cNvCxnSpPr/>
          <p:nvPr/>
        </p:nvCxnSpPr>
        <p:spPr>
          <a:xfrm>
            <a:off x="6891292" y="3802482"/>
            <a:ext cx="0" cy="906723"/>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16" name="Straight Arrow Connector 15">
            <a:extLst>
              <a:ext uri="{FF2B5EF4-FFF2-40B4-BE49-F238E27FC236}">
                <a16:creationId xmlns:a16="http://schemas.microsoft.com/office/drawing/2014/main" id="{5B54DE16-A863-4C57-96C5-8F51EFFF9B7E}"/>
              </a:ext>
            </a:extLst>
          </p:cNvPr>
          <p:cNvCxnSpPr>
            <a:cxnSpLocks/>
            <a:endCxn id="13" idx="0"/>
          </p:cNvCxnSpPr>
          <p:nvPr/>
        </p:nvCxnSpPr>
        <p:spPr>
          <a:xfrm flipH="1">
            <a:off x="9454122" y="2759751"/>
            <a:ext cx="1989" cy="498697"/>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17" name="Text Box 24">
            <a:extLst>
              <a:ext uri="{FF2B5EF4-FFF2-40B4-BE49-F238E27FC236}">
                <a16:creationId xmlns:a16="http://schemas.microsoft.com/office/drawing/2014/main" id="{86D2058D-1BBF-468A-90BF-4E7339098565}"/>
              </a:ext>
            </a:extLst>
          </p:cNvPr>
          <p:cNvSpPr txBox="1"/>
          <p:nvPr/>
        </p:nvSpPr>
        <p:spPr>
          <a:xfrm>
            <a:off x="6720503" y="3331637"/>
            <a:ext cx="837123" cy="412769"/>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Đúng</a:t>
            </a:r>
          </a:p>
        </p:txBody>
      </p:sp>
      <p:sp>
        <p:nvSpPr>
          <p:cNvPr id="18" name="Text Box 25">
            <a:extLst>
              <a:ext uri="{FF2B5EF4-FFF2-40B4-BE49-F238E27FC236}">
                <a16:creationId xmlns:a16="http://schemas.microsoft.com/office/drawing/2014/main" id="{B9E60B78-C5A6-4DDA-A023-D831F1787659}"/>
              </a:ext>
            </a:extLst>
          </p:cNvPr>
          <p:cNvSpPr txBox="1"/>
          <p:nvPr/>
        </p:nvSpPr>
        <p:spPr>
          <a:xfrm>
            <a:off x="9454115" y="4281887"/>
            <a:ext cx="608726" cy="467233"/>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000">
                <a:effectLst/>
                <a:latin typeface="Times New Roman" panose="02020603050405020304" pitchFamily="18" charset="0"/>
                <a:ea typeface="Calibri" panose="020F0502020204030204" pitchFamily="34" charset="0"/>
                <a:cs typeface="Times New Roman" panose="02020603050405020304" pitchFamily="18" charset="0"/>
              </a:rPr>
              <a:t>Sai</a:t>
            </a:r>
          </a:p>
        </p:txBody>
      </p:sp>
      <p:sp>
        <p:nvSpPr>
          <p:cNvPr id="19" name="Text Box 26">
            <a:extLst>
              <a:ext uri="{FF2B5EF4-FFF2-40B4-BE49-F238E27FC236}">
                <a16:creationId xmlns:a16="http://schemas.microsoft.com/office/drawing/2014/main" id="{FF38FFA2-82EC-4BDF-A3BE-A60E728AD6A0}"/>
              </a:ext>
            </a:extLst>
          </p:cNvPr>
          <p:cNvSpPr txBox="1"/>
          <p:nvPr/>
        </p:nvSpPr>
        <p:spPr>
          <a:xfrm>
            <a:off x="6096000" y="5879562"/>
            <a:ext cx="5138461" cy="826571"/>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Điều kiện đúng thì thực hiện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Lệnh 1,</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Sai thì thực hiện </a:t>
            </a:r>
            <a:r>
              <a:rPr lang="en-US" sz="2400" b="1">
                <a:latin typeface="Times New Roman" panose="02020603050405020304" pitchFamily="18" charset="0"/>
                <a:ea typeface="Calibri" panose="020F0502020204030204" pitchFamily="34" charset="0"/>
                <a:cs typeface="Times New Roman" panose="02020603050405020304" pitchFamily="18" charset="0"/>
              </a:rPr>
              <a:t>L</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ệnh 2</a:t>
            </a:r>
            <a:r>
              <a:rPr lang="en-US" sz="2400">
                <a:effectLst/>
                <a:latin typeface="Times New Roman" panose="02020603050405020304" pitchFamily="18" charset="0"/>
                <a:ea typeface="Calibri" panose="020F0502020204030204" pitchFamily="34" charset="0"/>
                <a:cs typeface="Times New Roman" panose="02020603050405020304" pitchFamily="18" charset="0"/>
              </a:rPr>
              <a:t>.</a:t>
            </a:r>
          </a:p>
        </p:txBody>
      </p:sp>
      <p:sp>
        <p:nvSpPr>
          <p:cNvPr id="20" name="Text Box 28">
            <a:extLst>
              <a:ext uri="{FF2B5EF4-FFF2-40B4-BE49-F238E27FC236}">
                <a16:creationId xmlns:a16="http://schemas.microsoft.com/office/drawing/2014/main" id="{D0BC2381-50C4-4B71-A7BB-E7A02691FAFF}"/>
              </a:ext>
            </a:extLst>
          </p:cNvPr>
          <p:cNvSpPr txBox="1"/>
          <p:nvPr/>
        </p:nvSpPr>
        <p:spPr>
          <a:xfrm>
            <a:off x="6406792" y="2201048"/>
            <a:ext cx="4838724" cy="543015"/>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Cấu trúc rẽ nhánh dạng đầy đủ</a:t>
            </a:r>
          </a:p>
        </p:txBody>
      </p:sp>
      <p:cxnSp>
        <p:nvCxnSpPr>
          <p:cNvPr id="21" name="Straight Arrow Connector 20">
            <a:extLst>
              <a:ext uri="{FF2B5EF4-FFF2-40B4-BE49-F238E27FC236}">
                <a16:creationId xmlns:a16="http://schemas.microsoft.com/office/drawing/2014/main" id="{BDAD2379-B33E-4387-84BC-525161785E6A}"/>
              </a:ext>
            </a:extLst>
          </p:cNvPr>
          <p:cNvCxnSpPr>
            <a:cxnSpLocks/>
            <a:stCxn id="13" idx="2"/>
          </p:cNvCxnSpPr>
          <p:nvPr/>
        </p:nvCxnSpPr>
        <p:spPr>
          <a:xfrm flipH="1">
            <a:off x="9454115" y="4331403"/>
            <a:ext cx="6" cy="347577"/>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22" name="Rectangle 21">
            <a:extLst>
              <a:ext uri="{FF2B5EF4-FFF2-40B4-BE49-F238E27FC236}">
                <a16:creationId xmlns:a16="http://schemas.microsoft.com/office/drawing/2014/main" id="{3E482B7A-CB9F-4A3C-9233-68608FF580F1}"/>
              </a:ext>
            </a:extLst>
          </p:cNvPr>
          <p:cNvSpPr/>
          <p:nvPr/>
        </p:nvSpPr>
        <p:spPr>
          <a:xfrm>
            <a:off x="8660817" y="4678980"/>
            <a:ext cx="1849054" cy="528922"/>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 2</a:t>
            </a:r>
          </a:p>
        </p:txBody>
      </p:sp>
      <p:cxnSp>
        <p:nvCxnSpPr>
          <p:cNvPr id="23" name="Straight Arrow Connector 22">
            <a:extLst>
              <a:ext uri="{FF2B5EF4-FFF2-40B4-BE49-F238E27FC236}">
                <a16:creationId xmlns:a16="http://schemas.microsoft.com/office/drawing/2014/main" id="{EAAE3389-D7C6-44D2-BC0F-8CE95FD6418F}"/>
              </a:ext>
            </a:extLst>
          </p:cNvPr>
          <p:cNvCxnSpPr/>
          <p:nvPr/>
        </p:nvCxnSpPr>
        <p:spPr>
          <a:xfrm>
            <a:off x="9475991" y="5177678"/>
            <a:ext cx="0" cy="604482"/>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12" name="Straight Connector 11">
            <a:extLst>
              <a:ext uri="{FF2B5EF4-FFF2-40B4-BE49-F238E27FC236}">
                <a16:creationId xmlns:a16="http://schemas.microsoft.com/office/drawing/2014/main" id="{ED611C8E-2DC5-4E22-882A-67BC85E890B0}"/>
              </a:ext>
            </a:extLst>
          </p:cNvPr>
          <p:cNvCxnSpPr/>
          <p:nvPr/>
        </p:nvCxnSpPr>
        <p:spPr>
          <a:xfrm>
            <a:off x="6950939" y="5464807"/>
            <a:ext cx="2505170" cy="0"/>
          </a:xfrm>
          <a:prstGeom prst="line">
            <a:avLst/>
          </a:prstGeom>
          <a:ln w="28575">
            <a:solidFill>
              <a:schemeClr val="tx1"/>
            </a:solidFill>
            <a:headEnd type="none"/>
            <a:tailEnd type="triangle"/>
          </a:ln>
        </p:spPr>
        <p:style>
          <a:lnRef idx="3">
            <a:schemeClr val="accent1"/>
          </a:lnRef>
          <a:fillRef idx="0">
            <a:schemeClr val="accent1"/>
          </a:fillRef>
          <a:effectRef idx="2">
            <a:schemeClr val="accent1"/>
          </a:effectRef>
          <a:fontRef idx="minor">
            <a:schemeClr val="tx1"/>
          </a:fontRef>
        </p:style>
      </p:cxnSp>
      <p:cxnSp>
        <p:nvCxnSpPr>
          <p:cNvPr id="9" name="Straight Connector 8">
            <a:extLst>
              <a:ext uri="{FF2B5EF4-FFF2-40B4-BE49-F238E27FC236}">
                <a16:creationId xmlns:a16="http://schemas.microsoft.com/office/drawing/2014/main" id="{97088D4B-16D6-4FCE-89F8-C2E4E953F2CE}"/>
              </a:ext>
            </a:extLst>
          </p:cNvPr>
          <p:cNvCxnSpPr/>
          <p:nvPr/>
        </p:nvCxnSpPr>
        <p:spPr>
          <a:xfrm>
            <a:off x="6931057" y="5207902"/>
            <a:ext cx="19882" cy="256905"/>
          </a:xfrm>
          <a:prstGeom prst="line">
            <a:avLst/>
          </a:prstGeom>
          <a:ln w="28575"/>
        </p:spPr>
        <p:style>
          <a:lnRef idx="3">
            <a:schemeClr val="dk1"/>
          </a:lnRef>
          <a:fillRef idx="0">
            <a:schemeClr val="dk1"/>
          </a:fillRef>
          <a:effectRef idx="2">
            <a:schemeClr val="dk1"/>
          </a:effectRef>
          <a:fontRef idx="minor">
            <a:schemeClr val="tx1"/>
          </a:fontRef>
        </p:style>
      </p:cxnSp>
      <p:cxnSp>
        <p:nvCxnSpPr>
          <p:cNvPr id="25" name="Straight Connector 24">
            <a:extLst>
              <a:ext uri="{FF2B5EF4-FFF2-40B4-BE49-F238E27FC236}">
                <a16:creationId xmlns:a16="http://schemas.microsoft.com/office/drawing/2014/main" id="{B7658EB3-2CC4-4983-8996-922293B86751}"/>
              </a:ext>
            </a:extLst>
          </p:cNvPr>
          <p:cNvCxnSpPr>
            <a:cxnSpLocks/>
          </p:cNvCxnSpPr>
          <p:nvPr/>
        </p:nvCxnSpPr>
        <p:spPr>
          <a:xfrm flipV="1">
            <a:off x="1052790" y="4213987"/>
            <a:ext cx="555002" cy="8865"/>
          </a:xfrm>
          <a:prstGeom prst="line">
            <a:avLst/>
          </a:prstGeom>
          <a:ln w="28575">
            <a:solidFill>
              <a:schemeClr val="tx1"/>
            </a:solidFill>
          </a:ln>
        </p:spPr>
        <p:style>
          <a:lnRef idx="3">
            <a:schemeClr val="accent1"/>
          </a:lnRef>
          <a:fillRef idx="0">
            <a:schemeClr val="accent1"/>
          </a:fillRef>
          <a:effectRef idx="2">
            <a:schemeClr val="accent1"/>
          </a:effectRef>
          <a:fontRef idx="minor">
            <a:schemeClr val="tx1"/>
          </a:fontRef>
        </p:style>
      </p:cxnSp>
      <p:sp>
        <p:nvSpPr>
          <p:cNvPr id="27" name="Flowchart: Decision 26">
            <a:extLst>
              <a:ext uri="{FF2B5EF4-FFF2-40B4-BE49-F238E27FC236}">
                <a16:creationId xmlns:a16="http://schemas.microsoft.com/office/drawing/2014/main" id="{D2A7FE14-E2A7-48CF-B45D-F8417C5F6046}"/>
              </a:ext>
            </a:extLst>
          </p:cNvPr>
          <p:cNvSpPr/>
          <p:nvPr/>
        </p:nvSpPr>
        <p:spPr>
          <a:xfrm>
            <a:off x="1607794" y="3504526"/>
            <a:ext cx="3350161" cy="1436652"/>
          </a:xfrm>
          <a:prstGeom prst="flowChartDecision">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Điều kiện</a:t>
            </a:r>
            <a:endParaRPr lang="en-US" sz="32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8" name="Rectangle 27">
            <a:extLst>
              <a:ext uri="{FF2B5EF4-FFF2-40B4-BE49-F238E27FC236}">
                <a16:creationId xmlns:a16="http://schemas.microsoft.com/office/drawing/2014/main" id="{D22FC388-CD3A-4DAF-9D10-1A286A08C399}"/>
              </a:ext>
            </a:extLst>
          </p:cNvPr>
          <p:cNvSpPr/>
          <p:nvPr/>
        </p:nvSpPr>
        <p:spPr>
          <a:xfrm>
            <a:off x="232881" y="5141494"/>
            <a:ext cx="1639816" cy="620776"/>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29" name="Straight Arrow Connector 28">
            <a:extLst>
              <a:ext uri="{FF2B5EF4-FFF2-40B4-BE49-F238E27FC236}">
                <a16:creationId xmlns:a16="http://schemas.microsoft.com/office/drawing/2014/main" id="{0701F6B8-6CE6-4CE6-A956-B51684B75C67}"/>
              </a:ext>
            </a:extLst>
          </p:cNvPr>
          <p:cNvCxnSpPr>
            <a:cxnSpLocks/>
            <a:endCxn id="28" idx="0"/>
          </p:cNvCxnSpPr>
          <p:nvPr/>
        </p:nvCxnSpPr>
        <p:spPr>
          <a:xfrm>
            <a:off x="1052790" y="4255843"/>
            <a:ext cx="0" cy="885651"/>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30" name="Straight Arrow Connector 29">
            <a:extLst>
              <a:ext uri="{FF2B5EF4-FFF2-40B4-BE49-F238E27FC236}">
                <a16:creationId xmlns:a16="http://schemas.microsoft.com/office/drawing/2014/main" id="{C40C65C6-E6FC-408E-9D59-017CAB94C6F6}"/>
              </a:ext>
            </a:extLst>
          </p:cNvPr>
          <p:cNvCxnSpPr/>
          <p:nvPr/>
        </p:nvCxnSpPr>
        <p:spPr>
          <a:xfrm flipV="1">
            <a:off x="1865918" y="5481380"/>
            <a:ext cx="1445859" cy="17736"/>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cxnSp>
        <p:nvCxnSpPr>
          <p:cNvPr id="31" name="Straight Arrow Connector 30">
            <a:extLst>
              <a:ext uri="{FF2B5EF4-FFF2-40B4-BE49-F238E27FC236}">
                <a16:creationId xmlns:a16="http://schemas.microsoft.com/office/drawing/2014/main" id="{00E8E486-1946-4D19-9371-A6551C3D55EF}"/>
              </a:ext>
            </a:extLst>
          </p:cNvPr>
          <p:cNvCxnSpPr/>
          <p:nvPr/>
        </p:nvCxnSpPr>
        <p:spPr>
          <a:xfrm>
            <a:off x="3282874" y="2883750"/>
            <a:ext cx="17632" cy="620776"/>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32" name="Text Box 9">
            <a:extLst>
              <a:ext uri="{FF2B5EF4-FFF2-40B4-BE49-F238E27FC236}">
                <a16:creationId xmlns:a16="http://schemas.microsoft.com/office/drawing/2014/main" id="{04E20F66-A05B-4C74-8490-2887C46B18FA}"/>
              </a:ext>
            </a:extLst>
          </p:cNvPr>
          <p:cNvSpPr txBox="1"/>
          <p:nvPr/>
        </p:nvSpPr>
        <p:spPr>
          <a:xfrm>
            <a:off x="876382" y="3595688"/>
            <a:ext cx="978012"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Đúng</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3" name="Text Box 10">
            <a:extLst>
              <a:ext uri="{FF2B5EF4-FFF2-40B4-BE49-F238E27FC236}">
                <a16:creationId xmlns:a16="http://schemas.microsoft.com/office/drawing/2014/main" id="{19DF93F6-ECB8-4997-B239-282C03354C36}"/>
              </a:ext>
            </a:extLst>
          </p:cNvPr>
          <p:cNvSpPr txBox="1"/>
          <p:nvPr/>
        </p:nvSpPr>
        <p:spPr>
          <a:xfrm>
            <a:off x="3404506" y="5088512"/>
            <a:ext cx="711175"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Sai</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4" name="Text Box 11">
            <a:extLst>
              <a:ext uri="{FF2B5EF4-FFF2-40B4-BE49-F238E27FC236}">
                <a16:creationId xmlns:a16="http://schemas.microsoft.com/office/drawing/2014/main" id="{B83370E0-0EE4-4DE7-851D-A2E01CAACDA3}"/>
              </a:ext>
            </a:extLst>
          </p:cNvPr>
          <p:cNvSpPr txBox="1"/>
          <p:nvPr/>
        </p:nvSpPr>
        <p:spPr>
          <a:xfrm>
            <a:off x="373524" y="6235938"/>
            <a:ext cx="4986450"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Điều kiện</a:t>
            </a:r>
            <a:r>
              <a:rPr lang="en-US" sz="240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đúng</a:t>
            </a:r>
            <a:r>
              <a:rPr lang="en-US" sz="2400">
                <a:effectLst/>
                <a:latin typeface="Times New Roman" panose="02020603050405020304" pitchFamily="18" charset="0"/>
                <a:ea typeface="Calibri" panose="020F0502020204030204" pitchFamily="34" charset="0"/>
                <a:cs typeface="Times New Roman" panose="02020603050405020304" pitchFamily="18" charset="0"/>
              </a:rPr>
              <a:t> thì thực hiện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Lệnh</a:t>
            </a:r>
            <a:r>
              <a:rPr lang="en-US" sz="2400">
                <a:effectLst/>
                <a:latin typeface="Times New Roman" panose="02020603050405020304" pitchFamily="18" charset="0"/>
                <a:ea typeface="Calibri" panose="020F0502020204030204" pitchFamily="34" charset="0"/>
                <a:cs typeface="Times New Roman" panose="02020603050405020304" pitchFamily="18" charset="0"/>
              </a:rPr>
              <a:t>.</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35" name="Straight Arrow Connector 34">
            <a:extLst>
              <a:ext uri="{FF2B5EF4-FFF2-40B4-BE49-F238E27FC236}">
                <a16:creationId xmlns:a16="http://schemas.microsoft.com/office/drawing/2014/main" id="{51C1207E-4217-4B3E-9F14-B5490B8C1B74}"/>
              </a:ext>
            </a:extLst>
          </p:cNvPr>
          <p:cNvCxnSpPr>
            <a:cxnSpLocks/>
          </p:cNvCxnSpPr>
          <p:nvPr/>
        </p:nvCxnSpPr>
        <p:spPr>
          <a:xfrm>
            <a:off x="3300507" y="4941178"/>
            <a:ext cx="0" cy="1064187"/>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sp>
        <p:nvSpPr>
          <p:cNvPr id="36" name="Text Box 15">
            <a:extLst>
              <a:ext uri="{FF2B5EF4-FFF2-40B4-BE49-F238E27FC236}">
                <a16:creationId xmlns:a16="http://schemas.microsoft.com/office/drawing/2014/main" id="{19E379EB-A709-455B-B552-F6667EA1936B}"/>
              </a:ext>
            </a:extLst>
          </p:cNvPr>
          <p:cNvSpPr txBox="1"/>
          <p:nvPr/>
        </p:nvSpPr>
        <p:spPr>
          <a:xfrm>
            <a:off x="625767" y="2245238"/>
            <a:ext cx="4399878"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Cấu trúc rẽ nhánh dạng khuyết</a:t>
            </a:r>
          </a:p>
        </p:txBody>
      </p:sp>
      <p:sp>
        <p:nvSpPr>
          <p:cNvPr id="38" name="Rectangle 37">
            <a:extLst>
              <a:ext uri="{FF2B5EF4-FFF2-40B4-BE49-F238E27FC236}">
                <a16:creationId xmlns:a16="http://schemas.microsoft.com/office/drawing/2014/main" id="{B19022EC-60C7-46B3-967D-BFBCB6FCE28F}"/>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ình ảnh Cô Gái Suy Nghĩ PNG Miễn Phí Tải Về - Lovepik">
            <a:extLst>
              <a:ext uri="{FF2B5EF4-FFF2-40B4-BE49-F238E27FC236}">
                <a16:creationId xmlns:a16="http://schemas.microsoft.com/office/drawing/2014/main" id="{32D922A7-5C2D-4574-89B3-18C7BD71BC12}"/>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7186" b="99701" l="9780" r="89721">
                        <a14:foregroundMark x1="69162" y1="13074" x2="69760" y2="18862"/>
                        <a14:foregroundMark x1="65269" y1="18064" x2="64172" y2="21956"/>
                        <a14:foregroundMark x1="70259" y1="7186" x2="63573" y2="7485"/>
                        <a14:foregroundMark x1="53892" y1="55788" x2="55289" y2="62176"/>
                        <a14:foregroundMark x1="34132" y1="56687" x2="44411" y2="64172"/>
                        <a14:foregroundMark x1="62176" y1="53094" x2="55988" y2="56587"/>
                        <a14:foregroundMark x1="55988" y1="56587" x2="49701" y2="63872"/>
                        <a14:foregroundMark x1="63573" y1="53593" x2="60878" y2="53293"/>
                        <a14:foregroundMark x1="34132" y1="53892" x2="31637" y2="55289"/>
                        <a14:foregroundMark x1="32236" y1="79441" x2="36427" y2="82236"/>
                        <a14:foregroundMark x1="60279" y1="80838" x2="59681" y2="86427"/>
                        <a14:foregroundMark x1="46707" y1="91417" x2="46707" y2="98104"/>
                        <a14:foregroundMark x1="52196" y1="95309" x2="51896" y2="99701"/>
                        <a14:foregroundMark x1="41118" y1="96707" x2="40818" y2="99202"/>
                        <a14:foregroundMark x1="38024" y1="97206" x2="65868" y2="97206"/>
                        <a14:foregroundMark x1="38024" y1="97505" x2="34132" y2="97206"/>
                        <a14:foregroundMark x1="33333" y1="96707" x2="33633" y2="98104"/>
                        <a14:foregroundMark x1="35529" y1="94212" x2="33333" y2="99202"/>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541347" y="2566736"/>
            <a:ext cx="1765902" cy="1765902"/>
          </a:xfrm>
          <a:prstGeom prst="rect">
            <a:avLst/>
          </a:prstGeom>
          <a:noFill/>
          <a:extLst>
            <a:ext uri="{909E8E84-426E-40DD-AFC4-6F175D3DCCD1}">
              <a14:hiddenFill xmlns:a14="http://schemas.microsoft.com/office/drawing/2010/main">
                <a:solidFill>
                  <a:srgbClr val="FFFFFF"/>
                </a:solidFill>
              </a14:hiddenFill>
            </a:ext>
          </a:extLst>
        </p:spPr>
      </p:pic>
      <p:sp>
        <p:nvSpPr>
          <p:cNvPr id="4" name="Speech Bubble: Oval 3">
            <a:extLst>
              <a:ext uri="{FF2B5EF4-FFF2-40B4-BE49-F238E27FC236}">
                <a16:creationId xmlns:a16="http://schemas.microsoft.com/office/drawing/2014/main" id="{A2EADA7C-AF23-4714-9490-85BBB2D00318}"/>
              </a:ext>
            </a:extLst>
          </p:cNvPr>
          <p:cNvSpPr/>
          <p:nvPr/>
        </p:nvSpPr>
        <p:spPr bwMode="auto">
          <a:xfrm>
            <a:off x="609599" y="679988"/>
            <a:ext cx="10668000" cy="2138913"/>
          </a:xfrm>
          <a:prstGeom prst="wedgeEllipseCallout">
            <a:avLst>
              <a:gd name="adj1" fmla="val -49331"/>
              <a:gd name="adj2" fmla="val 66886"/>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9Slide03 Roboto" panose="02000000000000000000" pitchFamily="2" charset="0"/>
              <a:ea typeface="#9Slide03 Roboto" panose="02000000000000000000" pitchFamily="2" charset="0"/>
              <a:cs typeface="+mn-cs"/>
            </a:endParaRPr>
          </a:p>
        </p:txBody>
      </p:sp>
      <p:sp>
        <p:nvSpPr>
          <p:cNvPr id="8" name="Title 1"/>
          <p:cNvSpPr txBox="1"/>
          <p:nvPr/>
        </p:nvSpPr>
        <p:spPr>
          <a:xfrm>
            <a:off x="994222" y="1317165"/>
            <a:ext cx="9668421" cy="1249571"/>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lvl="0" eaLnBrk="0" hangingPunct="0"/>
            <a:r>
              <a:rPr lang="en-US">
                <a:solidFill>
                  <a:srgbClr val="000000"/>
                </a:solidFill>
              </a:rPr>
              <a:t>Trong scratch có sử dụng được cấu trúc rẽ nhánh không? Nếu có thì sử dụng như thế nào? Lấy ví dụ?</a:t>
            </a:r>
          </a:p>
        </p:txBody>
      </p:sp>
      <p:sp>
        <p:nvSpPr>
          <p:cNvPr id="5" name="Content Placeholder 2">
            <a:extLst>
              <a:ext uri="{FF2B5EF4-FFF2-40B4-BE49-F238E27FC236}">
                <a16:creationId xmlns:a16="http://schemas.microsoft.com/office/drawing/2014/main" id="{EC8C5EC7-6743-42B8-8AC7-9FD5C5965ADB}"/>
              </a:ext>
            </a:extLst>
          </p:cNvPr>
          <p:cNvSpPr txBox="1">
            <a:spLocks/>
          </p:cNvSpPr>
          <p:nvPr/>
        </p:nvSpPr>
        <p:spPr>
          <a:xfrm>
            <a:off x="994222" y="3398831"/>
            <a:ext cx="10956758" cy="3083998"/>
          </a:xfrm>
          <a:prstGeom prst="rect">
            <a:avLst/>
          </a:prstGeom>
        </p:spPr>
        <p:txBody>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eaLnBrk="1" hangingPunct="1">
              <a:buFontTx/>
              <a:buNone/>
            </a:pPr>
            <a:r>
              <a:rPr lang="en-US">
                <a:latin typeface="Times New Roman" panose="02020603050405020304" pitchFamily="18" charset="0"/>
                <a:cs typeface="Times New Roman" panose="02020603050405020304" pitchFamily="18" charset="0"/>
              </a:rPr>
              <a:t>Trong scratch có thể sử dụng được cấu trúc rẽ nhánh.</a:t>
            </a:r>
          </a:p>
          <a:p>
            <a:pPr marL="0" indent="0" algn="just" eaLnBrk="1" hangingPunct="1">
              <a:buFontTx/>
              <a:buNone/>
            </a:pPr>
            <a:r>
              <a:rPr lang="en-US">
                <a:latin typeface="Times New Roman" panose="02020603050405020304" pitchFamily="18" charset="0"/>
                <a:cs typeface="Times New Roman" panose="02020603050405020304" pitchFamily="18" charset="0"/>
              </a:rPr>
              <a:t>Để thể hiện cấu trúc rẽ nhánh đầy đủ và cấu trúc rẽ nhánh khuyết trong mô tả thuật toán, trong nhóm control của scratch có 2 khối lệnh tương ứng với 2 dạng: Rẽ nhánh đầy đủ và rẽ nhánh khuyết. Điều kiện để rẽ nhánh luôn là 1 biểu thức logic.</a:t>
            </a:r>
          </a:p>
        </p:txBody>
      </p:sp>
      <p:sp>
        <p:nvSpPr>
          <p:cNvPr id="7" name="Rectangle 6">
            <a:extLst>
              <a:ext uri="{FF2B5EF4-FFF2-40B4-BE49-F238E27FC236}">
                <a16:creationId xmlns:a16="http://schemas.microsoft.com/office/drawing/2014/main" id="{A1C1ACFC-18D8-4EBD-A6D7-D966B57653DA}"/>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Tree>
    <p:extLst>
      <p:ext uri="{BB962C8B-B14F-4D97-AF65-F5344CB8AC3E}">
        <p14:creationId xmlns:p14="http://schemas.microsoft.com/office/powerpoint/2010/main" val="3451553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1"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8" grpId="1"/>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5AB452D-1A1B-4FD8-8B54-5A1BD11ECC5D}"/>
              </a:ext>
            </a:extLst>
          </p:cNvPr>
          <p:cNvSpPr/>
          <p:nvPr/>
        </p:nvSpPr>
        <p:spPr>
          <a:xfrm>
            <a:off x="177132" y="737235"/>
            <a:ext cx="11261558" cy="1637628"/>
          </a:xfrm>
          <a:prstGeom prst="rect">
            <a:avLst/>
          </a:prstGeom>
        </p:spPr>
        <p:txBody>
          <a:bodyPr wrap="square">
            <a:spAutoFit/>
          </a:bodyPr>
          <a:lstStyle/>
          <a:p>
            <a:pPr algn="just">
              <a:lnSpc>
                <a:spcPct val="107000"/>
              </a:lnSpc>
              <a:spcBef>
                <a:spcPts val="300"/>
              </a:spcBef>
              <a:spcAft>
                <a:spcPts val="300"/>
              </a:spcAft>
            </a:pPr>
            <a:r>
              <a:rPr lang="en-US" sz="3200">
                <a:latin typeface="Times New Roman" panose="02020603050405020304" pitchFamily="18" charset="0"/>
                <a:ea typeface="SimSun" panose="02010600030101010101" pitchFamily="2" charset="-122"/>
              </a:rPr>
              <a:t>- Ngôn ngữ lập trình Scratch có hai khối lệnh thể hiện cấu trúc rẽ nhánh trong thuật toán: Rẽ nhánh dạng đầy đủ và rẽ nhánh dạng khuyết.</a:t>
            </a:r>
            <a:endParaRPr lang="en-US" sz="2800">
              <a:latin typeface="Times New Roman" panose="02020603050405020304" pitchFamily="18" charset="0"/>
              <a:ea typeface="SimSun" panose="02010600030101010101" pitchFamily="2" charset="-122"/>
            </a:endParaRPr>
          </a:p>
        </p:txBody>
      </p:sp>
      <p:sp>
        <p:nvSpPr>
          <p:cNvPr id="9" name="Rectangle 8">
            <a:extLst>
              <a:ext uri="{FF2B5EF4-FFF2-40B4-BE49-F238E27FC236}">
                <a16:creationId xmlns:a16="http://schemas.microsoft.com/office/drawing/2014/main" id="{75ECA55F-86E0-49F5-99F2-E9DE84B0CDC5}"/>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
        <p:nvSpPr>
          <p:cNvPr id="12" name="Rectangle 11">
            <a:extLst>
              <a:ext uri="{FF2B5EF4-FFF2-40B4-BE49-F238E27FC236}">
                <a16:creationId xmlns:a16="http://schemas.microsoft.com/office/drawing/2014/main" id="{37FEA0E8-C177-4774-9052-D9103A7B51DE}"/>
              </a:ext>
            </a:extLst>
          </p:cNvPr>
          <p:cNvSpPr/>
          <p:nvPr/>
        </p:nvSpPr>
        <p:spPr>
          <a:xfrm>
            <a:off x="177132" y="6292623"/>
            <a:ext cx="4990469" cy="583750"/>
          </a:xfrm>
          <a:prstGeom prst="rect">
            <a:avLst/>
          </a:prstGeom>
        </p:spPr>
        <p:txBody>
          <a:bodyPr wrap="none">
            <a:spAutoFit/>
          </a:bodyPr>
          <a:lstStyle/>
          <a:p>
            <a:pPr>
              <a:lnSpc>
                <a:spcPct val="107000"/>
              </a:lnSpc>
              <a:spcAft>
                <a:spcPts val="0"/>
              </a:spcAft>
            </a:pPr>
            <a:r>
              <a:rPr lang="en-US" sz="3200">
                <a:latin typeface="Times New Roman" panose="02020603050405020304" pitchFamily="18" charset="0"/>
                <a:ea typeface="SimSun" panose="02010600030101010101" pitchFamily="2" charset="-122"/>
              </a:rPr>
              <a:t>- Điều kiện là biểu thức logic</a:t>
            </a:r>
            <a:endParaRPr lang="en-US" sz="2400">
              <a:effectLst/>
              <a:latin typeface="Times New Roman" panose="02020603050405020304" pitchFamily="18" charset="0"/>
              <a:ea typeface="SimSun" panose="02010600030101010101" pitchFamily="2" charset="-122"/>
            </a:endParaRPr>
          </a:p>
        </p:txBody>
      </p:sp>
      <p:pic>
        <p:nvPicPr>
          <p:cNvPr id="38" name="Picture 37">
            <a:extLst>
              <a:ext uri="{FF2B5EF4-FFF2-40B4-BE49-F238E27FC236}">
                <a16:creationId xmlns:a16="http://schemas.microsoft.com/office/drawing/2014/main" id="{0B44D5BE-549D-4BFC-A285-189A7F515487}"/>
              </a:ext>
            </a:extLst>
          </p:cNvPr>
          <p:cNvPicPr>
            <a:picLocks noChangeAspect="1"/>
          </p:cNvPicPr>
          <p:nvPr/>
        </p:nvPicPr>
        <p:blipFill>
          <a:blip r:embed="rId2"/>
          <a:stretch>
            <a:fillRect/>
          </a:stretch>
        </p:blipFill>
        <p:spPr>
          <a:xfrm>
            <a:off x="1637743" y="2304491"/>
            <a:ext cx="9572723" cy="4031989"/>
          </a:xfrm>
          <a:prstGeom prst="rect">
            <a:avLst/>
          </a:prstGeom>
        </p:spPr>
      </p:pic>
    </p:spTree>
    <p:extLst>
      <p:ext uri="{BB962C8B-B14F-4D97-AF65-F5344CB8AC3E}">
        <p14:creationId xmlns:p14="http://schemas.microsoft.com/office/powerpoint/2010/main" val="1846291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13028" y="1620253"/>
            <a:ext cx="5882972" cy="3657599"/>
          </a:xfrm>
          <a:prstGeom prst="rect">
            <a:avLst/>
          </a:prstGeom>
          <a:noFill/>
        </p:spPr>
      </p:pic>
      <p:pic>
        <p:nvPicPr>
          <p:cNvPr id="3" name="Picture 4">
            <a:extLst>
              <a:ext uri="{FF2B5EF4-FFF2-40B4-BE49-F238E27FC236}">
                <a16:creationId xmlns:a16="http://schemas.microsoft.com/office/drawing/2014/main" id="{1423BD98-6655-4284-B8E5-252BBF7108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223370" y="1620252"/>
            <a:ext cx="5755602" cy="3657599"/>
          </a:xfrm>
          <a:prstGeom prst="rect">
            <a:avLst/>
          </a:prstGeom>
          <a:noFill/>
        </p:spPr>
      </p:pic>
      <p:sp>
        <p:nvSpPr>
          <p:cNvPr id="4" name="Rectangle 3">
            <a:extLst>
              <a:ext uri="{FF2B5EF4-FFF2-40B4-BE49-F238E27FC236}">
                <a16:creationId xmlns:a16="http://schemas.microsoft.com/office/drawing/2014/main" id="{13E6333E-13A8-4446-82DC-E0D85F303359}"/>
              </a:ext>
            </a:extLst>
          </p:cNvPr>
          <p:cNvSpPr>
            <a:spLocks noChangeArrowheads="1"/>
          </p:cNvSpPr>
          <p:nvPr/>
        </p:nvSpPr>
        <p:spPr bwMode="auto">
          <a:xfrm>
            <a:off x="215936" y="32385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lang="en-US" altLang="en-US" b="1">
                <a:solidFill>
                  <a:srgbClr val="FF0000"/>
                </a:solidFill>
              </a:rPr>
              <a:t>Thể hiện trong Scratch</a:t>
            </a:r>
            <a:endParaRPr b="1">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281840" y="705386"/>
            <a:ext cx="12023090" cy="5815965"/>
          </a:xfrm>
          <a:prstGeom prst="rect">
            <a:avLst/>
          </a:prstGeom>
          <a:noFill/>
        </p:spPr>
        <p:txBody>
          <a:bodyPr wrap="square" rtlCol="0">
            <a:spAutoFit/>
          </a:bodyPr>
          <a:lstStyle/>
          <a:p>
            <a:r>
              <a:rPr lang="en-US" sz="2800">
                <a:latin typeface="Times New Roman" panose="02020603050405020304" pitchFamily="18" charset="0"/>
                <a:cs typeface="Times New Roman" panose="02020603050405020304" pitchFamily="18" charset="0"/>
              </a:rPr>
              <a:t> Khởi động phần mềm Scratch </a:t>
            </a:r>
          </a:p>
          <a:p>
            <a:r>
              <a:rPr lang="en-US" sz="2800">
                <a:latin typeface="Times New Roman" panose="02020603050405020304" pitchFamily="18" charset="0"/>
                <a:cs typeface="Times New Roman" panose="02020603050405020304" pitchFamily="18" charset="0"/>
              </a:rPr>
              <a:t>+ Thực hiện bài tập: </a:t>
            </a:r>
          </a:p>
          <a:p>
            <a:r>
              <a:rPr lang="en-US" sz="2800">
                <a:latin typeface="Times New Roman" panose="02020603050405020304" pitchFamily="18" charset="0"/>
                <a:cs typeface="Times New Roman" panose="02020603050405020304" pitchFamily="18" charset="0"/>
              </a:rPr>
              <a:t>Tuấn dùng cấu trúc rẽ nhánh đầy đủ như sau :</a:t>
            </a:r>
          </a:p>
          <a:p>
            <a:r>
              <a:rPr lang="en-US" sz="2800">
                <a:latin typeface="Times New Roman" panose="02020603050405020304" pitchFamily="18" charset="0"/>
                <a:cs typeface="Times New Roman" panose="02020603050405020304" pitchFamily="18" charset="0"/>
              </a:rPr>
              <a:t>Nếu câu trả lời đúng : Nhân vật con bọ thay đổi trang phục . Nhân vật con bọ đưa ra thông báo “ Bạn tinh đúng, mời đi qua’’</a:t>
            </a:r>
          </a:p>
          <a:p>
            <a:r>
              <a:rPr lang="en-US" sz="2800">
                <a:latin typeface="Times New Roman" panose="02020603050405020304" pitchFamily="18" charset="0"/>
                <a:cs typeface="Times New Roman" panose="02020603050405020304" pitchFamily="18" charset="0"/>
              </a:rPr>
              <a:t> Nhân vật con bọ biến mất.</a:t>
            </a:r>
          </a:p>
          <a:p>
            <a:r>
              <a:rPr lang="en-US" sz="2800">
                <a:latin typeface="Times New Roman" panose="02020603050405020304" pitchFamily="18" charset="0"/>
                <a:cs typeface="Times New Roman" panose="02020603050405020304" pitchFamily="18" charset="0"/>
              </a:rPr>
              <a:t>Trái lại</a:t>
            </a:r>
          </a:p>
          <a:p>
            <a:r>
              <a:rPr lang="en-US" sz="2800">
                <a:latin typeface="Times New Roman" panose="02020603050405020304" pitchFamily="18" charset="0"/>
                <a:cs typeface="Times New Roman" panose="02020603050405020304" pitchFamily="18" charset="0"/>
              </a:rPr>
              <a:t>Nhân vật Con bọ thông báo “Bạn tinh sai! Dừng chơi’’</a:t>
            </a:r>
          </a:p>
          <a:p>
            <a:r>
              <a:rPr lang="en-US" sz="2800">
                <a:latin typeface="Times New Roman" panose="02020603050405020304" pitchFamily="18" charset="0"/>
                <a:cs typeface="Times New Roman" panose="02020603050405020304" pitchFamily="18" charset="0"/>
              </a:rPr>
              <a:t>Dừng trò chơi</a:t>
            </a:r>
          </a:p>
          <a:p>
            <a:r>
              <a:rPr lang="en-US" sz="2800">
                <a:latin typeface="Times New Roman" panose="02020603050405020304" pitchFamily="18" charset="0"/>
                <a:cs typeface="Times New Roman" panose="02020603050405020304" pitchFamily="18" charset="0"/>
              </a:rPr>
              <a:t> Hết nhánh</a:t>
            </a:r>
          </a:p>
          <a:p>
            <a:r>
              <a:rPr lang="en-US" sz="2800">
                <a:latin typeface="Times New Roman" panose="02020603050405020304" pitchFamily="18" charset="0"/>
                <a:cs typeface="Times New Roman" panose="02020603050405020304" pitchFamily="18" charset="0"/>
              </a:rPr>
              <a:t>Để dừng trò chơi, Tuấn dự định dùng khối lệnh stop all  trong nhóm Control. </a:t>
            </a:r>
          </a:p>
          <a:p>
            <a:pPr algn="ctr"/>
            <a:r>
              <a:rPr lang="en-US" sz="3200" b="1">
                <a:solidFill>
                  <a:srgbClr val="FF0000"/>
                </a:solidFill>
                <a:latin typeface="Times New Roman" panose="02020603050405020304" pitchFamily="18" charset="0"/>
                <a:cs typeface="Times New Roman" panose="02020603050405020304" pitchFamily="18" charset="0"/>
              </a:rPr>
              <a:t>Em hãy tạo đoạn chương trình giúp bạn Tuấn. Sử dụng scratch để thể hiện cấu trúc rẽ nhánh trên.</a:t>
            </a:r>
          </a:p>
        </p:txBody>
      </p:sp>
      <p:sp>
        <p:nvSpPr>
          <p:cNvPr id="4" name="Rectangle 3">
            <a:extLst>
              <a:ext uri="{FF2B5EF4-FFF2-40B4-BE49-F238E27FC236}">
                <a16:creationId xmlns:a16="http://schemas.microsoft.com/office/drawing/2014/main" id="{BBF5E8BD-8F95-4376-ADF3-9DE257C90486}"/>
              </a:ext>
            </a:extLst>
          </p:cNvPr>
          <p:cNvSpPr/>
          <p:nvPr/>
        </p:nvSpPr>
        <p:spPr>
          <a:xfrm>
            <a:off x="169545" y="59055"/>
            <a:ext cx="8638800" cy="646331"/>
          </a:xfrm>
          <a:prstGeom prst="rect">
            <a:avLst/>
          </a:prstGeom>
        </p:spPr>
        <p:txBody>
          <a:bodyPr wrap="square">
            <a:spAutoFit/>
          </a:bodyPr>
          <a:lstStyle/>
          <a:p>
            <a:pPr eaLnBrk="1" fontAlgn="auto" hangingPunct="1">
              <a:spcBef>
                <a:spcPts val="0"/>
              </a:spcBef>
              <a:spcAft>
                <a:spcPts val="0"/>
              </a:spcAft>
              <a:defRPr/>
            </a:pPr>
            <a:r>
              <a:rPr lang="en-US" sz="3600" b="1">
                <a:solidFill>
                  <a:srgbClr val="FF0000"/>
                </a:solidFill>
                <a:latin typeface="Times New Roman" panose="02020603050405020304" pitchFamily="18" charset="0"/>
                <a:cs typeface="Times New Roman" panose="02020603050405020304" pitchFamily="18" charset="0"/>
              </a:rPr>
              <a:t>2. </a:t>
            </a:r>
            <a:r>
              <a:rPr lang="en-US" altLang="vi-VN" sz="3600" b="1">
                <a:solidFill>
                  <a:srgbClr val="FF0000"/>
                </a:solidFill>
                <a:latin typeface="Times New Roman" panose="02020603050405020304" pitchFamily="18" charset="0"/>
                <a:cs typeface="Times New Roman" panose="02020603050405020304" pitchFamily="18" charset="0"/>
                <a:sym typeface="+mn-ea"/>
              </a:rPr>
              <a:t>Thực hành</a:t>
            </a:r>
            <a:endParaRPr lang="en-US" sz="3600" b="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hought Bubble: Cloud 6">
            <a:extLst>
              <a:ext uri="{FF2B5EF4-FFF2-40B4-BE49-F238E27FC236}">
                <a16:creationId xmlns:a16="http://schemas.microsoft.com/office/drawing/2014/main" id="{9A0FA234-317F-482A-BB87-1310473468F0}"/>
              </a:ext>
            </a:extLst>
          </p:cNvPr>
          <p:cNvSpPr/>
          <p:nvPr/>
        </p:nvSpPr>
        <p:spPr bwMode="auto">
          <a:xfrm>
            <a:off x="0" y="545432"/>
            <a:ext cx="4138863" cy="2253915"/>
          </a:xfrm>
          <a:prstGeom prst="cloudCallout">
            <a:avLst>
              <a:gd name="adj1" fmla="val -4554"/>
              <a:gd name="adj2" fmla="val 138657"/>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Arial" panose="020B0604020202020204" pitchFamily="34" charset="0"/>
              <a:ea typeface="SimSun" panose="02010600030101010101" pitchFamily="2" charset="-122"/>
            </a:endParaRPr>
          </a:p>
        </p:txBody>
      </p:sp>
      <p:pic>
        <p:nvPicPr>
          <p:cNvPr id="3" name="Picture 2">
            <a:extLst>
              <a:ext uri="{FF2B5EF4-FFF2-40B4-BE49-F238E27FC236}">
                <a16:creationId xmlns:a16="http://schemas.microsoft.com/office/drawing/2014/main" id="{4B4ADE09-9A67-4C32-AE9D-89167A5CCFBE}"/>
              </a:ext>
            </a:extLst>
          </p:cNvPr>
          <p:cNvPicPr>
            <a:picLocks noChangeAspect="1"/>
          </p:cNvPicPr>
          <p:nvPr/>
        </p:nvPicPr>
        <p:blipFill rotWithShape="1">
          <a:blip r:embed="rId2">
            <a:extLst>
              <a:ext uri="{28A0092B-C50C-407E-A947-70E740481C1C}">
                <a14:useLocalDpi xmlns:a14="http://schemas.microsoft.com/office/drawing/2010/main" val="0"/>
              </a:ext>
            </a:extLst>
          </a:blip>
          <a:srcRect t="6835" r="4663" b="6596"/>
          <a:stretch/>
        </p:blipFill>
        <p:spPr>
          <a:xfrm>
            <a:off x="4363452" y="170519"/>
            <a:ext cx="6047875" cy="6516962"/>
          </a:xfrm>
          <a:prstGeom prst="rect">
            <a:avLst/>
          </a:prstGeom>
        </p:spPr>
      </p:pic>
      <p:pic>
        <p:nvPicPr>
          <p:cNvPr id="4" name="Picture 2">
            <a:extLst>
              <a:ext uri="{FF2B5EF4-FFF2-40B4-BE49-F238E27FC236}">
                <a16:creationId xmlns:a16="http://schemas.microsoft.com/office/drawing/2014/main" id="{ED9A5941-9190-44BE-BACA-DE7151812C73}"/>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46169" y="4058653"/>
            <a:ext cx="2488316" cy="279934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6D8E16D8-14A5-4D64-8205-1F0A0CBD6070}"/>
              </a:ext>
            </a:extLst>
          </p:cNvPr>
          <p:cNvSpPr/>
          <p:nvPr/>
        </p:nvSpPr>
        <p:spPr>
          <a:xfrm>
            <a:off x="205329" y="1130042"/>
            <a:ext cx="3436229" cy="954107"/>
          </a:xfrm>
          <a:prstGeom prst="rect">
            <a:avLst/>
          </a:prstGeom>
        </p:spPr>
        <p:txBody>
          <a:bodyPr wrap="square">
            <a:spAutoFit/>
          </a:bodyPr>
          <a:lstStyle/>
          <a:p>
            <a:pPr lvl="0" algn="ctr"/>
            <a:r>
              <a:rPr lang="en-US" sz="2800">
                <a:solidFill>
                  <a:srgbClr val="000000"/>
                </a:solidFill>
                <a:latin typeface="Times New Roman" panose="02020603050405020304" pitchFamily="18" charset="0"/>
                <a:cs typeface="Times New Roman" panose="02020603050405020304" pitchFamily="18" charset="0"/>
              </a:rPr>
              <a:t>Ch</a:t>
            </a:r>
            <a:r>
              <a:rPr lang="vi-VN" sz="2800">
                <a:solidFill>
                  <a:srgbClr val="000000"/>
                </a:solidFill>
                <a:latin typeface="Times New Roman" panose="02020603050405020304" pitchFamily="18" charset="0"/>
                <a:cs typeface="Times New Roman" panose="02020603050405020304" pitchFamily="18" charset="0"/>
              </a:rPr>
              <a:t>ư</a:t>
            </a:r>
            <a:r>
              <a:rPr lang="en-US" sz="2800">
                <a:solidFill>
                  <a:srgbClr val="000000"/>
                </a:solidFill>
                <a:latin typeface="Times New Roman" panose="02020603050405020304" pitchFamily="18" charset="0"/>
                <a:cs typeface="Times New Roman" panose="02020603050405020304" pitchFamily="18" charset="0"/>
              </a:rPr>
              <a:t>ơng trình mô phỏng trên Scratch</a:t>
            </a:r>
          </a:p>
        </p:txBody>
      </p:sp>
    </p:spTree>
    <p:extLst>
      <p:ext uri="{BB962C8B-B14F-4D97-AF65-F5344CB8AC3E}">
        <p14:creationId xmlns:p14="http://schemas.microsoft.com/office/powerpoint/2010/main" val="1377212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3" descr="hinhnenxan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descr="7 Lợi ích tuyệt vời của việc học hè. - Học Tốt Blog">
            <a:extLst>
              <a:ext uri="{FF2B5EF4-FFF2-40B4-BE49-F238E27FC236}">
                <a16:creationId xmlns:a16="http://schemas.microsoft.com/office/drawing/2014/main" id="{A1DD1A0B-1C08-41FC-804F-2A68CA062A0A}"/>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7656" b="94737" l="3320" r="96266">
                        <a14:foregroundMark x1="18257" y1="29187" x2="21992" y2="71292"/>
                        <a14:foregroundMark x1="23237" y1="24880" x2="10788" y2="22010"/>
                        <a14:foregroundMark x1="10788" y1="22010" x2="7884" y2="22967"/>
                        <a14:foregroundMark x1="7469" y1="30144" x2="3320" y2="43541"/>
                        <a14:foregroundMark x1="3320" y1="43541" x2="4979" y2="44976"/>
                        <a14:foregroundMark x1="24481" y1="76555" x2="19502" y2="86603"/>
                        <a14:foregroundMark x1="28216" y1="77512" x2="30705" y2="82297"/>
                        <a14:foregroundMark x1="44813" y1="65072" x2="44813" y2="72249"/>
                        <a14:foregroundMark x1="55187" y1="61244" x2="53527" y2="75598"/>
                        <a14:foregroundMark x1="53527" y1="75598" x2="53527" y2="75598"/>
                        <a14:foregroundMark x1="66805" y1="65072" x2="80083" y2="73206"/>
                        <a14:foregroundMark x1="92946" y1="29187" x2="92946" y2="49282"/>
                        <a14:foregroundMark x1="92946" y1="49282" x2="92531" y2="51675"/>
                        <a14:foregroundMark x1="56017" y1="9091" x2="46473" y2="7656"/>
                        <a14:foregroundMark x1="97095" y1="31100" x2="97095" y2="38756"/>
                        <a14:foregroundMark x1="48963" y1="33014" x2="48133" y2="38756"/>
                        <a14:foregroundMark x1="71369" y1="63158" x2="60996" y2="66029"/>
                        <a14:foregroundMark x1="75519" y1="86603" x2="73444" y2="90909"/>
                        <a14:foregroundMark x1="87967" y1="86603" x2="81328" y2="94737"/>
                      </a14:backgroundRemoval>
                    </a14:imgEffect>
                  </a14:imgLayer>
                </a14:imgProps>
              </a:ext>
              <a:ext uri="{28A0092B-C50C-407E-A947-70E740481C1C}">
                <a14:useLocalDpi xmlns:a14="http://schemas.microsoft.com/office/drawing/2010/main" val="0"/>
              </a:ext>
            </a:extLst>
          </a:blip>
          <a:srcRect/>
          <a:stretch>
            <a:fillRect/>
          </a:stretch>
        </p:blipFill>
        <p:spPr bwMode="auto">
          <a:xfrm>
            <a:off x="0" y="1590633"/>
            <a:ext cx="5358311" cy="4961352"/>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p:nvPr/>
        </p:nvSpPr>
        <p:spPr>
          <a:xfrm>
            <a:off x="1605881" y="1284618"/>
            <a:ext cx="10734675" cy="1281112"/>
          </a:xfrm>
          <a:prstGeom prst="rect">
            <a:avLst/>
          </a:prstGeom>
        </p:spPr>
        <p:txBody>
          <a:bodyPr/>
          <a:lstStyle/>
          <a:p>
            <a:pPr algn="ctr" defTabSz="902970" eaLnBrk="1" fontAlgn="auto" hangingPunct="1">
              <a:spcAft>
                <a:spcPts val="0"/>
              </a:spcAft>
              <a:defRPr/>
            </a:pPr>
            <a:r>
              <a:rPr lang="en-US" sz="8690" b="1" dirty="0">
                <a:solidFill>
                  <a:srgbClr val="FF0000"/>
                </a:solidFill>
                <a:latin typeface="Times New Roman" panose="02020603050405020304" pitchFamily="18" charset="0"/>
                <a:ea typeface="+mj-ea"/>
                <a:cs typeface="Times New Roman" panose="02020603050405020304" pitchFamily="18" charset="0"/>
              </a:rPr>
              <a:t>LUYỆN TẬP</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p:nvPr>
            <p:extLst>
              <p:ext uri="{D42A27DB-BD31-4B8C-83A1-F6EECF244321}">
                <p14:modId xmlns:p14="http://schemas.microsoft.com/office/powerpoint/2010/main" val="557644133"/>
              </p:ext>
            </p:extLst>
          </p:nvPr>
        </p:nvGraphicFramePr>
        <p:xfrm>
          <a:off x="235587" y="1409699"/>
          <a:ext cx="11731825" cy="5183604"/>
        </p:xfrm>
        <a:graphic>
          <a:graphicData uri="http://schemas.openxmlformats.org/drawingml/2006/table">
            <a:tbl>
              <a:tblPr firstRow="1" bandRow="1">
                <a:tableStyleId>{5940675A-B579-460E-94D1-54222C63F5DA}</a:tableStyleId>
              </a:tblPr>
              <a:tblGrid>
                <a:gridCol w="9431437">
                  <a:extLst>
                    <a:ext uri="{9D8B030D-6E8A-4147-A177-3AD203B41FA5}">
                      <a16:colId xmlns:a16="http://schemas.microsoft.com/office/drawing/2014/main" val="20001"/>
                    </a:ext>
                  </a:extLst>
                </a:gridCol>
                <a:gridCol w="1158595">
                  <a:extLst>
                    <a:ext uri="{9D8B030D-6E8A-4147-A177-3AD203B41FA5}">
                      <a16:colId xmlns:a16="http://schemas.microsoft.com/office/drawing/2014/main" val="20002"/>
                    </a:ext>
                  </a:extLst>
                </a:gridCol>
                <a:gridCol w="1141793">
                  <a:extLst>
                    <a:ext uri="{9D8B030D-6E8A-4147-A177-3AD203B41FA5}">
                      <a16:colId xmlns:a16="http://schemas.microsoft.com/office/drawing/2014/main" val="20003"/>
                    </a:ext>
                  </a:extLst>
                </a:gridCol>
              </a:tblGrid>
              <a:tr h="489019">
                <a:tc>
                  <a:txBody>
                    <a:bodyPr/>
                    <a:lstStyle/>
                    <a:p>
                      <a:pPr algn="ctr">
                        <a:buNone/>
                      </a:pPr>
                      <a:r>
                        <a:rPr lang="en-US" sz="2400"/>
                        <a:t>NỘI DUNG </a:t>
                      </a: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r>
                        <a:rPr lang="en-US" sz="2400"/>
                        <a:t>ĐÚNG</a:t>
                      </a: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r>
                        <a:rPr lang="en-US" sz="2400"/>
                        <a:t>   SAI</a:t>
                      </a:r>
                      <a:endParaRPr lang="en-US" sz="24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0"/>
                  </a:ext>
                </a:extLst>
              </a:tr>
              <a:tr h="586823">
                <a:tc>
                  <a:txBody>
                    <a:bodyPr/>
                    <a:lstStyle/>
                    <a:p>
                      <a:pPr algn="l">
                        <a:buNone/>
                      </a:pPr>
                      <a:r>
                        <a:rPr lang="en-US" sz="2400"/>
                        <a:t>Câu 1: Hoàn toàn thể hiện được cấu trúc rẽ nhánh của thuật toán.</a:t>
                      </a: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1525740">
                <a:tc>
                  <a:txBody>
                    <a:bodyPr/>
                    <a:lstStyle/>
                    <a:p>
                      <a:pPr algn="l">
                        <a:buNone/>
                      </a:pPr>
                      <a:r>
                        <a:rPr lang="en-US" sz="2400">
                          <a:sym typeface="+mn-ea"/>
                        </a:rPr>
                        <a:t>Câu 2: Khối lệnh rẽ nhánh dạng đầy đủ mới cần điều kiện rẽ nhánh, còn khối lệnh rẽ nhánh dạng khuyết không cần có điều kiện nào.</a:t>
                      </a:r>
                      <a:endParaRPr lang="en-US" sz="2400">
                        <a:latin typeface="Times New Roman" panose="02020603050405020304" pitchFamily="18" charset="0"/>
                        <a:cs typeface="Times New Roman" panose="02020603050405020304" pitchFamily="18" charset="0"/>
                        <a:sym typeface="+mn-ea"/>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2"/>
                  </a:ext>
                </a:extLst>
              </a:tr>
              <a:tr h="1056282">
                <a:tc>
                  <a:txBody>
                    <a:bodyPr/>
                    <a:lstStyle/>
                    <a:p>
                      <a:pPr algn="l">
                        <a:buNone/>
                      </a:pPr>
                      <a:r>
                        <a:rPr lang="en-US" sz="2400">
                          <a:sym typeface="+mn-ea"/>
                        </a:rPr>
                        <a:t>Câu 3: Điều kiện rẽ nhánh cần phải được thể hiện bằng một biêu thức logic.</a:t>
                      </a:r>
                      <a:endParaRPr lang="en-US" sz="2400">
                        <a:latin typeface="Times New Roman" panose="02020603050405020304" pitchFamily="18" charset="0"/>
                        <a:cs typeface="Times New Roman" panose="02020603050405020304" pitchFamily="18" charset="0"/>
                        <a:sym typeface="+mn-ea"/>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r h="1525740">
                <a:tc>
                  <a:txBody>
                    <a:bodyPr/>
                    <a:lstStyle/>
                    <a:p>
                      <a:pPr algn="l">
                        <a:buNone/>
                      </a:pPr>
                      <a:r>
                        <a:rPr lang="en-US" sz="2400">
                          <a:sym typeface="+mn-ea"/>
                        </a:rPr>
                        <a:t>Câu 4: Để thể hiện cấu trúc rẽ nhánh dạng khuyết, có thể dùng khối lệnh rẽ nhánh dạng đầy đủ (If...then...else...) nhưng không kéo thả lệnh nào vào phần else.</a:t>
                      </a:r>
                      <a:endParaRPr lang="en-US" sz="2400">
                        <a:latin typeface="Times New Roman" panose="02020603050405020304" pitchFamily="18" charset="0"/>
                        <a:cs typeface="Times New Roman" panose="02020603050405020304" pitchFamily="18" charset="0"/>
                        <a:sym typeface="+mn-ea"/>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4"/>
                  </a:ext>
                </a:extLst>
              </a:tr>
            </a:tbl>
          </a:graphicData>
        </a:graphic>
      </p:graphicFrame>
      <p:sp>
        <p:nvSpPr>
          <p:cNvPr id="3" name="Text Box 2"/>
          <p:cNvSpPr txBox="1"/>
          <p:nvPr/>
        </p:nvSpPr>
        <p:spPr>
          <a:xfrm>
            <a:off x="235586" y="76200"/>
            <a:ext cx="10354310" cy="1322070"/>
          </a:xfrm>
          <a:prstGeom prst="rect">
            <a:avLst/>
          </a:prstGeom>
          <a:noFill/>
        </p:spPr>
        <p:txBody>
          <a:bodyPr wrap="square" rtlCol="0">
            <a:spAutoFit/>
          </a:bodyPr>
          <a:lstStyle/>
          <a:p>
            <a:pPr algn="ctr"/>
            <a:r>
              <a:rPr lang="en-US" sz="3200" b="1">
                <a:solidFill>
                  <a:srgbClr val="FF0000"/>
                </a:solidFill>
              </a:rPr>
              <a:t>HOẠT ĐỘNG NHÓM</a:t>
            </a:r>
          </a:p>
          <a:p>
            <a:pPr algn="ctr"/>
            <a:r>
              <a:rPr lang="en-US" sz="2400" b="1">
                <a:solidFill>
                  <a:srgbClr val="00B050"/>
                </a:solidFill>
                <a:latin typeface="Times New Roman" panose="02020603050405020304" pitchFamily="18" charset="0"/>
                <a:cs typeface="Times New Roman" panose="02020603050405020304" pitchFamily="18" charset="0"/>
              </a:rPr>
              <a:t>Hoàn thành phiếu học tập: </a:t>
            </a:r>
          </a:p>
          <a:p>
            <a:pPr algn="ctr"/>
            <a:r>
              <a:rPr lang="en-US" sz="2400" b="1">
                <a:solidFill>
                  <a:srgbClr val="00B050"/>
                </a:solidFill>
                <a:latin typeface="Times New Roman" panose="02020603050405020304" pitchFamily="18" charset="0"/>
                <a:cs typeface="Times New Roman" panose="02020603050405020304" pitchFamily="18" charset="0"/>
              </a:rPr>
              <a:t>Trong các câu sau, những câu nào đúng với môi trường lập trình Scratch?</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p:nvPr>
            <p:extLst>
              <p:ext uri="{D42A27DB-BD31-4B8C-83A1-F6EECF244321}">
                <p14:modId xmlns:p14="http://schemas.microsoft.com/office/powerpoint/2010/main" val="1115975530"/>
              </p:ext>
            </p:extLst>
          </p:nvPr>
        </p:nvGraphicFramePr>
        <p:xfrm>
          <a:off x="224589" y="1"/>
          <a:ext cx="11742821" cy="6817250"/>
        </p:xfrm>
        <a:graphic>
          <a:graphicData uri="http://schemas.openxmlformats.org/drawingml/2006/table">
            <a:tbl>
              <a:tblPr firstRow="1" bandRow="1">
                <a:tableStyleId>{5C22544A-7EE6-4342-B048-85BDC9FD1C3A}</a:tableStyleId>
              </a:tblPr>
              <a:tblGrid>
                <a:gridCol w="3349854">
                  <a:extLst>
                    <a:ext uri="{9D8B030D-6E8A-4147-A177-3AD203B41FA5}">
                      <a16:colId xmlns:a16="http://schemas.microsoft.com/office/drawing/2014/main" val="20001"/>
                    </a:ext>
                  </a:extLst>
                </a:gridCol>
                <a:gridCol w="3267191">
                  <a:extLst>
                    <a:ext uri="{9D8B030D-6E8A-4147-A177-3AD203B41FA5}">
                      <a16:colId xmlns:a16="http://schemas.microsoft.com/office/drawing/2014/main" val="20002"/>
                    </a:ext>
                  </a:extLst>
                </a:gridCol>
                <a:gridCol w="5125776">
                  <a:extLst>
                    <a:ext uri="{9D8B030D-6E8A-4147-A177-3AD203B41FA5}">
                      <a16:colId xmlns:a16="http://schemas.microsoft.com/office/drawing/2014/main" val="20003"/>
                    </a:ext>
                  </a:extLst>
                </a:gridCol>
              </a:tblGrid>
              <a:tr h="542759">
                <a:tc>
                  <a:txBody>
                    <a:bodyPr/>
                    <a:lstStyle/>
                    <a:p>
                      <a:pPr algn="ctr">
                        <a:buNone/>
                      </a:pPr>
                      <a:r>
                        <a:rPr lang="en-US" sz="1800">
                          <a:latin typeface="Times New Roman" panose="02020603050405020304" pitchFamily="18" charset="0"/>
                          <a:cs typeface="Times New Roman" panose="02020603050405020304" pitchFamily="18" charset="0"/>
                        </a:rPr>
                        <a:t>NỘI DUNG </a:t>
                      </a:r>
                    </a:p>
                  </a:txBody>
                  <a:tcPr anchor="ctr"/>
                </a:tc>
                <a:tc>
                  <a:txBody>
                    <a:bodyPr/>
                    <a:lstStyle/>
                    <a:p>
                      <a:pPr algn="ctr">
                        <a:buNone/>
                      </a:pPr>
                      <a:r>
                        <a:rPr lang="en-US" sz="1800">
                          <a:latin typeface="Times New Roman" panose="02020603050405020304" pitchFamily="18" charset="0"/>
                          <a:cs typeface="Times New Roman" panose="02020603050405020304" pitchFamily="18" charset="0"/>
                        </a:rPr>
                        <a:t>ĐÚNG</a:t>
                      </a:r>
                    </a:p>
                  </a:txBody>
                  <a:tcPr anchor="ctr"/>
                </a:tc>
                <a:tc>
                  <a:txBody>
                    <a:bodyPr/>
                    <a:lstStyle/>
                    <a:p>
                      <a:pPr algn="ctr">
                        <a:buNone/>
                      </a:pPr>
                      <a:r>
                        <a:rPr lang="en-US" sz="1800">
                          <a:latin typeface="Times New Roman" panose="02020603050405020304" pitchFamily="18" charset="0"/>
                          <a:cs typeface="Times New Roman" panose="02020603050405020304" pitchFamily="18" charset="0"/>
                        </a:rPr>
                        <a:t>   SAI</a:t>
                      </a:r>
                    </a:p>
                  </a:txBody>
                  <a:tcPr anchor="ctr"/>
                </a:tc>
                <a:extLst>
                  <a:ext uri="{0D108BD9-81ED-4DB2-BD59-A6C34878D82A}">
                    <a16:rowId xmlns:a16="http://schemas.microsoft.com/office/drawing/2014/main" val="10000"/>
                  </a:ext>
                </a:extLst>
              </a:tr>
              <a:tr h="887798">
                <a:tc>
                  <a:txBody>
                    <a:bodyPr/>
                    <a:lstStyle/>
                    <a:p>
                      <a:pPr>
                        <a:buNone/>
                      </a:pPr>
                      <a:r>
                        <a:rPr lang="en-US" sz="1800">
                          <a:latin typeface="Times New Roman" panose="02020603050405020304" pitchFamily="18" charset="0"/>
                          <a:cs typeface="Times New Roman" panose="02020603050405020304" pitchFamily="18" charset="0"/>
                        </a:rPr>
                        <a:t>Câu 1: Hoàn toàn thể hiện được cấu trúc rẽ nhánh của thuật toán.</a:t>
                      </a:r>
                    </a:p>
                  </a:txBody>
                  <a:tcPr anchor="ctr"/>
                </a:tc>
                <a:tc>
                  <a:txBody>
                    <a:bodyPr/>
                    <a:lstStyle/>
                    <a:p>
                      <a:pPr>
                        <a:buNone/>
                      </a:pPr>
                      <a:r>
                        <a:rPr lang="en-US" sz="1800">
                          <a:latin typeface="Times New Roman" panose="02020603050405020304" pitchFamily="18" charset="0"/>
                          <a:cs typeface="Times New Roman" panose="02020603050405020304" pitchFamily="18" charset="0"/>
                        </a:rPr>
                        <a:t>Câu 1. Hoàn toàn thể hiện được cấu trúc rẽ nhánh của thuật toán.</a:t>
                      </a:r>
                    </a:p>
                    <a:p>
                      <a:pPr>
                        <a:buNone/>
                      </a:pPr>
                      <a:endParaRPr lang="en-US" sz="1800">
                        <a:latin typeface="Times New Roman" panose="02020603050405020304" pitchFamily="18" charset="0"/>
                        <a:cs typeface="Times New Roman" panose="02020603050405020304" pitchFamily="18" charset="0"/>
                      </a:endParaRPr>
                    </a:p>
                  </a:txBody>
                  <a:tcPr anchor="ctr"/>
                </a:tc>
                <a:tc>
                  <a:txBody>
                    <a:bodyPr/>
                    <a:lstStyle/>
                    <a:p>
                      <a:pPr>
                        <a:buNone/>
                      </a:pPr>
                      <a:endParaRPr lang="en-US" sz="18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2219494">
                <a:tc>
                  <a:txBody>
                    <a:bodyPr/>
                    <a:lstStyle/>
                    <a:p>
                      <a:pPr>
                        <a:buNone/>
                      </a:pPr>
                      <a:r>
                        <a:rPr lang="en-US" sz="1800">
                          <a:latin typeface="Times New Roman" panose="02020603050405020304" pitchFamily="18" charset="0"/>
                          <a:cs typeface="Times New Roman" panose="02020603050405020304" pitchFamily="18" charset="0"/>
                          <a:sym typeface="+mn-ea"/>
                        </a:rPr>
                        <a:t>Câu 2: Khối lệnh rẽ nhánh dạng đầy đủ mới cần điều kiện rẽ nhánh, còn khối lệnh rẽ nhánh dạng khuyết không cần có điều kiện nào.</a:t>
                      </a:r>
                    </a:p>
                  </a:txBody>
                  <a:tcPr anchor="ctr"/>
                </a:tc>
                <a:tc>
                  <a:txBody>
                    <a:bodyPr/>
                    <a:lstStyle/>
                    <a:p>
                      <a:pPr>
                        <a:buNone/>
                      </a:pPr>
                      <a:endParaRPr lang="en-US" sz="1800">
                        <a:latin typeface="Times New Roman" panose="02020603050405020304" pitchFamily="18" charset="0"/>
                        <a:cs typeface="Times New Roman" panose="02020603050405020304" pitchFamily="18" charset="0"/>
                      </a:endParaRPr>
                    </a:p>
                  </a:txBody>
                  <a:tcPr anchor="ctr"/>
                </a:tc>
                <a:tc>
                  <a:txBody>
                    <a:bodyPr/>
                    <a:lstStyle/>
                    <a:p>
                      <a:pPr>
                        <a:buNone/>
                      </a:pPr>
                      <a:r>
                        <a:rPr lang="en-US" sz="1800">
                          <a:latin typeface="Times New Roman" panose="02020603050405020304" pitchFamily="18" charset="0"/>
                          <a:cs typeface="Times New Roman" panose="02020603050405020304" pitchFamily="18" charset="0"/>
                        </a:rPr>
                        <a:t>Câu 2. Khối lệnh rẽ nhánh dạng đầy đủ mới cần điều kiện rẽ nhánh, còn khối lệnh rẽ nhánh dạng khuyết không cần có điều kiện nào. =&gt; Khối lệnh rẽ nhánh dạng đầy đủ (If ... then ... else) cũng cần phải có điều kiện rẽ nhánh. Khối lệnh rẽ nhánh dạng khuyết (If) không có điều kiện nhưng chỉ thực hiện một lệnh nếu điều kiện đúng.</a:t>
                      </a:r>
                    </a:p>
                    <a:p>
                      <a:pPr>
                        <a:buNone/>
                      </a:pPr>
                      <a:r>
                        <a:rPr lang="en-US" sz="1800">
                          <a:latin typeface="Times New Roman" panose="02020603050405020304" pitchFamily="18" charset="0"/>
                          <a:cs typeface="Times New Roman" panose="02020603050405020304" pitchFamily="18" charset="0"/>
                        </a:rPr>
                        <a:t>phần else.</a:t>
                      </a:r>
                    </a:p>
                  </a:txBody>
                  <a:tcPr anchor="ctr"/>
                </a:tc>
                <a:extLst>
                  <a:ext uri="{0D108BD9-81ED-4DB2-BD59-A6C34878D82A}">
                    <a16:rowId xmlns:a16="http://schemas.microsoft.com/office/drawing/2014/main" val="10002"/>
                  </a:ext>
                </a:extLst>
              </a:tr>
              <a:tr h="1154137">
                <a:tc>
                  <a:txBody>
                    <a:bodyPr/>
                    <a:lstStyle/>
                    <a:p>
                      <a:pPr>
                        <a:buNone/>
                      </a:pPr>
                      <a:r>
                        <a:rPr lang="en-US" sz="1800">
                          <a:latin typeface="Times New Roman" panose="02020603050405020304" pitchFamily="18" charset="0"/>
                          <a:cs typeface="Times New Roman" panose="02020603050405020304" pitchFamily="18" charset="0"/>
                          <a:sym typeface="+mn-ea"/>
                        </a:rPr>
                        <a:t>Câu 3: Điều kiện rẽ nhánh cần phải được thể hiện bằng một biêu thức logic.</a:t>
                      </a:r>
                    </a:p>
                  </a:txBody>
                  <a:tcPr anchor="ctr"/>
                </a:tc>
                <a:tc>
                  <a:txBody>
                    <a:bodyPr/>
                    <a:lstStyle/>
                    <a:p>
                      <a:pPr>
                        <a:buNone/>
                      </a:pPr>
                      <a:r>
                        <a:rPr lang="en-US" sz="1800">
                          <a:latin typeface="Times New Roman" panose="02020603050405020304" pitchFamily="18" charset="0"/>
                          <a:cs typeface="Times New Roman" panose="02020603050405020304" pitchFamily="18" charset="0"/>
                          <a:sym typeface="+mn-ea"/>
                        </a:rPr>
                        <a:t>Câu 3. Điều kiện rẽ nhánh cần phải được thể hiện bằng một biểu thức logic.</a:t>
                      </a:r>
                      <a:endParaRPr lang="en-US" sz="1800">
                        <a:latin typeface="Times New Roman" panose="02020603050405020304" pitchFamily="18" charset="0"/>
                        <a:cs typeface="Times New Roman" panose="02020603050405020304" pitchFamily="18" charset="0"/>
                      </a:endParaRPr>
                    </a:p>
                    <a:p>
                      <a:pPr>
                        <a:buNone/>
                      </a:pPr>
                      <a:endParaRPr lang="en-US" sz="1800">
                        <a:latin typeface="Times New Roman" panose="02020603050405020304" pitchFamily="18" charset="0"/>
                        <a:cs typeface="Times New Roman" panose="02020603050405020304" pitchFamily="18" charset="0"/>
                      </a:endParaRPr>
                    </a:p>
                  </a:txBody>
                  <a:tcPr anchor="ctr"/>
                </a:tc>
                <a:tc>
                  <a:txBody>
                    <a:bodyPr/>
                    <a:lstStyle/>
                    <a:p>
                      <a:pPr>
                        <a:buNone/>
                      </a:pPr>
                      <a:endParaRPr lang="en-US" sz="18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r h="1885371">
                <a:tc>
                  <a:txBody>
                    <a:bodyPr/>
                    <a:lstStyle/>
                    <a:p>
                      <a:pPr>
                        <a:buNone/>
                      </a:pPr>
                      <a:r>
                        <a:rPr lang="en-US" sz="1800">
                          <a:latin typeface="Times New Roman" panose="02020603050405020304" pitchFamily="18" charset="0"/>
                          <a:cs typeface="Times New Roman" panose="02020603050405020304" pitchFamily="18" charset="0"/>
                          <a:sym typeface="+mn-ea"/>
                        </a:rPr>
                        <a:t>Câu 4: Để thể hiện cấu trúc rẽ nhánh dạng khuyết, có thể dùng khối lệnh rẽ nhánh dạng đầy đủ (If...then...else...) nhưng không kéo thả lệnh nào vào phần else.</a:t>
                      </a:r>
                    </a:p>
                  </a:txBody>
                  <a:tcPr anchor="ctr"/>
                </a:tc>
                <a:tc>
                  <a:txBody>
                    <a:bodyPr/>
                    <a:lstStyle/>
                    <a:p>
                      <a:pPr>
                        <a:buNone/>
                      </a:pPr>
                      <a:endParaRPr lang="en-US" sz="1800">
                        <a:latin typeface="Times New Roman" panose="02020603050405020304" pitchFamily="18" charset="0"/>
                        <a:cs typeface="Times New Roman" panose="02020603050405020304" pitchFamily="18" charset="0"/>
                      </a:endParaRPr>
                    </a:p>
                  </a:txBody>
                  <a:tcPr anchor="ctr"/>
                </a:tc>
                <a:tc>
                  <a:txBody>
                    <a:bodyPr/>
                    <a:lstStyle/>
                    <a:p>
                      <a:pPr>
                        <a:buNone/>
                      </a:pPr>
                      <a:r>
                        <a:rPr lang="en-US" sz="1800">
                          <a:latin typeface="Times New Roman" panose="02020603050405020304" pitchFamily="18" charset="0"/>
                          <a:cs typeface="Times New Roman" panose="02020603050405020304" pitchFamily="18" charset="0"/>
                          <a:sym typeface="+mn-ea"/>
                        </a:rPr>
                        <a:t>Câu 4. Để thể hiện cấu trúc rẽ nhánh dạng khuyết, có thể dùng khối lệnh rẽ nhánh dạng đầy đủ (If … then… else…) nhưng không kéo thả lệnh nào phần else. Để thể hiện cấu trúc rẽ nhánh dạng khuyết, cần sử dụng khối lệnh rẽ nhánh dạng khuyết (If) mà không kéo thả lệnh nào </a:t>
                      </a:r>
                    </a:p>
                  </a:txBody>
                  <a:tcPr anchor="ctr"/>
                </a:tc>
                <a:extLst>
                  <a:ext uri="{0D108BD9-81ED-4DB2-BD59-A6C34878D82A}">
                    <a16:rowId xmlns:a16="http://schemas.microsoft.com/office/drawing/2014/main" val="10004"/>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Sở Giáo Dục Và Đào Tạo Vĩnh Phúc">
            <a:extLst>
              <a:ext uri="{FF2B5EF4-FFF2-40B4-BE49-F238E27FC236}">
                <a16:creationId xmlns:a16="http://schemas.microsoft.com/office/drawing/2014/main" id="{4A0E242B-2FB9-4EDA-BC46-D3AF00068659}"/>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3191" b="97074" l="4194" r="95161">
                        <a14:foregroundMark x1="63226" y1="10638" x2="60323" y2="30319"/>
                        <a14:foregroundMark x1="54839" y1="6117" x2="47097" y2="19415"/>
                        <a14:foregroundMark x1="47097" y1="19415" x2="64516" y2="26330"/>
                        <a14:foregroundMark x1="64516" y1="26330" x2="73226" y2="14096"/>
                        <a14:foregroundMark x1="73226" y1="14096" x2="60968" y2="4787"/>
                        <a14:foregroundMark x1="60968" y1="4787" x2="52903" y2="6649"/>
                        <a14:foregroundMark x1="20000" y1="36436" x2="12258" y2="56915"/>
                        <a14:foregroundMark x1="9355" y1="39894" x2="7097" y2="63298"/>
                        <a14:foregroundMark x1="5806" y1="38564" x2="4194" y2="44681"/>
                        <a14:foregroundMark x1="27419" y1="29521" x2="21613" y2="37766"/>
                        <a14:foregroundMark x1="19032" y1="48404" x2="14194" y2="51862"/>
                        <a14:foregroundMark x1="51613" y1="48670" x2="43548" y2="64096"/>
                        <a14:foregroundMark x1="43548" y1="64096" x2="42581" y2="78989"/>
                        <a14:foregroundMark x1="42581" y1="78989" x2="72581" y2="83511"/>
                        <a14:foregroundMark x1="72581" y1="83511" x2="87742" y2="71011"/>
                        <a14:foregroundMark x1="87742" y1="71011" x2="92258" y2="57713"/>
                        <a14:foregroundMark x1="92258" y1="57713" x2="77742" y2="48670"/>
                        <a14:foregroundMark x1="77742" y1="48670" x2="59355" y2="48404"/>
                        <a14:foregroundMark x1="59355" y1="48404" x2="43548" y2="60638"/>
                        <a14:foregroundMark x1="43548" y1="60638" x2="40645" y2="71277"/>
                        <a14:foregroundMark x1="74516" y1="56383" x2="58387" y2="60106"/>
                        <a14:foregroundMark x1="58387" y1="60106" x2="64839" y2="73138"/>
                        <a14:foregroundMark x1="64839" y1="73138" x2="88387" y2="66223"/>
                        <a14:foregroundMark x1="88387" y1="66223" x2="80968" y2="53191"/>
                        <a14:foregroundMark x1="80968" y1="53191" x2="62581" y2="51064"/>
                        <a14:foregroundMark x1="62581" y1="51064" x2="59677" y2="60106"/>
                        <a14:foregroundMark x1="61935" y1="79521" x2="66774" y2="92819"/>
                        <a14:foregroundMark x1="66774" y1="92819" x2="68710" y2="78191"/>
                        <a14:foregroundMark x1="68710" y1="78191" x2="53226" y2="70213"/>
                        <a14:foregroundMark x1="53226" y1="70213" x2="44194" y2="74202"/>
                        <a14:foregroundMark x1="68065" y1="96011" x2="53548" y2="97340"/>
                        <a14:foregroundMark x1="89677" y1="39362" x2="89677" y2="39362"/>
                        <a14:foregroundMark x1="95161" y1="44149" x2="95161" y2="44149"/>
                        <a14:foregroundMark x1="86452" y1="21543" x2="86452" y2="21543"/>
                        <a14:foregroundMark x1="88387" y1="14628" x2="88387" y2="14628"/>
                        <a14:foregroundMark x1="88387" y1="8511" x2="88387" y2="8511"/>
                        <a14:foregroundMark x1="30000" y1="9043" x2="30000" y2="9043"/>
                        <a14:foregroundMark x1="27742" y1="15160" x2="27742" y2="15160"/>
                        <a14:foregroundMark x1="31290" y1="20213" x2="31290" y2="20213"/>
                      </a14:backgroundRemoval>
                    </a14:imgEffect>
                  </a14:imgLayer>
                </a14:imgProps>
              </a:ext>
              <a:ext uri="{28A0092B-C50C-407E-A947-70E740481C1C}">
                <a14:useLocalDpi xmlns:a14="http://schemas.microsoft.com/office/drawing/2010/main" val="0"/>
              </a:ext>
            </a:extLst>
          </a:blip>
          <a:srcRect/>
          <a:stretch>
            <a:fillRect/>
          </a:stretch>
        </p:blipFill>
        <p:spPr bwMode="auto">
          <a:xfrm>
            <a:off x="355266" y="1182688"/>
            <a:ext cx="2952750" cy="35814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p:nvPr/>
        </p:nvSpPr>
        <p:spPr>
          <a:xfrm>
            <a:off x="1102059" y="2787650"/>
            <a:ext cx="10734675" cy="1282700"/>
          </a:xfrm>
          <a:prstGeom prst="rect">
            <a:avLst/>
          </a:prstGeom>
        </p:spPr>
        <p:txBody>
          <a:bodyPr/>
          <a:lstStyle/>
          <a:p>
            <a:pPr algn="ctr" defTabSz="902970" eaLnBrk="1" fontAlgn="auto" hangingPunct="1">
              <a:spcAft>
                <a:spcPts val="0"/>
              </a:spcAft>
              <a:defRPr/>
            </a:pPr>
            <a:r>
              <a:rPr lang="en-US" sz="8690" b="1" dirty="0">
                <a:solidFill>
                  <a:srgbClr val="FF0000"/>
                </a:solidFill>
                <a:latin typeface="Times New Roman" panose="02020603050405020304" pitchFamily="18" charset="0"/>
                <a:ea typeface="+mj-ea"/>
                <a:cs typeface="Times New Roman" panose="02020603050405020304" pitchFamily="18" charset="0"/>
              </a:rPr>
              <a:t>VẬN DỤNG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ình ảnh Biểu Tượng Vector Khởi động Trong Phong Cách Phẳng ...">
            <a:extLst>
              <a:ext uri="{FF2B5EF4-FFF2-40B4-BE49-F238E27FC236}">
                <a16:creationId xmlns:a16="http://schemas.microsoft.com/office/drawing/2014/main" id="{4A635545-D003-4039-BFAB-F1F81703B7C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foregroundMark x1="30469" y1="51406" x2="30312" y2="62031"/>
                        <a14:foregroundMark x1="30312" y1="62031" x2="36406" y2="67656"/>
                        <a14:foregroundMark x1="36406" y1="67656" x2="45000" y2="64063"/>
                        <a14:foregroundMark x1="45000" y1="64063" x2="37969" y2="52969"/>
                        <a14:foregroundMark x1="36563" y1="56406" x2="36563" y2="64063"/>
                        <a14:foregroundMark x1="42344" y1="50625" x2="37969" y2="55313"/>
                        <a14:foregroundMark x1="30781" y1="51406" x2="28750" y2="57969"/>
                        <a14:foregroundMark x1="30000" y1="52656" x2="29531" y2="56719"/>
                        <a14:foregroundMark x1="69531" y1="26719" x2="63750" y2="39531"/>
                        <a14:foregroundMark x1="63750" y1="39531" x2="63750" y2="39531"/>
                        <a14:foregroundMark x1="77344" y1="12969" x2="71250" y2="16875"/>
                        <a14:foregroundMark x1="83906" y1="12500" x2="74844" y2="12344"/>
                        <a14:foregroundMark x1="74844" y1="12344" x2="69531" y2="24063"/>
                        <a14:foregroundMark x1="69531" y1="24063" x2="79063" y2="28281"/>
                        <a14:foregroundMark x1="79063" y1="28281" x2="86250" y2="18750"/>
                        <a14:foregroundMark x1="86250" y1="18750" x2="84219" y2="14063"/>
                        <a14:foregroundMark x1="80000" y1="12188" x2="70938" y2="15000"/>
                        <a14:foregroundMark x1="70938" y1="15000" x2="69531" y2="16094"/>
                        <a14:foregroundMark x1="84219" y1="12969" x2="77031" y2="24063"/>
                        <a14:foregroundMark x1="80000" y1="11406" x2="71875" y2="13125"/>
                        <a14:foregroundMark x1="71875" y1="13125" x2="70469" y2="14531"/>
                        <a14:foregroundMark x1="81250" y1="11406" x2="73438" y2="11563"/>
                        <a14:foregroundMark x1="73438" y1="11563" x2="68438" y2="13750"/>
                        <a14:foregroundMark x1="17656" y1="69063" x2="17500" y2="79375"/>
                        <a14:foregroundMark x1="17500" y1="79375" x2="25781" y2="84531"/>
                        <a14:foregroundMark x1="25781" y1="84531" x2="26250" y2="84531"/>
                        <a14:foregroundMark x1="26875" y1="74219" x2="26250" y2="72188"/>
                        <a14:foregroundMark x1="24219" y1="70313" x2="31250" y2="77188"/>
                        <a14:foregroundMark x1="31250" y1="77188" x2="26250" y2="83438"/>
                        <a14:foregroundMark x1="26250" y1="83438" x2="16094" y2="78281"/>
                        <a14:foregroundMark x1="16094" y1="78281" x2="16250" y2="68594"/>
                        <a14:foregroundMark x1="16250" y1="68594" x2="16250" y2="68438"/>
                        <a14:foregroundMark x1="25313" y1="72969" x2="23438" y2="71094"/>
                        <a14:foregroundMark x1="24688" y1="72656" x2="19844" y2="85469"/>
                        <a14:foregroundMark x1="19844" y1="85469" x2="22656" y2="82500"/>
                        <a14:foregroundMark x1="25469" y1="74063" x2="25781" y2="81875"/>
                      </a14:backgroundRemoval>
                    </a14:imgEffect>
                  </a14:imgLayer>
                </a14:imgProps>
              </a:ext>
              <a:ext uri="{28A0092B-C50C-407E-A947-70E740481C1C}">
                <a14:useLocalDpi xmlns:a14="http://schemas.microsoft.com/office/drawing/2010/main" val="0"/>
              </a:ext>
            </a:extLst>
          </a:blip>
          <a:srcRect/>
          <a:stretch>
            <a:fillRect/>
          </a:stretch>
        </p:blipFill>
        <p:spPr bwMode="auto">
          <a:xfrm>
            <a:off x="-3097162" y="2598738"/>
            <a:ext cx="6194324" cy="619432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p:nvPr/>
        </p:nvSpPr>
        <p:spPr>
          <a:xfrm>
            <a:off x="450850" y="2598738"/>
            <a:ext cx="10734675" cy="1281112"/>
          </a:xfrm>
          <a:prstGeom prst="rect">
            <a:avLst/>
          </a:prstGeom>
        </p:spPr>
        <p:txBody>
          <a:bodyPr/>
          <a:lstStyle/>
          <a:p>
            <a:pPr algn="ctr" defTabSz="902970" eaLnBrk="1" fontAlgn="auto" hangingPunct="1">
              <a:spcAft>
                <a:spcPts val="0"/>
              </a:spcAft>
              <a:defRPr/>
            </a:pPr>
            <a:r>
              <a:rPr lang="en-US" sz="8690" b="1" dirty="0">
                <a:solidFill>
                  <a:srgbClr val="FF0000"/>
                </a:solidFill>
                <a:latin typeface="Times New Roman" panose="02020603050405020304" pitchFamily="18" charset="0"/>
                <a:ea typeface="+mj-ea"/>
                <a:cs typeface="Times New Roman" panose="02020603050405020304" pitchFamily="18" charset="0"/>
              </a:rPr>
              <a:t>KHỞI ĐỘNG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0 4.44444E-6 L 0.83216 -0.72917 " pathEditMode="relative" rAng="0" ptsTypes="AA">
                                      <p:cBhvr>
                                        <p:cTn id="6" dur="2000" fill="hold"/>
                                        <p:tgtEl>
                                          <p:spTgt spid="2050"/>
                                        </p:tgtEl>
                                        <p:attrNameLst>
                                          <p:attrName>ppt_x</p:attrName>
                                          <p:attrName>ppt_y</p:attrName>
                                        </p:attrNameLst>
                                      </p:cBhvr>
                                      <p:rCtr x="41602" y="-3645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CCA99820-C876-4D61-B1C6-DA83C1AC5C84}"/>
              </a:ext>
            </a:extLst>
          </p:cNvPr>
          <p:cNvGrpSpPr/>
          <p:nvPr/>
        </p:nvGrpSpPr>
        <p:grpSpPr>
          <a:xfrm>
            <a:off x="481012" y="227329"/>
            <a:ext cx="11229975" cy="3201671"/>
            <a:chOff x="481012" y="227329"/>
            <a:chExt cx="11229975" cy="3201671"/>
          </a:xfrm>
        </p:grpSpPr>
        <p:sp>
          <p:nvSpPr>
            <p:cNvPr id="3" name="Thought Bubble: Cloud 2">
              <a:extLst>
                <a:ext uri="{FF2B5EF4-FFF2-40B4-BE49-F238E27FC236}">
                  <a16:creationId xmlns:a16="http://schemas.microsoft.com/office/drawing/2014/main" id="{0DBD1D46-540D-42D6-8EE3-67FDB8197983}"/>
                </a:ext>
              </a:extLst>
            </p:cNvPr>
            <p:cNvSpPr/>
            <p:nvPr/>
          </p:nvSpPr>
          <p:spPr bwMode="auto">
            <a:xfrm>
              <a:off x="481012" y="227329"/>
              <a:ext cx="11229975" cy="3201671"/>
            </a:xfrm>
            <a:prstGeom prst="cloudCallout">
              <a:avLst>
                <a:gd name="adj1" fmla="val -21342"/>
                <a:gd name="adj2" fmla="val 70608"/>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Arial" panose="020B0604020202020204" pitchFamily="34" charset="0"/>
                <a:ea typeface="SimSun" panose="02010600030101010101" pitchFamily="2" charset="-122"/>
              </a:endParaRPr>
            </a:p>
          </p:txBody>
        </p:sp>
        <p:sp>
          <p:nvSpPr>
            <p:cNvPr id="4" name="Title 1">
              <a:extLst>
                <a:ext uri="{FF2B5EF4-FFF2-40B4-BE49-F238E27FC236}">
                  <a16:creationId xmlns:a16="http://schemas.microsoft.com/office/drawing/2014/main" id="{FFD8450E-C4D0-4511-B662-04255F4762B9}"/>
                </a:ext>
              </a:extLst>
            </p:cNvPr>
            <p:cNvSpPr txBox="1"/>
            <p:nvPr/>
          </p:nvSpPr>
          <p:spPr>
            <a:xfrm>
              <a:off x="1667510" y="1102360"/>
              <a:ext cx="8856980" cy="1774189"/>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algn="just" fontAlgn="auto">
                <a:spcAft>
                  <a:spcPts val="0"/>
                </a:spcAft>
                <a:defRPr/>
              </a:pPr>
              <a:r>
                <a:rPr lang="en-US" sz="3600">
                  <a:latin typeface="Arial"/>
                  <a:cs typeface="+mj-cs"/>
                </a:rPr>
                <a:t>Em hãy tạo Chương trình Scratch giải phương trình bậc nhất ax+b=0.</a:t>
              </a:r>
              <a:endParaRPr lang="en-US" sz="3600" dirty="0"/>
            </a:p>
          </p:txBody>
        </p:sp>
      </p:grpSp>
      <p:pic>
        <p:nvPicPr>
          <p:cNvPr id="5" name="Picture 2">
            <a:extLst>
              <a:ext uri="{FF2B5EF4-FFF2-40B4-BE49-F238E27FC236}">
                <a16:creationId xmlns:a16="http://schemas.microsoft.com/office/drawing/2014/main" id="{1D8E5BEB-28FE-47AA-8485-7F885019C516}"/>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163109" y="3797012"/>
            <a:ext cx="2720887" cy="30609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188495"/>
            <a:ext cx="10972800" cy="582613"/>
          </a:xfrm>
        </p:spPr>
        <p:txBody>
          <a:bodyPr/>
          <a:lstStyle/>
          <a:p>
            <a:r>
              <a:rPr lang="en-US"/>
              <a:t>Sử dụng khối lệnh if ......else như sau:</a:t>
            </a:r>
          </a:p>
        </p:txBody>
      </p:sp>
      <p:pic>
        <p:nvPicPr>
          <p:cNvPr id="6" name="Picture 5">
            <a:extLst>
              <a:ext uri="{FF2B5EF4-FFF2-40B4-BE49-F238E27FC236}">
                <a16:creationId xmlns:a16="http://schemas.microsoft.com/office/drawing/2014/main" id="{94372AAF-C74A-4359-A4F8-F98247686BE7}"/>
              </a:ext>
            </a:extLst>
          </p:cNvPr>
          <p:cNvPicPr>
            <a:picLocks noChangeAspect="1"/>
          </p:cNvPicPr>
          <p:nvPr/>
        </p:nvPicPr>
        <p:blipFill>
          <a:blip r:embed="rId2"/>
          <a:stretch>
            <a:fillRect/>
          </a:stretch>
        </p:blipFill>
        <p:spPr>
          <a:xfrm>
            <a:off x="1963981" y="771108"/>
            <a:ext cx="7418143" cy="608689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1749913" y="2146300"/>
            <a:ext cx="10734675" cy="1282700"/>
          </a:xfrm>
          <a:prstGeom prst="rect">
            <a:avLst/>
          </a:prstGeom>
        </p:spPr>
        <p:txBody>
          <a:bodyPr/>
          <a:lstStyle/>
          <a:p>
            <a:pPr algn="ctr" defTabSz="902970" eaLnBrk="1" fontAlgn="auto" hangingPunct="1">
              <a:spcAft>
                <a:spcPts val="0"/>
              </a:spcAft>
              <a:defRPr/>
            </a:pPr>
            <a:r>
              <a:rPr lang="en-US" sz="7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H</a:t>
            </a:r>
            <a:r>
              <a:rPr lang="vi-VN" sz="7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Ư</a:t>
            </a:r>
            <a:r>
              <a:rPr lang="en-US" sz="7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ỚNG DẪN VỀ NHÀ</a:t>
            </a:r>
            <a:endParaRPr lang="en-US" sz="7200" b="1" dirty="0">
              <a:solidFill>
                <a:srgbClr val="FF0000"/>
              </a:solidFill>
              <a:latin typeface="Times New Roman" panose="02020603050405020304" pitchFamily="18" charset="0"/>
              <a:ea typeface="#9Slide03 Roboto" panose="02000000000000000000" pitchFamily="2" charset="0"/>
              <a:cs typeface="Times New Roman" panose="02020603050405020304" pitchFamily="18" charset="0"/>
            </a:endParaRPr>
          </a:p>
        </p:txBody>
      </p:sp>
      <p:pic>
        <p:nvPicPr>
          <p:cNvPr id="1026" name="Picture 2" descr="Sinh viên, làm bài Tập phim Hoạt hình Clip nghệ thuật - bài tập về nhà. png  tải về - Miễn phí trong suốt Góc png Tải về.">
            <a:extLst>
              <a:ext uri="{FF2B5EF4-FFF2-40B4-BE49-F238E27FC236}">
                <a16:creationId xmlns:a16="http://schemas.microsoft.com/office/drawing/2014/main" id="{008C1D6D-8562-47B2-A7BB-189ACB0AA1B2}"/>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5870" b="92609" l="10000" r="90000">
                        <a14:foregroundMark x1="32444" y1="26304" x2="33000" y2="61739"/>
                        <a14:foregroundMark x1="33000" y1="61739" x2="33444" y2="61739"/>
                        <a14:foregroundMark x1="42444" y1="5870" x2="38333" y2="12174"/>
                        <a14:foregroundMark x1="23000" y1="64348" x2="23444" y2="72391"/>
                        <a14:foregroundMark x1="26111" y1="78043" x2="26111" y2="78043"/>
                        <a14:foregroundMark x1="19667" y1="63261" x2="17667" y2="68478"/>
                        <a14:foregroundMark x1="20556" y1="59565" x2="17667" y2="68913"/>
                        <a14:foregroundMark x1="18667" y1="58478" x2="17667" y2="68043"/>
                        <a14:foregroundMark x1="18111" y1="58478" x2="17000" y2="79348"/>
                        <a14:foregroundMark x1="20111" y1="38043" x2="18667" y2="47609"/>
                        <a14:foregroundMark x1="17444" y1="38696" x2="17889" y2="47609"/>
                        <a14:foregroundMark x1="30556" y1="89348" x2="41222" y2="92609"/>
                        <a14:foregroundMark x1="60333" y1="43478" x2="60333" y2="43478"/>
                        <a14:foregroundMark x1="64889" y1="41957" x2="64889" y2="41957"/>
                        <a14:foregroundMark x1="68778" y1="42826" x2="68778" y2="42826"/>
                        <a14:foregroundMark x1="72444" y1="44348" x2="72444" y2="44348"/>
                        <a14:foregroundMark x1="76111" y1="41957" x2="76111" y2="41957"/>
                        <a14:foregroundMark x1="79778" y1="42826" x2="79778" y2="42826"/>
                        <a14:foregroundMark x1="81000" y1="43478" x2="81000" y2="43478"/>
                      </a14:backgroundRemoval>
                    </a14:imgEffect>
                  </a14:imgLayer>
                </a14:imgProps>
              </a:ext>
              <a:ext uri="{28A0092B-C50C-407E-A947-70E740481C1C}">
                <a14:useLocalDpi xmlns:a14="http://schemas.microsoft.com/office/drawing/2010/main" val="0"/>
              </a:ext>
            </a:extLst>
          </a:blip>
          <a:srcRect/>
          <a:stretch>
            <a:fillRect/>
          </a:stretch>
        </p:blipFill>
        <p:spPr bwMode="auto">
          <a:xfrm>
            <a:off x="-753012" y="3630245"/>
            <a:ext cx="5883200" cy="3006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39932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43444F8-29D5-4D8D-AE84-915C8635C7C3}"/>
              </a:ext>
            </a:extLst>
          </p:cNvPr>
          <p:cNvSpPr/>
          <p:nvPr/>
        </p:nvSpPr>
        <p:spPr>
          <a:xfrm>
            <a:off x="407377" y="984739"/>
            <a:ext cx="11131062" cy="3871060"/>
          </a:xfrm>
          <a:prstGeom prst="rect">
            <a:avLst/>
          </a:prstGeom>
          <a:solidFill>
            <a:srgbClr val="FFDF79"/>
          </a:solidFill>
        </p:spPr>
        <p:style>
          <a:lnRef idx="3">
            <a:schemeClr val="lt1"/>
          </a:lnRef>
          <a:fillRef idx="1">
            <a:schemeClr val="accent2"/>
          </a:fillRef>
          <a:effectRef idx="1">
            <a:schemeClr val="accent2"/>
          </a:effectRef>
          <a:fontRef idx="minor">
            <a:schemeClr val="lt1"/>
          </a:fontRef>
        </p:style>
        <p:txBody>
          <a:bodyPr wrap="square">
            <a:spAutoFit/>
          </a:bodyPr>
          <a:lstStyle/>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Nghiên cứu lại nội dung bài 4.</a:t>
            </a:r>
          </a:p>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Hoàn thành bài tập trong phần vận dụng sgk trang 94.</a:t>
            </a:r>
          </a:p>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Tìm hiểu phần đọc thêm sgk trang 95.</a:t>
            </a:r>
          </a:p>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Tìm hiểu tr</a:t>
            </a:r>
            <a:r>
              <a:rPr lang="vi-VN"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ư</a:t>
            </a: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ớc nội dung bài 5 – Thể hiện cấu trúc lặp trong ch</a:t>
            </a:r>
            <a:r>
              <a:rPr lang="vi-VN"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ư</a:t>
            </a: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ơng trình.</a:t>
            </a:r>
          </a:p>
        </p:txBody>
      </p:sp>
    </p:spTree>
    <p:extLst>
      <p:ext uri="{BB962C8B-B14F-4D97-AF65-F5344CB8AC3E}">
        <p14:creationId xmlns:p14="http://schemas.microsoft.com/office/powerpoint/2010/main" val="8821809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hought Bubble: Cloud 2">
            <a:extLst>
              <a:ext uri="{FF2B5EF4-FFF2-40B4-BE49-F238E27FC236}">
                <a16:creationId xmlns:a16="http://schemas.microsoft.com/office/drawing/2014/main" id="{AC041D70-CA28-41C8-87AF-AB4C587A4EFE}"/>
              </a:ext>
            </a:extLst>
          </p:cNvPr>
          <p:cNvSpPr/>
          <p:nvPr/>
        </p:nvSpPr>
        <p:spPr bwMode="auto">
          <a:xfrm>
            <a:off x="304800" y="323850"/>
            <a:ext cx="11229975" cy="3524250"/>
          </a:xfrm>
          <a:prstGeom prst="cloudCallout">
            <a:avLst>
              <a:gd name="adj1" fmla="val -21342"/>
              <a:gd name="adj2" fmla="val 70608"/>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Arial" panose="020B0604020202020204" pitchFamily="34" charset="0"/>
              <a:ea typeface="SimSun" panose="02010600030101010101" pitchFamily="2" charset="-122"/>
            </a:endParaRPr>
          </a:p>
        </p:txBody>
      </p:sp>
      <p:sp>
        <p:nvSpPr>
          <p:cNvPr id="8" name="Title 1"/>
          <p:cNvSpPr txBox="1"/>
          <p:nvPr/>
        </p:nvSpPr>
        <p:spPr>
          <a:xfrm>
            <a:off x="1667510" y="1102360"/>
            <a:ext cx="8856980" cy="1774189"/>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algn="just" fontAlgn="auto">
              <a:spcAft>
                <a:spcPts val="0"/>
              </a:spcAft>
              <a:defRPr/>
            </a:pPr>
            <a:r>
              <a:rPr lang="en-US" sz="3600" dirty="0"/>
              <a:t>Em hãy viết thuật toán giải phương trình bậc nhất ax + b= 0 bằng liệt kê các bước hoặc bằng sơ đồ khối ?</a:t>
            </a:r>
          </a:p>
        </p:txBody>
      </p:sp>
      <p:pic>
        <p:nvPicPr>
          <p:cNvPr id="7" name="Picture 2">
            <a:extLst>
              <a:ext uri="{FF2B5EF4-FFF2-40B4-BE49-F238E27FC236}">
                <a16:creationId xmlns:a16="http://schemas.microsoft.com/office/drawing/2014/main" id="{67F12AB0-2F01-4F4E-8AE7-7E68C05D80ED}"/>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163109" y="3797012"/>
            <a:ext cx="2720887" cy="30609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2"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8"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1" animBg="1"/>
      <p:bldP spid="8"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C3177C-51EA-4BAE-804D-5FD974B1316E}"/>
              </a:ext>
            </a:extLst>
          </p:cNvPr>
          <p:cNvSpPr/>
          <p:nvPr/>
        </p:nvSpPr>
        <p:spPr>
          <a:xfrm>
            <a:off x="787400" y="342721"/>
            <a:ext cx="10685780" cy="646331"/>
          </a:xfrm>
          <a:prstGeom prst="rect">
            <a:avLst/>
          </a:prstGeom>
        </p:spPr>
        <p:txBody>
          <a:bodyPr wrap="square">
            <a:spAutoFit/>
          </a:bodyPr>
          <a:lstStyle/>
          <a:p>
            <a:pPr algn="ctr"/>
            <a:r>
              <a:rPr lang="en-US" sz="3600" b="1">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Thuật toán giải phương trình bậc nhất: ax + b = 0</a:t>
            </a:r>
            <a:endParaRPr lang="en-US" b="1">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4" name="Rectangle 3">
            <a:extLst>
              <a:ext uri="{FF2B5EF4-FFF2-40B4-BE49-F238E27FC236}">
                <a16:creationId xmlns:a16="http://schemas.microsoft.com/office/drawing/2014/main" id="{AC0163DC-1015-41F7-B586-6F17DAFE6175}"/>
              </a:ext>
            </a:extLst>
          </p:cNvPr>
          <p:cNvSpPr/>
          <p:nvPr/>
        </p:nvSpPr>
        <p:spPr>
          <a:xfrm>
            <a:off x="610870" y="1313586"/>
            <a:ext cx="10685780" cy="584775"/>
          </a:xfrm>
          <a:prstGeom prst="rect">
            <a:avLst/>
          </a:prstGeom>
        </p:spPr>
        <p:txBody>
          <a:bodyPr wrap="square">
            <a:spAutoFit/>
          </a:bodyPr>
          <a:lstStyle/>
          <a:p>
            <a:r>
              <a:rPr lang="en-US" sz="3200" b="1">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Bước 1.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Nhập hai số thực a, b</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5" name="Rectangle 4">
            <a:extLst>
              <a:ext uri="{FF2B5EF4-FFF2-40B4-BE49-F238E27FC236}">
                <a16:creationId xmlns:a16="http://schemas.microsoft.com/office/drawing/2014/main" id="{258A34F1-C774-421C-95CC-544A16A79FE0}"/>
              </a:ext>
            </a:extLst>
          </p:cNvPr>
          <p:cNvSpPr/>
          <p:nvPr/>
        </p:nvSpPr>
        <p:spPr>
          <a:xfrm>
            <a:off x="614287" y="2047443"/>
            <a:ext cx="10537583" cy="584775"/>
          </a:xfrm>
          <a:prstGeom prst="rect">
            <a:avLst/>
          </a:prstGeom>
        </p:spPr>
        <p:txBody>
          <a:bodyPr wrap="square">
            <a:spAutoFit/>
          </a:bodyPr>
          <a:lstStyle/>
          <a:p>
            <a:r>
              <a:rPr lang="en-US" sz="3200" b="1">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Bước 2.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Nếu a = 0</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7" name="Rectangle 6">
            <a:extLst>
              <a:ext uri="{FF2B5EF4-FFF2-40B4-BE49-F238E27FC236}">
                <a16:creationId xmlns:a16="http://schemas.microsoft.com/office/drawing/2014/main" id="{E7767791-A136-4E3D-A9D1-3A0CEF7D2EBA}"/>
              </a:ext>
            </a:extLst>
          </p:cNvPr>
          <p:cNvSpPr/>
          <p:nvPr/>
        </p:nvSpPr>
        <p:spPr>
          <a:xfrm>
            <a:off x="614287" y="2701845"/>
            <a:ext cx="10537583" cy="1077218"/>
          </a:xfrm>
          <a:prstGeom prst="rect">
            <a:avLst/>
          </a:prstGeom>
        </p:spPr>
        <p:txBody>
          <a:bodyPr wrap="square">
            <a:spAutoFit/>
          </a:bodyPr>
          <a:lstStyle/>
          <a:p>
            <a:r>
              <a:rPr lang="en-US" sz="3200" b="1">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Bước 2.1.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Nếu b ≠0 thì thông báo phương trình vô định, rồi kết thúc;</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8" name="Rectangle 7">
            <a:extLst>
              <a:ext uri="{FF2B5EF4-FFF2-40B4-BE49-F238E27FC236}">
                <a16:creationId xmlns:a16="http://schemas.microsoft.com/office/drawing/2014/main" id="{2F029C7B-6BF0-4B40-B466-BA51E13294DF}"/>
              </a:ext>
            </a:extLst>
          </p:cNvPr>
          <p:cNvSpPr/>
          <p:nvPr/>
        </p:nvSpPr>
        <p:spPr>
          <a:xfrm>
            <a:off x="614287" y="3871942"/>
            <a:ext cx="10537583" cy="584775"/>
          </a:xfrm>
          <a:prstGeom prst="rect">
            <a:avLst/>
          </a:prstGeom>
        </p:spPr>
        <p:txBody>
          <a:bodyPr wrap="square">
            <a:spAutoFit/>
          </a:bodyPr>
          <a:lstStyle/>
          <a:p>
            <a:r>
              <a:rPr lang="en-US" sz="3200" b="1">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Bước 2.2.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Nếu b = 0 thì gán x = 0 rồi chuyển sang </a:t>
            </a:r>
            <a:r>
              <a:rPr lang="en-US" sz="3200" b="1">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bước 4</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9" name="Rectangle 8">
            <a:extLst>
              <a:ext uri="{FF2B5EF4-FFF2-40B4-BE49-F238E27FC236}">
                <a16:creationId xmlns:a16="http://schemas.microsoft.com/office/drawing/2014/main" id="{8F40DE68-A134-4817-A2B9-C3F8140395F6}"/>
              </a:ext>
            </a:extLst>
          </p:cNvPr>
          <p:cNvSpPr/>
          <p:nvPr/>
        </p:nvSpPr>
        <p:spPr>
          <a:xfrm>
            <a:off x="610870" y="4651877"/>
            <a:ext cx="10537583" cy="584775"/>
          </a:xfrm>
          <a:prstGeom prst="rect">
            <a:avLst/>
          </a:prstGeom>
        </p:spPr>
        <p:txBody>
          <a:bodyPr wrap="square">
            <a:spAutoFit/>
          </a:bodyPr>
          <a:lstStyle/>
          <a:p>
            <a:r>
              <a:rPr lang="en-US" sz="3200" b="1">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Bước 3.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 x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sym typeface="Wingdings" panose="05000000000000000000" pitchFamily="2" charset="2"/>
              </a:rPr>
              <a:t></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 -b/a</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10" name="Rectangle 9">
            <a:extLst>
              <a:ext uri="{FF2B5EF4-FFF2-40B4-BE49-F238E27FC236}">
                <a16:creationId xmlns:a16="http://schemas.microsoft.com/office/drawing/2014/main" id="{1D180FB4-9059-4B8F-B3BF-554F5AA26B0B}"/>
              </a:ext>
            </a:extLst>
          </p:cNvPr>
          <p:cNvSpPr/>
          <p:nvPr/>
        </p:nvSpPr>
        <p:spPr>
          <a:xfrm>
            <a:off x="610870" y="5431812"/>
            <a:ext cx="10685780" cy="584775"/>
          </a:xfrm>
          <a:prstGeom prst="rect">
            <a:avLst/>
          </a:prstGeom>
        </p:spPr>
        <p:txBody>
          <a:bodyPr wrap="square">
            <a:spAutoFit/>
          </a:bodyPr>
          <a:lstStyle/>
          <a:p>
            <a:r>
              <a:rPr lang="en-US" sz="3200" b="1">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Bước 4.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Đưa ra nghiệm X, rồi kết thúc.</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13867" y="101134"/>
            <a:ext cx="2725057" cy="582613"/>
          </a:xfrm>
        </p:spPr>
        <p:txBody>
          <a:bodyPr/>
          <a:lstStyle/>
          <a:p>
            <a:r>
              <a:rPr lang="en-US" sz="2800">
                <a:latin typeface="Times New Roman" panose="02020603050405020304" pitchFamily="18" charset="0"/>
                <a:cs typeface="Times New Roman" panose="02020603050405020304" pitchFamily="18" charset="0"/>
              </a:rPr>
              <a:t>Sơ đồ khối</a:t>
            </a:r>
          </a:p>
        </p:txBody>
      </p:sp>
      <p:grpSp>
        <p:nvGrpSpPr>
          <p:cNvPr id="46" name="Group 45">
            <a:extLst>
              <a:ext uri="{FF2B5EF4-FFF2-40B4-BE49-F238E27FC236}">
                <a16:creationId xmlns:a16="http://schemas.microsoft.com/office/drawing/2014/main" id="{D24F2EC8-3E12-42EC-9A1B-5E68C19588C8}"/>
              </a:ext>
            </a:extLst>
          </p:cNvPr>
          <p:cNvGrpSpPr/>
          <p:nvPr/>
        </p:nvGrpSpPr>
        <p:grpSpPr>
          <a:xfrm>
            <a:off x="1790490" y="124444"/>
            <a:ext cx="3753060" cy="1276348"/>
            <a:chOff x="1809540" y="124444"/>
            <a:chExt cx="3753060" cy="1276348"/>
          </a:xfrm>
        </p:grpSpPr>
        <p:sp>
          <p:nvSpPr>
            <p:cNvPr id="7" name="Oval 6">
              <a:extLst>
                <a:ext uri="{FF2B5EF4-FFF2-40B4-BE49-F238E27FC236}">
                  <a16:creationId xmlns:a16="http://schemas.microsoft.com/office/drawing/2014/main" id="{64C373C0-0A9D-4E2B-BE24-7CF8DD4FD3E6}"/>
                </a:ext>
              </a:extLst>
            </p:cNvPr>
            <p:cNvSpPr/>
            <p:nvPr/>
          </p:nvSpPr>
          <p:spPr bwMode="auto">
            <a:xfrm>
              <a:off x="1809540" y="124444"/>
              <a:ext cx="3753060" cy="1276348"/>
            </a:xfrm>
            <a:prstGeom prst="ellipse">
              <a:avLst/>
            </a:prstGeom>
            <a:solidFill>
              <a:srgbClr val="FFC000"/>
            </a:solidFill>
            <a:ln w="2857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14" name="TextBox 13">
              <a:extLst>
                <a:ext uri="{FF2B5EF4-FFF2-40B4-BE49-F238E27FC236}">
                  <a16:creationId xmlns:a16="http://schemas.microsoft.com/office/drawing/2014/main" id="{6BBCFACB-B063-4145-8CF3-B5281295366B}"/>
                </a:ext>
              </a:extLst>
            </p:cNvPr>
            <p:cNvSpPr txBox="1"/>
            <p:nvPr/>
          </p:nvSpPr>
          <p:spPr>
            <a:xfrm>
              <a:off x="2571215" y="440227"/>
              <a:ext cx="2505814" cy="523220"/>
            </a:xfrm>
            <a:prstGeom prst="rect">
              <a:avLst/>
            </a:prstGeom>
            <a:solidFill>
              <a:srgbClr val="FFC000"/>
            </a:solidFill>
          </p:spPr>
          <p:txBody>
            <a:bodyPr wrap="none" rtlCol="0">
              <a:spAutoFit/>
            </a:bodyPr>
            <a:lstStyle/>
            <a:p>
              <a:r>
                <a:rPr lang="en-US" sz="2800">
                  <a:latin typeface="Times New Roman" panose="02020603050405020304" pitchFamily="18" charset="0"/>
                  <a:ea typeface="SimSun" panose="02010600030101010101" pitchFamily="2" charset="-122"/>
                  <a:cs typeface="Times New Roman" panose="02020603050405020304" pitchFamily="18" charset="0"/>
                </a:rPr>
                <a:t>Nhập hai số a, b</a:t>
              </a:r>
            </a:p>
          </p:txBody>
        </p:sp>
      </p:grpSp>
      <p:grpSp>
        <p:nvGrpSpPr>
          <p:cNvPr id="52" name="Group 51">
            <a:extLst>
              <a:ext uri="{FF2B5EF4-FFF2-40B4-BE49-F238E27FC236}">
                <a16:creationId xmlns:a16="http://schemas.microsoft.com/office/drawing/2014/main" id="{D5A40C31-767A-4309-8738-19D54D32978F}"/>
              </a:ext>
            </a:extLst>
          </p:cNvPr>
          <p:cNvGrpSpPr/>
          <p:nvPr/>
        </p:nvGrpSpPr>
        <p:grpSpPr>
          <a:xfrm>
            <a:off x="1809539" y="5244929"/>
            <a:ext cx="3753060" cy="1488624"/>
            <a:chOff x="1809539" y="5244929"/>
            <a:chExt cx="3753060" cy="1488624"/>
          </a:xfrm>
        </p:grpSpPr>
        <p:sp>
          <p:nvSpPr>
            <p:cNvPr id="15" name="Oval 14">
              <a:extLst>
                <a:ext uri="{FF2B5EF4-FFF2-40B4-BE49-F238E27FC236}">
                  <a16:creationId xmlns:a16="http://schemas.microsoft.com/office/drawing/2014/main" id="{6B4E49F8-2084-4FEC-AEF7-13BA13109650}"/>
                </a:ext>
              </a:extLst>
            </p:cNvPr>
            <p:cNvSpPr/>
            <p:nvPr/>
          </p:nvSpPr>
          <p:spPr bwMode="auto">
            <a:xfrm>
              <a:off x="1809539" y="5244929"/>
              <a:ext cx="3753060" cy="1488624"/>
            </a:xfrm>
            <a:prstGeom prst="ellipse">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16" name="TextBox 15">
              <a:extLst>
                <a:ext uri="{FF2B5EF4-FFF2-40B4-BE49-F238E27FC236}">
                  <a16:creationId xmlns:a16="http://schemas.microsoft.com/office/drawing/2014/main" id="{92BA9C2B-ACBA-4411-8700-7C5FFE510D4F}"/>
                </a:ext>
              </a:extLst>
            </p:cNvPr>
            <p:cNvSpPr txBox="1"/>
            <p:nvPr/>
          </p:nvSpPr>
          <p:spPr>
            <a:xfrm>
              <a:off x="1973277" y="5586272"/>
              <a:ext cx="3589322" cy="954107"/>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Thông báo PT vô định rồi kết thúc</a:t>
              </a:r>
            </a:p>
          </p:txBody>
        </p:sp>
      </p:grpSp>
      <p:grpSp>
        <p:nvGrpSpPr>
          <p:cNvPr id="48" name="Group 47">
            <a:extLst>
              <a:ext uri="{FF2B5EF4-FFF2-40B4-BE49-F238E27FC236}">
                <a16:creationId xmlns:a16="http://schemas.microsoft.com/office/drawing/2014/main" id="{A20B06FD-5C49-4E97-A347-B9D1E86CC37E}"/>
              </a:ext>
            </a:extLst>
          </p:cNvPr>
          <p:cNvGrpSpPr/>
          <p:nvPr/>
        </p:nvGrpSpPr>
        <p:grpSpPr>
          <a:xfrm>
            <a:off x="5728969" y="1995769"/>
            <a:ext cx="2614931" cy="899830"/>
            <a:chOff x="5728969" y="1995769"/>
            <a:chExt cx="2614931" cy="899830"/>
          </a:xfrm>
        </p:grpSpPr>
        <p:sp>
          <p:nvSpPr>
            <p:cNvPr id="11" name="Rectangle 10">
              <a:extLst>
                <a:ext uri="{FF2B5EF4-FFF2-40B4-BE49-F238E27FC236}">
                  <a16:creationId xmlns:a16="http://schemas.microsoft.com/office/drawing/2014/main" id="{4FC0B0ED-0D94-458E-A767-770B1559A9F7}"/>
                </a:ext>
              </a:extLst>
            </p:cNvPr>
            <p:cNvSpPr/>
            <p:nvPr/>
          </p:nvSpPr>
          <p:spPr bwMode="auto">
            <a:xfrm>
              <a:off x="5728969" y="1995769"/>
              <a:ext cx="2614931" cy="899830"/>
            </a:xfrm>
            <a:prstGeom prst="rect">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17" name="TextBox 16">
              <a:extLst>
                <a:ext uri="{FF2B5EF4-FFF2-40B4-BE49-F238E27FC236}">
                  <a16:creationId xmlns:a16="http://schemas.microsoft.com/office/drawing/2014/main" id="{1211AC14-6818-466E-B1B1-B6A9AB0D6423}"/>
                </a:ext>
              </a:extLst>
            </p:cNvPr>
            <p:cNvSpPr txBox="1"/>
            <p:nvPr/>
          </p:nvSpPr>
          <p:spPr>
            <a:xfrm>
              <a:off x="5914499" y="2229459"/>
              <a:ext cx="2372251"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x </a:t>
              </a:r>
              <a:r>
                <a:rPr lang="en-US" sz="2800">
                  <a:latin typeface="Times New Roman" panose="02020603050405020304" pitchFamily="18" charset="0"/>
                  <a:ea typeface="SimSun" panose="02010600030101010101" pitchFamily="2" charset="-122"/>
                  <a:cs typeface="Times New Roman" panose="02020603050405020304" pitchFamily="18" charset="0"/>
                  <a:sym typeface="Symbol" panose="05050102010706020507" pitchFamily="18" charset="2"/>
                </a:rPr>
                <a:t> -b/a</a:t>
              </a:r>
              <a:endParaRPr lang="en-US" sz="2800">
                <a:latin typeface="Times New Roman" panose="02020603050405020304" pitchFamily="18" charset="0"/>
                <a:ea typeface="SimSun" panose="02010600030101010101" pitchFamily="2" charset="-122"/>
                <a:cs typeface="Times New Roman" panose="02020603050405020304" pitchFamily="18" charset="0"/>
              </a:endParaRPr>
            </a:p>
          </p:txBody>
        </p:sp>
      </p:grpSp>
      <p:grpSp>
        <p:nvGrpSpPr>
          <p:cNvPr id="51" name="Group 50">
            <a:extLst>
              <a:ext uri="{FF2B5EF4-FFF2-40B4-BE49-F238E27FC236}">
                <a16:creationId xmlns:a16="http://schemas.microsoft.com/office/drawing/2014/main" id="{FA15C2F9-659C-4431-8CC1-C5FFD2ED501F}"/>
              </a:ext>
            </a:extLst>
          </p:cNvPr>
          <p:cNvGrpSpPr/>
          <p:nvPr/>
        </p:nvGrpSpPr>
        <p:grpSpPr>
          <a:xfrm>
            <a:off x="1988914" y="3534954"/>
            <a:ext cx="3314700" cy="1276350"/>
            <a:chOff x="1988914" y="3534954"/>
            <a:chExt cx="3314700" cy="1276350"/>
          </a:xfrm>
        </p:grpSpPr>
        <p:sp>
          <p:nvSpPr>
            <p:cNvPr id="10" name="Flowchart: Decision 9">
              <a:extLst>
                <a:ext uri="{FF2B5EF4-FFF2-40B4-BE49-F238E27FC236}">
                  <a16:creationId xmlns:a16="http://schemas.microsoft.com/office/drawing/2014/main" id="{4E8D2965-16BD-4378-8CF8-BC127A4093A6}"/>
                </a:ext>
              </a:extLst>
            </p:cNvPr>
            <p:cNvSpPr/>
            <p:nvPr/>
          </p:nvSpPr>
          <p:spPr bwMode="auto">
            <a:xfrm>
              <a:off x="1988914" y="3534954"/>
              <a:ext cx="3314700" cy="1276350"/>
            </a:xfrm>
            <a:prstGeom prst="flowChartDecision">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19" name="TextBox 18">
              <a:extLst>
                <a:ext uri="{FF2B5EF4-FFF2-40B4-BE49-F238E27FC236}">
                  <a16:creationId xmlns:a16="http://schemas.microsoft.com/office/drawing/2014/main" id="{ADEB0612-2794-4174-BF26-98CD71501986}"/>
                </a:ext>
              </a:extLst>
            </p:cNvPr>
            <p:cNvSpPr txBox="1"/>
            <p:nvPr/>
          </p:nvSpPr>
          <p:spPr>
            <a:xfrm>
              <a:off x="2404391" y="3911519"/>
              <a:ext cx="2899223"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b </a:t>
              </a:r>
              <a:r>
                <a:rPr lang="en-US" sz="2800">
                  <a:latin typeface="Times New Roman" panose="02020603050405020304" pitchFamily="18" charset="0"/>
                  <a:ea typeface="SimSun" panose="02010600030101010101" pitchFamily="2" charset="-122"/>
                  <a:cs typeface="Times New Roman" panose="02020603050405020304" pitchFamily="18" charset="0"/>
                  <a:sym typeface="Symbol" panose="05050102010706020507" pitchFamily="18" charset="2"/>
                </a:rPr>
                <a:t>= 0</a:t>
              </a:r>
              <a:endParaRPr lang="en-US" sz="2800">
                <a:latin typeface="Times New Roman" panose="02020603050405020304" pitchFamily="18" charset="0"/>
                <a:ea typeface="SimSun" panose="02010600030101010101" pitchFamily="2" charset="-122"/>
                <a:cs typeface="Times New Roman" panose="02020603050405020304" pitchFamily="18" charset="0"/>
              </a:endParaRPr>
            </a:p>
          </p:txBody>
        </p:sp>
      </p:grpSp>
      <p:grpSp>
        <p:nvGrpSpPr>
          <p:cNvPr id="50" name="Group 49">
            <a:extLst>
              <a:ext uri="{FF2B5EF4-FFF2-40B4-BE49-F238E27FC236}">
                <a16:creationId xmlns:a16="http://schemas.microsoft.com/office/drawing/2014/main" id="{320D36B5-6183-47B3-A796-107063672A57}"/>
              </a:ext>
            </a:extLst>
          </p:cNvPr>
          <p:cNvGrpSpPr/>
          <p:nvPr/>
        </p:nvGrpSpPr>
        <p:grpSpPr>
          <a:xfrm>
            <a:off x="2131252" y="1854647"/>
            <a:ext cx="3067033" cy="1276350"/>
            <a:chOff x="2131252" y="1854647"/>
            <a:chExt cx="3067033" cy="1276350"/>
          </a:xfrm>
        </p:grpSpPr>
        <p:sp>
          <p:nvSpPr>
            <p:cNvPr id="9" name="Flowchart: Decision 8">
              <a:extLst>
                <a:ext uri="{FF2B5EF4-FFF2-40B4-BE49-F238E27FC236}">
                  <a16:creationId xmlns:a16="http://schemas.microsoft.com/office/drawing/2014/main" id="{92988D73-AE99-4DE5-852C-77CC1A8E731F}"/>
                </a:ext>
              </a:extLst>
            </p:cNvPr>
            <p:cNvSpPr/>
            <p:nvPr/>
          </p:nvSpPr>
          <p:spPr bwMode="auto">
            <a:xfrm>
              <a:off x="2131252" y="1854647"/>
              <a:ext cx="3067033" cy="1276350"/>
            </a:xfrm>
            <a:prstGeom prst="flowChartDecision">
              <a:avLst/>
            </a:prstGeom>
            <a:solidFill>
              <a:srgbClr val="FFC000"/>
            </a:solidFill>
            <a:ln w="2857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20" name="TextBox 19">
              <a:extLst>
                <a:ext uri="{FF2B5EF4-FFF2-40B4-BE49-F238E27FC236}">
                  <a16:creationId xmlns:a16="http://schemas.microsoft.com/office/drawing/2014/main" id="{0A1DDCEB-3343-4804-B83C-0C4858D5AB95}"/>
                </a:ext>
              </a:extLst>
            </p:cNvPr>
            <p:cNvSpPr txBox="1"/>
            <p:nvPr/>
          </p:nvSpPr>
          <p:spPr>
            <a:xfrm>
              <a:off x="2475965" y="2236302"/>
              <a:ext cx="2324100"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a = 0</a:t>
              </a:r>
            </a:p>
          </p:txBody>
        </p:sp>
      </p:grpSp>
      <p:cxnSp>
        <p:nvCxnSpPr>
          <p:cNvPr id="22" name="Straight Arrow Connector 21">
            <a:extLst>
              <a:ext uri="{FF2B5EF4-FFF2-40B4-BE49-F238E27FC236}">
                <a16:creationId xmlns:a16="http://schemas.microsoft.com/office/drawing/2014/main" id="{37D5BF80-DB1C-4752-AA7A-0EA7FCC527E5}"/>
              </a:ext>
            </a:extLst>
          </p:cNvPr>
          <p:cNvCxnSpPr>
            <a:cxnSpLocks/>
            <a:stCxn id="7" idx="4"/>
            <a:endCxn id="9" idx="0"/>
          </p:cNvCxnSpPr>
          <p:nvPr/>
        </p:nvCxnSpPr>
        <p:spPr bwMode="auto">
          <a:xfrm flipH="1">
            <a:off x="3664769" y="1400792"/>
            <a:ext cx="2251" cy="453855"/>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29" name="Straight Arrow Connector 28">
            <a:extLst>
              <a:ext uri="{FF2B5EF4-FFF2-40B4-BE49-F238E27FC236}">
                <a16:creationId xmlns:a16="http://schemas.microsoft.com/office/drawing/2014/main" id="{8B4DE098-C2B4-4EEA-8C7D-6BF5D843596D}"/>
              </a:ext>
            </a:extLst>
          </p:cNvPr>
          <p:cNvCxnSpPr>
            <a:cxnSpLocks/>
            <a:stCxn id="9" idx="2"/>
          </p:cNvCxnSpPr>
          <p:nvPr/>
        </p:nvCxnSpPr>
        <p:spPr bwMode="auto">
          <a:xfrm>
            <a:off x="3664769" y="3130997"/>
            <a:ext cx="0" cy="416370"/>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21" name="Straight Arrow Connector 20">
            <a:extLst>
              <a:ext uri="{FF2B5EF4-FFF2-40B4-BE49-F238E27FC236}">
                <a16:creationId xmlns:a16="http://schemas.microsoft.com/office/drawing/2014/main" id="{51FDF1DE-F644-427D-9ACA-F849FA934E12}"/>
              </a:ext>
            </a:extLst>
          </p:cNvPr>
          <p:cNvCxnSpPr>
            <a:cxnSpLocks/>
          </p:cNvCxnSpPr>
          <p:nvPr/>
        </p:nvCxnSpPr>
        <p:spPr bwMode="auto">
          <a:xfrm>
            <a:off x="3664768" y="4789481"/>
            <a:ext cx="0" cy="463655"/>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23" name="Straight Arrow Connector 22">
            <a:extLst>
              <a:ext uri="{FF2B5EF4-FFF2-40B4-BE49-F238E27FC236}">
                <a16:creationId xmlns:a16="http://schemas.microsoft.com/office/drawing/2014/main" id="{F5BCD274-8CE7-41B5-9802-D8A51318FE7F}"/>
              </a:ext>
            </a:extLst>
          </p:cNvPr>
          <p:cNvCxnSpPr>
            <a:cxnSpLocks/>
          </p:cNvCxnSpPr>
          <p:nvPr/>
        </p:nvCxnSpPr>
        <p:spPr bwMode="auto">
          <a:xfrm>
            <a:off x="5198284" y="2491069"/>
            <a:ext cx="530684" cy="0"/>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24" name="Straight Arrow Connector 23">
            <a:extLst>
              <a:ext uri="{FF2B5EF4-FFF2-40B4-BE49-F238E27FC236}">
                <a16:creationId xmlns:a16="http://schemas.microsoft.com/office/drawing/2014/main" id="{A786E419-BB56-40BE-9AC6-B84C9DAAE53D}"/>
              </a:ext>
            </a:extLst>
          </p:cNvPr>
          <p:cNvCxnSpPr>
            <a:cxnSpLocks/>
            <a:stCxn id="11" idx="3"/>
            <a:endCxn id="26" idx="2"/>
          </p:cNvCxnSpPr>
          <p:nvPr/>
        </p:nvCxnSpPr>
        <p:spPr bwMode="auto">
          <a:xfrm>
            <a:off x="8343900" y="2445684"/>
            <a:ext cx="447157" cy="3464"/>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grpSp>
        <p:nvGrpSpPr>
          <p:cNvPr id="47" name="Group 46">
            <a:extLst>
              <a:ext uri="{FF2B5EF4-FFF2-40B4-BE49-F238E27FC236}">
                <a16:creationId xmlns:a16="http://schemas.microsoft.com/office/drawing/2014/main" id="{53E10859-0903-48F7-89EA-F7B5CC603E69}"/>
              </a:ext>
            </a:extLst>
          </p:cNvPr>
          <p:cNvGrpSpPr/>
          <p:nvPr/>
        </p:nvGrpSpPr>
        <p:grpSpPr>
          <a:xfrm>
            <a:off x="8791057" y="1810973"/>
            <a:ext cx="3324743" cy="1276350"/>
            <a:chOff x="8791057" y="1810973"/>
            <a:chExt cx="3324743" cy="1276350"/>
          </a:xfrm>
        </p:grpSpPr>
        <p:sp>
          <p:nvSpPr>
            <p:cNvPr id="26" name="Oval 25">
              <a:extLst>
                <a:ext uri="{FF2B5EF4-FFF2-40B4-BE49-F238E27FC236}">
                  <a16:creationId xmlns:a16="http://schemas.microsoft.com/office/drawing/2014/main" id="{4AE7278D-1D87-4054-A00A-062B34141017}"/>
                </a:ext>
              </a:extLst>
            </p:cNvPr>
            <p:cNvSpPr/>
            <p:nvPr/>
          </p:nvSpPr>
          <p:spPr bwMode="auto">
            <a:xfrm>
              <a:off x="8791057" y="1810973"/>
              <a:ext cx="3324743" cy="1276350"/>
            </a:xfrm>
            <a:prstGeom prst="ellipse">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27" name="TextBox 26">
              <a:extLst>
                <a:ext uri="{FF2B5EF4-FFF2-40B4-BE49-F238E27FC236}">
                  <a16:creationId xmlns:a16="http://schemas.microsoft.com/office/drawing/2014/main" id="{96780E81-3BE3-47D5-8F97-C3AA6686AC14}"/>
                </a:ext>
              </a:extLst>
            </p:cNvPr>
            <p:cNvSpPr txBox="1"/>
            <p:nvPr/>
          </p:nvSpPr>
          <p:spPr>
            <a:xfrm>
              <a:off x="9036102" y="1972094"/>
              <a:ext cx="2900570" cy="954107"/>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Đưa ra x rồi kết thúc</a:t>
              </a:r>
            </a:p>
          </p:txBody>
        </p:sp>
      </p:grpSp>
      <p:grpSp>
        <p:nvGrpSpPr>
          <p:cNvPr id="49" name="Group 48">
            <a:extLst>
              <a:ext uri="{FF2B5EF4-FFF2-40B4-BE49-F238E27FC236}">
                <a16:creationId xmlns:a16="http://schemas.microsoft.com/office/drawing/2014/main" id="{F57DD1C6-8484-45F1-9675-30E69443F218}"/>
              </a:ext>
            </a:extLst>
          </p:cNvPr>
          <p:cNvGrpSpPr/>
          <p:nvPr/>
        </p:nvGrpSpPr>
        <p:grpSpPr>
          <a:xfrm>
            <a:off x="5813806" y="3429335"/>
            <a:ext cx="3753060" cy="1488624"/>
            <a:chOff x="5813806" y="3429335"/>
            <a:chExt cx="3753060" cy="1488624"/>
          </a:xfrm>
        </p:grpSpPr>
        <p:sp>
          <p:nvSpPr>
            <p:cNvPr id="39" name="Oval 38">
              <a:extLst>
                <a:ext uri="{FF2B5EF4-FFF2-40B4-BE49-F238E27FC236}">
                  <a16:creationId xmlns:a16="http://schemas.microsoft.com/office/drawing/2014/main" id="{4DE78F90-DBEE-4528-8B33-C493289F6943}"/>
                </a:ext>
              </a:extLst>
            </p:cNvPr>
            <p:cNvSpPr/>
            <p:nvPr/>
          </p:nvSpPr>
          <p:spPr bwMode="auto">
            <a:xfrm>
              <a:off x="5813806" y="3429335"/>
              <a:ext cx="3753060" cy="1488624"/>
            </a:xfrm>
            <a:prstGeom prst="ellipse">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40" name="TextBox 39">
              <a:extLst>
                <a:ext uri="{FF2B5EF4-FFF2-40B4-BE49-F238E27FC236}">
                  <a16:creationId xmlns:a16="http://schemas.microsoft.com/office/drawing/2014/main" id="{96B7C897-A572-42E1-A962-2A325C4AF76F}"/>
                </a:ext>
              </a:extLst>
            </p:cNvPr>
            <p:cNvSpPr txBox="1"/>
            <p:nvPr/>
          </p:nvSpPr>
          <p:spPr>
            <a:xfrm>
              <a:off x="5977544" y="3770678"/>
              <a:ext cx="3589322" cy="954107"/>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Thông báo PT vô nghiệm rồi kết thúc</a:t>
              </a:r>
            </a:p>
          </p:txBody>
        </p:sp>
      </p:grpSp>
      <p:cxnSp>
        <p:nvCxnSpPr>
          <p:cNvPr id="41" name="Straight Arrow Connector 40">
            <a:extLst>
              <a:ext uri="{FF2B5EF4-FFF2-40B4-BE49-F238E27FC236}">
                <a16:creationId xmlns:a16="http://schemas.microsoft.com/office/drawing/2014/main" id="{48C1155C-0521-44F0-999C-DC3261706946}"/>
              </a:ext>
            </a:extLst>
          </p:cNvPr>
          <p:cNvCxnSpPr>
            <a:cxnSpLocks/>
          </p:cNvCxnSpPr>
          <p:nvPr/>
        </p:nvCxnSpPr>
        <p:spPr bwMode="auto">
          <a:xfrm>
            <a:off x="5303614" y="4176541"/>
            <a:ext cx="530684" cy="0"/>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sp>
        <p:nvSpPr>
          <p:cNvPr id="42" name="TextBox 41">
            <a:extLst>
              <a:ext uri="{FF2B5EF4-FFF2-40B4-BE49-F238E27FC236}">
                <a16:creationId xmlns:a16="http://schemas.microsoft.com/office/drawing/2014/main" id="{C72CA52B-9709-4A51-B7A2-7AF9B300480F}"/>
              </a:ext>
            </a:extLst>
          </p:cNvPr>
          <p:cNvSpPr txBox="1"/>
          <p:nvPr/>
        </p:nvSpPr>
        <p:spPr>
          <a:xfrm>
            <a:off x="3686069" y="2976998"/>
            <a:ext cx="1092493"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Đúng</a:t>
            </a:r>
          </a:p>
        </p:txBody>
      </p:sp>
      <p:sp>
        <p:nvSpPr>
          <p:cNvPr id="43" name="TextBox 42">
            <a:extLst>
              <a:ext uri="{FF2B5EF4-FFF2-40B4-BE49-F238E27FC236}">
                <a16:creationId xmlns:a16="http://schemas.microsoft.com/office/drawing/2014/main" id="{B6ED4591-B67A-4DC9-ABA1-5DBDA3A8446F}"/>
              </a:ext>
            </a:extLst>
          </p:cNvPr>
          <p:cNvSpPr txBox="1"/>
          <p:nvPr/>
        </p:nvSpPr>
        <p:spPr>
          <a:xfrm>
            <a:off x="4873368" y="1944653"/>
            <a:ext cx="1074519"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Sai</a:t>
            </a:r>
          </a:p>
        </p:txBody>
      </p:sp>
      <p:sp>
        <p:nvSpPr>
          <p:cNvPr id="44" name="TextBox 43">
            <a:extLst>
              <a:ext uri="{FF2B5EF4-FFF2-40B4-BE49-F238E27FC236}">
                <a16:creationId xmlns:a16="http://schemas.microsoft.com/office/drawing/2014/main" id="{50EFF890-BA84-4A9F-86FF-A72B3CAD7557}"/>
              </a:ext>
            </a:extLst>
          </p:cNvPr>
          <p:cNvSpPr txBox="1"/>
          <p:nvPr/>
        </p:nvSpPr>
        <p:spPr>
          <a:xfrm>
            <a:off x="3707572" y="4692041"/>
            <a:ext cx="1092493"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Đúng</a:t>
            </a:r>
          </a:p>
        </p:txBody>
      </p:sp>
      <p:sp>
        <p:nvSpPr>
          <p:cNvPr id="45" name="TextBox 44">
            <a:extLst>
              <a:ext uri="{FF2B5EF4-FFF2-40B4-BE49-F238E27FC236}">
                <a16:creationId xmlns:a16="http://schemas.microsoft.com/office/drawing/2014/main" id="{D3795AA8-2135-4CC3-977E-198BC42699D5}"/>
              </a:ext>
            </a:extLst>
          </p:cNvPr>
          <p:cNvSpPr txBox="1"/>
          <p:nvPr/>
        </p:nvSpPr>
        <p:spPr>
          <a:xfrm>
            <a:off x="5021451" y="3599835"/>
            <a:ext cx="1074519"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Sai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wipe(up)">
                                      <p:cBhvr>
                                        <p:cTn id="17" dur="500"/>
                                        <p:tgtEl>
                                          <p:spTgt spid="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up)">
                                      <p:cBhvr>
                                        <p:cTn id="22" dur="500"/>
                                        <p:tgtEl>
                                          <p:spTgt spid="29"/>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up)">
                                      <p:cBhvr>
                                        <p:cTn id="25" dur="500"/>
                                        <p:tgtEl>
                                          <p:spTgt spid="4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wipe(up)">
                                      <p:cBhvr>
                                        <p:cTn id="30" dur="500"/>
                                        <p:tgtEl>
                                          <p:spTgt spid="5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up)">
                                      <p:cBhvr>
                                        <p:cTn id="43" dur="500"/>
                                        <p:tgtEl>
                                          <p:spTgt spid="5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500"/>
                                        <p:tgtEl>
                                          <p:spTgt spid="4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wipe(left)">
                                      <p:cBhvr>
                                        <p:cTn id="56" dur="500"/>
                                        <p:tgtEl>
                                          <p:spTgt spid="4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500"/>
                                        <p:tgtEl>
                                          <p:spTgt spid="24"/>
                                        </p:tgtEl>
                                      </p:cBhvr>
                                    </p:animEffect>
                                  </p:childTnLst>
                                </p:cTn>
                              </p:par>
                              <p:par>
                                <p:cTn id="62" presetID="22" presetClass="entr" presetSubtype="8" fill="hold" nodeType="with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wipe(left)">
                                      <p:cBhvr>
                                        <p:cTn id="64" dur="500"/>
                                        <p:tgtEl>
                                          <p:spTgt spid="4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wipe(down)">
                                      <p:cBhvr>
                                        <p:cTn id="69" dur="500"/>
                                        <p:tgtEl>
                                          <p:spTgt spid="45"/>
                                        </p:tgtEl>
                                      </p:cBhvr>
                                    </p:animEffect>
                                  </p:childTnLst>
                                </p:cTn>
                              </p:par>
                              <p:par>
                                <p:cTn id="70" presetID="22" presetClass="entr" presetSubtype="4" fill="hold"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down)">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wipe(left)">
                                      <p:cBhvr>
                                        <p:cTn id="7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24238" y="1824906"/>
            <a:ext cx="7917132" cy="829858"/>
          </a:xfrm>
          <a:prstGeom prst="rect">
            <a:avLst/>
          </a:prstGeom>
          <a:noFill/>
        </p:spPr>
        <p:txBody>
          <a:bodyPr wrap="none" lIns="90311" tIns="45156" rIns="90311" bIns="45156">
            <a:spAutoFit/>
          </a:bodyPr>
          <a:lstStyle/>
          <a:p>
            <a:pPr algn="ctr" eaLnBrk="1" fontAlgn="auto" hangingPunct="1">
              <a:spcBef>
                <a:spcPts val="0"/>
              </a:spcBef>
              <a:spcAft>
                <a:spcPts val="0"/>
              </a:spcAft>
              <a:defRPr/>
            </a:pPr>
            <a:r>
              <a:rPr lang="en-US" sz="48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HÌNH THÀNH KIẾN THỨC</a:t>
            </a:r>
          </a:p>
        </p:txBody>
      </p:sp>
      <p:pic>
        <p:nvPicPr>
          <p:cNvPr id="14" name="Hình ảnh 5">
            <a:extLst>
              <a:ext uri="{FF2B5EF4-FFF2-40B4-BE49-F238E27FC236}">
                <a16:creationId xmlns:a16="http://schemas.microsoft.com/office/drawing/2014/main" id="{88A3950E-CA22-41E8-ABA3-F20D9645C71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8711" t="12222" r="20015" b="20370"/>
          <a:stretch/>
        </p:blipFill>
        <p:spPr>
          <a:xfrm>
            <a:off x="0" y="111220"/>
            <a:ext cx="3542044" cy="3429000"/>
          </a:xfrm>
          <a:prstGeom prst="ellipse">
            <a:avLst/>
          </a:prstGeom>
          <a:ln>
            <a:noFill/>
          </a:ln>
          <a:effectLst>
            <a:softEdge rad="112500"/>
          </a:effectLst>
        </p:spPr>
      </p:pic>
      <p:sp>
        <p:nvSpPr>
          <p:cNvPr id="2" name="Rectangle 1">
            <a:extLst>
              <a:ext uri="{FF2B5EF4-FFF2-40B4-BE49-F238E27FC236}">
                <a16:creationId xmlns:a16="http://schemas.microsoft.com/office/drawing/2014/main" id="{26817C89-0B62-43CE-98E1-AD6DACE37063}"/>
              </a:ext>
            </a:extLst>
          </p:cNvPr>
          <p:cNvSpPr/>
          <p:nvPr/>
        </p:nvSpPr>
        <p:spPr>
          <a:xfrm>
            <a:off x="2502570" y="3783675"/>
            <a:ext cx="8638800" cy="646331"/>
          </a:xfrm>
          <a:prstGeom prst="rect">
            <a:avLst/>
          </a:prstGeom>
        </p:spPr>
        <p:txBody>
          <a:bodyPr wrap="square">
            <a:spAutoFit/>
          </a:bodyPr>
          <a:lstStyle/>
          <a:p>
            <a:pPr eaLnBrk="1" fontAlgn="auto" hangingPunct="1">
              <a:spcBef>
                <a:spcPts val="0"/>
              </a:spcBef>
              <a:spcAft>
                <a:spcPts val="0"/>
              </a:spcAft>
              <a:defRPr/>
            </a:pPr>
            <a:r>
              <a:rPr lang="en-US" sz="3600" b="1">
                <a:solidFill>
                  <a:srgbClr val="FF0000"/>
                </a:solidFill>
                <a:latin typeface="Times New Roman" panose="02020603050405020304" pitchFamily="18" charset="0"/>
                <a:cs typeface="Times New Roman" panose="02020603050405020304" pitchFamily="18" charset="0"/>
              </a:rPr>
              <a:t>2. </a:t>
            </a:r>
            <a:r>
              <a:rPr lang="en-US" altLang="vi-VN" sz="3600" b="1">
                <a:solidFill>
                  <a:srgbClr val="FF0000"/>
                </a:solidFill>
                <a:latin typeface="Times New Roman" panose="02020603050405020304" pitchFamily="18" charset="0"/>
                <a:cs typeface="Times New Roman" panose="02020603050405020304" pitchFamily="18" charset="0"/>
                <a:sym typeface="+mn-ea"/>
              </a:rPr>
              <a:t>Thực hành</a:t>
            </a:r>
            <a:endParaRPr lang="en-US" sz="3600" b="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endParaRPr>
          </a:p>
        </p:txBody>
      </p:sp>
      <p:sp>
        <p:nvSpPr>
          <p:cNvPr id="3" name="Rectangle 2">
            <a:extLst>
              <a:ext uri="{FF2B5EF4-FFF2-40B4-BE49-F238E27FC236}">
                <a16:creationId xmlns:a16="http://schemas.microsoft.com/office/drawing/2014/main" id="{C7B4283B-F74C-4C35-B23F-07B1B4091D6B}"/>
              </a:ext>
            </a:extLst>
          </p:cNvPr>
          <p:cNvSpPr/>
          <p:nvPr/>
        </p:nvSpPr>
        <p:spPr>
          <a:xfrm>
            <a:off x="2502570" y="2991650"/>
            <a:ext cx="10718514" cy="646331"/>
          </a:xfrm>
          <a:prstGeom prst="rect">
            <a:avLst/>
          </a:prstGeom>
        </p:spPr>
        <p:txBody>
          <a:bodyPr wrap="square">
            <a:spAutoFit/>
          </a:bodyPr>
          <a:lstStyle/>
          <a:p>
            <a:pPr lvl="0" fontAlgn="auto">
              <a:spcBef>
                <a:spcPts val="0"/>
              </a:spcBef>
              <a:spcAft>
                <a:spcPts val="0"/>
              </a:spcAft>
              <a:defRPr/>
            </a:pPr>
            <a:r>
              <a:rPr lang="en-US" sz="3600" b="1">
                <a:solidFill>
                  <a:srgbClr val="FF0000"/>
                </a:solidFill>
                <a:latin typeface="Times New Roman" panose="02020603050405020304" pitchFamily="18" charset="0"/>
                <a:cs typeface="Times New Roman" panose="02020603050405020304" pitchFamily="18" charset="0"/>
              </a:rPr>
              <a:t>1. </a:t>
            </a:r>
            <a:r>
              <a:rPr lang="en-US" altLang="vi-VN" sz="3600" b="1">
                <a:solidFill>
                  <a:srgbClr val="FF0000"/>
                </a:solidFill>
                <a:latin typeface="Times New Roman" panose="02020603050405020304" pitchFamily="18" charset="0"/>
                <a:cs typeface="Times New Roman" panose="02020603050405020304" pitchFamily="18" charset="0"/>
                <a:sym typeface="+mn-ea"/>
              </a:rPr>
              <a:t>Thể hiện cấu trúc rẽ nhánh trong scratch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ình ảnh Cô Gái Suy Nghĩ PNG Miễn Phí Tải Về - Lovepik">
            <a:extLst>
              <a:ext uri="{FF2B5EF4-FFF2-40B4-BE49-F238E27FC236}">
                <a16:creationId xmlns:a16="http://schemas.microsoft.com/office/drawing/2014/main" id="{4B9D75BB-F9FA-42A6-B43E-66EA33AD5653}"/>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7186" b="99701" l="9780" r="89721">
                        <a14:foregroundMark x1="69162" y1="13074" x2="69760" y2="18862"/>
                        <a14:foregroundMark x1="65269" y1="18064" x2="64172" y2="21956"/>
                        <a14:foregroundMark x1="70259" y1="7186" x2="63573" y2="7485"/>
                        <a14:foregroundMark x1="53892" y1="55788" x2="55289" y2="62176"/>
                        <a14:foregroundMark x1="34132" y1="56687" x2="44411" y2="64172"/>
                        <a14:foregroundMark x1="62176" y1="53094" x2="55988" y2="56587"/>
                        <a14:foregroundMark x1="55988" y1="56587" x2="49701" y2="63872"/>
                        <a14:foregroundMark x1="63573" y1="53593" x2="60878" y2="53293"/>
                        <a14:foregroundMark x1="34132" y1="53892" x2="31637" y2="55289"/>
                        <a14:foregroundMark x1="32236" y1="79441" x2="36427" y2="82236"/>
                        <a14:foregroundMark x1="60279" y1="80838" x2="59681" y2="86427"/>
                        <a14:foregroundMark x1="46707" y1="91417" x2="46707" y2="98104"/>
                        <a14:foregroundMark x1="52196" y1="95309" x2="51896" y2="99701"/>
                        <a14:foregroundMark x1="41118" y1="96707" x2="40818" y2="99202"/>
                        <a14:foregroundMark x1="38024" y1="97206" x2="65868" y2="97206"/>
                        <a14:foregroundMark x1="38024" y1="97505" x2="34132" y2="97206"/>
                        <a14:foregroundMark x1="33333" y1="96707" x2="33633" y2="98104"/>
                        <a14:foregroundMark x1="35529" y1="94212" x2="33333" y2="99202"/>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370844" y="2493335"/>
            <a:ext cx="2364998" cy="2364998"/>
          </a:xfrm>
          <a:prstGeom prst="rect">
            <a:avLst/>
          </a:prstGeom>
          <a:noFill/>
          <a:extLst>
            <a:ext uri="{909E8E84-426E-40DD-AFC4-6F175D3DCCD1}">
              <a14:hiddenFill xmlns:a14="http://schemas.microsoft.com/office/drawing/2010/main">
                <a:solidFill>
                  <a:srgbClr val="FFFFFF"/>
                </a:solidFill>
              </a14:hiddenFill>
            </a:ext>
          </a:extLst>
        </p:spPr>
      </p:pic>
      <p:sp>
        <p:nvSpPr>
          <p:cNvPr id="4" name="Speech Bubble: Oval 3">
            <a:extLst>
              <a:ext uri="{FF2B5EF4-FFF2-40B4-BE49-F238E27FC236}">
                <a16:creationId xmlns:a16="http://schemas.microsoft.com/office/drawing/2014/main" id="{A2EADA7C-AF23-4714-9490-85BBB2D00318}"/>
              </a:ext>
            </a:extLst>
          </p:cNvPr>
          <p:cNvSpPr/>
          <p:nvPr/>
        </p:nvSpPr>
        <p:spPr bwMode="auto">
          <a:xfrm>
            <a:off x="644692" y="1213887"/>
            <a:ext cx="11313968" cy="1609524"/>
          </a:xfrm>
          <a:prstGeom prst="wedgeEllipseCallout">
            <a:avLst>
              <a:gd name="adj1" fmla="val -44248"/>
              <a:gd name="adj2" fmla="val 82216"/>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9Slide03 Roboto" panose="02000000000000000000" pitchFamily="2" charset="0"/>
              <a:ea typeface="#9Slide03 Roboto" panose="02000000000000000000" pitchFamily="2" charset="0"/>
              <a:cs typeface="+mn-cs"/>
            </a:endParaRPr>
          </a:p>
        </p:txBody>
      </p:sp>
      <p:sp>
        <p:nvSpPr>
          <p:cNvPr id="8" name="Title 1"/>
          <p:cNvSpPr txBox="1"/>
          <p:nvPr/>
        </p:nvSpPr>
        <p:spPr>
          <a:xfrm>
            <a:off x="1763821" y="1466918"/>
            <a:ext cx="9075709" cy="1797655"/>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lvl="0" eaLnBrk="0" hangingPunct="0"/>
            <a:r>
              <a:rPr lang="en-US">
                <a:solidFill>
                  <a:srgbClr val="000000"/>
                </a:solidFill>
              </a:rPr>
              <a:t>Câu 1: Cấu trúc rẽ nhánh là gì? Có những loại cấu trúc rẽ nhánh  nào?  </a:t>
            </a:r>
          </a:p>
        </p:txBody>
      </p:sp>
      <p:sp>
        <p:nvSpPr>
          <p:cNvPr id="6" name="Rectangle 5">
            <a:extLst>
              <a:ext uri="{FF2B5EF4-FFF2-40B4-BE49-F238E27FC236}">
                <a16:creationId xmlns:a16="http://schemas.microsoft.com/office/drawing/2014/main" id="{E30A2D47-C6F3-44CF-B3A8-7BF1EC5B1C23}"/>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1"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32881" y="539838"/>
            <a:ext cx="11525150" cy="1464654"/>
          </a:xfrm>
        </p:spPr>
        <p:txBody>
          <a:bodyPr/>
          <a:lstStyle/>
          <a:p>
            <a:pPr marL="0" indent="0" algn="just">
              <a:buNone/>
            </a:pPr>
            <a:r>
              <a:rPr lang="en-US" b="1">
                <a:latin typeface="Times New Roman" panose="02020603050405020304" pitchFamily="18" charset="0"/>
                <a:cs typeface="Times New Roman" panose="02020603050405020304" pitchFamily="18" charset="0"/>
                <a:sym typeface="+mn-ea"/>
              </a:rPr>
              <a:t>- </a:t>
            </a:r>
            <a:r>
              <a:rPr lang="en-US">
                <a:latin typeface="Times New Roman" panose="02020603050405020304" pitchFamily="18" charset="0"/>
                <a:cs typeface="Times New Roman" panose="02020603050405020304" pitchFamily="18" charset="0"/>
                <a:sym typeface="+mn-ea"/>
              </a:rPr>
              <a:t>Tùy vào kết quả kiểm tra là đúng hay sai mà bước xử lí tiếp theo sẽ rẽ theo “nhánh” tương ứng, cấu trúc như vậy được gọi là cấu trúc rẽ nhánh. Có 2 dạng cấu trúc rẽ nhánh: dạng đủ và dạng thiếu.</a:t>
            </a:r>
            <a:endParaRPr lang="en-US" b="1">
              <a:latin typeface="Times New Roman" panose="02020603050405020304" pitchFamily="18"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120524E0-2ED2-49DF-8487-6DCB0E9F5A96}"/>
              </a:ext>
            </a:extLst>
          </p:cNvPr>
          <p:cNvCxnSpPr>
            <a:cxnSpLocks/>
          </p:cNvCxnSpPr>
          <p:nvPr/>
        </p:nvCxnSpPr>
        <p:spPr>
          <a:xfrm>
            <a:off x="6891292" y="3682633"/>
            <a:ext cx="771433" cy="0"/>
          </a:xfrm>
          <a:prstGeom prst="line">
            <a:avLst/>
          </a:prstGeom>
          <a:ln w="28575">
            <a:solidFill>
              <a:schemeClr val="tx1"/>
            </a:solidFill>
          </a:ln>
        </p:spPr>
        <p:style>
          <a:lnRef idx="3">
            <a:schemeClr val="accent1"/>
          </a:lnRef>
          <a:fillRef idx="0">
            <a:schemeClr val="accent1"/>
          </a:fillRef>
          <a:effectRef idx="2">
            <a:schemeClr val="accent1"/>
          </a:effectRef>
          <a:fontRef idx="minor">
            <a:schemeClr val="tx1"/>
          </a:fontRef>
        </p:style>
      </p:cxnSp>
      <p:sp>
        <p:nvSpPr>
          <p:cNvPr id="29" name="Flowchart: Decision 28">
            <a:extLst>
              <a:ext uri="{FF2B5EF4-FFF2-40B4-BE49-F238E27FC236}">
                <a16:creationId xmlns:a16="http://schemas.microsoft.com/office/drawing/2014/main" id="{708225F6-EC5E-49E3-93F1-0CEB2FF98892}"/>
              </a:ext>
            </a:extLst>
          </p:cNvPr>
          <p:cNvSpPr/>
          <p:nvPr/>
        </p:nvSpPr>
        <p:spPr>
          <a:xfrm>
            <a:off x="7662725" y="3146154"/>
            <a:ext cx="3582791" cy="1072955"/>
          </a:xfrm>
          <a:prstGeom prst="flowChartDecision">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 kiện</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0" name="Rectangle 29">
            <a:extLst>
              <a:ext uri="{FF2B5EF4-FFF2-40B4-BE49-F238E27FC236}">
                <a16:creationId xmlns:a16="http://schemas.microsoft.com/office/drawing/2014/main" id="{867AA755-EE48-411C-8C70-433DB96F2433}"/>
              </a:ext>
            </a:extLst>
          </p:cNvPr>
          <p:cNvSpPr/>
          <p:nvPr/>
        </p:nvSpPr>
        <p:spPr>
          <a:xfrm>
            <a:off x="6096000" y="4566686"/>
            <a:ext cx="1849054" cy="528922"/>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 1</a:t>
            </a:r>
          </a:p>
        </p:txBody>
      </p:sp>
      <p:cxnSp>
        <p:nvCxnSpPr>
          <p:cNvPr id="31" name="Straight Arrow Connector 30">
            <a:extLst>
              <a:ext uri="{FF2B5EF4-FFF2-40B4-BE49-F238E27FC236}">
                <a16:creationId xmlns:a16="http://schemas.microsoft.com/office/drawing/2014/main" id="{FBF627D1-AC5B-4AFA-B518-212280A54F33}"/>
              </a:ext>
            </a:extLst>
          </p:cNvPr>
          <p:cNvCxnSpPr/>
          <p:nvPr/>
        </p:nvCxnSpPr>
        <p:spPr>
          <a:xfrm>
            <a:off x="6891292" y="3690188"/>
            <a:ext cx="0" cy="906723"/>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32" name="Straight Arrow Connector 31">
            <a:extLst>
              <a:ext uri="{FF2B5EF4-FFF2-40B4-BE49-F238E27FC236}">
                <a16:creationId xmlns:a16="http://schemas.microsoft.com/office/drawing/2014/main" id="{85D956BD-66E0-423D-A554-C14B43068C77}"/>
              </a:ext>
            </a:extLst>
          </p:cNvPr>
          <p:cNvCxnSpPr>
            <a:cxnSpLocks/>
            <a:endCxn id="29" idx="0"/>
          </p:cNvCxnSpPr>
          <p:nvPr/>
        </p:nvCxnSpPr>
        <p:spPr>
          <a:xfrm flipH="1">
            <a:off x="9454122" y="2647457"/>
            <a:ext cx="1989" cy="498697"/>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33" name="Text Box 24">
            <a:extLst>
              <a:ext uri="{FF2B5EF4-FFF2-40B4-BE49-F238E27FC236}">
                <a16:creationId xmlns:a16="http://schemas.microsoft.com/office/drawing/2014/main" id="{464BCA87-B816-475F-ABE5-BCAFDD6133ED}"/>
              </a:ext>
            </a:extLst>
          </p:cNvPr>
          <p:cNvSpPr txBox="1"/>
          <p:nvPr/>
        </p:nvSpPr>
        <p:spPr>
          <a:xfrm>
            <a:off x="6720503" y="3219343"/>
            <a:ext cx="837123" cy="412769"/>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Đúng</a:t>
            </a:r>
          </a:p>
        </p:txBody>
      </p:sp>
      <p:sp>
        <p:nvSpPr>
          <p:cNvPr id="34" name="Text Box 25">
            <a:extLst>
              <a:ext uri="{FF2B5EF4-FFF2-40B4-BE49-F238E27FC236}">
                <a16:creationId xmlns:a16="http://schemas.microsoft.com/office/drawing/2014/main" id="{0FC4C77A-6F10-4B51-8024-8166B00E14CF}"/>
              </a:ext>
            </a:extLst>
          </p:cNvPr>
          <p:cNvSpPr txBox="1"/>
          <p:nvPr/>
        </p:nvSpPr>
        <p:spPr>
          <a:xfrm>
            <a:off x="9454115" y="4169593"/>
            <a:ext cx="608726" cy="467233"/>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000">
                <a:effectLst/>
                <a:latin typeface="Times New Roman" panose="02020603050405020304" pitchFamily="18" charset="0"/>
                <a:ea typeface="Calibri" panose="020F0502020204030204" pitchFamily="34" charset="0"/>
                <a:cs typeface="Times New Roman" panose="02020603050405020304" pitchFamily="18" charset="0"/>
              </a:rPr>
              <a:t>Sai</a:t>
            </a:r>
          </a:p>
        </p:txBody>
      </p:sp>
      <p:sp>
        <p:nvSpPr>
          <p:cNvPr id="35" name="Text Box 26">
            <a:extLst>
              <a:ext uri="{FF2B5EF4-FFF2-40B4-BE49-F238E27FC236}">
                <a16:creationId xmlns:a16="http://schemas.microsoft.com/office/drawing/2014/main" id="{AE732383-B39F-4CF9-85CC-2F26B0A10FFA}"/>
              </a:ext>
            </a:extLst>
          </p:cNvPr>
          <p:cNvSpPr txBox="1"/>
          <p:nvPr/>
        </p:nvSpPr>
        <p:spPr>
          <a:xfrm>
            <a:off x="6096000" y="5767268"/>
            <a:ext cx="5138461" cy="826571"/>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Điều kiện đúng thì thực hiện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Lệnh 1,</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Sai thì thực hiện </a:t>
            </a:r>
            <a:r>
              <a:rPr lang="en-US" sz="2400" b="1">
                <a:latin typeface="Times New Roman" panose="02020603050405020304" pitchFamily="18" charset="0"/>
                <a:ea typeface="Calibri" panose="020F0502020204030204" pitchFamily="34" charset="0"/>
                <a:cs typeface="Times New Roman" panose="02020603050405020304" pitchFamily="18" charset="0"/>
              </a:rPr>
              <a:t>L</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ệnh 2</a:t>
            </a:r>
            <a:r>
              <a:rPr lang="en-US" sz="2400">
                <a:effectLst/>
                <a:latin typeface="Times New Roman" panose="02020603050405020304" pitchFamily="18" charset="0"/>
                <a:ea typeface="Calibri" panose="020F0502020204030204" pitchFamily="34" charset="0"/>
                <a:cs typeface="Times New Roman" panose="02020603050405020304" pitchFamily="18" charset="0"/>
              </a:rPr>
              <a:t>.</a:t>
            </a:r>
          </a:p>
        </p:txBody>
      </p:sp>
      <p:sp>
        <p:nvSpPr>
          <p:cNvPr id="36" name="Text Box 28">
            <a:extLst>
              <a:ext uri="{FF2B5EF4-FFF2-40B4-BE49-F238E27FC236}">
                <a16:creationId xmlns:a16="http://schemas.microsoft.com/office/drawing/2014/main" id="{96CEA448-3005-4CE4-B83E-51EA1C52A98F}"/>
              </a:ext>
            </a:extLst>
          </p:cNvPr>
          <p:cNvSpPr txBox="1"/>
          <p:nvPr/>
        </p:nvSpPr>
        <p:spPr>
          <a:xfrm>
            <a:off x="6406792" y="2088754"/>
            <a:ext cx="4838724" cy="543015"/>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Cấu trúc rẽ nhánh dạng đầy đủ</a:t>
            </a:r>
          </a:p>
        </p:txBody>
      </p:sp>
      <p:cxnSp>
        <p:nvCxnSpPr>
          <p:cNvPr id="37" name="Straight Arrow Connector 36">
            <a:extLst>
              <a:ext uri="{FF2B5EF4-FFF2-40B4-BE49-F238E27FC236}">
                <a16:creationId xmlns:a16="http://schemas.microsoft.com/office/drawing/2014/main" id="{F8E975FC-FD0A-4DA5-9F9D-39CE2503C171}"/>
              </a:ext>
            </a:extLst>
          </p:cNvPr>
          <p:cNvCxnSpPr>
            <a:cxnSpLocks/>
            <a:stCxn id="29" idx="2"/>
          </p:cNvCxnSpPr>
          <p:nvPr/>
        </p:nvCxnSpPr>
        <p:spPr>
          <a:xfrm flipH="1">
            <a:off x="9454115" y="4219109"/>
            <a:ext cx="6" cy="347577"/>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38" name="Rectangle 37">
            <a:extLst>
              <a:ext uri="{FF2B5EF4-FFF2-40B4-BE49-F238E27FC236}">
                <a16:creationId xmlns:a16="http://schemas.microsoft.com/office/drawing/2014/main" id="{E5C4BA5A-22FA-40CE-BE24-767F99D4E6E5}"/>
              </a:ext>
            </a:extLst>
          </p:cNvPr>
          <p:cNvSpPr/>
          <p:nvPr/>
        </p:nvSpPr>
        <p:spPr>
          <a:xfrm>
            <a:off x="8660817" y="4566686"/>
            <a:ext cx="1849054" cy="528922"/>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 2</a:t>
            </a:r>
          </a:p>
        </p:txBody>
      </p:sp>
      <p:cxnSp>
        <p:nvCxnSpPr>
          <p:cNvPr id="39" name="Straight Arrow Connector 38">
            <a:extLst>
              <a:ext uri="{FF2B5EF4-FFF2-40B4-BE49-F238E27FC236}">
                <a16:creationId xmlns:a16="http://schemas.microsoft.com/office/drawing/2014/main" id="{1E5E48C8-C759-482B-8F05-CEB73282D35A}"/>
              </a:ext>
            </a:extLst>
          </p:cNvPr>
          <p:cNvCxnSpPr/>
          <p:nvPr/>
        </p:nvCxnSpPr>
        <p:spPr>
          <a:xfrm>
            <a:off x="9475991" y="5065384"/>
            <a:ext cx="0" cy="604482"/>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28" name="Straight Connector 27">
            <a:extLst>
              <a:ext uri="{FF2B5EF4-FFF2-40B4-BE49-F238E27FC236}">
                <a16:creationId xmlns:a16="http://schemas.microsoft.com/office/drawing/2014/main" id="{3AE3294C-2806-4ED8-9355-B4B302F196D7}"/>
              </a:ext>
            </a:extLst>
          </p:cNvPr>
          <p:cNvCxnSpPr/>
          <p:nvPr/>
        </p:nvCxnSpPr>
        <p:spPr>
          <a:xfrm>
            <a:off x="6950939" y="5352513"/>
            <a:ext cx="2505170" cy="0"/>
          </a:xfrm>
          <a:prstGeom prst="line">
            <a:avLst/>
          </a:prstGeom>
          <a:ln w="28575">
            <a:solidFill>
              <a:schemeClr val="tx1"/>
            </a:solidFill>
            <a:headEnd type="none"/>
            <a:tailEnd type="triangle"/>
          </a:ln>
        </p:spPr>
        <p:style>
          <a:lnRef idx="3">
            <a:schemeClr val="accent1"/>
          </a:lnRef>
          <a:fillRef idx="0">
            <a:schemeClr val="accent1"/>
          </a:fillRef>
          <a:effectRef idx="2">
            <a:schemeClr val="accent1"/>
          </a:effectRef>
          <a:fontRef idx="minor">
            <a:schemeClr val="tx1"/>
          </a:fontRef>
        </p:style>
      </p:cxnSp>
      <p:cxnSp>
        <p:nvCxnSpPr>
          <p:cNvPr id="25" name="Straight Connector 24">
            <a:extLst>
              <a:ext uri="{FF2B5EF4-FFF2-40B4-BE49-F238E27FC236}">
                <a16:creationId xmlns:a16="http://schemas.microsoft.com/office/drawing/2014/main" id="{763EDBAC-4BE8-4063-9038-F7F6BD61BFE4}"/>
              </a:ext>
            </a:extLst>
          </p:cNvPr>
          <p:cNvCxnSpPr/>
          <p:nvPr/>
        </p:nvCxnSpPr>
        <p:spPr>
          <a:xfrm>
            <a:off x="6931057" y="5095608"/>
            <a:ext cx="19882" cy="256905"/>
          </a:xfrm>
          <a:prstGeom prst="line">
            <a:avLst/>
          </a:prstGeom>
          <a:ln w="28575"/>
        </p:spPr>
        <p:style>
          <a:lnRef idx="3">
            <a:schemeClr val="dk1"/>
          </a:lnRef>
          <a:fillRef idx="0">
            <a:schemeClr val="dk1"/>
          </a:fillRef>
          <a:effectRef idx="2">
            <a:schemeClr val="dk1"/>
          </a:effectRef>
          <a:fontRef idx="minor">
            <a:schemeClr val="tx1"/>
          </a:fontRef>
        </p:style>
      </p:cxnSp>
      <p:cxnSp>
        <p:nvCxnSpPr>
          <p:cNvPr id="48" name="Straight Connector 47">
            <a:extLst>
              <a:ext uri="{FF2B5EF4-FFF2-40B4-BE49-F238E27FC236}">
                <a16:creationId xmlns:a16="http://schemas.microsoft.com/office/drawing/2014/main" id="{D2F9A671-2CBD-4B4F-91F2-97EEE5BB4891}"/>
              </a:ext>
            </a:extLst>
          </p:cNvPr>
          <p:cNvCxnSpPr>
            <a:cxnSpLocks/>
          </p:cNvCxnSpPr>
          <p:nvPr/>
        </p:nvCxnSpPr>
        <p:spPr>
          <a:xfrm flipV="1">
            <a:off x="1052790" y="4101693"/>
            <a:ext cx="555002" cy="8865"/>
          </a:xfrm>
          <a:prstGeom prst="line">
            <a:avLst/>
          </a:prstGeom>
          <a:ln w="28575">
            <a:solidFill>
              <a:schemeClr val="tx1"/>
            </a:solidFill>
          </a:ln>
        </p:spPr>
        <p:style>
          <a:lnRef idx="3">
            <a:schemeClr val="accent1"/>
          </a:lnRef>
          <a:fillRef idx="0">
            <a:schemeClr val="accent1"/>
          </a:fillRef>
          <a:effectRef idx="2">
            <a:schemeClr val="accent1"/>
          </a:effectRef>
          <a:fontRef idx="minor">
            <a:schemeClr val="tx1"/>
          </a:fontRef>
        </p:style>
      </p:cxnSp>
      <p:sp>
        <p:nvSpPr>
          <p:cNvPr id="50" name="Flowchart: Decision 49">
            <a:extLst>
              <a:ext uri="{FF2B5EF4-FFF2-40B4-BE49-F238E27FC236}">
                <a16:creationId xmlns:a16="http://schemas.microsoft.com/office/drawing/2014/main" id="{3CC366CA-3989-46B4-93C2-1501EBA78416}"/>
              </a:ext>
            </a:extLst>
          </p:cNvPr>
          <p:cNvSpPr/>
          <p:nvPr/>
        </p:nvSpPr>
        <p:spPr>
          <a:xfrm>
            <a:off x="1607794" y="3392232"/>
            <a:ext cx="3350161" cy="1436652"/>
          </a:xfrm>
          <a:prstGeom prst="flowChartDecision">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 kiện</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1" name="Rectangle 50">
            <a:extLst>
              <a:ext uri="{FF2B5EF4-FFF2-40B4-BE49-F238E27FC236}">
                <a16:creationId xmlns:a16="http://schemas.microsoft.com/office/drawing/2014/main" id="{6AA69F14-0716-43C6-90D7-1DF82E787856}"/>
              </a:ext>
            </a:extLst>
          </p:cNvPr>
          <p:cNvSpPr/>
          <p:nvPr/>
        </p:nvSpPr>
        <p:spPr>
          <a:xfrm>
            <a:off x="232881" y="5029200"/>
            <a:ext cx="1639816" cy="620776"/>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52" name="Straight Arrow Connector 51">
            <a:extLst>
              <a:ext uri="{FF2B5EF4-FFF2-40B4-BE49-F238E27FC236}">
                <a16:creationId xmlns:a16="http://schemas.microsoft.com/office/drawing/2014/main" id="{F5FFDD9A-85A1-42D0-97F0-EDAB88E6512C}"/>
              </a:ext>
            </a:extLst>
          </p:cNvPr>
          <p:cNvCxnSpPr>
            <a:cxnSpLocks/>
            <a:endCxn id="51" idx="0"/>
          </p:cNvCxnSpPr>
          <p:nvPr/>
        </p:nvCxnSpPr>
        <p:spPr>
          <a:xfrm>
            <a:off x="1052790" y="4143549"/>
            <a:ext cx="0" cy="885651"/>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53" name="Straight Arrow Connector 52">
            <a:extLst>
              <a:ext uri="{FF2B5EF4-FFF2-40B4-BE49-F238E27FC236}">
                <a16:creationId xmlns:a16="http://schemas.microsoft.com/office/drawing/2014/main" id="{1420AC01-F4C2-4864-BBB1-986CB213078A}"/>
              </a:ext>
            </a:extLst>
          </p:cNvPr>
          <p:cNvCxnSpPr/>
          <p:nvPr/>
        </p:nvCxnSpPr>
        <p:spPr>
          <a:xfrm flipV="1">
            <a:off x="1865918" y="5369086"/>
            <a:ext cx="1445859" cy="17736"/>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cxnSp>
        <p:nvCxnSpPr>
          <p:cNvPr id="54" name="Straight Arrow Connector 53">
            <a:extLst>
              <a:ext uri="{FF2B5EF4-FFF2-40B4-BE49-F238E27FC236}">
                <a16:creationId xmlns:a16="http://schemas.microsoft.com/office/drawing/2014/main" id="{5BBDED14-8E5C-44CD-87DA-8F0C6B8532E9}"/>
              </a:ext>
            </a:extLst>
          </p:cNvPr>
          <p:cNvCxnSpPr/>
          <p:nvPr/>
        </p:nvCxnSpPr>
        <p:spPr>
          <a:xfrm>
            <a:off x="3282874" y="2771456"/>
            <a:ext cx="17632" cy="620776"/>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55" name="Text Box 9">
            <a:extLst>
              <a:ext uri="{FF2B5EF4-FFF2-40B4-BE49-F238E27FC236}">
                <a16:creationId xmlns:a16="http://schemas.microsoft.com/office/drawing/2014/main" id="{31E5F206-8FE8-4456-A59A-BF1C88322565}"/>
              </a:ext>
            </a:extLst>
          </p:cNvPr>
          <p:cNvSpPr txBox="1"/>
          <p:nvPr/>
        </p:nvSpPr>
        <p:spPr>
          <a:xfrm>
            <a:off x="876382" y="3483394"/>
            <a:ext cx="978012"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Đúng</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6" name="Text Box 10">
            <a:extLst>
              <a:ext uri="{FF2B5EF4-FFF2-40B4-BE49-F238E27FC236}">
                <a16:creationId xmlns:a16="http://schemas.microsoft.com/office/drawing/2014/main" id="{ED2DC76F-6113-43BB-A360-67FC24659FE5}"/>
              </a:ext>
            </a:extLst>
          </p:cNvPr>
          <p:cNvSpPr txBox="1"/>
          <p:nvPr/>
        </p:nvSpPr>
        <p:spPr>
          <a:xfrm>
            <a:off x="3404506" y="4976218"/>
            <a:ext cx="711175"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Sai</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7" name="Text Box 11">
            <a:extLst>
              <a:ext uri="{FF2B5EF4-FFF2-40B4-BE49-F238E27FC236}">
                <a16:creationId xmlns:a16="http://schemas.microsoft.com/office/drawing/2014/main" id="{DDAA3CC5-94BB-4FB9-A8AE-272671BB09F7}"/>
              </a:ext>
            </a:extLst>
          </p:cNvPr>
          <p:cNvSpPr txBox="1"/>
          <p:nvPr/>
        </p:nvSpPr>
        <p:spPr>
          <a:xfrm>
            <a:off x="373524" y="6123644"/>
            <a:ext cx="4986450"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Điều kiện</a:t>
            </a:r>
            <a:r>
              <a:rPr lang="en-US" sz="240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đúng</a:t>
            </a:r>
            <a:r>
              <a:rPr lang="en-US" sz="2400">
                <a:effectLst/>
                <a:latin typeface="Times New Roman" panose="02020603050405020304" pitchFamily="18" charset="0"/>
                <a:ea typeface="Calibri" panose="020F0502020204030204" pitchFamily="34" charset="0"/>
                <a:cs typeface="Times New Roman" panose="02020603050405020304" pitchFamily="18" charset="0"/>
              </a:rPr>
              <a:t> thì thực hiện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Lệnh</a:t>
            </a:r>
            <a:r>
              <a:rPr lang="en-US" sz="2400">
                <a:effectLst/>
                <a:latin typeface="Times New Roman" panose="02020603050405020304" pitchFamily="18" charset="0"/>
                <a:ea typeface="Calibri" panose="020F0502020204030204" pitchFamily="34" charset="0"/>
                <a:cs typeface="Times New Roman" panose="02020603050405020304" pitchFamily="18" charset="0"/>
              </a:rPr>
              <a:t>.</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58" name="Straight Arrow Connector 57">
            <a:extLst>
              <a:ext uri="{FF2B5EF4-FFF2-40B4-BE49-F238E27FC236}">
                <a16:creationId xmlns:a16="http://schemas.microsoft.com/office/drawing/2014/main" id="{9F6E4D8A-A2CC-4141-8F39-4962B6FD022C}"/>
              </a:ext>
            </a:extLst>
          </p:cNvPr>
          <p:cNvCxnSpPr>
            <a:cxnSpLocks/>
          </p:cNvCxnSpPr>
          <p:nvPr/>
        </p:nvCxnSpPr>
        <p:spPr>
          <a:xfrm>
            <a:off x="3300507" y="4828884"/>
            <a:ext cx="0" cy="1064187"/>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sp>
        <p:nvSpPr>
          <p:cNvPr id="59" name="Text Box 15">
            <a:extLst>
              <a:ext uri="{FF2B5EF4-FFF2-40B4-BE49-F238E27FC236}">
                <a16:creationId xmlns:a16="http://schemas.microsoft.com/office/drawing/2014/main" id="{51B0C8AF-AA5E-4A8C-94C1-1C7E8A34A24E}"/>
              </a:ext>
            </a:extLst>
          </p:cNvPr>
          <p:cNvSpPr txBox="1"/>
          <p:nvPr/>
        </p:nvSpPr>
        <p:spPr>
          <a:xfrm>
            <a:off x="625767" y="2132944"/>
            <a:ext cx="4399878"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Cấu trúc rẽ nhánh dạng thiếu</a:t>
            </a:r>
          </a:p>
        </p:txBody>
      </p:sp>
      <p:sp>
        <p:nvSpPr>
          <p:cNvPr id="75" name="Rectangle 74">
            <a:extLst>
              <a:ext uri="{FF2B5EF4-FFF2-40B4-BE49-F238E27FC236}">
                <a16:creationId xmlns:a16="http://schemas.microsoft.com/office/drawing/2014/main" id="{1C8E5D4C-C9CE-4992-AB4A-A3A58E5FFF34}"/>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up)">
                                      <p:cBhvr>
                                        <p:cTn id="12" dur="500"/>
                                        <p:tgtEl>
                                          <p:spTgt spid="48"/>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up)">
                                      <p:cBhvr>
                                        <p:cTn id="15" dur="500"/>
                                        <p:tgtEl>
                                          <p:spTgt spid="50"/>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wipe(up)">
                                      <p:cBhvr>
                                        <p:cTn id="18" dur="500"/>
                                        <p:tgtEl>
                                          <p:spTgt spid="51"/>
                                        </p:tgtEl>
                                      </p:cBhvr>
                                    </p:animEffect>
                                  </p:childTnLst>
                                </p:cTn>
                              </p:par>
                              <p:par>
                                <p:cTn id="19" presetID="22" presetClass="entr" presetSubtype="1"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wipe(up)">
                                      <p:cBhvr>
                                        <p:cTn id="21" dur="500"/>
                                        <p:tgtEl>
                                          <p:spTgt spid="52"/>
                                        </p:tgtEl>
                                      </p:cBhvr>
                                    </p:animEffect>
                                  </p:childTnLst>
                                </p:cTn>
                              </p:par>
                              <p:par>
                                <p:cTn id="22" presetID="22" presetClass="entr" presetSubtype="1" fill="hold" nodeType="with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up)">
                                      <p:cBhvr>
                                        <p:cTn id="24" dur="500"/>
                                        <p:tgtEl>
                                          <p:spTgt spid="53"/>
                                        </p:tgtEl>
                                      </p:cBhvr>
                                    </p:animEffect>
                                  </p:childTnLst>
                                </p:cTn>
                              </p:par>
                              <p:par>
                                <p:cTn id="25" presetID="22" presetClass="entr" presetSubtype="1"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500"/>
                                        <p:tgtEl>
                                          <p:spTgt spid="54"/>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up)">
                                      <p:cBhvr>
                                        <p:cTn id="30" dur="500"/>
                                        <p:tgtEl>
                                          <p:spTgt spid="5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up)">
                                      <p:cBhvr>
                                        <p:cTn id="33" dur="500"/>
                                        <p:tgtEl>
                                          <p:spTgt spid="5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wipe(up)">
                                      <p:cBhvr>
                                        <p:cTn id="36" dur="500"/>
                                        <p:tgtEl>
                                          <p:spTgt spid="57"/>
                                        </p:tgtEl>
                                      </p:cBhvr>
                                    </p:animEffect>
                                  </p:childTnLst>
                                </p:cTn>
                              </p:par>
                              <p:par>
                                <p:cTn id="37" presetID="22" presetClass="entr" presetSubtype="1" fill="hold" nodeType="with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up)">
                                      <p:cBhvr>
                                        <p:cTn id="39" dur="500"/>
                                        <p:tgtEl>
                                          <p:spTgt spid="5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wipe(up)">
                                      <p:cBhvr>
                                        <p:cTn id="42" dur="500"/>
                                        <p:tgtEl>
                                          <p:spTgt spid="5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up)">
                                      <p:cBhvr>
                                        <p:cTn id="50" dur="500"/>
                                        <p:tgtEl>
                                          <p:spTgt spid="29"/>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up)">
                                      <p:cBhvr>
                                        <p:cTn id="53" dur="500"/>
                                        <p:tgtEl>
                                          <p:spTgt spid="30"/>
                                        </p:tgtEl>
                                      </p:cBhvr>
                                    </p:animEffect>
                                  </p:childTnLst>
                                </p:cTn>
                              </p:par>
                              <p:par>
                                <p:cTn id="54" presetID="22" presetClass="entr" presetSubtype="1" fill="hold"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up)">
                                      <p:cBhvr>
                                        <p:cTn id="56" dur="500"/>
                                        <p:tgtEl>
                                          <p:spTgt spid="31"/>
                                        </p:tgtEl>
                                      </p:cBhvr>
                                    </p:animEffect>
                                  </p:childTnLst>
                                </p:cTn>
                              </p:par>
                              <p:par>
                                <p:cTn id="57" presetID="22" presetClass="entr" presetSubtype="1"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up)">
                                      <p:cBhvr>
                                        <p:cTn id="59" dur="500"/>
                                        <p:tgtEl>
                                          <p:spTgt spid="32"/>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up)">
                                      <p:cBhvr>
                                        <p:cTn id="62" dur="500"/>
                                        <p:tgtEl>
                                          <p:spTgt spid="33"/>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wipe(up)">
                                      <p:cBhvr>
                                        <p:cTn id="65" dur="500"/>
                                        <p:tgtEl>
                                          <p:spTgt spid="34"/>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ipe(up)">
                                      <p:cBhvr>
                                        <p:cTn id="68" dur="500"/>
                                        <p:tgtEl>
                                          <p:spTgt spid="35"/>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up)">
                                      <p:cBhvr>
                                        <p:cTn id="71" dur="500"/>
                                        <p:tgtEl>
                                          <p:spTgt spid="36"/>
                                        </p:tgtEl>
                                      </p:cBhvr>
                                    </p:animEffect>
                                  </p:childTnLst>
                                </p:cTn>
                              </p:par>
                              <p:par>
                                <p:cTn id="72" presetID="22" presetClass="entr" presetSubtype="1" fill="hold" nodeType="with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wipe(up)">
                                      <p:cBhvr>
                                        <p:cTn id="74" dur="500"/>
                                        <p:tgtEl>
                                          <p:spTgt spid="37"/>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up)">
                                      <p:cBhvr>
                                        <p:cTn id="77" dur="500"/>
                                        <p:tgtEl>
                                          <p:spTgt spid="38"/>
                                        </p:tgtEl>
                                      </p:cBhvr>
                                    </p:animEffect>
                                  </p:childTnLst>
                                </p:cTn>
                              </p:par>
                              <p:par>
                                <p:cTn id="78" presetID="22" presetClass="entr" presetSubtype="1" fill="hold"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wipe(up)">
                                      <p:cBhvr>
                                        <p:cTn id="80" dur="500"/>
                                        <p:tgtEl>
                                          <p:spTgt spid="39"/>
                                        </p:tgtEl>
                                      </p:cBhvr>
                                    </p:animEffect>
                                  </p:childTnLst>
                                </p:cTn>
                              </p:par>
                              <p:par>
                                <p:cTn id="81" presetID="22" presetClass="entr" presetSubtype="1" fill="hold" nodeType="with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par>
                                <p:cTn id="84" presetID="22" presetClass="entr" presetSubtype="1" fill="hold" nodeType="with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wipe(up)">
                                      <p:cBhvr>
                                        <p:cTn id="8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9" grpId="0" animBg="1"/>
      <p:bldP spid="30" grpId="0" animBg="1"/>
      <p:bldP spid="33" grpId="0"/>
      <p:bldP spid="34" grpId="0"/>
      <p:bldP spid="35" grpId="0"/>
      <p:bldP spid="36" grpId="0"/>
      <p:bldP spid="38" grpId="0" animBg="1"/>
      <p:bldP spid="50" grpId="0" animBg="1"/>
      <p:bldP spid="51" grpId="0" animBg="1"/>
      <p:bldP spid="55" grpId="0"/>
      <p:bldP spid="56" grpId="0"/>
      <p:bldP spid="57" grpId="0"/>
      <p:bldP spid="5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ình ảnh Cô Gái Suy Nghĩ PNG Miễn Phí Tải Về - Lovepik">
            <a:extLst>
              <a:ext uri="{FF2B5EF4-FFF2-40B4-BE49-F238E27FC236}">
                <a16:creationId xmlns:a16="http://schemas.microsoft.com/office/drawing/2014/main" id="{B601CAED-50C8-4EC0-9642-AB248A190A29}"/>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7186" b="99701" l="9780" r="89721">
                        <a14:foregroundMark x1="69162" y1="13074" x2="69760" y2="18862"/>
                        <a14:foregroundMark x1="65269" y1="18064" x2="64172" y2="21956"/>
                        <a14:foregroundMark x1="70259" y1="7186" x2="63573" y2="7485"/>
                        <a14:foregroundMark x1="53892" y1="55788" x2="55289" y2="62176"/>
                        <a14:foregroundMark x1="34132" y1="56687" x2="44411" y2="64172"/>
                        <a14:foregroundMark x1="62176" y1="53094" x2="55988" y2="56587"/>
                        <a14:foregroundMark x1="55988" y1="56587" x2="49701" y2="63872"/>
                        <a14:foregroundMark x1="63573" y1="53593" x2="60878" y2="53293"/>
                        <a14:foregroundMark x1="34132" y1="53892" x2="31637" y2="55289"/>
                        <a14:foregroundMark x1="32236" y1="79441" x2="36427" y2="82236"/>
                        <a14:foregroundMark x1="60279" y1="80838" x2="59681" y2="86427"/>
                        <a14:foregroundMark x1="46707" y1="91417" x2="46707" y2="98104"/>
                        <a14:foregroundMark x1="52196" y1="95309" x2="51896" y2="99701"/>
                        <a14:foregroundMark x1="41118" y1="96707" x2="40818" y2="99202"/>
                        <a14:foregroundMark x1="38024" y1="97206" x2="65868" y2="97206"/>
                        <a14:foregroundMark x1="38024" y1="97505" x2="34132" y2="97206"/>
                        <a14:foregroundMark x1="33333" y1="96707" x2="33633" y2="98104"/>
                        <a14:foregroundMark x1="35529" y1="94212" x2="33333" y2="99202"/>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514575" y="4413685"/>
            <a:ext cx="2201684" cy="2201684"/>
          </a:xfrm>
          <a:prstGeom prst="rect">
            <a:avLst/>
          </a:prstGeom>
          <a:noFill/>
          <a:extLst>
            <a:ext uri="{909E8E84-426E-40DD-AFC4-6F175D3DCCD1}">
              <a14:hiddenFill xmlns:a14="http://schemas.microsoft.com/office/drawing/2010/main">
                <a:solidFill>
                  <a:srgbClr val="FFFFFF"/>
                </a:solidFill>
              </a14:hiddenFill>
            </a:ext>
          </a:extLst>
        </p:spPr>
      </p:pic>
      <p:sp>
        <p:nvSpPr>
          <p:cNvPr id="4" name="Speech Bubble: Oval 3">
            <a:extLst>
              <a:ext uri="{FF2B5EF4-FFF2-40B4-BE49-F238E27FC236}">
                <a16:creationId xmlns:a16="http://schemas.microsoft.com/office/drawing/2014/main" id="{A2EADA7C-AF23-4714-9490-85BBB2D00318}"/>
              </a:ext>
            </a:extLst>
          </p:cNvPr>
          <p:cNvSpPr/>
          <p:nvPr/>
        </p:nvSpPr>
        <p:spPr bwMode="auto">
          <a:xfrm>
            <a:off x="291765" y="1343473"/>
            <a:ext cx="11313968" cy="3386187"/>
          </a:xfrm>
          <a:prstGeom prst="wedgeEllipseCallout">
            <a:avLst>
              <a:gd name="adj1" fmla="val -42831"/>
              <a:gd name="adj2" fmla="val 59062"/>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9Slide03 Roboto" panose="02000000000000000000" pitchFamily="2" charset="0"/>
              <a:ea typeface="#9Slide03 Roboto" panose="02000000000000000000" pitchFamily="2" charset="0"/>
              <a:cs typeface="+mn-cs"/>
            </a:endParaRPr>
          </a:p>
        </p:txBody>
      </p:sp>
      <p:sp>
        <p:nvSpPr>
          <p:cNvPr id="8" name="Title 1"/>
          <p:cNvSpPr txBox="1"/>
          <p:nvPr/>
        </p:nvSpPr>
        <p:spPr>
          <a:xfrm>
            <a:off x="1137359" y="1823849"/>
            <a:ext cx="9622779" cy="2576701"/>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lvl="0" eaLnBrk="0" hangingPunct="0">
              <a:lnSpc>
                <a:spcPct val="150000"/>
              </a:lnSpc>
            </a:pPr>
            <a:r>
              <a:rPr lang="en-US">
                <a:solidFill>
                  <a:srgbClr val="000000"/>
                </a:solidFill>
              </a:rPr>
              <a:t>Có một bước trong hai cấu trúc này khác các bước còn lại và rất quan trọng. Đó là bước nào và tại sao?</a:t>
            </a:r>
          </a:p>
          <a:p>
            <a:pPr lvl="0" eaLnBrk="0" hangingPunct="0">
              <a:lnSpc>
                <a:spcPct val="150000"/>
              </a:lnSpc>
            </a:pPr>
            <a:r>
              <a:rPr lang="en-US">
                <a:solidFill>
                  <a:srgbClr val="000000"/>
                </a:solidFill>
              </a:rPr>
              <a:t>Sử dụng cấu trúc rẽ nhánh nhằm mục đích gì? </a:t>
            </a:r>
          </a:p>
        </p:txBody>
      </p:sp>
      <p:sp>
        <p:nvSpPr>
          <p:cNvPr id="6" name="Rectangle 5">
            <a:extLst>
              <a:ext uri="{FF2B5EF4-FFF2-40B4-BE49-F238E27FC236}">
                <a16:creationId xmlns:a16="http://schemas.microsoft.com/office/drawing/2014/main" id="{0395E975-F0FE-4A79-89DA-BC51659C065C}"/>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Tree>
    <p:extLst>
      <p:ext uri="{BB962C8B-B14F-4D97-AF65-F5344CB8AC3E}">
        <p14:creationId xmlns:p14="http://schemas.microsoft.com/office/powerpoint/2010/main" val="116640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1"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8" grpId="1"/>
    </p:bldLst>
  </p:timing>
</p:sld>
</file>

<file path=ppt/theme/theme1.xml><?xml version="1.0" encoding="utf-8"?>
<a:theme xmlns:a="http://schemas.openxmlformats.org/drawingml/2006/main" name="7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ue Waves">
  <a:themeElements>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fontScheme name="Blue Waves">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spDef>
    <a:ln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lnDef>
  </a:objectDefaults>
  <a:extraClrSchemeLst>
    <a:extraClrScheme>
      <a:clrScheme name="Blue Wav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ue Wav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ue Wav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ue Wav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ue Wav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ue Wav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ue Wav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ue Wav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ue Wav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ue Wav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ue Wav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ue Wav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652</TotalTime>
  <Words>1285</Words>
  <Application>Microsoft Office PowerPoint</Application>
  <PresentationFormat>Widescreen</PresentationFormat>
  <Paragraphs>120</Paragraphs>
  <Slides>23</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23</vt:i4>
      </vt:variant>
    </vt:vector>
  </HeadingPairs>
  <TitlesOfParts>
    <vt:vector size="33" baseType="lpstr">
      <vt:lpstr>SimSun</vt:lpstr>
      <vt:lpstr>#9Slide03 Roboto</vt:lpstr>
      <vt:lpstr>Arial</vt:lpstr>
      <vt:lpstr>Calibri</vt:lpstr>
      <vt:lpstr>Calibri Light</vt:lpstr>
      <vt:lpstr>Symbol</vt:lpstr>
      <vt:lpstr>Times New Roman</vt:lpstr>
      <vt:lpstr>Wingdings</vt:lpstr>
      <vt:lpstr>7_Thiết kế Tùy chỉnh</vt:lpstr>
      <vt:lpstr>Blue Waves</vt:lpstr>
      <vt:lpstr>PowerPoint Presentation</vt:lpstr>
      <vt:lpstr>PowerPoint Presentation</vt:lpstr>
      <vt:lpstr>PowerPoint Presentation</vt:lpstr>
      <vt:lpstr>PowerPoint Presentation</vt:lpstr>
      <vt:lpstr>Sơ đồ khối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Sử dụng khối lệnh if ......else như sau:</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ĐÀO TẠO HUYỆN TRƯỜNG THCS *******</dc:title>
  <dc:creator>Admin</dc:creator>
  <cp:lastModifiedBy>Windows 11</cp:lastModifiedBy>
  <cp:revision>101</cp:revision>
  <dcterms:created xsi:type="dcterms:W3CDTF">2022-07-17T09:57:00Z</dcterms:created>
  <dcterms:modified xsi:type="dcterms:W3CDTF">2024-04-12T15:41:34Z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C3AB76C755A641978158CB0CC4FA6EF0</vt:lpwstr>
  </property>
  <property fmtid="{D5CDD505-2E9C-101B-9397-08002B2CF9AE}" pid="3" name="KSOProductBuildVer">
    <vt:lpwstr>1033-11.2.0.11537</vt:lpwstr>
  </property>
</Properties>
</file>