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tags/tag16.xml" ContentType="application/vnd.openxmlformats-officedocument.presentationml.tags+xml"/>
  <Override PartName="/ppt/notesSlides/notesSlide4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9.xml" ContentType="application/vnd.openxmlformats-officedocument.presentationml.notesSlide+xml"/>
  <Override PartName="/ppt/tags/tag26.xml" ContentType="application/vnd.openxmlformats-officedocument.presentationml.tags+xml"/>
  <Override PartName="/ppt/notesSlides/notesSlide10.xml" ContentType="application/vnd.openxmlformats-officedocument.presentationml.notesSlide+xml"/>
  <Override PartName="/ppt/tags/tag27.xml" ContentType="application/vnd.openxmlformats-officedocument.presentationml.tags+xml"/>
  <Override PartName="/ppt/notesSlides/notesSlide11.xml" ContentType="application/vnd.openxmlformats-officedocument.presentationml.notesSlide+xml"/>
  <Override PartName="/ppt/tags/tag28.xml" ContentType="application/vnd.openxmlformats-officedocument.presentationml.tags+xml"/>
  <Override PartName="/ppt/notesSlides/notesSlide12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3.xml" ContentType="application/vnd.openxmlformats-officedocument.presentationml.notesSlide+xml"/>
  <Override PartName="/ppt/tags/tag32.xml" ContentType="application/vnd.openxmlformats-officedocument.presentationml.tags+xml"/>
  <Override PartName="/ppt/notesSlides/notesSlide14.xml" ContentType="application/vnd.openxmlformats-officedocument.presentationml.notesSlide+xml"/>
  <Override PartName="/ppt/tags/tag3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media/media1.wav" ContentType="audio/x-wav"/>
  <Override PartName="/ppt/media/audio2.wav" ContentType="audio/x-wav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34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77" r:id="rId3"/>
  </p:sldMasterIdLst>
  <p:notesMasterIdLst>
    <p:notesMasterId r:id="rId44"/>
  </p:notesMasterIdLst>
  <p:sldIdLst>
    <p:sldId id="265" r:id="rId4"/>
    <p:sldId id="277" r:id="rId5"/>
    <p:sldId id="259" r:id="rId6"/>
    <p:sldId id="261" r:id="rId7"/>
    <p:sldId id="1136" r:id="rId8"/>
    <p:sldId id="270" r:id="rId9"/>
    <p:sldId id="284" r:id="rId10"/>
    <p:sldId id="285" r:id="rId11"/>
    <p:sldId id="1138" r:id="rId12"/>
    <p:sldId id="262" r:id="rId13"/>
    <p:sldId id="1139" r:id="rId14"/>
    <p:sldId id="300" r:id="rId15"/>
    <p:sldId id="301" r:id="rId16"/>
    <p:sldId id="292" r:id="rId17"/>
    <p:sldId id="1140" r:id="rId18"/>
    <p:sldId id="293" r:id="rId19"/>
    <p:sldId id="294" r:id="rId20"/>
    <p:sldId id="1141" r:id="rId21"/>
    <p:sldId id="1142" r:id="rId22"/>
    <p:sldId id="288" r:id="rId23"/>
    <p:sldId id="1143" r:id="rId24"/>
    <p:sldId id="296" r:id="rId25"/>
    <p:sldId id="297" r:id="rId26"/>
    <p:sldId id="289" r:id="rId27"/>
    <p:sldId id="311" r:id="rId28"/>
    <p:sldId id="304" r:id="rId29"/>
    <p:sldId id="290" r:id="rId30"/>
    <p:sldId id="266" r:id="rId31"/>
    <p:sldId id="279" r:id="rId32"/>
    <p:sldId id="1144" r:id="rId33"/>
    <p:sldId id="1150" r:id="rId34"/>
    <p:sldId id="1151" r:id="rId35"/>
    <p:sldId id="1152" r:id="rId36"/>
    <p:sldId id="1153" r:id="rId37"/>
    <p:sldId id="1154" r:id="rId38"/>
    <p:sldId id="1155" r:id="rId39"/>
    <p:sldId id="1156" r:id="rId40"/>
    <p:sldId id="291" r:id="rId41"/>
    <p:sldId id="278" r:id="rId42"/>
    <p:sldId id="271" r:id="rId43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6DCF4"/>
    <a:srgbClr val="FCE9DD"/>
    <a:srgbClr val="FFFFFF"/>
    <a:srgbClr val="33CCCC"/>
    <a:srgbClr val="00A2A6"/>
    <a:srgbClr val="D2E3CD"/>
    <a:srgbClr val="F9D1A9"/>
    <a:srgbClr val="FAE14E"/>
    <a:srgbClr val="F29057"/>
    <a:srgbClr val="F7EA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91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680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71DE2D-E8BD-421F-894B-B974D2A15BEF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4DD249-0DB2-4F81-88A3-9D46629C54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783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1C0057-A28F-4E9A-A4AA-7AB7745A1594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196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ABAFE6-99EC-4155-8610-80B7AA841B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5615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ABAFE6-99EC-4155-8610-80B7AA841B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8466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ABAFE6-99EC-4155-8610-80B7AA841B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16419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57082F-141E-4C19-A82F-2F943EE81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88536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D2708E-B361-4D65-AC90-E19AB6391D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35057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0D2708E-B361-4D65-AC90-E19AB6391D80}" type="slidenum">
              <a:rPr lang="zh-CN" altLang="en-US" smtClean="0">
                <a:latin typeface="Calibri" panose="020F0502020204030204" pitchFamily="34" charset="0"/>
              </a:rPr>
              <a:pPr/>
              <a:t>28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2342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DD249-0DB2-4F81-88A3-9D46629C54CC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321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C3461C-FF05-4E90-B7C6-9054B4B24A4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49231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DD249-0DB2-4F81-88A3-9D46629C54C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4778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DD249-0DB2-4F81-88A3-9D46629C54CC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6204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251087-C3FB-4108-9806-7C53EECEA5A7}" type="slidenum">
              <a:rPr lang="zh-CN" altLang="en-US" smtClean="0">
                <a:solidFill>
                  <a:prstClr val="black"/>
                </a:solidFill>
              </a:rPr>
              <a:pPr/>
              <a:t>40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578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368BBC3F-57D5-4A48-B2C4-7853D9121911}" type="slidenum">
              <a:rPr lang="zh-CN" altLang="en-US" smtClean="0">
                <a:latin typeface="Calibri" panose="020F0502020204030204" pitchFamily="34" charset="0"/>
              </a:rPr>
              <a:pPr/>
              <a:t>3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1665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65ABAFE6-99EC-4155-8610-80B7AA841B0C}" type="slidenum">
              <a:rPr lang="zh-CN" altLang="en-US" smtClean="0">
                <a:latin typeface="Calibri" panose="020F0502020204030204" pitchFamily="34" charset="0"/>
              </a:rPr>
              <a:pPr/>
              <a:t>4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4974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7D5777-02BA-4B96-9D12-8336F935D34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25916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D5777-02BA-4B96-9D12-8336F935D34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6938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DD249-0DB2-4F81-88A3-9D46629C54C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12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DD249-0DB2-4F81-88A3-9D46629C54C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34644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B257082F-141E-4C19-A82F-2F943EE81E8C}" type="slidenum">
              <a:rPr lang="zh-CN" altLang="en-US" smtClean="0">
                <a:latin typeface="Calibri" panose="020F0502020204030204" pitchFamily="34" charset="0"/>
              </a:rPr>
              <a:pPr/>
              <a:t>10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395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8" t="15982" r="13050" b="1591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895468"/>
      </p:ext>
    </p:extLst>
  </p:cSld>
  <p:clrMapOvr>
    <a:masterClrMapping/>
  </p:clrMapOvr>
  <p:transition spd="slow" advTm="1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3828" y="1110597"/>
            <a:ext cx="2286000" cy="508000"/>
          </a:xfrm>
        </p:spPr>
        <p:txBody>
          <a:bodyPr/>
          <a:lstStyle/>
          <a:p>
            <a:fld id="{9D27EDB9-0F0B-452A-A5D5-1AEBE9F3FD5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959" y="4117661"/>
            <a:ext cx="3657600" cy="512064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4" name="Rectangle 13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9" name="Rectangle 18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1215180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7" name="Rectangle 26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1" name="Oval 20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3" name="Oval 22"/>
          <p:cNvSpPr/>
          <p:nvPr/>
        </p:nvSpPr>
        <p:spPr bwMode="auto">
          <a:xfrm>
            <a:off x="1746176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4" name="Oval 23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6" name="Oval 25"/>
          <p:cNvSpPr/>
          <p:nvPr/>
        </p:nvSpPr>
        <p:spPr bwMode="auto">
          <a:xfrm>
            <a:off x="2218944" y="5788152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5" name="Oval 24"/>
          <p:cNvSpPr/>
          <p:nvPr/>
        </p:nvSpPr>
        <p:spPr>
          <a:xfrm>
            <a:off x="2540000" y="4495800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767392" y="4928702"/>
            <a:ext cx="812800" cy="517524"/>
          </a:xfrm>
        </p:spPr>
        <p:txBody>
          <a:bodyPr/>
          <a:lstStyle/>
          <a:p>
            <a:fld id="{8DEA74AD-A965-4419-9C57-6C30904B35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9825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D27EDB9-0F0B-452A-A5D5-1AEBE9F3FD5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DEA74AD-A965-4419-9C57-6C30904B35F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025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2008" y="1106932"/>
            <a:ext cx="2286000" cy="508000"/>
          </a:xfrm>
        </p:spPr>
        <p:txBody>
          <a:bodyPr/>
          <a:lstStyle/>
          <a:p>
            <a:fld id="{9D27EDB9-0F0B-452A-A5D5-1AEBE9F3FD5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6208" y="4114800"/>
            <a:ext cx="3657600" cy="512064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ctangle 9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Rectangle 10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8" name="Rectangle 17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19" name="Oval 18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0" name="Oval 19"/>
          <p:cNvSpPr/>
          <p:nvPr/>
        </p:nvSpPr>
        <p:spPr bwMode="auto">
          <a:xfrm>
            <a:off x="1766272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1" name="Oval 20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2" name="Oval 21"/>
          <p:cNvSpPr/>
          <p:nvPr/>
        </p:nvSpPr>
        <p:spPr bwMode="auto">
          <a:xfrm>
            <a:off x="2218944" y="5791200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3" name="Oval 22"/>
          <p:cNvSpPr/>
          <p:nvPr/>
        </p:nvSpPr>
        <p:spPr bwMode="auto">
          <a:xfrm>
            <a:off x="2505387" y="4479888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12130592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787488" y="4928702"/>
            <a:ext cx="812800" cy="517524"/>
          </a:xfrm>
        </p:spPr>
        <p:txBody>
          <a:bodyPr/>
          <a:lstStyle/>
          <a:p>
            <a:fld id="{8DEA74AD-A965-4419-9C57-6C30904B35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209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7EDB9-0F0B-452A-A5D5-1AEBE9F3FD5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A74AD-A965-4419-9C57-6C30904B35F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172945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7EDB9-0F0B-452A-A5D5-1AEBE9F3FD5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A74AD-A965-4419-9C57-6C30904B35F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6284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D27EDB9-0F0B-452A-A5D5-1AEBE9F3FD5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DEA74AD-A965-4419-9C57-6C30904B35F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878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7EDB9-0F0B-452A-A5D5-1AEBE9F3FD5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A74AD-A965-4419-9C57-6C30904B35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9022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5547360" y="3124200"/>
            <a:ext cx="6309360" cy="6096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4" name="Oval 13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D27EDB9-0F0B-452A-A5D5-1AEBE9F3FD5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DEA74AD-A965-4419-9C57-6C30904B35FF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560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3" name="Oval 12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5518404" y="3124200"/>
            <a:ext cx="6309360" cy="6096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1" name="Rectangle 10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D27EDB9-0F0B-452A-A5D5-1AEBE9F3FD5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DEA74AD-A965-4419-9C57-6C30904B35FF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030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7EDB9-0F0B-452A-A5D5-1AEBE9F3FD5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A74AD-A965-4419-9C57-6C30904B35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805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2279294"/>
      </p:ext>
    </p:extLst>
  </p:cSld>
  <p:clrMapOvr>
    <a:masterClrMapping/>
  </p:clrMapOvr>
  <p:transition spd="slow" advTm="1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2352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7EDB9-0F0B-452A-A5D5-1AEBE9F3FD5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A74AD-A965-4419-9C57-6C30904B35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6431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32485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203219-0ED5-4CAD-8F16-4E3B3502C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7D59-6977-44DD-8E4E-5EC5FBCC1A34}" type="datetime1">
              <a:rPr lang="en-US" smtClean="0"/>
              <a:t>9/2/2024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A89BAB-B41F-4760-996E-A658ABD61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5E896-6A31-4981-B626-05CE0AE3B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567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1D7A8-CEC1-4481-AE46-DCDDE7075E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07217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812800" y="1219200"/>
            <a:ext cx="10566400" cy="914400"/>
          </a:xfrm>
          <a:custGeom>
            <a:avLst/>
            <a:gdLst>
              <a:gd name="T0" fmla="*/ 0 w 1000"/>
              <a:gd name="T1" fmla="*/ 914400 h 1000"/>
              <a:gd name="T2" fmla="*/ 0 w 1000"/>
              <a:gd name="T3" fmla="*/ 0 h 1000"/>
              <a:gd name="T4" fmla="*/ 79248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2641601" y="3962400"/>
            <a:ext cx="868256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1" y="1524000"/>
            <a:ext cx="10164233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4A542-8C1F-40BC-BEDB-6198565C139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2006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0B1BF0-E5DE-4E13-9319-0302B64FD8C2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2693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7C124B-7935-4293-9C57-D7C15EC42DE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812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440262-6C43-45FE-8B98-CF31A97B527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300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7BE642-3D38-4A82-B711-70B87E0F55F2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0404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0177A0-B3F7-42E9-B036-44458EFC31D3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11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5115802"/>
      </p:ext>
    </p:extLst>
  </p:cSld>
  <p:clrMapOvr>
    <a:masterClrMapping/>
  </p:clrMapOvr>
  <p:transition spd="slow" advTm="1000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5973C1-6A3C-44D3-AC27-712B0897E0C3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7342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6A7231-AF00-43A0-B395-C2049F2C1F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9960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943290-76EB-4F5B-BD1C-699E2FFD465A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5001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55F782-48C4-43E8-A65D-2416637A98B2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3633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ACC6BE-B1DD-4017-B3F9-56A365520D8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4842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1"/>
            <a:ext cx="5384800" cy="2189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1"/>
            <a:ext cx="5384800" cy="2189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41763"/>
            <a:ext cx="5384800" cy="2189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41763"/>
            <a:ext cx="5384800" cy="2189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F285E1-E527-474F-A062-58E32C73BF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450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2016533" y="3232356"/>
            <a:ext cx="1227818" cy="1187245"/>
          </a:xfrm>
          <a:custGeom>
            <a:avLst/>
            <a:gdLst>
              <a:gd name="connsiteX0" fmla="*/ 197878 w 1227818"/>
              <a:gd name="connsiteY0" fmla="*/ 0 h 1187245"/>
              <a:gd name="connsiteX1" fmla="*/ 1029940 w 1227818"/>
              <a:gd name="connsiteY1" fmla="*/ 0 h 1187245"/>
              <a:gd name="connsiteX2" fmla="*/ 1227818 w 1227818"/>
              <a:gd name="connsiteY2" fmla="*/ 197878 h 1187245"/>
              <a:gd name="connsiteX3" fmla="*/ 1227818 w 1227818"/>
              <a:gd name="connsiteY3" fmla="*/ 989367 h 1187245"/>
              <a:gd name="connsiteX4" fmla="*/ 1029940 w 1227818"/>
              <a:gd name="connsiteY4" fmla="*/ 1187245 h 1187245"/>
              <a:gd name="connsiteX5" fmla="*/ 197878 w 1227818"/>
              <a:gd name="connsiteY5" fmla="*/ 1187245 h 1187245"/>
              <a:gd name="connsiteX6" fmla="*/ 0 w 1227818"/>
              <a:gd name="connsiteY6" fmla="*/ 989367 h 1187245"/>
              <a:gd name="connsiteX7" fmla="*/ 0 w 1227818"/>
              <a:gd name="connsiteY7" fmla="*/ 197878 h 1187245"/>
              <a:gd name="connsiteX8" fmla="*/ 197878 w 1227818"/>
              <a:gd name="connsiteY8" fmla="*/ 0 h 1187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7818" h="1187245">
                <a:moveTo>
                  <a:pt x="197878" y="0"/>
                </a:moveTo>
                <a:lnTo>
                  <a:pt x="1029940" y="0"/>
                </a:lnTo>
                <a:cubicBezTo>
                  <a:pt x="1139225" y="0"/>
                  <a:pt x="1227818" y="88593"/>
                  <a:pt x="1227818" y="197878"/>
                </a:cubicBezTo>
                <a:lnTo>
                  <a:pt x="1227818" y="989367"/>
                </a:lnTo>
                <a:cubicBezTo>
                  <a:pt x="1227818" y="1098652"/>
                  <a:pt x="1139225" y="1187245"/>
                  <a:pt x="1029940" y="1187245"/>
                </a:cubicBezTo>
                <a:lnTo>
                  <a:pt x="197878" y="1187245"/>
                </a:lnTo>
                <a:cubicBezTo>
                  <a:pt x="88593" y="1187245"/>
                  <a:pt x="0" y="1098652"/>
                  <a:pt x="0" y="989367"/>
                </a:cubicBezTo>
                <a:lnTo>
                  <a:pt x="0" y="197878"/>
                </a:lnTo>
                <a:cubicBezTo>
                  <a:pt x="0" y="88593"/>
                  <a:pt x="88593" y="0"/>
                  <a:pt x="19787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229172" y="4437606"/>
            <a:ext cx="1368571" cy="1456335"/>
          </a:xfrm>
          <a:custGeom>
            <a:avLst/>
            <a:gdLst>
              <a:gd name="connsiteX0" fmla="*/ 228100 w 1368571"/>
              <a:gd name="connsiteY0" fmla="*/ 0 h 1456335"/>
              <a:gd name="connsiteX1" fmla="*/ 1140471 w 1368571"/>
              <a:gd name="connsiteY1" fmla="*/ 0 h 1456335"/>
              <a:gd name="connsiteX2" fmla="*/ 1368571 w 1368571"/>
              <a:gd name="connsiteY2" fmla="*/ 228100 h 1456335"/>
              <a:gd name="connsiteX3" fmla="*/ 1368571 w 1368571"/>
              <a:gd name="connsiteY3" fmla="*/ 1228235 h 1456335"/>
              <a:gd name="connsiteX4" fmla="*/ 1140471 w 1368571"/>
              <a:gd name="connsiteY4" fmla="*/ 1456335 h 1456335"/>
              <a:gd name="connsiteX5" fmla="*/ 228100 w 1368571"/>
              <a:gd name="connsiteY5" fmla="*/ 1456335 h 1456335"/>
              <a:gd name="connsiteX6" fmla="*/ 0 w 1368571"/>
              <a:gd name="connsiteY6" fmla="*/ 1228235 h 1456335"/>
              <a:gd name="connsiteX7" fmla="*/ 0 w 1368571"/>
              <a:gd name="connsiteY7" fmla="*/ 228100 h 1456335"/>
              <a:gd name="connsiteX8" fmla="*/ 228100 w 1368571"/>
              <a:gd name="connsiteY8" fmla="*/ 0 h 1456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8571" h="1456335">
                <a:moveTo>
                  <a:pt x="228100" y="0"/>
                </a:moveTo>
                <a:lnTo>
                  <a:pt x="1140471" y="0"/>
                </a:lnTo>
                <a:cubicBezTo>
                  <a:pt x="1266447" y="0"/>
                  <a:pt x="1368571" y="102124"/>
                  <a:pt x="1368571" y="228100"/>
                </a:cubicBezTo>
                <a:lnTo>
                  <a:pt x="1368571" y="1228235"/>
                </a:lnTo>
                <a:cubicBezTo>
                  <a:pt x="1368571" y="1354211"/>
                  <a:pt x="1266447" y="1456335"/>
                  <a:pt x="1140471" y="1456335"/>
                </a:cubicBezTo>
                <a:lnTo>
                  <a:pt x="228100" y="1456335"/>
                </a:lnTo>
                <a:cubicBezTo>
                  <a:pt x="102124" y="1456335"/>
                  <a:pt x="0" y="1354211"/>
                  <a:pt x="0" y="1228235"/>
                </a:cubicBezTo>
                <a:lnTo>
                  <a:pt x="0" y="228100"/>
                </a:lnTo>
                <a:cubicBezTo>
                  <a:pt x="0" y="102124"/>
                  <a:pt x="102124" y="0"/>
                  <a:pt x="2281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779937" y="4097250"/>
            <a:ext cx="1270644" cy="1208781"/>
          </a:xfrm>
          <a:custGeom>
            <a:avLst/>
            <a:gdLst>
              <a:gd name="connsiteX0" fmla="*/ 201468 w 1270644"/>
              <a:gd name="connsiteY0" fmla="*/ 0 h 1208781"/>
              <a:gd name="connsiteX1" fmla="*/ 1069176 w 1270644"/>
              <a:gd name="connsiteY1" fmla="*/ 0 h 1208781"/>
              <a:gd name="connsiteX2" fmla="*/ 1270644 w 1270644"/>
              <a:gd name="connsiteY2" fmla="*/ 201468 h 1208781"/>
              <a:gd name="connsiteX3" fmla="*/ 1270644 w 1270644"/>
              <a:gd name="connsiteY3" fmla="*/ 1007313 h 1208781"/>
              <a:gd name="connsiteX4" fmla="*/ 1069176 w 1270644"/>
              <a:gd name="connsiteY4" fmla="*/ 1208781 h 1208781"/>
              <a:gd name="connsiteX5" fmla="*/ 201468 w 1270644"/>
              <a:gd name="connsiteY5" fmla="*/ 1208781 h 1208781"/>
              <a:gd name="connsiteX6" fmla="*/ 0 w 1270644"/>
              <a:gd name="connsiteY6" fmla="*/ 1007313 h 1208781"/>
              <a:gd name="connsiteX7" fmla="*/ 0 w 1270644"/>
              <a:gd name="connsiteY7" fmla="*/ 201468 h 1208781"/>
              <a:gd name="connsiteX8" fmla="*/ 201468 w 1270644"/>
              <a:gd name="connsiteY8" fmla="*/ 0 h 120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70644" h="1208781">
                <a:moveTo>
                  <a:pt x="201468" y="0"/>
                </a:moveTo>
                <a:lnTo>
                  <a:pt x="1069176" y="0"/>
                </a:lnTo>
                <a:cubicBezTo>
                  <a:pt x="1180444" y="0"/>
                  <a:pt x="1270644" y="90200"/>
                  <a:pt x="1270644" y="201468"/>
                </a:cubicBezTo>
                <a:lnTo>
                  <a:pt x="1270644" y="1007313"/>
                </a:lnTo>
                <a:cubicBezTo>
                  <a:pt x="1270644" y="1118581"/>
                  <a:pt x="1180444" y="1208781"/>
                  <a:pt x="1069176" y="1208781"/>
                </a:cubicBezTo>
                <a:lnTo>
                  <a:pt x="201468" y="1208781"/>
                </a:lnTo>
                <a:cubicBezTo>
                  <a:pt x="90200" y="1208781"/>
                  <a:pt x="0" y="1118581"/>
                  <a:pt x="0" y="1007313"/>
                </a:cubicBezTo>
                <a:lnTo>
                  <a:pt x="0" y="201468"/>
                </a:lnTo>
                <a:cubicBezTo>
                  <a:pt x="0" y="90200"/>
                  <a:pt x="90200" y="0"/>
                  <a:pt x="2014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992499" y="2953851"/>
            <a:ext cx="1270644" cy="1208781"/>
          </a:xfrm>
          <a:custGeom>
            <a:avLst/>
            <a:gdLst>
              <a:gd name="connsiteX0" fmla="*/ 201468 w 1270644"/>
              <a:gd name="connsiteY0" fmla="*/ 0 h 1208781"/>
              <a:gd name="connsiteX1" fmla="*/ 1069176 w 1270644"/>
              <a:gd name="connsiteY1" fmla="*/ 0 h 1208781"/>
              <a:gd name="connsiteX2" fmla="*/ 1270644 w 1270644"/>
              <a:gd name="connsiteY2" fmla="*/ 201468 h 1208781"/>
              <a:gd name="connsiteX3" fmla="*/ 1270644 w 1270644"/>
              <a:gd name="connsiteY3" fmla="*/ 1007313 h 1208781"/>
              <a:gd name="connsiteX4" fmla="*/ 1069176 w 1270644"/>
              <a:gd name="connsiteY4" fmla="*/ 1208781 h 1208781"/>
              <a:gd name="connsiteX5" fmla="*/ 201468 w 1270644"/>
              <a:gd name="connsiteY5" fmla="*/ 1208781 h 1208781"/>
              <a:gd name="connsiteX6" fmla="*/ 0 w 1270644"/>
              <a:gd name="connsiteY6" fmla="*/ 1007313 h 1208781"/>
              <a:gd name="connsiteX7" fmla="*/ 0 w 1270644"/>
              <a:gd name="connsiteY7" fmla="*/ 201468 h 1208781"/>
              <a:gd name="connsiteX8" fmla="*/ 201468 w 1270644"/>
              <a:gd name="connsiteY8" fmla="*/ 0 h 120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70644" h="1208781">
                <a:moveTo>
                  <a:pt x="201468" y="0"/>
                </a:moveTo>
                <a:lnTo>
                  <a:pt x="1069176" y="0"/>
                </a:lnTo>
                <a:cubicBezTo>
                  <a:pt x="1180444" y="0"/>
                  <a:pt x="1270644" y="90200"/>
                  <a:pt x="1270644" y="201468"/>
                </a:cubicBezTo>
                <a:lnTo>
                  <a:pt x="1270644" y="1007313"/>
                </a:lnTo>
                <a:cubicBezTo>
                  <a:pt x="1270644" y="1118581"/>
                  <a:pt x="1180444" y="1208781"/>
                  <a:pt x="1069176" y="1208781"/>
                </a:cubicBezTo>
                <a:lnTo>
                  <a:pt x="201468" y="1208781"/>
                </a:lnTo>
                <a:cubicBezTo>
                  <a:pt x="90200" y="1208781"/>
                  <a:pt x="0" y="1118581"/>
                  <a:pt x="0" y="1007313"/>
                </a:cubicBezTo>
                <a:lnTo>
                  <a:pt x="0" y="201468"/>
                </a:lnTo>
                <a:cubicBezTo>
                  <a:pt x="0" y="90200"/>
                  <a:pt x="90200" y="0"/>
                  <a:pt x="2014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200036"/>
      </p:ext>
    </p:extLst>
  </p:cSld>
  <p:clrMapOvr>
    <a:masterClrMapping/>
  </p:clrMapOvr>
  <p:transition spd="slow" advTm="1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3956381" y="2020139"/>
            <a:ext cx="1292130" cy="1294272"/>
          </a:xfrm>
          <a:custGeom>
            <a:avLst/>
            <a:gdLst>
              <a:gd name="connsiteX0" fmla="*/ 646065 w 1292130"/>
              <a:gd name="connsiteY0" fmla="*/ 0 h 1294272"/>
              <a:gd name="connsiteX1" fmla="*/ 1292130 w 1292130"/>
              <a:gd name="connsiteY1" fmla="*/ 647136 h 1294272"/>
              <a:gd name="connsiteX2" fmla="*/ 646065 w 1292130"/>
              <a:gd name="connsiteY2" fmla="*/ 1294272 h 1294272"/>
              <a:gd name="connsiteX3" fmla="*/ 0 w 1292130"/>
              <a:gd name="connsiteY3" fmla="*/ 647136 h 1294272"/>
              <a:gd name="connsiteX4" fmla="*/ 646065 w 1292130"/>
              <a:gd name="connsiteY4" fmla="*/ 0 h 129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2130" h="1294272">
                <a:moveTo>
                  <a:pt x="646065" y="0"/>
                </a:moveTo>
                <a:cubicBezTo>
                  <a:pt x="1002877" y="0"/>
                  <a:pt x="1292130" y="289733"/>
                  <a:pt x="1292130" y="647136"/>
                </a:cubicBezTo>
                <a:cubicBezTo>
                  <a:pt x="1292130" y="1004539"/>
                  <a:pt x="1002877" y="1294272"/>
                  <a:pt x="646065" y="1294272"/>
                </a:cubicBezTo>
                <a:cubicBezTo>
                  <a:pt x="289253" y="1294272"/>
                  <a:pt x="0" y="1004539"/>
                  <a:pt x="0" y="647136"/>
                </a:cubicBezTo>
                <a:cubicBezTo>
                  <a:pt x="0" y="289733"/>
                  <a:pt x="289253" y="0"/>
                  <a:pt x="64606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6932775" y="2020139"/>
            <a:ext cx="1294272" cy="1294272"/>
          </a:xfrm>
          <a:custGeom>
            <a:avLst/>
            <a:gdLst>
              <a:gd name="connsiteX0" fmla="*/ 647136 w 1294272"/>
              <a:gd name="connsiteY0" fmla="*/ 0 h 1294272"/>
              <a:gd name="connsiteX1" fmla="*/ 1294272 w 1294272"/>
              <a:gd name="connsiteY1" fmla="*/ 647136 h 1294272"/>
              <a:gd name="connsiteX2" fmla="*/ 647136 w 1294272"/>
              <a:gd name="connsiteY2" fmla="*/ 1294272 h 1294272"/>
              <a:gd name="connsiteX3" fmla="*/ 0 w 1294272"/>
              <a:gd name="connsiteY3" fmla="*/ 647136 h 1294272"/>
              <a:gd name="connsiteX4" fmla="*/ 647136 w 1294272"/>
              <a:gd name="connsiteY4" fmla="*/ 0 h 129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4272" h="1294272">
                <a:moveTo>
                  <a:pt x="647136" y="0"/>
                </a:moveTo>
                <a:cubicBezTo>
                  <a:pt x="1004539" y="0"/>
                  <a:pt x="1294272" y="289733"/>
                  <a:pt x="1294272" y="647136"/>
                </a:cubicBezTo>
                <a:cubicBezTo>
                  <a:pt x="1294272" y="1004539"/>
                  <a:pt x="1004539" y="1294272"/>
                  <a:pt x="647136" y="1294272"/>
                </a:cubicBezTo>
                <a:cubicBezTo>
                  <a:pt x="289733" y="1294272"/>
                  <a:pt x="0" y="1004539"/>
                  <a:pt x="0" y="647136"/>
                </a:cubicBezTo>
                <a:cubicBezTo>
                  <a:pt x="0" y="289733"/>
                  <a:pt x="289733" y="0"/>
                  <a:pt x="64713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8419902" y="4315113"/>
            <a:ext cx="1294272" cy="1294272"/>
          </a:xfrm>
          <a:custGeom>
            <a:avLst/>
            <a:gdLst>
              <a:gd name="connsiteX0" fmla="*/ 647136 w 1294272"/>
              <a:gd name="connsiteY0" fmla="*/ 0 h 1294272"/>
              <a:gd name="connsiteX1" fmla="*/ 1294272 w 1294272"/>
              <a:gd name="connsiteY1" fmla="*/ 647136 h 1294272"/>
              <a:gd name="connsiteX2" fmla="*/ 647136 w 1294272"/>
              <a:gd name="connsiteY2" fmla="*/ 1294272 h 1294272"/>
              <a:gd name="connsiteX3" fmla="*/ 0 w 1294272"/>
              <a:gd name="connsiteY3" fmla="*/ 647136 h 1294272"/>
              <a:gd name="connsiteX4" fmla="*/ 647136 w 1294272"/>
              <a:gd name="connsiteY4" fmla="*/ 0 h 129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4272" h="1294272">
                <a:moveTo>
                  <a:pt x="647136" y="0"/>
                </a:moveTo>
                <a:cubicBezTo>
                  <a:pt x="1004539" y="0"/>
                  <a:pt x="1294272" y="289733"/>
                  <a:pt x="1294272" y="647136"/>
                </a:cubicBezTo>
                <a:cubicBezTo>
                  <a:pt x="1294272" y="1004539"/>
                  <a:pt x="1004539" y="1294272"/>
                  <a:pt x="647136" y="1294272"/>
                </a:cubicBezTo>
                <a:cubicBezTo>
                  <a:pt x="289733" y="1294272"/>
                  <a:pt x="0" y="1004539"/>
                  <a:pt x="0" y="647136"/>
                </a:cubicBezTo>
                <a:cubicBezTo>
                  <a:pt x="0" y="289733"/>
                  <a:pt x="289733" y="0"/>
                  <a:pt x="64713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5445649" y="4315113"/>
            <a:ext cx="1292128" cy="1294272"/>
          </a:xfrm>
          <a:custGeom>
            <a:avLst/>
            <a:gdLst>
              <a:gd name="connsiteX0" fmla="*/ 646064 w 1292128"/>
              <a:gd name="connsiteY0" fmla="*/ 0 h 1294272"/>
              <a:gd name="connsiteX1" fmla="*/ 1292128 w 1292128"/>
              <a:gd name="connsiteY1" fmla="*/ 647136 h 1294272"/>
              <a:gd name="connsiteX2" fmla="*/ 646064 w 1292128"/>
              <a:gd name="connsiteY2" fmla="*/ 1294272 h 1294272"/>
              <a:gd name="connsiteX3" fmla="*/ 0 w 1292128"/>
              <a:gd name="connsiteY3" fmla="*/ 647136 h 1294272"/>
              <a:gd name="connsiteX4" fmla="*/ 646064 w 1292128"/>
              <a:gd name="connsiteY4" fmla="*/ 0 h 129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2128" h="1294272">
                <a:moveTo>
                  <a:pt x="646064" y="0"/>
                </a:moveTo>
                <a:cubicBezTo>
                  <a:pt x="1002875" y="0"/>
                  <a:pt x="1292128" y="289733"/>
                  <a:pt x="1292128" y="647136"/>
                </a:cubicBezTo>
                <a:cubicBezTo>
                  <a:pt x="1292128" y="1004539"/>
                  <a:pt x="1002875" y="1294272"/>
                  <a:pt x="646064" y="1294272"/>
                </a:cubicBezTo>
                <a:cubicBezTo>
                  <a:pt x="289253" y="1294272"/>
                  <a:pt x="0" y="1004539"/>
                  <a:pt x="0" y="647136"/>
                </a:cubicBezTo>
                <a:cubicBezTo>
                  <a:pt x="0" y="289733"/>
                  <a:pt x="289253" y="0"/>
                  <a:pt x="64606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>
          <a:xfrm>
            <a:off x="2477824" y="4315113"/>
            <a:ext cx="1294272" cy="1294272"/>
          </a:xfrm>
          <a:custGeom>
            <a:avLst/>
            <a:gdLst>
              <a:gd name="connsiteX0" fmla="*/ 647136 w 1294272"/>
              <a:gd name="connsiteY0" fmla="*/ 0 h 1294272"/>
              <a:gd name="connsiteX1" fmla="*/ 1294272 w 1294272"/>
              <a:gd name="connsiteY1" fmla="*/ 647136 h 1294272"/>
              <a:gd name="connsiteX2" fmla="*/ 647136 w 1294272"/>
              <a:gd name="connsiteY2" fmla="*/ 1294272 h 1294272"/>
              <a:gd name="connsiteX3" fmla="*/ 0 w 1294272"/>
              <a:gd name="connsiteY3" fmla="*/ 647136 h 1294272"/>
              <a:gd name="connsiteX4" fmla="*/ 647136 w 1294272"/>
              <a:gd name="connsiteY4" fmla="*/ 0 h 129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4272" h="1294272">
                <a:moveTo>
                  <a:pt x="647136" y="0"/>
                </a:moveTo>
                <a:cubicBezTo>
                  <a:pt x="1004539" y="0"/>
                  <a:pt x="1294272" y="289733"/>
                  <a:pt x="1294272" y="647136"/>
                </a:cubicBezTo>
                <a:cubicBezTo>
                  <a:pt x="1294272" y="1004539"/>
                  <a:pt x="1004539" y="1294272"/>
                  <a:pt x="647136" y="1294272"/>
                </a:cubicBezTo>
                <a:cubicBezTo>
                  <a:pt x="289733" y="1294272"/>
                  <a:pt x="0" y="1004539"/>
                  <a:pt x="0" y="647136"/>
                </a:cubicBezTo>
                <a:cubicBezTo>
                  <a:pt x="0" y="289733"/>
                  <a:pt x="289733" y="0"/>
                  <a:pt x="64713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980207"/>
      </p:ext>
    </p:extLst>
  </p:cSld>
  <p:clrMapOvr>
    <a:masterClrMapping/>
  </p:clrMapOvr>
  <p:transition spd="slow" advTm="1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2369282" y="2700483"/>
            <a:ext cx="2137680" cy="2182088"/>
          </a:xfrm>
          <a:custGeom>
            <a:avLst/>
            <a:gdLst>
              <a:gd name="connsiteX0" fmla="*/ 1068840 w 2137680"/>
              <a:gd name="connsiteY0" fmla="*/ 0 h 2182088"/>
              <a:gd name="connsiteX1" fmla="*/ 2137680 w 2137680"/>
              <a:gd name="connsiteY1" fmla="*/ 1091044 h 2182088"/>
              <a:gd name="connsiteX2" fmla="*/ 1068840 w 2137680"/>
              <a:gd name="connsiteY2" fmla="*/ 2182088 h 2182088"/>
              <a:gd name="connsiteX3" fmla="*/ 0 w 2137680"/>
              <a:gd name="connsiteY3" fmla="*/ 1091044 h 2182088"/>
              <a:gd name="connsiteX4" fmla="*/ 1068840 w 2137680"/>
              <a:gd name="connsiteY4" fmla="*/ 0 h 218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7680" h="2182088">
                <a:moveTo>
                  <a:pt x="1068840" y="0"/>
                </a:moveTo>
                <a:cubicBezTo>
                  <a:pt x="1659144" y="0"/>
                  <a:pt x="2137680" y="488477"/>
                  <a:pt x="2137680" y="1091044"/>
                </a:cubicBezTo>
                <a:cubicBezTo>
                  <a:pt x="2137680" y="1693611"/>
                  <a:pt x="1659144" y="2182088"/>
                  <a:pt x="1068840" y="2182088"/>
                </a:cubicBezTo>
                <a:cubicBezTo>
                  <a:pt x="478536" y="2182088"/>
                  <a:pt x="0" y="1693611"/>
                  <a:pt x="0" y="1091044"/>
                </a:cubicBezTo>
                <a:cubicBezTo>
                  <a:pt x="0" y="488477"/>
                  <a:pt x="478536" y="0"/>
                  <a:pt x="106884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973952"/>
      </p:ext>
    </p:extLst>
  </p:cSld>
  <p:clrMapOvr>
    <a:masterClrMapping/>
  </p:clrMapOvr>
  <p:transition spd="slow" advTm="1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2443119" y="2259999"/>
            <a:ext cx="1129386" cy="1129386"/>
          </a:xfrm>
          <a:custGeom>
            <a:avLst/>
            <a:gdLst>
              <a:gd name="connsiteX0" fmla="*/ 564693 w 1129386"/>
              <a:gd name="connsiteY0" fmla="*/ 0 h 1129386"/>
              <a:gd name="connsiteX1" fmla="*/ 1129386 w 1129386"/>
              <a:gd name="connsiteY1" fmla="*/ 564693 h 1129386"/>
              <a:gd name="connsiteX2" fmla="*/ 564693 w 1129386"/>
              <a:gd name="connsiteY2" fmla="*/ 1129386 h 1129386"/>
              <a:gd name="connsiteX3" fmla="*/ 0 w 1129386"/>
              <a:gd name="connsiteY3" fmla="*/ 564693 h 1129386"/>
              <a:gd name="connsiteX4" fmla="*/ 564693 w 1129386"/>
              <a:gd name="connsiteY4" fmla="*/ 0 h 112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9386" h="1129386">
                <a:moveTo>
                  <a:pt x="564693" y="0"/>
                </a:moveTo>
                <a:cubicBezTo>
                  <a:pt x="876564" y="0"/>
                  <a:pt x="1129386" y="252822"/>
                  <a:pt x="1129386" y="564693"/>
                </a:cubicBezTo>
                <a:cubicBezTo>
                  <a:pt x="1129386" y="876564"/>
                  <a:pt x="876564" y="1129386"/>
                  <a:pt x="564693" y="1129386"/>
                </a:cubicBezTo>
                <a:cubicBezTo>
                  <a:pt x="252822" y="1129386"/>
                  <a:pt x="0" y="876564"/>
                  <a:pt x="0" y="564693"/>
                </a:cubicBezTo>
                <a:cubicBezTo>
                  <a:pt x="0" y="252822"/>
                  <a:pt x="252822" y="0"/>
                  <a:pt x="5646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143815" y="2260816"/>
            <a:ext cx="1663484" cy="1663484"/>
          </a:xfrm>
          <a:custGeom>
            <a:avLst/>
            <a:gdLst>
              <a:gd name="connsiteX0" fmla="*/ 831742 w 1663484"/>
              <a:gd name="connsiteY0" fmla="*/ 0 h 1663484"/>
              <a:gd name="connsiteX1" fmla="*/ 1663484 w 1663484"/>
              <a:gd name="connsiteY1" fmla="*/ 831742 h 1663484"/>
              <a:gd name="connsiteX2" fmla="*/ 831742 w 1663484"/>
              <a:gd name="connsiteY2" fmla="*/ 1663484 h 1663484"/>
              <a:gd name="connsiteX3" fmla="*/ 0 w 1663484"/>
              <a:gd name="connsiteY3" fmla="*/ 831742 h 1663484"/>
              <a:gd name="connsiteX4" fmla="*/ 831742 w 1663484"/>
              <a:gd name="connsiteY4" fmla="*/ 0 h 166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3484" h="1663484">
                <a:moveTo>
                  <a:pt x="831742" y="0"/>
                </a:moveTo>
                <a:cubicBezTo>
                  <a:pt x="1291100" y="0"/>
                  <a:pt x="1663484" y="372384"/>
                  <a:pt x="1663484" y="831742"/>
                </a:cubicBezTo>
                <a:cubicBezTo>
                  <a:pt x="1663484" y="1291100"/>
                  <a:pt x="1291100" y="1663484"/>
                  <a:pt x="831742" y="1663484"/>
                </a:cubicBezTo>
                <a:cubicBezTo>
                  <a:pt x="372384" y="1663484"/>
                  <a:pt x="0" y="1291100"/>
                  <a:pt x="0" y="831742"/>
                </a:cubicBezTo>
                <a:cubicBezTo>
                  <a:pt x="0" y="372384"/>
                  <a:pt x="372384" y="0"/>
                  <a:pt x="83174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6254638" y="2930023"/>
            <a:ext cx="2223978" cy="2223978"/>
          </a:xfrm>
          <a:custGeom>
            <a:avLst/>
            <a:gdLst>
              <a:gd name="connsiteX0" fmla="*/ 1111989 w 2223978"/>
              <a:gd name="connsiteY0" fmla="*/ 0 h 2223978"/>
              <a:gd name="connsiteX1" fmla="*/ 2223978 w 2223978"/>
              <a:gd name="connsiteY1" fmla="*/ 1111989 h 2223978"/>
              <a:gd name="connsiteX2" fmla="*/ 1111989 w 2223978"/>
              <a:gd name="connsiteY2" fmla="*/ 2223978 h 2223978"/>
              <a:gd name="connsiteX3" fmla="*/ 0 w 2223978"/>
              <a:gd name="connsiteY3" fmla="*/ 1111989 h 2223978"/>
              <a:gd name="connsiteX4" fmla="*/ 1111989 w 2223978"/>
              <a:gd name="connsiteY4" fmla="*/ 0 h 2223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978" h="2223978">
                <a:moveTo>
                  <a:pt x="1111989" y="0"/>
                </a:moveTo>
                <a:cubicBezTo>
                  <a:pt x="1726124" y="0"/>
                  <a:pt x="2223978" y="497854"/>
                  <a:pt x="2223978" y="1111989"/>
                </a:cubicBezTo>
                <a:cubicBezTo>
                  <a:pt x="2223978" y="1726124"/>
                  <a:pt x="1726124" y="2223978"/>
                  <a:pt x="1111989" y="2223978"/>
                </a:cubicBezTo>
                <a:cubicBezTo>
                  <a:pt x="497854" y="2223978"/>
                  <a:pt x="0" y="1726124"/>
                  <a:pt x="0" y="1111989"/>
                </a:cubicBezTo>
                <a:cubicBezTo>
                  <a:pt x="0" y="497854"/>
                  <a:pt x="497854" y="0"/>
                  <a:pt x="111198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3"/>
          </p:nvPr>
        </p:nvSpPr>
        <p:spPr>
          <a:xfrm>
            <a:off x="8587534" y="2105719"/>
            <a:ext cx="1225798" cy="1225798"/>
          </a:xfrm>
          <a:custGeom>
            <a:avLst/>
            <a:gdLst>
              <a:gd name="connsiteX0" fmla="*/ 612899 w 1225798"/>
              <a:gd name="connsiteY0" fmla="*/ 0 h 1225798"/>
              <a:gd name="connsiteX1" fmla="*/ 1225798 w 1225798"/>
              <a:gd name="connsiteY1" fmla="*/ 612899 h 1225798"/>
              <a:gd name="connsiteX2" fmla="*/ 612899 w 1225798"/>
              <a:gd name="connsiteY2" fmla="*/ 1225798 h 1225798"/>
              <a:gd name="connsiteX3" fmla="*/ 0 w 1225798"/>
              <a:gd name="connsiteY3" fmla="*/ 612899 h 1225798"/>
              <a:gd name="connsiteX4" fmla="*/ 612899 w 1225798"/>
              <a:gd name="connsiteY4" fmla="*/ 0 h 1225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5798" h="1225798">
                <a:moveTo>
                  <a:pt x="612899" y="0"/>
                </a:moveTo>
                <a:cubicBezTo>
                  <a:pt x="951394" y="0"/>
                  <a:pt x="1225798" y="274404"/>
                  <a:pt x="1225798" y="612899"/>
                </a:cubicBezTo>
                <a:cubicBezTo>
                  <a:pt x="1225798" y="951394"/>
                  <a:pt x="951394" y="1225798"/>
                  <a:pt x="612899" y="1225798"/>
                </a:cubicBezTo>
                <a:cubicBezTo>
                  <a:pt x="274404" y="1225798"/>
                  <a:pt x="0" y="951394"/>
                  <a:pt x="0" y="612899"/>
                </a:cubicBezTo>
                <a:cubicBezTo>
                  <a:pt x="0" y="274404"/>
                  <a:pt x="274404" y="0"/>
                  <a:pt x="61289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29157"/>
      </p:ext>
    </p:extLst>
  </p:cSld>
  <p:clrMapOvr>
    <a:masterClrMapping/>
  </p:clrMapOvr>
  <p:transition spd="slow" advTm="1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464715" y="2584216"/>
            <a:ext cx="2690741" cy="1549594"/>
          </a:xfrm>
          <a:custGeom>
            <a:avLst/>
            <a:gdLst>
              <a:gd name="connsiteX0" fmla="*/ 2478259 w 2690741"/>
              <a:gd name="connsiteY0" fmla="*/ 426 h 1549594"/>
              <a:gd name="connsiteX1" fmla="*/ 2585884 w 2690741"/>
              <a:gd name="connsiteY1" fmla="*/ 89859 h 1549594"/>
              <a:gd name="connsiteX2" fmla="*/ 2690316 w 2690741"/>
              <a:gd name="connsiteY2" fmla="*/ 1221046 h 1549594"/>
              <a:gd name="connsiteX3" fmla="*/ 2600883 w 2690741"/>
              <a:gd name="connsiteY3" fmla="*/ 1328671 h 1549594"/>
              <a:gd name="connsiteX4" fmla="*/ 212483 w 2690741"/>
              <a:gd name="connsiteY4" fmla="*/ 1549169 h 1549594"/>
              <a:gd name="connsiteX5" fmla="*/ 104857 w 2690741"/>
              <a:gd name="connsiteY5" fmla="*/ 1459736 h 1549594"/>
              <a:gd name="connsiteX6" fmla="*/ 426 w 2690741"/>
              <a:gd name="connsiteY6" fmla="*/ 328550 h 1549594"/>
              <a:gd name="connsiteX7" fmla="*/ 89858 w 2690741"/>
              <a:gd name="connsiteY7" fmla="*/ 220924 h 1549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90741" h="1549594">
                <a:moveTo>
                  <a:pt x="2478259" y="426"/>
                </a:moveTo>
                <a:cubicBezTo>
                  <a:pt x="2532674" y="-4597"/>
                  <a:pt x="2580860" y="35443"/>
                  <a:pt x="2585884" y="89859"/>
                </a:cubicBezTo>
                <a:lnTo>
                  <a:pt x="2690316" y="1221046"/>
                </a:lnTo>
                <a:cubicBezTo>
                  <a:pt x="2695339" y="1275461"/>
                  <a:pt x="2655298" y="1323647"/>
                  <a:pt x="2600883" y="1328671"/>
                </a:cubicBezTo>
                <a:lnTo>
                  <a:pt x="212483" y="1549169"/>
                </a:lnTo>
                <a:cubicBezTo>
                  <a:pt x="158067" y="1554193"/>
                  <a:pt x="109881" y="1514152"/>
                  <a:pt x="104857" y="1459736"/>
                </a:cubicBezTo>
                <a:lnTo>
                  <a:pt x="426" y="328550"/>
                </a:lnTo>
                <a:cubicBezTo>
                  <a:pt x="-4598" y="274134"/>
                  <a:pt x="35443" y="225948"/>
                  <a:pt x="89858" y="220924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8105879" y="4155802"/>
            <a:ext cx="2690739" cy="1549593"/>
          </a:xfrm>
          <a:custGeom>
            <a:avLst/>
            <a:gdLst>
              <a:gd name="connsiteX0" fmla="*/ 2478258 w 2690739"/>
              <a:gd name="connsiteY0" fmla="*/ 426 h 1549593"/>
              <a:gd name="connsiteX1" fmla="*/ 2585883 w 2690739"/>
              <a:gd name="connsiteY1" fmla="*/ 89859 h 1549593"/>
              <a:gd name="connsiteX2" fmla="*/ 2690314 w 2690739"/>
              <a:gd name="connsiteY2" fmla="*/ 1221045 h 1549593"/>
              <a:gd name="connsiteX3" fmla="*/ 2600882 w 2690739"/>
              <a:gd name="connsiteY3" fmla="*/ 1328670 h 1549593"/>
              <a:gd name="connsiteX4" fmla="*/ 212483 w 2690739"/>
              <a:gd name="connsiteY4" fmla="*/ 1549168 h 1549593"/>
              <a:gd name="connsiteX5" fmla="*/ 104857 w 2690739"/>
              <a:gd name="connsiteY5" fmla="*/ 1459735 h 1549593"/>
              <a:gd name="connsiteX6" fmla="*/ 426 w 2690739"/>
              <a:gd name="connsiteY6" fmla="*/ 328550 h 1549593"/>
              <a:gd name="connsiteX7" fmla="*/ 89859 w 2690739"/>
              <a:gd name="connsiteY7" fmla="*/ 220924 h 1549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90739" h="1549593">
                <a:moveTo>
                  <a:pt x="2478258" y="426"/>
                </a:moveTo>
                <a:cubicBezTo>
                  <a:pt x="2532673" y="-4597"/>
                  <a:pt x="2580859" y="35443"/>
                  <a:pt x="2585883" y="89859"/>
                </a:cubicBezTo>
                <a:lnTo>
                  <a:pt x="2690314" y="1221045"/>
                </a:lnTo>
                <a:cubicBezTo>
                  <a:pt x="2695338" y="1275460"/>
                  <a:pt x="2655297" y="1323646"/>
                  <a:pt x="2600882" y="1328670"/>
                </a:cubicBezTo>
                <a:lnTo>
                  <a:pt x="212483" y="1549168"/>
                </a:lnTo>
                <a:cubicBezTo>
                  <a:pt x="158067" y="1554192"/>
                  <a:pt x="109881" y="1514151"/>
                  <a:pt x="104857" y="1459735"/>
                </a:cubicBezTo>
                <a:lnTo>
                  <a:pt x="426" y="328550"/>
                </a:lnTo>
                <a:cubicBezTo>
                  <a:pt x="-4598" y="274134"/>
                  <a:pt x="35443" y="225948"/>
                  <a:pt x="89859" y="220924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188259"/>
      </p:ext>
    </p:extLst>
  </p:cSld>
  <p:clrMapOvr>
    <a:masterClrMapping/>
  </p:clrMapOvr>
  <p:transition spd="slow" advTm="1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2562226" y="2382840"/>
            <a:ext cx="1325563" cy="1317625"/>
          </a:xfrm>
          <a:custGeom>
            <a:avLst/>
            <a:gdLst>
              <a:gd name="connsiteX0" fmla="*/ 0 w 1325563"/>
              <a:gd name="connsiteY0" fmla="*/ 0 h 1317625"/>
              <a:gd name="connsiteX1" fmla="*/ 1325563 w 1325563"/>
              <a:gd name="connsiteY1" fmla="*/ 0 h 1317625"/>
              <a:gd name="connsiteX2" fmla="*/ 1325563 w 1325563"/>
              <a:gd name="connsiteY2" fmla="*/ 1317625 h 1317625"/>
              <a:gd name="connsiteX3" fmla="*/ 0 w 1325563"/>
              <a:gd name="connsiteY3" fmla="*/ 1317625 h 131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5563" h="1317625">
                <a:moveTo>
                  <a:pt x="0" y="0"/>
                </a:moveTo>
                <a:lnTo>
                  <a:pt x="1325563" y="0"/>
                </a:lnTo>
                <a:lnTo>
                  <a:pt x="1325563" y="1317625"/>
                </a:lnTo>
                <a:lnTo>
                  <a:pt x="0" y="1317625"/>
                </a:ln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576761" y="2382839"/>
            <a:ext cx="2325688" cy="2303462"/>
          </a:xfrm>
          <a:custGeom>
            <a:avLst/>
            <a:gdLst>
              <a:gd name="connsiteX0" fmla="*/ 0 w 2325688"/>
              <a:gd name="connsiteY0" fmla="*/ 0 h 2303462"/>
              <a:gd name="connsiteX1" fmla="*/ 2325688 w 2325688"/>
              <a:gd name="connsiteY1" fmla="*/ 0 h 2303462"/>
              <a:gd name="connsiteX2" fmla="*/ 2325688 w 2325688"/>
              <a:gd name="connsiteY2" fmla="*/ 2303462 h 2303462"/>
              <a:gd name="connsiteX3" fmla="*/ 0 w 2325688"/>
              <a:gd name="connsiteY3" fmla="*/ 2303462 h 230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5688" h="2303462">
                <a:moveTo>
                  <a:pt x="0" y="0"/>
                </a:moveTo>
                <a:lnTo>
                  <a:pt x="2325688" y="0"/>
                </a:lnTo>
                <a:lnTo>
                  <a:pt x="2325688" y="2303462"/>
                </a:lnTo>
                <a:lnTo>
                  <a:pt x="0" y="2303462"/>
                </a:ln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7702550" y="1663700"/>
            <a:ext cx="2300288" cy="2281238"/>
          </a:xfrm>
          <a:custGeom>
            <a:avLst/>
            <a:gdLst>
              <a:gd name="connsiteX0" fmla="*/ 0 w 2300288"/>
              <a:gd name="connsiteY0" fmla="*/ 0 h 2281238"/>
              <a:gd name="connsiteX1" fmla="*/ 2300288 w 2300288"/>
              <a:gd name="connsiteY1" fmla="*/ 0 h 2281238"/>
              <a:gd name="connsiteX2" fmla="*/ 2300288 w 2300288"/>
              <a:gd name="connsiteY2" fmla="*/ 2281238 h 2281238"/>
              <a:gd name="connsiteX3" fmla="*/ 0 w 2300288"/>
              <a:gd name="connsiteY3" fmla="*/ 2281238 h 2281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0288" h="2281238">
                <a:moveTo>
                  <a:pt x="0" y="0"/>
                </a:moveTo>
                <a:lnTo>
                  <a:pt x="2300288" y="0"/>
                </a:lnTo>
                <a:lnTo>
                  <a:pt x="2300288" y="2281238"/>
                </a:lnTo>
                <a:lnTo>
                  <a:pt x="0" y="2281238"/>
                </a:ln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077975"/>
      </p:ext>
    </p:extLst>
  </p:cSld>
  <p:clrMapOvr>
    <a:masterClrMapping/>
  </p:clrMapOvr>
  <p:transition spd="slow" advTm="1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8" t="15982" r="13050" b="1591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139701" y="127000"/>
            <a:ext cx="11912598" cy="6604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147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61" r:id="rId4"/>
    <p:sldLayoutId id="2147483660" r:id="rId5"/>
    <p:sldLayoutId id="2147483659" r:id="rId6"/>
    <p:sldLayoutId id="2147483658" r:id="rId7"/>
    <p:sldLayoutId id="2147483657" r:id="rId8"/>
    <p:sldLayoutId id="2147483656" r:id="rId9"/>
  </p:sldLayoutIdLst>
  <p:transition spd="slow" advTm="1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99568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10454640" y="1017843"/>
            <a:ext cx="2011680" cy="512064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D27EDB9-0F0B-452A-A5D5-1AEBE9F3FD5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9853648" y="3676280"/>
            <a:ext cx="3200400" cy="48768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Rectangle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2" name="Oval 11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838688" y="5734050"/>
            <a:ext cx="8128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DEA74AD-A965-4419-9C57-6C30904B35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253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aramond" panose="02020404030301010803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DEC4F4B-A501-45C1-A37B-97F048D727E9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31" name="Freeform 7"/>
          <p:cNvSpPr>
            <a:spLocks noChangeArrowheads="1"/>
          </p:cNvSpPr>
          <p:nvPr/>
        </p:nvSpPr>
        <p:spPr bwMode="auto">
          <a:xfrm>
            <a:off x="508000" y="228600"/>
            <a:ext cx="10972800" cy="609600"/>
          </a:xfrm>
          <a:custGeom>
            <a:avLst/>
            <a:gdLst>
              <a:gd name="T0" fmla="*/ 0 w 1000"/>
              <a:gd name="T1" fmla="*/ 609600 h 1000"/>
              <a:gd name="T2" fmla="*/ 0 w 1000"/>
              <a:gd name="T3" fmla="*/ 0 h 1000"/>
              <a:gd name="T4" fmla="*/ 82296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609600" y="6172200"/>
            <a:ext cx="109728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451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cs typeface="+mn-cs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cs typeface="+mn-cs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cs typeface="+mn-cs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280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30.png"/><Relationship Id="rId4" Type="http://schemas.openxmlformats.org/officeDocument/2006/relationships/image" Target="../media/image29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31.png"/><Relationship Id="rId4" Type="http://schemas.openxmlformats.org/officeDocument/2006/relationships/image" Target="../media/image29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3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7.xml"/><Relationship Id="rId6" Type="http://schemas.openxmlformats.org/officeDocument/2006/relationships/image" Target="../media/image18.png"/><Relationship Id="rId5" Type="http://schemas.openxmlformats.org/officeDocument/2006/relationships/image" Target="../media/image37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8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43.png"/><Relationship Id="rId4" Type="http://schemas.openxmlformats.org/officeDocument/2006/relationships/image" Target="../media/image27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tags" Target="../tags/tag31.xml"/><Relationship Id="rId7" Type="http://schemas.openxmlformats.org/officeDocument/2006/relationships/image" Target="../media/image51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50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0.png"/><Relationship Id="rId3" Type="http://schemas.openxmlformats.org/officeDocument/2006/relationships/image" Target="../media/image57.png"/><Relationship Id="rId7" Type="http://schemas.openxmlformats.org/officeDocument/2006/relationships/image" Target="../media/image6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41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69.pn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2.xml"/><Relationship Id="rId6" Type="http://schemas.openxmlformats.org/officeDocument/2006/relationships/image" Target="../media/image68.png"/><Relationship Id="rId11" Type="http://schemas.openxmlformats.org/officeDocument/2006/relationships/image" Target="../media/image76.png"/><Relationship Id="rId5" Type="http://schemas.openxmlformats.org/officeDocument/2006/relationships/image" Target="../media/image27.svg"/><Relationship Id="rId10" Type="http://schemas.openxmlformats.org/officeDocument/2006/relationships/image" Target="../media/image75.png"/><Relationship Id="rId4" Type="http://schemas.openxmlformats.org/officeDocument/2006/relationships/image" Target="../media/image28.png"/><Relationship Id="rId9" Type="http://schemas.openxmlformats.org/officeDocument/2006/relationships/image" Target="../media/image7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3.xml"/><Relationship Id="rId6" Type="http://schemas.openxmlformats.org/officeDocument/2006/relationships/image" Target="../media/image440.png"/><Relationship Id="rId5" Type="http://schemas.openxmlformats.org/officeDocument/2006/relationships/image" Target="../media/image27.svg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45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notesSlide" Target="../notesSlides/notesSlide3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55.gif"/><Relationship Id="rId4" Type="http://schemas.openxmlformats.org/officeDocument/2006/relationships/image" Target="../media/image7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gif"/><Relationship Id="rId13" Type="http://schemas.openxmlformats.org/officeDocument/2006/relationships/image" Target="../media/image71.png"/><Relationship Id="rId18" Type="http://schemas.openxmlformats.org/officeDocument/2006/relationships/image" Target="../media/image75.gif"/><Relationship Id="rId3" Type="http://schemas.openxmlformats.org/officeDocument/2006/relationships/slideLayout" Target="../slideLayouts/slideLayout10.xml"/><Relationship Id="rId21" Type="http://schemas.openxmlformats.org/officeDocument/2006/relationships/slide" Target="slide28.xml"/><Relationship Id="rId34" Type="http://schemas.openxmlformats.org/officeDocument/2006/relationships/audio" Target="NULL"/><Relationship Id="rId7" Type="http://schemas.openxmlformats.org/officeDocument/2006/relationships/image" Target="../media/image57.gif"/><Relationship Id="rId12" Type="http://schemas.openxmlformats.org/officeDocument/2006/relationships/slide" Target="slide33.xml"/><Relationship Id="rId17" Type="http://schemas.openxmlformats.org/officeDocument/2006/relationships/image" Target="../media/image74.gif"/><Relationship Id="rId2" Type="http://schemas.openxmlformats.org/officeDocument/2006/relationships/audio" Target="../media/media1.wav"/><Relationship Id="rId16" Type="http://schemas.microsoft.com/office/2007/relationships/hdphoto" Target="../media/hdphoto2.wdp"/><Relationship Id="rId20" Type="http://schemas.openxmlformats.org/officeDocument/2006/relationships/image" Target="../media/image77.png"/><Relationship Id="rId1" Type="http://schemas.microsoft.com/office/2007/relationships/media" Target="../media/media1.wav"/><Relationship Id="rId6" Type="http://schemas.microsoft.com/office/2007/relationships/hdphoto" Target="../media/hdphoto1.wdp"/><Relationship Id="rId11" Type="http://schemas.openxmlformats.org/officeDocument/2006/relationships/image" Target="../media/image61.png"/><Relationship Id="rId5" Type="http://schemas.openxmlformats.org/officeDocument/2006/relationships/image" Target="../media/image56.png"/><Relationship Id="rId15" Type="http://schemas.openxmlformats.org/officeDocument/2006/relationships/image" Target="../media/image73.png"/><Relationship Id="rId10" Type="http://schemas.openxmlformats.org/officeDocument/2006/relationships/slide" Target="slide32.xml"/><Relationship Id="rId19" Type="http://schemas.openxmlformats.org/officeDocument/2006/relationships/image" Target="../media/image76.gif"/><Relationship Id="rId4" Type="http://schemas.openxmlformats.org/officeDocument/2006/relationships/audio" Target="../media/audio2.wav"/><Relationship Id="rId9" Type="http://schemas.openxmlformats.org/officeDocument/2006/relationships/image" Target="../media/image59.gif"/><Relationship Id="rId14" Type="http://schemas.openxmlformats.org/officeDocument/2006/relationships/image" Target="../media/image72.png"/><Relationship Id="rId22" Type="http://schemas.openxmlformats.org/officeDocument/2006/relationships/image" Target="../media/image7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slide" Target="slide31.xml"/><Relationship Id="rId1" Type="http://schemas.openxmlformats.org/officeDocument/2006/relationships/slideLayout" Target="../slideLayouts/slideLayout10.xml"/><Relationship Id="rId4" Type="http://schemas.openxmlformats.org/officeDocument/2006/relationships/slide" Target="slide28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13" Type="http://schemas.openxmlformats.org/officeDocument/2006/relationships/image" Target="../media/image82.png"/><Relationship Id="rId3" Type="http://schemas.openxmlformats.org/officeDocument/2006/relationships/slideLayout" Target="../slideLayouts/slideLayout11.xml"/><Relationship Id="rId7" Type="http://schemas.openxmlformats.org/officeDocument/2006/relationships/slide" Target="slide35.xml"/><Relationship Id="rId12" Type="http://schemas.openxmlformats.org/officeDocument/2006/relationships/slide" Target="slide28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slide" Target="slide34.xml"/><Relationship Id="rId11" Type="http://schemas.openxmlformats.org/officeDocument/2006/relationships/image" Target="../media/image81.gif"/><Relationship Id="rId5" Type="http://schemas.openxmlformats.org/officeDocument/2006/relationships/image" Target="../media/image77.png"/><Relationship Id="rId15" Type="http://schemas.openxmlformats.org/officeDocument/2006/relationships/image" Target="../media/image83.gif"/><Relationship Id="rId10" Type="http://schemas.openxmlformats.org/officeDocument/2006/relationships/image" Target="../media/image80.gif"/><Relationship Id="rId4" Type="http://schemas.openxmlformats.org/officeDocument/2006/relationships/notesSlide" Target="../notesSlides/notesSlide17.xml"/><Relationship Id="rId9" Type="http://schemas.openxmlformats.org/officeDocument/2006/relationships/slide" Target="slide37.xml"/><Relationship Id="rId14" Type="http://schemas.openxmlformats.org/officeDocument/2006/relationships/slide" Target="slide38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gif"/><Relationship Id="rId3" Type="http://schemas.openxmlformats.org/officeDocument/2006/relationships/audio" Target="../media/audio3.wav"/><Relationship Id="rId7" Type="http://schemas.openxmlformats.org/officeDocument/2006/relationships/slide" Target="slide3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35.xml"/><Relationship Id="rId5" Type="http://schemas.openxmlformats.org/officeDocument/2006/relationships/image" Target="../media/image96.png"/><Relationship Id="rId10" Type="http://schemas.openxmlformats.org/officeDocument/2006/relationships/image" Target="../media/image98.png"/><Relationship Id="rId4" Type="http://schemas.openxmlformats.org/officeDocument/2006/relationships/audio" Target="../media/audio4.wav"/><Relationship Id="rId9" Type="http://schemas.openxmlformats.org/officeDocument/2006/relationships/image" Target="../media/image83.gi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audio" Target="../media/audio3.wav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35.xml"/><Relationship Id="rId5" Type="http://schemas.openxmlformats.org/officeDocument/2006/relationships/image" Target="../media/image84.gif"/><Relationship Id="rId10" Type="http://schemas.openxmlformats.org/officeDocument/2006/relationships/image" Target="../media/image83.gif"/><Relationship Id="rId4" Type="http://schemas.openxmlformats.org/officeDocument/2006/relationships/audio" Target="../media/audio4.wav"/><Relationship Id="rId9" Type="http://schemas.openxmlformats.org/officeDocument/2006/relationships/image" Target="../media/image8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audio" Target="../media/audio3.wav"/><Relationship Id="rId7" Type="http://schemas.openxmlformats.org/officeDocument/2006/relationships/slide" Target="slide3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33.xml"/><Relationship Id="rId5" Type="http://schemas.openxmlformats.org/officeDocument/2006/relationships/image" Target="../media/image84.gif"/><Relationship Id="rId10" Type="http://schemas.openxmlformats.org/officeDocument/2006/relationships/image" Target="../media/image83.gif"/><Relationship Id="rId4" Type="http://schemas.openxmlformats.org/officeDocument/2006/relationships/audio" Target="../media/audio4.wav"/><Relationship Id="rId9" Type="http://schemas.openxmlformats.org/officeDocument/2006/relationships/image" Target="../media/image8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audio" Target="../media/audio3.wav"/><Relationship Id="rId7" Type="http://schemas.openxmlformats.org/officeDocument/2006/relationships/slide" Target="slide35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4.gif"/><Relationship Id="rId5" Type="http://schemas.openxmlformats.org/officeDocument/2006/relationships/slide" Target="slide33.xml"/><Relationship Id="rId10" Type="http://schemas.openxmlformats.org/officeDocument/2006/relationships/image" Target="../media/image83.gif"/><Relationship Id="rId4" Type="http://schemas.openxmlformats.org/officeDocument/2006/relationships/audio" Target="../media/audio4.wav"/><Relationship Id="rId9" Type="http://schemas.openxmlformats.org/officeDocument/2006/relationships/image" Target="../media/image8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6" Type="http://schemas.openxmlformats.org/officeDocument/2006/relationships/image" Target="../media/image4.png"/><Relationship Id="rId5" Type="http://schemas.openxmlformats.org/officeDocument/2006/relationships/image" Target="../media/image80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9.xml"/><Relationship Id="rId7" Type="http://schemas.openxmlformats.org/officeDocument/2006/relationships/image" Target="../media/image10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9.png"/><Relationship Id="rId11" Type="http://schemas.openxmlformats.org/officeDocument/2006/relationships/image" Target="../media/image130.png"/><Relationship Id="rId5" Type="http://schemas.openxmlformats.org/officeDocument/2006/relationships/notesSlide" Target="../notesSlides/notesSlide5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1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13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7" Type="http://schemas.openxmlformats.org/officeDocument/2006/relationships/image" Target="../media/image19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0.png"/><Relationship Id="rId5" Type="http://schemas.openxmlformats.org/officeDocument/2006/relationships/image" Target="../media/image170.png"/><Relationship Id="rId4" Type="http://schemas.openxmlformats.org/officeDocument/2006/relationships/image" Target="../media/image16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230.png"/><Relationship Id="rId4" Type="http://schemas.openxmlformats.org/officeDocument/2006/relationships/image" Target="../media/image27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60.png"/><Relationship Id="rId4" Type="http://schemas.openxmlformats.org/officeDocument/2006/relationships/image" Target="../media/image2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748578" y="248788"/>
            <a:ext cx="4927600" cy="707886"/>
            <a:chOff x="3632200" y="425718"/>
            <a:chExt cx="4927600" cy="707886"/>
          </a:xfrm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3632200" y="455613"/>
              <a:ext cx="4927600" cy="577850"/>
            </a:xfrm>
            <a:custGeom>
              <a:avLst/>
              <a:gdLst>
                <a:gd name="T0" fmla="*/ 3696 w 3696"/>
                <a:gd name="T1" fmla="*/ 364 h 364"/>
                <a:gd name="T2" fmla="*/ 0 w 3696"/>
                <a:gd name="T3" fmla="*/ 364 h 364"/>
                <a:gd name="T4" fmla="*/ 163 w 3696"/>
                <a:gd name="T5" fmla="*/ 183 h 364"/>
                <a:gd name="T6" fmla="*/ 0 w 3696"/>
                <a:gd name="T7" fmla="*/ 0 h 364"/>
                <a:gd name="T8" fmla="*/ 3696 w 3696"/>
                <a:gd name="T9" fmla="*/ 0 h 364"/>
                <a:gd name="T10" fmla="*/ 3502 w 3696"/>
                <a:gd name="T11" fmla="*/ 183 h 364"/>
                <a:gd name="T12" fmla="*/ 3696 w 3696"/>
                <a:gd name="T13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6" h="364">
                  <a:moveTo>
                    <a:pt x="3696" y="364"/>
                  </a:moveTo>
                  <a:lnTo>
                    <a:pt x="0" y="364"/>
                  </a:lnTo>
                  <a:lnTo>
                    <a:pt x="163" y="183"/>
                  </a:lnTo>
                  <a:lnTo>
                    <a:pt x="0" y="0"/>
                  </a:lnTo>
                  <a:lnTo>
                    <a:pt x="3696" y="0"/>
                  </a:lnTo>
                  <a:lnTo>
                    <a:pt x="3502" y="183"/>
                  </a:lnTo>
                  <a:lnTo>
                    <a:pt x="3696" y="364"/>
                  </a:lnTo>
                  <a:close/>
                </a:path>
              </a:pathLst>
            </a:custGeom>
            <a:solidFill>
              <a:srgbClr val="FF5F59"/>
            </a:solidFill>
            <a:ln>
              <a:noFill/>
            </a:ln>
            <a:effectLst>
              <a:outerShdw blurRad="2413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502456" y="425718"/>
              <a:ext cx="3187091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汉仪夏日体W" panose="00020600040101010101" pitchFamily="18" charset="-122"/>
                </a:rPr>
                <a:t>KHỞI ĐỘNG</a:t>
              </a:r>
              <a:endPara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夏日体W" panose="00020600040101010101" pitchFamily="18" charset="-122"/>
              </a:endParaRPr>
            </a:p>
          </p:txBody>
        </p:sp>
      </p:grpSp>
      <p:sp>
        <p:nvSpPr>
          <p:cNvPr id="2" name="Text Box 3">
            <a:extLst>
              <a:ext uri="{FF2B5EF4-FFF2-40B4-BE49-F238E27FC236}">
                <a16:creationId xmlns:a16="http://schemas.microsoft.com/office/drawing/2014/main" id="{354DE2DE-0B85-9796-C2BD-85A3CDE04F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556" y="798219"/>
            <a:ext cx="7038111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Một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nhóm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khách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vào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cửa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hàng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bán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trà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sữa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.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Nhóm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khách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đó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đã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mua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6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cốc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trà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sữa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gồm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trà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sữa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trân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châu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và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trà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sữa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phô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mai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.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Giá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mỗi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cốc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trà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sữa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trân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châu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và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trà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sữa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phô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mai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lần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lượt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là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33000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đồng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, 28000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đồng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.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Tổng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số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tiền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khách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thanh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toán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cho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cửa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hàng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là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 188000 </a:t>
            </a:r>
            <a:r>
              <a:rPr lang="en-US" sz="3600" dirty="0" err="1">
                <a:solidFill>
                  <a:srgbClr val="003399"/>
                </a:solidFill>
                <a:latin typeface="Times New Roman" pitchFamily="18" charset="0"/>
              </a:rPr>
              <a:t>đồng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42CB76C-9E4E-149B-1CC2-6827A16363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598" y="5322534"/>
            <a:ext cx="1136880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dirty="0" err="1">
                <a:latin typeface="Times New Roman" pitchFamily="18" charset="0"/>
              </a:rPr>
              <a:t>Hỏi</a:t>
            </a:r>
            <a:r>
              <a:rPr lang="en-US" sz="3600" dirty="0">
                <a:latin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</a:rPr>
              <a:t>nhóm</a:t>
            </a:r>
            <a:r>
              <a:rPr lang="en-US" sz="3600" dirty="0">
                <a:latin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</a:rPr>
              <a:t>khách</a:t>
            </a:r>
            <a:r>
              <a:rPr lang="en-US" sz="3600" dirty="0">
                <a:latin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</a:rPr>
              <a:t>đó</a:t>
            </a:r>
            <a:r>
              <a:rPr lang="en-US" sz="3600" dirty="0">
                <a:latin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</a:rPr>
              <a:t>mua</a:t>
            </a:r>
            <a:r>
              <a:rPr lang="en-US" sz="3600" dirty="0">
                <a:latin typeface="Times New Roman" pitchFamily="18" charset="0"/>
              </a:rPr>
              <a:t> bao </a:t>
            </a:r>
            <a:r>
              <a:rPr lang="en-US" sz="3600" dirty="0" err="1">
                <a:latin typeface="Times New Roman" pitchFamily="18" charset="0"/>
              </a:rPr>
              <a:t>nhiêu</a:t>
            </a:r>
            <a:r>
              <a:rPr lang="en-US" sz="3600" dirty="0">
                <a:latin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</a:rPr>
              <a:t>cốc</a:t>
            </a:r>
            <a:r>
              <a:rPr lang="en-US" sz="3600" dirty="0">
                <a:latin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</a:rPr>
              <a:t>trà</a:t>
            </a:r>
            <a:r>
              <a:rPr lang="en-US" sz="3600" dirty="0">
                <a:latin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</a:rPr>
              <a:t>sữa</a:t>
            </a:r>
            <a:r>
              <a:rPr lang="en-US" sz="3600" dirty="0">
                <a:latin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</a:rPr>
              <a:t>mỗi</a:t>
            </a:r>
            <a:r>
              <a:rPr lang="en-US" sz="3600" dirty="0">
                <a:latin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</a:rPr>
              <a:t>loại</a:t>
            </a:r>
            <a:r>
              <a:rPr lang="en-US" sz="3600" dirty="0">
                <a:latin typeface="Times New Roman" pitchFamily="18" charset="0"/>
              </a:rPr>
              <a:t>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53B90DC-5BAF-0144-82C1-172E679FE8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5892" y="886428"/>
            <a:ext cx="4339312" cy="37677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D6A3A05-B1E7-F46F-D268-23DA10C869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17963" y="4654192"/>
            <a:ext cx="2328874" cy="22038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75780527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MH_Other_5"/>
          <p:cNvSpPr/>
          <p:nvPr>
            <p:custDataLst>
              <p:tags r:id="rId2"/>
            </p:custDataLst>
          </p:nvPr>
        </p:nvSpPr>
        <p:spPr>
          <a:xfrm rot="18900000">
            <a:off x="-204873" y="374776"/>
            <a:ext cx="1148270" cy="213037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1637 w 1153765"/>
              <a:gd name="connsiteY0" fmla="*/ 0 h 242604"/>
              <a:gd name="connsiteX1" fmla="*/ 1153765 w 1153765"/>
              <a:gd name="connsiteY1" fmla="*/ 0 h 242604"/>
              <a:gd name="connsiteX2" fmla="*/ 1153765 w 1153765"/>
              <a:gd name="connsiteY2" fmla="*/ 242604 h 242604"/>
              <a:gd name="connsiteX3" fmla="*/ 1637 w 1153765"/>
              <a:gd name="connsiteY3" fmla="*/ 242604 h 242604"/>
              <a:gd name="connsiteX4" fmla="*/ 0 w 1153765"/>
              <a:gd name="connsiteY4" fmla="*/ 57657 h 242604"/>
              <a:gd name="connsiteX5" fmla="*/ 1637 w 1153765"/>
              <a:gd name="connsiteY5" fmla="*/ 0 h 242604"/>
              <a:gd name="connsiteX0" fmla="*/ 85266 w 1237394"/>
              <a:gd name="connsiteY0" fmla="*/ 0 h 242604"/>
              <a:gd name="connsiteX1" fmla="*/ 1237394 w 1237394"/>
              <a:gd name="connsiteY1" fmla="*/ 0 h 242604"/>
              <a:gd name="connsiteX2" fmla="*/ 1237394 w 1237394"/>
              <a:gd name="connsiteY2" fmla="*/ 242604 h 242604"/>
              <a:gd name="connsiteX3" fmla="*/ 85266 w 1237394"/>
              <a:gd name="connsiteY3" fmla="*/ 242604 h 242604"/>
              <a:gd name="connsiteX4" fmla="*/ 85314 w 1237394"/>
              <a:gd name="connsiteY4" fmla="*/ 96385 h 242604"/>
              <a:gd name="connsiteX5" fmla="*/ 83629 w 1237394"/>
              <a:gd name="connsiteY5" fmla="*/ 57657 h 242604"/>
              <a:gd name="connsiteX6" fmla="*/ 85266 w 1237394"/>
              <a:gd name="connsiteY6" fmla="*/ 0 h 242604"/>
              <a:gd name="connsiteX0" fmla="*/ 105071 w 1257199"/>
              <a:gd name="connsiteY0" fmla="*/ 0 h 242604"/>
              <a:gd name="connsiteX1" fmla="*/ 1257199 w 1257199"/>
              <a:gd name="connsiteY1" fmla="*/ 0 h 242604"/>
              <a:gd name="connsiteX2" fmla="*/ 1257199 w 1257199"/>
              <a:gd name="connsiteY2" fmla="*/ 242604 h 242604"/>
              <a:gd name="connsiteX3" fmla="*/ 105071 w 1257199"/>
              <a:gd name="connsiteY3" fmla="*/ 242604 h 242604"/>
              <a:gd name="connsiteX4" fmla="*/ 52921 w 1257199"/>
              <a:gd name="connsiteY4" fmla="*/ 155317 h 242604"/>
              <a:gd name="connsiteX5" fmla="*/ 105119 w 1257199"/>
              <a:gd name="connsiteY5" fmla="*/ 96385 h 242604"/>
              <a:gd name="connsiteX6" fmla="*/ 103434 w 1257199"/>
              <a:gd name="connsiteY6" fmla="*/ 57657 h 242604"/>
              <a:gd name="connsiteX7" fmla="*/ 105071 w 1257199"/>
              <a:gd name="connsiteY7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22233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90242 w 1275998"/>
              <a:gd name="connsiteY5" fmla="*/ 150265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5998 w 1277318"/>
              <a:gd name="connsiteY3" fmla="*/ 242604 h 242604"/>
              <a:gd name="connsiteX4" fmla="*/ 123870 w 1277318"/>
              <a:gd name="connsiteY4" fmla="*/ 242604 h 242604"/>
              <a:gd name="connsiteX5" fmla="*/ 26256 w 1277318"/>
              <a:gd name="connsiteY5" fmla="*/ 197412 h 242604"/>
              <a:gd name="connsiteX6" fmla="*/ 90242 w 1277318"/>
              <a:gd name="connsiteY6" fmla="*/ 150265 h 242604"/>
              <a:gd name="connsiteX7" fmla="*/ 123918 w 1277318"/>
              <a:gd name="connsiteY7" fmla="*/ 96385 h 242604"/>
              <a:gd name="connsiteX8" fmla="*/ 199688 w 1277318"/>
              <a:gd name="connsiteY8" fmla="*/ 57657 h 242604"/>
              <a:gd name="connsiteX9" fmla="*/ 123870 w 1277318"/>
              <a:gd name="connsiteY9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8 w 1277318"/>
              <a:gd name="connsiteY3" fmla="*/ 175523 h 242604"/>
              <a:gd name="connsiteX4" fmla="*/ 1275998 w 1277318"/>
              <a:gd name="connsiteY4" fmla="*/ 242604 h 242604"/>
              <a:gd name="connsiteX5" fmla="*/ 123870 w 1277318"/>
              <a:gd name="connsiteY5" fmla="*/ 242604 h 242604"/>
              <a:gd name="connsiteX6" fmla="*/ 26256 w 1277318"/>
              <a:gd name="connsiteY6" fmla="*/ 197412 h 242604"/>
              <a:gd name="connsiteX7" fmla="*/ 90242 w 1277318"/>
              <a:gd name="connsiteY7" fmla="*/ 150265 h 242604"/>
              <a:gd name="connsiteX8" fmla="*/ 123918 w 1277318"/>
              <a:gd name="connsiteY8" fmla="*/ 96385 h 242604"/>
              <a:gd name="connsiteX9" fmla="*/ 199688 w 1277318"/>
              <a:gd name="connsiteY9" fmla="*/ 57657 h 242604"/>
              <a:gd name="connsiteX10" fmla="*/ 123870 w 1277318"/>
              <a:gd name="connsiteY10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48694 w 1277318"/>
              <a:gd name="connsiteY2" fmla="*/ 42503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95839"/>
              <a:gd name="connsiteY0" fmla="*/ 0 h 242604"/>
              <a:gd name="connsiteX1" fmla="*/ 1275998 w 1295839"/>
              <a:gd name="connsiteY1" fmla="*/ 0 h 242604"/>
              <a:gd name="connsiteX2" fmla="*/ 1248694 w 1295839"/>
              <a:gd name="connsiteY2" fmla="*/ 42503 h 242604"/>
              <a:gd name="connsiteX3" fmla="*/ 1295839 w 1295839"/>
              <a:gd name="connsiteY3" fmla="*/ 89650 h 242604"/>
              <a:gd name="connsiteX4" fmla="*/ 1277318 w 1295839"/>
              <a:gd name="connsiteY4" fmla="*/ 175523 h 242604"/>
              <a:gd name="connsiteX5" fmla="*/ 1275998 w 1295839"/>
              <a:gd name="connsiteY5" fmla="*/ 242604 h 242604"/>
              <a:gd name="connsiteX6" fmla="*/ 123870 w 1295839"/>
              <a:gd name="connsiteY6" fmla="*/ 242604 h 242604"/>
              <a:gd name="connsiteX7" fmla="*/ 26256 w 1295839"/>
              <a:gd name="connsiteY7" fmla="*/ 197412 h 242604"/>
              <a:gd name="connsiteX8" fmla="*/ 90242 w 1295839"/>
              <a:gd name="connsiteY8" fmla="*/ 150265 h 242604"/>
              <a:gd name="connsiteX9" fmla="*/ 123918 w 1295839"/>
              <a:gd name="connsiteY9" fmla="*/ 96385 h 242604"/>
              <a:gd name="connsiteX10" fmla="*/ 199688 w 1295839"/>
              <a:gd name="connsiteY10" fmla="*/ 57657 h 242604"/>
              <a:gd name="connsiteX11" fmla="*/ 123870 w 1295839"/>
              <a:gd name="connsiteY11" fmla="*/ 0 h 242604"/>
              <a:gd name="connsiteX0" fmla="*/ 123870 w 1296242"/>
              <a:gd name="connsiteY0" fmla="*/ 0 h 242604"/>
              <a:gd name="connsiteX1" fmla="*/ 1275998 w 1296242"/>
              <a:gd name="connsiteY1" fmla="*/ 0 h 242604"/>
              <a:gd name="connsiteX2" fmla="*/ 1248694 w 1296242"/>
              <a:gd name="connsiteY2" fmla="*/ 42503 h 242604"/>
              <a:gd name="connsiteX3" fmla="*/ 1295839 w 1296242"/>
              <a:gd name="connsiteY3" fmla="*/ 89650 h 242604"/>
              <a:gd name="connsiteX4" fmla="*/ 1243642 w 1296242"/>
              <a:gd name="connsiteY4" fmla="*/ 141847 h 242604"/>
              <a:gd name="connsiteX5" fmla="*/ 1277318 w 1296242"/>
              <a:gd name="connsiteY5" fmla="*/ 175523 h 242604"/>
              <a:gd name="connsiteX6" fmla="*/ 1275998 w 1296242"/>
              <a:gd name="connsiteY6" fmla="*/ 242604 h 242604"/>
              <a:gd name="connsiteX7" fmla="*/ 123870 w 1296242"/>
              <a:gd name="connsiteY7" fmla="*/ 242604 h 242604"/>
              <a:gd name="connsiteX8" fmla="*/ 26256 w 1296242"/>
              <a:gd name="connsiteY8" fmla="*/ 197412 h 242604"/>
              <a:gd name="connsiteX9" fmla="*/ 90242 w 1296242"/>
              <a:gd name="connsiteY9" fmla="*/ 150265 h 242604"/>
              <a:gd name="connsiteX10" fmla="*/ 123918 w 1296242"/>
              <a:gd name="connsiteY10" fmla="*/ 96385 h 242604"/>
              <a:gd name="connsiteX11" fmla="*/ 199688 w 1296242"/>
              <a:gd name="connsiteY11" fmla="*/ 57657 h 242604"/>
              <a:gd name="connsiteX12" fmla="*/ 123870 w 1296242"/>
              <a:gd name="connsiteY12" fmla="*/ 0 h 242604"/>
              <a:gd name="connsiteX0" fmla="*/ 123870 w 1307634"/>
              <a:gd name="connsiteY0" fmla="*/ 0 h 242604"/>
              <a:gd name="connsiteX1" fmla="*/ 1275998 w 1307634"/>
              <a:gd name="connsiteY1" fmla="*/ 0 h 242604"/>
              <a:gd name="connsiteX2" fmla="*/ 1248694 w 1307634"/>
              <a:gd name="connsiteY2" fmla="*/ 42503 h 242604"/>
              <a:gd name="connsiteX3" fmla="*/ 1295839 w 1307634"/>
              <a:gd name="connsiteY3" fmla="*/ 89650 h 242604"/>
              <a:gd name="connsiteX4" fmla="*/ 1243642 w 1307634"/>
              <a:gd name="connsiteY4" fmla="*/ 141847 h 242604"/>
              <a:gd name="connsiteX5" fmla="*/ 1277318 w 1307634"/>
              <a:gd name="connsiteY5" fmla="*/ 175523 h 242604"/>
              <a:gd name="connsiteX6" fmla="*/ 1307627 w 1307634"/>
              <a:gd name="connsiteY6" fmla="*/ 229404 h 242604"/>
              <a:gd name="connsiteX7" fmla="*/ 1275998 w 1307634"/>
              <a:gd name="connsiteY7" fmla="*/ 242604 h 242604"/>
              <a:gd name="connsiteX8" fmla="*/ 123870 w 1307634"/>
              <a:gd name="connsiteY8" fmla="*/ 242604 h 242604"/>
              <a:gd name="connsiteX9" fmla="*/ 26256 w 1307634"/>
              <a:gd name="connsiteY9" fmla="*/ 197412 h 242604"/>
              <a:gd name="connsiteX10" fmla="*/ 90242 w 1307634"/>
              <a:gd name="connsiteY10" fmla="*/ 150265 h 242604"/>
              <a:gd name="connsiteX11" fmla="*/ 123918 w 1307634"/>
              <a:gd name="connsiteY11" fmla="*/ 96385 h 242604"/>
              <a:gd name="connsiteX12" fmla="*/ 199688 w 1307634"/>
              <a:gd name="connsiteY12" fmla="*/ 57657 h 242604"/>
              <a:gd name="connsiteX13" fmla="*/ 123870 w 1307634"/>
              <a:gd name="connsiteY13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07634" h="242604">
                <a:moveTo>
                  <a:pt x="123870" y="0"/>
                </a:moveTo>
                <a:lnTo>
                  <a:pt x="1275998" y="0"/>
                </a:lnTo>
                <a:lnTo>
                  <a:pt x="1248694" y="42503"/>
                </a:lnTo>
                <a:cubicBezTo>
                  <a:pt x="1248694" y="59341"/>
                  <a:pt x="1295839" y="72812"/>
                  <a:pt x="1295839" y="89650"/>
                </a:cubicBezTo>
                <a:cubicBezTo>
                  <a:pt x="1301451" y="109856"/>
                  <a:pt x="1246729" y="127535"/>
                  <a:pt x="1243642" y="141847"/>
                </a:cubicBezTo>
                <a:cubicBezTo>
                  <a:pt x="1240555" y="156159"/>
                  <a:pt x="1271986" y="168507"/>
                  <a:pt x="1277318" y="175523"/>
                </a:cubicBezTo>
                <a:cubicBezTo>
                  <a:pt x="1276757" y="178329"/>
                  <a:pt x="1308188" y="226598"/>
                  <a:pt x="1307627" y="229404"/>
                </a:cubicBezTo>
                <a:lnTo>
                  <a:pt x="1275998" y="242604"/>
                </a:lnTo>
                <a:lnTo>
                  <a:pt x="123870" y="242604"/>
                </a:lnTo>
                <a:cubicBezTo>
                  <a:pt x="-84420" y="235072"/>
                  <a:pt x="34948" y="211960"/>
                  <a:pt x="26256" y="197412"/>
                </a:cubicBezTo>
                <a:cubicBezTo>
                  <a:pt x="17564" y="182864"/>
                  <a:pt x="73965" y="167103"/>
                  <a:pt x="90242" y="150265"/>
                </a:cubicBezTo>
                <a:cubicBezTo>
                  <a:pt x="106519" y="133427"/>
                  <a:pt x="115499" y="112662"/>
                  <a:pt x="123918" y="96385"/>
                </a:cubicBezTo>
                <a:cubicBezTo>
                  <a:pt x="132337" y="80108"/>
                  <a:pt x="199696" y="73721"/>
                  <a:pt x="199688" y="57657"/>
                </a:cubicBezTo>
                <a:cubicBezTo>
                  <a:pt x="200234" y="38438"/>
                  <a:pt x="123324" y="19219"/>
                  <a:pt x="123870" y="0"/>
                </a:cubicBezTo>
                <a:close/>
              </a:path>
            </a:pathLst>
          </a:custGeom>
          <a:solidFill>
            <a:sysClr val="window" lastClr="FFFFFF">
              <a:lumMod val="85000"/>
              <a:alpha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fr-FR" sz="3200" kern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MH_Other_6"/>
          <p:cNvSpPr/>
          <p:nvPr>
            <p:custDataLst>
              <p:tags r:id="rId3"/>
            </p:custDataLst>
          </p:nvPr>
        </p:nvSpPr>
        <p:spPr>
          <a:xfrm rot="2149474">
            <a:off x="1457217" y="336636"/>
            <a:ext cx="1220762" cy="218026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220 w 1152348"/>
              <a:gd name="connsiteY0" fmla="*/ 0 h 242604"/>
              <a:gd name="connsiteX1" fmla="*/ 1152348 w 1152348"/>
              <a:gd name="connsiteY1" fmla="*/ 0 h 242604"/>
              <a:gd name="connsiteX2" fmla="*/ 1152348 w 1152348"/>
              <a:gd name="connsiteY2" fmla="*/ 242604 h 242604"/>
              <a:gd name="connsiteX3" fmla="*/ 220 w 1152348"/>
              <a:gd name="connsiteY3" fmla="*/ 242604 h 242604"/>
              <a:gd name="connsiteX4" fmla="*/ 0 w 1152348"/>
              <a:gd name="connsiteY4" fmla="*/ 216390 h 242604"/>
              <a:gd name="connsiteX5" fmla="*/ 220 w 1152348"/>
              <a:gd name="connsiteY5" fmla="*/ 0 h 242604"/>
              <a:gd name="connsiteX0" fmla="*/ 85407 w 1237535"/>
              <a:gd name="connsiteY0" fmla="*/ 0 h 242604"/>
              <a:gd name="connsiteX1" fmla="*/ 1237535 w 1237535"/>
              <a:gd name="connsiteY1" fmla="*/ 0 h 242604"/>
              <a:gd name="connsiteX2" fmla="*/ 1237535 w 1237535"/>
              <a:gd name="connsiteY2" fmla="*/ 242604 h 242604"/>
              <a:gd name="connsiteX3" fmla="*/ 85407 w 1237535"/>
              <a:gd name="connsiteY3" fmla="*/ 242604 h 242604"/>
              <a:gd name="connsiteX4" fmla="*/ 85187 w 1237535"/>
              <a:gd name="connsiteY4" fmla="*/ 216390 h 242604"/>
              <a:gd name="connsiteX5" fmla="*/ 85187 w 1237535"/>
              <a:gd name="connsiteY5" fmla="*/ 105258 h 242604"/>
              <a:gd name="connsiteX6" fmla="*/ 85407 w 1237535"/>
              <a:gd name="connsiteY6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06409 w 1258757"/>
              <a:gd name="connsiteY5" fmla="*/ 105258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56923 w 1258757"/>
              <a:gd name="connsiteY5" fmla="*/ 105259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50844 w 1258757"/>
              <a:gd name="connsiteY7" fmla="*/ 56429 h 242604"/>
              <a:gd name="connsiteX8" fmla="*/ 106629 w 1258757"/>
              <a:gd name="connsiteY8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106409 w 1258757"/>
              <a:gd name="connsiteY7" fmla="*/ 81686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82180 w 1258757"/>
              <a:gd name="connsiteY5" fmla="*/ 167559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6443 w 1258757"/>
              <a:gd name="connsiteY2" fmla="*/ 42958 h 242604"/>
              <a:gd name="connsiteX3" fmla="*/ 1258757 w 1258757"/>
              <a:gd name="connsiteY3" fmla="*/ 242604 h 242604"/>
              <a:gd name="connsiteX4" fmla="*/ 106629 w 1258757"/>
              <a:gd name="connsiteY4" fmla="*/ 242604 h 242604"/>
              <a:gd name="connsiteX5" fmla="*/ 106409 w 1258757"/>
              <a:gd name="connsiteY5" fmla="*/ 216390 h 242604"/>
              <a:gd name="connsiteX6" fmla="*/ 182180 w 1258757"/>
              <a:gd name="connsiteY6" fmla="*/ 167559 h 242604"/>
              <a:gd name="connsiteX7" fmla="*/ 128299 w 1258757"/>
              <a:gd name="connsiteY7" fmla="*/ 117046 h 242604"/>
              <a:gd name="connsiteX8" fmla="*/ 97990 w 1258757"/>
              <a:gd name="connsiteY8" fmla="*/ 90105 h 242604"/>
              <a:gd name="connsiteX9" fmla="*/ 50844 w 1258757"/>
              <a:gd name="connsiteY9" fmla="*/ 56429 h 242604"/>
              <a:gd name="connsiteX10" fmla="*/ 106629 w 1258757"/>
              <a:gd name="connsiteY10" fmla="*/ 0 h 242604"/>
              <a:gd name="connsiteX0" fmla="*/ 106629 w 1343417"/>
              <a:gd name="connsiteY0" fmla="*/ 0 h 242604"/>
              <a:gd name="connsiteX1" fmla="*/ 1258757 w 1343417"/>
              <a:gd name="connsiteY1" fmla="*/ 0 h 242604"/>
              <a:gd name="connsiteX2" fmla="*/ 1256443 w 1343417"/>
              <a:gd name="connsiteY2" fmla="*/ 42958 h 242604"/>
              <a:gd name="connsiteX3" fmla="*/ 1256443 w 1343417"/>
              <a:gd name="connsiteY3" fmla="*/ 86737 h 242604"/>
              <a:gd name="connsiteX4" fmla="*/ 1258757 w 1343417"/>
              <a:gd name="connsiteY4" fmla="*/ 242604 h 242604"/>
              <a:gd name="connsiteX5" fmla="*/ 106629 w 1343417"/>
              <a:gd name="connsiteY5" fmla="*/ 242604 h 242604"/>
              <a:gd name="connsiteX6" fmla="*/ 106409 w 1343417"/>
              <a:gd name="connsiteY6" fmla="*/ 216390 h 242604"/>
              <a:gd name="connsiteX7" fmla="*/ 182180 w 1343417"/>
              <a:gd name="connsiteY7" fmla="*/ 167559 h 242604"/>
              <a:gd name="connsiteX8" fmla="*/ 128299 w 1343417"/>
              <a:gd name="connsiteY8" fmla="*/ 117046 h 242604"/>
              <a:gd name="connsiteX9" fmla="*/ 97990 w 1343417"/>
              <a:gd name="connsiteY9" fmla="*/ 90105 h 242604"/>
              <a:gd name="connsiteX10" fmla="*/ 50844 w 1343417"/>
              <a:gd name="connsiteY10" fmla="*/ 56429 h 242604"/>
              <a:gd name="connsiteX11" fmla="*/ 106629 w 1343417"/>
              <a:gd name="connsiteY11" fmla="*/ 0 h 242604"/>
              <a:gd name="connsiteX0" fmla="*/ 106629 w 1354171"/>
              <a:gd name="connsiteY0" fmla="*/ 0 h 242604"/>
              <a:gd name="connsiteX1" fmla="*/ 1258757 w 1354171"/>
              <a:gd name="connsiteY1" fmla="*/ 0 h 242604"/>
              <a:gd name="connsiteX2" fmla="*/ 1256443 w 1354171"/>
              <a:gd name="connsiteY2" fmla="*/ 42958 h 242604"/>
              <a:gd name="connsiteX3" fmla="*/ 1256443 w 1354171"/>
              <a:gd name="connsiteY3" fmla="*/ 86737 h 242604"/>
              <a:gd name="connsiteX4" fmla="*/ 1286751 w 1354171"/>
              <a:gd name="connsiteY4" fmla="*/ 123780 h 242604"/>
              <a:gd name="connsiteX5" fmla="*/ 1258757 w 1354171"/>
              <a:gd name="connsiteY5" fmla="*/ 242604 h 242604"/>
              <a:gd name="connsiteX6" fmla="*/ 106629 w 1354171"/>
              <a:gd name="connsiteY6" fmla="*/ 242604 h 242604"/>
              <a:gd name="connsiteX7" fmla="*/ 106409 w 1354171"/>
              <a:gd name="connsiteY7" fmla="*/ 216390 h 242604"/>
              <a:gd name="connsiteX8" fmla="*/ 182180 w 1354171"/>
              <a:gd name="connsiteY8" fmla="*/ 167559 h 242604"/>
              <a:gd name="connsiteX9" fmla="*/ 128299 w 1354171"/>
              <a:gd name="connsiteY9" fmla="*/ 117046 h 242604"/>
              <a:gd name="connsiteX10" fmla="*/ 97990 w 1354171"/>
              <a:gd name="connsiteY10" fmla="*/ 90105 h 242604"/>
              <a:gd name="connsiteX11" fmla="*/ 50844 w 1354171"/>
              <a:gd name="connsiteY11" fmla="*/ 56429 h 242604"/>
              <a:gd name="connsiteX12" fmla="*/ 106629 w 1354171"/>
              <a:gd name="connsiteY12" fmla="*/ 0 h 242604"/>
              <a:gd name="connsiteX0" fmla="*/ 106629 w 1370394"/>
              <a:gd name="connsiteY0" fmla="*/ 0 h 242604"/>
              <a:gd name="connsiteX1" fmla="*/ 1258757 w 1370394"/>
              <a:gd name="connsiteY1" fmla="*/ 0 h 242604"/>
              <a:gd name="connsiteX2" fmla="*/ 1256443 w 1370394"/>
              <a:gd name="connsiteY2" fmla="*/ 42958 h 242604"/>
              <a:gd name="connsiteX3" fmla="*/ 1256443 w 1370394"/>
              <a:gd name="connsiteY3" fmla="*/ 86737 h 242604"/>
              <a:gd name="connsiteX4" fmla="*/ 1286751 w 1370394"/>
              <a:gd name="connsiteY4" fmla="*/ 123780 h 242604"/>
              <a:gd name="connsiteX5" fmla="*/ 1328847 w 1370394"/>
              <a:gd name="connsiteY5" fmla="*/ 169243 h 242604"/>
              <a:gd name="connsiteX6" fmla="*/ 1258757 w 1370394"/>
              <a:gd name="connsiteY6" fmla="*/ 242604 h 242604"/>
              <a:gd name="connsiteX7" fmla="*/ 106629 w 1370394"/>
              <a:gd name="connsiteY7" fmla="*/ 242604 h 242604"/>
              <a:gd name="connsiteX8" fmla="*/ 106409 w 1370394"/>
              <a:gd name="connsiteY8" fmla="*/ 216390 h 242604"/>
              <a:gd name="connsiteX9" fmla="*/ 182180 w 1370394"/>
              <a:gd name="connsiteY9" fmla="*/ 167559 h 242604"/>
              <a:gd name="connsiteX10" fmla="*/ 128299 w 1370394"/>
              <a:gd name="connsiteY10" fmla="*/ 117046 h 242604"/>
              <a:gd name="connsiteX11" fmla="*/ 97990 w 1370394"/>
              <a:gd name="connsiteY11" fmla="*/ 90105 h 242604"/>
              <a:gd name="connsiteX12" fmla="*/ 50844 w 1370394"/>
              <a:gd name="connsiteY12" fmla="*/ 56429 h 242604"/>
              <a:gd name="connsiteX13" fmla="*/ 106629 w 1370394"/>
              <a:gd name="connsiteY13" fmla="*/ 0 h 242604"/>
              <a:gd name="connsiteX0" fmla="*/ 106629 w 1375326"/>
              <a:gd name="connsiteY0" fmla="*/ 0 h 242894"/>
              <a:gd name="connsiteX1" fmla="*/ 1258757 w 1375326"/>
              <a:gd name="connsiteY1" fmla="*/ 0 h 242894"/>
              <a:gd name="connsiteX2" fmla="*/ 1256443 w 1375326"/>
              <a:gd name="connsiteY2" fmla="*/ 42958 h 242894"/>
              <a:gd name="connsiteX3" fmla="*/ 1256443 w 1375326"/>
              <a:gd name="connsiteY3" fmla="*/ 86737 h 242894"/>
              <a:gd name="connsiteX4" fmla="*/ 1286751 w 1375326"/>
              <a:gd name="connsiteY4" fmla="*/ 123780 h 242894"/>
              <a:gd name="connsiteX5" fmla="*/ 1328847 w 1375326"/>
              <a:gd name="connsiteY5" fmla="*/ 169243 h 242894"/>
              <a:gd name="connsiteX6" fmla="*/ 1344000 w 1375326"/>
              <a:gd name="connsiteY6" fmla="*/ 234911 h 242894"/>
              <a:gd name="connsiteX7" fmla="*/ 1258757 w 1375326"/>
              <a:gd name="connsiteY7" fmla="*/ 242604 h 242894"/>
              <a:gd name="connsiteX8" fmla="*/ 106629 w 1375326"/>
              <a:gd name="connsiteY8" fmla="*/ 242604 h 242894"/>
              <a:gd name="connsiteX9" fmla="*/ 106409 w 1375326"/>
              <a:gd name="connsiteY9" fmla="*/ 216390 h 242894"/>
              <a:gd name="connsiteX10" fmla="*/ 182180 w 1375326"/>
              <a:gd name="connsiteY10" fmla="*/ 167559 h 242894"/>
              <a:gd name="connsiteX11" fmla="*/ 128299 w 1375326"/>
              <a:gd name="connsiteY11" fmla="*/ 117046 h 242894"/>
              <a:gd name="connsiteX12" fmla="*/ 97990 w 1375326"/>
              <a:gd name="connsiteY12" fmla="*/ 90105 h 242894"/>
              <a:gd name="connsiteX13" fmla="*/ 50844 w 1375326"/>
              <a:gd name="connsiteY13" fmla="*/ 56429 h 242894"/>
              <a:gd name="connsiteX14" fmla="*/ 106629 w 1375326"/>
              <a:gd name="connsiteY14" fmla="*/ 0 h 24289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86751 w 1358377"/>
              <a:gd name="connsiteY4" fmla="*/ 123780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90119 w 1358377"/>
              <a:gd name="connsiteY2" fmla="*/ 39590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58377" h="242604">
                <a:moveTo>
                  <a:pt x="106629" y="0"/>
                </a:moveTo>
                <a:lnTo>
                  <a:pt x="1258757" y="0"/>
                </a:lnTo>
                <a:lnTo>
                  <a:pt x="1290119" y="39590"/>
                </a:lnTo>
                <a:cubicBezTo>
                  <a:pt x="1289733" y="54046"/>
                  <a:pt x="1256057" y="53463"/>
                  <a:pt x="1256443" y="86737"/>
                </a:cubicBezTo>
                <a:cubicBezTo>
                  <a:pt x="1261494" y="100207"/>
                  <a:pt x="1257740" y="92750"/>
                  <a:pt x="1258126" y="118728"/>
                </a:cubicBezTo>
                <a:cubicBezTo>
                  <a:pt x="1270193" y="132479"/>
                  <a:pt x="1333513" y="149439"/>
                  <a:pt x="1328847" y="169243"/>
                </a:cubicBezTo>
                <a:cubicBezTo>
                  <a:pt x="1338388" y="187765"/>
                  <a:pt x="1308535" y="199110"/>
                  <a:pt x="1296853" y="211337"/>
                </a:cubicBezTo>
                <a:cubicBezTo>
                  <a:pt x="1285171" y="223564"/>
                  <a:pt x="1464985" y="241322"/>
                  <a:pt x="1258757" y="242604"/>
                </a:cubicBezTo>
                <a:lnTo>
                  <a:pt x="106629" y="242604"/>
                </a:lnTo>
                <a:cubicBezTo>
                  <a:pt x="106556" y="233866"/>
                  <a:pt x="106482" y="225128"/>
                  <a:pt x="106409" y="216390"/>
                </a:cubicBezTo>
                <a:cubicBezTo>
                  <a:pt x="109459" y="205566"/>
                  <a:pt x="173761" y="186081"/>
                  <a:pt x="182180" y="167559"/>
                </a:cubicBezTo>
                <a:cubicBezTo>
                  <a:pt x="190599" y="149037"/>
                  <a:pt x="131386" y="133042"/>
                  <a:pt x="128299" y="117046"/>
                </a:cubicBezTo>
                <a:cubicBezTo>
                  <a:pt x="125212" y="101050"/>
                  <a:pt x="115670" y="98243"/>
                  <a:pt x="97990" y="90105"/>
                </a:cubicBezTo>
                <a:cubicBezTo>
                  <a:pt x="80310" y="81967"/>
                  <a:pt x="50807" y="70043"/>
                  <a:pt x="50844" y="56429"/>
                </a:cubicBezTo>
                <a:cubicBezTo>
                  <a:pt x="50881" y="38886"/>
                  <a:pt x="-94690" y="9405"/>
                  <a:pt x="106629" y="0"/>
                </a:cubicBezTo>
                <a:close/>
              </a:path>
            </a:pathLst>
          </a:custGeom>
          <a:solidFill>
            <a:sysClr val="window" lastClr="FFFFFF">
              <a:lumMod val="85000"/>
              <a:alpha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fr-FR" sz="3200" kern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02170" y="1313390"/>
                <a:ext cx="11027981" cy="3274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vi-VN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 có thể viết pt (1) về dạng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3200" i="1">
                        <a:latin typeface="Cambria Math"/>
                      </a:rPr>
                      <m:t>𝑥</m:t>
                    </m:r>
                    <m:r>
                      <a:rPr lang="vi-VN" sz="32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3200" i="1">
                        <a:latin typeface="Cambria Math"/>
                      </a:rPr>
                      <m:t>𝑦</m:t>
                    </m:r>
                    <m:r>
                      <a:rPr lang="en-US" sz="3200" i="1">
                        <a:latin typeface="Cambria Math"/>
                      </a:rPr>
                      <m:t>=−4</m:t>
                    </m:r>
                  </m:oMath>
                </a14:m>
                <a:r>
                  <a:rPr lang="vi-VN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Do đó hê pt đã cho có thể viết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vi-VN" sz="32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𝑥</m:t>
                            </m:r>
                            <m:r>
                              <a:rPr lang="vi-VN" sz="3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𝑦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=−4      (1)</m:t>
                            </m:r>
                          </m:e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𝑥</m:t>
                            </m:r>
                            <m:r>
                              <a:rPr lang="vi-VN" sz="3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𝑦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=−4     (2)</m:t>
                            </m:r>
                          </m:e>
                        </m:eqArr>
                      </m:e>
                    </m:d>
                  </m:oMath>
                </a14:m>
                <a:endParaRPr lang="vi-VN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vi-VN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Vì vậy nghiệm của hệ đã cho cũng là nghiệm của pt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3200" i="1">
                        <a:latin typeface="Cambria Math"/>
                      </a:rPr>
                      <m:t>𝑥</m:t>
                    </m:r>
                    <m:r>
                      <a:rPr lang="vi-VN" sz="32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3200" i="1">
                        <a:latin typeface="Cambria Math"/>
                      </a:rPr>
                      <m:t>𝑦</m:t>
                    </m:r>
                    <m:r>
                      <a:rPr lang="en-US" sz="3200" i="1">
                        <a:latin typeface="Cambria Math"/>
                      </a:rPr>
                      <m:t>=−4</m:t>
                    </m:r>
                  </m:oMath>
                </a14:m>
                <a:endParaRPr lang="vi-VN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vi-VN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 hệ pt đã cho có vô số nghiệm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vi-VN" sz="32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vi-VN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∈</m:t>
                            </m:r>
                            <m:r>
                              <a:rPr lang="vi-VN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𝑅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      </m:t>
                            </m:r>
                          </m:e>
                          <m:e>
                            <m:r>
                              <a:rPr lang="en-US" sz="3200" i="1">
                                <a:latin typeface="Cambria Math"/>
                              </a:rPr>
                              <m:t>𝑦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=3</m:t>
                            </m:r>
                            <m:r>
                              <a:rPr lang="vi-VN" sz="32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vi-VN" sz="3200" b="0" i="1" smtClean="0">
                                <a:latin typeface="Cambria Math" panose="02040503050406030204" pitchFamily="18" charset="0"/>
                              </a:rPr>
                              <m:t>+4     </m:t>
                            </m:r>
                          </m:e>
                        </m:eqArr>
                      </m:e>
                    </m:d>
                  </m:oMath>
                </a14:m>
                <a:endParaRPr lang="vi-VN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170" y="1313390"/>
                <a:ext cx="11027981" cy="3274230"/>
              </a:xfrm>
              <a:prstGeom prst="rect">
                <a:avLst/>
              </a:prstGeom>
              <a:blipFill>
                <a:blip r:embed="rId6"/>
                <a:stretch>
                  <a:fillRect l="-1437" t="-2602" r="-7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Freeform 6">
            <a:extLst>
              <a:ext uri="{FF2B5EF4-FFF2-40B4-BE49-F238E27FC236}">
                <a16:creationId xmlns:a16="http://schemas.microsoft.com/office/drawing/2014/main" id="{594634CF-22E2-1E35-C894-4C3FF829A193}"/>
              </a:ext>
            </a:extLst>
          </p:cNvPr>
          <p:cNvSpPr>
            <a:spLocks/>
          </p:cNvSpPr>
          <p:nvPr/>
        </p:nvSpPr>
        <p:spPr bwMode="auto">
          <a:xfrm>
            <a:off x="174952" y="4695578"/>
            <a:ext cx="1702594" cy="815247"/>
          </a:xfrm>
          <a:custGeom>
            <a:avLst/>
            <a:gdLst>
              <a:gd name="T0" fmla="*/ 3696 w 3696"/>
              <a:gd name="T1" fmla="*/ 364 h 364"/>
              <a:gd name="T2" fmla="*/ 0 w 3696"/>
              <a:gd name="T3" fmla="*/ 364 h 364"/>
              <a:gd name="T4" fmla="*/ 163 w 3696"/>
              <a:gd name="T5" fmla="*/ 183 h 364"/>
              <a:gd name="T6" fmla="*/ 0 w 3696"/>
              <a:gd name="T7" fmla="*/ 0 h 364"/>
              <a:gd name="T8" fmla="*/ 3696 w 3696"/>
              <a:gd name="T9" fmla="*/ 0 h 364"/>
              <a:gd name="T10" fmla="*/ 3502 w 3696"/>
              <a:gd name="T11" fmla="*/ 183 h 364"/>
              <a:gd name="T12" fmla="*/ 3696 w 3696"/>
              <a:gd name="T13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96" h="364">
                <a:moveTo>
                  <a:pt x="3696" y="364"/>
                </a:moveTo>
                <a:lnTo>
                  <a:pt x="0" y="364"/>
                </a:lnTo>
                <a:lnTo>
                  <a:pt x="163" y="183"/>
                </a:lnTo>
                <a:lnTo>
                  <a:pt x="0" y="0"/>
                </a:lnTo>
                <a:lnTo>
                  <a:pt x="3696" y="0"/>
                </a:lnTo>
                <a:lnTo>
                  <a:pt x="3502" y="183"/>
                </a:lnTo>
                <a:lnTo>
                  <a:pt x="3696" y="36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413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vi-VN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Chú ý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32112D-CF78-8F81-4FDC-7BC7973D4BC0}"/>
              </a:ext>
            </a:extLst>
          </p:cNvPr>
          <p:cNvSpPr/>
          <p:nvPr/>
        </p:nvSpPr>
        <p:spPr>
          <a:xfrm>
            <a:off x="174952" y="5376165"/>
            <a:ext cx="10917381" cy="1308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Hệ phương trình bậc nhất hai ẩn có thể có nghiệm duy nhất hoặc vô nghiệm hoặc vô số nghiệm.</a:t>
            </a: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FB5F2257-37F8-45BA-EBAF-DE0BC4463C1E}"/>
              </a:ext>
            </a:extLst>
          </p:cNvPr>
          <p:cNvSpPr>
            <a:spLocks/>
          </p:cNvSpPr>
          <p:nvPr/>
        </p:nvSpPr>
        <p:spPr bwMode="auto">
          <a:xfrm>
            <a:off x="395967" y="390185"/>
            <a:ext cx="1702594" cy="815247"/>
          </a:xfrm>
          <a:custGeom>
            <a:avLst/>
            <a:gdLst>
              <a:gd name="T0" fmla="*/ 3696 w 3696"/>
              <a:gd name="T1" fmla="*/ 364 h 364"/>
              <a:gd name="T2" fmla="*/ 0 w 3696"/>
              <a:gd name="T3" fmla="*/ 364 h 364"/>
              <a:gd name="T4" fmla="*/ 163 w 3696"/>
              <a:gd name="T5" fmla="*/ 183 h 364"/>
              <a:gd name="T6" fmla="*/ 0 w 3696"/>
              <a:gd name="T7" fmla="*/ 0 h 364"/>
              <a:gd name="T8" fmla="*/ 3696 w 3696"/>
              <a:gd name="T9" fmla="*/ 0 h 364"/>
              <a:gd name="T10" fmla="*/ 3502 w 3696"/>
              <a:gd name="T11" fmla="*/ 183 h 364"/>
              <a:gd name="T12" fmla="*/ 3696 w 3696"/>
              <a:gd name="T13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96" h="364">
                <a:moveTo>
                  <a:pt x="3696" y="364"/>
                </a:moveTo>
                <a:lnTo>
                  <a:pt x="0" y="364"/>
                </a:lnTo>
                <a:lnTo>
                  <a:pt x="163" y="183"/>
                </a:lnTo>
                <a:lnTo>
                  <a:pt x="0" y="0"/>
                </a:lnTo>
                <a:lnTo>
                  <a:pt x="3696" y="0"/>
                </a:lnTo>
                <a:lnTo>
                  <a:pt x="3502" y="183"/>
                </a:lnTo>
                <a:lnTo>
                  <a:pt x="3696" y="36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413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2649872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8326092" y="165823"/>
            <a:ext cx="3623386" cy="955583"/>
          </a:xfrm>
          <a:prstGeom prst="roundRect">
            <a:avLst/>
          </a:prstGeom>
          <a:solidFill>
            <a:srgbClr val="00A2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HOẠT ĐỘNG NHÓM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pic>
        <p:nvPicPr>
          <p:cNvPr id="12" name="Picture 3">
            <a:extLst>
              <a:ext uri="{FF2B5EF4-FFF2-40B4-BE49-F238E27FC236}">
                <a16:creationId xmlns:a16="http://schemas.microsoft.com/office/drawing/2014/main" id="{35D7C65A-4D49-F658-41E7-814053188F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410275" y="128168"/>
            <a:ext cx="3816016" cy="88840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9D8AA9F-4551-FA41-54BF-6A2C628DB90C}"/>
                  </a:ext>
                </a:extLst>
              </p:cNvPr>
              <p:cNvSpPr txBox="1"/>
              <p:nvPr/>
            </p:nvSpPr>
            <p:spPr>
              <a:xfrm>
                <a:off x="410275" y="822988"/>
                <a:ext cx="11288685" cy="1410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 hệ phương trình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−2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𝑥</m:t>
                            </m:r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+4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=5      (1)</m:t>
                            </m:r>
                          </m:e>
                          <m:e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𝑥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+2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=1     (2)</m:t>
                            </m:r>
                          </m:e>
                        </m:eqArr>
                      </m:e>
                    </m:d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9D8AA9F-4551-FA41-54BF-6A2C628DB9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275" y="822988"/>
                <a:ext cx="11288685" cy="1410514"/>
              </a:xfrm>
              <a:prstGeom prst="rect">
                <a:avLst/>
              </a:prstGeom>
              <a:blipFill>
                <a:blip r:embed="rId4"/>
                <a:stretch>
                  <a:fillRect l="-13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4">
            <a:extLst>
              <a:ext uri="{FF2B5EF4-FFF2-40B4-BE49-F238E27FC236}">
                <a16:creationId xmlns:a16="http://schemas.microsoft.com/office/drawing/2014/main" id="{C678E6D2-D5B9-1DCD-42D1-0DFD08060E29}"/>
              </a:ext>
            </a:extLst>
          </p:cNvPr>
          <p:cNvSpPr txBox="1"/>
          <p:nvPr/>
        </p:nvSpPr>
        <p:spPr>
          <a:xfrm>
            <a:off x="-561233" y="-162950"/>
            <a:ext cx="5295816" cy="955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Luyện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tập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2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7095663-4392-D3FB-D8DD-111F7703BE8C}"/>
                  </a:ext>
                </a:extLst>
              </p:cNvPr>
              <p:cNvSpPr txBox="1"/>
              <p:nvPr/>
            </p:nvSpPr>
            <p:spPr>
              <a:xfrm>
                <a:off x="410274" y="3451162"/>
                <a:ext cx="11288685" cy="1410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 hệ phương trình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−3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=4      (1)</m:t>
                            </m:r>
                          </m:e>
                          <m:e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−2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+6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=−8     (2)</m:t>
                            </m:r>
                          </m:e>
                        </m:eqArr>
                      </m:e>
                    </m:d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7095663-4392-D3FB-D8DD-111F7703BE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274" y="3451162"/>
                <a:ext cx="11288685" cy="1410514"/>
              </a:xfrm>
              <a:prstGeom prst="rect">
                <a:avLst/>
              </a:prstGeom>
              <a:blipFill>
                <a:blip r:embed="rId5"/>
                <a:stretch>
                  <a:fillRect l="-13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3">
            <a:extLst>
              <a:ext uri="{FF2B5EF4-FFF2-40B4-BE49-F238E27FC236}">
                <a16:creationId xmlns:a16="http://schemas.microsoft.com/office/drawing/2014/main" id="{37A14E38-7F8C-A092-7C97-657A8A5203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410275" y="2518434"/>
            <a:ext cx="3816016" cy="888404"/>
          </a:xfrm>
          <a:prstGeom prst="rect">
            <a:avLst/>
          </a:prstGeom>
        </p:spPr>
      </p:pic>
      <p:sp>
        <p:nvSpPr>
          <p:cNvPr id="4" name="TextBox 4">
            <a:extLst>
              <a:ext uri="{FF2B5EF4-FFF2-40B4-BE49-F238E27FC236}">
                <a16:creationId xmlns:a16="http://schemas.microsoft.com/office/drawing/2014/main" id="{5D04BCCE-B109-F514-54CD-69717689A617}"/>
              </a:ext>
            </a:extLst>
          </p:cNvPr>
          <p:cNvSpPr txBox="1"/>
          <p:nvPr/>
        </p:nvSpPr>
        <p:spPr>
          <a:xfrm>
            <a:off x="-561233" y="2233502"/>
            <a:ext cx="5295816" cy="955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Luyện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tập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3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pic>
        <p:nvPicPr>
          <p:cNvPr id="5" name="Picture 4" descr="OPL20U25GSXzBJYl68kk8uQGfFKzs7yb1M4KJWUiLk6ZEvGF+qCIPSnY57AbBFCvTW(2023.15.83.Nguyen Hien)83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9578116-7E95-22F7-891E-F88D95BFF4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328" y="4364505"/>
            <a:ext cx="2327672" cy="232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073078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8326092" y="165823"/>
            <a:ext cx="3623386" cy="955583"/>
          </a:xfrm>
          <a:prstGeom prst="roundRect">
            <a:avLst/>
          </a:prstGeom>
          <a:solidFill>
            <a:srgbClr val="00A2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HOẠT ĐỘNG NHÓM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pic>
        <p:nvPicPr>
          <p:cNvPr id="12" name="Picture 3">
            <a:extLst>
              <a:ext uri="{FF2B5EF4-FFF2-40B4-BE49-F238E27FC236}">
                <a16:creationId xmlns:a16="http://schemas.microsoft.com/office/drawing/2014/main" id="{35D7C65A-4D49-F658-41E7-814053188F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410275" y="128168"/>
            <a:ext cx="3816016" cy="88840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9D8AA9F-4551-FA41-54BF-6A2C628DB90C}"/>
                  </a:ext>
                </a:extLst>
              </p:cNvPr>
              <p:cNvSpPr txBox="1"/>
              <p:nvPr/>
            </p:nvSpPr>
            <p:spPr>
              <a:xfrm>
                <a:off x="410275" y="822988"/>
                <a:ext cx="11288685" cy="1410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 hệ phương trình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−2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+4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=5      (1)</m:t>
                            </m:r>
                          </m:e>
                          <m:e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+2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=1     (2)</m:t>
                            </m:r>
                          </m:e>
                        </m:eqArr>
                      </m:e>
                    </m:d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9D8AA9F-4551-FA41-54BF-6A2C628DB9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275" y="822988"/>
                <a:ext cx="11288685" cy="1410514"/>
              </a:xfrm>
              <a:prstGeom prst="rect">
                <a:avLst/>
              </a:prstGeom>
              <a:blipFill>
                <a:blip r:embed="rId4"/>
                <a:stretch>
                  <a:fillRect l="-13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4">
            <a:extLst>
              <a:ext uri="{FF2B5EF4-FFF2-40B4-BE49-F238E27FC236}">
                <a16:creationId xmlns:a16="http://schemas.microsoft.com/office/drawing/2014/main" id="{C678E6D2-D5B9-1DCD-42D1-0DFD08060E29}"/>
              </a:ext>
            </a:extLst>
          </p:cNvPr>
          <p:cNvSpPr txBox="1"/>
          <p:nvPr/>
        </p:nvSpPr>
        <p:spPr>
          <a:xfrm>
            <a:off x="-561233" y="-162950"/>
            <a:ext cx="5295816" cy="955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Luyện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tập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2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398201E-C5C7-B155-BE5C-86233B46102C}"/>
                  </a:ext>
                </a:extLst>
              </p:cNvPr>
              <p:cNvSpPr txBox="1"/>
              <p:nvPr/>
            </p:nvSpPr>
            <p:spPr>
              <a:xfrm>
                <a:off x="410275" y="2263857"/>
                <a:ext cx="11006190" cy="35394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Giải:</a:t>
                </a:r>
                <a:r>
                  <a:rPr kumimoji="0" lang="en-US" sz="3200" b="0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</a:p>
              <a:p>
                <a:pPr lvl="0"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Từ phương trình (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2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) ta có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x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1−2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hay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=2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−1     (3)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Thay vào phương trình (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1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) ta được : </a:t>
                </a:r>
                <a14:m>
                  <m:oMath xmlns:m="http://schemas.openxmlformats.org/officeDocument/2006/math"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−2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+4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5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    </m:t>
                    </m:r>
                    <m:d>
                      <m:dPr>
                        <m:ctrlP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d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Giải phương trình (4)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vi-VN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−</m:t>
                    </m:r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4</m:t>
                    </m:r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+2+4</m:t>
                    </m:r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    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0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Do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đó</a:t>
                </a:r>
                <a:r>
                  <a:rPr kumimoji="0" lang="en-US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(4) </a:t>
                </a:r>
                <a:r>
                  <a:rPr kumimoji="0" lang="en-US" sz="32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vô</a:t>
                </a:r>
                <a:r>
                  <a:rPr kumimoji="0" lang="en-US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nghiệm</a:t>
                </a:r>
                <a:r>
                  <a:rPr kumimoji="0" lang="en-US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.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Vậy hệ phương trình đã cho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vô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nghiệ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m.</a:t>
                </a:r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398201E-C5C7-B155-BE5C-86233B4610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275" y="2263857"/>
                <a:ext cx="11006190" cy="3539430"/>
              </a:xfrm>
              <a:prstGeom prst="rect">
                <a:avLst/>
              </a:prstGeom>
              <a:blipFill>
                <a:blip r:embed="rId5"/>
                <a:stretch>
                  <a:fillRect l="-1384" t="-2410" b="-4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 descr="OPL20U25GSXzBJYl68kk8uQGfFKzs7yb1M4KJWUiLk6ZEvGF+qCIPSnY57AbBFCvTW(2023.15.83.Nguyen Hien)83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965D75B0-7638-52BD-B33D-35F65615BC0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328" y="4364505"/>
            <a:ext cx="2327672" cy="232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598980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8326092" y="165824"/>
            <a:ext cx="3623386" cy="955582"/>
          </a:xfrm>
          <a:prstGeom prst="roundRect">
            <a:avLst/>
          </a:prstGeom>
          <a:solidFill>
            <a:srgbClr val="00A2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HOẠT ĐỘNG NHÓM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pic>
        <p:nvPicPr>
          <p:cNvPr id="16" name="Picture 3">
            <a:extLst>
              <a:ext uri="{FF2B5EF4-FFF2-40B4-BE49-F238E27FC236}">
                <a16:creationId xmlns:a16="http://schemas.microsoft.com/office/drawing/2014/main" id="{E85B9DBE-46D6-4F46-DB65-640D9EB76E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582528" y="317328"/>
            <a:ext cx="3816016" cy="888404"/>
          </a:xfrm>
          <a:prstGeom prst="rect">
            <a:avLst/>
          </a:prstGeom>
        </p:spPr>
      </p:pic>
      <p:sp>
        <p:nvSpPr>
          <p:cNvPr id="17" name="TextBox 4">
            <a:extLst>
              <a:ext uri="{FF2B5EF4-FFF2-40B4-BE49-F238E27FC236}">
                <a16:creationId xmlns:a16="http://schemas.microsoft.com/office/drawing/2014/main" id="{78C3CBAE-6212-E6C2-2540-4F2F36421B29}"/>
              </a:ext>
            </a:extLst>
          </p:cNvPr>
          <p:cNvSpPr txBox="1"/>
          <p:nvPr/>
        </p:nvSpPr>
        <p:spPr>
          <a:xfrm>
            <a:off x="-76201" y="63472"/>
            <a:ext cx="5295816" cy="955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Luyện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tập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A720EC3-DDCC-B9FE-E741-38ADD6777224}"/>
                  </a:ext>
                </a:extLst>
              </p:cNvPr>
              <p:cNvSpPr txBox="1"/>
              <p:nvPr/>
            </p:nvSpPr>
            <p:spPr>
              <a:xfrm>
                <a:off x="447646" y="865980"/>
                <a:ext cx="11288685" cy="1410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 hệ phương trình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−3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=4      (1)</m:t>
                            </m:r>
                          </m:e>
                          <m:e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−2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+6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=−8     (2)</m:t>
                            </m:r>
                          </m:e>
                        </m:eqArr>
                      </m:e>
                    </m:d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A720EC3-DDCC-B9FE-E741-38ADD67772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646" y="865980"/>
                <a:ext cx="11288685" cy="1410514"/>
              </a:xfrm>
              <a:prstGeom prst="rect">
                <a:avLst/>
              </a:prstGeom>
              <a:blipFill>
                <a:blip r:embed="rId4"/>
                <a:stretch>
                  <a:fillRect l="-13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2425FB0-F559-0989-4DD8-536F94DE2057}"/>
                  </a:ext>
                </a:extLst>
              </p:cNvPr>
              <p:cNvSpPr txBox="1"/>
              <p:nvPr/>
            </p:nvSpPr>
            <p:spPr>
              <a:xfrm>
                <a:off x="427636" y="2021594"/>
                <a:ext cx="11521842" cy="46379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Giải: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Từ phương trình (1) ta có 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x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4+3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    </m:t>
                    </m:r>
                    <m:d>
                      <m:dPr>
                        <m:ctrlP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d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Thay vào phương trình (2) ta được : </a:t>
                </a:r>
                <a14:m>
                  <m:oMath xmlns:m="http://schemas.openxmlformats.org/officeDocument/2006/math"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−2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4+3</m:t>
                        </m: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+6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−8     </m:t>
                    </m:r>
                    <m:d>
                      <m:dPr>
                        <m:ctrlP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d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 phương trình (4) ta được </a:t>
                </a:r>
                <a14:m>
                  <m:oMath xmlns:m="http://schemas.openxmlformats.org/officeDocument/2006/math">
                    <m:r>
                      <a:rPr kumimoji="0" lang="vi-VN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−</m:t>
                    </m:r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8−6</m:t>
                    </m:r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+6</m:t>
                    </m:r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−8</m:t>
                    </m:r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kumimoji="0" lang="vi-VN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                                  </m:t>
                      </m:r>
                      <m:r>
                        <a:rPr kumimoji="0" lang="vi-VN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−6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+6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0" lang="en-US" sz="32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/>
                        </a:rPr>
                        <m:t>=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−8+8</m:t>
                      </m:r>
                    </m:oMath>
                  </m:oMathPara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                                                      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    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               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 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0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3200" i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Do</a:t>
                </a:r>
                <a:r>
                  <a:rPr kumimoji="0" lang="en-US" sz="320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đó</a:t>
                </a:r>
                <a:r>
                  <a:rPr kumimoji="0" lang="en-US" sz="320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320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320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(4) </a:t>
                </a:r>
                <a:r>
                  <a:rPr kumimoji="0" lang="en-US" sz="320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có</a:t>
                </a:r>
                <a:r>
                  <a:rPr kumimoji="0" lang="en-US" sz="320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vô</a:t>
                </a:r>
                <a:r>
                  <a:rPr kumimoji="0" lang="en-US" sz="320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nghiệm</a:t>
                </a:r>
                <a:r>
                  <a:rPr kumimoji="0" lang="en-US" sz="320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. </a:t>
                </a:r>
              </a:p>
              <a:p>
                <a:pPr lvl="0"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Vậy hệ phương trình đã cho có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vô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nghiệm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vi-VN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∈</m:t>
                            </m:r>
                            <m:r>
                              <a:rPr lang="vi-VN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𝑅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      </m:t>
                            </m:r>
                          </m:e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=</m:t>
                            </m:r>
                            <m:r>
                              <a:rPr lang="vi-VN" sz="3200" i="1">
                                <a:latin typeface="Cambria Math" panose="02040503050406030204" pitchFamily="18" charset="0"/>
                              </a:rPr>
                              <m:t>4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+3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vi-VN" sz="3200" i="1">
                                <a:latin typeface="Cambria Math" panose="02040503050406030204" pitchFamily="18" charset="0"/>
                              </a:rPr>
                              <m:t>     </m:t>
                            </m:r>
                          </m:e>
                        </m:eqArr>
                      </m:e>
                    </m:d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2425FB0-F559-0989-4DD8-536F94DE20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36" y="2021594"/>
                <a:ext cx="11521842" cy="4637936"/>
              </a:xfrm>
              <a:prstGeom prst="rect">
                <a:avLst/>
              </a:prstGeom>
              <a:blipFill>
                <a:blip r:embed="rId5"/>
                <a:stretch>
                  <a:fillRect l="-1323" t="-18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E5D2DE3C-9EC8-F776-B80F-418D1AA2DE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09770" y="4581506"/>
            <a:ext cx="2082229" cy="215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297461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862389" y="290854"/>
            <a:ext cx="10953788" cy="1645323"/>
            <a:chOff x="473001" y="-223496"/>
            <a:chExt cx="9846349" cy="1645323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524403" y="-223496"/>
              <a:ext cx="9743546" cy="1422083"/>
            </a:xfrm>
            <a:custGeom>
              <a:avLst/>
              <a:gdLst>
                <a:gd name="T0" fmla="*/ 3696 w 3696"/>
                <a:gd name="T1" fmla="*/ 364 h 364"/>
                <a:gd name="T2" fmla="*/ 0 w 3696"/>
                <a:gd name="T3" fmla="*/ 364 h 364"/>
                <a:gd name="T4" fmla="*/ 163 w 3696"/>
                <a:gd name="T5" fmla="*/ 183 h 364"/>
                <a:gd name="T6" fmla="*/ 0 w 3696"/>
                <a:gd name="T7" fmla="*/ 0 h 364"/>
                <a:gd name="T8" fmla="*/ 3696 w 3696"/>
                <a:gd name="T9" fmla="*/ 0 h 364"/>
                <a:gd name="T10" fmla="*/ 3502 w 3696"/>
                <a:gd name="T11" fmla="*/ 183 h 364"/>
                <a:gd name="T12" fmla="*/ 3696 w 3696"/>
                <a:gd name="T13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6" h="364">
                  <a:moveTo>
                    <a:pt x="3696" y="364"/>
                  </a:moveTo>
                  <a:lnTo>
                    <a:pt x="0" y="364"/>
                  </a:lnTo>
                  <a:lnTo>
                    <a:pt x="163" y="183"/>
                  </a:lnTo>
                  <a:lnTo>
                    <a:pt x="0" y="0"/>
                  </a:lnTo>
                  <a:lnTo>
                    <a:pt x="3696" y="0"/>
                  </a:lnTo>
                  <a:lnTo>
                    <a:pt x="3502" y="183"/>
                  </a:lnTo>
                  <a:lnTo>
                    <a:pt x="3696" y="364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ffectLst>
              <a:outerShdw blurRad="2413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73001" y="-147833"/>
              <a:ext cx="984634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汉仪夏日体W" panose="00020600040101010101" pitchFamily="18" charset="-122"/>
                  <a:cs typeface="Times New Roman" panose="02020603050405020304" pitchFamily="18" charset="0"/>
                </a:rPr>
                <a:t>I</a:t>
              </a:r>
              <a:r>
                <a:rPr kumimoji="0" lang="vi-V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汉仪夏日体W" panose="00020600040101010101" pitchFamily="18" charset="-122"/>
                  <a:cs typeface="Times New Roman" panose="02020603050405020304" pitchFamily="18" charset="0"/>
                </a:rPr>
                <a:t>I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汉仪夏日体W" panose="00020600040101010101" pitchFamily="18" charset="-122"/>
                  <a:cs typeface="Times New Roman" panose="02020603050405020304" pitchFamily="18" charset="0"/>
                </a:rPr>
                <a:t>. </a:t>
              </a: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幼圆" panose="02010509060101010101" pitchFamily="49" charset="-122"/>
                  <a:cs typeface="Times New Roman" panose="02020603050405020304" pitchFamily="18" charset="0"/>
                </a:rPr>
                <a:t>GIẢI HỆ PHƯƠNG TRÌNH BẰNG PHƯƠNG PHÁP </a:t>
              </a:r>
              <a:r>
                <a:rPr kumimoji="0" lang="vi-VN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幼圆" panose="02010509060101010101" pitchFamily="49" charset="-122"/>
                  <a:cs typeface="Times New Roman" panose="02020603050405020304" pitchFamily="18" charset="0"/>
                </a:rPr>
                <a:t>CỘNG ĐẠI SỐ</a:t>
              </a: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汉仪夏日体W" panose="00020600040101010101" pitchFamily="18" charset="-122"/>
                  <a:cs typeface="Times New Roman" panose="02020603050405020304" pitchFamily="18" charset="0"/>
                </a:rPr>
                <a:t>. 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汉仪夏日体W" panose="00020600040101010101" pitchFamily="18" charset="-122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690254" y="1804537"/>
                <a:ext cx="8811491" cy="11908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Cho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hệ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=7      (1)</m:t>
                            </m:r>
                          </m:e>
                          <m:e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=1     (2)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  (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I) </a:t>
                </a:r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0254" y="1804537"/>
                <a:ext cx="8811491" cy="1190839"/>
              </a:xfrm>
              <a:prstGeom prst="rect">
                <a:avLst/>
              </a:prstGeom>
              <a:blipFill>
                <a:blip r:embed="rId4"/>
                <a:stretch>
                  <a:fillRect l="-17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433006" y="2847967"/>
            <a:ext cx="11325988" cy="3586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200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Yêu</a:t>
            </a:r>
            <a:r>
              <a:rPr kumimoji="0" lang="en-US" sz="3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cầu</a:t>
            </a:r>
            <a:r>
              <a:rPr kumimoji="0" lang="en-US" sz="3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: </a:t>
            </a:r>
            <a:endParaRPr kumimoji="0" lang="vi-VN" sz="3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a)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Các</a:t>
            </a:r>
            <a:r>
              <a:rPr kumimoji="0" lang="vi-VN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hệ số của y trong hai p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hương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vi-VN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rình</a:t>
            </a:r>
            <a:r>
              <a:rPr kumimoji="0" lang="vi-VN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(1) và (2) có đặc điểm gì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?</a:t>
            </a:r>
            <a:endParaRPr kumimoji="0" lang="vi-VN" sz="3200" b="0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b)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Cộng</a:t>
            </a:r>
            <a:r>
              <a:rPr kumimoji="0" lang="vi-VN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từng vế hai p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hương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trình</a:t>
            </a:r>
            <a:r>
              <a:rPr kumimoji="0" lang="vi-VN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của hệ (II), ta nhận được p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hương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vi-VN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rình</a:t>
            </a:r>
            <a:r>
              <a:rPr kumimoji="0" lang="vi-VN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nào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?</a:t>
            </a:r>
            <a:endParaRPr kumimoji="0" lang="vi-VN" sz="3200" b="0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Giải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phương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trình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nhận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được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lang="vi-VN" sz="320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ở câu b.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ừ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đó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tìm</a:t>
            </a:r>
            <a:r>
              <a:rPr kumimoji="0" lang="vi-VN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nghiệm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của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hệ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phương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trình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(II)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923420-3AF2-26A2-2DED-CC03D25726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982" y="1873122"/>
            <a:ext cx="1267991" cy="9132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68B3C82-A1A9-376A-9314-89120655D2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01745" y="5531780"/>
            <a:ext cx="2328874" cy="13351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75355193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9C85B5-D08D-0BB5-53F8-5779D27BF50E}"/>
              </a:ext>
            </a:extLst>
          </p:cNvPr>
          <p:cNvSpPr txBox="1"/>
          <p:nvPr/>
        </p:nvSpPr>
        <p:spPr>
          <a:xfrm>
            <a:off x="471860" y="1802421"/>
            <a:ext cx="112482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a) Các hệ số của y trong hai phương trình (1) và (2) là hai số đối nhau.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8B74CA-6470-ABF3-0989-3D970B9E39D5}"/>
              </a:ext>
            </a:extLst>
          </p:cNvPr>
          <p:cNvSpPr txBox="1"/>
          <p:nvPr/>
        </p:nvSpPr>
        <p:spPr>
          <a:xfrm>
            <a:off x="471860" y="3000487"/>
            <a:ext cx="112482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b) Cộng từng vế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hai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phương trình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của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hệ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(II)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ta nhận được p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hương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rình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2x = 8.</a:t>
            </a:r>
            <a:endParaRPr kumimoji="0" lang="vi-VN" sz="3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6E16DB1-DCC5-A12A-9494-C0B24E7F103D}"/>
                  </a:ext>
                </a:extLst>
              </p:cNvPr>
              <p:cNvSpPr txBox="1"/>
              <p:nvPr/>
            </p:nvSpPr>
            <p:spPr>
              <a:xfrm>
                <a:off x="471860" y="4198553"/>
                <a:ext cx="11248280" cy="20621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c)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2x = 8 ta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được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x = 4.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Thế </a:t>
                </a:r>
                <a14:m>
                  <m:oMath xmlns:m="http://schemas.openxmlformats.org/officeDocument/2006/math">
                    <m:r>
                      <a:rPr kumimoji="0" lang="vi-VN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0" lang="vi-VN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vào phương trình (2) ta được : 4</a:t>
                </a:r>
                <a14:m>
                  <m:oMath xmlns:m="http://schemas.openxmlformats.org/officeDocument/2006/math">
                    <m:r>
                      <a:rPr kumimoji="0" lang="vi-VN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=7     </m:t>
                    </m:r>
                    <m:d>
                      <m:dPr>
                        <m:ctrlP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d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 phương trình (4) ta được </a:t>
                </a:r>
                <a14:m>
                  <m:oMath xmlns:m="http://schemas.openxmlformats.org/officeDocument/2006/math">
                    <m:r>
                      <a:rPr kumimoji="0" lang="vi-VN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0" lang="vi-VN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Vậy hệ phương trình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(II)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đã cho có nghiệm (x;y) = (4;3)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6E16DB1-DCC5-A12A-9494-C0B24E7F10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860" y="4198553"/>
                <a:ext cx="11248280" cy="2062103"/>
              </a:xfrm>
              <a:prstGeom prst="rect">
                <a:avLst/>
              </a:prstGeom>
              <a:blipFill>
                <a:blip r:embed="rId4"/>
                <a:stretch>
                  <a:fillRect l="-1354" t="-4142" b="-85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85FB8F8-DCF0-A446-EC4B-1EDF93FB8C26}"/>
                  </a:ext>
                </a:extLst>
              </p:cNvPr>
              <p:cNvSpPr txBox="1"/>
              <p:nvPr/>
            </p:nvSpPr>
            <p:spPr>
              <a:xfrm>
                <a:off x="1690254" y="490733"/>
                <a:ext cx="8811491" cy="11908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Cho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hệ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=7      (1)</m:t>
                            </m:r>
                          </m:e>
                          <m:e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=1     (2)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  (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I) </a:t>
                </a:r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85FB8F8-DCF0-A446-EC4B-1EDF93FB8C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0254" y="490733"/>
                <a:ext cx="8811491" cy="1190839"/>
              </a:xfrm>
              <a:prstGeom prst="rect">
                <a:avLst/>
              </a:prstGeom>
              <a:blipFill>
                <a:blip r:embed="rId5"/>
                <a:stretch>
                  <a:fillRect l="-17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4E0AE88A-6859-49D8-37F3-8613CFF1E3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1982" y="559318"/>
            <a:ext cx="1267991" cy="9132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04C2764-1155-9DE2-82CE-014E45A9EB9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37953" y="5297463"/>
            <a:ext cx="2328874" cy="13351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19505576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957B58D8-E8F9-6946-17D2-3800A854C226}"/>
                  </a:ext>
                </a:extLst>
              </p:cNvPr>
              <p:cNvSpPr/>
              <p:nvPr/>
            </p:nvSpPr>
            <p:spPr>
              <a:xfrm>
                <a:off x="517709" y="0"/>
                <a:ext cx="10917381" cy="152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vi-V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Ví dụ 4</a:t>
                </a:r>
                <a:r>
                  <a:rPr 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vi-V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 hệ phương trình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vi-VN" sz="32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vi-VN" sz="32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𝑦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=−9      (1)</m:t>
                            </m:r>
                          </m:e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𝑥</m:t>
                            </m:r>
                            <m:r>
                              <a:rPr lang="vi-VN" sz="3200" b="0" i="1" smtClean="0">
                                <a:latin typeface="Cambria Math" panose="02040503050406030204" pitchFamily="18" charset="0"/>
                              </a:rPr>
                              <m:t>+4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𝑦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=−5     (2)</m:t>
                            </m:r>
                          </m:e>
                        </m:eqArr>
                      </m:e>
                    </m:d>
                  </m:oMath>
                </a14:m>
                <a:endParaRPr lang="vi-VN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957B58D8-E8F9-6946-17D2-3800A854C2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709" y="0"/>
                <a:ext cx="10917381" cy="1520416"/>
              </a:xfrm>
              <a:prstGeom prst="rect">
                <a:avLst/>
              </a:prstGeom>
              <a:blipFill>
                <a:blip r:embed="rId4"/>
                <a:stretch>
                  <a:fillRect l="-1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4D7C0AD-295E-4820-77AC-C84C449DCD39}"/>
                  </a:ext>
                </a:extLst>
              </p:cNvPr>
              <p:cNvSpPr txBox="1"/>
              <p:nvPr/>
            </p:nvSpPr>
            <p:spPr>
              <a:xfrm>
                <a:off x="517709" y="2037616"/>
                <a:ext cx="11631097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vi-VN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Trừ </a:t>
                </a:r>
                <a:r>
                  <a:rPr lang="vi-VN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từng vế hai phương trình (1) và (2) ta nhận được phương trình </a:t>
                </a:r>
                <a14:m>
                  <m:oMath xmlns:m="http://schemas.openxmlformats.org/officeDocument/2006/math">
                    <m:r>
                      <a:rPr lang="vi-VN" sz="32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vi-VN" sz="32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y</m:t>
                    </m:r>
                    <m:r>
                      <a:rPr lang="vi-VN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vi-VN" sz="3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4 </m:t>
                    </m:r>
                  </m:oMath>
                </a14:m>
                <a:r>
                  <a:rPr lang="vi-VN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tức là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vi-VN" sz="32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y</m:t>
                    </m:r>
                    <m:r>
                      <a:rPr lang="vi-VN" sz="3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vi-VN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−2</m:t>
                    </m:r>
                    <m:r>
                      <a:rPr lang="vi-VN" sz="3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vi-VN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4D7C0AD-295E-4820-77AC-C84C449DCD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709" y="2037616"/>
                <a:ext cx="11631097" cy="1077218"/>
              </a:xfrm>
              <a:prstGeom prst="rect">
                <a:avLst/>
              </a:prstGeom>
              <a:blipFill>
                <a:blip r:embed="rId5"/>
                <a:stretch>
                  <a:fillRect l="-1363" t="-7910" b="-169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04074A2-B73F-7436-3E5C-DE938598CA34}"/>
                  </a:ext>
                </a:extLst>
              </p:cNvPr>
              <p:cNvSpPr txBox="1"/>
              <p:nvPr/>
            </p:nvSpPr>
            <p:spPr>
              <a:xfrm>
                <a:off x="517708" y="4021137"/>
                <a:ext cx="11631097" cy="20621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 phương trình (3)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</a:t>
                </a:r>
                <a:r>
                  <a:rPr kumimoji="0" lang="en-US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/>
                        <a:cs typeface="Times New Roman" panose="02020603050405020304" pitchFamily="18" charset="0"/>
                      </a:rPr>
                      <m:t>3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/>
                        <a:cs typeface="Times New Roman" panose="02020603050405020304" pitchFamily="18" charset="0"/>
                      </a:rPr>
                      <m:t>𝑥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/>
                        <a:cs typeface="Times New Roman" panose="02020603050405020304" pitchFamily="18" charset="0"/>
                      </a:rPr>
                      <m:t>−8=−5</m:t>
                    </m:r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vi-VN" sz="3200" b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</a:t>
                </a:r>
                <a:r>
                  <a:rPr lang="en-US" sz="3200" b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r>
                  <a:rPr lang="vi-VN" sz="3200" b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3</m:t>
                    </m:r>
                    <m:r>
                      <a:rPr lang="vi-VN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vi-VN" sz="3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vi-VN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vi-VN" sz="3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                                                              </m:t>
                      </m:r>
                      <m:r>
                        <a:rPr lang="vi-VN" sz="3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vi-VN" sz="32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vi-VN" sz="3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Vậy hệ phương trình đã cho có nghiệm (x;y) = (1;-2) 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04074A2-B73F-7436-3E5C-DE938598CA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708" y="4021137"/>
                <a:ext cx="11631097" cy="2062103"/>
              </a:xfrm>
              <a:prstGeom prst="rect">
                <a:avLst/>
              </a:prstGeom>
              <a:blipFill>
                <a:blip r:embed="rId6"/>
                <a:stretch>
                  <a:fillRect l="-1363" t="-4142" b="-85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98DD5B6-7453-941E-BEF9-36194D3042F5}"/>
                  </a:ext>
                </a:extLst>
              </p:cNvPr>
              <p:cNvSpPr txBox="1"/>
              <p:nvPr/>
            </p:nvSpPr>
            <p:spPr>
              <a:xfrm>
                <a:off x="560903" y="3235593"/>
                <a:ext cx="1163109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Thế</a:t>
                </a:r>
                <a:r>
                  <a:rPr kumimoji="0" lang="vi-VN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y</a:t>
                </a:r>
                <a14:m>
                  <m:oMath xmlns:m="http://schemas.openxmlformats.org/officeDocument/2006/math">
                    <m:r>
                      <a:rPr lang="en-US" sz="32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vi-VN" sz="3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vi-VN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−2</m:t>
                    </m:r>
                  </m:oMath>
                </a14:m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vào phương trình (2) ta được: </a:t>
                </a:r>
                <a14:m>
                  <m:oMath xmlns:m="http://schemas.openxmlformats.org/officeDocument/2006/math">
                    <m:r>
                      <a:rPr lang="vi-VN" sz="32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m:rPr>
                        <m:sty m:val="p"/>
                      </m:rPr>
                      <a:rPr lang="vi-VN" sz="32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vi-VN" sz="32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+4</m:t>
                    </m:r>
                    <m:d>
                      <m:dPr>
                        <m:ctrlPr>
                          <a:rPr lang="vi-VN" sz="3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vi-VN" sz="32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−2</m:t>
                        </m:r>
                      </m:e>
                    </m:d>
                    <m:r>
                      <a:rPr lang="vi-VN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=−5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    </m:t>
                    </m:r>
                    <m:d>
                      <m:dPr>
                        <m:ctrlP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d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98DD5B6-7453-941E-BEF9-36194D3042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903" y="3235593"/>
                <a:ext cx="11631097" cy="584775"/>
              </a:xfrm>
              <a:prstGeom prst="rect">
                <a:avLst/>
              </a:prstGeom>
              <a:blipFill>
                <a:blip r:embed="rId7"/>
                <a:stretch>
                  <a:fillRect l="-1310" t="-14583" b="-322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C57A3BF4-CFF8-79C9-8F40-62ECD15DB57C}"/>
              </a:ext>
            </a:extLst>
          </p:cNvPr>
          <p:cNvSpPr txBox="1"/>
          <p:nvPr/>
        </p:nvSpPr>
        <p:spPr>
          <a:xfrm>
            <a:off x="560903" y="1471603"/>
            <a:ext cx="1233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Giải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3648648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424048" y="704992"/>
                <a:ext cx="11288685" cy="1410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 hệ phương trình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+2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=5      (1)</m:t>
                            </m:r>
                          </m:e>
                          <m:e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+2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=7     (2)</m:t>
                            </m:r>
                          </m:e>
                        </m:eqArr>
                      </m:e>
                    </m:d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4048" y="704992"/>
                <a:ext cx="11288685" cy="1410514"/>
              </a:xfrm>
              <a:prstGeom prst="rect">
                <a:avLst/>
              </a:prstGeom>
              <a:blipFill>
                <a:blip r:embed="rId2"/>
                <a:stretch>
                  <a:fillRect l="-14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3">
            <a:extLst>
              <a:ext uri="{FF2B5EF4-FFF2-40B4-BE49-F238E27FC236}">
                <a16:creationId xmlns:a16="http://schemas.microsoft.com/office/drawing/2014/main" id="{E85B9DBE-46D6-4F46-DB65-640D9EB76E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26376" y="275529"/>
            <a:ext cx="3816016" cy="772028"/>
          </a:xfrm>
          <a:prstGeom prst="rect">
            <a:avLst/>
          </a:prstGeom>
        </p:spPr>
      </p:pic>
      <p:sp>
        <p:nvSpPr>
          <p:cNvPr id="17" name="TextBox 4">
            <a:extLst>
              <a:ext uri="{FF2B5EF4-FFF2-40B4-BE49-F238E27FC236}">
                <a16:creationId xmlns:a16="http://schemas.microsoft.com/office/drawing/2014/main" id="{78C3CBAE-6212-E6C2-2540-4F2F36421B29}"/>
              </a:ext>
            </a:extLst>
          </p:cNvPr>
          <p:cNvSpPr txBox="1"/>
          <p:nvPr/>
        </p:nvSpPr>
        <p:spPr>
          <a:xfrm>
            <a:off x="-975563" y="-95771"/>
            <a:ext cx="5295816" cy="955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Luyện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tập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4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35B6ABE-C625-4504-E4B6-88A7E9B15DE2}"/>
                  </a:ext>
                </a:extLst>
              </p:cNvPr>
              <p:cNvSpPr txBox="1"/>
              <p:nvPr/>
            </p:nvSpPr>
            <p:spPr>
              <a:xfrm>
                <a:off x="560903" y="2093944"/>
                <a:ext cx="11631097" cy="4031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Giải: </a:t>
                </a:r>
              </a:p>
              <a:p>
                <a:pPr lvl="0"/>
                <a:r>
                  <a:rPr lang="vi-VN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Trừ </a:t>
                </a:r>
                <a:r>
                  <a:rPr lang="vi-VN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từng vế hai phương trình (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vi-VN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và (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vi-VN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ta nhận được phương trình </a:t>
                </a:r>
                <a14:m>
                  <m:oMath xmlns:m="http://schemas.openxmlformats.org/officeDocument/2006/math">
                    <m:r>
                      <a:rPr lang="vi-VN" sz="32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vi-VN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vi-VN" sz="3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vi-VN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tức là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vi-VN" sz="3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vi-VN" sz="3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vi-VN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Thế</a:t>
                </a:r>
                <a:r>
                  <a:rPr kumimoji="0" lang="vi-VN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x</a:t>
                </a:r>
                <a14:m>
                  <m:oMath xmlns:m="http://schemas.openxmlformats.org/officeDocument/2006/math">
                    <m:r>
                      <a:rPr kumimoji="0" lang="en-US" sz="3200" b="0" i="0" u="none" strike="noStrike" kern="1200" cap="none" spc="0" normalizeH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/>
                        <a:cs typeface="Times New Roman" panose="02020603050405020304" pitchFamily="18" charset="0"/>
                      </a:rPr>
                      <m:t> </m:t>
                    </m:r>
                    <m:r>
                      <a:rPr kumimoji="0" lang="en-US" sz="3200" b="0" i="1" u="none" strike="noStrike" kern="1200" cap="none" spc="0" normalizeH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vào phương trình (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1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) ta được: </a:t>
                </a:r>
                <a14:m>
                  <m:oMath xmlns:m="http://schemas.openxmlformats.org/officeDocument/2006/math">
                    <m:r>
                      <a:rPr lang="vi-VN" sz="32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32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.1</m:t>
                    </m:r>
                    <m:r>
                      <a:rPr lang="vi-VN" sz="32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vi-VN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=5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    </m:t>
                    </m:r>
                    <m:d>
                      <m:dPr>
                        <m:ctrlP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d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 phương trình (3)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/>
                        <a:cs typeface="Times New Roman" panose="02020603050405020304" pitchFamily="18" charset="0"/>
                      </a:rPr>
                      <m:t>3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/>
                        <a:cs typeface="Times New Roman" panose="02020603050405020304" pitchFamily="18" charset="0"/>
                      </a:rPr>
                      <m:t>+2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/>
                        <a:cs typeface="Times New Roman" panose="02020603050405020304" pitchFamily="18" charset="0"/>
                      </a:rPr>
                      <m:t>𝑦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/>
                        <a:cs typeface="Times New Roman" panose="02020603050405020304" pitchFamily="18" charset="0"/>
                      </a:rPr>
                      <m:t>=−5</m:t>
                    </m:r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vi-VN" sz="3200" b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</a:t>
                </a:r>
                <a14:m>
                  <m:oMath xmlns:m="http://schemas.openxmlformats.org/officeDocument/2006/math">
                    <m:r>
                      <a:rPr lang="vi-VN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vi-VN" sz="3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−8</m:t>
                    </m:r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vi-VN" sz="3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                                                 </m:t>
                      </m:r>
                      <m:r>
                        <a:rPr lang="en-US" sz="3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vi-VN" sz="32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−4</m:t>
                      </m:r>
                    </m:oMath>
                  </m:oMathPara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Vậy hệ phương trình đã cho có nghiệm (x;y) = (1;-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4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)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35B6ABE-C625-4504-E4B6-88A7E9B15D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903" y="2093944"/>
                <a:ext cx="11631097" cy="4031873"/>
              </a:xfrm>
              <a:prstGeom prst="rect">
                <a:avLst/>
              </a:prstGeom>
              <a:blipFill>
                <a:blip r:embed="rId5"/>
                <a:stretch>
                  <a:fillRect l="-1310" t="-2115" b="-37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3F9D160D-F0F7-3E1E-E766-92A3C08474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80497" y="5124716"/>
            <a:ext cx="1566808" cy="156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527095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E85B9DBE-46D6-4F46-DB65-640D9EB76E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26376" y="275529"/>
            <a:ext cx="3816016" cy="772028"/>
          </a:xfrm>
          <a:prstGeom prst="rect">
            <a:avLst/>
          </a:prstGeom>
        </p:spPr>
      </p:pic>
      <p:sp>
        <p:nvSpPr>
          <p:cNvPr id="17" name="TextBox 4">
            <a:extLst>
              <a:ext uri="{FF2B5EF4-FFF2-40B4-BE49-F238E27FC236}">
                <a16:creationId xmlns:a16="http://schemas.microsoft.com/office/drawing/2014/main" id="{78C3CBAE-6212-E6C2-2540-4F2F36421B29}"/>
              </a:ext>
            </a:extLst>
          </p:cNvPr>
          <p:cNvSpPr txBox="1"/>
          <p:nvPr/>
        </p:nvSpPr>
        <p:spPr>
          <a:xfrm>
            <a:off x="-975563" y="-95771"/>
            <a:ext cx="5295816" cy="955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Nhận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xét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8" name="Text Box 42">
            <a:extLst>
              <a:ext uri="{FF2B5EF4-FFF2-40B4-BE49-F238E27FC236}">
                <a16:creationId xmlns:a16="http://schemas.microsoft.com/office/drawing/2014/main" id="{EB4D3A1F-1519-70D7-3E44-C58B9E2BE7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246" y="1231112"/>
            <a:ext cx="1153268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微软雅黑"/>
                <a:cs typeface="Times New Roman" pitchFamily="18" charset="0"/>
              </a:rPr>
              <a:t>Nếu hệ số của cùng một ẩn của hai phương trình là </a:t>
            </a:r>
            <a:r>
              <a:rPr kumimoji="0" lang="nl-NL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itchFamily="18" charset="0"/>
                <a:ea typeface="微软雅黑"/>
                <a:cs typeface="Times New Roman" pitchFamily="18" charset="0"/>
              </a:rPr>
              <a:t>đối nhau </a:t>
            </a:r>
            <a:r>
              <a:rPr kumimoji="0" lang="nl-NL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微软雅黑"/>
                <a:cs typeface="Times New Roman" pitchFamily="18" charset="0"/>
              </a:rPr>
              <a:t>thì ta </a:t>
            </a:r>
            <a:r>
              <a:rPr kumimoji="0" lang="nl-NL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itchFamily="18" charset="0"/>
                <a:ea typeface="微软雅黑"/>
                <a:cs typeface="Times New Roman" pitchFamily="18" charset="0"/>
              </a:rPr>
              <a:t>cộng</a:t>
            </a:r>
            <a:r>
              <a:rPr kumimoji="0" lang="nl-NL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微软雅黑"/>
                <a:cs typeface="Times New Roman" pitchFamily="18" charset="0"/>
              </a:rPr>
              <a:t> theo từng vế hai phương trình. Nếu hệ số của cùng một ẩn của hai phương trình là hai số </a:t>
            </a:r>
            <a:r>
              <a:rPr kumimoji="0" lang="nl-NL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itchFamily="18" charset="0"/>
                <a:ea typeface="微软雅黑"/>
                <a:cs typeface="Times New Roman" pitchFamily="18" charset="0"/>
              </a:rPr>
              <a:t>bằng nhau </a:t>
            </a:r>
            <a:r>
              <a:rPr kumimoji="0" lang="nl-NL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微软雅黑"/>
                <a:cs typeface="Times New Roman" pitchFamily="18" charset="0"/>
              </a:rPr>
              <a:t>thì ta </a:t>
            </a:r>
            <a:r>
              <a:rPr kumimoji="0" lang="nl-NL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itchFamily="18" charset="0"/>
                <a:ea typeface="微软雅黑"/>
                <a:cs typeface="Times New Roman" pitchFamily="18" charset="0"/>
              </a:rPr>
              <a:t>trừ</a:t>
            </a:r>
            <a:r>
              <a:rPr kumimoji="0" lang="nl-NL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微软雅黑"/>
                <a:cs typeface="Times New Roman" pitchFamily="18" charset="0"/>
              </a:rPr>
              <a:t> theo từng vế hai phương trình.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  <p:sp>
        <p:nvSpPr>
          <p:cNvPr id="3" name="Cloud Callout 13">
            <a:extLst>
              <a:ext uri="{FF2B5EF4-FFF2-40B4-BE49-F238E27FC236}">
                <a16:creationId xmlns:a16="http://schemas.microsoft.com/office/drawing/2014/main" id="{A928D1B3-83D7-AF6E-717C-9462BB13D3AA}"/>
              </a:ext>
            </a:extLst>
          </p:cNvPr>
          <p:cNvSpPr/>
          <p:nvPr/>
        </p:nvSpPr>
        <p:spPr>
          <a:xfrm>
            <a:off x="3200400" y="3466715"/>
            <a:ext cx="8561529" cy="3289256"/>
          </a:xfrm>
          <a:prstGeom prst="cloudCallout">
            <a:avLst>
              <a:gd name="adj1" fmla="val -81550"/>
              <a:gd name="adj2" fmla="val 37492"/>
            </a:avLst>
          </a:prstGeom>
          <a:solidFill>
            <a:srgbClr val="F182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nl-NL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nl-NL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Nếu hệ số của cùng một ẩn của hai phương trình không đối nhau cũng không bằng nhau thì ta làm thế nào?</a:t>
            </a:r>
            <a:endParaRPr lang="en-US" sz="3200" dirty="0">
              <a:solidFill>
                <a:schemeClr val="bg1"/>
              </a:solidFill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76209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D86B941-B621-3467-DC49-C544B655BC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077" y="290611"/>
            <a:ext cx="1187450" cy="89064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961A62C-B167-8BE7-00F4-E7C43850EF1A}"/>
                  </a:ext>
                </a:extLst>
              </p:cNvPr>
              <p:cNvSpPr txBox="1"/>
              <p:nvPr/>
            </p:nvSpPr>
            <p:spPr>
              <a:xfrm>
                <a:off x="1520397" y="119031"/>
                <a:ext cx="11288685" cy="12337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Cho hệ phương trình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+5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=−3      (1)</m:t>
                            </m:r>
                          </m:e>
                          <m:e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+7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=−10     (2)</m:t>
                            </m:r>
                          </m:e>
                        </m:eqAr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       </m:t>
                        </m: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𝐼𝐼𝐼</m:t>
                        </m:r>
                      </m:e>
                    </m:d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961A62C-B167-8BE7-00F4-E7C43850EF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0397" y="119031"/>
                <a:ext cx="11288685" cy="1233799"/>
              </a:xfrm>
              <a:prstGeom prst="rect">
                <a:avLst/>
              </a:prstGeom>
              <a:blipFill>
                <a:blip r:embed="rId3"/>
                <a:stretch>
                  <a:fillRect l="-13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3B2C653E-0AF5-554F-C999-0F86D2A0F57B}"/>
              </a:ext>
            </a:extLst>
          </p:cNvPr>
          <p:cNvSpPr txBox="1"/>
          <p:nvPr/>
        </p:nvSpPr>
        <p:spPr>
          <a:xfrm>
            <a:off x="471860" y="1563966"/>
            <a:ext cx="1124828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a) Các hệ số của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x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trong hai phương trình (1) và (2)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có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bằng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nhau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(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hoặc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đối nhau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) hay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không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?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Các hệ số của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y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trong hai phương trình (1) và (2)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có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bằng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nhau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(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hoặc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đối nhau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) hay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không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?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b)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Nhân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hai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vế của phương trình (1)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với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3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và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nhân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hai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vế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của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phương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trình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(2)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với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2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ta được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hệ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p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hương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rình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mới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với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hệ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số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của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x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trong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hai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phương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trình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đó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có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đặc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điểm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gì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c)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Giải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hệ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phương trình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nhận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được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ở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câu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b.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Từ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đó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tìm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được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nghiệm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của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hệ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phương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trình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III.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5838704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A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28969" y="2967163"/>
            <a:ext cx="9934061" cy="164269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夏日体W" panose="00020600040101010101" pitchFamily="18" charset="-122"/>
              </a:rPr>
              <a:t>GIẢI HỆ HAI PHƯƠNG TRÌNH BẬC NHẤT HAI ẨN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汉仪夏日体W" panose="00020600040101010101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53940" y="1746096"/>
            <a:ext cx="2884124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800" b="1" dirty="0" err="1">
                <a:solidFill>
                  <a:srgbClr val="F7EA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夏日体W" panose="00020600040101010101" pitchFamily="18" charset="-122"/>
              </a:rPr>
              <a:t>Bài</a:t>
            </a:r>
            <a:r>
              <a:rPr lang="en-US" altLang="zh-CN" sz="8800" b="1" dirty="0">
                <a:solidFill>
                  <a:srgbClr val="F7EA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夏日体W" panose="00020600040101010101" pitchFamily="18" charset="-122"/>
              </a:rPr>
              <a:t> 3</a:t>
            </a:r>
            <a:endParaRPr lang="zh-CN" altLang="en-US" sz="8800" b="1" dirty="0">
              <a:solidFill>
                <a:srgbClr val="F7EA5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汉仪夏日体W" panose="00020600040101010101" pitchFamily="18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38913">
            <a:off x="-343768" y="-33142"/>
            <a:ext cx="2892893" cy="24902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75023">
            <a:off x="9253519" y="-64561"/>
            <a:ext cx="2863123" cy="169524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3160" y="4754693"/>
            <a:ext cx="1803546" cy="195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714207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06CEEC7-4743-6D8F-8844-F319F99B4BEE}"/>
              </a:ext>
            </a:extLst>
          </p:cNvPr>
          <p:cNvSpPr txBox="1"/>
          <p:nvPr/>
        </p:nvSpPr>
        <p:spPr>
          <a:xfrm>
            <a:off x="492961" y="1316050"/>
            <a:ext cx="1195911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HD: a)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Các hệ số của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x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và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y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trong hai phương trình (1) và (2)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không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bằng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nhau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không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đối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nhau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.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942ADB2-88DA-E9DE-C5CA-6D3F68741A1A}"/>
                  </a:ext>
                </a:extLst>
              </p:cNvPr>
              <p:cNvSpPr txBox="1"/>
              <p:nvPr/>
            </p:nvSpPr>
            <p:spPr>
              <a:xfrm>
                <a:off x="492961" y="2354622"/>
                <a:ext cx="11523431" cy="1535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b)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Nhân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hai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vế của phương trình (1)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với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3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và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nhân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hai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vế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của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(2)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với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2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ta được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hệ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hương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rình</a:t>
                </a:r>
                <a:r>
                  <a:rPr kumimoji="0" lang="en-US" sz="32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6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=−9      (3)</m:t>
                            </m:r>
                          </m:e>
                          <m:e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6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+14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=−20     (4)</m:t>
                            </m:r>
                          </m:e>
                        </m:eqAr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 </m:t>
                        </m:r>
                      </m:e>
                    </m:d>
                  </m:oMath>
                </a14:m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942ADB2-88DA-E9DE-C5CA-6D3F68741A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961" y="2354622"/>
                <a:ext cx="11523431" cy="1535998"/>
              </a:xfrm>
              <a:prstGeom prst="rect">
                <a:avLst/>
              </a:prstGeom>
              <a:blipFill>
                <a:blip r:embed="rId2"/>
                <a:stretch>
                  <a:fillRect l="-1376" t="-5556" r="-8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B908052-5022-D8A5-FBA4-C758D5B41BC4}"/>
                  </a:ext>
                </a:extLst>
              </p:cNvPr>
              <p:cNvSpPr txBox="1"/>
              <p:nvPr/>
            </p:nvSpPr>
            <p:spPr>
              <a:xfrm>
                <a:off x="492962" y="3683005"/>
                <a:ext cx="11523431" cy="1077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c)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ộng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từng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vế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hai phương trình (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3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) và (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4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)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ta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nhận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được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3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9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=−29</m:t>
                    </m:r>
                    <m: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Suy</m:t>
                    </m:r>
                    <m: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ra</m:t>
                    </m:r>
                    <m: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sz="32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=−1</m:t>
                    </m:r>
                  </m:oMath>
                </a14:m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B908052-5022-D8A5-FBA4-C758D5B41B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962" y="3683005"/>
                <a:ext cx="11523431" cy="1077218"/>
              </a:xfrm>
              <a:prstGeom prst="rect">
                <a:avLst/>
              </a:prstGeom>
              <a:blipFill>
                <a:blip r:embed="rId3"/>
                <a:stretch>
                  <a:fillRect l="-1376" t="-7910" b="-169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D3639E8-95A3-E817-6F81-C4F643D09995}"/>
                  </a:ext>
                </a:extLst>
              </p:cNvPr>
              <p:cNvSpPr txBox="1"/>
              <p:nvPr/>
            </p:nvSpPr>
            <p:spPr>
              <a:xfrm>
                <a:off x="334284" y="4659960"/>
                <a:ext cx="11523431" cy="20621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Thế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>
                        <a:solidFill>
                          <a:prstClr val="black"/>
                        </a:solidFill>
                        <a:latin typeface="Cambria Math"/>
                      </a:rPr>
                      <m:t>𝑦</m:t>
                    </m:r>
                    <m:r>
                      <a:rPr lang="en-US" sz="3200" i="1">
                        <a:solidFill>
                          <a:prstClr val="black"/>
                        </a:solidFill>
                        <a:latin typeface="Cambria Math"/>
                      </a:rPr>
                      <m:t>=−1 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vào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 trình (1)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ta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được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2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𝑥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+5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.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=−3 </m:t>
                    </m:r>
                  </m:oMath>
                </a14:m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						                           </a:t>
                </a:r>
                <a14:m>
                  <m:oMath xmlns:m="http://schemas.openxmlformats.org/officeDocument/2006/math"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2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=2</m:t>
                    </m:r>
                  </m:oMath>
                </a14:m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                                                                                              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=1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.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nghiệm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của</a:t>
                </a:r>
                <a:r>
                  <a:rPr kumimoji="0" lang="en-US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hệ</a:t>
                </a:r>
                <a:r>
                  <a:rPr kumimoji="0" lang="en-US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</a:t>
                </a:r>
                <a:r>
                  <a:rPr kumimoji="0" lang="en-US" sz="32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x;y</a:t>
                </a:r>
                <a:r>
                  <a:rPr kumimoji="0" lang="en-US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) = (1;-1)</a:t>
                </a:r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D3639E8-95A3-E817-6F81-C4F643D099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284" y="4659960"/>
                <a:ext cx="11523431" cy="2062103"/>
              </a:xfrm>
              <a:prstGeom prst="rect">
                <a:avLst/>
              </a:prstGeom>
              <a:blipFill>
                <a:blip r:embed="rId4"/>
                <a:stretch>
                  <a:fillRect l="-1376" t="-4130" b="-82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580B9D0-5AB5-2F6C-1F1B-9A930533BCAD}"/>
                  </a:ext>
                </a:extLst>
              </p:cNvPr>
              <p:cNvSpPr txBox="1"/>
              <p:nvPr/>
            </p:nvSpPr>
            <p:spPr>
              <a:xfrm>
                <a:off x="2011887" y="36057"/>
                <a:ext cx="11288685" cy="12337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Cho hệ phương trình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+5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=−3      (1)</m:t>
                            </m:r>
                          </m:e>
                          <m:e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+7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=−10     (2)</m:t>
                            </m:r>
                          </m:e>
                        </m:eqAr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        (</m:t>
                        </m: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𝐼𝐼𝐼</m:t>
                        </m: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)   </m:t>
                        </m:r>
                      </m:e>
                    </m:d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580B9D0-5AB5-2F6C-1F1B-9A930533BC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1887" y="36057"/>
                <a:ext cx="11288685" cy="1233799"/>
              </a:xfrm>
              <a:prstGeom prst="rect">
                <a:avLst/>
              </a:prstGeom>
              <a:blipFill>
                <a:blip r:embed="rId5"/>
                <a:stretch>
                  <a:fillRect l="-13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A9057613-EF86-E358-D516-3AC907B203C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4436" y="230733"/>
            <a:ext cx="1187450" cy="89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177084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MH_Other_5"/>
          <p:cNvSpPr/>
          <p:nvPr>
            <p:custDataLst>
              <p:tags r:id="rId2"/>
            </p:custDataLst>
          </p:nvPr>
        </p:nvSpPr>
        <p:spPr>
          <a:xfrm rot="18900000">
            <a:off x="-204873" y="374776"/>
            <a:ext cx="1148270" cy="213037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1637 w 1153765"/>
              <a:gd name="connsiteY0" fmla="*/ 0 h 242604"/>
              <a:gd name="connsiteX1" fmla="*/ 1153765 w 1153765"/>
              <a:gd name="connsiteY1" fmla="*/ 0 h 242604"/>
              <a:gd name="connsiteX2" fmla="*/ 1153765 w 1153765"/>
              <a:gd name="connsiteY2" fmla="*/ 242604 h 242604"/>
              <a:gd name="connsiteX3" fmla="*/ 1637 w 1153765"/>
              <a:gd name="connsiteY3" fmla="*/ 242604 h 242604"/>
              <a:gd name="connsiteX4" fmla="*/ 0 w 1153765"/>
              <a:gd name="connsiteY4" fmla="*/ 57657 h 242604"/>
              <a:gd name="connsiteX5" fmla="*/ 1637 w 1153765"/>
              <a:gd name="connsiteY5" fmla="*/ 0 h 242604"/>
              <a:gd name="connsiteX0" fmla="*/ 85266 w 1237394"/>
              <a:gd name="connsiteY0" fmla="*/ 0 h 242604"/>
              <a:gd name="connsiteX1" fmla="*/ 1237394 w 1237394"/>
              <a:gd name="connsiteY1" fmla="*/ 0 h 242604"/>
              <a:gd name="connsiteX2" fmla="*/ 1237394 w 1237394"/>
              <a:gd name="connsiteY2" fmla="*/ 242604 h 242604"/>
              <a:gd name="connsiteX3" fmla="*/ 85266 w 1237394"/>
              <a:gd name="connsiteY3" fmla="*/ 242604 h 242604"/>
              <a:gd name="connsiteX4" fmla="*/ 85314 w 1237394"/>
              <a:gd name="connsiteY4" fmla="*/ 96385 h 242604"/>
              <a:gd name="connsiteX5" fmla="*/ 83629 w 1237394"/>
              <a:gd name="connsiteY5" fmla="*/ 57657 h 242604"/>
              <a:gd name="connsiteX6" fmla="*/ 85266 w 1237394"/>
              <a:gd name="connsiteY6" fmla="*/ 0 h 242604"/>
              <a:gd name="connsiteX0" fmla="*/ 105071 w 1257199"/>
              <a:gd name="connsiteY0" fmla="*/ 0 h 242604"/>
              <a:gd name="connsiteX1" fmla="*/ 1257199 w 1257199"/>
              <a:gd name="connsiteY1" fmla="*/ 0 h 242604"/>
              <a:gd name="connsiteX2" fmla="*/ 1257199 w 1257199"/>
              <a:gd name="connsiteY2" fmla="*/ 242604 h 242604"/>
              <a:gd name="connsiteX3" fmla="*/ 105071 w 1257199"/>
              <a:gd name="connsiteY3" fmla="*/ 242604 h 242604"/>
              <a:gd name="connsiteX4" fmla="*/ 52921 w 1257199"/>
              <a:gd name="connsiteY4" fmla="*/ 155317 h 242604"/>
              <a:gd name="connsiteX5" fmla="*/ 105119 w 1257199"/>
              <a:gd name="connsiteY5" fmla="*/ 96385 h 242604"/>
              <a:gd name="connsiteX6" fmla="*/ 103434 w 1257199"/>
              <a:gd name="connsiteY6" fmla="*/ 57657 h 242604"/>
              <a:gd name="connsiteX7" fmla="*/ 105071 w 1257199"/>
              <a:gd name="connsiteY7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22233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90242 w 1275998"/>
              <a:gd name="connsiteY5" fmla="*/ 150265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5998 w 1277318"/>
              <a:gd name="connsiteY3" fmla="*/ 242604 h 242604"/>
              <a:gd name="connsiteX4" fmla="*/ 123870 w 1277318"/>
              <a:gd name="connsiteY4" fmla="*/ 242604 h 242604"/>
              <a:gd name="connsiteX5" fmla="*/ 26256 w 1277318"/>
              <a:gd name="connsiteY5" fmla="*/ 197412 h 242604"/>
              <a:gd name="connsiteX6" fmla="*/ 90242 w 1277318"/>
              <a:gd name="connsiteY6" fmla="*/ 150265 h 242604"/>
              <a:gd name="connsiteX7" fmla="*/ 123918 w 1277318"/>
              <a:gd name="connsiteY7" fmla="*/ 96385 h 242604"/>
              <a:gd name="connsiteX8" fmla="*/ 199688 w 1277318"/>
              <a:gd name="connsiteY8" fmla="*/ 57657 h 242604"/>
              <a:gd name="connsiteX9" fmla="*/ 123870 w 1277318"/>
              <a:gd name="connsiteY9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8 w 1277318"/>
              <a:gd name="connsiteY3" fmla="*/ 175523 h 242604"/>
              <a:gd name="connsiteX4" fmla="*/ 1275998 w 1277318"/>
              <a:gd name="connsiteY4" fmla="*/ 242604 h 242604"/>
              <a:gd name="connsiteX5" fmla="*/ 123870 w 1277318"/>
              <a:gd name="connsiteY5" fmla="*/ 242604 h 242604"/>
              <a:gd name="connsiteX6" fmla="*/ 26256 w 1277318"/>
              <a:gd name="connsiteY6" fmla="*/ 197412 h 242604"/>
              <a:gd name="connsiteX7" fmla="*/ 90242 w 1277318"/>
              <a:gd name="connsiteY7" fmla="*/ 150265 h 242604"/>
              <a:gd name="connsiteX8" fmla="*/ 123918 w 1277318"/>
              <a:gd name="connsiteY8" fmla="*/ 96385 h 242604"/>
              <a:gd name="connsiteX9" fmla="*/ 199688 w 1277318"/>
              <a:gd name="connsiteY9" fmla="*/ 57657 h 242604"/>
              <a:gd name="connsiteX10" fmla="*/ 123870 w 1277318"/>
              <a:gd name="connsiteY10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48694 w 1277318"/>
              <a:gd name="connsiteY2" fmla="*/ 42503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95839"/>
              <a:gd name="connsiteY0" fmla="*/ 0 h 242604"/>
              <a:gd name="connsiteX1" fmla="*/ 1275998 w 1295839"/>
              <a:gd name="connsiteY1" fmla="*/ 0 h 242604"/>
              <a:gd name="connsiteX2" fmla="*/ 1248694 w 1295839"/>
              <a:gd name="connsiteY2" fmla="*/ 42503 h 242604"/>
              <a:gd name="connsiteX3" fmla="*/ 1295839 w 1295839"/>
              <a:gd name="connsiteY3" fmla="*/ 89650 h 242604"/>
              <a:gd name="connsiteX4" fmla="*/ 1277318 w 1295839"/>
              <a:gd name="connsiteY4" fmla="*/ 175523 h 242604"/>
              <a:gd name="connsiteX5" fmla="*/ 1275998 w 1295839"/>
              <a:gd name="connsiteY5" fmla="*/ 242604 h 242604"/>
              <a:gd name="connsiteX6" fmla="*/ 123870 w 1295839"/>
              <a:gd name="connsiteY6" fmla="*/ 242604 h 242604"/>
              <a:gd name="connsiteX7" fmla="*/ 26256 w 1295839"/>
              <a:gd name="connsiteY7" fmla="*/ 197412 h 242604"/>
              <a:gd name="connsiteX8" fmla="*/ 90242 w 1295839"/>
              <a:gd name="connsiteY8" fmla="*/ 150265 h 242604"/>
              <a:gd name="connsiteX9" fmla="*/ 123918 w 1295839"/>
              <a:gd name="connsiteY9" fmla="*/ 96385 h 242604"/>
              <a:gd name="connsiteX10" fmla="*/ 199688 w 1295839"/>
              <a:gd name="connsiteY10" fmla="*/ 57657 h 242604"/>
              <a:gd name="connsiteX11" fmla="*/ 123870 w 1295839"/>
              <a:gd name="connsiteY11" fmla="*/ 0 h 242604"/>
              <a:gd name="connsiteX0" fmla="*/ 123870 w 1296242"/>
              <a:gd name="connsiteY0" fmla="*/ 0 h 242604"/>
              <a:gd name="connsiteX1" fmla="*/ 1275998 w 1296242"/>
              <a:gd name="connsiteY1" fmla="*/ 0 h 242604"/>
              <a:gd name="connsiteX2" fmla="*/ 1248694 w 1296242"/>
              <a:gd name="connsiteY2" fmla="*/ 42503 h 242604"/>
              <a:gd name="connsiteX3" fmla="*/ 1295839 w 1296242"/>
              <a:gd name="connsiteY3" fmla="*/ 89650 h 242604"/>
              <a:gd name="connsiteX4" fmla="*/ 1243642 w 1296242"/>
              <a:gd name="connsiteY4" fmla="*/ 141847 h 242604"/>
              <a:gd name="connsiteX5" fmla="*/ 1277318 w 1296242"/>
              <a:gd name="connsiteY5" fmla="*/ 175523 h 242604"/>
              <a:gd name="connsiteX6" fmla="*/ 1275998 w 1296242"/>
              <a:gd name="connsiteY6" fmla="*/ 242604 h 242604"/>
              <a:gd name="connsiteX7" fmla="*/ 123870 w 1296242"/>
              <a:gd name="connsiteY7" fmla="*/ 242604 h 242604"/>
              <a:gd name="connsiteX8" fmla="*/ 26256 w 1296242"/>
              <a:gd name="connsiteY8" fmla="*/ 197412 h 242604"/>
              <a:gd name="connsiteX9" fmla="*/ 90242 w 1296242"/>
              <a:gd name="connsiteY9" fmla="*/ 150265 h 242604"/>
              <a:gd name="connsiteX10" fmla="*/ 123918 w 1296242"/>
              <a:gd name="connsiteY10" fmla="*/ 96385 h 242604"/>
              <a:gd name="connsiteX11" fmla="*/ 199688 w 1296242"/>
              <a:gd name="connsiteY11" fmla="*/ 57657 h 242604"/>
              <a:gd name="connsiteX12" fmla="*/ 123870 w 1296242"/>
              <a:gd name="connsiteY12" fmla="*/ 0 h 242604"/>
              <a:gd name="connsiteX0" fmla="*/ 123870 w 1307634"/>
              <a:gd name="connsiteY0" fmla="*/ 0 h 242604"/>
              <a:gd name="connsiteX1" fmla="*/ 1275998 w 1307634"/>
              <a:gd name="connsiteY1" fmla="*/ 0 h 242604"/>
              <a:gd name="connsiteX2" fmla="*/ 1248694 w 1307634"/>
              <a:gd name="connsiteY2" fmla="*/ 42503 h 242604"/>
              <a:gd name="connsiteX3" fmla="*/ 1295839 w 1307634"/>
              <a:gd name="connsiteY3" fmla="*/ 89650 h 242604"/>
              <a:gd name="connsiteX4" fmla="*/ 1243642 w 1307634"/>
              <a:gd name="connsiteY4" fmla="*/ 141847 h 242604"/>
              <a:gd name="connsiteX5" fmla="*/ 1277318 w 1307634"/>
              <a:gd name="connsiteY5" fmla="*/ 175523 h 242604"/>
              <a:gd name="connsiteX6" fmla="*/ 1307627 w 1307634"/>
              <a:gd name="connsiteY6" fmla="*/ 229404 h 242604"/>
              <a:gd name="connsiteX7" fmla="*/ 1275998 w 1307634"/>
              <a:gd name="connsiteY7" fmla="*/ 242604 h 242604"/>
              <a:gd name="connsiteX8" fmla="*/ 123870 w 1307634"/>
              <a:gd name="connsiteY8" fmla="*/ 242604 h 242604"/>
              <a:gd name="connsiteX9" fmla="*/ 26256 w 1307634"/>
              <a:gd name="connsiteY9" fmla="*/ 197412 h 242604"/>
              <a:gd name="connsiteX10" fmla="*/ 90242 w 1307634"/>
              <a:gd name="connsiteY10" fmla="*/ 150265 h 242604"/>
              <a:gd name="connsiteX11" fmla="*/ 123918 w 1307634"/>
              <a:gd name="connsiteY11" fmla="*/ 96385 h 242604"/>
              <a:gd name="connsiteX12" fmla="*/ 199688 w 1307634"/>
              <a:gd name="connsiteY12" fmla="*/ 57657 h 242604"/>
              <a:gd name="connsiteX13" fmla="*/ 123870 w 1307634"/>
              <a:gd name="connsiteY13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07634" h="242604">
                <a:moveTo>
                  <a:pt x="123870" y="0"/>
                </a:moveTo>
                <a:lnTo>
                  <a:pt x="1275998" y="0"/>
                </a:lnTo>
                <a:lnTo>
                  <a:pt x="1248694" y="42503"/>
                </a:lnTo>
                <a:cubicBezTo>
                  <a:pt x="1248694" y="59341"/>
                  <a:pt x="1295839" y="72812"/>
                  <a:pt x="1295839" y="89650"/>
                </a:cubicBezTo>
                <a:cubicBezTo>
                  <a:pt x="1301451" y="109856"/>
                  <a:pt x="1246729" y="127535"/>
                  <a:pt x="1243642" y="141847"/>
                </a:cubicBezTo>
                <a:cubicBezTo>
                  <a:pt x="1240555" y="156159"/>
                  <a:pt x="1271986" y="168507"/>
                  <a:pt x="1277318" y="175523"/>
                </a:cubicBezTo>
                <a:cubicBezTo>
                  <a:pt x="1276757" y="178329"/>
                  <a:pt x="1308188" y="226598"/>
                  <a:pt x="1307627" y="229404"/>
                </a:cubicBezTo>
                <a:lnTo>
                  <a:pt x="1275998" y="242604"/>
                </a:lnTo>
                <a:lnTo>
                  <a:pt x="123870" y="242604"/>
                </a:lnTo>
                <a:cubicBezTo>
                  <a:pt x="-84420" y="235072"/>
                  <a:pt x="34948" y="211960"/>
                  <a:pt x="26256" y="197412"/>
                </a:cubicBezTo>
                <a:cubicBezTo>
                  <a:pt x="17564" y="182864"/>
                  <a:pt x="73965" y="167103"/>
                  <a:pt x="90242" y="150265"/>
                </a:cubicBezTo>
                <a:cubicBezTo>
                  <a:pt x="106519" y="133427"/>
                  <a:pt x="115499" y="112662"/>
                  <a:pt x="123918" y="96385"/>
                </a:cubicBezTo>
                <a:cubicBezTo>
                  <a:pt x="132337" y="80108"/>
                  <a:pt x="199696" y="73721"/>
                  <a:pt x="199688" y="57657"/>
                </a:cubicBezTo>
                <a:cubicBezTo>
                  <a:pt x="200234" y="38438"/>
                  <a:pt x="123324" y="19219"/>
                  <a:pt x="123870" y="0"/>
                </a:cubicBezTo>
                <a:close/>
              </a:path>
            </a:pathLst>
          </a:custGeom>
          <a:solidFill>
            <a:sysClr val="window" lastClr="FFFFFF">
              <a:lumMod val="85000"/>
              <a:alpha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29" name="MH_Other_6"/>
          <p:cNvSpPr/>
          <p:nvPr>
            <p:custDataLst>
              <p:tags r:id="rId3"/>
            </p:custDataLst>
          </p:nvPr>
        </p:nvSpPr>
        <p:spPr>
          <a:xfrm rot="2149474">
            <a:off x="1457217" y="336636"/>
            <a:ext cx="1220762" cy="218026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220 w 1152348"/>
              <a:gd name="connsiteY0" fmla="*/ 0 h 242604"/>
              <a:gd name="connsiteX1" fmla="*/ 1152348 w 1152348"/>
              <a:gd name="connsiteY1" fmla="*/ 0 h 242604"/>
              <a:gd name="connsiteX2" fmla="*/ 1152348 w 1152348"/>
              <a:gd name="connsiteY2" fmla="*/ 242604 h 242604"/>
              <a:gd name="connsiteX3" fmla="*/ 220 w 1152348"/>
              <a:gd name="connsiteY3" fmla="*/ 242604 h 242604"/>
              <a:gd name="connsiteX4" fmla="*/ 0 w 1152348"/>
              <a:gd name="connsiteY4" fmla="*/ 216390 h 242604"/>
              <a:gd name="connsiteX5" fmla="*/ 220 w 1152348"/>
              <a:gd name="connsiteY5" fmla="*/ 0 h 242604"/>
              <a:gd name="connsiteX0" fmla="*/ 85407 w 1237535"/>
              <a:gd name="connsiteY0" fmla="*/ 0 h 242604"/>
              <a:gd name="connsiteX1" fmla="*/ 1237535 w 1237535"/>
              <a:gd name="connsiteY1" fmla="*/ 0 h 242604"/>
              <a:gd name="connsiteX2" fmla="*/ 1237535 w 1237535"/>
              <a:gd name="connsiteY2" fmla="*/ 242604 h 242604"/>
              <a:gd name="connsiteX3" fmla="*/ 85407 w 1237535"/>
              <a:gd name="connsiteY3" fmla="*/ 242604 h 242604"/>
              <a:gd name="connsiteX4" fmla="*/ 85187 w 1237535"/>
              <a:gd name="connsiteY4" fmla="*/ 216390 h 242604"/>
              <a:gd name="connsiteX5" fmla="*/ 85187 w 1237535"/>
              <a:gd name="connsiteY5" fmla="*/ 105258 h 242604"/>
              <a:gd name="connsiteX6" fmla="*/ 85407 w 1237535"/>
              <a:gd name="connsiteY6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06409 w 1258757"/>
              <a:gd name="connsiteY5" fmla="*/ 105258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56923 w 1258757"/>
              <a:gd name="connsiteY5" fmla="*/ 105259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50844 w 1258757"/>
              <a:gd name="connsiteY7" fmla="*/ 56429 h 242604"/>
              <a:gd name="connsiteX8" fmla="*/ 106629 w 1258757"/>
              <a:gd name="connsiteY8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106409 w 1258757"/>
              <a:gd name="connsiteY7" fmla="*/ 81686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82180 w 1258757"/>
              <a:gd name="connsiteY5" fmla="*/ 167559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6443 w 1258757"/>
              <a:gd name="connsiteY2" fmla="*/ 42958 h 242604"/>
              <a:gd name="connsiteX3" fmla="*/ 1258757 w 1258757"/>
              <a:gd name="connsiteY3" fmla="*/ 242604 h 242604"/>
              <a:gd name="connsiteX4" fmla="*/ 106629 w 1258757"/>
              <a:gd name="connsiteY4" fmla="*/ 242604 h 242604"/>
              <a:gd name="connsiteX5" fmla="*/ 106409 w 1258757"/>
              <a:gd name="connsiteY5" fmla="*/ 216390 h 242604"/>
              <a:gd name="connsiteX6" fmla="*/ 182180 w 1258757"/>
              <a:gd name="connsiteY6" fmla="*/ 167559 h 242604"/>
              <a:gd name="connsiteX7" fmla="*/ 128299 w 1258757"/>
              <a:gd name="connsiteY7" fmla="*/ 117046 h 242604"/>
              <a:gd name="connsiteX8" fmla="*/ 97990 w 1258757"/>
              <a:gd name="connsiteY8" fmla="*/ 90105 h 242604"/>
              <a:gd name="connsiteX9" fmla="*/ 50844 w 1258757"/>
              <a:gd name="connsiteY9" fmla="*/ 56429 h 242604"/>
              <a:gd name="connsiteX10" fmla="*/ 106629 w 1258757"/>
              <a:gd name="connsiteY10" fmla="*/ 0 h 242604"/>
              <a:gd name="connsiteX0" fmla="*/ 106629 w 1343417"/>
              <a:gd name="connsiteY0" fmla="*/ 0 h 242604"/>
              <a:gd name="connsiteX1" fmla="*/ 1258757 w 1343417"/>
              <a:gd name="connsiteY1" fmla="*/ 0 h 242604"/>
              <a:gd name="connsiteX2" fmla="*/ 1256443 w 1343417"/>
              <a:gd name="connsiteY2" fmla="*/ 42958 h 242604"/>
              <a:gd name="connsiteX3" fmla="*/ 1256443 w 1343417"/>
              <a:gd name="connsiteY3" fmla="*/ 86737 h 242604"/>
              <a:gd name="connsiteX4" fmla="*/ 1258757 w 1343417"/>
              <a:gd name="connsiteY4" fmla="*/ 242604 h 242604"/>
              <a:gd name="connsiteX5" fmla="*/ 106629 w 1343417"/>
              <a:gd name="connsiteY5" fmla="*/ 242604 h 242604"/>
              <a:gd name="connsiteX6" fmla="*/ 106409 w 1343417"/>
              <a:gd name="connsiteY6" fmla="*/ 216390 h 242604"/>
              <a:gd name="connsiteX7" fmla="*/ 182180 w 1343417"/>
              <a:gd name="connsiteY7" fmla="*/ 167559 h 242604"/>
              <a:gd name="connsiteX8" fmla="*/ 128299 w 1343417"/>
              <a:gd name="connsiteY8" fmla="*/ 117046 h 242604"/>
              <a:gd name="connsiteX9" fmla="*/ 97990 w 1343417"/>
              <a:gd name="connsiteY9" fmla="*/ 90105 h 242604"/>
              <a:gd name="connsiteX10" fmla="*/ 50844 w 1343417"/>
              <a:gd name="connsiteY10" fmla="*/ 56429 h 242604"/>
              <a:gd name="connsiteX11" fmla="*/ 106629 w 1343417"/>
              <a:gd name="connsiteY11" fmla="*/ 0 h 242604"/>
              <a:gd name="connsiteX0" fmla="*/ 106629 w 1354171"/>
              <a:gd name="connsiteY0" fmla="*/ 0 h 242604"/>
              <a:gd name="connsiteX1" fmla="*/ 1258757 w 1354171"/>
              <a:gd name="connsiteY1" fmla="*/ 0 h 242604"/>
              <a:gd name="connsiteX2" fmla="*/ 1256443 w 1354171"/>
              <a:gd name="connsiteY2" fmla="*/ 42958 h 242604"/>
              <a:gd name="connsiteX3" fmla="*/ 1256443 w 1354171"/>
              <a:gd name="connsiteY3" fmla="*/ 86737 h 242604"/>
              <a:gd name="connsiteX4" fmla="*/ 1286751 w 1354171"/>
              <a:gd name="connsiteY4" fmla="*/ 123780 h 242604"/>
              <a:gd name="connsiteX5" fmla="*/ 1258757 w 1354171"/>
              <a:gd name="connsiteY5" fmla="*/ 242604 h 242604"/>
              <a:gd name="connsiteX6" fmla="*/ 106629 w 1354171"/>
              <a:gd name="connsiteY6" fmla="*/ 242604 h 242604"/>
              <a:gd name="connsiteX7" fmla="*/ 106409 w 1354171"/>
              <a:gd name="connsiteY7" fmla="*/ 216390 h 242604"/>
              <a:gd name="connsiteX8" fmla="*/ 182180 w 1354171"/>
              <a:gd name="connsiteY8" fmla="*/ 167559 h 242604"/>
              <a:gd name="connsiteX9" fmla="*/ 128299 w 1354171"/>
              <a:gd name="connsiteY9" fmla="*/ 117046 h 242604"/>
              <a:gd name="connsiteX10" fmla="*/ 97990 w 1354171"/>
              <a:gd name="connsiteY10" fmla="*/ 90105 h 242604"/>
              <a:gd name="connsiteX11" fmla="*/ 50844 w 1354171"/>
              <a:gd name="connsiteY11" fmla="*/ 56429 h 242604"/>
              <a:gd name="connsiteX12" fmla="*/ 106629 w 1354171"/>
              <a:gd name="connsiteY12" fmla="*/ 0 h 242604"/>
              <a:gd name="connsiteX0" fmla="*/ 106629 w 1370394"/>
              <a:gd name="connsiteY0" fmla="*/ 0 h 242604"/>
              <a:gd name="connsiteX1" fmla="*/ 1258757 w 1370394"/>
              <a:gd name="connsiteY1" fmla="*/ 0 h 242604"/>
              <a:gd name="connsiteX2" fmla="*/ 1256443 w 1370394"/>
              <a:gd name="connsiteY2" fmla="*/ 42958 h 242604"/>
              <a:gd name="connsiteX3" fmla="*/ 1256443 w 1370394"/>
              <a:gd name="connsiteY3" fmla="*/ 86737 h 242604"/>
              <a:gd name="connsiteX4" fmla="*/ 1286751 w 1370394"/>
              <a:gd name="connsiteY4" fmla="*/ 123780 h 242604"/>
              <a:gd name="connsiteX5" fmla="*/ 1328847 w 1370394"/>
              <a:gd name="connsiteY5" fmla="*/ 169243 h 242604"/>
              <a:gd name="connsiteX6" fmla="*/ 1258757 w 1370394"/>
              <a:gd name="connsiteY6" fmla="*/ 242604 h 242604"/>
              <a:gd name="connsiteX7" fmla="*/ 106629 w 1370394"/>
              <a:gd name="connsiteY7" fmla="*/ 242604 h 242604"/>
              <a:gd name="connsiteX8" fmla="*/ 106409 w 1370394"/>
              <a:gd name="connsiteY8" fmla="*/ 216390 h 242604"/>
              <a:gd name="connsiteX9" fmla="*/ 182180 w 1370394"/>
              <a:gd name="connsiteY9" fmla="*/ 167559 h 242604"/>
              <a:gd name="connsiteX10" fmla="*/ 128299 w 1370394"/>
              <a:gd name="connsiteY10" fmla="*/ 117046 h 242604"/>
              <a:gd name="connsiteX11" fmla="*/ 97990 w 1370394"/>
              <a:gd name="connsiteY11" fmla="*/ 90105 h 242604"/>
              <a:gd name="connsiteX12" fmla="*/ 50844 w 1370394"/>
              <a:gd name="connsiteY12" fmla="*/ 56429 h 242604"/>
              <a:gd name="connsiteX13" fmla="*/ 106629 w 1370394"/>
              <a:gd name="connsiteY13" fmla="*/ 0 h 242604"/>
              <a:gd name="connsiteX0" fmla="*/ 106629 w 1375326"/>
              <a:gd name="connsiteY0" fmla="*/ 0 h 242894"/>
              <a:gd name="connsiteX1" fmla="*/ 1258757 w 1375326"/>
              <a:gd name="connsiteY1" fmla="*/ 0 h 242894"/>
              <a:gd name="connsiteX2" fmla="*/ 1256443 w 1375326"/>
              <a:gd name="connsiteY2" fmla="*/ 42958 h 242894"/>
              <a:gd name="connsiteX3" fmla="*/ 1256443 w 1375326"/>
              <a:gd name="connsiteY3" fmla="*/ 86737 h 242894"/>
              <a:gd name="connsiteX4" fmla="*/ 1286751 w 1375326"/>
              <a:gd name="connsiteY4" fmla="*/ 123780 h 242894"/>
              <a:gd name="connsiteX5" fmla="*/ 1328847 w 1375326"/>
              <a:gd name="connsiteY5" fmla="*/ 169243 h 242894"/>
              <a:gd name="connsiteX6" fmla="*/ 1344000 w 1375326"/>
              <a:gd name="connsiteY6" fmla="*/ 234911 h 242894"/>
              <a:gd name="connsiteX7" fmla="*/ 1258757 w 1375326"/>
              <a:gd name="connsiteY7" fmla="*/ 242604 h 242894"/>
              <a:gd name="connsiteX8" fmla="*/ 106629 w 1375326"/>
              <a:gd name="connsiteY8" fmla="*/ 242604 h 242894"/>
              <a:gd name="connsiteX9" fmla="*/ 106409 w 1375326"/>
              <a:gd name="connsiteY9" fmla="*/ 216390 h 242894"/>
              <a:gd name="connsiteX10" fmla="*/ 182180 w 1375326"/>
              <a:gd name="connsiteY10" fmla="*/ 167559 h 242894"/>
              <a:gd name="connsiteX11" fmla="*/ 128299 w 1375326"/>
              <a:gd name="connsiteY11" fmla="*/ 117046 h 242894"/>
              <a:gd name="connsiteX12" fmla="*/ 97990 w 1375326"/>
              <a:gd name="connsiteY12" fmla="*/ 90105 h 242894"/>
              <a:gd name="connsiteX13" fmla="*/ 50844 w 1375326"/>
              <a:gd name="connsiteY13" fmla="*/ 56429 h 242894"/>
              <a:gd name="connsiteX14" fmla="*/ 106629 w 1375326"/>
              <a:gd name="connsiteY14" fmla="*/ 0 h 24289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86751 w 1358377"/>
              <a:gd name="connsiteY4" fmla="*/ 123780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90119 w 1358377"/>
              <a:gd name="connsiteY2" fmla="*/ 39590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58377" h="242604">
                <a:moveTo>
                  <a:pt x="106629" y="0"/>
                </a:moveTo>
                <a:lnTo>
                  <a:pt x="1258757" y="0"/>
                </a:lnTo>
                <a:lnTo>
                  <a:pt x="1290119" y="39590"/>
                </a:lnTo>
                <a:cubicBezTo>
                  <a:pt x="1289733" y="54046"/>
                  <a:pt x="1256057" y="53463"/>
                  <a:pt x="1256443" y="86737"/>
                </a:cubicBezTo>
                <a:cubicBezTo>
                  <a:pt x="1261494" y="100207"/>
                  <a:pt x="1257740" y="92750"/>
                  <a:pt x="1258126" y="118728"/>
                </a:cubicBezTo>
                <a:cubicBezTo>
                  <a:pt x="1270193" y="132479"/>
                  <a:pt x="1333513" y="149439"/>
                  <a:pt x="1328847" y="169243"/>
                </a:cubicBezTo>
                <a:cubicBezTo>
                  <a:pt x="1338388" y="187765"/>
                  <a:pt x="1308535" y="199110"/>
                  <a:pt x="1296853" y="211337"/>
                </a:cubicBezTo>
                <a:cubicBezTo>
                  <a:pt x="1285171" y="223564"/>
                  <a:pt x="1464985" y="241322"/>
                  <a:pt x="1258757" y="242604"/>
                </a:cubicBezTo>
                <a:lnTo>
                  <a:pt x="106629" y="242604"/>
                </a:lnTo>
                <a:cubicBezTo>
                  <a:pt x="106556" y="233866"/>
                  <a:pt x="106482" y="225128"/>
                  <a:pt x="106409" y="216390"/>
                </a:cubicBezTo>
                <a:cubicBezTo>
                  <a:pt x="109459" y="205566"/>
                  <a:pt x="173761" y="186081"/>
                  <a:pt x="182180" y="167559"/>
                </a:cubicBezTo>
                <a:cubicBezTo>
                  <a:pt x="190599" y="149037"/>
                  <a:pt x="131386" y="133042"/>
                  <a:pt x="128299" y="117046"/>
                </a:cubicBezTo>
                <a:cubicBezTo>
                  <a:pt x="125212" y="101050"/>
                  <a:pt x="115670" y="98243"/>
                  <a:pt x="97990" y="90105"/>
                </a:cubicBezTo>
                <a:cubicBezTo>
                  <a:pt x="80310" y="81967"/>
                  <a:pt x="50807" y="70043"/>
                  <a:pt x="50844" y="56429"/>
                </a:cubicBezTo>
                <a:cubicBezTo>
                  <a:pt x="50881" y="38886"/>
                  <a:pt x="-94690" y="9405"/>
                  <a:pt x="106629" y="0"/>
                </a:cubicBezTo>
                <a:close/>
              </a:path>
            </a:pathLst>
          </a:custGeom>
          <a:solidFill>
            <a:sysClr val="window" lastClr="FFFFFF">
              <a:lumMod val="85000"/>
              <a:alpha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E9AFEAE3-F447-C1CA-ECE3-03F9B6C2D22F}"/>
                  </a:ext>
                </a:extLst>
              </p:cNvPr>
              <p:cNvSpPr/>
              <p:nvPr/>
            </p:nvSpPr>
            <p:spPr>
              <a:xfrm>
                <a:off x="246871" y="-100340"/>
                <a:ext cx="10917381" cy="152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Ví dụ </a:t>
                </a: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5:</a:t>
                </a:r>
                <a:r>
                  <a:rPr kumimoji="0" lang="vi-V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 hệ phương trình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3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𝑥</m:t>
                            </m:r>
                            <m: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+2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=4      (1)</m:t>
                            </m:r>
                          </m:e>
                          <m:e>
                            <m: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−2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𝑥</m:t>
                            </m:r>
                            <m: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+3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=−7     (2)</m:t>
                            </m:r>
                          </m:e>
                        </m:eqArr>
                      </m:e>
                    </m:d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E9AFEAE3-F447-C1CA-ECE3-03F9B6C2D2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871" y="-100340"/>
                <a:ext cx="10917381" cy="1520416"/>
              </a:xfrm>
              <a:prstGeom prst="rect">
                <a:avLst/>
              </a:prstGeom>
              <a:blipFill>
                <a:blip r:embed="rId6"/>
                <a:stretch>
                  <a:fillRect l="-13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BB79E9A-5821-71F8-D6E2-11B134F3499C}"/>
                  </a:ext>
                </a:extLst>
              </p:cNvPr>
              <p:cNvSpPr txBox="1"/>
              <p:nvPr/>
            </p:nvSpPr>
            <p:spPr>
              <a:xfrm>
                <a:off x="369262" y="1269601"/>
                <a:ext cx="11523431" cy="20284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Nhân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hai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vế của phương trình (1)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với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2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và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nhân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hai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vế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của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(2)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với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3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ta được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hệ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hương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rình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sau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6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𝑥</m:t>
                            </m:r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+</m:t>
                            </m:r>
                            <m: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4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=8      (3)</m:t>
                            </m:r>
                          </m:e>
                          <m:e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  <m: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6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𝑥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+9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=−21     (4)</m:t>
                            </m:r>
                          </m:e>
                        </m:eqAr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  </m:t>
                        </m:r>
                      </m:e>
                    </m:d>
                  </m:oMath>
                </a14:m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BB79E9A-5821-71F8-D6E2-11B134F349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262" y="1269601"/>
                <a:ext cx="11523431" cy="2028440"/>
              </a:xfrm>
              <a:prstGeom prst="rect">
                <a:avLst/>
              </a:prstGeom>
              <a:blipFill>
                <a:blip r:embed="rId7"/>
                <a:stretch>
                  <a:fillRect l="-1376" t="-42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91EE5BB-9BC6-B47F-995D-2F454179A15F}"/>
                  </a:ext>
                </a:extLst>
              </p:cNvPr>
              <p:cNvSpPr txBox="1"/>
              <p:nvPr/>
            </p:nvSpPr>
            <p:spPr>
              <a:xfrm>
                <a:off x="491653" y="3253418"/>
                <a:ext cx="11523431" cy="1077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ộng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từng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vế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hai phương trình (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3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) và (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4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)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ta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nhận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được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13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=−13 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𝑆𝑢𝑦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𝑟𝑎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=−1</m:t>
                    </m:r>
                  </m:oMath>
                </a14:m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91EE5BB-9BC6-B47F-995D-2F454179A1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653" y="3253418"/>
                <a:ext cx="11523431" cy="1077218"/>
              </a:xfrm>
              <a:prstGeom prst="rect">
                <a:avLst/>
              </a:prstGeom>
              <a:blipFill>
                <a:blip r:embed="rId8"/>
                <a:stretch>
                  <a:fillRect l="-1376" t="-79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98A6379-A2DA-F55D-D33B-7218C2DDB1B1}"/>
                  </a:ext>
                </a:extLst>
              </p:cNvPr>
              <p:cNvSpPr txBox="1"/>
              <p:nvPr/>
            </p:nvSpPr>
            <p:spPr>
              <a:xfrm>
                <a:off x="369262" y="4330636"/>
                <a:ext cx="11523431" cy="20621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/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Thế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>
                        <a:solidFill>
                          <a:prstClr val="black"/>
                        </a:solidFill>
                        <a:latin typeface="Cambria Math"/>
                      </a:rPr>
                      <m:t>𝑦</m:t>
                    </m:r>
                    <m:r>
                      <a:rPr lang="en-US" sz="3200" i="1">
                        <a:solidFill>
                          <a:prstClr val="black"/>
                        </a:solidFill>
                        <a:latin typeface="Cambria Math"/>
                      </a:rPr>
                      <m:t>=−1 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vào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 trình (1)</a:t>
                </a:r>
                <a:r>
                  <a:rPr lang="en-US" sz="3200" noProof="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ta </a:t>
                </a:r>
                <a:r>
                  <a:rPr lang="en-US" sz="3200" noProof="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được</a:t>
                </a:r>
                <a:r>
                  <a:rPr lang="en-US" sz="3200" noProof="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3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𝑥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2.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−1</m:t>
                        </m:r>
                      </m:e>
                    </m:d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=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4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 </m:t>
                    </m:r>
                  </m:oMath>
                </a14:m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						                                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3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=6</m:t>
                    </m:r>
                  </m:oMath>
                </a14:m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                                                                                                      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=2</m:t>
                    </m:r>
                  </m:oMath>
                </a14:m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Vậy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nghiệm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của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hệ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đã</a:t>
                </a:r>
                <a:r>
                  <a:rPr kumimoji="0" lang="en-US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cho</a:t>
                </a:r>
                <a:r>
                  <a:rPr kumimoji="0" lang="en-US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x;y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) = (2;-1)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98A6379-A2DA-F55D-D33B-7218C2DDB1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262" y="4330636"/>
                <a:ext cx="11523431" cy="2062103"/>
              </a:xfrm>
              <a:prstGeom prst="rect">
                <a:avLst/>
              </a:prstGeom>
              <a:blipFill>
                <a:blip r:embed="rId9"/>
                <a:stretch>
                  <a:fillRect l="-1376" t="-4130" b="-82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895373201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46D556F6-78D6-40A2-D30D-77BFE19BBE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063" y="102599"/>
            <a:ext cx="11890524" cy="29492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08AA5A6-25F7-20BA-7FF0-F5B80FB99B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063" y="3051810"/>
            <a:ext cx="11890524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236057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EA32F43-6776-D8D1-C8C5-FDEA1951C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390" y="79969"/>
            <a:ext cx="11814003" cy="19719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AF8AD64-FE4F-58C2-59A1-B7B08A1C24F6}"/>
                  </a:ext>
                </a:extLst>
              </p:cNvPr>
              <p:cNvSpPr txBox="1"/>
              <p:nvPr/>
            </p:nvSpPr>
            <p:spPr>
              <a:xfrm>
                <a:off x="300673" y="1948898"/>
                <a:ext cx="1152343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</a:t>
                </a:r>
                <a:r>
                  <a:rPr 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Gọi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số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vở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loại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thứ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nhất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,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loại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thứ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hai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lần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lượt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x,y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 (</a:t>
                </a:r>
                <a14:m>
                  <m:oMath xmlns:m="http://schemas.openxmlformats.org/officeDocument/2006/math">
                    <m:r>
                      <a:rPr kumimoji="0" lang="vi-VN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𝑥</m:t>
                    </m:r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,</m:t>
                    </m:r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vi-VN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∈</m:t>
                    </m:r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𝑁</m:t>
                    </m:r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AF8AD64-FE4F-58C2-59A1-B7B08A1C24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673" y="1948898"/>
                <a:ext cx="11523431" cy="461665"/>
              </a:xfrm>
              <a:prstGeom prst="rect">
                <a:avLst/>
              </a:prstGeom>
              <a:blipFill>
                <a:blip r:embed="rId3"/>
                <a:stretch>
                  <a:fillRect l="-793" t="-10667" b="-3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1CEF281F-6CB3-2E56-0893-9A504D37DF85}"/>
              </a:ext>
            </a:extLst>
          </p:cNvPr>
          <p:cNvSpPr txBox="1"/>
          <p:nvPr/>
        </p:nvSpPr>
        <p:spPr>
          <a:xfrm>
            <a:off x="300672" y="2389134"/>
            <a:ext cx="1152343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Theo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giả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thiết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ta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có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phương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trình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  x + y = 500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DA4BF2-2593-3D0C-E3CA-D034EFF97F1B}"/>
              </a:ext>
            </a:extLst>
          </p:cNvPr>
          <p:cNvSpPr txBox="1"/>
          <p:nvPr/>
        </p:nvSpPr>
        <p:spPr>
          <a:xfrm>
            <a:off x="334283" y="2787910"/>
            <a:ext cx="1152343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Mặt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khác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ta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có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phương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trình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8000x + 9000y = 4200000 hay 8x + 9y = 4200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8E6A94A-1255-5E94-D268-1EC7B5F5232D}"/>
                  </a:ext>
                </a:extLst>
              </p:cNvPr>
              <p:cNvSpPr txBox="1"/>
              <p:nvPr/>
            </p:nvSpPr>
            <p:spPr>
              <a:xfrm>
                <a:off x="300671" y="3137301"/>
                <a:ext cx="11523431" cy="8056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a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hệ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r>
                              <a:rPr kumimoji="0" 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𝑥</m:t>
                            </m:r>
                            <m:r>
                              <a:rPr kumimoji="0" lang="en-US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+</m:t>
                            </m:r>
                            <m:r>
                              <a:rPr kumimoji="0" 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𝑦</m:t>
                            </m:r>
                            <m:r>
                              <a:rPr kumimoji="0" lang="en-US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=500</m:t>
                            </m:r>
                            <m:r>
                              <a:rPr kumimoji="0" 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     </m:t>
                            </m:r>
                            <m:r>
                              <a:rPr kumimoji="0" lang="en-US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    (1)</m:t>
                            </m:r>
                            <m:r>
                              <a:rPr kumimoji="0" 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 </m:t>
                            </m:r>
                          </m:e>
                          <m:e>
                            <m:r>
                              <a:rPr kumimoji="0" lang="en-US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8</m:t>
                            </m:r>
                            <m:r>
                              <a:rPr kumimoji="0" 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𝑥</m:t>
                            </m:r>
                            <m:r>
                              <a:rPr kumimoji="0" lang="en-US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+9</m:t>
                            </m:r>
                            <m:r>
                              <a:rPr kumimoji="0" lang="en-US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𝑦</m:t>
                            </m:r>
                            <m:r>
                              <a:rPr kumimoji="0" lang="en-US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=4200     (2)    </m:t>
                            </m:r>
                          </m:e>
                        </m:eqArr>
                        <m:r>
                          <a:rPr kumimoji="0" 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  </m:t>
                        </m:r>
                      </m:e>
                    </m:d>
                  </m:oMath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8E6A94A-1255-5E94-D268-1EC7B5F523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671" y="3137301"/>
                <a:ext cx="11523431" cy="805670"/>
              </a:xfrm>
              <a:prstGeom prst="rect">
                <a:avLst/>
              </a:prstGeom>
              <a:blipFill>
                <a:blip r:embed="rId4"/>
                <a:stretch>
                  <a:fillRect l="-1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67185F0-DB77-5ECE-2DAE-B033A42FFE7F}"/>
                  </a:ext>
                </a:extLst>
              </p:cNvPr>
              <p:cNvSpPr txBox="1"/>
              <p:nvPr/>
            </p:nvSpPr>
            <p:spPr>
              <a:xfrm>
                <a:off x="367898" y="3798004"/>
                <a:ext cx="1152343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Từ</a:t>
                </a:r>
                <a:r>
                  <a:rPr kumimoji="0" lang="en-US" sz="24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(1)ta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𝑥</m:t>
                    </m:r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=500−</m:t>
                    </m:r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 </m:t>
                    </m:r>
                  </m:oMath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67185F0-DB77-5ECE-2DAE-B033A42FFE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898" y="3798004"/>
                <a:ext cx="11523431" cy="461665"/>
              </a:xfrm>
              <a:prstGeom prst="rect">
                <a:avLst/>
              </a:prstGeom>
              <a:blipFill>
                <a:blip r:embed="rId5"/>
                <a:stretch>
                  <a:fillRect l="-793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039D58D-FE84-1A22-55B8-FA63F8206ECC}"/>
                  </a:ext>
                </a:extLst>
              </p:cNvPr>
              <p:cNvSpPr txBox="1"/>
              <p:nvPr/>
            </p:nvSpPr>
            <p:spPr>
              <a:xfrm>
                <a:off x="367898" y="4289669"/>
                <a:ext cx="11523431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Thay</a:t>
                </a:r>
                <a:r>
                  <a:rPr kumimoji="0" lang="en-US" sz="24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4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vào</a:t>
                </a:r>
                <a:r>
                  <a:rPr kumimoji="0" lang="en-US" sz="24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(2) ta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được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: 8(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500−</m:t>
                    </m:r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)+9</m:t>
                    </m:r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=4200</m:t>
                    </m:r>
                  </m:oMath>
                </a14:m>
                <a:endPara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cs typeface="+mn-cs"/>
                </a:endParaRPr>
              </a:p>
              <a:p>
                <a:pPr lvl="0">
                  <a:defRPr/>
                </a:pP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40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00−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8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+9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=4200</m:t>
                    </m:r>
                  </m:oMath>
                </a14:m>
                <a:endParaRPr lang="en-US" sz="24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=200 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039D58D-FE84-1A22-55B8-FA63F8206E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898" y="4289669"/>
                <a:ext cx="11523431" cy="1200329"/>
              </a:xfrm>
              <a:prstGeom prst="rect">
                <a:avLst/>
              </a:prstGeom>
              <a:blipFill>
                <a:blip r:embed="rId6"/>
                <a:stretch>
                  <a:fillRect l="-793" t="-4061" b="-35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F7C36C1-412B-B6BE-7D6C-B5DF8D7FA566}"/>
                  </a:ext>
                </a:extLst>
              </p:cNvPr>
              <p:cNvSpPr txBox="1"/>
              <p:nvPr/>
            </p:nvSpPr>
            <p:spPr>
              <a:xfrm>
                <a:off x="367898" y="5289165"/>
                <a:ext cx="1152343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Thay</a:t>
                </a:r>
                <a:r>
                  <a:rPr kumimoji="0" lang="en-US" sz="24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y = 200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(1):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𝑥</m:t>
                    </m:r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=500−200=300</m:t>
                    </m:r>
                    <m:r>
                      <a:rPr kumimoji="0" 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 </m:t>
                    </m:r>
                  </m:oMath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F7C36C1-412B-B6BE-7D6C-B5DF8D7FA5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898" y="5289165"/>
                <a:ext cx="11523431" cy="461665"/>
              </a:xfrm>
              <a:prstGeom prst="rect">
                <a:avLst/>
              </a:prstGeom>
              <a:blipFill>
                <a:blip r:embed="rId7"/>
                <a:stretch>
                  <a:fillRect l="-793" t="-10667" b="-3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02EAEA4-71AA-3933-8FF5-65D520BFAF16}"/>
                  </a:ext>
                </a:extLst>
              </p:cNvPr>
              <p:cNvSpPr txBox="1"/>
              <p:nvPr/>
            </p:nvSpPr>
            <p:spPr>
              <a:xfrm>
                <a:off x="367896" y="5778780"/>
                <a:ext cx="1152343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Do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đó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hệ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đã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cho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nghiệm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kumimoji="0" lang="en-US" sz="2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𝑥</m:t>
                    </m:r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;</m:t>
                    </m:r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)=(300;200)</m:t>
                    </m:r>
                  </m:oMath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02EAEA4-71AA-3933-8FF5-65D520BFAF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896" y="5778780"/>
                <a:ext cx="11523431" cy="461665"/>
              </a:xfrm>
              <a:prstGeom prst="rect">
                <a:avLst/>
              </a:prstGeom>
              <a:blipFill>
                <a:blip r:embed="rId8"/>
                <a:stretch>
                  <a:fillRect l="-793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D552AFAB-68BC-0E9A-9664-CF4B66A989C5}"/>
              </a:ext>
            </a:extLst>
          </p:cNvPr>
          <p:cNvSpPr txBox="1"/>
          <p:nvPr/>
        </p:nvSpPr>
        <p:spPr>
          <a:xfrm>
            <a:off x="367897" y="6240445"/>
            <a:ext cx="1152343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Vậy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đã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mua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300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vở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loại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200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vở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loại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hai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542826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147AEAB-51A7-D5D0-ADAA-AE29124D0F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68" y="247979"/>
            <a:ext cx="10536120" cy="140989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C4E099A-91D4-BF81-011D-64F312166A9D}"/>
              </a:ext>
            </a:extLst>
          </p:cNvPr>
          <p:cNvSpPr txBox="1"/>
          <p:nvPr/>
        </p:nvSpPr>
        <p:spPr>
          <a:xfrm>
            <a:off x="180665" y="6104351"/>
            <a:ext cx="115234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có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phương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trình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cân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bằng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0E1D862-F960-4B69-C709-490B85BABCC5}"/>
                  </a:ext>
                </a:extLst>
              </p:cNvPr>
              <p:cNvSpPr txBox="1"/>
              <p:nvPr/>
            </p:nvSpPr>
            <p:spPr>
              <a:xfrm>
                <a:off x="6792716" y="1866558"/>
                <a:ext cx="2612204" cy="9245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sz="2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kumimoji="0" lang="en-US" sz="2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kumimoji="0" lang="en-US" sz="2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</a:rPr>
                                <m:t>𝑥</m:t>
                              </m:r>
                              <m:r>
                                <a:rPr kumimoji="0" lang="en-US" sz="2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  <m:r>
                                <a:rPr kumimoji="0" lang="en-US" sz="2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</a:rPr>
                                <m:t>𝑦</m:t>
                              </m:r>
                              <m:r>
                                <a:rPr kumimoji="0" lang="en-US" sz="2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  <m:r>
                                <a:rPr kumimoji="0" lang="en-US" sz="2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</a:rPr>
                                <m:t>  </m:t>
                              </m:r>
                              <m:r>
                                <a:rPr kumimoji="0" lang="en-US" sz="2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    (1)    </m:t>
                              </m:r>
                            </m:e>
                            <m:e>
                              <m:r>
                                <a:rPr kumimoji="0" lang="en-US" sz="2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kumimoji="0" lang="en-US" sz="2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</a:rPr>
                                <m:t>𝑥</m:t>
                              </m:r>
                              <m:r>
                                <a:rPr kumimoji="0" lang="en-US" sz="2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  <m:r>
                                <a:rPr kumimoji="0" lang="en-US" sz="2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</a:rPr>
                                <m:t>𝑦</m:t>
                              </m:r>
                              <m:r>
                                <a:rPr kumimoji="0" lang="en-US" sz="2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=−2</m:t>
                              </m:r>
                              <m:r>
                                <a:rPr kumimoji="0" lang="en-US" sz="2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</a:rPr>
                                <m:t> </m:t>
                              </m:r>
                              <m:r>
                                <a:rPr kumimoji="0" lang="en-US" sz="2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     (2)   </m:t>
                              </m:r>
                            </m:e>
                          </m:eqArr>
                          <m:r>
                            <a:rPr kumimoji="0" lang="en-US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  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0E1D862-F960-4B69-C709-490B85BABC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2716" y="1866558"/>
                <a:ext cx="2612204" cy="924548"/>
              </a:xfrm>
              <a:prstGeom prst="rect">
                <a:avLst/>
              </a:prstGeom>
              <a:blipFill>
                <a:blip r:embed="rId3"/>
                <a:stretch>
                  <a:fillRect r="-265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CDF74C6-5147-8A61-DF3F-5CEE4B67439E}"/>
                  </a:ext>
                </a:extLst>
              </p:cNvPr>
              <p:cNvSpPr txBox="1"/>
              <p:nvPr/>
            </p:nvSpPr>
            <p:spPr>
              <a:xfrm>
                <a:off x="334282" y="1866176"/>
                <a:ext cx="11523431" cy="896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i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hệ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=2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      </m:t>
                            </m:r>
                          </m:e>
                          <m:e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4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+2=3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    </m:t>
                            </m:r>
                          </m:e>
                        </m:eqArr>
                        <m:r>
                          <a:rPr kumimoji="0" lang="en-US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 </m:t>
                        </m:r>
                      </m:e>
                    </m:d>
                  </m:oMath>
                </a14:m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hay 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CDF74C6-5147-8A61-DF3F-5CEE4B6743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282" y="1866176"/>
                <a:ext cx="11523431" cy="896464"/>
              </a:xfrm>
              <a:prstGeom prst="rect">
                <a:avLst/>
              </a:prstGeom>
              <a:blipFill>
                <a:blip r:embed="rId4"/>
                <a:stretch>
                  <a:fillRect l="-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719BDA0-91B9-1B67-4ECB-E349B4BF43DF}"/>
                  </a:ext>
                </a:extLst>
              </p:cNvPr>
              <p:cNvSpPr txBox="1"/>
              <p:nvPr/>
            </p:nvSpPr>
            <p:spPr>
              <a:xfrm>
                <a:off x="334281" y="2736696"/>
                <a:ext cx="11523431" cy="13554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Nhân</a:t>
                </a:r>
                <a:r>
                  <a:rPr kumimoji="0" lang="en-US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hai</a:t>
                </a:r>
                <a:r>
                  <a:rPr kumimoji="0" lang="en-US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vế</a:t>
                </a:r>
                <a:r>
                  <a:rPr kumimoji="0" lang="en-US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của</a:t>
                </a:r>
                <a:r>
                  <a:rPr kumimoji="0" lang="en-US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(1) </a:t>
                </a:r>
                <a:r>
                  <a:rPr kumimoji="0" lang="en-US" sz="28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với</a:t>
                </a:r>
                <a:r>
                  <a:rPr kumimoji="0" lang="en-US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 4 </a:t>
                </a:r>
                <a:r>
                  <a:rPr kumimoji="0" lang="en-US" sz="28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và</a:t>
                </a:r>
                <a:r>
                  <a:rPr kumimoji="0" lang="en-US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nhân</a:t>
                </a:r>
                <a:r>
                  <a:rPr kumimoji="0" lang="en-US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hai</a:t>
                </a:r>
                <a:r>
                  <a:rPr kumimoji="0" lang="en-US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vế</a:t>
                </a:r>
                <a:r>
                  <a:rPr kumimoji="0" lang="en-US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của</a:t>
                </a:r>
                <a:r>
                  <a:rPr kumimoji="0" lang="en-US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(2) </a:t>
                </a:r>
                <a:r>
                  <a:rPr kumimoji="0" lang="en-US" sz="28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với</a:t>
                </a:r>
                <a:r>
                  <a:rPr kumimoji="0" lang="en-US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3 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ta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12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−8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=0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      </m:t>
                            </m:r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  (3)</m:t>
                            </m:r>
                          </m:e>
                          <m:e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12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−9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=−6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  </m:t>
                            </m:r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    (4)  </m:t>
                            </m:r>
                          </m:e>
                        </m:eqArr>
                        <m:r>
                          <a:rPr kumimoji="0" lang="en-US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 </m:t>
                        </m:r>
                      </m:e>
                    </m:d>
                  </m:oMath>
                </a14:m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719BDA0-91B9-1B67-4ECB-E349B4BF43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281" y="2736696"/>
                <a:ext cx="11523431" cy="1355436"/>
              </a:xfrm>
              <a:prstGeom prst="rect">
                <a:avLst/>
              </a:prstGeom>
              <a:blipFill>
                <a:blip r:embed="rId5"/>
                <a:stretch>
                  <a:fillRect l="-317" t="-49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9BAEAA9-9D97-05CF-65FC-CE5C0A621F78}"/>
                  </a:ext>
                </a:extLst>
              </p:cNvPr>
              <p:cNvSpPr txBox="1"/>
              <p:nvPr/>
            </p:nvSpPr>
            <p:spPr>
              <a:xfrm>
                <a:off x="180666" y="3963210"/>
                <a:ext cx="1152343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Trừ</a:t>
                </a:r>
                <a:r>
                  <a:rPr kumimoji="0" lang="en-US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từng</a:t>
                </a:r>
                <a:r>
                  <a:rPr kumimoji="0" lang="en-US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vế</a:t>
                </a:r>
                <a:r>
                  <a:rPr kumimoji="0" lang="en-US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của</a:t>
                </a:r>
                <a:r>
                  <a:rPr kumimoji="0" lang="en-US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(3) </a:t>
                </a:r>
                <a:r>
                  <a:rPr kumimoji="0" lang="en-US" sz="28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và</a:t>
                </a:r>
                <a:r>
                  <a:rPr kumimoji="0" lang="en-US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(4) 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ta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:</a:t>
                </a:r>
                <a:r>
                  <a:rPr kumimoji="0" lang="en-US" sz="28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 y</a:t>
                </a:r>
                <a14:m>
                  <m:oMath xmlns:m="http://schemas.openxmlformats.org/officeDocument/2006/math"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=6</m:t>
                    </m:r>
                  </m:oMath>
                </a14:m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9BAEAA9-9D97-05CF-65FC-CE5C0A621F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666" y="3963210"/>
                <a:ext cx="11523431" cy="523220"/>
              </a:xfrm>
              <a:prstGeom prst="rect">
                <a:avLst/>
              </a:prstGeom>
              <a:blipFill>
                <a:blip r:embed="rId6"/>
                <a:stretch>
                  <a:fillRect l="-370" t="-12791" b="-31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EDED5F00-2FAC-7C60-FFCA-97463E4123E2}"/>
              </a:ext>
            </a:extLst>
          </p:cNvPr>
          <p:cNvSpPr txBox="1"/>
          <p:nvPr/>
        </p:nvSpPr>
        <p:spPr>
          <a:xfrm>
            <a:off x="257473" y="4530435"/>
            <a:ext cx="1152343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Thế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giá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trị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y=6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vào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phương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trình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(1) ta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được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3x – 12 = 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						                    3x = 12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						                      x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= 4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43B349-52C6-4777-D445-F0A80361ED64}"/>
              </a:ext>
            </a:extLst>
          </p:cNvPr>
          <p:cNvSpPr txBox="1"/>
          <p:nvPr/>
        </p:nvSpPr>
        <p:spPr>
          <a:xfrm>
            <a:off x="257473" y="5697825"/>
            <a:ext cx="115234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Hệ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phương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trình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đã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cho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có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nghiệm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x;y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)=(4;6)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438BBA5-B9A1-5A69-87D9-9F1B74C60E4B}"/>
                  </a:ext>
                </a:extLst>
              </p:cNvPr>
              <p:cNvSpPr txBox="1"/>
              <p:nvPr/>
            </p:nvSpPr>
            <p:spPr>
              <a:xfrm>
                <a:off x="180666" y="1124764"/>
                <a:ext cx="11523431" cy="896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Theo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luật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bảo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toàn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nguyên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tố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đối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Fe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O, ta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: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=2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      </m:t>
                            </m:r>
                          </m:e>
                          <m:e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4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𝑥</m:t>
                            </m:r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+2=3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𝑦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  <m:t>    </m:t>
                            </m:r>
                          </m:e>
                        </m:eqArr>
                        <m:r>
                          <a:rPr kumimoji="0" lang="en-US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 </m:t>
                        </m:r>
                      </m:e>
                    </m:d>
                  </m:oMath>
                </a14:m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438BBA5-B9A1-5A69-87D9-9F1B74C60E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666" y="1124764"/>
                <a:ext cx="11523431" cy="896464"/>
              </a:xfrm>
              <a:prstGeom prst="rect">
                <a:avLst/>
              </a:prstGeom>
              <a:blipFill>
                <a:blip r:embed="rId7"/>
                <a:stretch>
                  <a:fillRect l="-3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B07DCE6-EC17-899A-C1B0-8F5D68471C45}"/>
                  </a:ext>
                </a:extLst>
              </p:cNvPr>
              <p:cNvSpPr txBox="1"/>
              <p:nvPr/>
            </p:nvSpPr>
            <p:spPr>
              <a:xfrm>
                <a:off x="3743860" y="6148356"/>
                <a:ext cx="609771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𝐹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𝑂</m:t>
                          </m:r>
                        </m:e>
                        <m:sub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US" sz="280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𝑂</m:t>
                          </m:r>
                        </m:e>
                        <m:sub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800" i="0">
                          <a:latin typeface="Cambria Math" panose="02040503050406030204" pitchFamily="18" charset="0"/>
                        </a:rPr>
                        <m:t>→6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𝐹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𝑂</m:t>
                          </m:r>
                        </m:e>
                        <m:sub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B07DCE6-EC17-899A-C1B0-8F5D68471C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3860" y="6148356"/>
                <a:ext cx="6097712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30603762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11" grpId="0"/>
      <p:bldP spid="13" grpId="0"/>
      <p:bldP spid="14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3581400" y="198743"/>
            <a:ext cx="4191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KIẾN THỨC CẦN NHỚ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705972" y="695979"/>
            <a:ext cx="8534400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Cách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biến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đổi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hệ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phương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bằng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tắc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cộng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đại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685800" y="1280159"/>
            <a:ext cx="861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*)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hệ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cùng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ẩn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phương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1143000" y="1708227"/>
            <a:ext cx="1981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Bằng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nhau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880" name="Line 16"/>
          <p:cNvSpPr>
            <a:spLocks noChangeShapeType="1"/>
          </p:cNvSpPr>
          <p:nvPr/>
        </p:nvSpPr>
        <p:spPr bwMode="auto">
          <a:xfrm>
            <a:off x="3034552" y="2033199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/>
            </a:endParaRPr>
          </a:p>
        </p:txBody>
      </p:sp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3810000" y="1723911"/>
            <a:ext cx="5562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toán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trừ</a:t>
            </a:r>
            <a:endParaRPr kumimoji="0" lang="en-US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882" name="Text Box 18"/>
          <p:cNvSpPr txBox="1">
            <a:spLocks noChangeArrowheads="1"/>
          </p:cNvSpPr>
          <p:nvPr/>
        </p:nvSpPr>
        <p:spPr bwMode="auto">
          <a:xfrm>
            <a:off x="1143000" y="2346959"/>
            <a:ext cx="1752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Đối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nhau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>
            <a:off x="2900088" y="265804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/>
            </a:endParaRPr>
          </a:p>
        </p:txBody>
      </p:sp>
      <p:sp>
        <p:nvSpPr>
          <p:cNvPr id="36884" name="Text Box 20"/>
          <p:cNvSpPr txBox="1">
            <a:spLocks noChangeArrowheads="1"/>
          </p:cNvSpPr>
          <p:nvPr/>
        </p:nvSpPr>
        <p:spPr bwMode="auto">
          <a:xfrm>
            <a:off x="3810000" y="2346959"/>
            <a:ext cx="5562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toán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cộng</a:t>
            </a:r>
            <a:endParaRPr kumimoji="0" lang="en-US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885" name="Text Box 21"/>
          <p:cNvSpPr txBox="1">
            <a:spLocks noChangeArrowheads="1"/>
          </p:cNvSpPr>
          <p:nvPr/>
        </p:nvSpPr>
        <p:spPr bwMode="auto">
          <a:xfrm>
            <a:off x="721360" y="2852104"/>
            <a:ext cx="11277599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*)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hệ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cùng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ẩn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phương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nếu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bằng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nhau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hoặc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đối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nhau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thì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36895" name="Line 31"/>
          <p:cNvSpPr>
            <a:spLocks noChangeShapeType="1"/>
          </p:cNvSpPr>
          <p:nvPr/>
        </p:nvSpPr>
        <p:spPr bwMode="auto">
          <a:xfrm>
            <a:off x="5029200" y="4278855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/>
            </a:endParaRPr>
          </a:p>
        </p:txBody>
      </p:sp>
      <p:sp>
        <p:nvSpPr>
          <p:cNvPr id="36896" name="Text Box 32"/>
          <p:cNvSpPr txBox="1">
            <a:spLocks noChangeArrowheads="1"/>
          </p:cNvSpPr>
          <p:nvPr/>
        </p:nvSpPr>
        <p:spPr bwMode="auto">
          <a:xfrm>
            <a:off x="1600200" y="3810000"/>
            <a:ext cx="87254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hai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vế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mỗi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phương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với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thích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hợp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897" name="Text Box 33"/>
          <p:cNvSpPr txBox="1">
            <a:spLocks noChangeArrowheads="1"/>
          </p:cNvSpPr>
          <p:nvPr/>
        </p:nvSpPr>
        <p:spPr bwMode="auto">
          <a:xfrm>
            <a:off x="1306512" y="4580843"/>
            <a:ext cx="74453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hệ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ẩn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hai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phương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hệ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bằng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nhau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hoặc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đối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nhau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898" name="Text Box 34"/>
          <p:cNvSpPr txBox="1">
            <a:spLocks noChangeArrowheads="1"/>
          </p:cNvSpPr>
          <p:nvPr/>
        </p:nvSpPr>
        <p:spPr bwMode="auto">
          <a:xfrm>
            <a:off x="903695" y="5534950"/>
            <a:ext cx="101184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gợi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ý: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bằng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tìm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bội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nhỏ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nhất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hệ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cùng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ẩn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" name="Cloud Callout 5">
            <a:extLst>
              <a:ext uri="{FF2B5EF4-FFF2-40B4-BE49-F238E27FC236}">
                <a16:creationId xmlns:a16="http://schemas.microsoft.com/office/drawing/2014/main" id="{585AF030-8397-1108-3729-278E132640C9}"/>
              </a:ext>
            </a:extLst>
          </p:cNvPr>
          <p:cNvSpPr/>
          <p:nvPr/>
        </p:nvSpPr>
        <p:spPr>
          <a:xfrm>
            <a:off x="7447542" y="924192"/>
            <a:ext cx="4370069" cy="2242170"/>
          </a:xfrm>
          <a:prstGeom prst="cloudCallout">
            <a:avLst>
              <a:gd name="adj1" fmla="val 44328"/>
              <a:gd name="adj2" fmla="val 88536"/>
            </a:avLst>
          </a:prstGeom>
          <a:solidFill>
            <a:srgbClr val="FE8637"/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Tóm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tắt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các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giải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hệ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phương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trình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PP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cộng</a:t>
            </a:r>
            <a:r>
              <a:rPr kumimoji="0" lang="en-US" sz="2800" b="1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0" u="none" strike="noStrike" kern="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đại</a:t>
            </a:r>
            <a:r>
              <a:rPr kumimoji="0" lang="en-US" sz="2800" b="1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0" u="none" strike="noStrike" kern="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số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77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  <p:bldP spid="36878" grpId="0"/>
      <p:bldP spid="36879" grpId="0"/>
      <p:bldP spid="36880" grpId="0" animBg="1"/>
      <p:bldP spid="36881" grpId="0"/>
      <p:bldP spid="36882" grpId="0"/>
      <p:bldP spid="36883" grpId="0" animBg="1"/>
      <p:bldP spid="36884" grpId="0"/>
      <p:bldP spid="36885" grpId="0"/>
      <p:bldP spid="36895" grpId="0" animBg="1"/>
      <p:bldP spid="36896" grpId="0"/>
      <p:bldP spid="36897" grpId="0"/>
      <p:bldP spid="36898" grpId="0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560399" y="140301"/>
            <a:ext cx="3147078" cy="584695"/>
          </a:xfrm>
          <a:prstGeom prst="rect">
            <a:avLst/>
          </a:prstGeom>
        </p:spPr>
      </p:pic>
      <p:sp>
        <p:nvSpPr>
          <p:cNvPr id="27" name="TextBox 4"/>
          <p:cNvSpPr txBox="1"/>
          <p:nvPr/>
        </p:nvSpPr>
        <p:spPr>
          <a:xfrm>
            <a:off x="-40263" y="-322758"/>
            <a:ext cx="4348401" cy="9205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Luyện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tập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5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114523" y="110487"/>
            <a:ext cx="4194560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Giải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bài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toán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phần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mở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đầu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A11D841-2BF5-6EC0-C3E9-67A522EDBAE2}"/>
                  </a:ext>
                </a:extLst>
              </p:cNvPr>
              <p:cNvSpPr txBox="1"/>
              <p:nvPr/>
            </p:nvSpPr>
            <p:spPr>
              <a:xfrm>
                <a:off x="334284" y="709607"/>
                <a:ext cx="11429626" cy="9541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Gọi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số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số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cốc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trà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sữa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trân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châu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và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phô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mai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khách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mua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lần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lượt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là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x,y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</a:t>
                </a:r>
                <a14:m>
                  <m:oMath xmlns:m="http://schemas.openxmlformats.org/officeDocument/2006/math">
                    <m:r>
                      <a:rPr kumimoji="0" lang="vi-VN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𝑥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,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vi-VN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∈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𝑁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 </m:t>
                    </m:r>
                  </m:oMath>
                </a14:m>
                <a:endParaRPr kumimoji="0" lang="en-US" sz="2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𝑥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;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&lt;6)</m:t>
                    </m:r>
                  </m:oMath>
                </a14:m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A11D841-2BF5-6EC0-C3E9-67A522EDBA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284" y="709607"/>
                <a:ext cx="11429626" cy="954107"/>
              </a:xfrm>
              <a:prstGeom prst="rect">
                <a:avLst/>
              </a:prstGeom>
              <a:blipFill>
                <a:blip r:embed="rId6"/>
                <a:stretch>
                  <a:fillRect l="-1120" t="-63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9F703AB3-D262-7C96-F929-73E3BA2736EA}"/>
              </a:ext>
            </a:extLst>
          </p:cNvPr>
          <p:cNvSpPr txBox="1"/>
          <p:nvPr/>
        </p:nvSpPr>
        <p:spPr>
          <a:xfrm>
            <a:off x="344740" y="1499850"/>
            <a:ext cx="115234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Theo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giả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thiết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ta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có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phương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trình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:  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x+y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= 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F06EDE-2755-2D83-A3FA-D615E9979944}"/>
              </a:ext>
            </a:extLst>
          </p:cNvPr>
          <p:cNvSpPr txBox="1"/>
          <p:nvPr/>
        </p:nvSpPr>
        <p:spPr>
          <a:xfrm>
            <a:off x="450087" y="1903883"/>
            <a:ext cx="115234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Mặt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khác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ta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có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phương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trình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: 33000x+28000y = 188000 hay 33x+28y = 188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C1AAA43-2F79-8D40-9601-4F425C82BF41}"/>
                  </a:ext>
                </a:extLst>
              </p:cNvPr>
              <p:cNvSpPr txBox="1"/>
              <p:nvPr/>
            </p:nvSpPr>
            <p:spPr>
              <a:xfrm>
                <a:off x="450086" y="2229120"/>
                <a:ext cx="11523431" cy="9245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Ta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có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hệ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𝑥</m:t>
                            </m:r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+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𝑦</m:t>
                            </m:r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=6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     </m:t>
                            </m:r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    (1) </m:t>
                            </m:r>
                          </m:e>
                          <m:e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33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𝑥</m:t>
                            </m:r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+18</m:t>
                            </m:r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𝑦</m:t>
                            </m:r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=188     (2)    </m:t>
                            </m:r>
                          </m:e>
                        </m:eqArr>
                        <m:r>
                          <a:rPr kumimoji="0" lang="en-US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  </m:t>
                        </m:r>
                      </m:e>
                    </m:d>
                  </m:oMath>
                </a14:m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C1AAA43-2F79-8D40-9601-4F425C82BF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086" y="2229120"/>
                <a:ext cx="11523431" cy="924548"/>
              </a:xfrm>
              <a:prstGeom prst="rect">
                <a:avLst/>
              </a:prstGeom>
              <a:blipFill>
                <a:blip r:embed="rId7"/>
                <a:stretch>
                  <a:fillRect l="-3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C57A3AF-2427-E315-7BD1-A6E37270A7CF}"/>
                  </a:ext>
                </a:extLst>
              </p:cNvPr>
              <p:cNvSpPr txBox="1"/>
              <p:nvPr/>
            </p:nvSpPr>
            <p:spPr>
              <a:xfrm>
                <a:off x="559327" y="3122891"/>
                <a:ext cx="1152343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Từ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(1): </a:t>
                </a:r>
                <a14:m>
                  <m:oMath xmlns:m="http://schemas.openxmlformats.org/officeDocument/2006/math"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𝑥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=6−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 </m:t>
                    </m:r>
                  </m:oMath>
                </a14:m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C57A3AF-2427-E315-7BD1-A6E37270A7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327" y="3122891"/>
                <a:ext cx="11523431" cy="523220"/>
              </a:xfrm>
              <a:prstGeom prst="rect">
                <a:avLst/>
              </a:prstGeom>
              <a:blipFill>
                <a:blip r:embed="rId8"/>
                <a:stretch>
                  <a:fillRect l="-1111" t="-11628" b="-31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F79905B-876B-A7CD-600B-C7653478C3CD}"/>
                  </a:ext>
                </a:extLst>
              </p:cNvPr>
              <p:cNvSpPr txBox="1"/>
              <p:nvPr/>
            </p:nvSpPr>
            <p:spPr>
              <a:xfrm>
                <a:off x="344740" y="3577672"/>
                <a:ext cx="11523431" cy="18158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Thay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vào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(2): 33(</a:t>
                </a:r>
                <a14:m>
                  <m:oMath xmlns:m="http://schemas.openxmlformats.org/officeDocument/2006/math">
                    <m:r>
                      <a:rPr kumimoji="0" 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6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)+28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=188</m:t>
                    </m:r>
                  </m:oMath>
                </a14:m>
                <a:endParaRPr kumimoji="0" lang="en-US" sz="2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                                           198</a:t>
                </a:r>
                <a14:m>
                  <m:oMath xmlns:m="http://schemas.openxmlformats.org/officeDocument/2006/math">
                    <m:r>
                      <a:rPr kumimoji="0" 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33</m:t>
                    </m:r>
                    <m:r>
                      <a:rPr kumimoji="0" 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+28</m:t>
                    </m:r>
                    <m:r>
                      <a:rPr kumimoji="0" 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=188</m:t>
                    </m:r>
                  </m:oMath>
                </a14:m>
                <a:endParaRPr kumimoji="0" lang="en-US" sz="2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                                                        </a:t>
                </a:r>
                <a14:m>
                  <m:oMath xmlns:m="http://schemas.openxmlformats.org/officeDocument/2006/math">
                    <m:r>
                      <a:rPr kumimoji="0" lang="en-US" sz="2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−5</m:t>
                    </m:r>
                    <m:r>
                      <a:rPr kumimoji="0" 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=−10</m:t>
                    </m:r>
                  </m:oMath>
                </a14:m>
                <a:endParaRPr kumimoji="0" lang="en-US" sz="2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𝑦</m:t>
                      </m:r>
                      <m:r>
                        <a:rPr kumimoji="0" lang="en-US" sz="2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=2</m:t>
                      </m:r>
                    </m:oMath>
                  </m:oMathPara>
                </a14:m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F79905B-876B-A7CD-600B-C7653478C3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740" y="3577672"/>
                <a:ext cx="11523431" cy="1815882"/>
              </a:xfrm>
              <a:prstGeom prst="rect">
                <a:avLst/>
              </a:prstGeom>
              <a:blipFill>
                <a:blip r:embed="rId9"/>
                <a:stretch>
                  <a:fillRect l="-1111" t="-36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5AC6A01-4722-21B4-8955-7FCC6C7106C9}"/>
                  </a:ext>
                </a:extLst>
              </p:cNvPr>
              <p:cNvSpPr txBox="1"/>
              <p:nvPr/>
            </p:nvSpPr>
            <p:spPr>
              <a:xfrm>
                <a:off x="450091" y="5209868"/>
                <a:ext cx="1152343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Thay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y = 2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(1): </a:t>
                </a:r>
                <a14:m>
                  <m:oMath xmlns:m="http://schemas.openxmlformats.org/officeDocument/2006/math"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𝑥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=6−2=4</m:t>
                    </m:r>
                    <m:r>
                      <a:rPr kumimoji="0" 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 </m:t>
                    </m:r>
                  </m:oMath>
                </a14:m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5AC6A01-4722-21B4-8955-7FCC6C7106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091" y="5209868"/>
                <a:ext cx="11523431" cy="523220"/>
              </a:xfrm>
              <a:prstGeom prst="rect">
                <a:avLst/>
              </a:prstGeom>
              <a:blipFill>
                <a:blip r:embed="rId10"/>
                <a:stretch>
                  <a:fillRect l="-1111" t="-12941" b="-329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063816D-2E3E-05AB-A699-5C494BDB7BDD}"/>
                  </a:ext>
                </a:extLst>
              </p:cNvPr>
              <p:cNvSpPr txBox="1"/>
              <p:nvPr/>
            </p:nvSpPr>
            <p:spPr>
              <a:xfrm>
                <a:off x="450089" y="5699483"/>
                <a:ext cx="1152343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Do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đó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hệ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đã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cho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có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nghiệm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kumimoji="0" lang="en-US" sz="2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𝑥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;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)=(4;2)</m:t>
                    </m:r>
                  </m:oMath>
                </a14:m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063816D-2E3E-05AB-A699-5C494BDB7B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089" y="5699483"/>
                <a:ext cx="11523431" cy="523220"/>
              </a:xfrm>
              <a:prstGeom prst="rect">
                <a:avLst/>
              </a:prstGeom>
              <a:blipFill>
                <a:blip r:embed="rId11"/>
                <a:stretch>
                  <a:fillRect l="-1111" t="-12791" b="-31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7830EC00-5319-19A7-16EC-AA2F06BC0959}"/>
              </a:ext>
            </a:extLst>
          </p:cNvPr>
          <p:cNvSpPr txBox="1"/>
          <p:nvPr/>
        </p:nvSpPr>
        <p:spPr>
          <a:xfrm>
            <a:off x="450090" y="6161148"/>
            <a:ext cx="115234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Vậy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khách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đã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mua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4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cốc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sữa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trân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châu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và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2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cốc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sữa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phô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mai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12" name="Cloud Callout 5">
            <a:extLst>
              <a:ext uri="{FF2B5EF4-FFF2-40B4-BE49-F238E27FC236}">
                <a16:creationId xmlns:a16="http://schemas.microsoft.com/office/drawing/2014/main" id="{244BD41C-6ACF-F44B-97E1-760A4D9214C9}"/>
              </a:ext>
            </a:extLst>
          </p:cNvPr>
          <p:cNvSpPr/>
          <p:nvPr/>
        </p:nvSpPr>
        <p:spPr>
          <a:xfrm>
            <a:off x="7821931" y="2307915"/>
            <a:ext cx="4370069" cy="2242170"/>
          </a:xfrm>
          <a:prstGeom prst="cloudCallout">
            <a:avLst>
              <a:gd name="adj1" fmla="val 44328"/>
              <a:gd name="adj2" fmla="val 88536"/>
            </a:avLst>
          </a:prstGeom>
          <a:solidFill>
            <a:srgbClr val="FE8637"/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2800" b="1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HOẠT ĐỘNG CẶP ĐÔI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7FB371-3A67-2A8C-C8B1-C23EADDE14F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512063" y="5180737"/>
            <a:ext cx="1566808" cy="15607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8448112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/>
          <p:cNvSpPr>
            <a:spLocks/>
          </p:cNvSpPr>
          <p:nvPr/>
        </p:nvSpPr>
        <p:spPr bwMode="auto">
          <a:xfrm>
            <a:off x="137060" y="229008"/>
            <a:ext cx="11962791" cy="981213"/>
          </a:xfrm>
          <a:custGeom>
            <a:avLst/>
            <a:gdLst>
              <a:gd name="T0" fmla="*/ 3696 w 3696"/>
              <a:gd name="T1" fmla="*/ 364 h 364"/>
              <a:gd name="T2" fmla="*/ 0 w 3696"/>
              <a:gd name="T3" fmla="*/ 364 h 364"/>
              <a:gd name="T4" fmla="*/ 163 w 3696"/>
              <a:gd name="T5" fmla="*/ 183 h 364"/>
              <a:gd name="T6" fmla="*/ 0 w 3696"/>
              <a:gd name="T7" fmla="*/ 0 h 364"/>
              <a:gd name="T8" fmla="*/ 3696 w 3696"/>
              <a:gd name="T9" fmla="*/ 0 h 364"/>
              <a:gd name="T10" fmla="*/ 3502 w 3696"/>
              <a:gd name="T11" fmla="*/ 183 h 364"/>
              <a:gd name="T12" fmla="*/ 3696 w 3696"/>
              <a:gd name="T13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96" h="364">
                <a:moveTo>
                  <a:pt x="3696" y="364"/>
                </a:moveTo>
                <a:lnTo>
                  <a:pt x="0" y="364"/>
                </a:lnTo>
                <a:lnTo>
                  <a:pt x="163" y="183"/>
                </a:lnTo>
                <a:lnTo>
                  <a:pt x="0" y="0"/>
                </a:lnTo>
                <a:lnTo>
                  <a:pt x="3696" y="0"/>
                </a:lnTo>
                <a:lnTo>
                  <a:pt x="3502" y="183"/>
                </a:lnTo>
                <a:lnTo>
                  <a:pt x="3696" y="36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2413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" name="文本框 16"/>
          <p:cNvSpPr txBox="1"/>
          <p:nvPr/>
        </p:nvSpPr>
        <p:spPr>
          <a:xfrm>
            <a:off x="887156" y="145873"/>
            <a:ext cx="10681067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夏日体W" panose="00020600040101010101" pitchFamily="18" charset="-122"/>
              </a:rPr>
              <a:t>III. SỬ DỤNG MÁY TÍNH CẦM TAY ĐỂ TÌM NGHIỆM </a:t>
            </a:r>
          </a:p>
          <a:p>
            <a:pPr algn="ctr"/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夏日体W" panose="00020600040101010101" pitchFamily="18" charset="-122"/>
              </a:rPr>
              <a:t>CỦA HỆ HAI PHƯƠNG TRÌNH BẬC NHẤT HAI ẨN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汉仪夏日体W" panose="00020600040101010101" pitchFamily="18" charset="-122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31D881-BC27-9B80-89BD-A7ECA82774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60" y="1210221"/>
            <a:ext cx="11640549" cy="17718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C7C0D8D-B8EA-0DBF-5EEC-37C66822E4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066" y="2933175"/>
            <a:ext cx="11593543" cy="8839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B75735A-EDC6-FF9A-27F0-8D764A7642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025" y="3500308"/>
            <a:ext cx="6745075" cy="331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975875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560399" y="140301"/>
            <a:ext cx="3147078" cy="789071"/>
          </a:xfrm>
          <a:prstGeom prst="rect">
            <a:avLst/>
          </a:prstGeom>
        </p:spPr>
      </p:pic>
      <p:sp>
        <p:nvSpPr>
          <p:cNvPr id="27" name="TextBox 4"/>
          <p:cNvSpPr txBox="1"/>
          <p:nvPr/>
        </p:nvSpPr>
        <p:spPr>
          <a:xfrm>
            <a:off x="-166255" y="-191715"/>
            <a:ext cx="4348401" cy="9205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6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9358" y="929372"/>
            <a:ext cx="10934683" cy="494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 err="1"/>
              <a:t>Sử</a:t>
            </a:r>
            <a:r>
              <a:rPr lang="en-US" sz="2400" dirty="0"/>
              <a:t> </a:t>
            </a:r>
            <a:r>
              <a:rPr lang="en-US" sz="2400" dirty="0" err="1"/>
              <a:t>dụng</a:t>
            </a:r>
            <a:r>
              <a:rPr lang="en-US" sz="2400" dirty="0"/>
              <a:t> </a:t>
            </a:r>
            <a:r>
              <a:rPr lang="en-US" sz="2400" dirty="0" err="1"/>
              <a:t>máy</a:t>
            </a:r>
            <a:r>
              <a:rPr lang="en-US" sz="2400" dirty="0"/>
              <a:t> </a:t>
            </a:r>
            <a:r>
              <a:rPr lang="en-US" sz="2400" dirty="0" err="1"/>
              <a:t>tính</a:t>
            </a:r>
            <a:r>
              <a:rPr lang="en-US" sz="2400" dirty="0"/>
              <a:t> </a:t>
            </a:r>
            <a:r>
              <a:rPr lang="en-US" sz="2400" dirty="0" err="1"/>
              <a:t>cầm</a:t>
            </a:r>
            <a:r>
              <a:rPr lang="en-US" sz="2400" dirty="0"/>
              <a:t> </a:t>
            </a:r>
            <a:r>
              <a:rPr lang="en-US" sz="2400" dirty="0" err="1"/>
              <a:t>tay</a:t>
            </a:r>
            <a:r>
              <a:rPr lang="en-US" sz="2400" dirty="0"/>
              <a:t> </a:t>
            </a:r>
            <a:r>
              <a:rPr lang="en-US" sz="2400" dirty="0" err="1"/>
              <a:t>để</a:t>
            </a:r>
            <a:r>
              <a:rPr lang="en-US" sz="2400" dirty="0"/>
              <a:t> </a:t>
            </a:r>
            <a:r>
              <a:rPr lang="en-US" sz="2400" dirty="0" err="1"/>
              <a:t>tìm</a:t>
            </a:r>
            <a:r>
              <a:rPr lang="en-US" sz="2400" dirty="0"/>
              <a:t> </a:t>
            </a:r>
            <a:r>
              <a:rPr lang="en-US" sz="2400" dirty="0" err="1"/>
              <a:t>nghiệm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hệ</a:t>
            </a:r>
            <a:r>
              <a:rPr lang="en-US" sz="2400" dirty="0"/>
              <a:t> </a:t>
            </a:r>
            <a:r>
              <a:rPr lang="en-US" sz="2400" dirty="0" err="1"/>
              <a:t>phương</a:t>
            </a:r>
            <a:r>
              <a:rPr lang="en-US" sz="2400" dirty="0"/>
              <a:t> </a:t>
            </a:r>
            <a:r>
              <a:rPr lang="en-US" sz="2400" dirty="0" err="1"/>
              <a:t>trình</a:t>
            </a:r>
            <a:r>
              <a:rPr lang="en-US" sz="2400" dirty="0"/>
              <a:t>: </a:t>
            </a:r>
            <a:endParaRPr lang="vi-V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9A4309B-BF49-4217-E275-516EACBFC82D}"/>
                  </a:ext>
                </a:extLst>
              </p:cNvPr>
              <p:cNvSpPr txBox="1"/>
              <p:nvPr/>
            </p:nvSpPr>
            <p:spPr>
              <a:xfrm>
                <a:off x="9212964" y="728858"/>
                <a:ext cx="2282118" cy="9161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eqArrPr>
                            <m:e>
                              <m: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  <m:r>
                                <a:rPr kumimoji="0" lang="en-US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cs typeface="+mn-cs"/>
                                </a:rPr>
                                <m:t>𝑥</m:t>
                              </m:r>
                              <m: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−2</m:t>
                              </m:r>
                              <m:r>
                                <a:rPr kumimoji="0" lang="en-US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cs typeface="+mn-cs"/>
                                </a:rPr>
                                <m:t>𝑦</m:t>
                              </m:r>
                              <m:r>
                                <a:rPr kumimoji="0" lang="en-US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cs typeface="+mn-cs"/>
                                </a:rPr>
                                <m:t>=1      </m:t>
                              </m:r>
                            </m:e>
                            <m:e>
                              <m: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−6</m:t>
                              </m:r>
                              <m:r>
                                <a:rPr kumimoji="0" lang="en-US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cs typeface="+mn-cs"/>
                                </a:rPr>
                                <m:t>𝑥</m:t>
                              </m:r>
                              <m: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+</m:t>
                              </m:r>
                              <m:r>
                                <a:rPr kumimoji="0" lang="en-US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cs typeface="+mn-cs"/>
                                </a:rPr>
                                <m:t>𝑦</m:t>
                              </m:r>
                              <m:r>
                                <a:rPr kumimoji="0" lang="en-US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cs typeface="+mn-cs"/>
                                </a:rPr>
                                <m:t>=3  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9A4309B-BF49-4217-E275-516EACBFC8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12964" y="728858"/>
                <a:ext cx="2282118" cy="91614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749520476"/>
      </p:ext>
    </p:extLst>
  </p:cSld>
  <p:clrMapOvr>
    <a:masterClrMapping/>
  </p:clrMapOvr>
  <p:transition spd="slow" advTm="1000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A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23584" y="2476530"/>
            <a:ext cx="454483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b="1" dirty="0">
                <a:solidFill>
                  <a:srgbClr val="F7EA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夏日体W" panose="00020600040101010101" pitchFamily="18" charset="-122"/>
              </a:rPr>
              <a:t>LUYỆN TẬP</a:t>
            </a:r>
            <a:endParaRPr lang="zh-CN" altLang="en-US" sz="6000" b="1" dirty="0">
              <a:solidFill>
                <a:srgbClr val="F7EA5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汉仪夏日体W" panose="00020600040101010101" pitchFamily="18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38913">
            <a:off x="944600" y="701357"/>
            <a:ext cx="2892893" cy="24902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3914" y="3952316"/>
            <a:ext cx="2422399" cy="20547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75023">
            <a:off x="7820607" y="898473"/>
            <a:ext cx="2863123" cy="169524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55654" y="3892981"/>
            <a:ext cx="1803546" cy="195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908183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3950" y="1530293"/>
            <a:ext cx="8002359" cy="930275"/>
            <a:chOff x="1654404" y="1425576"/>
            <a:chExt cx="8002359" cy="930275"/>
          </a:xfrm>
        </p:grpSpPr>
        <p:sp>
          <p:nvSpPr>
            <p:cNvPr id="31" name="MH_Other_1"/>
            <p:cNvSpPr/>
            <p:nvPr>
              <p:custDataLst>
                <p:tags r:id="rId10"/>
              </p:custDataLst>
            </p:nvPr>
          </p:nvSpPr>
          <p:spPr>
            <a:xfrm>
              <a:off x="1654404" y="1425576"/>
              <a:ext cx="8002359" cy="930275"/>
            </a:xfrm>
            <a:custGeom>
              <a:avLst/>
              <a:gdLst/>
              <a:ahLst/>
              <a:cxnLst/>
              <a:rect l="l" t="t" r="r" b="b"/>
              <a:pathLst>
                <a:path w="6120680" h="1296144">
                  <a:moveTo>
                    <a:pt x="4464500" y="0"/>
                  </a:moveTo>
                  <a:lnTo>
                    <a:pt x="5904652" y="0"/>
                  </a:lnTo>
                  <a:cubicBezTo>
                    <a:pt x="6023961" y="0"/>
                    <a:pt x="6120680" y="96719"/>
                    <a:pt x="6120680" y="216028"/>
                  </a:cubicBezTo>
                  <a:lnTo>
                    <a:pt x="6120680" y="1080116"/>
                  </a:lnTo>
                  <a:cubicBezTo>
                    <a:pt x="6120680" y="1199425"/>
                    <a:pt x="6023961" y="1296144"/>
                    <a:pt x="5904652" y="1296144"/>
                  </a:cubicBezTo>
                  <a:lnTo>
                    <a:pt x="4464500" y="1296144"/>
                  </a:lnTo>
                  <a:cubicBezTo>
                    <a:pt x="4345193" y="1296144"/>
                    <a:pt x="4248474" y="1199427"/>
                    <a:pt x="4248473" y="1080120"/>
                  </a:cubicBezTo>
                  <a:lnTo>
                    <a:pt x="0" y="1080120"/>
                  </a:lnTo>
                  <a:lnTo>
                    <a:pt x="0" y="144016"/>
                  </a:lnTo>
                  <a:lnTo>
                    <a:pt x="4261700" y="144016"/>
                  </a:lnTo>
                  <a:cubicBezTo>
                    <a:pt x="4290610" y="59972"/>
                    <a:pt x="4370551" y="0"/>
                    <a:pt x="4464500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ea typeface="幼圆" panose="02010509060101010101" pitchFamily="49" charset="-122"/>
              </a:endParaRPr>
            </a:p>
          </p:txBody>
        </p:sp>
        <p:sp>
          <p:nvSpPr>
            <p:cNvPr id="32" name="MH_Other_2"/>
            <p:cNvSpPr/>
            <p:nvPr>
              <p:custDataLst>
                <p:tags r:id="rId11"/>
              </p:custDataLst>
            </p:nvPr>
          </p:nvSpPr>
          <p:spPr>
            <a:xfrm>
              <a:off x="8174038" y="1528763"/>
              <a:ext cx="1358900" cy="723900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144000" bIns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sz="3600" kern="0" dirty="0">
                  <a:ln w="18415" cmpd="sng">
                    <a:noFill/>
                    <a:prstDash val="solid"/>
                  </a:ln>
                  <a:solidFill>
                    <a:schemeClr val="accent1"/>
                  </a:solidFill>
                  <a:ea typeface="幼圆" panose="02010509060101010101" pitchFamily="49" charset="-122"/>
                  <a:cs typeface="Times New Roman" pitchFamily="18" charset="0"/>
                </a:rPr>
                <a:t>I</a:t>
              </a:r>
            </a:p>
          </p:txBody>
        </p:sp>
        <p:sp>
          <p:nvSpPr>
            <p:cNvPr id="33" name="MH_SubTitle_1"/>
            <p:cNvSpPr/>
            <p:nvPr>
              <p:custDataLst>
                <p:tags r:id="rId12"/>
              </p:custDataLst>
            </p:nvPr>
          </p:nvSpPr>
          <p:spPr>
            <a:xfrm>
              <a:off x="1888761" y="1612900"/>
              <a:ext cx="6805978" cy="515938"/>
            </a:xfrm>
            <a:prstGeom prst="homePlat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648000" bIns="0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b="1" kern="0" dirty="0">
                  <a:solidFill>
                    <a:srgbClr val="C00000"/>
                  </a:solidFill>
                  <a:ea typeface="幼圆" panose="02010509060101010101" pitchFamily="49" charset="-122"/>
                  <a:cs typeface="Arial" pitchFamily="34" charset="0"/>
                </a:rPr>
                <a:t>GIẢI HỆ PHƯƠNG TRÌNH BẰNG PHƯƠNG PHÁP THẾ</a:t>
              </a:r>
            </a:p>
          </p:txBody>
        </p:sp>
        <p:sp>
          <p:nvSpPr>
            <p:cNvPr id="34" name="MH_Other_3"/>
            <p:cNvSpPr/>
            <p:nvPr>
              <p:custDataLst>
                <p:tags r:id="rId13"/>
              </p:custDataLst>
            </p:nvPr>
          </p:nvSpPr>
          <p:spPr>
            <a:xfrm>
              <a:off x="8050214" y="1641476"/>
              <a:ext cx="592137" cy="460375"/>
            </a:xfrm>
            <a:custGeom>
              <a:avLst/>
              <a:gdLst/>
              <a:ahLst/>
              <a:cxnLst/>
              <a:rect l="l" t="t" r="r" b="b"/>
              <a:pathLst>
                <a:path w="689637" h="641477">
                  <a:moveTo>
                    <a:pt x="0" y="0"/>
                  </a:moveTo>
                  <a:lnTo>
                    <a:pt x="368899" y="0"/>
                  </a:lnTo>
                  <a:lnTo>
                    <a:pt x="689637" y="320739"/>
                  </a:lnTo>
                  <a:lnTo>
                    <a:pt x="368899" y="641477"/>
                  </a:lnTo>
                  <a:lnTo>
                    <a:pt x="0" y="641477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2009" y="3119466"/>
            <a:ext cx="8064299" cy="930275"/>
            <a:chOff x="1592464" y="2490789"/>
            <a:chExt cx="8064299" cy="930275"/>
          </a:xfrm>
        </p:grpSpPr>
        <p:sp>
          <p:nvSpPr>
            <p:cNvPr id="37" name="MH_Other_4"/>
            <p:cNvSpPr/>
            <p:nvPr>
              <p:custDataLst>
                <p:tags r:id="rId6"/>
              </p:custDataLst>
            </p:nvPr>
          </p:nvSpPr>
          <p:spPr>
            <a:xfrm>
              <a:off x="1592464" y="2490789"/>
              <a:ext cx="8064299" cy="930275"/>
            </a:xfrm>
            <a:custGeom>
              <a:avLst/>
              <a:gdLst/>
              <a:ahLst/>
              <a:cxnLst/>
              <a:rect l="l" t="t" r="r" b="b"/>
              <a:pathLst>
                <a:path w="6120680" h="1296144">
                  <a:moveTo>
                    <a:pt x="4464500" y="0"/>
                  </a:moveTo>
                  <a:lnTo>
                    <a:pt x="5904652" y="0"/>
                  </a:lnTo>
                  <a:cubicBezTo>
                    <a:pt x="6023961" y="0"/>
                    <a:pt x="6120680" y="96719"/>
                    <a:pt x="6120680" y="216028"/>
                  </a:cubicBezTo>
                  <a:lnTo>
                    <a:pt x="6120680" y="1080116"/>
                  </a:lnTo>
                  <a:cubicBezTo>
                    <a:pt x="6120680" y="1199425"/>
                    <a:pt x="6023961" y="1296144"/>
                    <a:pt x="5904652" y="1296144"/>
                  </a:cubicBezTo>
                  <a:lnTo>
                    <a:pt x="4464500" y="1296144"/>
                  </a:lnTo>
                  <a:cubicBezTo>
                    <a:pt x="4345193" y="1296144"/>
                    <a:pt x="4248474" y="1199427"/>
                    <a:pt x="4248473" y="1080120"/>
                  </a:cubicBezTo>
                  <a:lnTo>
                    <a:pt x="0" y="1080120"/>
                  </a:lnTo>
                  <a:lnTo>
                    <a:pt x="0" y="144016"/>
                  </a:lnTo>
                  <a:lnTo>
                    <a:pt x="4261700" y="144016"/>
                  </a:lnTo>
                  <a:cubicBezTo>
                    <a:pt x="4290610" y="59972"/>
                    <a:pt x="4370551" y="0"/>
                    <a:pt x="4464500" y="0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ea typeface="幼圆" panose="02010509060101010101" pitchFamily="49" charset="-122"/>
              </a:endParaRPr>
            </a:p>
          </p:txBody>
        </p:sp>
        <p:sp>
          <p:nvSpPr>
            <p:cNvPr id="38" name="MH_Other_5"/>
            <p:cNvSpPr/>
            <p:nvPr>
              <p:custDataLst>
                <p:tags r:id="rId7"/>
              </p:custDataLst>
            </p:nvPr>
          </p:nvSpPr>
          <p:spPr>
            <a:xfrm>
              <a:off x="8174038" y="2593975"/>
              <a:ext cx="1358900" cy="723900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144000" bIns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3600" kern="0" dirty="0">
                  <a:ln w="18415" cmpd="sng">
                    <a:noFill/>
                    <a:prstDash val="solid"/>
                  </a:ln>
                  <a:solidFill>
                    <a:schemeClr val="accent2"/>
                  </a:solidFill>
                  <a:ea typeface="幼圆" panose="02010509060101010101" pitchFamily="49" charset="-122"/>
                  <a:cs typeface="Times New Roman" pitchFamily="18" charset="0"/>
                </a:rPr>
                <a:t>II</a:t>
              </a:r>
            </a:p>
          </p:txBody>
        </p:sp>
        <p:sp>
          <p:nvSpPr>
            <p:cNvPr id="39" name="MH_SubTitle_2"/>
            <p:cNvSpPr/>
            <p:nvPr>
              <p:custDataLst>
                <p:tags r:id="rId8"/>
              </p:custDataLst>
            </p:nvPr>
          </p:nvSpPr>
          <p:spPr>
            <a:xfrm>
              <a:off x="1888761" y="2678114"/>
              <a:ext cx="6874916" cy="515937"/>
            </a:xfrm>
            <a:prstGeom prst="homePlat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648000" bIns="0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kern="0" dirty="0">
                  <a:solidFill>
                    <a:schemeClr val="accent6">
                      <a:lumMod val="50000"/>
                    </a:schemeClr>
                  </a:solidFill>
                  <a:ea typeface="幼圆" panose="02010509060101010101" pitchFamily="49" charset="-122"/>
                  <a:cs typeface="Arial" pitchFamily="34" charset="0"/>
                </a:rPr>
                <a:t>GIẢI HỆ PHƯƠNG TRÌNH BẰNG PP CỘNG ĐẠI SỐ</a:t>
              </a:r>
            </a:p>
          </p:txBody>
        </p:sp>
        <p:sp>
          <p:nvSpPr>
            <p:cNvPr id="40" name="MH_Other_6"/>
            <p:cNvSpPr/>
            <p:nvPr>
              <p:custDataLst>
                <p:tags r:id="rId9"/>
              </p:custDataLst>
            </p:nvPr>
          </p:nvSpPr>
          <p:spPr>
            <a:xfrm>
              <a:off x="8050214" y="2705101"/>
              <a:ext cx="592137" cy="461963"/>
            </a:xfrm>
            <a:custGeom>
              <a:avLst/>
              <a:gdLst/>
              <a:ahLst/>
              <a:cxnLst/>
              <a:rect l="l" t="t" r="r" b="b"/>
              <a:pathLst>
                <a:path w="689637" h="641477">
                  <a:moveTo>
                    <a:pt x="0" y="0"/>
                  </a:moveTo>
                  <a:lnTo>
                    <a:pt x="368899" y="0"/>
                  </a:lnTo>
                  <a:lnTo>
                    <a:pt x="689637" y="320739"/>
                  </a:lnTo>
                  <a:lnTo>
                    <a:pt x="368899" y="641477"/>
                  </a:lnTo>
                  <a:lnTo>
                    <a:pt x="0" y="641477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188462" y="165891"/>
            <a:ext cx="5735782" cy="7078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NỘI DUNG</a:t>
            </a:r>
            <a:endParaRPr lang="vi-VN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组合 2">
            <a:extLst>
              <a:ext uri="{FF2B5EF4-FFF2-40B4-BE49-F238E27FC236}">
                <a16:creationId xmlns:a16="http://schemas.microsoft.com/office/drawing/2014/main" id="{6A966214-E7AF-8EDE-3FE1-D71BA63389A1}"/>
              </a:ext>
            </a:extLst>
          </p:cNvPr>
          <p:cNvGrpSpPr/>
          <p:nvPr/>
        </p:nvGrpSpPr>
        <p:grpSpPr>
          <a:xfrm>
            <a:off x="482010" y="5054885"/>
            <a:ext cx="8064299" cy="1322921"/>
            <a:chOff x="1378124" y="3505638"/>
            <a:chExt cx="8064299" cy="930275"/>
          </a:xfrm>
        </p:grpSpPr>
        <p:sp>
          <p:nvSpPr>
            <p:cNvPr id="5" name="MH_Other_4">
              <a:extLst>
                <a:ext uri="{FF2B5EF4-FFF2-40B4-BE49-F238E27FC236}">
                  <a16:creationId xmlns:a16="http://schemas.microsoft.com/office/drawing/2014/main" id="{6B8DB6FB-CA11-E13E-9E84-C9AF0243916D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378124" y="3505638"/>
              <a:ext cx="8064299" cy="930275"/>
            </a:xfrm>
            <a:custGeom>
              <a:avLst/>
              <a:gdLst/>
              <a:ahLst/>
              <a:cxnLst/>
              <a:rect l="l" t="t" r="r" b="b"/>
              <a:pathLst>
                <a:path w="6120680" h="1296144">
                  <a:moveTo>
                    <a:pt x="4464500" y="0"/>
                  </a:moveTo>
                  <a:lnTo>
                    <a:pt x="5904652" y="0"/>
                  </a:lnTo>
                  <a:cubicBezTo>
                    <a:pt x="6023961" y="0"/>
                    <a:pt x="6120680" y="96719"/>
                    <a:pt x="6120680" y="216028"/>
                  </a:cubicBezTo>
                  <a:lnTo>
                    <a:pt x="6120680" y="1080116"/>
                  </a:lnTo>
                  <a:cubicBezTo>
                    <a:pt x="6120680" y="1199425"/>
                    <a:pt x="6023961" y="1296144"/>
                    <a:pt x="5904652" y="1296144"/>
                  </a:cubicBezTo>
                  <a:lnTo>
                    <a:pt x="4464500" y="1296144"/>
                  </a:lnTo>
                  <a:cubicBezTo>
                    <a:pt x="4345193" y="1296144"/>
                    <a:pt x="4248474" y="1199427"/>
                    <a:pt x="4248473" y="1080120"/>
                  </a:cubicBezTo>
                  <a:lnTo>
                    <a:pt x="0" y="1080120"/>
                  </a:lnTo>
                  <a:lnTo>
                    <a:pt x="0" y="144016"/>
                  </a:lnTo>
                  <a:lnTo>
                    <a:pt x="4261700" y="144016"/>
                  </a:lnTo>
                  <a:cubicBezTo>
                    <a:pt x="4290610" y="59972"/>
                    <a:pt x="4370551" y="0"/>
                    <a:pt x="4464500" y="0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ea typeface="幼圆" panose="02010509060101010101" pitchFamily="49" charset="-122"/>
              </a:endParaRPr>
            </a:p>
          </p:txBody>
        </p:sp>
        <p:sp>
          <p:nvSpPr>
            <p:cNvPr id="7" name="MH_Other_5">
              <a:extLst>
                <a:ext uri="{FF2B5EF4-FFF2-40B4-BE49-F238E27FC236}">
                  <a16:creationId xmlns:a16="http://schemas.microsoft.com/office/drawing/2014/main" id="{241FAB91-3047-1525-3257-7D5F5206CEC9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7869887" y="3596416"/>
              <a:ext cx="1358900" cy="723900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144000" bIns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3600" kern="0" dirty="0">
                  <a:ln w="18415" cmpd="sng">
                    <a:noFill/>
                    <a:prstDash val="solid"/>
                  </a:ln>
                  <a:solidFill>
                    <a:schemeClr val="accent2"/>
                  </a:solidFill>
                  <a:ea typeface="幼圆" panose="02010509060101010101" pitchFamily="49" charset="-122"/>
                  <a:cs typeface="Times New Roman" pitchFamily="18" charset="0"/>
                </a:rPr>
                <a:t>III</a:t>
              </a:r>
            </a:p>
          </p:txBody>
        </p:sp>
        <p:sp>
          <p:nvSpPr>
            <p:cNvPr id="9" name="MH_SubTitle_2">
              <a:extLst>
                <a:ext uri="{FF2B5EF4-FFF2-40B4-BE49-F238E27FC236}">
                  <a16:creationId xmlns:a16="http://schemas.microsoft.com/office/drawing/2014/main" id="{FDA9685E-AE35-06AD-2343-B2297688A8DC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674421" y="3739793"/>
              <a:ext cx="6874916" cy="476542"/>
            </a:xfrm>
            <a:prstGeom prst="homePlat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0" rIns="648000" bIns="0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kern="0" dirty="0">
                  <a:solidFill>
                    <a:schemeClr val="accent6">
                      <a:lumMod val="50000"/>
                    </a:schemeClr>
                  </a:solidFill>
                  <a:ea typeface="幼圆" panose="02010509060101010101" pitchFamily="49" charset="-122"/>
                  <a:cs typeface="Arial" pitchFamily="34" charset="0"/>
                </a:rPr>
                <a:t>SỬ DỤNG MÁY TÍNH CẦM TAY ĐỂ TÌM NGHIỆM CỦA HỆ HAI PT BẬC NHẤT HAI ẨN</a:t>
              </a:r>
            </a:p>
          </p:txBody>
        </p:sp>
        <p:sp>
          <p:nvSpPr>
            <p:cNvPr id="10" name="MH_Other_6">
              <a:extLst>
                <a:ext uri="{FF2B5EF4-FFF2-40B4-BE49-F238E27FC236}">
                  <a16:creationId xmlns:a16="http://schemas.microsoft.com/office/drawing/2014/main" id="{6C984613-4580-C7D1-10B5-F8BF4367E53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7957200" y="3739793"/>
              <a:ext cx="592137" cy="461963"/>
            </a:xfrm>
            <a:custGeom>
              <a:avLst/>
              <a:gdLst/>
              <a:ahLst/>
              <a:cxnLst/>
              <a:rect l="l" t="t" r="r" b="b"/>
              <a:pathLst>
                <a:path w="689637" h="641477">
                  <a:moveTo>
                    <a:pt x="0" y="0"/>
                  </a:moveTo>
                  <a:lnTo>
                    <a:pt x="368899" y="0"/>
                  </a:lnTo>
                  <a:lnTo>
                    <a:pt x="689637" y="320739"/>
                  </a:lnTo>
                  <a:lnTo>
                    <a:pt x="368899" y="641477"/>
                  </a:lnTo>
                  <a:lnTo>
                    <a:pt x="0" y="641477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ea typeface="幼圆" panose="02010509060101010101" pitchFamily="49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7698954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992869" y="2712379"/>
            <a:ext cx="2617206" cy="1278387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  <a:latin typeface="Century Schoolbook"/>
            </a:endParaRPr>
          </a:p>
        </p:txBody>
      </p:sp>
      <p:grpSp>
        <p:nvGrpSpPr>
          <p:cNvPr id="4" name="组合 69"/>
          <p:cNvGrpSpPr/>
          <p:nvPr/>
        </p:nvGrpSpPr>
        <p:grpSpPr>
          <a:xfrm>
            <a:off x="4979341" y="2439668"/>
            <a:ext cx="2233325" cy="2994664"/>
            <a:chOff x="3366292" y="1931351"/>
            <a:chExt cx="2233616" cy="2245998"/>
          </a:xfrm>
          <a:solidFill>
            <a:srgbClr val="D20402"/>
          </a:solidFill>
        </p:grpSpPr>
        <p:sp>
          <p:nvSpPr>
            <p:cNvPr id="5" name="椭圆 8"/>
            <p:cNvSpPr/>
            <p:nvPr/>
          </p:nvSpPr>
          <p:spPr>
            <a:xfrm>
              <a:off x="3366292" y="1959929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D20402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</a:endParaRPr>
            </a:p>
          </p:txBody>
        </p:sp>
        <p:sp>
          <p:nvSpPr>
            <p:cNvPr id="6" name="椭圆 8"/>
            <p:cNvSpPr/>
            <p:nvPr/>
          </p:nvSpPr>
          <p:spPr>
            <a:xfrm rot="5400000">
              <a:off x="4363242" y="1805939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D20402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</a:endParaRPr>
            </a:p>
          </p:txBody>
        </p:sp>
        <p:sp>
          <p:nvSpPr>
            <p:cNvPr id="7" name="椭圆 8"/>
            <p:cNvSpPr/>
            <p:nvPr/>
          </p:nvSpPr>
          <p:spPr>
            <a:xfrm flipH="1">
              <a:off x="4517233" y="2815271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D20402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</a:endParaRPr>
            </a:p>
          </p:txBody>
        </p:sp>
        <p:sp>
          <p:nvSpPr>
            <p:cNvPr id="8" name="椭圆 8"/>
            <p:cNvSpPr/>
            <p:nvPr/>
          </p:nvSpPr>
          <p:spPr>
            <a:xfrm rot="16200000" flipV="1">
              <a:off x="3510755" y="2969262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D20402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</a:endParaRPr>
            </a:p>
          </p:txBody>
        </p:sp>
      </p:grpSp>
      <p:grpSp>
        <p:nvGrpSpPr>
          <p:cNvPr id="16" name="组合 81"/>
          <p:cNvGrpSpPr/>
          <p:nvPr/>
        </p:nvGrpSpPr>
        <p:grpSpPr>
          <a:xfrm rot="10800000">
            <a:off x="4289958" y="4480994"/>
            <a:ext cx="525511" cy="494909"/>
            <a:chOff x="5758372" y="2313737"/>
            <a:chExt cx="525579" cy="371182"/>
          </a:xfrm>
          <a:solidFill>
            <a:schemeClr val="accent2"/>
          </a:solidFill>
        </p:grpSpPr>
        <p:sp>
          <p:nvSpPr>
            <p:cNvPr id="17" name="等腰三角形 82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D20402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</a:endParaRPr>
            </a:p>
          </p:txBody>
        </p:sp>
        <p:sp>
          <p:nvSpPr>
            <p:cNvPr id="18" name="等腰三角形 83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D20402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</a:endParaRPr>
            </a:p>
          </p:txBody>
        </p:sp>
      </p:grpSp>
      <p:grpSp>
        <p:nvGrpSpPr>
          <p:cNvPr id="19" name="组合 84"/>
          <p:cNvGrpSpPr/>
          <p:nvPr/>
        </p:nvGrpSpPr>
        <p:grpSpPr>
          <a:xfrm>
            <a:off x="7384349" y="2916846"/>
            <a:ext cx="525511" cy="494909"/>
            <a:chOff x="5758372" y="2313737"/>
            <a:chExt cx="525579" cy="371182"/>
          </a:xfrm>
          <a:solidFill>
            <a:schemeClr val="accent3"/>
          </a:solidFill>
        </p:grpSpPr>
        <p:sp>
          <p:nvSpPr>
            <p:cNvPr id="20" name="等腰三角形 85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D20402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</a:endParaRPr>
            </a:p>
          </p:txBody>
        </p:sp>
        <p:sp>
          <p:nvSpPr>
            <p:cNvPr id="21" name="等腰三角形 86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D20402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</a:endParaRPr>
            </a:p>
          </p:txBody>
        </p:sp>
      </p:grpSp>
      <p:grpSp>
        <p:nvGrpSpPr>
          <p:cNvPr id="22" name="组合 87"/>
          <p:cNvGrpSpPr/>
          <p:nvPr/>
        </p:nvGrpSpPr>
        <p:grpSpPr>
          <a:xfrm>
            <a:off x="7420025" y="4390946"/>
            <a:ext cx="525511" cy="494909"/>
            <a:chOff x="5758372" y="2313737"/>
            <a:chExt cx="525579" cy="371182"/>
          </a:xfrm>
          <a:solidFill>
            <a:schemeClr val="accent1"/>
          </a:solidFill>
        </p:grpSpPr>
        <p:sp>
          <p:nvSpPr>
            <p:cNvPr id="23" name="等腰三角形 88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D20402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</a:endParaRPr>
            </a:p>
          </p:txBody>
        </p:sp>
        <p:sp>
          <p:nvSpPr>
            <p:cNvPr id="24" name="等腰三角形 89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D20402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580189" y="2712379"/>
            <a:ext cx="3199604" cy="1341925"/>
            <a:chOff x="56189" y="2712378"/>
            <a:chExt cx="3199604" cy="1341925"/>
          </a:xfrm>
        </p:grpSpPr>
        <p:sp>
          <p:nvSpPr>
            <p:cNvPr id="3" name="Rounded Rectangle 2"/>
            <p:cNvSpPr/>
            <p:nvPr/>
          </p:nvSpPr>
          <p:spPr>
            <a:xfrm>
              <a:off x="61015" y="2712378"/>
              <a:ext cx="2617206" cy="1341925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  <a:latin typeface="Century Schoolbook"/>
              </a:endParaRPr>
            </a:p>
          </p:txBody>
        </p:sp>
        <p:grpSp>
          <p:nvGrpSpPr>
            <p:cNvPr id="13" name="组合 78"/>
            <p:cNvGrpSpPr/>
            <p:nvPr/>
          </p:nvGrpSpPr>
          <p:grpSpPr>
            <a:xfrm rot="10800000">
              <a:off x="2730282" y="3006895"/>
              <a:ext cx="525511" cy="494909"/>
              <a:chOff x="5758372" y="2313737"/>
              <a:chExt cx="525579" cy="371182"/>
            </a:xfrm>
            <a:solidFill>
              <a:schemeClr val="tx2"/>
            </a:solidFill>
          </p:grpSpPr>
          <p:sp>
            <p:nvSpPr>
              <p:cNvPr id="14" name="等腰三角形 79"/>
              <p:cNvSpPr/>
              <p:nvPr/>
            </p:nvSpPr>
            <p:spPr>
              <a:xfrm rot="5400000">
                <a:off x="5732774" y="2339335"/>
                <a:ext cx="371182" cy="31998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rgbClr val="D20402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endParaRPr>
              </a:p>
            </p:txBody>
          </p:sp>
          <p:sp>
            <p:nvSpPr>
              <p:cNvPr id="15" name="等腰三角形 80"/>
              <p:cNvSpPr/>
              <p:nvPr/>
            </p:nvSpPr>
            <p:spPr>
              <a:xfrm rot="5400000">
                <a:off x="5938368" y="2339335"/>
                <a:ext cx="371182" cy="31998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rgbClr val="D20402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56189" y="2925443"/>
              <a:ext cx="2727294" cy="9848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8" tIns="60955" rIns="121908" bIns="60955" rtlCol="0">
              <a:spAutoFit/>
            </a:bodyPr>
            <a:lstStyle/>
            <a:p>
              <a:pPr algn="just"/>
              <a:r>
                <a:rPr lang="en-US" sz="2800" dirty="0" err="1">
                  <a:solidFill>
                    <a:prstClr val="white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Giải</a:t>
              </a:r>
              <a:r>
                <a:rPr lang="en-US" sz="2800" dirty="0">
                  <a:solidFill>
                    <a:prstClr val="white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hệ</a:t>
              </a:r>
              <a:r>
                <a:rPr lang="en-US" sz="2800" dirty="0">
                  <a:solidFill>
                    <a:prstClr val="white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PT (I) </a:t>
              </a:r>
              <a:r>
                <a:rPr lang="en-US" sz="2800" dirty="0" err="1">
                  <a:solidFill>
                    <a:prstClr val="white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theo</a:t>
              </a:r>
              <a:r>
                <a:rPr lang="en-US" sz="2800" dirty="0">
                  <a:solidFill>
                    <a:prstClr val="white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PP </a:t>
              </a:r>
              <a:r>
                <a:rPr lang="en-US" sz="2800" dirty="0" err="1">
                  <a:solidFill>
                    <a:prstClr val="white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thế</a:t>
              </a:r>
              <a:endParaRPr lang="en-US" sz="2800" dirty="0">
                <a:solidFill>
                  <a:prstClr val="white"/>
                </a:solidFill>
                <a:latin typeface="Century Schoolboo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945535" y="2859471"/>
            <a:ext cx="2642946" cy="984875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5" rIns="121908" bIns="60955" rtlCol="0">
            <a:spAutoFit/>
          </a:bodyPr>
          <a:lstStyle/>
          <a:p>
            <a:pPr algn="just"/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PT (II)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PP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endParaRPr lang="en-US" sz="2800" dirty="0">
              <a:solidFill>
                <a:prstClr val="white"/>
              </a:solidFill>
              <a:latin typeface="Century Schoolbook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979932" y="576820"/>
            <a:ext cx="6392669" cy="6839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Cho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Picture 29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201" y="14174"/>
            <a:ext cx="1508859" cy="158602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 Box 18"/>
              <p:cNvSpPr txBox="1">
                <a:spLocks noChangeArrowheads="1"/>
              </p:cNvSpPr>
              <p:nvPr/>
            </p:nvSpPr>
            <p:spPr bwMode="auto">
              <a:xfrm>
                <a:off x="2979931" y="1454725"/>
                <a:ext cx="6392669" cy="9161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tx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r>
                  <a:rPr lang="en-US" sz="2400" dirty="0">
                    <a:solidFill>
                      <a:prstClr val="black"/>
                    </a:solidFill>
                    <a:latin typeface="Times New Roman" pitchFamily="18" charset="0"/>
                  </a:rPr>
                  <a:t>(I)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−2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𝑦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=−6</m:t>
                            </m:r>
                          </m:e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−2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+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𝑦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Times New Roman" pitchFamily="18" charset="0"/>
                  </a:rPr>
                  <a:t>  và  (II)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+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𝑦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=2</m:t>
                            </m:r>
                          </m:e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8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+2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𝑦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endParaRPr lang="en-US" sz="2400" dirty="0">
                  <a:solidFill>
                    <a:prstClr val="black"/>
                  </a:solidFill>
                  <a:latin typeface="Times New Roman" pitchFamily="18" charset="0"/>
                </a:endParaRPr>
              </a:p>
            </p:txBody>
          </p:sp>
        </mc:Choice>
        <mc:Fallback xmlns="">
          <p:sp>
            <p:nvSpPr>
              <p:cNvPr id="49" name="Text 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79931" y="1454725"/>
                <a:ext cx="6392669" cy="916148"/>
              </a:xfrm>
              <a:prstGeom prst="rect">
                <a:avLst/>
              </a:prstGeom>
              <a:blipFill>
                <a:blip r:embed="rId4"/>
                <a:stretch>
                  <a:fillRect l="-152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tx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Text Box 18"/>
          <p:cNvSpPr txBox="1">
            <a:spLocks noChangeArrowheads="1"/>
          </p:cNvSpPr>
          <p:nvPr/>
        </p:nvSpPr>
        <p:spPr bwMode="auto">
          <a:xfrm>
            <a:off x="5257800" y="2996626"/>
            <a:ext cx="629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54" name="Text Box 18"/>
          <p:cNvSpPr txBox="1">
            <a:spLocks noChangeArrowheads="1"/>
          </p:cNvSpPr>
          <p:nvPr/>
        </p:nvSpPr>
        <p:spPr bwMode="auto">
          <a:xfrm>
            <a:off x="6331715" y="4328700"/>
            <a:ext cx="629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</a:rPr>
              <a:t>4</a:t>
            </a:r>
          </a:p>
        </p:txBody>
      </p:sp>
      <p:sp>
        <p:nvSpPr>
          <p:cNvPr id="55" name="Text Box 18"/>
          <p:cNvSpPr txBox="1">
            <a:spLocks noChangeArrowheads="1"/>
          </p:cNvSpPr>
          <p:nvPr/>
        </p:nvSpPr>
        <p:spPr bwMode="auto">
          <a:xfrm>
            <a:off x="6215424" y="2937830"/>
            <a:ext cx="629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56" name="Text Box 18"/>
          <p:cNvSpPr txBox="1">
            <a:spLocks noChangeArrowheads="1"/>
          </p:cNvSpPr>
          <p:nvPr/>
        </p:nvSpPr>
        <p:spPr bwMode="auto">
          <a:xfrm>
            <a:off x="5350351" y="4346012"/>
            <a:ext cx="629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1635233" y="4214892"/>
            <a:ext cx="2617206" cy="1341925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PT (I)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PP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endParaRPr lang="en-US" sz="2800" dirty="0">
              <a:solidFill>
                <a:prstClr val="white"/>
              </a:solidFill>
              <a:latin typeface="Century Schoolbook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7992869" y="4214892"/>
            <a:ext cx="2617206" cy="1341925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>
              <a:solidFill>
                <a:prstClr val="whit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PT (II)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PP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endParaRPr lang="en-US" sz="2800" dirty="0">
              <a:solidFill>
                <a:prstClr val="white"/>
              </a:solidFill>
              <a:latin typeface="Century Schoolbook"/>
            </a:endParaRPr>
          </a:p>
          <a:p>
            <a:pPr algn="ctr"/>
            <a:endParaRPr lang="en-US" sz="2400" dirty="0">
              <a:solidFill>
                <a:prstClr val="white"/>
              </a:solidFill>
              <a:latin typeface="Century Schoolbook"/>
            </a:endParaRPr>
          </a:p>
        </p:txBody>
      </p:sp>
      <p:sp>
        <p:nvSpPr>
          <p:cNvPr id="59" name="Donut 58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02:00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Donut 59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01:59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Donut 60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01:58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Donut 61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01:57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Donut 62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01:56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Donut 63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01:55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Donut 64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01:54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Donut 65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01:53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Donut 66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01:52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Donut 67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01:51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Donut 68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01:50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Donut 69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01:49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01:48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01:47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01:46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Donut 73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01:45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Donut 74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01:44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Donut 75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01:43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Donut 76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01:42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Donut 77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01:41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Donut 78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01:40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Donut 79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01:39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Donut 80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01:38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Donut 81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01:37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Donut 82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01:36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Donut 83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01:35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Donut 84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01:34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Donut 85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01:33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Donut 86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01:32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" name="Donut 87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01:31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Donut 88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01:30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Donut 89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01:29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Donut 90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01:28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Donut 91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01:27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Donut 92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01:26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Donut 93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01:25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Donut 94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01:24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Donut 95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01:23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Donut 96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01:22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Donut 97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01:21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Donut 98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01:20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Donut 99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01:19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Donut 100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01:18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Donut 101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01:17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Donut 102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01:16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Donut 103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01:15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Donut 104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01:14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Donut 105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01:13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Donut 106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01:12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Donut 107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01:11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Donut 108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01:10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" name="Donut 109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01:09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1" name="Donut 110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01:08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" name="Donut 111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01:07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" name="Donut 112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01:06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Donut 113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01:05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Donut 114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01:04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" name="Donut 115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01:03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7" name="Donut 116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01:02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" name="Donut 117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01:01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Donut 118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01:00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Donut 119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00:59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Donut 120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00:58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Donut 121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00:57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Donut 122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00:56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Donut 123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00:55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Donut 124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00:54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Donut 125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00:53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7" name="Donut 126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00:52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" name="Donut 127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00:51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Donut 128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00:50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0" name="Donut 129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00:49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Donut 130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00:48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" name="Donut 131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00:47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" name="Donut 132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00:46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4" name="Donut 133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00:45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5" name="Donut 134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00:44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6" name="Donut 135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00:43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Donut 136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00:42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Donut 137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00:41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9" name="Donut 138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00:40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" name="Donut 139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00:39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" name="Donut 140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00:38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" name="Donut 141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00:37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" name="Donut 142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00:36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" name="Donut 143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00:35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5" name="Donut 144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00:34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6" name="Donut 145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00:33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7" name="Donut 146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00:32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8" name="Donut 147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00:31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9" name="Donut 148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00:30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0" name="Donut 149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00:29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1" name="Donut 150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00:28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2" name="Donut 151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00:27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" name="Donut 152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00:26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4" name="Donut 153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00:25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5" name="Donut 154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00:24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6" name="Donut 155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00:23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7" name="Donut 156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00:22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8" name="Donut 157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00:21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9" name="Donut 158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00:20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0" name="Donut 159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00:19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1" name="Donut 160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00:18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2" name="Donut 161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00:17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" name="Donut 162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00:16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4" name="Donut 163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00:15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5" name="Donut 164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00:14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6" name="Donut 165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00:13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7" name="Donut 166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00:12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8" name="Donut 167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00:11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9" name="Donut 168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00:10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0" name="Donut 169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00:09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1" name="Donut 170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00:08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2" name="Donut 171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00:07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3" name="Donut 172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00:06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" name="Donut 173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00:05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5" name="Donut 174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00:04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6" name="Donut 175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00:03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7" name="Donut 176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00:02</a:t>
            </a:r>
            <a:endParaRPr lang="en-US" sz="24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8" name="Donut 177"/>
          <p:cNvSpPr/>
          <p:nvPr/>
        </p:nvSpPr>
        <p:spPr>
          <a:xfrm>
            <a:off x="5336465" y="5434334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8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400" b="1" kern="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00:01</a:t>
            </a:r>
          </a:p>
        </p:txBody>
      </p:sp>
      <p:sp>
        <p:nvSpPr>
          <p:cNvPr id="179" name="Donut 178"/>
          <p:cNvSpPr/>
          <p:nvPr/>
        </p:nvSpPr>
        <p:spPr>
          <a:xfrm>
            <a:off x="5338810" y="5434333"/>
            <a:ext cx="1595390" cy="1307630"/>
          </a:xfrm>
          <a:prstGeom prst="donut">
            <a:avLst>
              <a:gd name="adj" fmla="val 16881"/>
            </a:avLst>
          </a:prstGeom>
          <a:solidFill>
            <a:srgbClr val="006600"/>
          </a:solidFill>
          <a:ln w="25400" cap="flat" cmpd="sng" algn="ctr">
            <a:solidFill>
              <a:schemeClr val="accent2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0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HẾT GIỜ</a:t>
            </a:r>
          </a:p>
        </p:txBody>
      </p:sp>
      <p:sp>
        <p:nvSpPr>
          <p:cNvPr id="180" name="Rounded Rectangle 179"/>
          <p:cNvSpPr/>
          <p:nvPr/>
        </p:nvSpPr>
        <p:spPr>
          <a:xfrm>
            <a:off x="9144001" y="5689765"/>
            <a:ext cx="1319213" cy="695333"/>
          </a:xfrm>
          <a:prstGeom prst="roundRect">
            <a:avLst/>
          </a:prstGeom>
          <a:solidFill>
            <a:srgbClr val="FFFF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2000" b="1" kern="0" dirty="0" err="1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000" b="1" kern="0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kern="0" dirty="0" err="1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endParaRPr lang="en-US" sz="2000" b="1" kern="0" dirty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1" name="Rectangle 5"/>
          <p:cNvSpPr>
            <a:spLocks noChangeArrowheads="1"/>
          </p:cNvSpPr>
          <p:nvPr/>
        </p:nvSpPr>
        <p:spPr bwMode="auto">
          <a:xfrm>
            <a:off x="4307483" y="76200"/>
            <a:ext cx="3150592" cy="457200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LUYỆN TẬP</a:t>
            </a:r>
          </a:p>
        </p:txBody>
      </p:sp>
      <p:pic>
        <p:nvPicPr>
          <p:cNvPr id="182" name="Picture 26" descr="XLIGHT~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524000" y="6530975"/>
            <a:ext cx="9144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935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000"/>
                            </p:stCondLst>
                            <p:childTnLst>
                              <p:par>
                                <p:cTn id="7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000"/>
                            </p:stCondLst>
                            <p:childTnLst>
                              <p:par>
                                <p:cTn id="7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4000"/>
                            </p:stCondLst>
                            <p:childTnLst>
                              <p:par>
                                <p:cTn id="8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0"/>
                            </p:stCondLst>
                            <p:childTnLst>
                              <p:par>
                                <p:cTn id="8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6000"/>
                            </p:stCondLst>
                            <p:childTnLst>
                              <p:par>
                                <p:cTn id="8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7000"/>
                            </p:stCondLst>
                            <p:childTnLst>
                              <p:par>
                                <p:cTn id="8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8000"/>
                            </p:stCondLst>
                            <p:childTnLst>
                              <p:par>
                                <p:cTn id="9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9000"/>
                            </p:stCondLst>
                            <p:childTnLst>
                              <p:par>
                                <p:cTn id="9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0"/>
                            </p:stCondLst>
                            <p:childTnLst>
                              <p:par>
                                <p:cTn id="9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2000"/>
                            </p:stCondLst>
                            <p:childTnLst>
                              <p:par>
                                <p:cTn id="10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4000"/>
                            </p:stCondLst>
                            <p:childTnLst>
                              <p:par>
                                <p:cTn id="11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5000"/>
                            </p:stCondLst>
                            <p:childTnLst>
                              <p:par>
                                <p:cTn id="11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8000"/>
                            </p:stCondLst>
                            <p:childTnLst>
                              <p:par>
                                <p:cTn id="12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3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3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3000"/>
                            </p:stCondLst>
                            <p:childTnLst>
                              <p:par>
                                <p:cTn id="13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4000"/>
                            </p:stCondLst>
                            <p:childTnLst>
                              <p:par>
                                <p:cTn id="14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5000"/>
                            </p:stCondLst>
                            <p:childTnLst>
                              <p:par>
                                <p:cTn id="14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6000"/>
                            </p:stCondLst>
                            <p:childTnLst>
                              <p:par>
                                <p:cTn id="14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7000"/>
                            </p:stCondLst>
                            <p:childTnLst>
                              <p:par>
                                <p:cTn id="14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8000"/>
                            </p:stCondLst>
                            <p:childTnLst>
                              <p:par>
                                <p:cTn id="15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9000"/>
                            </p:stCondLst>
                            <p:childTnLst>
                              <p:par>
                                <p:cTn id="15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0000"/>
                            </p:stCondLst>
                            <p:childTnLst>
                              <p:par>
                                <p:cTn id="15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1000"/>
                            </p:stCondLst>
                            <p:childTnLst>
                              <p:par>
                                <p:cTn id="16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6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3000"/>
                            </p:stCondLst>
                            <p:childTnLst>
                              <p:par>
                                <p:cTn id="16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7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7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46000"/>
                            </p:stCondLst>
                            <p:childTnLst>
                              <p:par>
                                <p:cTn id="17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47000"/>
                            </p:stCondLst>
                            <p:childTnLst>
                              <p:par>
                                <p:cTn id="17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48000"/>
                            </p:stCondLst>
                            <p:childTnLst>
                              <p:par>
                                <p:cTn id="18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49000"/>
                            </p:stCondLst>
                            <p:childTnLst>
                              <p:par>
                                <p:cTn id="18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00"/>
                            </p:stCondLst>
                            <p:childTnLst>
                              <p:par>
                                <p:cTn id="18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1000"/>
                            </p:stCondLst>
                            <p:childTnLst>
                              <p:par>
                                <p:cTn id="19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9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3000"/>
                            </p:stCondLst>
                            <p:childTnLst>
                              <p:par>
                                <p:cTn id="19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4000"/>
                            </p:stCondLst>
                            <p:childTnLst>
                              <p:par>
                                <p:cTn id="20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55000"/>
                            </p:stCondLst>
                            <p:childTnLst>
                              <p:par>
                                <p:cTn id="20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56000"/>
                            </p:stCondLst>
                            <p:childTnLst>
                              <p:par>
                                <p:cTn id="20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57000"/>
                            </p:stCondLst>
                            <p:childTnLst>
                              <p:par>
                                <p:cTn id="20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58000"/>
                            </p:stCondLst>
                            <p:childTnLst>
                              <p:par>
                                <p:cTn id="21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59000"/>
                            </p:stCondLst>
                            <p:childTnLst>
                              <p:par>
                                <p:cTn id="21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60000"/>
                            </p:stCondLst>
                            <p:childTnLst>
                              <p:par>
                                <p:cTn id="21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61000"/>
                            </p:stCondLst>
                            <p:childTnLst>
                              <p:par>
                                <p:cTn id="22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62000"/>
                            </p:stCondLst>
                            <p:childTnLst>
                              <p:par>
                                <p:cTn id="22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63000"/>
                            </p:stCondLst>
                            <p:childTnLst>
                              <p:par>
                                <p:cTn id="22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64000"/>
                            </p:stCondLst>
                            <p:childTnLst>
                              <p:par>
                                <p:cTn id="23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65000"/>
                            </p:stCondLst>
                            <p:childTnLst>
                              <p:par>
                                <p:cTn id="23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66000"/>
                            </p:stCondLst>
                            <p:childTnLst>
                              <p:par>
                                <p:cTn id="23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67000"/>
                            </p:stCondLst>
                            <p:childTnLst>
                              <p:par>
                                <p:cTn id="23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68000"/>
                            </p:stCondLst>
                            <p:childTnLst>
                              <p:par>
                                <p:cTn id="24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69000"/>
                            </p:stCondLst>
                            <p:childTnLst>
                              <p:par>
                                <p:cTn id="24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70000"/>
                            </p:stCondLst>
                            <p:childTnLst>
                              <p:par>
                                <p:cTn id="24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71000"/>
                            </p:stCondLst>
                            <p:childTnLst>
                              <p:par>
                                <p:cTn id="25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72000"/>
                            </p:stCondLst>
                            <p:childTnLst>
                              <p:par>
                                <p:cTn id="25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73000"/>
                            </p:stCondLst>
                            <p:childTnLst>
                              <p:par>
                                <p:cTn id="25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74000"/>
                            </p:stCondLst>
                            <p:childTnLst>
                              <p:par>
                                <p:cTn id="26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75000"/>
                            </p:stCondLst>
                            <p:childTnLst>
                              <p:par>
                                <p:cTn id="26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76000"/>
                            </p:stCondLst>
                            <p:childTnLst>
                              <p:par>
                                <p:cTn id="26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77000"/>
                            </p:stCondLst>
                            <p:childTnLst>
                              <p:par>
                                <p:cTn id="26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78000"/>
                            </p:stCondLst>
                            <p:childTnLst>
                              <p:par>
                                <p:cTn id="27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79000"/>
                            </p:stCondLst>
                            <p:childTnLst>
                              <p:par>
                                <p:cTn id="27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80000"/>
                            </p:stCondLst>
                            <p:childTnLst>
                              <p:par>
                                <p:cTn id="27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81000"/>
                            </p:stCondLst>
                            <p:childTnLst>
                              <p:par>
                                <p:cTn id="28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82000"/>
                            </p:stCondLst>
                            <p:childTnLst>
                              <p:par>
                                <p:cTn id="28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83000"/>
                            </p:stCondLst>
                            <p:childTnLst>
                              <p:par>
                                <p:cTn id="28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84000"/>
                            </p:stCondLst>
                            <p:childTnLst>
                              <p:par>
                                <p:cTn id="29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85000"/>
                            </p:stCondLst>
                            <p:childTnLst>
                              <p:par>
                                <p:cTn id="29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86000"/>
                            </p:stCondLst>
                            <p:childTnLst>
                              <p:par>
                                <p:cTn id="29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87000"/>
                            </p:stCondLst>
                            <p:childTnLst>
                              <p:par>
                                <p:cTn id="29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88000"/>
                            </p:stCondLst>
                            <p:childTnLst>
                              <p:par>
                                <p:cTn id="30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89000"/>
                            </p:stCondLst>
                            <p:childTnLst>
                              <p:par>
                                <p:cTn id="30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90000"/>
                            </p:stCondLst>
                            <p:childTnLst>
                              <p:par>
                                <p:cTn id="30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91000"/>
                            </p:stCondLst>
                            <p:childTnLst>
                              <p:par>
                                <p:cTn id="31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92000"/>
                            </p:stCondLst>
                            <p:childTnLst>
                              <p:par>
                                <p:cTn id="31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93000"/>
                            </p:stCondLst>
                            <p:childTnLst>
                              <p:par>
                                <p:cTn id="31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94000"/>
                            </p:stCondLst>
                            <p:childTnLst>
                              <p:par>
                                <p:cTn id="32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95000"/>
                            </p:stCondLst>
                            <p:childTnLst>
                              <p:par>
                                <p:cTn id="32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96000"/>
                            </p:stCondLst>
                            <p:childTnLst>
                              <p:par>
                                <p:cTn id="32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97000"/>
                            </p:stCondLst>
                            <p:childTnLst>
                              <p:par>
                                <p:cTn id="32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98000"/>
                            </p:stCondLst>
                            <p:childTnLst>
                              <p:par>
                                <p:cTn id="33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99000"/>
                            </p:stCondLst>
                            <p:childTnLst>
                              <p:par>
                                <p:cTn id="33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3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4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4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4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5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5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5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07000"/>
                            </p:stCondLst>
                            <p:childTnLst>
                              <p:par>
                                <p:cTn id="35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6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09000"/>
                            </p:stCondLst>
                            <p:childTnLst>
                              <p:par>
                                <p:cTn id="36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10000"/>
                            </p:stCondLst>
                            <p:childTnLst>
                              <p:par>
                                <p:cTn id="36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7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12000"/>
                            </p:stCondLst>
                            <p:childTnLst>
                              <p:par>
                                <p:cTn id="37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113000"/>
                            </p:stCondLst>
                            <p:childTnLst>
                              <p:par>
                                <p:cTn id="37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8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15000"/>
                            </p:stCondLst>
                            <p:childTnLst>
                              <p:par>
                                <p:cTn id="38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16000"/>
                            </p:stCondLst>
                            <p:childTnLst>
                              <p:par>
                                <p:cTn id="38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8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18000"/>
                            </p:stCondLst>
                            <p:childTnLst>
                              <p:par>
                                <p:cTn id="39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119000"/>
                            </p:stCondLst>
                            <p:childTnLst>
                              <p:par>
                                <p:cTn id="39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20000"/>
                            </p:stCondLst>
                            <p:childTnLst>
                              <p:par>
                                <p:cTn id="39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0"/>
                  </p:tgtEl>
                </p:cond>
              </p:nextCondLst>
            </p:seq>
          </p:childTnLst>
        </p:cTn>
      </p:par>
    </p:tnLst>
    <p:bldLst>
      <p:bldP spid="2" grpId="0" animBg="1"/>
      <p:bldP spid="27" grpId="0"/>
      <p:bldP spid="57" grpId="0" animBg="1"/>
      <p:bldP spid="5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/>
          <p:cNvGrpSpPr/>
          <p:nvPr/>
        </p:nvGrpSpPr>
        <p:grpSpPr>
          <a:xfrm>
            <a:off x="8277213" y="173496"/>
            <a:ext cx="2071688" cy="4431309"/>
            <a:chOff x="4648200" y="565737"/>
            <a:chExt cx="2762250" cy="4431309"/>
          </a:xfrm>
        </p:grpSpPr>
        <p:pic>
          <p:nvPicPr>
            <p:cNvPr id="71" name="Picture 14" descr="Wooden nature blank board stock vector. Illustration of drawing ...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10125" y1="79769" x2="10125" y2="79769"/>
                          <a14:foregroundMark x1="4750" y1="69750" x2="2125" y2="91329"/>
                          <a14:foregroundMark x1="82875" y1="70906" x2="80500" y2="8921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200" y="1981200"/>
              <a:ext cx="2762250" cy="18905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2" name="Picture 14" descr="Wooden nature blank board stock vector. Illustration of drawing ...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10125" y1="79769" x2="10125" y2="79769"/>
                          <a14:foregroundMark x1="4750" y1="69750" x2="2125" y2="91329"/>
                          <a14:foregroundMark x1="82875" y1="70906" x2="80500" y2="8921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200" y="565737"/>
              <a:ext cx="2762250" cy="18905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3" name="Picture 14" descr="Wooden nature blank board stock vector. Illustration of drawing ...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10125" y1="79769" x2="10125" y2="79769"/>
                          <a14:foregroundMark x1="4750" y1="69750" x2="2125" y2="91329"/>
                          <a14:foregroundMark x1="82875" y1="70906" x2="80500" y2="8921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200" y="3106517"/>
              <a:ext cx="2762250" cy="18905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1" name="Picture 9" descr="001[1]"/>
          <p:cNvPicPr>
            <a:picLocks noGrp="1" noChangeAspect="1" noChangeArrowheads="1" noCrop="1"/>
          </p:cNvPicPr>
          <p:nvPr>
            <p:ph type="ctrTitle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50" y="3290016"/>
            <a:ext cx="1143000" cy="1524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" name="Picture 34" descr="Ảnh động trang trí (13)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426" y="11571"/>
            <a:ext cx="285750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6" descr="Ảnh động trang trí (17)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25" y="20615"/>
            <a:ext cx="285750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4" descr="Ảnh động trang trí (13)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85259" y="1970900"/>
            <a:ext cx="3810000" cy="12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4" descr="Ảnh động trang trí (13)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777" y="6675713"/>
            <a:ext cx="285750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6" descr="Ảnh động trang trí (17)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034" y="11571"/>
            <a:ext cx="285750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4" descr="Ảnh động trang trí (13)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713061"/>
            <a:ext cx="285750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6" descr="Ảnh động trang trí (17)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266" y="6684724"/>
            <a:ext cx="285750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4" descr="Ảnh động trang trí (13)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90464" y="4911069"/>
            <a:ext cx="3810000" cy="12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4" descr="Ảnh động trang trí (13)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682828" y="1855848"/>
            <a:ext cx="3810000" cy="12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4" descr="Ảnh động trang trí (13)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677623" y="4796017"/>
            <a:ext cx="3810000" cy="12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230" y="441897"/>
            <a:ext cx="1828958" cy="1268078"/>
          </a:xfrm>
          <a:prstGeom prst="rect">
            <a:avLst/>
          </a:prstGeom>
        </p:spPr>
      </p:pic>
      <p:pic>
        <p:nvPicPr>
          <p:cNvPr id="18" name="Picture 17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91" y="1608944"/>
            <a:ext cx="1828958" cy="1530229"/>
          </a:xfrm>
          <a:prstGeom prst="rect">
            <a:avLst/>
          </a:prstGeom>
        </p:spPr>
      </p:pic>
      <p:pic>
        <p:nvPicPr>
          <p:cNvPr id="19" name="Picture 18">
            <a:hlinkClick r:id="" action="ppaction://noaction"/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231" y="2867205"/>
            <a:ext cx="1748653" cy="146304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14400" y="914400"/>
            <a:ext cx="7729538" cy="3764342"/>
            <a:chOff x="-966384" y="-112641"/>
            <a:chExt cx="7729538" cy="3764342"/>
          </a:xfrm>
        </p:grpSpPr>
        <p:pic>
          <p:nvPicPr>
            <p:cNvPr id="54" name="Picture 12" descr="2019 的 Wooden Hanging With Tropical, Wood, Wood Decoration ...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66384" y="-112641"/>
              <a:ext cx="7729538" cy="37643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6" name="Picture 54" descr="hình nền động dây ngang đẹp 1 (109)"/>
            <p:cNvPicPr>
              <a:picLocks noChangeAspect="1" noChangeArrowheads="1" noCrop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022" y="1669312"/>
              <a:ext cx="2624504" cy="76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" name="Picture 54" descr="hình nền động dây ngang đẹp 1 (109)"/>
            <p:cNvPicPr>
              <a:picLocks noChangeAspect="1" noChangeArrowheads="1" noCrop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047" y="1597164"/>
              <a:ext cx="2519607" cy="76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50" descr="Ảnh động trang trí (173)"/>
            <p:cNvPicPr>
              <a:picLocks noChangeAspect="1" noChangeArrowheads="1" noCrop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756" y="323223"/>
              <a:ext cx="4207948" cy="420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40" descr="Ảnh động trang trí (77)"/>
            <p:cNvPicPr>
              <a:picLocks noChangeAspect="1" noChangeArrowheads="1" noCrop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858" y="1571903"/>
              <a:ext cx="1555376" cy="409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40" descr="Ảnh động trang trí (77)"/>
            <p:cNvPicPr>
              <a:picLocks noChangeAspect="1" noChangeArrowheads="1" noCrop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052" y="1564174"/>
              <a:ext cx="1555376" cy="409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40" descr="Ảnh động trang trí (77)"/>
            <p:cNvPicPr>
              <a:picLocks noChangeAspect="1" noChangeArrowheads="1" noCrop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2730" y="1569173"/>
              <a:ext cx="1555376" cy="409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40" descr="Ảnh động trang trí (77)"/>
            <p:cNvPicPr>
              <a:picLocks noChangeAspect="1" noChangeArrowheads="1" noCrop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5482" y="1552821"/>
              <a:ext cx="1555376" cy="409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7" name="Rectangle 5"/>
          <p:cNvSpPr>
            <a:spLocks noChangeArrowheads="1"/>
          </p:cNvSpPr>
          <p:nvPr/>
        </p:nvSpPr>
        <p:spPr bwMode="auto">
          <a:xfrm>
            <a:off x="2473095" y="422208"/>
            <a:ext cx="5042930" cy="669959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VẬN DỤNG</a:t>
            </a:r>
          </a:p>
        </p:txBody>
      </p:sp>
      <p:sp>
        <p:nvSpPr>
          <p:cNvPr id="48" name="Rectangle 47"/>
          <p:cNvSpPr/>
          <p:nvPr/>
        </p:nvSpPr>
        <p:spPr>
          <a:xfrm>
            <a:off x="2258634" y="1905000"/>
            <a:ext cx="5132767" cy="107721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cap="all" dirty="0">
                <a:ln w="9000" cmpd="sng">
                  <a:solidFill>
                    <a:srgbClr val="F5CD2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5CD2D">
                        <a:shade val="20000"/>
                        <a:satMod val="245000"/>
                      </a:srgbClr>
                    </a:gs>
                    <a:gs pos="43000">
                      <a:srgbClr val="F5CD2D">
                        <a:satMod val="255000"/>
                      </a:srgbClr>
                    </a:gs>
                    <a:gs pos="48000">
                      <a:srgbClr val="F5CD2D">
                        <a:shade val="85000"/>
                        <a:satMod val="255000"/>
                      </a:srgbClr>
                    </a:gs>
                    <a:gs pos="100000">
                      <a:srgbClr val="F5CD2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 Schoolbook"/>
              </a:rPr>
              <a:t>VÒNG QUAY MAY MẮN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082079" y="3479488"/>
            <a:ext cx="3668699" cy="3046563"/>
            <a:chOff x="2198701" y="1283681"/>
            <a:chExt cx="5018527" cy="4210375"/>
          </a:xfrm>
        </p:grpSpPr>
        <p:grpSp>
          <p:nvGrpSpPr>
            <p:cNvPr id="35" name="Google Shape;159;p1"/>
            <p:cNvGrpSpPr/>
            <p:nvPr/>
          </p:nvGrpSpPr>
          <p:grpSpPr>
            <a:xfrm>
              <a:off x="2198701" y="1283681"/>
              <a:ext cx="4202099" cy="4210375"/>
              <a:chOff x="5423926" y="292790"/>
              <a:chExt cx="5836074" cy="5828280"/>
            </a:xfrm>
          </p:grpSpPr>
          <p:pic>
            <p:nvPicPr>
              <p:cNvPr id="36" name="Google Shape;160;p1"/>
              <p:cNvPicPr preferRelativeResize="0"/>
              <p:nvPr/>
            </p:nvPicPr>
            <p:blipFill rotWithShape="1">
              <a:blip r:embed="rId20">
                <a:alphaModFix/>
              </a:blip>
              <a:srcRect/>
              <a:stretch/>
            </p:blipFill>
            <p:spPr>
              <a:xfrm>
                <a:off x="5425622" y="292790"/>
                <a:ext cx="5834378" cy="582828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7" name="Google Shape;161;p1"/>
              <p:cNvSpPr txBox="1"/>
              <p:nvPr/>
            </p:nvSpPr>
            <p:spPr>
              <a:xfrm rot="14949661">
                <a:off x="6674685" y="1227580"/>
                <a:ext cx="2025647" cy="7600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prstClr val="black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9</a:t>
                </a:r>
                <a:endParaRPr sz="2000" b="1" dirty="0">
                  <a:solidFill>
                    <a:prstClr val="black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endParaRPr>
              </a:p>
            </p:txBody>
          </p:sp>
          <p:sp>
            <p:nvSpPr>
              <p:cNvPr id="38" name="Google Shape;162;p1"/>
              <p:cNvSpPr txBox="1"/>
              <p:nvPr/>
            </p:nvSpPr>
            <p:spPr>
              <a:xfrm rot="12232592">
                <a:off x="5423926" y="2053921"/>
                <a:ext cx="2453550" cy="7653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prstClr val="white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May </a:t>
                </a:r>
                <a:r>
                  <a:rPr lang="en-US" sz="2000" b="1" dirty="0" err="1">
                    <a:solidFill>
                      <a:prstClr val="white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mắn</a:t>
                </a:r>
                <a:endParaRPr sz="2000" b="1" dirty="0">
                  <a:solidFill>
                    <a:prstClr val="white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endParaRPr>
              </a:p>
            </p:txBody>
          </p:sp>
          <p:sp>
            <p:nvSpPr>
              <p:cNvPr id="39" name="Google Shape;163;p1"/>
              <p:cNvSpPr txBox="1"/>
              <p:nvPr/>
            </p:nvSpPr>
            <p:spPr>
              <a:xfrm rot="17590276">
                <a:off x="8020994" y="932290"/>
                <a:ext cx="2025647" cy="13447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/>
                <a:r>
                  <a:rPr lang="en-US" sz="2000" b="1" dirty="0" err="1">
                    <a:solidFill>
                      <a:prstClr val="white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Mất</a:t>
                </a:r>
                <a:r>
                  <a:rPr lang="en-US" sz="2000" b="1" dirty="0">
                    <a:solidFill>
                      <a:prstClr val="white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 </a:t>
                </a:r>
                <a:r>
                  <a:rPr lang="en-US" sz="2000" b="1" dirty="0" err="1">
                    <a:solidFill>
                      <a:prstClr val="white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lượt</a:t>
                </a:r>
                <a:endParaRPr sz="2000" b="1" dirty="0">
                  <a:solidFill>
                    <a:prstClr val="white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endParaRPr>
              </a:p>
            </p:txBody>
          </p:sp>
          <p:sp>
            <p:nvSpPr>
              <p:cNvPr id="40" name="Google Shape;164;p1"/>
              <p:cNvSpPr txBox="1"/>
              <p:nvPr/>
            </p:nvSpPr>
            <p:spPr>
              <a:xfrm rot="20155085">
                <a:off x="8917981" y="2145125"/>
                <a:ext cx="2025647" cy="7653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prstClr val="black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10</a:t>
                </a:r>
                <a:endParaRPr sz="2000" b="1" dirty="0">
                  <a:solidFill>
                    <a:prstClr val="black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endParaRPr>
              </a:p>
            </p:txBody>
          </p:sp>
          <p:sp>
            <p:nvSpPr>
              <p:cNvPr id="41" name="Google Shape;165;p1"/>
              <p:cNvSpPr txBox="1"/>
              <p:nvPr/>
            </p:nvSpPr>
            <p:spPr>
              <a:xfrm rot="9501114">
                <a:off x="5697322" y="3480314"/>
                <a:ext cx="2025647" cy="7653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prstClr val="black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8</a:t>
                </a:r>
                <a:endParaRPr sz="2000" b="1" dirty="0">
                  <a:solidFill>
                    <a:prstClr val="black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endParaRPr>
              </a:p>
            </p:txBody>
          </p:sp>
          <p:sp>
            <p:nvSpPr>
              <p:cNvPr id="42" name="Google Shape;166;p1"/>
              <p:cNvSpPr txBox="1"/>
              <p:nvPr/>
            </p:nvSpPr>
            <p:spPr>
              <a:xfrm rot="6703311">
                <a:off x="6660975" y="4158924"/>
                <a:ext cx="2025647" cy="13447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/>
                <a:r>
                  <a:rPr lang="en-US" sz="2000" b="1" dirty="0" err="1">
                    <a:solidFill>
                      <a:prstClr val="white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Thêm</a:t>
                </a:r>
                <a:r>
                  <a:rPr lang="en-US" sz="2000" b="1" dirty="0">
                    <a:solidFill>
                      <a:prstClr val="white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 </a:t>
                </a:r>
                <a:r>
                  <a:rPr lang="en-US" sz="2000" b="1" dirty="0" err="1">
                    <a:solidFill>
                      <a:prstClr val="white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lượt</a:t>
                </a:r>
                <a:endParaRPr sz="2000" b="1" dirty="0">
                  <a:solidFill>
                    <a:prstClr val="white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endParaRPr>
              </a:p>
            </p:txBody>
          </p:sp>
          <p:sp>
            <p:nvSpPr>
              <p:cNvPr id="43" name="Google Shape;167;p1"/>
              <p:cNvSpPr txBox="1"/>
              <p:nvPr/>
            </p:nvSpPr>
            <p:spPr>
              <a:xfrm rot="3829829">
                <a:off x="8019636" y="4458531"/>
                <a:ext cx="2025647" cy="7600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prstClr val="black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10</a:t>
                </a:r>
                <a:endParaRPr sz="2000" b="1" dirty="0">
                  <a:solidFill>
                    <a:prstClr val="black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endParaRPr>
              </a:p>
            </p:txBody>
          </p:sp>
          <p:sp>
            <p:nvSpPr>
              <p:cNvPr id="44" name="Google Shape;168;p1"/>
              <p:cNvSpPr txBox="1"/>
              <p:nvPr/>
            </p:nvSpPr>
            <p:spPr>
              <a:xfrm rot="1321648">
                <a:off x="8940448" y="3217426"/>
                <a:ext cx="2025647" cy="13541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prstClr val="white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May </a:t>
                </a:r>
                <a:r>
                  <a:rPr lang="en-US" sz="2000" b="1" dirty="0" err="1">
                    <a:solidFill>
                      <a:prstClr val="white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mắn</a:t>
                </a:r>
                <a:endParaRPr sz="2000" b="1" dirty="0">
                  <a:solidFill>
                    <a:prstClr val="white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endParaRPr>
              </a:p>
            </p:txBody>
          </p:sp>
        </p:grpSp>
        <p:sp>
          <p:nvSpPr>
            <p:cNvPr id="45" name="Google Shape;206;p1"/>
            <p:cNvSpPr/>
            <p:nvPr/>
          </p:nvSpPr>
          <p:spPr>
            <a:xfrm rot="-5400000">
              <a:off x="6170372" y="2906190"/>
              <a:ext cx="605716" cy="990053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12700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/>
              <a:endParaRPr sz="2000">
                <a:solidFill>
                  <a:prstClr val="whit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QUAY">
              <a:hlinkClick r:id="rId21" action="ppaction://hlinksldjump"/>
            </p:cNvPr>
            <p:cNvSpPr/>
            <p:nvPr/>
          </p:nvSpPr>
          <p:spPr>
            <a:xfrm rot="5400000">
              <a:off x="6531428" y="3094954"/>
              <a:ext cx="783772" cy="587828"/>
            </a:xfrm>
            <a:prstGeom prst="heart">
              <a:avLst/>
            </a:prstGeom>
            <a:solidFill>
              <a:srgbClr val="FFCC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/>
              <a:endParaRPr sz="2000">
                <a:solidFill>
                  <a:prstClr val="whit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" name="vongquay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9296400" y="-1219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414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4" name="arrow.wav"/>
          </p:stSnd>
        </p:sndAc>
      </p:transition>
    </mc:Choice>
    <mc:Fallback xmlns="">
      <p:transition spd="slow">
        <p:sndAc>
          <p:stSnd>
            <p:snd r:embed="rId34" name="arrow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672717" y="218613"/>
            <a:ext cx="8632492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rgbClr val="F5CD2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5CD2D">
                        <a:shade val="20000"/>
                        <a:satMod val="245000"/>
                      </a:srgbClr>
                    </a:gs>
                    <a:gs pos="43000">
                      <a:srgbClr val="F5CD2D">
                        <a:satMod val="255000"/>
                      </a:srgbClr>
                    </a:gs>
                    <a:gs pos="48000">
                      <a:srgbClr val="F5CD2D">
                        <a:shade val="85000"/>
                        <a:satMod val="255000"/>
                      </a:srgbClr>
                    </a:gs>
                    <a:gs pos="100000">
                      <a:srgbClr val="F5CD2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 Schoolbook"/>
              </a:rPr>
              <a:t>VÒNG QUAY MAY MẮN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81201" y="1066800"/>
            <a:ext cx="789049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LUẬT CHƠI:</a:t>
            </a:r>
          </a:p>
          <a:p>
            <a:pPr marL="457200" indent="-457200">
              <a:buFontTx/>
              <a:buChar char="-"/>
            </a:pP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Nhấn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nút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ô.</a:t>
            </a:r>
          </a:p>
          <a:p>
            <a:pPr marL="457200" indent="-457200">
              <a:buFontTx/>
              <a:buChar char="-"/>
            </a:pP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Nhấn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màn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dừng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quay.</a:t>
            </a:r>
          </a:p>
          <a:p>
            <a:pPr marL="457200" indent="-457200">
              <a:buFontTx/>
              <a:buChar char="-"/>
            </a:pP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quà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quay.</a:t>
            </a:r>
          </a:p>
        </p:txBody>
      </p:sp>
      <p:sp>
        <p:nvSpPr>
          <p:cNvPr id="9" name="Action Button: Home 8">
            <a:hlinkClick r:id="rId2" action="ppaction://hlinksldjump" highlightClick="1"/>
          </p:cNvPr>
          <p:cNvSpPr/>
          <p:nvPr/>
        </p:nvSpPr>
        <p:spPr>
          <a:xfrm>
            <a:off x="9871694" y="5943600"/>
            <a:ext cx="643907" cy="533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entury Schoolbook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524948" y="3586967"/>
            <a:ext cx="3668699" cy="3046563"/>
            <a:chOff x="2198701" y="1283681"/>
            <a:chExt cx="5018527" cy="4210375"/>
          </a:xfrm>
        </p:grpSpPr>
        <p:grpSp>
          <p:nvGrpSpPr>
            <p:cNvPr id="8" name="Google Shape;159;p1"/>
            <p:cNvGrpSpPr/>
            <p:nvPr/>
          </p:nvGrpSpPr>
          <p:grpSpPr>
            <a:xfrm>
              <a:off x="2198701" y="1283681"/>
              <a:ext cx="4202099" cy="4210375"/>
              <a:chOff x="5423926" y="292790"/>
              <a:chExt cx="5836074" cy="5828280"/>
            </a:xfrm>
          </p:grpSpPr>
          <p:pic>
            <p:nvPicPr>
              <p:cNvPr id="12" name="Google Shape;160;p1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5425622" y="292790"/>
                <a:ext cx="5834378" cy="582828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3" name="Google Shape;161;p1"/>
              <p:cNvSpPr txBox="1"/>
              <p:nvPr/>
            </p:nvSpPr>
            <p:spPr>
              <a:xfrm rot="14949661">
                <a:off x="6674685" y="1227580"/>
                <a:ext cx="2025647" cy="7600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prstClr val="black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9</a:t>
                </a:r>
                <a:endParaRPr sz="2000" b="1" dirty="0">
                  <a:solidFill>
                    <a:prstClr val="black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endParaRPr>
              </a:p>
            </p:txBody>
          </p:sp>
          <p:sp>
            <p:nvSpPr>
              <p:cNvPr id="14" name="Google Shape;162;p1"/>
              <p:cNvSpPr txBox="1"/>
              <p:nvPr/>
            </p:nvSpPr>
            <p:spPr>
              <a:xfrm rot="12232592">
                <a:off x="5423926" y="2053921"/>
                <a:ext cx="2453550" cy="7653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prstClr val="white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May </a:t>
                </a:r>
                <a:r>
                  <a:rPr lang="en-US" sz="2000" b="1" dirty="0" err="1">
                    <a:solidFill>
                      <a:prstClr val="white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mắn</a:t>
                </a:r>
                <a:endParaRPr sz="2000" b="1" dirty="0">
                  <a:solidFill>
                    <a:prstClr val="white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endParaRPr>
              </a:p>
            </p:txBody>
          </p:sp>
          <p:sp>
            <p:nvSpPr>
              <p:cNvPr id="15" name="Google Shape;163;p1"/>
              <p:cNvSpPr txBox="1"/>
              <p:nvPr/>
            </p:nvSpPr>
            <p:spPr>
              <a:xfrm rot="17590276">
                <a:off x="8020994" y="932290"/>
                <a:ext cx="2025647" cy="13447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/>
                <a:r>
                  <a:rPr lang="en-US" sz="2000" b="1" dirty="0" err="1">
                    <a:solidFill>
                      <a:prstClr val="white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Mất</a:t>
                </a:r>
                <a:r>
                  <a:rPr lang="en-US" sz="2000" b="1" dirty="0">
                    <a:solidFill>
                      <a:prstClr val="white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 </a:t>
                </a:r>
                <a:r>
                  <a:rPr lang="en-US" sz="2000" b="1" dirty="0" err="1">
                    <a:solidFill>
                      <a:prstClr val="white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lượt</a:t>
                </a:r>
                <a:endParaRPr sz="2000" b="1" dirty="0">
                  <a:solidFill>
                    <a:prstClr val="white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endParaRPr>
              </a:p>
            </p:txBody>
          </p:sp>
          <p:sp>
            <p:nvSpPr>
              <p:cNvPr id="16" name="Google Shape;164;p1"/>
              <p:cNvSpPr txBox="1"/>
              <p:nvPr/>
            </p:nvSpPr>
            <p:spPr>
              <a:xfrm rot="20155085">
                <a:off x="8917981" y="2145125"/>
                <a:ext cx="2025647" cy="7653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prstClr val="black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10</a:t>
                </a:r>
                <a:endParaRPr sz="2000" b="1" dirty="0">
                  <a:solidFill>
                    <a:prstClr val="black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endParaRPr>
              </a:p>
            </p:txBody>
          </p:sp>
          <p:sp>
            <p:nvSpPr>
              <p:cNvPr id="17" name="Google Shape;165;p1"/>
              <p:cNvSpPr txBox="1"/>
              <p:nvPr/>
            </p:nvSpPr>
            <p:spPr>
              <a:xfrm rot="9501114">
                <a:off x="5697322" y="3480314"/>
                <a:ext cx="2025647" cy="7653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prstClr val="black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8</a:t>
                </a:r>
                <a:endParaRPr sz="2000" b="1" dirty="0">
                  <a:solidFill>
                    <a:prstClr val="black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endParaRPr>
              </a:p>
            </p:txBody>
          </p:sp>
          <p:sp>
            <p:nvSpPr>
              <p:cNvPr id="18" name="Google Shape;166;p1"/>
              <p:cNvSpPr txBox="1"/>
              <p:nvPr/>
            </p:nvSpPr>
            <p:spPr>
              <a:xfrm rot="6703311">
                <a:off x="6660975" y="4158924"/>
                <a:ext cx="2025647" cy="13447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/>
                <a:r>
                  <a:rPr lang="en-US" sz="2000" b="1" dirty="0" err="1">
                    <a:solidFill>
                      <a:prstClr val="white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Thêm</a:t>
                </a:r>
                <a:r>
                  <a:rPr lang="en-US" sz="2000" b="1" dirty="0">
                    <a:solidFill>
                      <a:prstClr val="white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 </a:t>
                </a:r>
                <a:r>
                  <a:rPr lang="en-US" sz="2000" b="1" dirty="0" err="1">
                    <a:solidFill>
                      <a:prstClr val="white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lượt</a:t>
                </a:r>
                <a:endParaRPr sz="2000" b="1" dirty="0">
                  <a:solidFill>
                    <a:prstClr val="white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endParaRPr>
              </a:p>
            </p:txBody>
          </p:sp>
          <p:sp>
            <p:nvSpPr>
              <p:cNvPr id="19" name="Google Shape;167;p1"/>
              <p:cNvSpPr txBox="1"/>
              <p:nvPr/>
            </p:nvSpPr>
            <p:spPr>
              <a:xfrm rot="3829829">
                <a:off x="8019636" y="4458531"/>
                <a:ext cx="2025647" cy="7600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prstClr val="black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10</a:t>
                </a:r>
                <a:endParaRPr sz="2000" b="1" dirty="0">
                  <a:solidFill>
                    <a:prstClr val="black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endParaRPr>
              </a:p>
            </p:txBody>
          </p:sp>
          <p:sp>
            <p:nvSpPr>
              <p:cNvPr id="20" name="Google Shape;168;p1"/>
              <p:cNvSpPr txBox="1"/>
              <p:nvPr/>
            </p:nvSpPr>
            <p:spPr>
              <a:xfrm rot="1321648">
                <a:off x="8940448" y="3217426"/>
                <a:ext cx="2025647" cy="13541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prstClr val="white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May </a:t>
                </a:r>
                <a:r>
                  <a:rPr lang="en-US" sz="2000" b="1" dirty="0" err="1">
                    <a:solidFill>
                      <a:prstClr val="white"/>
                    </a:solidFill>
                    <a:latin typeface="Times New Roman" pitchFamily="18" charset="0"/>
                    <a:ea typeface="Tahoma"/>
                    <a:cs typeface="Times New Roman" pitchFamily="18" charset="0"/>
                    <a:sym typeface="Tahoma"/>
                  </a:rPr>
                  <a:t>mắn</a:t>
                </a:r>
                <a:endParaRPr sz="2000" b="1" dirty="0">
                  <a:solidFill>
                    <a:prstClr val="white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endParaRPr>
              </a:p>
            </p:txBody>
          </p:sp>
        </p:grpSp>
        <p:sp>
          <p:nvSpPr>
            <p:cNvPr id="10" name="Google Shape;206;p1"/>
            <p:cNvSpPr/>
            <p:nvPr/>
          </p:nvSpPr>
          <p:spPr>
            <a:xfrm rot="-5400000">
              <a:off x="6170372" y="2906190"/>
              <a:ext cx="605716" cy="990053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12700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/>
              <a:endParaRPr sz="2000">
                <a:solidFill>
                  <a:prstClr val="whit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QUAY">
              <a:hlinkClick r:id="rId4" action="ppaction://hlinksldjump"/>
            </p:cNvPr>
            <p:cNvSpPr/>
            <p:nvPr/>
          </p:nvSpPr>
          <p:spPr>
            <a:xfrm rot="5400000">
              <a:off x="6531428" y="3094954"/>
              <a:ext cx="783772" cy="587828"/>
            </a:xfrm>
            <a:prstGeom prst="heart">
              <a:avLst/>
            </a:prstGeom>
            <a:solidFill>
              <a:srgbClr val="FFCC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/>
              <a:endParaRPr sz="2000">
                <a:solidFill>
                  <a:prstClr val="whit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" name="Oval 20"/>
          <p:cNvSpPr/>
          <p:nvPr/>
        </p:nvSpPr>
        <p:spPr>
          <a:xfrm>
            <a:off x="5446951" y="5859319"/>
            <a:ext cx="958991" cy="6671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QUAY</a:t>
            </a:r>
          </a:p>
        </p:txBody>
      </p:sp>
    </p:spTree>
    <p:extLst>
      <p:ext uri="{BB962C8B-B14F-4D97-AF65-F5344CB8AC3E}">
        <p14:creationId xmlns:p14="http://schemas.microsoft.com/office/powerpoint/2010/main" val="425125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1"/>
          <p:cNvGrpSpPr/>
          <p:nvPr/>
        </p:nvGrpSpPr>
        <p:grpSpPr>
          <a:xfrm>
            <a:off x="3722702" y="1283682"/>
            <a:ext cx="4202099" cy="4210375"/>
            <a:chOff x="5423926" y="292790"/>
            <a:chExt cx="5836074" cy="5828280"/>
          </a:xfrm>
        </p:grpSpPr>
        <p:pic>
          <p:nvPicPr>
            <p:cNvPr id="160" name="Google Shape;160;p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425622" y="292790"/>
              <a:ext cx="5834378" cy="58282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1" name="Google Shape;161;p1"/>
            <p:cNvSpPr txBox="1"/>
            <p:nvPr/>
          </p:nvSpPr>
          <p:spPr>
            <a:xfrm rot="14949661">
              <a:off x="6674684" y="1073325"/>
              <a:ext cx="2025648" cy="10685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4400" b="1" dirty="0">
                  <a:solidFill>
                    <a:prstClr val="black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rPr>
                <a:t>9</a:t>
              </a:r>
              <a:endParaRPr sz="4400" b="1" dirty="0">
                <a:solidFill>
                  <a:prstClr val="black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endParaRPr>
            </a:p>
          </p:txBody>
        </p:sp>
        <p:sp>
          <p:nvSpPr>
            <p:cNvPr id="162" name="Google Shape;162;p1"/>
            <p:cNvSpPr txBox="1"/>
            <p:nvPr/>
          </p:nvSpPr>
          <p:spPr>
            <a:xfrm rot="12232592">
              <a:off x="5423926" y="2117095"/>
              <a:ext cx="2453550" cy="6390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2400" b="1" dirty="0">
                  <a:solidFill>
                    <a:prstClr val="white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rPr>
                <a:t>May </a:t>
              </a:r>
              <a:r>
                <a:rPr lang="en-US" sz="2400" b="1" dirty="0" err="1">
                  <a:solidFill>
                    <a:prstClr val="white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rPr>
                <a:t>mắn</a:t>
              </a:r>
              <a:endParaRPr sz="2400" b="1" dirty="0">
                <a:solidFill>
                  <a:prstClr val="white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endParaRPr>
            </a:p>
          </p:txBody>
        </p:sp>
        <p:sp>
          <p:nvSpPr>
            <p:cNvPr id="163" name="Google Shape;163;p1"/>
            <p:cNvSpPr txBox="1"/>
            <p:nvPr/>
          </p:nvSpPr>
          <p:spPr>
            <a:xfrm rot="17590276">
              <a:off x="8020995" y="1284127"/>
              <a:ext cx="2025648" cy="6411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2400" b="1" dirty="0" err="1">
                  <a:solidFill>
                    <a:prstClr val="white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rPr>
                <a:t>Mất</a:t>
              </a:r>
              <a:r>
                <a:rPr lang="en-US" sz="2400" b="1" dirty="0">
                  <a:solidFill>
                    <a:prstClr val="white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rPr>
                <a:t> </a:t>
              </a:r>
              <a:r>
                <a:rPr lang="en-US" sz="2400" b="1" dirty="0" err="1">
                  <a:solidFill>
                    <a:prstClr val="white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rPr>
                <a:t>lượt</a:t>
              </a:r>
              <a:endParaRPr sz="2400" b="1" dirty="0">
                <a:solidFill>
                  <a:prstClr val="white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endParaRPr>
            </a:p>
          </p:txBody>
        </p:sp>
        <p:sp>
          <p:nvSpPr>
            <p:cNvPr id="164" name="Google Shape;164;p1"/>
            <p:cNvSpPr txBox="1"/>
            <p:nvPr/>
          </p:nvSpPr>
          <p:spPr>
            <a:xfrm rot="20155085">
              <a:off x="8917980" y="1995277"/>
              <a:ext cx="2025648" cy="10650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4400" b="1" dirty="0">
                  <a:solidFill>
                    <a:prstClr val="black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rPr>
                <a:t>10</a:t>
              </a:r>
              <a:endParaRPr sz="4400" b="1" dirty="0">
                <a:solidFill>
                  <a:prstClr val="black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endParaRPr>
            </a:p>
          </p:txBody>
        </p:sp>
        <p:sp>
          <p:nvSpPr>
            <p:cNvPr id="165" name="Google Shape;165;p1"/>
            <p:cNvSpPr txBox="1"/>
            <p:nvPr/>
          </p:nvSpPr>
          <p:spPr>
            <a:xfrm rot="9501114">
              <a:off x="5697321" y="3330467"/>
              <a:ext cx="2025648" cy="10650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4400" b="1" dirty="0">
                  <a:solidFill>
                    <a:prstClr val="black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rPr>
                <a:t>8</a:t>
              </a:r>
              <a:endParaRPr sz="4400" b="1" dirty="0">
                <a:solidFill>
                  <a:prstClr val="black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endParaRPr>
            </a:p>
          </p:txBody>
        </p:sp>
        <p:sp>
          <p:nvSpPr>
            <p:cNvPr id="166" name="Google Shape;166;p1"/>
            <p:cNvSpPr txBox="1"/>
            <p:nvPr/>
          </p:nvSpPr>
          <p:spPr>
            <a:xfrm rot="6703311">
              <a:off x="6660976" y="4553506"/>
              <a:ext cx="2025648" cy="5556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2000" b="1" dirty="0" err="1">
                  <a:solidFill>
                    <a:prstClr val="white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rPr>
                <a:t>Thêm</a:t>
              </a:r>
              <a:r>
                <a:rPr lang="en-US" sz="2000" b="1" dirty="0">
                  <a:solidFill>
                    <a:prstClr val="white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rPr>
                <a:t> </a:t>
              </a:r>
              <a:r>
                <a:rPr lang="en-US" sz="2000" b="1" dirty="0" err="1">
                  <a:solidFill>
                    <a:prstClr val="white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rPr>
                <a:t>lượt</a:t>
              </a:r>
              <a:endParaRPr sz="2000" b="1" dirty="0">
                <a:solidFill>
                  <a:prstClr val="white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endParaRPr>
            </a:p>
          </p:txBody>
        </p:sp>
        <p:sp>
          <p:nvSpPr>
            <p:cNvPr id="167" name="Google Shape;167;p1"/>
            <p:cNvSpPr txBox="1"/>
            <p:nvPr/>
          </p:nvSpPr>
          <p:spPr>
            <a:xfrm rot="3829829">
              <a:off x="8019635" y="4304277"/>
              <a:ext cx="2025648" cy="10685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4400" b="1" dirty="0">
                  <a:solidFill>
                    <a:prstClr val="black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rPr>
                <a:t>10</a:t>
              </a:r>
              <a:endParaRPr sz="4400" b="1" dirty="0">
                <a:solidFill>
                  <a:prstClr val="black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endParaRPr>
            </a:p>
          </p:txBody>
        </p:sp>
        <p:sp>
          <p:nvSpPr>
            <p:cNvPr id="168" name="Google Shape;168;p1"/>
            <p:cNvSpPr txBox="1"/>
            <p:nvPr/>
          </p:nvSpPr>
          <p:spPr>
            <a:xfrm rot="1321648">
              <a:off x="8940449" y="3575000"/>
              <a:ext cx="2025648" cy="6390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2400" b="1" dirty="0">
                  <a:solidFill>
                    <a:prstClr val="white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rPr>
                <a:t>May </a:t>
              </a:r>
              <a:r>
                <a:rPr lang="en-US" sz="2400" b="1" dirty="0" err="1">
                  <a:solidFill>
                    <a:prstClr val="white"/>
                  </a:solidFill>
                  <a:latin typeface="Times New Roman" pitchFamily="18" charset="0"/>
                  <a:ea typeface="Tahoma"/>
                  <a:cs typeface="Times New Roman" pitchFamily="18" charset="0"/>
                  <a:sym typeface="Tahoma"/>
                </a:rPr>
                <a:t>mắn</a:t>
              </a:r>
              <a:endParaRPr sz="2400" b="1" dirty="0">
                <a:solidFill>
                  <a:prstClr val="white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endParaRPr>
            </a:p>
          </p:txBody>
        </p:sp>
      </p:grpSp>
      <p:sp>
        <p:nvSpPr>
          <p:cNvPr id="171" name="Google Shape;171;p1">
            <a:hlinkClick r:id="rId6" action="ppaction://hlinksldjump"/>
          </p:cNvPr>
          <p:cNvSpPr/>
          <p:nvPr/>
        </p:nvSpPr>
        <p:spPr>
          <a:xfrm>
            <a:off x="2384342" y="5693753"/>
            <a:ext cx="1003266" cy="1036131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4400" b="1" dirty="0">
                <a:solidFill>
                  <a:prstClr val="black"/>
                </a:solidFill>
                <a:latin typeface="Tahoma"/>
                <a:ea typeface="Tahoma"/>
                <a:cs typeface="Tahoma"/>
                <a:sym typeface="Tahoma"/>
              </a:rPr>
              <a:t>1</a:t>
            </a:r>
            <a:endParaRPr sz="4400" b="1" dirty="0">
              <a:solidFill>
                <a:prstClr val="black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2" name="Google Shape;172;p1">
            <a:hlinkClick r:id="rId7" action="ppaction://hlinksldjump"/>
          </p:cNvPr>
          <p:cNvSpPr/>
          <p:nvPr/>
        </p:nvSpPr>
        <p:spPr>
          <a:xfrm>
            <a:off x="4240365" y="5693753"/>
            <a:ext cx="1003266" cy="995473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4400" b="1" dirty="0">
                <a:solidFill>
                  <a:prstClr val="black"/>
                </a:solidFill>
                <a:latin typeface="Tahoma"/>
                <a:ea typeface="Tahoma"/>
                <a:cs typeface="Tahoma"/>
                <a:sym typeface="Tahoma"/>
              </a:rPr>
              <a:t>2</a:t>
            </a:r>
            <a:endParaRPr sz="4400" b="1" dirty="0">
              <a:solidFill>
                <a:prstClr val="black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3" name="Google Shape;173;p1">
            <a:hlinkClick r:id="rId8" action="ppaction://hlinksldjump"/>
          </p:cNvPr>
          <p:cNvSpPr/>
          <p:nvPr/>
        </p:nvSpPr>
        <p:spPr>
          <a:xfrm>
            <a:off x="6051592" y="5666874"/>
            <a:ext cx="1003275" cy="1039497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4400" b="1" dirty="0">
                <a:solidFill>
                  <a:prstClr val="black"/>
                </a:solidFill>
                <a:latin typeface="Tahoma"/>
                <a:ea typeface="Tahoma"/>
                <a:cs typeface="Tahoma"/>
                <a:sym typeface="Tahoma"/>
              </a:rPr>
              <a:t>3</a:t>
            </a:r>
            <a:endParaRPr sz="4400" b="1" dirty="0">
              <a:solidFill>
                <a:prstClr val="black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4" name="Google Shape;174;p1">
            <a:hlinkClick r:id="rId9" action="ppaction://hlinksldjump"/>
          </p:cNvPr>
          <p:cNvSpPr/>
          <p:nvPr/>
        </p:nvSpPr>
        <p:spPr>
          <a:xfrm>
            <a:off x="7772400" y="5719860"/>
            <a:ext cx="1003266" cy="98574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4400" b="1" dirty="0">
                <a:solidFill>
                  <a:prstClr val="black"/>
                </a:solidFill>
                <a:latin typeface="Tahoma"/>
                <a:ea typeface="Tahoma"/>
                <a:cs typeface="Tahoma"/>
                <a:sym typeface="Tahoma"/>
              </a:rPr>
              <a:t>4</a:t>
            </a:r>
            <a:endParaRPr sz="4400" b="1" dirty="0">
              <a:solidFill>
                <a:prstClr val="black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181" name="Google Shape;181;p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067606" y="845531"/>
            <a:ext cx="371475" cy="43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3646305" y="1207472"/>
            <a:ext cx="371475" cy="43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213364" y="680278"/>
            <a:ext cx="371475" cy="43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1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9857874" y="478510"/>
            <a:ext cx="535781" cy="1190625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1"/>
          <p:cNvSpPr/>
          <p:nvPr/>
        </p:nvSpPr>
        <p:spPr>
          <a:xfrm rot="-5400000">
            <a:off x="7694372" y="2906191"/>
            <a:ext cx="605716" cy="99005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prstClr val="whit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QUAY">
            <a:hlinkClick r:id="rId12" action="ppaction://hlinksldjump"/>
          </p:cNvPr>
          <p:cNvSpPr/>
          <p:nvPr/>
        </p:nvSpPr>
        <p:spPr>
          <a:xfrm rot="5400000">
            <a:off x="8055428" y="3094954"/>
            <a:ext cx="783772" cy="587828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prstClr val="whit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Oval 1"/>
          <p:cNvSpPr/>
          <p:nvPr/>
        </p:nvSpPr>
        <p:spPr>
          <a:xfrm>
            <a:off x="9123465" y="5454095"/>
            <a:ext cx="1173851" cy="9533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QUAY</a:t>
            </a:r>
          </a:p>
        </p:txBody>
      </p:sp>
      <p:sp>
        <p:nvSpPr>
          <p:cNvPr id="3" name="Oval 2"/>
          <p:cNvSpPr/>
          <p:nvPr/>
        </p:nvSpPr>
        <p:spPr>
          <a:xfrm>
            <a:off x="12420600" y="5486883"/>
            <a:ext cx="640054" cy="8772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entury Schoolbook"/>
            </a:endParaRPr>
          </a:p>
        </p:txBody>
      </p:sp>
      <p:pic>
        <p:nvPicPr>
          <p:cNvPr id="6" name="vongquay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783003" y="-1219200"/>
            <a:ext cx="457200" cy="87798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672717" y="218613"/>
            <a:ext cx="8632492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rgbClr val="F5CD2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5CD2D">
                        <a:shade val="20000"/>
                        <a:satMod val="245000"/>
                      </a:srgbClr>
                    </a:gs>
                    <a:gs pos="43000">
                      <a:srgbClr val="F5CD2D">
                        <a:satMod val="255000"/>
                      </a:srgbClr>
                    </a:gs>
                    <a:gs pos="48000">
                      <a:srgbClr val="F5CD2D">
                        <a:shade val="85000"/>
                        <a:satMod val="255000"/>
                      </a:srgbClr>
                    </a:gs>
                    <a:gs pos="100000">
                      <a:srgbClr val="F5CD2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 Schoolbook"/>
              </a:rPr>
              <a:t>VÒNG QUAY MAY MẮN</a:t>
            </a:r>
          </a:p>
        </p:txBody>
      </p:sp>
      <p:sp>
        <p:nvSpPr>
          <p:cNvPr id="4" name="Action Button: Home 3">
            <a:hlinkClick r:id="rId14" action="ppaction://hlinksldjump" highlightClick="1"/>
          </p:cNvPr>
          <p:cNvSpPr/>
          <p:nvPr/>
        </p:nvSpPr>
        <p:spPr>
          <a:xfrm>
            <a:off x="9372601" y="6407482"/>
            <a:ext cx="715203" cy="45051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entury Schoolbook"/>
            </a:endParaRPr>
          </a:p>
        </p:txBody>
      </p:sp>
      <p:pic>
        <p:nvPicPr>
          <p:cNvPr id="27" name="Picture 33" descr="nature%20(6)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9453" y="1794415"/>
            <a:ext cx="524796" cy="519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3" descr="nature%20(6)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349" y="2579116"/>
            <a:ext cx="1049592" cy="1038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3" descr="nature%20(6)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3929203"/>
            <a:ext cx="761890" cy="753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3" descr="nature%20(6)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608" y="1787869"/>
            <a:ext cx="524796" cy="519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3" descr="nature%20(6)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587" y="3554076"/>
            <a:ext cx="1049592" cy="1038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3" descr="nature%20(6)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296" y="2521351"/>
            <a:ext cx="761890" cy="753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184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67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04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2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"/>
                  </p:tgtEl>
                </p:cond>
              </p:nextCondLst>
            </p:seq>
          </p:childTnLst>
        </p:cTn>
      </p:par>
    </p:tnLst>
    <p:bldLst>
      <p:bldP spid="171" grpId="0" animBg="1"/>
      <p:bldP spid="172" grpId="0" animBg="1"/>
      <p:bldP spid="173" grpId="0" animBg="1"/>
      <p:bldP spid="174" grpId="0" animBg="1"/>
      <p:bldP spid="3" grpId="0" animBg="1"/>
      <p:bldP spid="3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AutoShape 3"/>
          <p:cNvSpPr>
            <a:spLocks noChangeArrowheads="1"/>
          </p:cNvSpPr>
          <p:nvPr/>
        </p:nvSpPr>
        <p:spPr bwMode="auto">
          <a:xfrm>
            <a:off x="210525" y="5444699"/>
            <a:ext cx="2590800" cy="1371600"/>
          </a:xfrm>
          <a:prstGeom prst="irregularSeal2">
            <a:avLst/>
          </a:prstGeom>
          <a:solidFill>
            <a:srgbClr val="00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endParaRPr lang="en-US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10524" y="733733"/>
            <a:ext cx="11541314" cy="5448734"/>
            <a:chOff x="-777259" y="680832"/>
            <a:chExt cx="9133322" cy="5392543"/>
          </a:xfrm>
        </p:grpSpPr>
        <p:sp>
          <p:nvSpPr>
            <p:cNvPr id="44057" name="Text Box 25"/>
            <p:cNvSpPr txBox="1">
              <a:spLocks noChangeArrowheads="1"/>
            </p:cNvSpPr>
            <p:nvPr/>
          </p:nvSpPr>
          <p:spPr bwMode="auto">
            <a:xfrm>
              <a:off x="1609557" y="5554262"/>
              <a:ext cx="67056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800" b="1" dirty="0">
                  <a:solidFill>
                    <a:srgbClr val="FF0000"/>
                  </a:solidFill>
                  <a:cs typeface="Times New Roman" pitchFamily="18" charset="0"/>
                </a:rPr>
                <a:t>Theo </a:t>
              </a:r>
              <a:r>
                <a:rPr lang="en-US" sz="2800" b="1" dirty="0" err="1">
                  <a:solidFill>
                    <a:srgbClr val="FF0000"/>
                  </a:solidFill>
                  <a:cs typeface="Times New Roman" pitchFamily="18" charset="0"/>
                </a:rPr>
                <a:t>em</a:t>
              </a:r>
              <a:r>
                <a:rPr lang="en-US" sz="2800" b="1" dirty="0">
                  <a:solidFill>
                    <a:srgbClr val="FF0000"/>
                  </a:solidFill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cs typeface="Times New Roman" pitchFamily="18" charset="0"/>
                </a:rPr>
                <a:t>bạn</a:t>
              </a:r>
              <a:r>
                <a:rPr lang="en-US" sz="2800" b="1" dirty="0">
                  <a:solidFill>
                    <a:srgbClr val="FF0000"/>
                  </a:solidFill>
                  <a:cs typeface="Times New Roman" pitchFamily="18" charset="0"/>
                </a:rPr>
                <a:t> Mai </a:t>
              </a:r>
              <a:r>
                <a:rPr lang="en-US" sz="2800" b="1" dirty="0" err="1">
                  <a:solidFill>
                    <a:srgbClr val="FF0000"/>
                  </a:solidFill>
                  <a:cs typeface="Times New Roman" pitchFamily="18" charset="0"/>
                </a:rPr>
                <a:t>giải</a:t>
              </a:r>
              <a:r>
                <a:rPr lang="en-US" sz="2800" b="1" dirty="0">
                  <a:solidFill>
                    <a:srgbClr val="FF0000"/>
                  </a:solidFill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cs typeface="Times New Roman" pitchFamily="18" charset="0"/>
                </a:rPr>
                <a:t>đúng</a:t>
              </a:r>
              <a:r>
                <a:rPr lang="en-US" sz="2800" b="1" dirty="0">
                  <a:solidFill>
                    <a:srgbClr val="FF0000"/>
                  </a:solidFill>
                  <a:cs typeface="Times New Roman" pitchFamily="18" charset="0"/>
                </a:rPr>
                <a:t> hay </a:t>
              </a:r>
              <a:r>
                <a:rPr lang="en-US" sz="2800" b="1" dirty="0" err="1">
                  <a:solidFill>
                    <a:srgbClr val="FF0000"/>
                  </a:solidFill>
                  <a:cs typeface="Times New Roman" pitchFamily="18" charset="0"/>
                </a:rPr>
                <a:t>sai</a:t>
              </a:r>
              <a:r>
                <a:rPr lang="en-US" sz="2800" b="1" dirty="0">
                  <a:solidFill>
                    <a:srgbClr val="FF0000"/>
                  </a:solidFill>
                  <a:cs typeface="Times New Roman" pitchFamily="18" charset="0"/>
                </a:rPr>
                <a:t> ?</a:t>
              </a:r>
              <a:r>
                <a:rPr lang="en-US" sz="2000" b="1" dirty="0">
                  <a:solidFill>
                    <a:srgbClr val="FF0000"/>
                  </a:solidFill>
                  <a:cs typeface="Times New Roman" pitchFamily="18" charset="0"/>
                </a:rPr>
                <a:t> 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TextBox 1"/>
                <p:cNvSpPr txBox="1"/>
                <p:nvPr/>
              </p:nvSpPr>
              <p:spPr>
                <a:xfrm>
                  <a:off x="-777259" y="680832"/>
                  <a:ext cx="5801474" cy="11785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200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 Cho </a:t>
                  </a:r>
                  <a:r>
                    <a:rPr lang="en-US" sz="3200" dirty="0" err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hệ</a:t>
                  </a:r>
                  <a:r>
                    <a:rPr lang="en-US" sz="3200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 PT  </a:t>
                  </a:r>
                  <a14:m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3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3200" i="1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  <m:r>
                                <a:rPr lang="en-US" sz="3200" i="1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𝑥</m:t>
                              </m:r>
                              <m:r>
                                <a:rPr lang="en-US" sz="3200" i="1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−</m:t>
                              </m:r>
                              <m:r>
                                <a:rPr lang="en-US" sz="3200" i="1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𝑦</m:t>
                              </m:r>
                              <m:r>
                                <a:rPr lang="en-US" sz="3200" i="1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=3      (1)</m:t>
                              </m:r>
                            </m:e>
                            <m:e>
                              <m:r>
                                <a:rPr lang="en-US" sz="3200" i="1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3</m:t>
                              </m:r>
                              <m:r>
                                <a:rPr lang="en-US" sz="3200" i="1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𝑥</m:t>
                              </m:r>
                              <m:r>
                                <a:rPr lang="en-US" sz="3200" i="1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+2</m:t>
                              </m:r>
                              <m:r>
                                <a:rPr lang="en-US" sz="3200" i="1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𝑦</m:t>
                              </m:r>
                              <m:r>
                                <a:rPr lang="en-US" sz="3200" i="1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=1        (2)</m:t>
                              </m:r>
                            </m:e>
                          </m:eqArr>
                        </m:e>
                      </m:d>
                    </m:oMath>
                  </a14:m>
                  <a:endPara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2" name="TextBox 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777259" y="680832"/>
                  <a:ext cx="5801474" cy="1178558"/>
                </a:xfrm>
                <a:prstGeom prst="rect">
                  <a:avLst/>
                </a:prstGeom>
                <a:blipFill>
                  <a:blip r:embed="rId5"/>
                  <a:stretch>
                    <a:fillRect l="-74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" name="TextBox 23"/>
            <p:cNvSpPr txBox="1"/>
            <p:nvPr/>
          </p:nvSpPr>
          <p:spPr>
            <a:xfrm>
              <a:off x="4532904" y="931644"/>
              <a:ext cx="3823159" cy="578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Bạn Mai </a:t>
              </a:r>
              <a:r>
                <a:rPr lang="en-US" sz="32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đã</a:t>
              </a:r>
              <a:r>
                <a:rPr lang="en-US" sz="32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giải</a:t>
              </a:r>
              <a:r>
                <a:rPr lang="en-US" sz="32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như</a:t>
              </a:r>
              <a:r>
                <a:rPr lang="en-US" sz="32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sau</a:t>
              </a:r>
              <a:r>
                <a:rPr lang="en-US" sz="32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: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889059" y="6074886"/>
            <a:ext cx="383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7598D9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Mai </a:t>
            </a:r>
            <a:r>
              <a:rPr lang="en-US" sz="3600" b="1" dirty="0" err="1">
                <a:solidFill>
                  <a:srgbClr val="7598D9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600" b="1" dirty="0">
                <a:solidFill>
                  <a:srgbClr val="7598D9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7598D9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endParaRPr lang="en-US" sz="3600" b="1" dirty="0">
              <a:solidFill>
                <a:srgbClr val="7598D9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Google Shape;171;p1">
            <a:hlinkClick r:id="rId6" action="ppaction://hlinksldjump"/>
          </p:cNvPr>
          <p:cNvSpPr/>
          <p:nvPr/>
        </p:nvSpPr>
        <p:spPr>
          <a:xfrm>
            <a:off x="4876801" y="1"/>
            <a:ext cx="2477015" cy="8382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Câu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1</a:t>
            </a:r>
            <a:endParaRPr sz="4400" b="1" dirty="0">
              <a:solidFill>
                <a:prstClr val="black"/>
              </a:solidFill>
              <a:latin typeface="Times New Roman" pitchFamily="18" charset="0"/>
              <a:ea typeface="Tahoma"/>
              <a:cs typeface="Times New Roman" pitchFamily="18" charset="0"/>
              <a:sym typeface="Tahoma"/>
            </a:endParaRPr>
          </a:p>
        </p:txBody>
      </p:sp>
      <p:sp>
        <p:nvSpPr>
          <p:cNvPr id="21" name="Google Shape;214;p2">
            <a:hlinkClick r:id="rId7" action="ppaction://hlinksldjump"/>
          </p:cNvPr>
          <p:cNvSpPr/>
          <p:nvPr/>
        </p:nvSpPr>
        <p:spPr>
          <a:xfrm flipH="1">
            <a:off x="9612734" y="5790584"/>
            <a:ext cx="533400" cy="391885"/>
          </a:xfrm>
          <a:prstGeom prst="homePlate">
            <a:avLst>
              <a:gd name="adj" fmla="val 50000"/>
            </a:avLst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2E75B5"/>
              </a:buClr>
              <a:buSzPts val="3200"/>
            </a:pPr>
            <a:endParaRPr sz="3200" b="1" dirty="0">
              <a:solidFill>
                <a:srgbClr val="2E75B5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6" name="Google Shape;215;p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33802" y="76201"/>
            <a:ext cx="821872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Picture 33" descr="nature%20(6)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37871"/>
            <a:ext cx="524796" cy="519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3" descr="nature%20(6)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0556" y="0"/>
            <a:ext cx="1049592" cy="1038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Rounded Rectangle 29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01:00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00:59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00:58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00:57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00:56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00:55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00:54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00:53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00:52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00:51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00:50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00:49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00:48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00:47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00:46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00:45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00:44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00:43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00:42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00:41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00:40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00:39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00:38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00:37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00:36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00:35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00:34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00:33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00:32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00:31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00:30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00:29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00:28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00:27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00:26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00:25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00:24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00:23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00:22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00:20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00:19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00:18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00:17</a:t>
            </a:r>
          </a:p>
        </p:txBody>
      </p:sp>
      <p:sp>
        <p:nvSpPr>
          <p:cNvPr id="74" name="Rounded Rectangle 73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00:16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00:15</a:t>
            </a:r>
          </a:p>
        </p:txBody>
      </p:sp>
      <p:sp>
        <p:nvSpPr>
          <p:cNvPr id="76" name="Rounded Rectangle 75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00:14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00:13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00:12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00:11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00:10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00:09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00:08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00:07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00:06</a:t>
            </a:r>
          </a:p>
        </p:txBody>
      </p:sp>
      <p:sp>
        <p:nvSpPr>
          <p:cNvPr id="85" name="Rounded Rectangle 84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00:05</a:t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00:04</a:t>
            </a:r>
          </a:p>
        </p:txBody>
      </p:sp>
      <p:sp>
        <p:nvSpPr>
          <p:cNvPr id="87" name="Rounded Rectangle 86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00:03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00:02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00:01</a:t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00:00</a:t>
            </a:r>
          </a:p>
        </p:txBody>
      </p:sp>
      <p:sp>
        <p:nvSpPr>
          <p:cNvPr id="91" name="Oval 90"/>
          <p:cNvSpPr/>
          <p:nvPr/>
        </p:nvSpPr>
        <p:spPr>
          <a:xfrm>
            <a:off x="8534400" y="6033656"/>
            <a:ext cx="990600" cy="5755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START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4464D29-23AB-3A84-786D-A6E911177D6D}"/>
                  </a:ext>
                </a:extLst>
              </p:cNvPr>
              <p:cNvSpPr txBox="1"/>
              <p:nvPr/>
            </p:nvSpPr>
            <p:spPr>
              <a:xfrm>
                <a:off x="202765" y="1956622"/>
                <a:ext cx="11981476" cy="35394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Từ phương trình (1) ta có 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y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=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2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−3     </m:t>
                    </m:r>
                    <m:d>
                      <m:dPr>
                        <m:ctrlP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3</m:t>
                        </m:r>
                      </m:e>
                    </m:d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Thay vào phương trình (2) ta được : </a:t>
                </a:r>
                <a14:m>
                  <m:oMath xmlns:m="http://schemas.openxmlformats.org/officeDocument/2006/math">
                    <m:r>
                      <a:rPr lang="en-US" sz="32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+2(2</m:t>
                    </m:r>
                    <m:r>
                      <a:rPr lang="en-US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−3)=1     </m:t>
                    </m:r>
                    <m:d>
                      <m:dPr>
                        <m:ctrlP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4</m:t>
                        </m:r>
                      </m:e>
                    </m:d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Giải phương trình (4)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3</m:t>
                    </m:r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+4</m:t>
                    </m:r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−6=1</m:t>
                    </m:r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kumimoji="0" lang="vi-VN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     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7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𝑥</m:t>
                      </m:r>
                      <m:r>
                        <a:rPr kumimoji="0" lang="en-US" sz="32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/>
                          <a:cs typeface="+mn-cs"/>
                        </a:rPr>
                        <m:t>=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7</m:t>
                      </m:r>
                    </m:oMath>
                  </m:oMathPara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kumimoji="0" lang="vi-VN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        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𝑥</m:t>
                      </m:r>
                      <m:r>
                        <a:rPr kumimoji="0" lang="en-US" sz="32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/>
                          <a:cs typeface="+mn-cs"/>
                        </a:rPr>
                        <m:t>=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1</m:t>
                      </m:r>
                    </m:oMath>
                  </m:oMathPara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Thay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 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=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1 </m:t>
                    </m:r>
                  </m:oMath>
                </a14:m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vào phương trình (3) ta có: </a:t>
                </a:r>
                <a:r>
                  <a:rPr lang="en-US" sz="3200" dirty="0">
                    <a:solidFill>
                      <a:prstClr val="black"/>
                    </a:solidFill>
                    <a:effectLst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y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=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2.1−3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−1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Vậy hệ phương trình đã cho có nghiệm (x;y) = (</a:t>
                </a:r>
                <a:r>
                  <a:rPr lang="en-US" sz="3200" dirty="0">
                    <a:solidFill>
                      <a:prstClr val="black"/>
                    </a:solidFill>
                    <a:effectLst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1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;-</a:t>
                </a:r>
                <a:r>
                  <a:rPr lang="en-US" sz="3200" dirty="0">
                    <a:solidFill>
                      <a:prstClr val="black"/>
                    </a:solidFill>
                    <a:effectLst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1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)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4464D29-23AB-3A84-786D-A6E911177D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765" y="1956622"/>
                <a:ext cx="11981476" cy="3539430"/>
              </a:xfrm>
              <a:prstGeom prst="rect">
                <a:avLst/>
              </a:prstGeom>
              <a:blipFill>
                <a:blip r:embed="rId10"/>
                <a:stretch>
                  <a:fillRect l="-1272" t="-2410" b="-4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0310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0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0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0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60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70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8000"/>
                            </p:stCondLst>
                            <p:childTnLst>
                              <p:par>
                                <p:cTn id="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9000"/>
                            </p:stCondLst>
                            <p:childTnLst>
                              <p:par>
                                <p:cTn id="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0"/>
                            </p:stCondLst>
                            <p:childTnLst>
                              <p:par>
                                <p:cTn id="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1000"/>
                            </p:stCondLst>
                            <p:childTnLst>
                              <p:par>
                                <p:cTn id="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2000"/>
                            </p:stCondLst>
                            <p:childTnLst>
                              <p:par>
                                <p:cTn id="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3000"/>
                            </p:stCondLst>
                            <p:childTnLst>
                              <p:par>
                                <p:cTn id="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4000"/>
                            </p:stCondLst>
                            <p:childTnLst>
                              <p:par>
                                <p:cTn id="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0"/>
                            </p:stCondLst>
                            <p:childTnLst>
                              <p:par>
                                <p:cTn id="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6000"/>
                            </p:stCondLst>
                            <p:childTnLst>
                              <p:par>
                                <p:cTn id="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7000"/>
                            </p:stCondLst>
                            <p:childTnLst>
                              <p:par>
                                <p:cTn id="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8000"/>
                            </p:stCondLst>
                            <p:childTnLst>
                              <p:par>
                                <p:cTn id="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2000"/>
                            </p:stCondLst>
                            <p:childTnLst>
                              <p:par>
                                <p:cTn id="1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3000"/>
                            </p:stCondLst>
                            <p:childTnLst>
                              <p:par>
                                <p:cTn id="1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6000"/>
                            </p:stCondLst>
                            <p:childTnLst>
                              <p:par>
                                <p:cTn id="1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7000"/>
                            </p:stCondLst>
                            <p:childTnLst>
                              <p:par>
                                <p:cTn id="1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8000"/>
                            </p:stCondLst>
                            <p:childTnLst>
                              <p:par>
                                <p:cTn id="1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9000"/>
                            </p:stCondLst>
                            <p:childTnLst>
                              <p:par>
                                <p:cTn id="1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0000"/>
                            </p:stCondLst>
                            <p:childTnLst>
                              <p:par>
                                <p:cTn id="1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2000"/>
                            </p:stCondLst>
                            <p:childTnLst>
                              <p:par>
                                <p:cTn id="1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3000"/>
                            </p:stCondLst>
                            <p:childTnLst>
                              <p:par>
                                <p:cTn id="1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6000"/>
                            </p:stCondLst>
                            <p:childTnLst>
                              <p:par>
                                <p:cTn id="1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7000"/>
                            </p:stCondLst>
                            <p:childTnLst>
                              <p:par>
                                <p:cTn id="1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9000"/>
                            </p:stCondLst>
                            <p:childTnLst>
                              <p:par>
                                <p:cTn id="1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00"/>
                            </p:stCondLst>
                            <p:childTnLst>
                              <p:par>
                                <p:cTn id="1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2000"/>
                            </p:stCondLst>
                            <p:childTnLst>
                              <p:par>
                                <p:cTn id="1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3000"/>
                            </p:stCondLst>
                            <p:childTnLst>
                              <p:par>
                                <p:cTn id="1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6000"/>
                            </p:stCondLst>
                            <p:childTnLst>
                              <p:par>
                                <p:cTn id="1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7000"/>
                            </p:stCondLst>
                            <p:childTnLst>
                              <p:par>
                                <p:cTn id="1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8000"/>
                            </p:stCondLst>
                            <p:childTnLst>
                              <p:par>
                                <p:cTn id="1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9000"/>
                            </p:stCondLst>
                            <p:childTnLst>
                              <p:par>
                                <p:cTn id="1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0000"/>
                            </p:stCondLst>
                            <p:childTnLst>
                              <p:par>
                                <p:cTn id="1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</p:childTnLst>
        </p:cTn>
      </p:par>
    </p:tnLst>
    <p:bldLst>
      <p:bldP spid="44035" grpId="0" animBg="1"/>
      <p:bldP spid="25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2913" y="76201"/>
            <a:ext cx="821872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71;p1">
            <a:hlinkClick r:id="rId6" action="ppaction://hlinksldjump"/>
          </p:cNvPr>
          <p:cNvSpPr/>
          <p:nvPr/>
        </p:nvSpPr>
        <p:spPr>
          <a:xfrm>
            <a:off x="4065185" y="176206"/>
            <a:ext cx="2477015" cy="689959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Câu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2</a:t>
            </a:r>
            <a:endParaRPr sz="4400" b="1" dirty="0">
              <a:solidFill>
                <a:prstClr val="black"/>
              </a:solidFill>
              <a:latin typeface="Times New Roman" pitchFamily="18" charset="0"/>
              <a:ea typeface="Tahoma"/>
              <a:cs typeface="Times New Roman" pitchFamily="18" charset="0"/>
              <a:sym typeface="Tahom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921250" y="1725794"/>
                <a:ext cx="9441840" cy="16832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Sử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dụng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máy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tính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cầm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tay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để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tìm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nghiệm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của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hệ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 PT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sau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: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eqArrPr>
                          <m:e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 −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𝑦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=3       </m:t>
                            </m:r>
                          </m:e>
                          <m:e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 −4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𝑦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=2      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1250" y="1725794"/>
                <a:ext cx="9441840" cy="1683281"/>
              </a:xfrm>
              <a:prstGeom prst="rect">
                <a:avLst/>
              </a:prstGeom>
              <a:blipFill>
                <a:blip r:embed="rId7"/>
                <a:stretch>
                  <a:fillRect l="-1614" t="-5072" r="-32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703503" y="4033271"/>
            <a:ext cx="112320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>
                <a:solidFill>
                  <a:srgbClr val="FF0000"/>
                </a:solidFill>
              </a:rPr>
              <a:t>Vậy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hệ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phương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trình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có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nghiệm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duy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nhất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là</a:t>
            </a:r>
            <a:r>
              <a:rPr lang="en-US" sz="3200" b="1" dirty="0">
                <a:solidFill>
                  <a:srgbClr val="FF0000"/>
                </a:solidFill>
              </a:rPr>
              <a:t> (</a:t>
            </a:r>
            <a:r>
              <a:rPr lang="en-US" sz="3200" b="1" dirty="0" err="1">
                <a:solidFill>
                  <a:srgbClr val="FF0000"/>
                </a:solidFill>
              </a:rPr>
              <a:t>x;y</a:t>
            </a:r>
            <a:r>
              <a:rPr lang="en-US" sz="3200" b="1" dirty="0">
                <a:solidFill>
                  <a:srgbClr val="FF0000"/>
                </a:solidFill>
              </a:rPr>
              <a:t>)=(10; 7).</a:t>
            </a:r>
          </a:p>
        </p:txBody>
      </p:sp>
      <p:sp>
        <p:nvSpPr>
          <p:cNvPr id="15" name="Google Shape;214;p2">
            <a:hlinkClick r:id="rId8" action="ppaction://hlinksldjump"/>
          </p:cNvPr>
          <p:cNvSpPr/>
          <p:nvPr/>
        </p:nvSpPr>
        <p:spPr>
          <a:xfrm flipH="1">
            <a:off x="9642765" y="5791201"/>
            <a:ext cx="533400" cy="391885"/>
          </a:xfrm>
          <a:prstGeom prst="homePlate">
            <a:avLst>
              <a:gd name="adj" fmla="val 50000"/>
            </a:avLst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2E75B5"/>
              </a:buClr>
              <a:buSzPts val="3200"/>
            </a:pPr>
            <a:endParaRPr sz="3200" b="1" dirty="0">
              <a:solidFill>
                <a:srgbClr val="2E75B5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13394" name="Picture 82" descr="Ưu điểm nổi bậc của máy lạnh Mutil- máy lạnh mẹ bồng con- phân phối giá tốt  nhất tại Đại Đông Dương - 15.000.000đ | Nhật tảo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2" y="6067424"/>
            <a:ext cx="6324599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3" descr="nature%20(6)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37871"/>
            <a:ext cx="524796" cy="519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3" descr="nature%20(6)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104516"/>
            <a:ext cx="1049592" cy="1038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3" descr="nature%20(6)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1205869"/>
            <a:ext cx="761890" cy="753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ounded Rectangle 17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01:00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00:59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00:58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00:57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00:56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00:55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00:54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00:53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00:52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00:51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00:50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00:49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00:48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00:47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00:46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00:45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00:44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00:43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00:42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00:41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00:40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00:39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00:38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00:37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00:36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00:35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00:34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00:33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00:32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00:31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00:30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00:29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00:28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00:27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00:26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00:25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00:24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00:23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00:22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00:21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00:20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00:19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00:18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00:17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00:16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00:15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00:14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00:13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00:12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00:11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00:10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00:09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00:08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00:07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00:06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00:05</a:t>
            </a:r>
          </a:p>
        </p:txBody>
      </p:sp>
      <p:sp>
        <p:nvSpPr>
          <p:cNvPr id="74" name="Rounded Rectangle 73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00:04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00:03</a:t>
            </a:r>
          </a:p>
        </p:txBody>
      </p:sp>
      <p:sp>
        <p:nvSpPr>
          <p:cNvPr id="76" name="Rounded Rectangle 75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00:02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00:01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8534400" y="5494839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00:00</a:t>
            </a:r>
          </a:p>
        </p:txBody>
      </p:sp>
      <p:sp>
        <p:nvSpPr>
          <p:cNvPr id="79" name="Oval 78"/>
          <p:cNvSpPr/>
          <p:nvPr/>
        </p:nvSpPr>
        <p:spPr>
          <a:xfrm>
            <a:off x="8877300" y="6281639"/>
            <a:ext cx="990600" cy="5755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50785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0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0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70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9000"/>
                            </p:stCondLst>
                            <p:childTnLst>
                              <p:par>
                                <p:cTn id="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0"/>
                            </p:stCondLst>
                            <p:childTnLst>
                              <p:par>
                                <p:cTn id="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1000"/>
                            </p:stCondLst>
                            <p:childTnLst>
                              <p:par>
                                <p:cTn id="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2000"/>
                            </p:stCondLst>
                            <p:childTnLst>
                              <p:par>
                                <p:cTn id="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3000"/>
                            </p:stCondLst>
                            <p:childTnLst>
                              <p:par>
                                <p:cTn id="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4000"/>
                            </p:stCondLst>
                            <p:childTnLst>
                              <p:par>
                                <p:cTn id="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0"/>
                            </p:stCondLst>
                            <p:childTnLst>
                              <p:par>
                                <p:cTn id="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6000"/>
                            </p:stCondLst>
                            <p:childTnLst>
                              <p:par>
                                <p:cTn id="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7000"/>
                            </p:stCondLst>
                            <p:childTnLst>
                              <p:par>
                                <p:cTn id="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8000"/>
                            </p:stCondLst>
                            <p:childTnLst>
                              <p:par>
                                <p:cTn id="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9000"/>
                            </p:stCondLst>
                            <p:childTnLst>
                              <p:par>
                                <p:cTn id="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3000"/>
                            </p:stCondLst>
                            <p:childTnLst>
                              <p:par>
                                <p:cTn id="1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7000"/>
                            </p:stCondLst>
                            <p:childTnLst>
                              <p:par>
                                <p:cTn id="1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8000"/>
                            </p:stCondLst>
                            <p:childTnLst>
                              <p:par>
                                <p:cTn id="1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0000"/>
                            </p:stCondLst>
                            <p:childTnLst>
                              <p:par>
                                <p:cTn id="1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3000"/>
                            </p:stCondLst>
                            <p:childTnLst>
                              <p:par>
                                <p:cTn id="1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7000"/>
                            </p:stCondLst>
                            <p:childTnLst>
                              <p:par>
                                <p:cTn id="1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00"/>
                            </p:stCondLst>
                            <p:childTnLst>
                              <p:par>
                                <p:cTn id="1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3000"/>
                            </p:stCondLst>
                            <p:childTnLst>
                              <p:par>
                                <p:cTn id="1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7000"/>
                            </p:stCondLst>
                            <p:childTnLst>
                              <p:par>
                                <p:cTn id="1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8000"/>
                            </p:stCondLst>
                            <p:childTnLst>
                              <p:par>
                                <p:cTn id="1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0000"/>
                            </p:stCondLst>
                            <p:childTnLst>
                              <p:par>
                                <p:cTn id="1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</p:childTnLst>
        </p:cTn>
      </p:par>
    </p:tnLst>
    <p:bldLst>
      <p:bldP spid="10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"/>
          <p:cNvSpPr/>
          <p:nvPr/>
        </p:nvSpPr>
        <p:spPr>
          <a:xfrm>
            <a:off x="1279072" y="4403577"/>
            <a:ext cx="7195457" cy="945055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7030A0">
              <a:alpha val="7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prstClr val="white"/>
              </a:buClr>
              <a:buSzPts val="3200"/>
            </a:pPr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ĐÁP ÁN: D</a:t>
            </a:r>
            <a:endParaRPr sz="3200" b="1" dirty="0">
              <a:solidFill>
                <a:prstClr val="white"/>
              </a:solidFill>
              <a:latin typeface="Times New Roman" pitchFamily="18" charset="0"/>
              <a:ea typeface="Tahoma"/>
              <a:cs typeface="Times New Roman" pitchFamily="18" charset="0"/>
              <a:sym typeface="Tahoma"/>
            </a:endParaRPr>
          </a:p>
        </p:txBody>
      </p:sp>
      <p:pic>
        <p:nvPicPr>
          <p:cNvPr id="215" name="Google Shape;215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24433" y="458075"/>
            <a:ext cx="904369" cy="848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214;p2">
            <a:hlinkClick r:id="rId6" action="ppaction://hlinksldjump"/>
          </p:cNvPr>
          <p:cNvSpPr/>
          <p:nvPr/>
        </p:nvSpPr>
        <p:spPr>
          <a:xfrm flipH="1">
            <a:off x="9642765" y="5791201"/>
            <a:ext cx="533400" cy="391885"/>
          </a:xfrm>
          <a:prstGeom prst="homePlate">
            <a:avLst>
              <a:gd name="adj" fmla="val 50000"/>
            </a:avLst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2E75B5"/>
              </a:buClr>
              <a:buSzPts val="3200"/>
            </a:pPr>
            <a:endParaRPr sz="3200" b="1" dirty="0">
              <a:solidFill>
                <a:srgbClr val="2E75B5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7" name="Google Shape;171;p1">
            <a:hlinkClick r:id="rId7" action="ppaction://hlinksldjump"/>
          </p:cNvPr>
          <p:cNvSpPr/>
          <p:nvPr/>
        </p:nvSpPr>
        <p:spPr>
          <a:xfrm>
            <a:off x="4876801" y="1"/>
            <a:ext cx="2477015" cy="8382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Câu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3</a:t>
            </a:r>
            <a:endParaRPr sz="4400" b="1" dirty="0">
              <a:solidFill>
                <a:prstClr val="black"/>
              </a:solidFill>
              <a:latin typeface="Times New Roman" pitchFamily="18" charset="0"/>
              <a:ea typeface="Tahoma"/>
              <a:cs typeface="Times New Roman" pitchFamily="18" charset="0"/>
              <a:sym typeface="Tahom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44125" y="1509368"/>
                <a:ext cx="9718965" cy="24888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Hệ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PT: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eqArrPr>
                          <m:e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 −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𝑦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=3</m:t>
                            </m:r>
                          </m:e>
                          <m:e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 −3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𝑦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=2</m:t>
                            </m:r>
                          </m:e>
                        </m:eqAr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  </m:t>
                        </m:r>
                      </m:e>
                    </m:d>
                  </m:oMath>
                </a14:m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:</a:t>
                </a:r>
              </a:p>
              <a:p>
                <a:endParaRPr lang="en-US" sz="32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A.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duy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nhất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nghiệm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		B.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hai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nghiệm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C. 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vô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nghiệm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			D.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vô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nghiệm</a:t>
                </a:r>
                <a:endParaRPr lang="en-US" sz="32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125" y="1509368"/>
                <a:ext cx="9718965" cy="2488823"/>
              </a:xfrm>
              <a:prstGeom prst="rect">
                <a:avLst/>
              </a:prstGeom>
              <a:blipFill>
                <a:blip r:embed="rId8"/>
                <a:stretch>
                  <a:fillRect l="-1631" b="-7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2" descr="Ưu điểm nổi bậc của máy lạnh Mutil- máy lạnh mẹ bồng con- phân phối giá tốt  nhất tại Đại Đông Dương - 15.000.000đ | Nhật tảo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2" y="5749697"/>
            <a:ext cx="6705599" cy="1108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3" descr="nature%20(6)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37871"/>
            <a:ext cx="524796" cy="519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3" descr="nature%20(6)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104516"/>
            <a:ext cx="1049592" cy="1038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3" descr="nature%20(6)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1205869"/>
            <a:ext cx="761890" cy="753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ounded Rectangle 12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01:00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00:59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00:58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00:57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00:56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00:55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00:54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00:53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00:52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00:51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00:50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00:49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00:48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00:47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00:46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00:45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00:44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00:43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00:42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00:41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00:40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00:39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00:38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00:37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00:36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00:35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00:34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00:33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00:32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00:31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00:30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00:29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00:28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00:27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00:26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00:25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00:24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00:23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00:22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00:21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00:20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00:19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00:18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00:17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00:16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00:15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00:14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00:13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00:12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00:11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00:10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00:09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00:08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00:07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00:06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00:05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00:04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00:03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00:01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8610600" y="52578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00:00</a:t>
            </a:r>
          </a:p>
        </p:txBody>
      </p:sp>
      <p:sp>
        <p:nvSpPr>
          <p:cNvPr id="74" name="Oval 73"/>
          <p:cNvSpPr/>
          <p:nvPr/>
        </p:nvSpPr>
        <p:spPr>
          <a:xfrm>
            <a:off x="8610600" y="5805056"/>
            <a:ext cx="990600" cy="5755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37849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000"/>
                            </p:stCondLst>
                            <p:childTnLst>
                              <p:par>
                                <p:cTn id="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000"/>
                            </p:stCondLst>
                            <p:childTnLst>
                              <p:par>
                                <p:cTn id="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0"/>
                            </p:stCondLst>
                            <p:childTnLst>
                              <p:par>
                                <p:cTn id="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0"/>
                            </p:stCondLst>
                            <p:childTnLst>
                              <p:par>
                                <p:cTn id="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000"/>
                            </p:stCondLst>
                            <p:childTnLst>
                              <p:par>
                                <p:cTn id="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8000"/>
                            </p:stCondLst>
                            <p:childTnLst>
                              <p:par>
                                <p:cTn id="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9000"/>
                            </p:stCondLst>
                            <p:childTnLst>
                              <p:par>
                                <p:cTn id="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0"/>
                            </p:stCondLst>
                            <p:childTnLst>
                              <p:par>
                                <p:cTn id="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1000"/>
                            </p:stCondLst>
                            <p:childTnLst>
                              <p:par>
                                <p:cTn id="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2000"/>
                            </p:stCondLst>
                            <p:childTnLst>
                              <p:par>
                                <p:cTn id="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3000"/>
                            </p:stCondLst>
                            <p:childTnLst>
                              <p:par>
                                <p:cTn id="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4000"/>
                            </p:stCondLst>
                            <p:childTnLst>
                              <p:par>
                                <p:cTn id="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0"/>
                            </p:stCondLst>
                            <p:childTnLst>
                              <p:par>
                                <p:cTn id="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6000"/>
                            </p:stCondLst>
                            <p:childTnLst>
                              <p:par>
                                <p:cTn id="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7000"/>
                            </p:stCondLst>
                            <p:childTnLst>
                              <p:par>
                                <p:cTn id="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8000"/>
                            </p:stCondLst>
                            <p:childTnLst>
                              <p:par>
                                <p:cTn id="1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9000"/>
                            </p:stCondLst>
                            <p:childTnLst>
                              <p:par>
                                <p:cTn id="1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0000"/>
                            </p:stCondLst>
                            <p:childTnLst>
                              <p:par>
                                <p:cTn id="1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2000"/>
                            </p:stCondLst>
                            <p:childTnLst>
                              <p:par>
                                <p:cTn id="1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3000"/>
                            </p:stCondLst>
                            <p:childTnLst>
                              <p:par>
                                <p:cTn id="1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5000"/>
                            </p:stCondLst>
                            <p:childTnLst>
                              <p:par>
                                <p:cTn id="1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6000"/>
                            </p:stCondLst>
                            <p:childTnLst>
                              <p:par>
                                <p:cTn id="1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7000"/>
                            </p:stCondLst>
                            <p:childTnLst>
                              <p:par>
                                <p:cTn id="1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8000"/>
                            </p:stCondLst>
                            <p:childTnLst>
                              <p:par>
                                <p:cTn id="1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9000"/>
                            </p:stCondLst>
                            <p:childTnLst>
                              <p:par>
                                <p:cTn id="1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0000"/>
                            </p:stCondLst>
                            <p:childTnLst>
                              <p:par>
                                <p:cTn id="1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2000"/>
                            </p:stCondLst>
                            <p:childTnLst>
                              <p:par>
                                <p:cTn id="1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3000"/>
                            </p:stCondLst>
                            <p:childTnLst>
                              <p:par>
                                <p:cTn id="1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5000"/>
                            </p:stCondLst>
                            <p:childTnLst>
                              <p:par>
                                <p:cTn id="1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46000"/>
                            </p:stCondLst>
                            <p:childTnLst>
                              <p:par>
                                <p:cTn id="1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7000"/>
                            </p:stCondLst>
                            <p:childTnLst>
                              <p:par>
                                <p:cTn id="1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8000"/>
                            </p:stCondLst>
                            <p:childTnLst>
                              <p:par>
                                <p:cTn id="1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9000"/>
                            </p:stCondLst>
                            <p:childTnLst>
                              <p:par>
                                <p:cTn id="1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00"/>
                            </p:stCondLst>
                            <p:childTnLst>
                              <p:par>
                                <p:cTn id="1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2000"/>
                            </p:stCondLst>
                            <p:childTnLst>
                              <p:par>
                                <p:cTn id="1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3000"/>
                            </p:stCondLst>
                            <p:childTnLst>
                              <p:par>
                                <p:cTn id="1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5000"/>
                            </p:stCondLst>
                            <p:childTnLst>
                              <p:par>
                                <p:cTn id="1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6000"/>
                            </p:stCondLst>
                            <p:childTnLst>
                              <p:par>
                                <p:cTn id="1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7000"/>
                            </p:stCondLst>
                            <p:childTnLst>
                              <p:par>
                                <p:cTn id="1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8000"/>
                            </p:stCondLst>
                            <p:childTnLst>
                              <p:par>
                                <p:cTn id="1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9000"/>
                            </p:stCondLst>
                            <p:childTnLst>
                              <p:par>
                                <p:cTn id="1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60000"/>
                            </p:stCondLst>
                            <p:childTnLst>
                              <p:par>
                                <p:cTn id="1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">
            <a:hlinkClick r:id="rId5" action="ppaction://hlinksldjump"/>
          </p:cNvPr>
          <p:cNvSpPr/>
          <p:nvPr/>
        </p:nvSpPr>
        <p:spPr>
          <a:xfrm flipH="1">
            <a:off x="9604236" y="5774375"/>
            <a:ext cx="571928" cy="413658"/>
          </a:xfrm>
          <a:prstGeom prst="homePlate">
            <a:avLst>
              <a:gd name="adj" fmla="val 50000"/>
            </a:avLst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2E75B5"/>
              </a:buClr>
              <a:buSzPts val="3200"/>
            </a:pPr>
            <a:endParaRPr sz="3200" b="1" dirty="0">
              <a:solidFill>
                <a:srgbClr val="2E75B5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15" name="Google Shape;215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89152" y="340664"/>
            <a:ext cx="828169" cy="99507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213;p2"/>
          <p:cNvSpPr/>
          <p:nvPr/>
        </p:nvSpPr>
        <p:spPr>
          <a:xfrm>
            <a:off x="2214816" y="3737781"/>
            <a:ext cx="7195457" cy="945055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7030A0">
              <a:alpha val="7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prstClr val="white"/>
              </a:buClr>
              <a:buSzPts val="3200"/>
            </a:pPr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ĐÁP ÁN: C</a:t>
            </a:r>
            <a:endParaRPr sz="3200" b="1" dirty="0">
              <a:solidFill>
                <a:prstClr val="white"/>
              </a:solidFill>
              <a:latin typeface="Times New Roman" pitchFamily="18" charset="0"/>
              <a:ea typeface="Tahoma"/>
              <a:cs typeface="Times New Roman" pitchFamily="18" charset="0"/>
              <a:sym typeface="Tahoma"/>
            </a:endParaRPr>
          </a:p>
        </p:txBody>
      </p:sp>
      <p:sp>
        <p:nvSpPr>
          <p:cNvPr id="7" name="Google Shape;171;p1">
            <a:hlinkClick r:id="rId7" action="ppaction://hlinksldjump"/>
          </p:cNvPr>
          <p:cNvSpPr/>
          <p:nvPr/>
        </p:nvSpPr>
        <p:spPr>
          <a:xfrm>
            <a:off x="4876801" y="1"/>
            <a:ext cx="2477015" cy="8382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Câu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4</a:t>
            </a:r>
            <a:endParaRPr sz="4400" b="1" dirty="0">
              <a:solidFill>
                <a:prstClr val="black"/>
              </a:solidFill>
              <a:latin typeface="Times New Roman" pitchFamily="18" charset="0"/>
              <a:ea typeface="Tahoma"/>
              <a:cs typeface="Times New Roman" pitchFamily="18" charset="0"/>
              <a:sym typeface="Tahom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948690" y="912169"/>
                <a:ext cx="9227475" cy="24888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Hệ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PT: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eqArrPr>
                          <m:e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 −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𝑦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=3</m:t>
                            </m:r>
                          </m:e>
                          <m:e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 −3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𝑦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=9</m:t>
                            </m:r>
                          </m:e>
                        </m:eqAr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  </m:t>
                        </m:r>
                      </m:e>
                    </m:d>
                  </m:oMath>
                </a14:m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:</a:t>
                </a:r>
              </a:p>
              <a:p>
                <a:endParaRPr lang="en-US" sz="32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A.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duy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nhất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nghiệm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		B.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hai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nghiệm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C. 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vô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nghiệm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			D.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vô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nghiệm</a:t>
                </a:r>
                <a:endParaRPr lang="en-US" sz="32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690" y="912169"/>
                <a:ext cx="9227475" cy="2488823"/>
              </a:xfrm>
              <a:prstGeom prst="rect">
                <a:avLst/>
              </a:prstGeom>
              <a:blipFill>
                <a:blip r:embed="rId8"/>
                <a:stretch>
                  <a:fillRect l="-1718" b="-7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2" descr="Ưu điểm nổi bậc của máy lạnh Mutil- máy lạnh mẹ bồng con- phân phối giá tốt  nhất tại Đại Đông Dương - 15.000.000đ | Nhật tảo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2" y="5749697"/>
            <a:ext cx="6553199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3" descr="nature%20(6)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37871"/>
            <a:ext cx="524796" cy="519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3" descr="nature%20(6)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104516"/>
            <a:ext cx="1049592" cy="1038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3" descr="nature%20(6)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1205869"/>
            <a:ext cx="761890" cy="753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ounded Rectangle 12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01:00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00:59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00:58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00:57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00:56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00:55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00:54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00:53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00:52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00:51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00:50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00:49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00:48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00:47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00:46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00:45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00:44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00:43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00:42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00:41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00:40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00:39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00:38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00:37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00:36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00:35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00:34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00:33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00:32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00:31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00:30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00:29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00:28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00:27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00:26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00:25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00:24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00:23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00:22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00:21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00:20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00:19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00:18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00:17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00:16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00:15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00:14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00:13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00:12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00:11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00:10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00:09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00:08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00:07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00:06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00:05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00:04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00:03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00:01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8534400" y="5486400"/>
            <a:ext cx="990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00:00</a:t>
            </a:r>
          </a:p>
        </p:txBody>
      </p:sp>
      <p:sp>
        <p:nvSpPr>
          <p:cNvPr id="74" name="Oval 73"/>
          <p:cNvSpPr/>
          <p:nvPr/>
        </p:nvSpPr>
        <p:spPr>
          <a:xfrm>
            <a:off x="8534400" y="6033656"/>
            <a:ext cx="990600" cy="5755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04115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000"/>
                            </p:stCondLst>
                            <p:childTnLst>
                              <p:par>
                                <p:cTn id="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000"/>
                            </p:stCondLst>
                            <p:childTnLst>
                              <p:par>
                                <p:cTn id="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0"/>
                            </p:stCondLst>
                            <p:childTnLst>
                              <p:par>
                                <p:cTn id="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0"/>
                            </p:stCondLst>
                            <p:childTnLst>
                              <p:par>
                                <p:cTn id="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000"/>
                            </p:stCondLst>
                            <p:childTnLst>
                              <p:par>
                                <p:cTn id="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8000"/>
                            </p:stCondLst>
                            <p:childTnLst>
                              <p:par>
                                <p:cTn id="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9000"/>
                            </p:stCondLst>
                            <p:childTnLst>
                              <p:par>
                                <p:cTn id="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0"/>
                            </p:stCondLst>
                            <p:childTnLst>
                              <p:par>
                                <p:cTn id="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1000"/>
                            </p:stCondLst>
                            <p:childTnLst>
                              <p:par>
                                <p:cTn id="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2000"/>
                            </p:stCondLst>
                            <p:childTnLst>
                              <p:par>
                                <p:cTn id="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3000"/>
                            </p:stCondLst>
                            <p:childTnLst>
                              <p:par>
                                <p:cTn id="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4000"/>
                            </p:stCondLst>
                            <p:childTnLst>
                              <p:par>
                                <p:cTn id="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0"/>
                            </p:stCondLst>
                            <p:childTnLst>
                              <p:par>
                                <p:cTn id="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6000"/>
                            </p:stCondLst>
                            <p:childTnLst>
                              <p:par>
                                <p:cTn id="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7000"/>
                            </p:stCondLst>
                            <p:childTnLst>
                              <p:par>
                                <p:cTn id="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8000"/>
                            </p:stCondLst>
                            <p:childTnLst>
                              <p:par>
                                <p:cTn id="1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9000"/>
                            </p:stCondLst>
                            <p:childTnLst>
                              <p:par>
                                <p:cTn id="1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0000"/>
                            </p:stCondLst>
                            <p:childTnLst>
                              <p:par>
                                <p:cTn id="1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2000"/>
                            </p:stCondLst>
                            <p:childTnLst>
                              <p:par>
                                <p:cTn id="1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3000"/>
                            </p:stCondLst>
                            <p:childTnLst>
                              <p:par>
                                <p:cTn id="1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5000"/>
                            </p:stCondLst>
                            <p:childTnLst>
                              <p:par>
                                <p:cTn id="1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6000"/>
                            </p:stCondLst>
                            <p:childTnLst>
                              <p:par>
                                <p:cTn id="1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7000"/>
                            </p:stCondLst>
                            <p:childTnLst>
                              <p:par>
                                <p:cTn id="1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8000"/>
                            </p:stCondLst>
                            <p:childTnLst>
                              <p:par>
                                <p:cTn id="1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9000"/>
                            </p:stCondLst>
                            <p:childTnLst>
                              <p:par>
                                <p:cTn id="1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0000"/>
                            </p:stCondLst>
                            <p:childTnLst>
                              <p:par>
                                <p:cTn id="1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2000"/>
                            </p:stCondLst>
                            <p:childTnLst>
                              <p:par>
                                <p:cTn id="1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3000"/>
                            </p:stCondLst>
                            <p:childTnLst>
                              <p:par>
                                <p:cTn id="1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5000"/>
                            </p:stCondLst>
                            <p:childTnLst>
                              <p:par>
                                <p:cTn id="1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46000"/>
                            </p:stCondLst>
                            <p:childTnLst>
                              <p:par>
                                <p:cTn id="1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7000"/>
                            </p:stCondLst>
                            <p:childTnLst>
                              <p:par>
                                <p:cTn id="1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8000"/>
                            </p:stCondLst>
                            <p:childTnLst>
                              <p:par>
                                <p:cTn id="1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9000"/>
                            </p:stCondLst>
                            <p:childTnLst>
                              <p:par>
                                <p:cTn id="1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00"/>
                            </p:stCondLst>
                            <p:childTnLst>
                              <p:par>
                                <p:cTn id="1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2000"/>
                            </p:stCondLst>
                            <p:childTnLst>
                              <p:par>
                                <p:cTn id="1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3000"/>
                            </p:stCondLst>
                            <p:childTnLst>
                              <p:par>
                                <p:cTn id="1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5000"/>
                            </p:stCondLst>
                            <p:childTnLst>
                              <p:par>
                                <p:cTn id="1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6000"/>
                            </p:stCondLst>
                            <p:childTnLst>
                              <p:par>
                                <p:cTn id="1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7000"/>
                            </p:stCondLst>
                            <p:childTnLst>
                              <p:par>
                                <p:cTn id="1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8000"/>
                            </p:stCondLst>
                            <p:childTnLst>
                              <p:par>
                                <p:cTn id="1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9000"/>
                            </p:stCondLst>
                            <p:childTnLst>
                              <p:par>
                                <p:cTn id="1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60000"/>
                            </p:stCondLst>
                            <p:childTnLst>
                              <p:par>
                                <p:cTn id="1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800600" y="6146"/>
            <a:ext cx="2590801" cy="510988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TÌM TÒI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9320" y="434486"/>
            <a:ext cx="1114746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Bài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Hà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(1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phim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vé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150 000đ,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(2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phim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vé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350 000đ.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vé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phim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9320" y="2476893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Gợi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4088" y="3040212"/>
            <a:ext cx="11455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  -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vé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phim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x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y (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9924" y="3592380"/>
            <a:ext cx="75576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Nhà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Hà: </a:t>
            </a:r>
            <a:r>
              <a:rPr lang="en-US" sz="3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 + y 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 150000</a:t>
            </a:r>
          </a:p>
          <a:p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An: </a:t>
            </a:r>
            <a:r>
              <a:rPr lang="en-US" sz="3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2x + 3y 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 350000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49320" y="4538996"/>
                <a:ext cx="11245223" cy="16832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 algn="just">
                  <a:buFontTx/>
                  <a:buChar char="-"/>
                </a:pP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Để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tìm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tiền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vé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xem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phim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người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lớn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và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trẻ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em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  <a:p>
                <a:pPr algn="just"/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ta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giải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hệ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PT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eqArrPr>
                          <m:e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+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𝑦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=150000</m:t>
                            </m:r>
                          </m:e>
                          <m:e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+3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𝑦</m:t>
                            </m:r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=350000</m:t>
                            </m:r>
                          </m:e>
                        </m:eqArr>
                      </m:e>
                    </m:d>
                  </m:oMath>
                </a14:m>
                <a:endParaRPr lang="en-US" sz="32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320" y="4538996"/>
                <a:ext cx="11245223" cy="1683281"/>
              </a:xfrm>
              <a:prstGeom prst="rect">
                <a:avLst/>
              </a:prstGeom>
              <a:blipFill>
                <a:blip r:embed="rId2"/>
                <a:stretch>
                  <a:fillRect l="-1355" t="-50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82" descr="Ưu điểm nổi bậc của máy lạnh Mutil- máy lạnh mẹ bồng con- phân phối giá tốt  nhất tại Đại Đông Dương - 15.000.000đ | Nhật tảo">
            <a:extLst>
              <a:ext uri="{FF2B5EF4-FFF2-40B4-BE49-F238E27FC236}">
                <a16:creationId xmlns:a16="http://schemas.microsoft.com/office/drawing/2014/main" id="{782A4893-A2AF-A3F9-266B-3C7B85718A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625" y="6222276"/>
            <a:ext cx="6553199" cy="635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173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62868" y="419100"/>
            <a:ext cx="398578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夏日体W" panose="00020600040101010101" pitchFamily="18" charset="-122"/>
              </a:rPr>
              <a:t>CỦNG CỐ</a:t>
            </a:r>
            <a:endParaRPr lang="zh-CN" altLang="en-US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汉仪夏日体W" panose="00020600040101010101" pitchFamily="18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38913">
            <a:off x="370027" y="235223"/>
            <a:ext cx="2146464" cy="184772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75023">
            <a:off x="9951172" y="124858"/>
            <a:ext cx="2370280" cy="1403436"/>
          </a:xfrm>
          <a:prstGeom prst="rect">
            <a:avLst/>
          </a:prstGeom>
        </p:spPr>
      </p:pic>
      <p:cxnSp>
        <p:nvCxnSpPr>
          <p:cNvPr id="22" name="Straight Arrow Connector 21"/>
          <p:cNvCxnSpPr/>
          <p:nvPr/>
        </p:nvCxnSpPr>
        <p:spPr>
          <a:xfrm flipH="1">
            <a:off x="2161854" y="1286371"/>
            <a:ext cx="3600450" cy="1072939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5787133" y="1286370"/>
            <a:ext cx="0" cy="1072939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cxnSpLocks/>
          </p:cNvCxnSpPr>
          <p:nvPr/>
        </p:nvCxnSpPr>
        <p:spPr>
          <a:xfrm>
            <a:off x="5811963" y="1286370"/>
            <a:ext cx="3254431" cy="93179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Rounded Rectangle 40"/>
          <p:cNvSpPr/>
          <p:nvPr/>
        </p:nvSpPr>
        <p:spPr>
          <a:xfrm>
            <a:off x="372433" y="2405008"/>
            <a:ext cx="3011377" cy="3069941"/>
          </a:xfrm>
          <a:prstGeom prst="roundRect">
            <a:avLst/>
          </a:prstGeom>
          <a:solidFill>
            <a:srgbClr val="F29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GIẢI HỆ PHƯƠNG TRÌNH BẰNG PHƯƠNG PHÁP THẾ</a:t>
            </a:r>
            <a:endParaRPr lang="vi-VN" sz="2800" b="1" dirty="0"/>
          </a:p>
        </p:txBody>
      </p:sp>
      <p:sp>
        <p:nvSpPr>
          <p:cNvPr id="42" name="Rounded Rectangle 41"/>
          <p:cNvSpPr/>
          <p:nvPr/>
        </p:nvSpPr>
        <p:spPr>
          <a:xfrm>
            <a:off x="4427112" y="2431025"/>
            <a:ext cx="3011377" cy="299822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GIẢI HỆ PHƯƠNG TRÌNH BẰNG PHƯƠNG PHÁP CỘNG ĐẠI SỐ</a:t>
            </a:r>
            <a:endParaRPr lang="vi-VN" sz="2800" b="1" dirty="0"/>
          </a:p>
        </p:txBody>
      </p:sp>
      <p:sp>
        <p:nvSpPr>
          <p:cNvPr id="46" name="Rounded Rectangle 45"/>
          <p:cNvSpPr/>
          <p:nvPr/>
        </p:nvSpPr>
        <p:spPr>
          <a:xfrm>
            <a:off x="8474485" y="2359308"/>
            <a:ext cx="2782556" cy="306994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SỬ DỤNG MÁY TÍNH CẦM TAY ĐỂ TÌM NGHIỆM CỦA HỆ HAI PT BẬC NHẤT HAI ẨN</a:t>
            </a:r>
            <a:endParaRPr lang="vi-VN" sz="2800" b="1" dirty="0"/>
          </a:p>
        </p:txBody>
      </p:sp>
    </p:spTree>
    <p:extLst>
      <p:ext uri="{BB962C8B-B14F-4D97-AF65-F5344CB8AC3E}">
        <p14:creationId xmlns:p14="http://schemas.microsoft.com/office/powerpoint/2010/main" val="695958537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1" grpId="0" animBg="1"/>
      <p:bldP spid="42" grpId="0" animBg="1"/>
      <p:bldP spid="4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133765" y="275087"/>
            <a:ext cx="9743546" cy="889716"/>
            <a:chOff x="1133765" y="275087"/>
            <a:chExt cx="9743546" cy="889716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1133765" y="275087"/>
              <a:ext cx="9743546" cy="661719"/>
            </a:xfrm>
            <a:custGeom>
              <a:avLst/>
              <a:gdLst>
                <a:gd name="T0" fmla="*/ 3696 w 3696"/>
                <a:gd name="T1" fmla="*/ 364 h 364"/>
                <a:gd name="T2" fmla="*/ 0 w 3696"/>
                <a:gd name="T3" fmla="*/ 364 h 364"/>
                <a:gd name="T4" fmla="*/ 163 w 3696"/>
                <a:gd name="T5" fmla="*/ 183 h 364"/>
                <a:gd name="T6" fmla="*/ 0 w 3696"/>
                <a:gd name="T7" fmla="*/ 0 h 364"/>
                <a:gd name="T8" fmla="*/ 3696 w 3696"/>
                <a:gd name="T9" fmla="*/ 0 h 364"/>
                <a:gd name="T10" fmla="*/ 3502 w 3696"/>
                <a:gd name="T11" fmla="*/ 183 h 364"/>
                <a:gd name="T12" fmla="*/ 3696 w 3696"/>
                <a:gd name="T13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6" h="364">
                  <a:moveTo>
                    <a:pt x="3696" y="364"/>
                  </a:moveTo>
                  <a:lnTo>
                    <a:pt x="0" y="364"/>
                  </a:lnTo>
                  <a:lnTo>
                    <a:pt x="163" y="183"/>
                  </a:lnTo>
                  <a:lnTo>
                    <a:pt x="0" y="0"/>
                  </a:lnTo>
                  <a:lnTo>
                    <a:pt x="3696" y="0"/>
                  </a:lnTo>
                  <a:lnTo>
                    <a:pt x="3502" y="183"/>
                  </a:lnTo>
                  <a:lnTo>
                    <a:pt x="3696" y="364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ffectLst>
              <a:outerShdw blurRad="2413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 b="1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981732" y="333806"/>
              <a:ext cx="8228535" cy="83099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汉仪夏日体W" panose="00020600040101010101" pitchFamily="18" charset="-122"/>
                </a:rPr>
                <a:t>I) </a:t>
              </a:r>
              <a:r>
                <a:rPr lang="en-US" altLang="zh-CN" sz="2400" b="1" kern="0" dirty="0">
                  <a:solidFill>
                    <a:schemeClr val="bg1"/>
                  </a:solidFill>
                  <a:ea typeface="幼圆" panose="02010509060101010101" pitchFamily="49" charset="-122"/>
                  <a:cs typeface="Arial" pitchFamily="34" charset="0"/>
                </a:rPr>
                <a:t>GIẢI HỆ PHƯƠNG TRÌNH BẰNG PHƯƠNG PHÁP THẾ</a:t>
              </a:r>
            </a:p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汉仪夏日体W" panose="00020600040101010101" pitchFamily="18" charset="-122"/>
                </a:rPr>
                <a:t>. 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夏日体W" panose="00020600040101010101" pitchFamily="18" charset="-122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276" y="1033464"/>
            <a:ext cx="1112978" cy="7620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690254" y="878086"/>
                <a:ext cx="8811491" cy="11908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hệ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𝑦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=3      (1)</m:t>
                            </m:r>
                          </m:e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+2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𝑦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=11     (2)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3200" dirty="0"/>
                  <a:t>   (I) </a:t>
                </a:r>
                <a:endParaRPr lang="vi-VN" sz="32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0254" y="878086"/>
                <a:ext cx="8811491" cy="1190839"/>
              </a:xfrm>
              <a:prstGeom prst="rect">
                <a:avLst/>
              </a:prstGeom>
              <a:blipFill>
                <a:blip r:embed="rId5"/>
                <a:stretch>
                  <a:fillRect l="-17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577276" y="1951425"/>
            <a:ext cx="11325988" cy="4177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Tx/>
              <a:buChar char="-"/>
            </a:pPr>
            <a:r>
              <a:rPr lang="en-US" sz="3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lnSpc>
                <a:spcPct val="120000"/>
              </a:lnSpc>
              <a:buAutoNum type="alphaLcParenR"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20000"/>
              </a:lnSpc>
              <a:buAutoNum type="alphaLcParenR"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20000"/>
              </a:lnSpc>
              <a:buFontTx/>
              <a:buAutoNum type="alphaLcParenR"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ủa x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 ở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ừ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39AE617-1532-5FE7-4326-D85EF6E698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76867" y="5393932"/>
            <a:ext cx="2328874" cy="13365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89931004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2802433" y="462419"/>
            <a:ext cx="6228044" cy="709410"/>
            <a:chOff x="3477279" y="455613"/>
            <a:chExt cx="5237443" cy="577850"/>
          </a:xfrm>
        </p:grpSpPr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3632200" y="455613"/>
              <a:ext cx="4927600" cy="577850"/>
            </a:xfrm>
            <a:custGeom>
              <a:avLst/>
              <a:gdLst>
                <a:gd name="T0" fmla="*/ 3696 w 3696"/>
                <a:gd name="T1" fmla="*/ 364 h 364"/>
                <a:gd name="T2" fmla="*/ 0 w 3696"/>
                <a:gd name="T3" fmla="*/ 364 h 364"/>
                <a:gd name="T4" fmla="*/ 163 w 3696"/>
                <a:gd name="T5" fmla="*/ 183 h 364"/>
                <a:gd name="T6" fmla="*/ 0 w 3696"/>
                <a:gd name="T7" fmla="*/ 0 h 364"/>
                <a:gd name="T8" fmla="*/ 3696 w 3696"/>
                <a:gd name="T9" fmla="*/ 0 h 364"/>
                <a:gd name="T10" fmla="*/ 3502 w 3696"/>
                <a:gd name="T11" fmla="*/ 183 h 364"/>
                <a:gd name="T12" fmla="*/ 3696 w 3696"/>
                <a:gd name="T13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6" h="364">
                  <a:moveTo>
                    <a:pt x="3696" y="364"/>
                  </a:moveTo>
                  <a:lnTo>
                    <a:pt x="0" y="364"/>
                  </a:lnTo>
                  <a:lnTo>
                    <a:pt x="163" y="183"/>
                  </a:lnTo>
                  <a:lnTo>
                    <a:pt x="0" y="0"/>
                  </a:lnTo>
                  <a:lnTo>
                    <a:pt x="3696" y="0"/>
                  </a:lnTo>
                  <a:lnTo>
                    <a:pt x="3502" y="183"/>
                  </a:lnTo>
                  <a:lnTo>
                    <a:pt x="3696" y="364"/>
                  </a:lnTo>
                  <a:close/>
                </a:path>
              </a:pathLst>
            </a:custGeom>
            <a:solidFill>
              <a:srgbClr val="FF5F59"/>
            </a:solidFill>
            <a:ln>
              <a:noFill/>
            </a:ln>
            <a:effectLst>
              <a:outerShdw blurRad="2413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477279" y="455613"/>
              <a:ext cx="5237443" cy="5264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汉仪夏日体W" panose="00020600040101010101" pitchFamily="18" charset="-122"/>
                </a:rPr>
                <a:t>HƯỚNG DẪN VỀ NHÀ</a:t>
              </a:r>
              <a:endPara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夏日体W" panose="00020600040101010101" pitchFamily="18" charset="-122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-400050" y="1871448"/>
            <a:ext cx="870585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vi-VN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Ghi nhớ kiến thức trong bài. </a:t>
            </a:r>
            <a:endParaRPr lang="en-US" sz="36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04900" y="2908912"/>
            <a:ext cx="10077450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Hoàn thành các bài tập còn lại SGK </a:t>
            </a:r>
            <a:r>
              <a:rPr lang="en-GB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GB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GB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GB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GB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en-GB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GB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tập</a:t>
            </a:r>
            <a:r>
              <a:rPr lang="en-GB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GB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GB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SBT</a:t>
            </a:r>
            <a:endParaRPr lang="en-US" sz="36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104900" y="4694273"/>
            <a:ext cx="10077450" cy="761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Chuẩn bị bài “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tập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cuối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chương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1</a:t>
            </a:r>
            <a:r>
              <a:rPr lang="vi-VN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”.</a:t>
            </a:r>
            <a:endParaRPr lang="en-US" sz="36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5790102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MH_Other_5"/>
          <p:cNvSpPr/>
          <p:nvPr>
            <p:custDataLst>
              <p:tags r:id="rId2"/>
            </p:custDataLst>
          </p:nvPr>
        </p:nvSpPr>
        <p:spPr>
          <a:xfrm rot="18900000">
            <a:off x="919969" y="1538537"/>
            <a:ext cx="1148270" cy="213037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1637 w 1153765"/>
              <a:gd name="connsiteY0" fmla="*/ 0 h 242604"/>
              <a:gd name="connsiteX1" fmla="*/ 1153765 w 1153765"/>
              <a:gd name="connsiteY1" fmla="*/ 0 h 242604"/>
              <a:gd name="connsiteX2" fmla="*/ 1153765 w 1153765"/>
              <a:gd name="connsiteY2" fmla="*/ 242604 h 242604"/>
              <a:gd name="connsiteX3" fmla="*/ 1637 w 1153765"/>
              <a:gd name="connsiteY3" fmla="*/ 242604 h 242604"/>
              <a:gd name="connsiteX4" fmla="*/ 0 w 1153765"/>
              <a:gd name="connsiteY4" fmla="*/ 57657 h 242604"/>
              <a:gd name="connsiteX5" fmla="*/ 1637 w 1153765"/>
              <a:gd name="connsiteY5" fmla="*/ 0 h 242604"/>
              <a:gd name="connsiteX0" fmla="*/ 85266 w 1237394"/>
              <a:gd name="connsiteY0" fmla="*/ 0 h 242604"/>
              <a:gd name="connsiteX1" fmla="*/ 1237394 w 1237394"/>
              <a:gd name="connsiteY1" fmla="*/ 0 h 242604"/>
              <a:gd name="connsiteX2" fmla="*/ 1237394 w 1237394"/>
              <a:gd name="connsiteY2" fmla="*/ 242604 h 242604"/>
              <a:gd name="connsiteX3" fmla="*/ 85266 w 1237394"/>
              <a:gd name="connsiteY3" fmla="*/ 242604 h 242604"/>
              <a:gd name="connsiteX4" fmla="*/ 85314 w 1237394"/>
              <a:gd name="connsiteY4" fmla="*/ 96385 h 242604"/>
              <a:gd name="connsiteX5" fmla="*/ 83629 w 1237394"/>
              <a:gd name="connsiteY5" fmla="*/ 57657 h 242604"/>
              <a:gd name="connsiteX6" fmla="*/ 85266 w 1237394"/>
              <a:gd name="connsiteY6" fmla="*/ 0 h 242604"/>
              <a:gd name="connsiteX0" fmla="*/ 105071 w 1257199"/>
              <a:gd name="connsiteY0" fmla="*/ 0 h 242604"/>
              <a:gd name="connsiteX1" fmla="*/ 1257199 w 1257199"/>
              <a:gd name="connsiteY1" fmla="*/ 0 h 242604"/>
              <a:gd name="connsiteX2" fmla="*/ 1257199 w 1257199"/>
              <a:gd name="connsiteY2" fmla="*/ 242604 h 242604"/>
              <a:gd name="connsiteX3" fmla="*/ 105071 w 1257199"/>
              <a:gd name="connsiteY3" fmla="*/ 242604 h 242604"/>
              <a:gd name="connsiteX4" fmla="*/ 52921 w 1257199"/>
              <a:gd name="connsiteY4" fmla="*/ 155317 h 242604"/>
              <a:gd name="connsiteX5" fmla="*/ 105119 w 1257199"/>
              <a:gd name="connsiteY5" fmla="*/ 96385 h 242604"/>
              <a:gd name="connsiteX6" fmla="*/ 103434 w 1257199"/>
              <a:gd name="connsiteY6" fmla="*/ 57657 h 242604"/>
              <a:gd name="connsiteX7" fmla="*/ 105071 w 1257199"/>
              <a:gd name="connsiteY7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22233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90242 w 1275998"/>
              <a:gd name="connsiteY5" fmla="*/ 150265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5998 w 1277318"/>
              <a:gd name="connsiteY3" fmla="*/ 242604 h 242604"/>
              <a:gd name="connsiteX4" fmla="*/ 123870 w 1277318"/>
              <a:gd name="connsiteY4" fmla="*/ 242604 h 242604"/>
              <a:gd name="connsiteX5" fmla="*/ 26256 w 1277318"/>
              <a:gd name="connsiteY5" fmla="*/ 197412 h 242604"/>
              <a:gd name="connsiteX6" fmla="*/ 90242 w 1277318"/>
              <a:gd name="connsiteY6" fmla="*/ 150265 h 242604"/>
              <a:gd name="connsiteX7" fmla="*/ 123918 w 1277318"/>
              <a:gd name="connsiteY7" fmla="*/ 96385 h 242604"/>
              <a:gd name="connsiteX8" fmla="*/ 199688 w 1277318"/>
              <a:gd name="connsiteY8" fmla="*/ 57657 h 242604"/>
              <a:gd name="connsiteX9" fmla="*/ 123870 w 1277318"/>
              <a:gd name="connsiteY9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8 w 1277318"/>
              <a:gd name="connsiteY3" fmla="*/ 175523 h 242604"/>
              <a:gd name="connsiteX4" fmla="*/ 1275998 w 1277318"/>
              <a:gd name="connsiteY4" fmla="*/ 242604 h 242604"/>
              <a:gd name="connsiteX5" fmla="*/ 123870 w 1277318"/>
              <a:gd name="connsiteY5" fmla="*/ 242604 h 242604"/>
              <a:gd name="connsiteX6" fmla="*/ 26256 w 1277318"/>
              <a:gd name="connsiteY6" fmla="*/ 197412 h 242604"/>
              <a:gd name="connsiteX7" fmla="*/ 90242 w 1277318"/>
              <a:gd name="connsiteY7" fmla="*/ 150265 h 242604"/>
              <a:gd name="connsiteX8" fmla="*/ 123918 w 1277318"/>
              <a:gd name="connsiteY8" fmla="*/ 96385 h 242604"/>
              <a:gd name="connsiteX9" fmla="*/ 199688 w 1277318"/>
              <a:gd name="connsiteY9" fmla="*/ 57657 h 242604"/>
              <a:gd name="connsiteX10" fmla="*/ 123870 w 1277318"/>
              <a:gd name="connsiteY10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48694 w 1277318"/>
              <a:gd name="connsiteY2" fmla="*/ 42503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95839"/>
              <a:gd name="connsiteY0" fmla="*/ 0 h 242604"/>
              <a:gd name="connsiteX1" fmla="*/ 1275998 w 1295839"/>
              <a:gd name="connsiteY1" fmla="*/ 0 h 242604"/>
              <a:gd name="connsiteX2" fmla="*/ 1248694 w 1295839"/>
              <a:gd name="connsiteY2" fmla="*/ 42503 h 242604"/>
              <a:gd name="connsiteX3" fmla="*/ 1295839 w 1295839"/>
              <a:gd name="connsiteY3" fmla="*/ 89650 h 242604"/>
              <a:gd name="connsiteX4" fmla="*/ 1277318 w 1295839"/>
              <a:gd name="connsiteY4" fmla="*/ 175523 h 242604"/>
              <a:gd name="connsiteX5" fmla="*/ 1275998 w 1295839"/>
              <a:gd name="connsiteY5" fmla="*/ 242604 h 242604"/>
              <a:gd name="connsiteX6" fmla="*/ 123870 w 1295839"/>
              <a:gd name="connsiteY6" fmla="*/ 242604 h 242604"/>
              <a:gd name="connsiteX7" fmla="*/ 26256 w 1295839"/>
              <a:gd name="connsiteY7" fmla="*/ 197412 h 242604"/>
              <a:gd name="connsiteX8" fmla="*/ 90242 w 1295839"/>
              <a:gd name="connsiteY8" fmla="*/ 150265 h 242604"/>
              <a:gd name="connsiteX9" fmla="*/ 123918 w 1295839"/>
              <a:gd name="connsiteY9" fmla="*/ 96385 h 242604"/>
              <a:gd name="connsiteX10" fmla="*/ 199688 w 1295839"/>
              <a:gd name="connsiteY10" fmla="*/ 57657 h 242604"/>
              <a:gd name="connsiteX11" fmla="*/ 123870 w 1295839"/>
              <a:gd name="connsiteY11" fmla="*/ 0 h 242604"/>
              <a:gd name="connsiteX0" fmla="*/ 123870 w 1296242"/>
              <a:gd name="connsiteY0" fmla="*/ 0 h 242604"/>
              <a:gd name="connsiteX1" fmla="*/ 1275998 w 1296242"/>
              <a:gd name="connsiteY1" fmla="*/ 0 h 242604"/>
              <a:gd name="connsiteX2" fmla="*/ 1248694 w 1296242"/>
              <a:gd name="connsiteY2" fmla="*/ 42503 h 242604"/>
              <a:gd name="connsiteX3" fmla="*/ 1295839 w 1296242"/>
              <a:gd name="connsiteY3" fmla="*/ 89650 h 242604"/>
              <a:gd name="connsiteX4" fmla="*/ 1243642 w 1296242"/>
              <a:gd name="connsiteY4" fmla="*/ 141847 h 242604"/>
              <a:gd name="connsiteX5" fmla="*/ 1277318 w 1296242"/>
              <a:gd name="connsiteY5" fmla="*/ 175523 h 242604"/>
              <a:gd name="connsiteX6" fmla="*/ 1275998 w 1296242"/>
              <a:gd name="connsiteY6" fmla="*/ 242604 h 242604"/>
              <a:gd name="connsiteX7" fmla="*/ 123870 w 1296242"/>
              <a:gd name="connsiteY7" fmla="*/ 242604 h 242604"/>
              <a:gd name="connsiteX8" fmla="*/ 26256 w 1296242"/>
              <a:gd name="connsiteY8" fmla="*/ 197412 h 242604"/>
              <a:gd name="connsiteX9" fmla="*/ 90242 w 1296242"/>
              <a:gd name="connsiteY9" fmla="*/ 150265 h 242604"/>
              <a:gd name="connsiteX10" fmla="*/ 123918 w 1296242"/>
              <a:gd name="connsiteY10" fmla="*/ 96385 h 242604"/>
              <a:gd name="connsiteX11" fmla="*/ 199688 w 1296242"/>
              <a:gd name="connsiteY11" fmla="*/ 57657 h 242604"/>
              <a:gd name="connsiteX12" fmla="*/ 123870 w 1296242"/>
              <a:gd name="connsiteY12" fmla="*/ 0 h 242604"/>
              <a:gd name="connsiteX0" fmla="*/ 123870 w 1307634"/>
              <a:gd name="connsiteY0" fmla="*/ 0 h 242604"/>
              <a:gd name="connsiteX1" fmla="*/ 1275998 w 1307634"/>
              <a:gd name="connsiteY1" fmla="*/ 0 h 242604"/>
              <a:gd name="connsiteX2" fmla="*/ 1248694 w 1307634"/>
              <a:gd name="connsiteY2" fmla="*/ 42503 h 242604"/>
              <a:gd name="connsiteX3" fmla="*/ 1295839 w 1307634"/>
              <a:gd name="connsiteY3" fmla="*/ 89650 h 242604"/>
              <a:gd name="connsiteX4" fmla="*/ 1243642 w 1307634"/>
              <a:gd name="connsiteY4" fmla="*/ 141847 h 242604"/>
              <a:gd name="connsiteX5" fmla="*/ 1277318 w 1307634"/>
              <a:gd name="connsiteY5" fmla="*/ 175523 h 242604"/>
              <a:gd name="connsiteX6" fmla="*/ 1307627 w 1307634"/>
              <a:gd name="connsiteY6" fmla="*/ 229404 h 242604"/>
              <a:gd name="connsiteX7" fmla="*/ 1275998 w 1307634"/>
              <a:gd name="connsiteY7" fmla="*/ 242604 h 242604"/>
              <a:gd name="connsiteX8" fmla="*/ 123870 w 1307634"/>
              <a:gd name="connsiteY8" fmla="*/ 242604 h 242604"/>
              <a:gd name="connsiteX9" fmla="*/ 26256 w 1307634"/>
              <a:gd name="connsiteY9" fmla="*/ 197412 h 242604"/>
              <a:gd name="connsiteX10" fmla="*/ 90242 w 1307634"/>
              <a:gd name="connsiteY10" fmla="*/ 150265 h 242604"/>
              <a:gd name="connsiteX11" fmla="*/ 123918 w 1307634"/>
              <a:gd name="connsiteY11" fmla="*/ 96385 h 242604"/>
              <a:gd name="connsiteX12" fmla="*/ 199688 w 1307634"/>
              <a:gd name="connsiteY12" fmla="*/ 57657 h 242604"/>
              <a:gd name="connsiteX13" fmla="*/ 123870 w 1307634"/>
              <a:gd name="connsiteY13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07634" h="242604">
                <a:moveTo>
                  <a:pt x="123870" y="0"/>
                </a:moveTo>
                <a:lnTo>
                  <a:pt x="1275998" y="0"/>
                </a:lnTo>
                <a:lnTo>
                  <a:pt x="1248694" y="42503"/>
                </a:lnTo>
                <a:cubicBezTo>
                  <a:pt x="1248694" y="59341"/>
                  <a:pt x="1295839" y="72812"/>
                  <a:pt x="1295839" y="89650"/>
                </a:cubicBezTo>
                <a:cubicBezTo>
                  <a:pt x="1301451" y="109856"/>
                  <a:pt x="1246729" y="127535"/>
                  <a:pt x="1243642" y="141847"/>
                </a:cubicBezTo>
                <a:cubicBezTo>
                  <a:pt x="1240555" y="156159"/>
                  <a:pt x="1271986" y="168507"/>
                  <a:pt x="1277318" y="175523"/>
                </a:cubicBezTo>
                <a:cubicBezTo>
                  <a:pt x="1276757" y="178329"/>
                  <a:pt x="1308188" y="226598"/>
                  <a:pt x="1307627" y="229404"/>
                </a:cubicBezTo>
                <a:lnTo>
                  <a:pt x="1275998" y="242604"/>
                </a:lnTo>
                <a:lnTo>
                  <a:pt x="123870" y="242604"/>
                </a:lnTo>
                <a:cubicBezTo>
                  <a:pt x="-84420" y="235072"/>
                  <a:pt x="34948" y="211960"/>
                  <a:pt x="26256" y="197412"/>
                </a:cubicBezTo>
                <a:cubicBezTo>
                  <a:pt x="17564" y="182864"/>
                  <a:pt x="73965" y="167103"/>
                  <a:pt x="90242" y="150265"/>
                </a:cubicBezTo>
                <a:cubicBezTo>
                  <a:pt x="106519" y="133427"/>
                  <a:pt x="115499" y="112662"/>
                  <a:pt x="123918" y="96385"/>
                </a:cubicBezTo>
                <a:cubicBezTo>
                  <a:pt x="132337" y="80108"/>
                  <a:pt x="199696" y="73721"/>
                  <a:pt x="199688" y="57657"/>
                </a:cubicBezTo>
                <a:cubicBezTo>
                  <a:pt x="200234" y="38438"/>
                  <a:pt x="123324" y="19219"/>
                  <a:pt x="123870" y="0"/>
                </a:cubicBezTo>
                <a:close/>
              </a:path>
            </a:pathLst>
          </a:custGeom>
          <a:solidFill>
            <a:sysClr val="window" lastClr="FFFFFF">
              <a:lumMod val="85000"/>
              <a:alpha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MH_Other_6"/>
          <p:cNvSpPr/>
          <p:nvPr>
            <p:custDataLst>
              <p:tags r:id="rId3"/>
            </p:custDataLst>
          </p:nvPr>
        </p:nvSpPr>
        <p:spPr>
          <a:xfrm rot="2149474">
            <a:off x="3574942" y="1479636"/>
            <a:ext cx="1220762" cy="218026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220 w 1152348"/>
              <a:gd name="connsiteY0" fmla="*/ 0 h 242604"/>
              <a:gd name="connsiteX1" fmla="*/ 1152348 w 1152348"/>
              <a:gd name="connsiteY1" fmla="*/ 0 h 242604"/>
              <a:gd name="connsiteX2" fmla="*/ 1152348 w 1152348"/>
              <a:gd name="connsiteY2" fmla="*/ 242604 h 242604"/>
              <a:gd name="connsiteX3" fmla="*/ 220 w 1152348"/>
              <a:gd name="connsiteY3" fmla="*/ 242604 h 242604"/>
              <a:gd name="connsiteX4" fmla="*/ 0 w 1152348"/>
              <a:gd name="connsiteY4" fmla="*/ 216390 h 242604"/>
              <a:gd name="connsiteX5" fmla="*/ 220 w 1152348"/>
              <a:gd name="connsiteY5" fmla="*/ 0 h 242604"/>
              <a:gd name="connsiteX0" fmla="*/ 85407 w 1237535"/>
              <a:gd name="connsiteY0" fmla="*/ 0 h 242604"/>
              <a:gd name="connsiteX1" fmla="*/ 1237535 w 1237535"/>
              <a:gd name="connsiteY1" fmla="*/ 0 h 242604"/>
              <a:gd name="connsiteX2" fmla="*/ 1237535 w 1237535"/>
              <a:gd name="connsiteY2" fmla="*/ 242604 h 242604"/>
              <a:gd name="connsiteX3" fmla="*/ 85407 w 1237535"/>
              <a:gd name="connsiteY3" fmla="*/ 242604 h 242604"/>
              <a:gd name="connsiteX4" fmla="*/ 85187 w 1237535"/>
              <a:gd name="connsiteY4" fmla="*/ 216390 h 242604"/>
              <a:gd name="connsiteX5" fmla="*/ 85187 w 1237535"/>
              <a:gd name="connsiteY5" fmla="*/ 105258 h 242604"/>
              <a:gd name="connsiteX6" fmla="*/ 85407 w 1237535"/>
              <a:gd name="connsiteY6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06409 w 1258757"/>
              <a:gd name="connsiteY5" fmla="*/ 105258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56923 w 1258757"/>
              <a:gd name="connsiteY5" fmla="*/ 105259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50844 w 1258757"/>
              <a:gd name="connsiteY7" fmla="*/ 56429 h 242604"/>
              <a:gd name="connsiteX8" fmla="*/ 106629 w 1258757"/>
              <a:gd name="connsiteY8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106409 w 1258757"/>
              <a:gd name="connsiteY7" fmla="*/ 81686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82180 w 1258757"/>
              <a:gd name="connsiteY5" fmla="*/ 167559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6443 w 1258757"/>
              <a:gd name="connsiteY2" fmla="*/ 42958 h 242604"/>
              <a:gd name="connsiteX3" fmla="*/ 1258757 w 1258757"/>
              <a:gd name="connsiteY3" fmla="*/ 242604 h 242604"/>
              <a:gd name="connsiteX4" fmla="*/ 106629 w 1258757"/>
              <a:gd name="connsiteY4" fmla="*/ 242604 h 242604"/>
              <a:gd name="connsiteX5" fmla="*/ 106409 w 1258757"/>
              <a:gd name="connsiteY5" fmla="*/ 216390 h 242604"/>
              <a:gd name="connsiteX6" fmla="*/ 182180 w 1258757"/>
              <a:gd name="connsiteY6" fmla="*/ 167559 h 242604"/>
              <a:gd name="connsiteX7" fmla="*/ 128299 w 1258757"/>
              <a:gd name="connsiteY7" fmla="*/ 117046 h 242604"/>
              <a:gd name="connsiteX8" fmla="*/ 97990 w 1258757"/>
              <a:gd name="connsiteY8" fmla="*/ 90105 h 242604"/>
              <a:gd name="connsiteX9" fmla="*/ 50844 w 1258757"/>
              <a:gd name="connsiteY9" fmla="*/ 56429 h 242604"/>
              <a:gd name="connsiteX10" fmla="*/ 106629 w 1258757"/>
              <a:gd name="connsiteY10" fmla="*/ 0 h 242604"/>
              <a:gd name="connsiteX0" fmla="*/ 106629 w 1343417"/>
              <a:gd name="connsiteY0" fmla="*/ 0 h 242604"/>
              <a:gd name="connsiteX1" fmla="*/ 1258757 w 1343417"/>
              <a:gd name="connsiteY1" fmla="*/ 0 h 242604"/>
              <a:gd name="connsiteX2" fmla="*/ 1256443 w 1343417"/>
              <a:gd name="connsiteY2" fmla="*/ 42958 h 242604"/>
              <a:gd name="connsiteX3" fmla="*/ 1256443 w 1343417"/>
              <a:gd name="connsiteY3" fmla="*/ 86737 h 242604"/>
              <a:gd name="connsiteX4" fmla="*/ 1258757 w 1343417"/>
              <a:gd name="connsiteY4" fmla="*/ 242604 h 242604"/>
              <a:gd name="connsiteX5" fmla="*/ 106629 w 1343417"/>
              <a:gd name="connsiteY5" fmla="*/ 242604 h 242604"/>
              <a:gd name="connsiteX6" fmla="*/ 106409 w 1343417"/>
              <a:gd name="connsiteY6" fmla="*/ 216390 h 242604"/>
              <a:gd name="connsiteX7" fmla="*/ 182180 w 1343417"/>
              <a:gd name="connsiteY7" fmla="*/ 167559 h 242604"/>
              <a:gd name="connsiteX8" fmla="*/ 128299 w 1343417"/>
              <a:gd name="connsiteY8" fmla="*/ 117046 h 242604"/>
              <a:gd name="connsiteX9" fmla="*/ 97990 w 1343417"/>
              <a:gd name="connsiteY9" fmla="*/ 90105 h 242604"/>
              <a:gd name="connsiteX10" fmla="*/ 50844 w 1343417"/>
              <a:gd name="connsiteY10" fmla="*/ 56429 h 242604"/>
              <a:gd name="connsiteX11" fmla="*/ 106629 w 1343417"/>
              <a:gd name="connsiteY11" fmla="*/ 0 h 242604"/>
              <a:gd name="connsiteX0" fmla="*/ 106629 w 1354171"/>
              <a:gd name="connsiteY0" fmla="*/ 0 h 242604"/>
              <a:gd name="connsiteX1" fmla="*/ 1258757 w 1354171"/>
              <a:gd name="connsiteY1" fmla="*/ 0 h 242604"/>
              <a:gd name="connsiteX2" fmla="*/ 1256443 w 1354171"/>
              <a:gd name="connsiteY2" fmla="*/ 42958 h 242604"/>
              <a:gd name="connsiteX3" fmla="*/ 1256443 w 1354171"/>
              <a:gd name="connsiteY3" fmla="*/ 86737 h 242604"/>
              <a:gd name="connsiteX4" fmla="*/ 1286751 w 1354171"/>
              <a:gd name="connsiteY4" fmla="*/ 123780 h 242604"/>
              <a:gd name="connsiteX5" fmla="*/ 1258757 w 1354171"/>
              <a:gd name="connsiteY5" fmla="*/ 242604 h 242604"/>
              <a:gd name="connsiteX6" fmla="*/ 106629 w 1354171"/>
              <a:gd name="connsiteY6" fmla="*/ 242604 h 242604"/>
              <a:gd name="connsiteX7" fmla="*/ 106409 w 1354171"/>
              <a:gd name="connsiteY7" fmla="*/ 216390 h 242604"/>
              <a:gd name="connsiteX8" fmla="*/ 182180 w 1354171"/>
              <a:gd name="connsiteY8" fmla="*/ 167559 h 242604"/>
              <a:gd name="connsiteX9" fmla="*/ 128299 w 1354171"/>
              <a:gd name="connsiteY9" fmla="*/ 117046 h 242604"/>
              <a:gd name="connsiteX10" fmla="*/ 97990 w 1354171"/>
              <a:gd name="connsiteY10" fmla="*/ 90105 h 242604"/>
              <a:gd name="connsiteX11" fmla="*/ 50844 w 1354171"/>
              <a:gd name="connsiteY11" fmla="*/ 56429 h 242604"/>
              <a:gd name="connsiteX12" fmla="*/ 106629 w 1354171"/>
              <a:gd name="connsiteY12" fmla="*/ 0 h 242604"/>
              <a:gd name="connsiteX0" fmla="*/ 106629 w 1370394"/>
              <a:gd name="connsiteY0" fmla="*/ 0 h 242604"/>
              <a:gd name="connsiteX1" fmla="*/ 1258757 w 1370394"/>
              <a:gd name="connsiteY1" fmla="*/ 0 h 242604"/>
              <a:gd name="connsiteX2" fmla="*/ 1256443 w 1370394"/>
              <a:gd name="connsiteY2" fmla="*/ 42958 h 242604"/>
              <a:gd name="connsiteX3" fmla="*/ 1256443 w 1370394"/>
              <a:gd name="connsiteY3" fmla="*/ 86737 h 242604"/>
              <a:gd name="connsiteX4" fmla="*/ 1286751 w 1370394"/>
              <a:gd name="connsiteY4" fmla="*/ 123780 h 242604"/>
              <a:gd name="connsiteX5" fmla="*/ 1328847 w 1370394"/>
              <a:gd name="connsiteY5" fmla="*/ 169243 h 242604"/>
              <a:gd name="connsiteX6" fmla="*/ 1258757 w 1370394"/>
              <a:gd name="connsiteY6" fmla="*/ 242604 h 242604"/>
              <a:gd name="connsiteX7" fmla="*/ 106629 w 1370394"/>
              <a:gd name="connsiteY7" fmla="*/ 242604 h 242604"/>
              <a:gd name="connsiteX8" fmla="*/ 106409 w 1370394"/>
              <a:gd name="connsiteY8" fmla="*/ 216390 h 242604"/>
              <a:gd name="connsiteX9" fmla="*/ 182180 w 1370394"/>
              <a:gd name="connsiteY9" fmla="*/ 167559 h 242604"/>
              <a:gd name="connsiteX10" fmla="*/ 128299 w 1370394"/>
              <a:gd name="connsiteY10" fmla="*/ 117046 h 242604"/>
              <a:gd name="connsiteX11" fmla="*/ 97990 w 1370394"/>
              <a:gd name="connsiteY11" fmla="*/ 90105 h 242604"/>
              <a:gd name="connsiteX12" fmla="*/ 50844 w 1370394"/>
              <a:gd name="connsiteY12" fmla="*/ 56429 h 242604"/>
              <a:gd name="connsiteX13" fmla="*/ 106629 w 1370394"/>
              <a:gd name="connsiteY13" fmla="*/ 0 h 242604"/>
              <a:gd name="connsiteX0" fmla="*/ 106629 w 1375326"/>
              <a:gd name="connsiteY0" fmla="*/ 0 h 242894"/>
              <a:gd name="connsiteX1" fmla="*/ 1258757 w 1375326"/>
              <a:gd name="connsiteY1" fmla="*/ 0 h 242894"/>
              <a:gd name="connsiteX2" fmla="*/ 1256443 w 1375326"/>
              <a:gd name="connsiteY2" fmla="*/ 42958 h 242894"/>
              <a:gd name="connsiteX3" fmla="*/ 1256443 w 1375326"/>
              <a:gd name="connsiteY3" fmla="*/ 86737 h 242894"/>
              <a:gd name="connsiteX4" fmla="*/ 1286751 w 1375326"/>
              <a:gd name="connsiteY4" fmla="*/ 123780 h 242894"/>
              <a:gd name="connsiteX5" fmla="*/ 1328847 w 1375326"/>
              <a:gd name="connsiteY5" fmla="*/ 169243 h 242894"/>
              <a:gd name="connsiteX6" fmla="*/ 1344000 w 1375326"/>
              <a:gd name="connsiteY6" fmla="*/ 234911 h 242894"/>
              <a:gd name="connsiteX7" fmla="*/ 1258757 w 1375326"/>
              <a:gd name="connsiteY7" fmla="*/ 242604 h 242894"/>
              <a:gd name="connsiteX8" fmla="*/ 106629 w 1375326"/>
              <a:gd name="connsiteY8" fmla="*/ 242604 h 242894"/>
              <a:gd name="connsiteX9" fmla="*/ 106409 w 1375326"/>
              <a:gd name="connsiteY9" fmla="*/ 216390 h 242894"/>
              <a:gd name="connsiteX10" fmla="*/ 182180 w 1375326"/>
              <a:gd name="connsiteY10" fmla="*/ 167559 h 242894"/>
              <a:gd name="connsiteX11" fmla="*/ 128299 w 1375326"/>
              <a:gd name="connsiteY11" fmla="*/ 117046 h 242894"/>
              <a:gd name="connsiteX12" fmla="*/ 97990 w 1375326"/>
              <a:gd name="connsiteY12" fmla="*/ 90105 h 242894"/>
              <a:gd name="connsiteX13" fmla="*/ 50844 w 1375326"/>
              <a:gd name="connsiteY13" fmla="*/ 56429 h 242894"/>
              <a:gd name="connsiteX14" fmla="*/ 106629 w 1375326"/>
              <a:gd name="connsiteY14" fmla="*/ 0 h 24289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86751 w 1358377"/>
              <a:gd name="connsiteY4" fmla="*/ 123780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90119 w 1358377"/>
              <a:gd name="connsiteY2" fmla="*/ 39590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58377" h="242604">
                <a:moveTo>
                  <a:pt x="106629" y="0"/>
                </a:moveTo>
                <a:lnTo>
                  <a:pt x="1258757" y="0"/>
                </a:lnTo>
                <a:lnTo>
                  <a:pt x="1290119" y="39590"/>
                </a:lnTo>
                <a:cubicBezTo>
                  <a:pt x="1289733" y="54046"/>
                  <a:pt x="1256057" y="53463"/>
                  <a:pt x="1256443" y="86737"/>
                </a:cubicBezTo>
                <a:cubicBezTo>
                  <a:pt x="1261494" y="100207"/>
                  <a:pt x="1257740" y="92750"/>
                  <a:pt x="1258126" y="118728"/>
                </a:cubicBezTo>
                <a:cubicBezTo>
                  <a:pt x="1270193" y="132479"/>
                  <a:pt x="1333513" y="149439"/>
                  <a:pt x="1328847" y="169243"/>
                </a:cubicBezTo>
                <a:cubicBezTo>
                  <a:pt x="1338388" y="187765"/>
                  <a:pt x="1308535" y="199110"/>
                  <a:pt x="1296853" y="211337"/>
                </a:cubicBezTo>
                <a:cubicBezTo>
                  <a:pt x="1285171" y="223564"/>
                  <a:pt x="1464985" y="241322"/>
                  <a:pt x="1258757" y="242604"/>
                </a:cubicBezTo>
                <a:lnTo>
                  <a:pt x="106629" y="242604"/>
                </a:lnTo>
                <a:cubicBezTo>
                  <a:pt x="106556" y="233866"/>
                  <a:pt x="106482" y="225128"/>
                  <a:pt x="106409" y="216390"/>
                </a:cubicBezTo>
                <a:cubicBezTo>
                  <a:pt x="109459" y="205566"/>
                  <a:pt x="173761" y="186081"/>
                  <a:pt x="182180" y="167559"/>
                </a:cubicBezTo>
                <a:cubicBezTo>
                  <a:pt x="190599" y="149037"/>
                  <a:pt x="131386" y="133042"/>
                  <a:pt x="128299" y="117046"/>
                </a:cubicBezTo>
                <a:cubicBezTo>
                  <a:pt x="125212" y="101050"/>
                  <a:pt x="115670" y="98243"/>
                  <a:pt x="97990" y="90105"/>
                </a:cubicBezTo>
                <a:cubicBezTo>
                  <a:pt x="80310" y="81967"/>
                  <a:pt x="50807" y="70043"/>
                  <a:pt x="50844" y="56429"/>
                </a:cubicBezTo>
                <a:cubicBezTo>
                  <a:pt x="50881" y="38886"/>
                  <a:pt x="-94690" y="9405"/>
                  <a:pt x="106629" y="0"/>
                </a:cubicBezTo>
                <a:close/>
              </a:path>
            </a:pathLst>
          </a:custGeom>
          <a:solidFill>
            <a:sysClr val="window" lastClr="FFFFFF">
              <a:lumMod val="85000"/>
              <a:alpha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842EBD9-F380-7776-B267-5FA8E9CABD94}"/>
                  </a:ext>
                </a:extLst>
              </p:cNvPr>
              <p:cNvSpPr txBox="1"/>
              <p:nvPr/>
            </p:nvSpPr>
            <p:spPr>
              <a:xfrm>
                <a:off x="1103441" y="1505745"/>
                <a:ext cx="112482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a) Từ phương trình (1) ta có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=3+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      (3)</m:t>
                    </m:r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842EBD9-F380-7776-B267-5FA8E9CABD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3441" y="1505745"/>
                <a:ext cx="11248280" cy="584775"/>
              </a:xfrm>
              <a:prstGeom prst="rect">
                <a:avLst/>
              </a:prstGeom>
              <a:blipFill>
                <a:blip r:embed="rId6"/>
                <a:stretch>
                  <a:fillRect l="-1355" t="-14583" b="-322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FB5E645-03C5-3C4E-5888-9F58ABEC248E}"/>
                  </a:ext>
                </a:extLst>
              </p:cNvPr>
              <p:cNvSpPr txBox="1"/>
              <p:nvPr/>
            </p:nvSpPr>
            <p:spPr>
              <a:xfrm>
                <a:off x="1103441" y="4033391"/>
                <a:ext cx="1124828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c)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Thay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 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=1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vào phương trình (3) ta có: y</a:t>
                </a:r>
                <a14:m>
                  <m:oMath xmlns:m="http://schemas.openxmlformats.org/officeDocument/2006/math">
                    <m: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3+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1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Vậy hệ phương trình đã cho có nghiệm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duy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nhất</a:t>
                </a:r>
                <a:r>
                  <a:rPr kumimoji="0" lang="en-US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(x;y) = (1;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4) 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FB5E645-03C5-3C4E-5888-9F58ABEC24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3441" y="4033391"/>
                <a:ext cx="11248280" cy="1077218"/>
              </a:xfrm>
              <a:prstGeom prst="rect">
                <a:avLst/>
              </a:prstGeom>
              <a:blipFill>
                <a:blip r:embed="rId7"/>
                <a:stretch>
                  <a:fillRect l="-1355" t="-7955" b="-176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37B8086-19FC-15B1-9E76-548DC7A9148D}"/>
                  </a:ext>
                </a:extLst>
              </p:cNvPr>
              <p:cNvSpPr txBox="1"/>
              <p:nvPr/>
            </p:nvSpPr>
            <p:spPr>
              <a:xfrm>
                <a:off x="1306250" y="2126351"/>
                <a:ext cx="112482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Thay vào phương trình (2) ta được: 3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2</m:t>
                    </m:r>
                    <m:d>
                      <m:dPr>
                        <m:ctrlP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3+</m:t>
                        </m:r>
                        <m: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11     </m:t>
                    </m:r>
                    <m:d>
                      <m:dPr>
                        <m:ctrlP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d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37B8086-19FC-15B1-9E76-548DC7A914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6250" y="2126351"/>
                <a:ext cx="11248280" cy="584775"/>
              </a:xfrm>
              <a:prstGeom prst="rect">
                <a:avLst/>
              </a:prstGeom>
              <a:blipFill>
                <a:blip r:embed="rId8"/>
                <a:stretch>
                  <a:fillRect l="-1355" t="-14583" b="-322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DEABEB4-DBE2-FCE1-9CE3-D20A0B7C37F4}"/>
                  </a:ext>
                </a:extLst>
              </p:cNvPr>
              <p:cNvSpPr txBox="1"/>
              <p:nvPr/>
            </p:nvSpPr>
            <p:spPr>
              <a:xfrm>
                <a:off x="1103441" y="2664053"/>
                <a:ext cx="11248280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b) 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 phương trình (4) ta được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vi-VN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3</m:t>
                    </m:r>
                    <m:r>
                      <a:rPr kumimoji="0" lang="vi-VN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0" lang="vi-VN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+6+2</m:t>
                    </m:r>
                    <m:r>
                      <a:rPr kumimoji="0" lang="vi-VN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11</m:t>
                    </m:r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kumimoji="0" lang="vi-VN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                                               </m:t>
                      </m:r>
                      <m:r>
                        <a:rPr kumimoji="0" lang="vi-VN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kumimoji="0" lang="en-US" sz="32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/>
                        </a:rPr>
                        <m:t>𝑥</m:t>
                      </m:r>
                      <m:r>
                        <a:rPr kumimoji="0" lang="en-US" sz="32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/>
                        </a:rPr>
                        <m:t>=5</m:t>
                      </m:r>
                    </m:oMath>
                  </m:oMathPara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kumimoji="0" lang="vi-VN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        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                                               </m:t>
                      </m:r>
                      <m:r>
                        <a:rPr kumimoji="0" lang="en-US" sz="32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/>
                        </a:rPr>
                        <m:t>𝑥</m:t>
                      </m:r>
                      <m:r>
                        <a:rPr kumimoji="0" lang="en-US" sz="32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微软雅黑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DEABEB4-DBE2-FCE1-9CE3-D20A0B7C37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3441" y="2664053"/>
                <a:ext cx="11248280" cy="1569660"/>
              </a:xfrm>
              <a:prstGeom prst="rect">
                <a:avLst/>
              </a:prstGeom>
              <a:blipFill>
                <a:blip r:embed="rId9"/>
                <a:stretch>
                  <a:fillRect l="-1355" t="-54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40CA19FB-1287-B5C1-7F39-9D141D1CE625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726" y="429757"/>
            <a:ext cx="1112978" cy="7620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70BA7015-8E18-972E-7B02-4EF297D5E9AC}"/>
                  </a:ext>
                </a:extLst>
              </p:cNvPr>
              <p:cNvSpPr txBox="1"/>
              <p:nvPr/>
            </p:nvSpPr>
            <p:spPr>
              <a:xfrm>
                <a:off x="1861704" y="274379"/>
                <a:ext cx="8811491" cy="11908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hệ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𝑦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=3      (1)</m:t>
                            </m:r>
                          </m:e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+2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𝑦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=11     (2)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3200" dirty="0"/>
                  <a:t>   (I) </a:t>
                </a:r>
                <a:endParaRPr lang="vi-VN" sz="32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70BA7015-8E18-972E-7B02-4EF297D5E9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1704" y="274379"/>
                <a:ext cx="8811491" cy="1190839"/>
              </a:xfrm>
              <a:prstGeom prst="rect">
                <a:avLst/>
              </a:prstGeom>
              <a:blipFill>
                <a:blip r:embed="rId11"/>
                <a:stretch>
                  <a:fillRect l="-17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54239690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MH_Other_5"/>
          <p:cNvSpPr/>
          <p:nvPr>
            <p:custDataLst>
              <p:tags r:id="rId2"/>
            </p:custDataLst>
          </p:nvPr>
        </p:nvSpPr>
        <p:spPr>
          <a:xfrm rot="18900000">
            <a:off x="85579" y="395537"/>
            <a:ext cx="1148270" cy="213037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1637 w 1153765"/>
              <a:gd name="connsiteY0" fmla="*/ 0 h 242604"/>
              <a:gd name="connsiteX1" fmla="*/ 1153765 w 1153765"/>
              <a:gd name="connsiteY1" fmla="*/ 0 h 242604"/>
              <a:gd name="connsiteX2" fmla="*/ 1153765 w 1153765"/>
              <a:gd name="connsiteY2" fmla="*/ 242604 h 242604"/>
              <a:gd name="connsiteX3" fmla="*/ 1637 w 1153765"/>
              <a:gd name="connsiteY3" fmla="*/ 242604 h 242604"/>
              <a:gd name="connsiteX4" fmla="*/ 0 w 1153765"/>
              <a:gd name="connsiteY4" fmla="*/ 57657 h 242604"/>
              <a:gd name="connsiteX5" fmla="*/ 1637 w 1153765"/>
              <a:gd name="connsiteY5" fmla="*/ 0 h 242604"/>
              <a:gd name="connsiteX0" fmla="*/ 85266 w 1237394"/>
              <a:gd name="connsiteY0" fmla="*/ 0 h 242604"/>
              <a:gd name="connsiteX1" fmla="*/ 1237394 w 1237394"/>
              <a:gd name="connsiteY1" fmla="*/ 0 h 242604"/>
              <a:gd name="connsiteX2" fmla="*/ 1237394 w 1237394"/>
              <a:gd name="connsiteY2" fmla="*/ 242604 h 242604"/>
              <a:gd name="connsiteX3" fmla="*/ 85266 w 1237394"/>
              <a:gd name="connsiteY3" fmla="*/ 242604 h 242604"/>
              <a:gd name="connsiteX4" fmla="*/ 85314 w 1237394"/>
              <a:gd name="connsiteY4" fmla="*/ 96385 h 242604"/>
              <a:gd name="connsiteX5" fmla="*/ 83629 w 1237394"/>
              <a:gd name="connsiteY5" fmla="*/ 57657 h 242604"/>
              <a:gd name="connsiteX6" fmla="*/ 85266 w 1237394"/>
              <a:gd name="connsiteY6" fmla="*/ 0 h 242604"/>
              <a:gd name="connsiteX0" fmla="*/ 105071 w 1257199"/>
              <a:gd name="connsiteY0" fmla="*/ 0 h 242604"/>
              <a:gd name="connsiteX1" fmla="*/ 1257199 w 1257199"/>
              <a:gd name="connsiteY1" fmla="*/ 0 h 242604"/>
              <a:gd name="connsiteX2" fmla="*/ 1257199 w 1257199"/>
              <a:gd name="connsiteY2" fmla="*/ 242604 h 242604"/>
              <a:gd name="connsiteX3" fmla="*/ 105071 w 1257199"/>
              <a:gd name="connsiteY3" fmla="*/ 242604 h 242604"/>
              <a:gd name="connsiteX4" fmla="*/ 52921 w 1257199"/>
              <a:gd name="connsiteY4" fmla="*/ 155317 h 242604"/>
              <a:gd name="connsiteX5" fmla="*/ 105119 w 1257199"/>
              <a:gd name="connsiteY5" fmla="*/ 96385 h 242604"/>
              <a:gd name="connsiteX6" fmla="*/ 103434 w 1257199"/>
              <a:gd name="connsiteY6" fmla="*/ 57657 h 242604"/>
              <a:gd name="connsiteX7" fmla="*/ 105071 w 1257199"/>
              <a:gd name="connsiteY7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22233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90242 w 1275998"/>
              <a:gd name="connsiteY5" fmla="*/ 150265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5998 w 1277318"/>
              <a:gd name="connsiteY3" fmla="*/ 242604 h 242604"/>
              <a:gd name="connsiteX4" fmla="*/ 123870 w 1277318"/>
              <a:gd name="connsiteY4" fmla="*/ 242604 h 242604"/>
              <a:gd name="connsiteX5" fmla="*/ 26256 w 1277318"/>
              <a:gd name="connsiteY5" fmla="*/ 197412 h 242604"/>
              <a:gd name="connsiteX6" fmla="*/ 90242 w 1277318"/>
              <a:gd name="connsiteY6" fmla="*/ 150265 h 242604"/>
              <a:gd name="connsiteX7" fmla="*/ 123918 w 1277318"/>
              <a:gd name="connsiteY7" fmla="*/ 96385 h 242604"/>
              <a:gd name="connsiteX8" fmla="*/ 199688 w 1277318"/>
              <a:gd name="connsiteY8" fmla="*/ 57657 h 242604"/>
              <a:gd name="connsiteX9" fmla="*/ 123870 w 1277318"/>
              <a:gd name="connsiteY9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8 w 1277318"/>
              <a:gd name="connsiteY3" fmla="*/ 175523 h 242604"/>
              <a:gd name="connsiteX4" fmla="*/ 1275998 w 1277318"/>
              <a:gd name="connsiteY4" fmla="*/ 242604 h 242604"/>
              <a:gd name="connsiteX5" fmla="*/ 123870 w 1277318"/>
              <a:gd name="connsiteY5" fmla="*/ 242604 h 242604"/>
              <a:gd name="connsiteX6" fmla="*/ 26256 w 1277318"/>
              <a:gd name="connsiteY6" fmla="*/ 197412 h 242604"/>
              <a:gd name="connsiteX7" fmla="*/ 90242 w 1277318"/>
              <a:gd name="connsiteY7" fmla="*/ 150265 h 242604"/>
              <a:gd name="connsiteX8" fmla="*/ 123918 w 1277318"/>
              <a:gd name="connsiteY8" fmla="*/ 96385 h 242604"/>
              <a:gd name="connsiteX9" fmla="*/ 199688 w 1277318"/>
              <a:gd name="connsiteY9" fmla="*/ 57657 h 242604"/>
              <a:gd name="connsiteX10" fmla="*/ 123870 w 1277318"/>
              <a:gd name="connsiteY10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48694 w 1277318"/>
              <a:gd name="connsiteY2" fmla="*/ 42503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95839"/>
              <a:gd name="connsiteY0" fmla="*/ 0 h 242604"/>
              <a:gd name="connsiteX1" fmla="*/ 1275998 w 1295839"/>
              <a:gd name="connsiteY1" fmla="*/ 0 h 242604"/>
              <a:gd name="connsiteX2" fmla="*/ 1248694 w 1295839"/>
              <a:gd name="connsiteY2" fmla="*/ 42503 h 242604"/>
              <a:gd name="connsiteX3" fmla="*/ 1295839 w 1295839"/>
              <a:gd name="connsiteY3" fmla="*/ 89650 h 242604"/>
              <a:gd name="connsiteX4" fmla="*/ 1277318 w 1295839"/>
              <a:gd name="connsiteY4" fmla="*/ 175523 h 242604"/>
              <a:gd name="connsiteX5" fmla="*/ 1275998 w 1295839"/>
              <a:gd name="connsiteY5" fmla="*/ 242604 h 242604"/>
              <a:gd name="connsiteX6" fmla="*/ 123870 w 1295839"/>
              <a:gd name="connsiteY6" fmla="*/ 242604 h 242604"/>
              <a:gd name="connsiteX7" fmla="*/ 26256 w 1295839"/>
              <a:gd name="connsiteY7" fmla="*/ 197412 h 242604"/>
              <a:gd name="connsiteX8" fmla="*/ 90242 w 1295839"/>
              <a:gd name="connsiteY8" fmla="*/ 150265 h 242604"/>
              <a:gd name="connsiteX9" fmla="*/ 123918 w 1295839"/>
              <a:gd name="connsiteY9" fmla="*/ 96385 h 242604"/>
              <a:gd name="connsiteX10" fmla="*/ 199688 w 1295839"/>
              <a:gd name="connsiteY10" fmla="*/ 57657 h 242604"/>
              <a:gd name="connsiteX11" fmla="*/ 123870 w 1295839"/>
              <a:gd name="connsiteY11" fmla="*/ 0 h 242604"/>
              <a:gd name="connsiteX0" fmla="*/ 123870 w 1296242"/>
              <a:gd name="connsiteY0" fmla="*/ 0 h 242604"/>
              <a:gd name="connsiteX1" fmla="*/ 1275998 w 1296242"/>
              <a:gd name="connsiteY1" fmla="*/ 0 h 242604"/>
              <a:gd name="connsiteX2" fmla="*/ 1248694 w 1296242"/>
              <a:gd name="connsiteY2" fmla="*/ 42503 h 242604"/>
              <a:gd name="connsiteX3" fmla="*/ 1295839 w 1296242"/>
              <a:gd name="connsiteY3" fmla="*/ 89650 h 242604"/>
              <a:gd name="connsiteX4" fmla="*/ 1243642 w 1296242"/>
              <a:gd name="connsiteY4" fmla="*/ 141847 h 242604"/>
              <a:gd name="connsiteX5" fmla="*/ 1277318 w 1296242"/>
              <a:gd name="connsiteY5" fmla="*/ 175523 h 242604"/>
              <a:gd name="connsiteX6" fmla="*/ 1275998 w 1296242"/>
              <a:gd name="connsiteY6" fmla="*/ 242604 h 242604"/>
              <a:gd name="connsiteX7" fmla="*/ 123870 w 1296242"/>
              <a:gd name="connsiteY7" fmla="*/ 242604 h 242604"/>
              <a:gd name="connsiteX8" fmla="*/ 26256 w 1296242"/>
              <a:gd name="connsiteY8" fmla="*/ 197412 h 242604"/>
              <a:gd name="connsiteX9" fmla="*/ 90242 w 1296242"/>
              <a:gd name="connsiteY9" fmla="*/ 150265 h 242604"/>
              <a:gd name="connsiteX10" fmla="*/ 123918 w 1296242"/>
              <a:gd name="connsiteY10" fmla="*/ 96385 h 242604"/>
              <a:gd name="connsiteX11" fmla="*/ 199688 w 1296242"/>
              <a:gd name="connsiteY11" fmla="*/ 57657 h 242604"/>
              <a:gd name="connsiteX12" fmla="*/ 123870 w 1296242"/>
              <a:gd name="connsiteY12" fmla="*/ 0 h 242604"/>
              <a:gd name="connsiteX0" fmla="*/ 123870 w 1307634"/>
              <a:gd name="connsiteY0" fmla="*/ 0 h 242604"/>
              <a:gd name="connsiteX1" fmla="*/ 1275998 w 1307634"/>
              <a:gd name="connsiteY1" fmla="*/ 0 h 242604"/>
              <a:gd name="connsiteX2" fmla="*/ 1248694 w 1307634"/>
              <a:gd name="connsiteY2" fmla="*/ 42503 h 242604"/>
              <a:gd name="connsiteX3" fmla="*/ 1295839 w 1307634"/>
              <a:gd name="connsiteY3" fmla="*/ 89650 h 242604"/>
              <a:gd name="connsiteX4" fmla="*/ 1243642 w 1307634"/>
              <a:gd name="connsiteY4" fmla="*/ 141847 h 242604"/>
              <a:gd name="connsiteX5" fmla="*/ 1277318 w 1307634"/>
              <a:gd name="connsiteY5" fmla="*/ 175523 h 242604"/>
              <a:gd name="connsiteX6" fmla="*/ 1307627 w 1307634"/>
              <a:gd name="connsiteY6" fmla="*/ 229404 h 242604"/>
              <a:gd name="connsiteX7" fmla="*/ 1275998 w 1307634"/>
              <a:gd name="connsiteY7" fmla="*/ 242604 h 242604"/>
              <a:gd name="connsiteX8" fmla="*/ 123870 w 1307634"/>
              <a:gd name="connsiteY8" fmla="*/ 242604 h 242604"/>
              <a:gd name="connsiteX9" fmla="*/ 26256 w 1307634"/>
              <a:gd name="connsiteY9" fmla="*/ 197412 h 242604"/>
              <a:gd name="connsiteX10" fmla="*/ 90242 w 1307634"/>
              <a:gd name="connsiteY10" fmla="*/ 150265 h 242604"/>
              <a:gd name="connsiteX11" fmla="*/ 123918 w 1307634"/>
              <a:gd name="connsiteY11" fmla="*/ 96385 h 242604"/>
              <a:gd name="connsiteX12" fmla="*/ 199688 w 1307634"/>
              <a:gd name="connsiteY12" fmla="*/ 57657 h 242604"/>
              <a:gd name="connsiteX13" fmla="*/ 123870 w 1307634"/>
              <a:gd name="connsiteY13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07634" h="242604">
                <a:moveTo>
                  <a:pt x="123870" y="0"/>
                </a:moveTo>
                <a:lnTo>
                  <a:pt x="1275998" y="0"/>
                </a:lnTo>
                <a:lnTo>
                  <a:pt x="1248694" y="42503"/>
                </a:lnTo>
                <a:cubicBezTo>
                  <a:pt x="1248694" y="59341"/>
                  <a:pt x="1295839" y="72812"/>
                  <a:pt x="1295839" y="89650"/>
                </a:cubicBezTo>
                <a:cubicBezTo>
                  <a:pt x="1301451" y="109856"/>
                  <a:pt x="1246729" y="127535"/>
                  <a:pt x="1243642" y="141847"/>
                </a:cubicBezTo>
                <a:cubicBezTo>
                  <a:pt x="1240555" y="156159"/>
                  <a:pt x="1271986" y="168507"/>
                  <a:pt x="1277318" y="175523"/>
                </a:cubicBezTo>
                <a:cubicBezTo>
                  <a:pt x="1276757" y="178329"/>
                  <a:pt x="1308188" y="226598"/>
                  <a:pt x="1307627" y="229404"/>
                </a:cubicBezTo>
                <a:lnTo>
                  <a:pt x="1275998" y="242604"/>
                </a:lnTo>
                <a:lnTo>
                  <a:pt x="123870" y="242604"/>
                </a:lnTo>
                <a:cubicBezTo>
                  <a:pt x="-84420" y="235072"/>
                  <a:pt x="34948" y="211960"/>
                  <a:pt x="26256" y="197412"/>
                </a:cubicBezTo>
                <a:cubicBezTo>
                  <a:pt x="17564" y="182864"/>
                  <a:pt x="73965" y="167103"/>
                  <a:pt x="90242" y="150265"/>
                </a:cubicBezTo>
                <a:cubicBezTo>
                  <a:pt x="106519" y="133427"/>
                  <a:pt x="115499" y="112662"/>
                  <a:pt x="123918" y="96385"/>
                </a:cubicBezTo>
                <a:cubicBezTo>
                  <a:pt x="132337" y="80108"/>
                  <a:pt x="199696" y="73721"/>
                  <a:pt x="199688" y="57657"/>
                </a:cubicBezTo>
                <a:cubicBezTo>
                  <a:pt x="200234" y="38438"/>
                  <a:pt x="123324" y="19219"/>
                  <a:pt x="123870" y="0"/>
                </a:cubicBezTo>
                <a:close/>
              </a:path>
            </a:pathLst>
          </a:custGeom>
          <a:solidFill>
            <a:sysClr val="window" lastClr="FFFFFF">
              <a:lumMod val="85000"/>
              <a:alpha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fr-FR" kern="0">
              <a:solidFill>
                <a:prstClr val="white"/>
              </a:solidFill>
            </a:endParaRPr>
          </a:p>
        </p:txBody>
      </p:sp>
      <p:sp>
        <p:nvSpPr>
          <p:cNvPr id="18" name="MH_Other_6"/>
          <p:cNvSpPr/>
          <p:nvPr>
            <p:custDataLst>
              <p:tags r:id="rId3"/>
            </p:custDataLst>
          </p:nvPr>
        </p:nvSpPr>
        <p:spPr>
          <a:xfrm rot="2149474">
            <a:off x="2740552" y="336636"/>
            <a:ext cx="1220762" cy="218026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220 w 1152348"/>
              <a:gd name="connsiteY0" fmla="*/ 0 h 242604"/>
              <a:gd name="connsiteX1" fmla="*/ 1152348 w 1152348"/>
              <a:gd name="connsiteY1" fmla="*/ 0 h 242604"/>
              <a:gd name="connsiteX2" fmla="*/ 1152348 w 1152348"/>
              <a:gd name="connsiteY2" fmla="*/ 242604 h 242604"/>
              <a:gd name="connsiteX3" fmla="*/ 220 w 1152348"/>
              <a:gd name="connsiteY3" fmla="*/ 242604 h 242604"/>
              <a:gd name="connsiteX4" fmla="*/ 0 w 1152348"/>
              <a:gd name="connsiteY4" fmla="*/ 216390 h 242604"/>
              <a:gd name="connsiteX5" fmla="*/ 220 w 1152348"/>
              <a:gd name="connsiteY5" fmla="*/ 0 h 242604"/>
              <a:gd name="connsiteX0" fmla="*/ 85407 w 1237535"/>
              <a:gd name="connsiteY0" fmla="*/ 0 h 242604"/>
              <a:gd name="connsiteX1" fmla="*/ 1237535 w 1237535"/>
              <a:gd name="connsiteY1" fmla="*/ 0 h 242604"/>
              <a:gd name="connsiteX2" fmla="*/ 1237535 w 1237535"/>
              <a:gd name="connsiteY2" fmla="*/ 242604 h 242604"/>
              <a:gd name="connsiteX3" fmla="*/ 85407 w 1237535"/>
              <a:gd name="connsiteY3" fmla="*/ 242604 h 242604"/>
              <a:gd name="connsiteX4" fmla="*/ 85187 w 1237535"/>
              <a:gd name="connsiteY4" fmla="*/ 216390 h 242604"/>
              <a:gd name="connsiteX5" fmla="*/ 85187 w 1237535"/>
              <a:gd name="connsiteY5" fmla="*/ 105258 h 242604"/>
              <a:gd name="connsiteX6" fmla="*/ 85407 w 1237535"/>
              <a:gd name="connsiteY6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06409 w 1258757"/>
              <a:gd name="connsiteY5" fmla="*/ 105258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56923 w 1258757"/>
              <a:gd name="connsiteY5" fmla="*/ 105259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50844 w 1258757"/>
              <a:gd name="connsiteY7" fmla="*/ 56429 h 242604"/>
              <a:gd name="connsiteX8" fmla="*/ 106629 w 1258757"/>
              <a:gd name="connsiteY8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106409 w 1258757"/>
              <a:gd name="connsiteY7" fmla="*/ 81686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82180 w 1258757"/>
              <a:gd name="connsiteY5" fmla="*/ 167559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6443 w 1258757"/>
              <a:gd name="connsiteY2" fmla="*/ 42958 h 242604"/>
              <a:gd name="connsiteX3" fmla="*/ 1258757 w 1258757"/>
              <a:gd name="connsiteY3" fmla="*/ 242604 h 242604"/>
              <a:gd name="connsiteX4" fmla="*/ 106629 w 1258757"/>
              <a:gd name="connsiteY4" fmla="*/ 242604 h 242604"/>
              <a:gd name="connsiteX5" fmla="*/ 106409 w 1258757"/>
              <a:gd name="connsiteY5" fmla="*/ 216390 h 242604"/>
              <a:gd name="connsiteX6" fmla="*/ 182180 w 1258757"/>
              <a:gd name="connsiteY6" fmla="*/ 167559 h 242604"/>
              <a:gd name="connsiteX7" fmla="*/ 128299 w 1258757"/>
              <a:gd name="connsiteY7" fmla="*/ 117046 h 242604"/>
              <a:gd name="connsiteX8" fmla="*/ 97990 w 1258757"/>
              <a:gd name="connsiteY8" fmla="*/ 90105 h 242604"/>
              <a:gd name="connsiteX9" fmla="*/ 50844 w 1258757"/>
              <a:gd name="connsiteY9" fmla="*/ 56429 h 242604"/>
              <a:gd name="connsiteX10" fmla="*/ 106629 w 1258757"/>
              <a:gd name="connsiteY10" fmla="*/ 0 h 242604"/>
              <a:gd name="connsiteX0" fmla="*/ 106629 w 1343417"/>
              <a:gd name="connsiteY0" fmla="*/ 0 h 242604"/>
              <a:gd name="connsiteX1" fmla="*/ 1258757 w 1343417"/>
              <a:gd name="connsiteY1" fmla="*/ 0 h 242604"/>
              <a:gd name="connsiteX2" fmla="*/ 1256443 w 1343417"/>
              <a:gd name="connsiteY2" fmla="*/ 42958 h 242604"/>
              <a:gd name="connsiteX3" fmla="*/ 1256443 w 1343417"/>
              <a:gd name="connsiteY3" fmla="*/ 86737 h 242604"/>
              <a:gd name="connsiteX4" fmla="*/ 1258757 w 1343417"/>
              <a:gd name="connsiteY4" fmla="*/ 242604 h 242604"/>
              <a:gd name="connsiteX5" fmla="*/ 106629 w 1343417"/>
              <a:gd name="connsiteY5" fmla="*/ 242604 h 242604"/>
              <a:gd name="connsiteX6" fmla="*/ 106409 w 1343417"/>
              <a:gd name="connsiteY6" fmla="*/ 216390 h 242604"/>
              <a:gd name="connsiteX7" fmla="*/ 182180 w 1343417"/>
              <a:gd name="connsiteY7" fmla="*/ 167559 h 242604"/>
              <a:gd name="connsiteX8" fmla="*/ 128299 w 1343417"/>
              <a:gd name="connsiteY8" fmla="*/ 117046 h 242604"/>
              <a:gd name="connsiteX9" fmla="*/ 97990 w 1343417"/>
              <a:gd name="connsiteY9" fmla="*/ 90105 h 242604"/>
              <a:gd name="connsiteX10" fmla="*/ 50844 w 1343417"/>
              <a:gd name="connsiteY10" fmla="*/ 56429 h 242604"/>
              <a:gd name="connsiteX11" fmla="*/ 106629 w 1343417"/>
              <a:gd name="connsiteY11" fmla="*/ 0 h 242604"/>
              <a:gd name="connsiteX0" fmla="*/ 106629 w 1354171"/>
              <a:gd name="connsiteY0" fmla="*/ 0 h 242604"/>
              <a:gd name="connsiteX1" fmla="*/ 1258757 w 1354171"/>
              <a:gd name="connsiteY1" fmla="*/ 0 h 242604"/>
              <a:gd name="connsiteX2" fmla="*/ 1256443 w 1354171"/>
              <a:gd name="connsiteY2" fmla="*/ 42958 h 242604"/>
              <a:gd name="connsiteX3" fmla="*/ 1256443 w 1354171"/>
              <a:gd name="connsiteY3" fmla="*/ 86737 h 242604"/>
              <a:gd name="connsiteX4" fmla="*/ 1286751 w 1354171"/>
              <a:gd name="connsiteY4" fmla="*/ 123780 h 242604"/>
              <a:gd name="connsiteX5" fmla="*/ 1258757 w 1354171"/>
              <a:gd name="connsiteY5" fmla="*/ 242604 h 242604"/>
              <a:gd name="connsiteX6" fmla="*/ 106629 w 1354171"/>
              <a:gd name="connsiteY6" fmla="*/ 242604 h 242604"/>
              <a:gd name="connsiteX7" fmla="*/ 106409 w 1354171"/>
              <a:gd name="connsiteY7" fmla="*/ 216390 h 242604"/>
              <a:gd name="connsiteX8" fmla="*/ 182180 w 1354171"/>
              <a:gd name="connsiteY8" fmla="*/ 167559 h 242604"/>
              <a:gd name="connsiteX9" fmla="*/ 128299 w 1354171"/>
              <a:gd name="connsiteY9" fmla="*/ 117046 h 242604"/>
              <a:gd name="connsiteX10" fmla="*/ 97990 w 1354171"/>
              <a:gd name="connsiteY10" fmla="*/ 90105 h 242604"/>
              <a:gd name="connsiteX11" fmla="*/ 50844 w 1354171"/>
              <a:gd name="connsiteY11" fmla="*/ 56429 h 242604"/>
              <a:gd name="connsiteX12" fmla="*/ 106629 w 1354171"/>
              <a:gd name="connsiteY12" fmla="*/ 0 h 242604"/>
              <a:gd name="connsiteX0" fmla="*/ 106629 w 1370394"/>
              <a:gd name="connsiteY0" fmla="*/ 0 h 242604"/>
              <a:gd name="connsiteX1" fmla="*/ 1258757 w 1370394"/>
              <a:gd name="connsiteY1" fmla="*/ 0 h 242604"/>
              <a:gd name="connsiteX2" fmla="*/ 1256443 w 1370394"/>
              <a:gd name="connsiteY2" fmla="*/ 42958 h 242604"/>
              <a:gd name="connsiteX3" fmla="*/ 1256443 w 1370394"/>
              <a:gd name="connsiteY3" fmla="*/ 86737 h 242604"/>
              <a:gd name="connsiteX4" fmla="*/ 1286751 w 1370394"/>
              <a:gd name="connsiteY4" fmla="*/ 123780 h 242604"/>
              <a:gd name="connsiteX5" fmla="*/ 1328847 w 1370394"/>
              <a:gd name="connsiteY5" fmla="*/ 169243 h 242604"/>
              <a:gd name="connsiteX6" fmla="*/ 1258757 w 1370394"/>
              <a:gd name="connsiteY6" fmla="*/ 242604 h 242604"/>
              <a:gd name="connsiteX7" fmla="*/ 106629 w 1370394"/>
              <a:gd name="connsiteY7" fmla="*/ 242604 h 242604"/>
              <a:gd name="connsiteX8" fmla="*/ 106409 w 1370394"/>
              <a:gd name="connsiteY8" fmla="*/ 216390 h 242604"/>
              <a:gd name="connsiteX9" fmla="*/ 182180 w 1370394"/>
              <a:gd name="connsiteY9" fmla="*/ 167559 h 242604"/>
              <a:gd name="connsiteX10" fmla="*/ 128299 w 1370394"/>
              <a:gd name="connsiteY10" fmla="*/ 117046 h 242604"/>
              <a:gd name="connsiteX11" fmla="*/ 97990 w 1370394"/>
              <a:gd name="connsiteY11" fmla="*/ 90105 h 242604"/>
              <a:gd name="connsiteX12" fmla="*/ 50844 w 1370394"/>
              <a:gd name="connsiteY12" fmla="*/ 56429 h 242604"/>
              <a:gd name="connsiteX13" fmla="*/ 106629 w 1370394"/>
              <a:gd name="connsiteY13" fmla="*/ 0 h 242604"/>
              <a:gd name="connsiteX0" fmla="*/ 106629 w 1375326"/>
              <a:gd name="connsiteY0" fmla="*/ 0 h 242894"/>
              <a:gd name="connsiteX1" fmla="*/ 1258757 w 1375326"/>
              <a:gd name="connsiteY1" fmla="*/ 0 h 242894"/>
              <a:gd name="connsiteX2" fmla="*/ 1256443 w 1375326"/>
              <a:gd name="connsiteY2" fmla="*/ 42958 h 242894"/>
              <a:gd name="connsiteX3" fmla="*/ 1256443 w 1375326"/>
              <a:gd name="connsiteY3" fmla="*/ 86737 h 242894"/>
              <a:gd name="connsiteX4" fmla="*/ 1286751 w 1375326"/>
              <a:gd name="connsiteY4" fmla="*/ 123780 h 242894"/>
              <a:gd name="connsiteX5" fmla="*/ 1328847 w 1375326"/>
              <a:gd name="connsiteY5" fmla="*/ 169243 h 242894"/>
              <a:gd name="connsiteX6" fmla="*/ 1344000 w 1375326"/>
              <a:gd name="connsiteY6" fmla="*/ 234911 h 242894"/>
              <a:gd name="connsiteX7" fmla="*/ 1258757 w 1375326"/>
              <a:gd name="connsiteY7" fmla="*/ 242604 h 242894"/>
              <a:gd name="connsiteX8" fmla="*/ 106629 w 1375326"/>
              <a:gd name="connsiteY8" fmla="*/ 242604 h 242894"/>
              <a:gd name="connsiteX9" fmla="*/ 106409 w 1375326"/>
              <a:gd name="connsiteY9" fmla="*/ 216390 h 242894"/>
              <a:gd name="connsiteX10" fmla="*/ 182180 w 1375326"/>
              <a:gd name="connsiteY10" fmla="*/ 167559 h 242894"/>
              <a:gd name="connsiteX11" fmla="*/ 128299 w 1375326"/>
              <a:gd name="connsiteY11" fmla="*/ 117046 h 242894"/>
              <a:gd name="connsiteX12" fmla="*/ 97990 w 1375326"/>
              <a:gd name="connsiteY12" fmla="*/ 90105 h 242894"/>
              <a:gd name="connsiteX13" fmla="*/ 50844 w 1375326"/>
              <a:gd name="connsiteY13" fmla="*/ 56429 h 242894"/>
              <a:gd name="connsiteX14" fmla="*/ 106629 w 1375326"/>
              <a:gd name="connsiteY14" fmla="*/ 0 h 24289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86751 w 1358377"/>
              <a:gd name="connsiteY4" fmla="*/ 123780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90119 w 1358377"/>
              <a:gd name="connsiteY2" fmla="*/ 39590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58377" h="242604">
                <a:moveTo>
                  <a:pt x="106629" y="0"/>
                </a:moveTo>
                <a:lnTo>
                  <a:pt x="1258757" y="0"/>
                </a:lnTo>
                <a:lnTo>
                  <a:pt x="1290119" y="39590"/>
                </a:lnTo>
                <a:cubicBezTo>
                  <a:pt x="1289733" y="54046"/>
                  <a:pt x="1256057" y="53463"/>
                  <a:pt x="1256443" y="86737"/>
                </a:cubicBezTo>
                <a:cubicBezTo>
                  <a:pt x="1261494" y="100207"/>
                  <a:pt x="1257740" y="92750"/>
                  <a:pt x="1258126" y="118728"/>
                </a:cubicBezTo>
                <a:cubicBezTo>
                  <a:pt x="1270193" y="132479"/>
                  <a:pt x="1333513" y="149439"/>
                  <a:pt x="1328847" y="169243"/>
                </a:cubicBezTo>
                <a:cubicBezTo>
                  <a:pt x="1338388" y="187765"/>
                  <a:pt x="1308535" y="199110"/>
                  <a:pt x="1296853" y="211337"/>
                </a:cubicBezTo>
                <a:cubicBezTo>
                  <a:pt x="1285171" y="223564"/>
                  <a:pt x="1464985" y="241322"/>
                  <a:pt x="1258757" y="242604"/>
                </a:cubicBezTo>
                <a:lnTo>
                  <a:pt x="106629" y="242604"/>
                </a:lnTo>
                <a:cubicBezTo>
                  <a:pt x="106556" y="233866"/>
                  <a:pt x="106482" y="225128"/>
                  <a:pt x="106409" y="216390"/>
                </a:cubicBezTo>
                <a:cubicBezTo>
                  <a:pt x="109459" y="205566"/>
                  <a:pt x="173761" y="186081"/>
                  <a:pt x="182180" y="167559"/>
                </a:cubicBezTo>
                <a:cubicBezTo>
                  <a:pt x="190599" y="149037"/>
                  <a:pt x="131386" y="133042"/>
                  <a:pt x="128299" y="117046"/>
                </a:cubicBezTo>
                <a:cubicBezTo>
                  <a:pt x="125212" y="101050"/>
                  <a:pt x="115670" y="98243"/>
                  <a:pt x="97990" y="90105"/>
                </a:cubicBezTo>
                <a:cubicBezTo>
                  <a:pt x="80310" y="81967"/>
                  <a:pt x="50807" y="70043"/>
                  <a:pt x="50844" y="56429"/>
                </a:cubicBezTo>
                <a:cubicBezTo>
                  <a:pt x="50881" y="38886"/>
                  <a:pt x="-94690" y="9405"/>
                  <a:pt x="106629" y="0"/>
                </a:cubicBezTo>
                <a:close/>
              </a:path>
            </a:pathLst>
          </a:custGeom>
          <a:solidFill>
            <a:sysClr val="window" lastClr="FFFFFF">
              <a:lumMod val="85000"/>
              <a:alpha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fr-FR" kern="0">
              <a:solidFill>
                <a:prstClr val="white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3F00FFE-1794-BF27-6E3D-6DDD071AE0D9}"/>
              </a:ext>
            </a:extLst>
          </p:cNvPr>
          <p:cNvGrpSpPr/>
          <p:nvPr/>
        </p:nvGrpSpPr>
        <p:grpSpPr>
          <a:xfrm>
            <a:off x="160734" y="371666"/>
            <a:ext cx="11934812" cy="5659263"/>
            <a:chOff x="1916630" y="695101"/>
            <a:chExt cx="14273441" cy="3168623"/>
          </a:xfrm>
          <a:solidFill>
            <a:srgbClr val="CCFF66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1C6E60E-772E-C4F6-2BB8-0617827769CA}"/>
                </a:ext>
              </a:extLst>
            </p:cNvPr>
            <p:cNvGrpSpPr/>
            <p:nvPr/>
          </p:nvGrpSpPr>
          <p:grpSpPr>
            <a:xfrm>
              <a:off x="1975799" y="695101"/>
              <a:ext cx="14214272" cy="3168623"/>
              <a:chOff x="329482" y="10"/>
              <a:chExt cx="17913300" cy="8105587"/>
            </a:xfrm>
            <a:grpFill/>
          </p:grpSpPr>
          <p:grpSp>
            <p:nvGrpSpPr>
              <p:cNvPr id="6" name="Group 4">
                <a:extLst>
                  <a:ext uri="{FF2B5EF4-FFF2-40B4-BE49-F238E27FC236}">
                    <a16:creationId xmlns:a16="http://schemas.microsoft.com/office/drawing/2014/main" id="{4612CE11-3950-5FEB-BEB4-1D47BEB628A1}"/>
                  </a:ext>
                </a:extLst>
              </p:cNvPr>
              <p:cNvGrpSpPr/>
              <p:nvPr/>
            </p:nvGrpSpPr>
            <p:grpSpPr>
              <a:xfrm>
                <a:off x="1108646" y="281638"/>
                <a:ext cx="17134134" cy="7823959"/>
                <a:chOff x="668340" y="0"/>
                <a:chExt cx="10329192" cy="4716619"/>
              </a:xfrm>
              <a:grpFill/>
            </p:grpSpPr>
            <p:sp>
              <p:nvSpPr>
                <p:cNvPr id="11" name="Freeform 5">
                  <a:extLst>
                    <a:ext uri="{FF2B5EF4-FFF2-40B4-BE49-F238E27FC236}">
                      <a16:creationId xmlns:a16="http://schemas.microsoft.com/office/drawing/2014/main" id="{129E2067-8CF8-FEEF-5681-7C3201AE9702}"/>
                    </a:ext>
                  </a:extLst>
                </p:cNvPr>
                <p:cNvSpPr/>
                <p:nvPr/>
              </p:nvSpPr>
              <p:spPr>
                <a:xfrm>
                  <a:off x="668340" y="0"/>
                  <a:ext cx="10329192" cy="4716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9882" h="7119301">
                      <a:moveTo>
                        <a:pt x="278431" y="16918"/>
                      </a:moveTo>
                      <a:cubicBezTo>
                        <a:pt x="278431" y="16918"/>
                        <a:pt x="604014" y="12258"/>
                        <a:pt x="1062558" y="12454"/>
                      </a:cubicBezTo>
                      <a:cubicBezTo>
                        <a:pt x="8804229" y="12671"/>
                        <a:pt x="10535814" y="0"/>
                        <a:pt x="10535814" y="0"/>
                      </a:cubicBezTo>
                      <a:cubicBezTo>
                        <a:pt x="10603278" y="0"/>
                        <a:pt x="10679215" y="0"/>
                        <a:pt x="10757988" y="85073"/>
                      </a:cubicBezTo>
                      <a:cubicBezTo>
                        <a:pt x="10800966" y="131488"/>
                        <a:pt x="10802035" y="240224"/>
                        <a:pt x="10802439" y="320281"/>
                      </a:cubicBezTo>
                      <a:cubicBezTo>
                        <a:pt x="10802439" y="320281"/>
                        <a:pt x="10800735" y="5267917"/>
                        <a:pt x="10800735" y="6356717"/>
                      </a:cubicBezTo>
                      <a:cubicBezTo>
                        <a:pt x="10800735" y="6570876"/>
                        <a:pt x="10809883" y="6870054"/>
                        <a:pt x="10809883" y="6870054"/>
                      </a:cubicBezTo>
                      <a:cubicBezTo>
                        <a:pt x="10809883" y="6998723"/>
                        <a:pt x="10805713" y="7119301"/>
                        <a:pt x="10552875" y="7111167"/>
                      </a:cubicBezTo>
                      <a:cubicBezTo>
                        <a:pt x="10552875" y="7111167"/>
                        <a:pt x="10176403" y="7090868"/>
                        <a:pt x="9081481" y="7098467"/>
                      </a:cubicBezTo>
                      <a:cubicBezTo>
                        <a:pt x="2545013" y="7106601"/>
                        <a:pt x="304023" y="7119301"/>
                        <a:pt x="304023" y="7119301"/>
                      </a:cubicBezTo>
                      <a:cubicBezTo>
                        <a:pt x="132548" y="7119301"/>
                        <a:pt x="4213" y="7018231"/>
                        <a:pt x="8532" y="6815685"/>
                      </a:cubicBezTo>
                      <a:cubicBezTo>
                        <a:pt x="8532" y="6815685"/>
                        <a:pt x="9630" y="6317143"/>
                        <a:pt x="4815" y="1670849"/>
                      </a:cubicBezTo>
                      <a:cubicBezTo>
                        <a:pt x="0" y="663668"/>
                        <a:pt x="25592" y="330596"/>
                        <a:pt x="25592" y="330596"/>
                      </a:cubicBezTo>
                      <a:cubicBezTo>
                        <a:pt x="27224" y="150571"/>
                        <a:pt x="143504" y="16918"/>
                        <a:pt x="278431" y="16918"/>
                      </a:cubicBezTo>
                      <a:close/>
                    </a:path>
                  </a:pathLst>
                </a:custGeom>
                <a:grpFill/>
              </p:spPr>
            </p:sp>
          </p:grp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A5CF4A49-3664-D4B2-6CAB-3FB0241176AC}"/>
                  </a:ext>
                </a:extLst>
              </p:cNvPr>
              <p:cNvGrpSpPr/>
              <p:nvPr/>
            </p:nvGrpSpPr>
            <p:grpSpPr>
              <a:xfrm>
                <a:off x="329482" y="10"/>
                <a:ext cx="17913300" cy="8105587"/>
                <a:chOff x="-4212" y="6"/>
                <a:chExt cx="10825341" cy="4898358"/>
              </a:xfrm>
              <a:grpFill/>
            </p:grpSpPr>
            <p:sp>
              <p:nvSpPr>
                <p:cNvPr id="10" name="Freeform 7">
                  <a:extLst>
                    <a:ext uri="{FF2B5EF4-FFF2-40B4-BE49-F238E27FC236}">
                      <a16:creationId xmlns:a16="http://schemas.microsoft.com/office/drawing/2014/main" id="{0AD29C30-65E0-D892-40A4-A1CE737F6D28}"/>
                    </a:ext>
                  </a:extLst>
                </p:cNvPr>
                <p:cNvSpPr/>
                <p:nvPr/>
              </p:nvSpPr>
              <p:spPr>
                <a:xfrm>
                  <a:off x="-4212" y="6"/>
                  <a:ext cx="10825341" cy="4898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5342" h="7087086">
                      <a:moveTo>
                        <a:pt x="278431" y="16918"/>
                      </a:moveTo>
                      <a:cubicBezTo>
                        <a:pt x="278431" y="16918"/>
                        <a:pt x="604014" y="12258"/>
                        <a:pt x="1062834" y="12454"/>
                      </a:cubicBezTo>
                      <a:cubicBezTo>
                        <a:pt x="8817733" y="12671"/>
                        <a:pt x="10551274" y="0"/>
                        <a:pt x="10551274" y="0"/>
                      </a:cubicBezTo>
                      <a:cubicBezTo>
                        <a:pt x="10618737" y="0"/>
                        <a:pt x="10694674" y="0"/>
                        <a:pt x="10773448" y="85073"/>
                      </a:cubicBezTo>
                      <a:cubicBezTo>
                        <a:pt x="10816426" y="131488"/>
                        <a:pt x="10817494" y="240224"/>
                        <a:pt x="10817899" y="320281"/>
                      </a:cubicBezTo>
                      <a:cubicBezTo>
                        <a:pt x="10817899" y="320281"/>
                        <a:pt x="10816195" y="5241263"/>
                        <a:pt x="10816195" y="6324502"/>
                      </a:cubicBezTo>
                      <a:cubicBezTo>
                        <a:pt x="10816195" y="6538661"/>
                        <a:pt x="10825342" y="6837839"/>
                        <a:pt x="10825342" y="6837839"/>
                      </a:cubicBezTo>
                      <a:cubicBezTo>
                        <a:pt x="10825342" y="6966508"/>
                        <a:pt x="10821173" y="7087086"/>
                        <a:pt x="10568335" y="7078952"/>
                      </a:cubicBezTo>
                      <a:cubicBezTo>
                        <a:pt x="10568335" y="7078952"/>
                        <a:pt x="10191862" y="7058653"/>
                        <a:pt x="9095459" y="7066252"/>
                      </a:cubicBezTo>
                      <a:cubicBezTo>
                        <a:pt x="2547822" y="7074386"/>
                        <a:pt x="304023" y="7087086"/>
                        <a:pt x="304023" y="7087086"/>
                      </a:cubicBezTo>
                      <a:cubicBezTo>
                        <a:pt x="132548" y="7087086"/>
                        <a:pt x="4213" y="6986016"/>
                        <a:pt x="8532" y="6783470"/>
                      </a:cubicBezTo>
                      <a:cubicBezTo>
                        <a:pt x="8532" y="6783470"/>
                        <a:pt x="9630" y="6284928"/>
                        <a:pt x="4815" y="1666310"/>
                      </a:cubicBezTo>
                      <a:cubicBezTo>
                        <a:pt x="0" y="663668"/>
                        <a:pt x="25592" y="330596"/>
                        <a:pt x="25592" y="330596"/>
                      </a:cubicBezTo>
                      <a:cubicBezTo>
                        <a:pt x="27224" y="150571"/>
                        <a:pt x="143504" y="16918"/>
                        <a:pt x="278431" y="16918"/>
                      </a:cubicBezTo>
                      <a:close/>
                    </a:path>
                  </a:pathLst>
                </a:custGeom>
                <a:grpFill/>
              </p:spPr>
            </p:sp>
          </p:grpSp>
        </p:grp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618BC22-7AF7-E7FF-CE7C-1BD0475A15B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16630" y="741983"/>
              <a:ext cx="1022990" cy="922483"/>
            </a:xfrm>
            <a:prstGeom prst="ellipse">
              <a:avLst/>
            </a:prstGeom>
            <a:grpFill/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47D5834E-EEB9-BC9B-F1FC-C72BD45979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1302" y="371667"/>
            <a:ext cx="11019964" cy="55257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09945752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76974" y="51085"/>
                <a:ext cx="10917381" cy="152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vi-V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Ví dụ 1</a:t>
                </a:r>
                <a:r>
                  <a:rPr 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vi-V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 hệ phương trình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vi-VN" sz="3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𝑦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=5      (1)</m:t>
                            </m:r>
                          </m:e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𝑥</m:t>
                            </m:r>
                            <m:r>
                              <a:rPr lang="vi-VN" sz="32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2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𝑦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=11     (2)</m:t>
                            </m:r>
                          </m:e>
                        </m:eqArr>
                      </m:e>
                    </m:d>
                  </m:oMath>
                </a14:m>
                <a:endParaRPr lang="vi-VN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974" y="51085"/>
                <a:ext cx="10917381" cy="1520416"/>
              </a:xfrm>
              <a:prstGeom prst="rect">
                <a:avLst/>
              </a:prstGeom>
              <a:blipFill>
                <a:blip r:embed="rId3"/>
                <a:stretch>
                  <a:fillRect l="-13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A101AEA-43C5-FBC7-E1B5-0DF6AD8AE222}"/>
                  </a:ext>
                </a:extLst>
              </p:cNvPr>
              <p:cNvSpPr txBox="1"/>
              <p:nvPr/>
            </p:nvSpPr>
            <p:spPr>
              <a:xfrm>
                <a:off x="592905" y="1451516"/>
                <a:ext cx="11006190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Từ phương trình (1) ta có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=5−2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      </m:t>
                    </m:r>
                    <m:d>
                      <m:dPr>
                        <m:ctrlP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d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A101AEA-43C5-FBC7-E1B5-0DF6AD8AE2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905" y="1451516"/>
                <a:ext cx="11006190" cy="584775"/>
              </a:xfrm>
              <a:prstGeom prst="rect">
                <a:avLst/>
              </a:prstGeom>
              <a:blipFill>
                <a:blip r:embed="rId4"/>
                <a:stretch>
                  <a:fillRect l="-1384" t="-14583" b="-322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C52A8A1-1318-19E1-7C39-581D915BFC09}"/>
                  </a:ext>
                </a:extLst>
              </p:cNvPr>
              <p:cNvSpPr txBox="1"/>
              <p:nvPr/>
            </p:nvSpPr>
            <p:spPr>
              <a:xfrm>
                <a:off x="592905" y="2935087"/>
                <a:ext cx="11006190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 phương trình (4)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vi-VN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3</m:t>
                    </m:r>
                    <m:r>
                      <a:rPr kumimoji="0" lang="vi-VN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0" lang="vi-VN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−10+4</m:t>
                    </m:r>
                    <m:r>
                      <a:rPr kumimoji="0" lang="vi-VN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11</m:t>
                    </m:r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kumimoji="0" lang="vi-VN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     7</m:t>
                      </m:r>
                      <m:r>
                        <a:rPr kumimoji="0" lang="en-US" sz="32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/>
                        </a:rPr>
                        <m:t>𝑥</m:t>
                      </m:r>
                      <m:r>
                        <a:rPr kumimoji="0" lang="en-US" sz="32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/>
                        </a:rPr>
                        <m:t>=21</m:t>
                      </m:r>
                    </m:oMath>
                  </m:oMathPara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kumimoji="0" lang="vi-VN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        </m:t>
                      </m:r>
                      <m:r>
                        <a:rPr kumimoji="0" lang="en-US" sz="32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/>
                        </a:rPr>
                        <m:t>𝑥</m:t>
                      </m:r>
                      <m:r>
                        <a:rPr kumimoji="0" lang="en-US" sz="32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C52A8A1-1318-19E1-7C39-581D915BFC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905" y="2935087"/>
                <a:ext cx="11006190" cy="1569660"/>
              </a:xfrm>
              <a:prstGeom prst="rect">
                <a:avLst/>
              </a:prstGeom>
              <a:blipFill>
                <a:blip r:embed="rId5"/>
                <a:stretch>
                  <a:fillRect l="-1384" t="-54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5D060DE-7744-4C09-1973-2B0BD5B0ABD7}"/>
                  </a:ext>
                </a:extLst>
              </p:cNvPr>
              <p:cNvSpPr txBox="1"/>
              <p:nvPr/>
            </p:nvSpPr>
            <p:spPr>
              <a:xfrm>
                <a:off x="592905" y="2193301"/>
                <a:ext cx="11006190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Thay vào phương trình (2) ta được : 3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𝑥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−2</m:t>
                    </m:r>
                    <m:d>
                      <m:dPr>
                        <m:ctrlP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5−2</m:t>
                        </m:r>
                        <m: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11     </m:t>
                    </m:r>
                    <m:d>
                      <m:dPr>
                        <m:ctrlP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d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5D060DE-7744-4C09-1973-2B0BD5B0AB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905" y="2193301"/>
                <a:ext cx="11006190" cy="584775"/>
              </a:xfrm>
              <a:prstGeom prst="rect">
                <a:avLst/>
              </a:prstGeom>
              <a:blipFill>
                <a:blip r:embed="rId6"/>
                <a:stretch>
                  <a:fillRect l="-1384" t="-14583" b="-322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387F349-A8FC-80B5-AEA1-19DFA503B37F}"/>
                  </a:ext>
                </a:extLst>
              </p:cNvPr>
              <p:cNvSpPr txBox="1"/>
              <p:nvPr/>
            </p:nvSpPr>
            <p:spPr>
              <a:xfrm>
                <a:off x="592905" y="4504747"/>
                <a:ext cx="11006190" cy="1077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Thay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 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=1</m:t>
                    </m:r>
                  </m:oMath>
                </a14:m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vào phương trình (3) ta có: y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</a:rPr>
                      <m:t>=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5−2.3=−1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Vậy hệ phương trình đã cho có nghiệm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duy</a:t>
                </a:r>
                <a:r>
                  <a:rPr kumimoji="0" lang="en-US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nhất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(x;y) = (3;-1) 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387F349-A8FC-80B5-AEA1-19DFA503B3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905" y="4504747"/>
                <a:ext cx="11006190" cy="1077218"/>
              </a:xfrm>
              <a:prstGeom prst="rect">
                <a:avLst/>
              </a:prstGeom>
              <a:blipFill>
                <a:blip r:embed="rId7"/>
                <a:stretch>
                  <a:fillRect l="-1384" t="-7910" b="-169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1995738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-324926" y="177536"/>
            <a:ext cx="5295816" cy="955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Luyện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tập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31068" y="991295"/>
                <a:ext cx="11288685" cy="1410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 hệ phương trình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𝑥</m:t>
                            </m:r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−3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=2      (1)</m:t>
                            </m:r>
                          </m:e>
                          <m:e>
                            <m:r>
                              <a:rPr kumimoji="0" lang="vi-VN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−2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𝑥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+5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𝑦</m:t>
                            </m:r>
                            <m: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=1     (2)</m:t>
                            </m:r>
                          </m:e>
                        </m:eqArr>
                      </m:e>
                    </m:d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068" y="991295"/>
                <a:ext cx="11288685" cy="1410514"/>
              </a:xfrm>
              <a:prstGeom prst="rect">
                <a:avLst/>
              </a:prstGeom>
              <a:blipFill>
                <a:blip r:embed="rId2"/>
                <a:stretch>
                  <a:fillRect l="-13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ounded Rectangle 5"/>
          <p:cNvSpPr/>
          <p:nvPr/>
        </p:nvSpPr>
        <p:spPr>
          <a:xfrm>
            <a:off x="8143212" y="183622"/>
            <a:ext cx="3623386" cy="934834"/>
          </a:xfrm>
          <a:prstGeom prst="roundRect">
            <a:avLst/>
          </a:prstGeom>
          <a:solidFill>
            <a:srgbClr val="00A2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HOẠT ĐỘNG CẶP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ĐÔI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pic>
        <p:nvPicPr>
          <p:cNvPr id="16" name="Picture 3">
            <a:extLst>
              <a:ext uri="{FF2B5EF4-FFF2-40B4-BE49-F238E27FC236}">
                <a16:creationId xmlns:a16="http://schemas.microsoft.com/office/drawing/2014/main" id="{E85B9DBE-46D6-4F46-DB65-640D9EB76E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331068" y="330646"/>
            <a:ext cx="3816016" cy="888404"/>
          </a:xfrm>
          <a:prstGeom prst="rect">
            <a:avLst/>
          </a:prstGeom>
        </p:spPr>
      </p:pic>
      <p:sp>
        <p:nvSpPr>
          <p:cNvPr id="17" name="TextBox 4">
            <a:extLst>
              <a:ext uri="{FF2B5EF4-FFF2-40B4-BE49-F238E27FC236}">
                <a16:creationId xmlns:a16="http://schemas.microsoft.com/office/drawing/2014/main" id="{78C3CBAE-6212-E6C2-2540-4F2F36421B29}"/>
              </a:ext>
            </a:extLst>
          </p:cNvPr>
          <p:cNvSpPr txBox="1"/>
          <p:nvPr/>
        </p:nvSpPr>
        <p:spPr>
          <a:xfrm>
            <a:off x="-471771" y="35712"/>
            <a:ext cx="5295816" cy="955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Luyện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tập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DD9B454-FD91-ACD7-6FC7-263CFF5FDE2D}"/>
                  </a:ext>
                </a:extLst>
              </p:cNvPr>
              <p:cNvSpPr txBox="1"/>
              <p:nvPr/>
            </p:nvSpPr>
            <p:spPr>
              <a:xfrm>
                <a:off x="331068" y="2200114"/>
                <a:ext cx="11006190" cy="35394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Từ phương trình (1) ta có 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x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=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2+3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    </m:t>
                    </m:r>
                    <m:d>
                      <m:dPr>
                        <m:ctrlP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3</m:t>
                        </m:r>
                      </m:e>
                    </m:d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Thay vào phương trình (2) ta được : </a:t>
                </a:r>
                <a14:m>
                  <m:oMath xmlns:m="http://schemas.openxmlformats.org/officeDocument/2006/math"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−2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2+3</m:t>
                        </m: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𝑦</m:t>
                        </m:r>
                      </m:e>
                    </m:d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+5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=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1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    </m:t>
                    </m:r>
                    <m:d>
                      <m:dPr>
                        <m:ctrlP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0" lang="vi-VN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4</m:t>
                        </m:r>
                      </m:e>
                    </m:d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Giải phương trình (4) 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ta</a:t>
                </a:r>
                <a:r>
                  <a:rPr kumimoji="0" lang="en-US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được: </a:t>
                </a:r>
                <a14:m>
                  <m:oMath xmlns:m="http://schemas.openxmlformats.org/officeDocument/2006/math">
                    <m:r>
                      <a:rPr kumimoji="0" lang="vi-VN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</m:t>
                    </m:r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4−6</m:t>
                    </m:r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+5</m:t>
                    </m:r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=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1</m:t>
                    </m:r>
                  </m:oMath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kumimoji="0" lang="vi-VN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     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−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𝑦</m:t>
                      </m:r>
                      <m:r>
                        <a:rPr kumimoji="0" lang="en-US" sz="32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/>
                          <a:cs typeface="+mn-cs"/>
                        </a:rPr>
                        <m:t>=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5</m:t>
                      </m:r>
                    </m:oMath>
                  </m:oMathPara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kumimoji="0" lang="vi-VN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        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𝑦</m:t>
                      </m:r>
                      <m:r>
                        <a:rPr kumimoji="0" lang="en-US" sz="32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/>
                          <a:cs typeface="+mn-cs"/>
                        </a:rPr>
                        <m:t>=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−5</m:t>
                      </m:r>
                    </m:oMath>
                  </m:oMathPara>
                </a14:m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Thay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 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=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−5 </m:t>
                    </m:r>
                  </m:oMath>
                </a14:m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vào phương trình (3) ta có: 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x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=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2+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3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.(−5)</m:t>
                    </m:r>
                    <m:r>
                      <a:rPr kumimoji="0" lang="vi-VN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=−1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3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Vậy hệ phương trình đã cho có nghiệm (x;y) = (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-1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3;-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5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)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DD9B454-FD91-ACD7-6FC7-263CFF5FDE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068" y="2200114"/>
                <a:ext cx="11006190" cy="3539430"/>
              </a:xfrm>
              <a:prstGeom prst="rect">
                <a:avLst/>
              </a:prstGeom>
              <a:blipFill>
                <a:blip r:embed="rId5"/>
                <a:stretch>
                  <a:fillRect l="-1384" t="-2410" b="-4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F82B0BF1-9AB3-8C92-11EA-B7101AF1ED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53854" y="5159897"/>
            <a:ext cx="1566808" cy="156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100725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A101AEA-43C5-FBC7-E1B5-0DF6AD8AE222}"/>
                  </a:ext>
                </a:extLst>
              </p:cNvPr>
              <p:cNvSpPr txBox="1"/>
              <p:nvPr/>
            </p:nvSpPr>
            <p:spPr>
              <a:xfrm>
                <a:off x="708836" y="1065425"/>
                <a:ext cx="11006190" cy="22467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Giải: </a:t>
                </a: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Từ phương trình (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2</a:t>
                </a: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) ta có 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x</a:t>
                </a:r>
                <a14:m>
                  <m:oMath xmlns:m="http://schemas.openxmlformats.org/officeDocument/2006/math">
                    <m:r>
                      <a:rPr kumimoji="0" 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=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3−4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vi-VN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      </m:t>
                    </m:r>
                    <m:d>
                      <m:dPr>
                        <m:ctrlPr>
                          <a:rPr kumimoji="0" lang="vi-VN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0" lang="vi-VN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3</m:t>
                        </m:r>
                      </m:e>
                    </m:d>
                  </m:oMath>
                </a14:m>
                <a:endPara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Thay vào phương trình (2) ta được : 3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28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3−4</m:t>
                        </m:r>
                        <m:r>
                          <m:rPr>
                            <m:sty m:val="p"/>
                          </m:rPr>
                          <a:rPr kumimoji="0" lang="en-US" sz="28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y</m:t>
                        </m:r>
                      </m:e>
                    </m:d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+1</m:t>
                    </m:r>
                    <m:r>
                      <a:rPr kumimoji="0" lang="vi-VN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2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−5     </m:t>
                    </m:r>
                    <m:d>
                      <m:dPr>
                        <m:ctrlPr>
                          <a:rPr kumimoji="0" lang="vi-VN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0" lang="vi-VN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4</m:t>
                        </m:r>
                      </m:e>
                    </m:d>
                  </m:oMath>
                </a14:m>
                <a:endParaRPr kumimoji="0" lang="vi-VN" sz="2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Giải phương trình (4) ta được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 </a:t>
                </a: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8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9</m:t>
                    </m:r>
                    <m:r>
                      <a:rPr kumimoji="0" lang="en-US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−12</m:t>
                    </m:r>
                    <m:r>
                      <a:rPr kumimoji="0" lang="en-US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vi-V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r>
                      <a:rPr kumimoji="0" lang="en-US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12</m:t>
                    </m:r>
                    <m:r>
                      <a:rPr kumimoji="0" lang="en-US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0" 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=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−5</m:t>
                    </m:r>
                  </m:oMath>
                </a14:m>
                <a:endParaRPr kumimoji="0" lang="vi-VN" sz="2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kumimoji="0" lang="vi-VN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     </m:t>
                      </m:r>
                      <m:r>
                        <a:rPr kumimoji="0" lang="en-US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                                        0</m:t>
                      </m:r>
                      <m:r>
                        <a:rPr kumimoji="0" lang="en-US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𝑦</m:t>
                      </m:r>
                      <m:r>
                        <a:rPr kumimoji="0" lang="en-US" sz="2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/>
                          <a:cs typeface="+mn-cs"/>
                        </a:rPr>
                        <m:t>=</m:t>
                      </m:r>
                      <m:r>
                        <a:rPr kumimoji="0" lang="en-US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−</m:t>
                      </m:r>
                      <m:r>
                        <a:rPr kumimoji="0" lang="en-US" sz="2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/>
                          <a:cs typeface="+mn-cs"/>
                        </a:rPr>
                        <m:t>1</m:t>
                      </m:r>
                      <m:r>
                        <a:rPr kumimoji="0" lang="en-US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4</m:t>
                      </m:r>
                    </m:oMath>
                  </m:oMathPara>
                </a14:m>
                <a:endParaRPr kumimoji="0" lang="vi-VN" sz="2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Do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đó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(4)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vô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nghiệm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. </a:t>
                </a: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Vậy hệ phương trình đã cho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vô</a:t>
                </a: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nghiệm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.</a:t>
                </a:r>
                <a:endPara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A101AEA-43C5-FBC7-E1B5-0DF6AD8AE2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836" y="1065425"/>
                <a:ext cx="11006190" cy="2246769"/>
              </a:xfrm>
              <a:prstGeom prst="rect">
                <a:avLst/>
              </a:prstGeom>
              <a:blipFill>
                <a:blip r:embed="rId3"/>
                <a:stretch>
                  <a:fillRect l="-1107" t="-2989" r="-332" b="-67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45B2D772-96AF-E6BF-05B3-8C3A6A624C8C}"/>
                  </a:ext>
                </a:extLst>
              </p:cNvPr>
              <p:cNvSpPr/>
              <p:nvPr/>
            </p:nvSpPr>
            <p:spPr>
              <a:xfrm>
                <a:off x="476974" y="-97842"/>
                <a:ext cx="10917381" cy="13418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Ví dụ 2</a:t>
                </a: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</a:t>
                </a:r>
                <a:r>
                  <a:rPr kumimoji="0" lang="vi-V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 hệ phương trình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r>
                              <a:rPr kumimoji="0" lang="vi-VN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3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𝑥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+</m:t>
                            </m:r>
                            <m:r>
                              <a:rPr kumimoji="0" lang="vi-VN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12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𝑦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=−5      (1)</m:t>
                            </m:r>
                          </m:e>
                          <m:e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𝑥</m:t>
                            </m:r>
                            <m:r>
                              <a:rPr kumimoji="0" lang="vi-VN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+</m:t>
                            </m:r>
                            <m:r>
                              <a:rPr kumimoji="0" lang="en-US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4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𝑦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=3     (2)</m:t>
                            </m:r>
                          </m:e>
                        </m:eqArr>
                      </m:e>
                    </m:d>
                  </m:oMath>
                </a14:m>
                <a:endPara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45B2D772-96AF-E6BF-05B3-8C3A6A624C8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974" y="-97842"/>
                <a:ext cx="10917381" cy="1341842"/>
              </a:xfrm>
              <a:prstGeom prst="rect">
                <a:avLst/>
              </a:prstGeom>
              <a:blipFill>
                <a:blip r:embed="rId4"/>
                <a:stretch>
                  <a:fillRect l="-11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2C62596D-D071-38F7-5DBE-9F81439A7E96}"/>
                  </a:ext>
                </a:extLst>
              </p:cNvPr>
              <p:cNvSpPr/>
              <p:nvPr/>
            </p:nvSpPr>
            <p:spPr>
              <a:xfrm>
                <a:off x="592905" y="2912977"/>
                <a:ext cx="10917381" cy="13418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Ví dụ 3</a:t>
                </a: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</a:t>
                </a:r>
                <a:r>
                  <a:rPr kumimoji="0" lang="vi-V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 hệ phương trình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r>
                              <a:rPr kumimoji="0" lang="vi-VN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12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𝑥</m:t>
                            </m:r>
                            <m:r>
                              <a:rPr kumimoji="0" lang="vi-VN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−4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𝑦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=−16      (1)</m:t>
                            </m:r>
                          </m:e>
                          <m:e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3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𝑥</m:t>
                            </m:r>
                            <m:r>
                              <a:rPr kumimoji="0" lang="vi-VN" sz="2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𝑦</m:t>
                            </m:r>
                            <m:r>
                              <a:rPr kumimoji="0" 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+mn-cs"/>
                              </a:rPr>
                              <m:t>=−4     (2)</m:t>
                            </m:r>
                          </m:e>
                        </m:eqArr>
                      </m:e>
                    </m:d>
                  </m:oMath>
                </a14:m>
                <a:endPara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2C62596D-D071-38F7-5DBE-9F81439A7E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905" y="2912977"/>
                <a:ext cx="10917381" cy="1341842"/>
              </a:xfrm>
              <a:prstGeom prst="rect">
                <a:avLst/>
              </a:prstGeom>
              <a:blipFill>
                <a:blip r:embed="rId5"/>
                <a:stretch>
                  <a:fillRect l="-11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68E3ABFB-ACC7-D867-358C-81973E30FD24}"/>
                  </a:ext>
                </a:extLst>
              </p:cNvPr>
              <p:cNvSpPr txBox="1"/>
              <p:nvPr/>
            </p:nvSpPr>
            <p:spPr>
              <a:xfrm>
                <a:off x="592905" y="4111764"/>
                <a:ext cx="11006190" cy="26776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Giải: </a:t>
                </a: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Từ phương trình (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2</a:t>
                </a: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) ta có 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y</a:t>
                </a:r>
                <a14:m>
                  <m:oMath xmlns:m="http://schemas.openxmlformats.org/officeDocument/2006/math">
                    <m:r>
                      <a:rPr kumimoji="0" 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cs typeface="+mn-cs"/>
                      </a:rPr>
                      <m:t>=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3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𝑥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+4       </m:t>
                    </m:r>
                    <m:d>
                      <m:dPr>
                        <m:ctrlPr>
                          <a:rPr kumimoji="0" lang="vi-VN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0" lang="vi-VN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3</m:t>
                        </m:r>
                      </m:e>
                    </m:d>
                  </m:oMath>
                </a14:m>
                <a:endPara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Thay vào phương trình (2) ta được : 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1</a:t>
                </a:r>
                <a14:m>
                  <m:oMath xmlns:m="http://schemas.openxmlformats.org/officeDocument/2006/math">
                    <m:r>
                      <a:rPr kumimoji="0" lang="en-US" sz="2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2</m:t>
                    </m:r>
                    <m:r>
                      <m:rPr>
                        <m:sty m:val="p"/>
                      </m:rPr>
                      <a:rPr kumimoji="0" lang="en-US" sz="2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x</m:t>
                    </m:r>
                    <m:r>
                      <a:rPr kumimoji="0" lang="en-US" sz="2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−4</m:t>
                    </m:r>
                    <m:d>
                      <m:dPr>
                        <m:ctrlPr>
                          <a:rPr kumimoji="0" lang="en-US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28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kumimoji="0" lang="en-US" sz="28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x</m:t>
                        </m:r>
                        <m:r>
                          <a:rPr kumimoji="0" lang="en-US" sz="28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+4</m:t>
                        </m:r>
                      </m:e>
                    </m:d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=−16</m:t>
                    </m:r>
                    <m:r>
                      <a:rPr kumimoji="0" lang="vi-VN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    </m:t>
                    </m:r>
                    <m:d>
                      <m:dPr>
                        <m:ctrlPr>
                          <a:rPr kumimoji="0" lang="vi-VN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0" lang="vi-VN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4</m:t>
                        </m:r>
                      </m:e>
                    </m:d>
                  </m:oMath>
                </a14:m>
                <a:endParaRPr kumimoji="0" lang="vi-VN" sz="2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Giải phương trình (4) ta được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:</a:t>
                </a: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12</m:t>
                    </m:r>
                    <m:r>
                      <a:rPr kumimoji="0" lang="en-US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𝑥</m:t>
                    </m:r>
                    <m:r>
                      <a:rPr kumimoji="0" lang="en-US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−12</m:t>
                    </m:r>
                    <m:r>
                      <a:rPr kumimoji="0" lang="en-US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𝑥</m:t>
                    </m:r>
                    <m:r>
                      <a:rPr kumimoji="0" lang="en-US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−16=−16</m:t>
                    </m:r>
                  </m:oMath>
                </a14:m>
                <a:endParaRPr kumimoji="0" lang="vi-VN" sz="2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kumimoji="0" lang="vi-VN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     </m:t>
                      </m:r>
                      <m:r>
                        <a:rPr kumimoji="0" lang="en-US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                                     0</m:t>
                      </m:r>
                      <m:r>
                        <a:rPr kumimoji="0" lang="en-US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𝑥</m:t>
                      </m:r>
                      <m:r>
                        <a:rPr kumimoji="0" lang="en-US" sz="2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/>
                          <a:cs typeface="+mn-cs"/>
                        </a:rPr>
                        <m:t>=</m:t>
                      </m:r>
                      <m:r>
                        <a:rPr kumimoji="0" lang="en-US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0</m:t>
                      </m:r>
                    </m:oMath>
                  </m:oMathPara>
                </a14:m>
                <a:endParaRPr kumimoji="0" lang="vi-VN" sz="2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Do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đó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(4)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có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vô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số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nghiệm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.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Vậy hệ phương trình đã cho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có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vô</a:t>
                </a: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sô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 </a:t>
                </a:r>
                <a:r>
                  <a: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nghiệm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.</a:t>
                </a:r>
                <a:endPara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68E3ABFB-ACC7-D867-358C-81973E30FD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905" y="4111764"/>
                <a:ext cx="11006190" cy="2677656"/>
              </a:xfrm>
              <a:prstGeom prst="rect">
                <a:avLst/>
              </a:prstGeom>
              <a:blipFill>
                <a:blip r:embed="rId6"/>
                <a:stretch>
                  <a:fillRect l="-1107" t="-2506" b="-66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3A123E7D-244E-7DAF-5945-F3E63357B9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57066" y="4769328"/>
            <a:ext cx="1884057" cy="1950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662104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1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ISPRING_PRESENTATION_TITLE" val="5959a216900a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619"/>
  <p:tag name="MH_LIBRARY" val="GRAPHIC"/>
  <p:tag name="MH_TYPE" val="SubTitle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619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619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619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619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619"/>
  <p:tag name="MH_LIBRARY" val="GRAPHIC"/>
  <p:tag name="MH_TYPE" val="Other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70702101654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BingLLB#"/>
  <p:tag name="MH_LAYOUT" val="SubTitle"/>
  <p:tag name="MH" val="20170702101831"/>
  <p:tag name="MH_LIBRARY" val="GRAPHI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831"/>
  <p:tag name="MH_LIBRARY" val="GRAPHIC"/>
  <p:tag name="MH_TYPE" val="Other"/>
  <p:tag name="MH_ORDER" val="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831"/>
  <p:tag name="MH_LIBRARY" val="GRAPHIC"/>
  <p:tag name="MH_TYPE" val="Other"/>
  <p:tag name="MH_ORDER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QiTTB#"/>
  <p:tag name="MH_LAYOUT" val="SubTitleDesc"/>
  <p:tag name="MH" val="20170702101730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BingLLB#"/>
  <p:tag name="MH_LAYOUT" val="SubTitle"/>
  <p:tag name="MH" val="20170702101831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831"/>
  <p:tag name="MH_LIBRARY" val="GRAPHIC"/>
  <p:tag name="MH_TYPE" val="Other"/>
  <p:tag name="MH_ORDER" val="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831"/>
  <p:tag name="MH_LIBRARY" val="GRAPHIC"/>
  <p:tag name="MH_TYPE" val="Other"/>
  <p:tag name="MH_ORDER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Desc"/>
  <p:tag name="MH" val="20170702101703"/>
  <p:tag name="MH_LIBRARY" val="GRAPHIC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831"/>
  <p:tag name="MH_LIBRARY" val="GRAPHIC"/>
  <p:tag name="MH_TYPE" val="Other"/>
  <p:tag name="MH_ORDER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831"/>
  <p:tag name="MH_LIBRARY" val="GRAPHIC"/>
  <p:tag name="MH_TYPE" val="Other"/>
  <p:tag name="MH_ORDER" val="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70702101654"/>
  <p:tag name="MH_LIBRARY" val="GRAPHIC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70702101654"/>
  <p:tag name="MH_LIBRARY" val="GRAPHIC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70702101654"/>
  <p:tag name="MH_LIBRARY" val="GRAPHIC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Desc"/>
  <p:tag name="MH" val="20170702101703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70702101619"/>
  <p:tag name="MH_LIBRARY" val="GRAPHIC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831"/>
  <p:tag name="MH_LIBRARY" val="GRAPHIC"/>
  <p:tag name="MH_TYPE" val="Other"/>
  <p:tag name="MH_ORDER" val="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831"/>
  <p:tag name="MH_LIBRARY" val="GRAPHIC"/>
  <p:tag name="MH_TYPE" val="Other"/>
  <p:tag name="MH_ORDER" val="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70702101744"/>
  <p:tag name="MH_LIBRARY" val="GRAPHIC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70702101744"/>
  <p:tag name="MH_LIBRARY" val="GRAPHIC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6"/>
  <p:tag name="MH_CATEGORY" val="#YinZJG#"/>
  <p:tag name="MH_LAYOUT" val="TitleSubTitle"/>
  <p:tag name="MH" val="20170702101852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619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619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619"/>
  <p:tag name="MH_LIBRARY" val="GRAPHIC"/>
  <p:tag name="MH_TYPE" val="SubTitle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619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619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619"/>
  <p:tag name="MH_LIBRARY" val="GRAPHIC"/>
  <p:tag name="MH_TYPE" val="Other"/>
  <p:tag name="MH_ORDER" val="5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主题​​">
  <a:themeElements>
    <a:clrScheme name="自定义 4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B5E5D"/>
      </a:accent1>
      <a:accent2>
        <a:srgbClr val="60AC30"/>
      </a:accent2>
      <a:accent3>
        <a:srgbClr val="F29057"/>
      </a:accent3>
      <a:accent4>
        <a:srgbClr val="86C4EC"/>
      </a:accent4>
      <a:accent5>
        <a:srgbClr val="EB5E5D"/>
      </a:accent5>
      <a:accent6>
        <a:srgbClr val="60AC30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1513</TotalTime>
  <Words>2836</Words>
  <Application>Microsoft Office PowerPoint</Application>
  <PresentationFormat>Widescreen</PresentationFormat>
  <Paragraphs>683</Paragraphs>
  <Slides>40</Slides>
  <Notes>23</Notes>
  <HiddenSlides>0</HiddenSlides>
  <MMClips>2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40</vt:i4>
      </vt:variant>
    </vt:vector>
  </HeadingPairs>
  <TitlesOfParts>
    <vt:vector size="58" baseType="lpstr">
      <vt:lpstr>微软雅黑</vt:lpstr>
      <vt:lpstr>宋体</vt:lpstr>
      <vt:lpstr>Arial</vt:lpstr>
      <vt:lpstr>Calibri</vt:lpstr>
      <vt:lpstr>Cambria Math</vt:lpstr>
      <vt:lpstr>Century Schoolbook</vt:lpstr>
      <vt:lpstr>等线</vt:lpstr>
      <vt:lpstr>Garamond</vt:lpstr>
      <vt:lpstr>Tahoma</vt:lpstr>
      <vt:lpstr>Times New Roman</vt:lpstr>
      <vt:lpstr>Wingdings</vt:lpstr>
      <vt:lpstr>Wingdings 2</vt:lpstr>
      <vt:lpstr>幼圆</vt:lpstr>
      <vt:lpstr>字魂59号-创粗黑</vt:lpstr>
      <vt:lpstr>汉仪夏日体W</vt:lpstr>
      <vt:lpstr>Office 主题​​</vt:lpstr>
      <vt:lpstr>Oriel</vt:lpstr>
      <vt:lpstr>Edge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5959a216900ab</dc:title>
  <dc:creator>逆流的小鱼</dc:creator>
  <cp:lastModifiedBy>Windows 11</cp:lastModifiedBy>
  <cp:revision>152</cp:revision>
  <dcterms:created xsi:type="dcterms:W3CDTF">2017-07-02T01:46:00Z</dcterms:created>
  <dcterms:modified xsi:type="dcterms:W3CDTF">2024-09-02T02:33:15Z</dcterms:modified>
</cp:coreProperties>
</file>