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1474" r:id="rId2"/>
    <p:sldId id="1466" r:id="rId3"/>
    <p:sldId id="1467" r:id="rId4"/>
    <p:sldId id="1468" r:id="rId5"/>
    <p:sldId id="308" r:id="rId6"/>
    <p:sldId id="1469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FF0066"/>
    <a:srgbClr val="FF0000"/>
    <a:srgbClr val="1B04FA"/>
    <a:srgbClr val="F7FA76"/>
    <a:srgbClr val="1C11AF"/>
    <a:srgbClr val="FCFEB0"/>
    <a:srgbClr val="F9FECE"/>
    <a:srgbClr val="1503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3" autoAdjust="0"/>
    <p:restoredTop sz="86455" autoAdjust="0"/>
  </p:normalViewPr>
  <p:slideViewPr>
    <p:cSldViewPr snapToGrid="0">
      <p:cViewPr varScale="1">
        <p:scale>
          <a:sx n="63" d="100"/>
          <a:sy n="63" d="100"/>
        </p:scale>
        <p:origin x="-52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51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852B7B-34B2-4118-8875-D5CD0C2E48F4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61CF8A-28E2-4785-8151-098E1A36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531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rgbClr val="00B050"/>
                </a:solidFill>
              </a:rPr>
              <a:t>Tác giả biên soạn: :Lê Thị Chinh: Zalo: 0982276629. Fb:https://www.facebook.com/ti.gon.566. Nhóm chia sẻ tài </a:t>
            </a:r>
            <a:r>
              <a:rPr lang="en-US"/>
              <a:t>liệu:https://www.facebook.com/groups/1448467355535530. Mong nhận đ</a:t>
            </a:r>
            <a:r>
              <a:rPr lang="vi-VN"/>
              <a:t>ư</a:t>
            </a:r>
            <a:r>
              <a:rPr lang="en-US"/>
              <a:t>ợc sự phản hồi,góp ý từ quý thầy cô để bộ giáo án đ</a:t>
            </a:r>
            <a:r>
              <a:rPr lang="vi-VN"/>
              <a:t>ư</a:t>
            </a:r>
            <a:r>
              <a:rPr lang="en-US"/>
              <a:t>ợc hoàn thiện. Trân trọng!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9309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rgbClr val="00B050"/>
                </a:solidFill>
              </a:rPr>
              <a:t>Tác giả biên soạn: :Lê Thị Chinh: Zalo: 0982276629. Fb:https://www.facebook.com/ti.gon.566. Nhóm chia sẻ tài </a:t>
            </a:r>
            <a:r>
              <a:rPr lang="en-US"/>
              <a:t>liệu:https://www.facebook.com/groups/1448467355535530. Mong nhận đ</a:t>
            </a:r>
            <a:r>
              <a:rPr lang="vi-VN"/>
              <a:t>ư</a:t>
            </a:r>
            <a:r>
              <a:rPr lang="en-US"/>
              <a:t>ợc sự phản hồi,góp ý từ quý thầy cô để bộ giáo án đ</a:t>
            </a:r>
            <a:r>
              <a:rPr lang="vi-VN"/>
              <a:t>ư</a:t>
            </a:r>
            <a:r>
              <a:rPr lang="en-US"/>
              <a:t>ợc hoàn thiện. Trân trọng!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791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>
                <a:solidFill>
                  <a:srgbClr val="00B050"/>
                </a:solidFill>
              </a:rPr>
              <a:t>Tác giả biên soạn: :Lê Thị Chinh: Zalo: 0982276629. Fb:https://www.facebook.com/ti.gon.566. Nhóm chia sẻ tài </a:t>
            </a:r>
            <a:r>
              <a:rPr lang="en-US"/>
              <a:t>liệu:https://www.facebook.com/groups/1448467355535530. Mong nhận đ</a:t>
            </a:r>
            <a:r>
              <a:rPr lang="vi-VN"/>
              <a:t>ư</a:t>
            </a:r>
            <a:r>
              <a:rPr lang="en-US"/>
              <a:t>ợc sự phản hồi,góp ý từ quý thầy cô để bộ giáo án đ</a:t>
            </a:r>
            <a:r>
              <a:rPr lang="vi-VN"/>
              <a:t>ư</a:t>
            </a:r>
            <a:r>
              <a:rPr lang="en-US"/>
              <a:t>ợc hoàn thiện. Trân trọng!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7369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bày các thông tin, số liệu biểu đồ,hình ảnh s</a:t>
            </a:r>
            <a:r>
              <a:rPr lang="vi-VN" sz="1200">
                <a:solidFill>
                  <a:srgbClr val="1B04FA"/>
                </a:solidFill>
                <a:latin typeface="+mn-lt"/>
                <a:cs typeface="Arial" panose="020B0604020202020204" pitchFamily="34" charset="0"/>
              </a:rPr>
              <a:t>ư</a:t>
            </a: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 tầm đ</a:t>
            </a:r>
            <a:r>
              <a:rPr lang="vi-VN" sz="1200">
                <a:solidFill>
                  <a:srgbClr val="1B04FA"/>
                </a:solidFill>
                <a:latin typeface="+mn-lt"/>
                <a:cs typeface="Arial" panose="020B0604020202020204" pitchFamily="34" charset="0"/>
              </a:rPr>
              <a:t>ư</a:t>
            </a: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888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bày các thông tin, số liệu biểu đồ,hình ảnh s</a:t>
            </a:r>
            <a:r>
              <a:rPr lang="vi-VN" sz="1200">
                <a:solidFill>
                  <a:srgbClr val="1B04FA"/>
                </a:solidFill>
                <a:latin typeface="+mn-lt"/>
                <a:cs typeface="Arial" panose="020B0604020202020204" pitchFamily="34" charset="0"/>
              </a:rPr>
              <a:t>ư</a:t>
            </a: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 tầm đ</a:t>
            </a:r>
            <a:r>
              <a:rPr lang="vi-VN" sz="1200">
                <a:solidFill>
                  <a:srgbClr val="1B04FA"/>
                </a:solidFill>
                <a:latin typeface="+mn-lt"/>
                <a:cs typeface="Arial" panose="020B0604020202020204" pitchFamily="34" charset="0"/>
              </a:rPr>
              <a:t>ư</a:t>
            </a:r>
            <a:r>
              <a:rPr lang="en-US" sz="1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ợc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661CF8A-28E2-4785-8151-098E1A36ED4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08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C47F3D-9245-44A6-AA3F-A2B8B568D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9F9283B-9385-4C6D-A251-71CF89BA9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D559B7-EAB5-4594-A268-B76FACD8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C42311-4061-450F-8A24-33E95418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6BCF3C-DB24-4ED8-9084-2DA05E53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94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233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42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563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919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6894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499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87048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2343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21171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7416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7C47F3D-9245-44A6-AA3F-A2B8B568D6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B9F9283B-9385-4C6D-A251-71CF89BA9F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2D559B7-EAB5-4594-A268-B76FACD8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4AC42311-4061-450F-8A24-33E954183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F6BCF3C-DB24-4ED8-9084-2DA05E53F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2060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7960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7935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3644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BEC0EE5-6A38-4C9A-8782-153599207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7B1311C-4BCA-485B-A5FA-4F57957FA4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8A8FA37B-A4E7-4F3E-ACA3-DC2332FB1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3F34388-F4F7-42F9-8F0E-DB30C12B7B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CCDD6EB-8013-4D77-AA66-3C9743F29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789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6D90218-487F-4AA6-AB0C-CD352E8C54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114C484-F236-45A2-8888-54AA9A97A7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9B328E16-8A89-45F3-B2CB-E85D2EA01F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D24AC11-0EAC-4FCE-9DAA-4C333CB46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37CFDE6-0926-445A-99FD-0003D565F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6375CD8-CC0B-47BD-A497-CB1B47FB6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431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95EBA92-1B6F-47D2-86F5-66AA2FA53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34F17EC-6D85-4596-9E00-C596F9D17A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34067D-47BC-48CE-87C2-18ABADDC1E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A978A983-6472-4996-BD92-3A07446648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E9B42AA2-26E9-4901-A134-A297812797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F659A4A9-352E-45B4-9A76-0228D72FB6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AEDAC4C-F79A-4DAB-966A-A2D145C27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7A337198-B4B5-4BA5-8855-514A21916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083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67D9B4B-5B6A-49CC-B306-7BD24E5DB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E480C360-0B23-426A-8A46-E05D4BF18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2EF6148-F941-4EDC-AFE5-36B30C78B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EA0AA77-7B38-41B9-883F-3808D98F0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3647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6652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041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53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410287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4539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4291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729460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77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613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098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6051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33801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7726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085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16647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0376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18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14B4939A-4CB7-46E1-8C30-FCBDC52C2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47D8F2D6-EB85-457B-B2E1-E9FEC9264C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997DDD9F-1F05-484B-A92E-C9C82FB90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0606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659528B-8E57-4CA5-8365-92BCB5725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42AB05D-89E8-4081-A1E4-316BC928CA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EA3AF7A8-8969-47B1-B145-95B4E8ED80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46410A16-5B70-49EA-956C-6C1286968D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B218DE60-C80B-4C48-9178-D4B0834AC8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48368AF8-FDD4-4B21-ADAB-D7D5E309C3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6804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A1054180-18F2-4F34-A3FC-AEFDF7C9A9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66410162-7496-44D0-BF70-2851212B8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D34AE83E-8C43-4AB8-960C-961C9612C7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042138D7-D4A0-4F93-B300-3E2263B80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FA65148B-5AE9-4CA6-8FBC-4184827F1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B73F3A3-5FF3-4518-BE8D-0F1A71B9E9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0690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370DC1-596F-4B28-9241-273BD659F6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C3F4F7A-5493-403B-B044-9A530019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A510DDED-C05D-47AA-A272-2758E6162C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04B48F7-2F56-4AC5-99BD-38FA73387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9575223-7A7A-43DD-B171-269C7E87F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3498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63F72F8-ED8D-4531-BB35-78507F5383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AFEFD618-1F98-4419-B706-ED6A4A19D80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AAB8F42-75D9-4605-AE55-B8E8818F1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1958E2AE-9EEC-480A-A9E1-55FAA4DA1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6F0AEDA-680C-4DA3-B7FF-757CAE8CA1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40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333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51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6140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2621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46EC0F8-2315-4D1B-885E-A13EE93E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3DA741F-9A70-4E87-971D-44152C2B9B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69F2BBAE-A0A5-4301-BF39-5B44D512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92C6A36-3AA6-4EA6-82BB-63DD8F11E2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DC75BB-EBE6-4593-AC05-18C9F93DA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341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E94F66F9-C659-4502-9482-4B8A55A6DB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39A1648-7158-4D6E-A53A-32C00F90B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F9951FB-E3EE-4DCB-AF65-BA0DCE198F0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DF02E-2989-4500-BEC6-028E9283B66F}" type="datetimeFigureOut">
              <a:rPr lang="en-US" smtClean="0"/>
              <a:t>1/10/2024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1B4AF8C-C96A-4781-89A0-793C1489086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B676426-973E-4D93-AAA0-DFB7F37E58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637D0-8FB2-471E-A45F-2D580B0C06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181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26" r:id="rId2"/>
    <p:sldLayoutId id="2147483650" r:id="rId3"/>
    <p:sldLayoutId id="2147483760" r:id="rId4"/>
    <p:sldLayoutId id="2147483759" r:id="rId5"/>
    <p:sldLayoutId id="2147483758" r:id="rId6"/>
    <p:sldLayoutId id="2147483757" r:id="rId7"/>
    <p:sldLayoutId id="2147483756" r:id="rId8"/>
    <p:sldLayoutId id="2147483755" r:id="rId9"/>
    <p:sldLayoutId id="2147483754" r:id="rId10"/>
    <p:sldLayoutId id="2147483753" r:id="rId11"/>
    <p:sldLayoutId id="2147483752" r:id="rId12"/>
    <p:sldLayoutId id="2147483751" r:id="rId13"/>
    <p:sldLayoutId id="2147483750" r:id="rId14"/>
    <p:sldLayoutId id="2147483749" r:id="rId15"/>
    <p:sldLayoutId id="2147483748" r:id="rId16"/>
    <p:sldLayoutId id="2147483747" r:id="rId17"/>
    <p:sldLayoutId id="2147483746" r:id="rId18"/>
    <p:sldLayoutId id="2147483743" r:id="rId19"/>
    <p:sldLayoutId id="2147483741" r:id="rId20"/>
    <p:sldLayoutId id="2147483740" r:id="rId21"/>
    <p:sldLayoutId id="2147483739" r:id="rId22"/>
    <p:sldLayoutId id="2147483651" r:id="rId23"/>
    <p:sldLayoutId id="2147483652" r:id="rId24"/>
    <p:sldLayoutId id="2147483653" r:id="rId25"/>
    <p:sldLayoutId id="2147483654" r:id="rId26"/>
    <p:sldLayoutId id="2147483655" r:id="rId27"/>
    <p:sldLayoutId id="2147483745" r:id="rId28"/>
    <p:sldLayoutId id="2147483744" r:id="rId29"/>
    <p:sldLayoutId id="2147483742" r:id="rId30"/>
    <p:sldLayoutId id="2147483738" r:id="rId31"/>
    <p:sldLayoutId id="2147483737" r:id="rId32"/>
    <p:sldLayoutId id="2147483736" r:id="rId33"/>
    <p:sldLayoutId id="2147483735" r:id="rId34"/>
    <p:sldLayoutId id="2147483734" r:id="rId35"/>
    <p:sldLayoutId id="2147483733" r:id="rId36"/>
    <p:sldLayoutId id="2147483732" r:id="rId37"/>
    <p:sldLayoutId id="2147483731" r:id="rId38"/>
    <p:sldLayoutId id="2147483730" r:id="rId39"/>
    <p:sldLayoutId id="2147483729" r:id="rId40"/>
    <p:sldLayoutId id="2147483728" r:id="rId41"/>
    <p:sldLayoutId id="2147483727" r:id="rId42"/>
    <p:sldLayoutId id="2147483656" r:id="rId43"/>
    <p:sldLayoutId id="2147483657" r:id="rId44"/>
    <p:sldLayoutId id="2147483658" r:id="rId45"/>
    <p:sldLayoutId id="2147483659" r:id="rId4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jpeg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Relationship Id="rId5" Type="http://schemas.microsoft.com/office/2007/relationships/hdphoto" Target="../media/hdphoto2.wdp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xmlns="" id="{D48D9584-D2FD-48CE-9E17-4E250B743B5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4" descr="6 địa điểm du lịch Cộng hòa Nam Phi và kinh nghiệm du lịch Cộng hòa Nam Phi">
            <a:extLst>
              <a:ext uri="{FF2B5EF4-FFF2-40B4-BE49-F238E27FC236}">
                <a16:creationId xmlns:a16="http://schemas.microsoft.com/office/drawing/2014/main" xmlns="" id="{A2F9AFBB-B775-4167-85F2-DD2373F54A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5" r="-2" b="-2"/>
          <a:stretch/>
        </p:blipFill>
        <p:spPr bwMode="auto">
          <a:xfrm>
            <a:off x="3577219" y="10"/>
            <a:ext cx="4979304" cy="3401558"/>
          </a:xfrm>
          <a:custGeom>
            <a:avLst/>
            <a:gdLst/>
            <a:ahLst/>
            <a:cxnLst/>
            <a:rect l="l" t="t" r="r" b="b"/>
            <a:pathLst>
              <a:path w="4979304" h="3364992">
                <a:moveTo>
                  <a:pt x="0" y="0"/>
                </a:moveTo>
                <a:lnTo>
                  <a:pt x="4211250" y="0"/>
                </a:lnTo>
                <a:lnTo>
                  <a:pt x="4309461" y="192282"/>
                </a:lnTo>
                <a:cubicBezTo>
                  <a:pt x="4697535" y="1033269"/>
                  <a:pt x="4937593" y="2032690"/>
                  <a:pt x="4974907" y="3110424"/>
                </a:cubicBezTo>
                <a:lnTo>
                  <a:pt x="4979304" y="3364992"/>
                </a:lnTo>
                <a:lnTo>
                  <a:pt x="800592" y="3364992"/>
                </a:lnTo>
                <a:lnTo>
                  <a:pt x="797493" y="3185579"/>
                </a:lnTo>
                <a:cubicBezTo>
                  <a:pt x="756786" y="2009870"/>
                  <a:pt x="474799" y="927359"/>
                  <a:pt x="22579" y="420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u lịch Nam Phi hè 2014 khởi hành từ Tp. Hồ Chí Minh">
            <a:extLst>
              <a:ext uri="{FF2B5EF4-FFF2-40B4-BE49-F238E27FC236}">
                <a16:creationId xmlns:a16="http://schemas.microsoft.com/office/drawing/2014/main" xmlns="" id="{42E5B081-2B70-4A54-823D-B09A95C158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r="-1" b="-1"/>
          <a:stretch/>
        </p:blipFill>
        <p:spPr bwMode="auto">
          <a:xfrm>
            <a:off x="7822523" y="3456433"/>
            <a:ext cx="4369477" cy="3401568"/>
          </a:xfrm>
          <a:custGeom>
            <a:avLst/>
            <a:gdLst/>
            <a:ahLst/>
            <a:cxnLst/>
            <a:rect l="l" t="t" r="r" b="b"/>
            <a:pathLst>
              <a:path w="4369477" h="3401568">
                <a:moveTo>
                  <a:pt x="781270" y="0"/>
                </a:moveTo>
                <a:lnTo>
                  <a:pt x="4369477" y="0"/>
                </a:lnTo>
                <a:lnTo>
                  <a:pt x="4369477" y="3401568"/>
                </a:lnTo>
                <a:lnTo>
                  <a:pt x="0" y="3401568"/>
                </a:lnTo>
                <a:lnTo>
                  <a:pt x="1963" y="3397912"/>
                </a:lnTo>
                <a:cubicBezTo>
                  <a:pt x="454182" y="2512619"/>
                  <a:pt x="736170" y="1430108"/>
                  <a:pt x="776876" y="254399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mage66.jpg" descr="4- Maroc">
            <a:extLst>
              <a:ext uri="{FF2B5EF4-FFF2-40B4-BE49-F238E27FC236}">
                <a16:creationId xmlns:a16="http://schemas.microsoft.com/office/drawing/2014/main" xmlns="" id="{6C538A4E-6A80-42FE-BAE5-A3FE2650C465}"/>
              </a:ext>
            </a:extLst>
          </p:cNvPr>
          <p:cNvPicPr/>
          <p:nvPr/>
        </p:nvPicPr>
        <p:blipFill rotWithShape="1">
          <a:blip r:embed="rId5"/>
          <a:srcRect l="9179" r="5386" b="-3"/>
          <a:stretch/>
        </p:blipFill>
        <p:spPr>
          <a:xfrm>
            <a:off x="3630260" y="3456432"/>
            <a:ext cx="4925479" cy="3401568"/>
          </a:xfrm>
          <a:custGeom>
            <a:avLst/>
            <a:gdLst/>
            <a:ahLst/>
            <a:cxnLst/>
            <a:rect l="l" t="t" r="r" b="b"/>
            <a:pathLst>
              <a:path w="4925479" h="3364992">
                <a:moveTo>
                  <a:pt x="749362" y="0"/>
                </a:moveTo>
                <a:lnTo>
                  <a:pt x="4925479" y="0"/>
                </a:lnTo>
                <a:lnTo>
                  <a:pt x="4921868" y="209033"/>
                </a:lnTo>
                <a:cubicBezTo>
                  <a:pt x="4884554" y="1286766"/>
                  <a:pt x="4644496" y="2286187"/>
                  <a:pt x="4256422" y="3127175"/>
                </a:cubicBezTo>
                <a:lnTo>
                  <a:pt x="4134952" y="3364992"/>
                </a:lnTo>
                <a:lnTo>
                  <a:pt x="0" y="3364992"/>
                </a:lnTo>
                <a:lnTo>
                  <a:pt x="79008" y="3202330"/>
                </a:lnTo>
                <a:cubicBezTo>
                  <a:pt x="467082" y="2361343"/>
                  <a:pt x="707140" y="1361922"/>
                  <a:pt x="744454" y="284189"/>
                </a:cubicBezTo>
                <a:close/>
              </a:path>
            </a:pathLst>
          </a:custGeom>
        </p:spPr>
      </p:pic>
      <p:sp useBgFill="1">
        <p:nvSpPr>
          <p:cNvPr id="15" name="Freeform: Shape 14">
            <a:extLst>
              <a:ext uri="{FF2B5EF4-FFF2-40B4-BE49-F238E27FC236}">
                <a16:creationId xmlns:a16="http://schemas.microsoft.com/office/drawing/2014/main" xmlns="" id="{CA17DEF4-6C5D-41C6-8D93-5C7CFD7ADA5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397136" cy="6858000"/>
          </a:xfrm>
          <a:custGeom>
            <a:avLst/>
            <a:gdLst>
              <a:gd name="connsiteX0" fmla="*/ 0 w 4397136"/>
              <a:gd name="connsiteY0" fmla="*/ 0 h 6858000"/>
              <a:gd name="connsiteX1" fmla="*/ 3599069 w 4397136"/>
              <a:gd name="connsiteY1" fmla="*/ 0 h 6858000"/>
              <a:gd name="connsiteX2" fmla="*/ 3634072 w 4397136"/>
              <a:gd name="connsiteY2" fmla="*/ 58977 h 6858000"/>
              <a:gd name="connsiteX3" fmla="*/ 4397136 w 4397136"/>
              <a:gd name="connsiteY3" fmla="*/ 3474189 h 6858000"/>
              <a:gd name="connsiteX4" fmla="*/ 3802221 w 4397136"/>
              <a:gd name="connsiteY4" fmla="*/ 6546415 h 6858000"/>
              <a:gd name="connsiteX5" fmla="*/ 3649466 w 4397136"/>
              <a:gd name="connsiteY5" fmla="*/ 6858000 h 6858000"/>
              <a:gd name="connsiteX6" fmla="*/ 0 w 439713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97136" h="6858000">
                <a:moveTo>
                  <a:pt x="0" y="0"/>
                </a:moveTo>
                <a:lnTo>
                  <a:pt x="3599069" y="0"/>
                </a:lnTo>
                <a:lnTo>
                  <a:pt x="3634072" y="58977"/>
                </a:lnTo>
                <a:cubicBezTo>
                  <a:pt x="4105532" y="933006"/>
                  <a:pt x="4397136" y="2140466"/>
                  <a:pt x="4397136" y="3474189"/>
                </a:cubicBezTo>
                <a:cubicBezTo>
                  <a:pt x="4397136" y="4641197"/>
                  <a:pt x="4173877" y="5711534"/>
                  <a:pt x="3802221" y="6546415"/>
                </a:cubicBezTo>
                <a:lnTo>
                  <a:pt x="3649466" y="6858000"/>
                </a:lnTo>
                <a:lnTo>
                  <a:pt x="0" y="6858000"/>
                </a:lnTo>
                <a:close/>
              </a:path>
            </a:pathLst>
          </a:custGeom>
          <a:ln w="9525">
            <a:solidFill>
              <a:srgbClr val="EFEFEF"/>
            </a:solidFill>
          </a:ln>
          <a:effectLst>
            <a:outerShdw blurRad="50800" dist="38100" algn="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25" name="Freeform: Shape 16">
            <a:extLst>
              <a:ext uri="{FF2B5EF4-FFF2-40B4-BE49-F238E27FC236}">
                <a16:creationId xmlns:a16="http://schemas.microsoft.com/office/drawing/2014/main" xmlns="" id="{22BBC5A3-5C8C-4FB9-AEFF-8778D2C98D2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4386504" cy="6858000"/>
          </a:xfrm>
          <a:custGeom>
            <a:avLst/>
            <a:gdLst>
              <a:gd name="connsiteX0" fmla="*/ 0 w 4386504"/>
              <a:gd name="connsiteY0" fmla="*/ 0 h 6858000"/>
              <a:gd name="connsiteX1" fmla="*/ 3588437 w 4386504"/>
              <a:gd name="connsiteY1" fmla="*/ 0 h 6858000"/>
              <a:gd name="connsiteX2" fmla="*/ 3623440 w 4386504"/>
              <a:gd name="connsiteY2" fmla="*/ 58977 h 6858000"/>
              <a:gd name="connsiteX3" fmla="*/ 4386504 w 4386504"/>
              <a:gd name="connsiteY3" fmla="*/ 3474189 h 6858000"/>
              <a:gd name="connsiteX4" fmla="*/ 3791589 w 4386504"/>
              <a:gd name="connsiteY4" fmla="*/ 6546415 h 6858000"/>
              <a:gd name="connsiteX5" fmla="*/ 3638834 w 4386504"/>
              <a:gd name="connsiteY5" fmla="*/ 6858000 h 6858000"/>
              <a:gd name="connsiteX6" fmla="*/ 0 w 438650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86504" h="6858000">
                <a:moveTo>
                  <a:pt x="0" y="0"/>
                </a:moveTo>
                <a:lnTo>
                  <a:pt x="3588437" y="0"/>
                </a:lnTo>
                <a:lnTo>
                  <a:pt x="3623440" y="58977"/>
                </a:lnTo>
                <a:cubicBezTo>
                  <a:pt x="4094900" y="933006"/>
                  <a:pt x="4386504" y="2140466"/>
                  <a:pt x="4386504" y="3474189"/>
                </a:cubicBezTo>
                <a:cubicBezTo>
                  <a:pt x="4386504" y="4641197"/>
                  <a:pt x="4163245" y="5711534"/>
                  <a:pt x="3791589" y="6546415"/>
                </a:cubicBezTo>
                <a:lnTo>
                  <a:pt x="3638834" y="6858000"/>
                </a:lnTo>
                <a:lnTo>
                  <a:pt x="0" y="6858000"/>
                </a:lnTo>
                <a:close/>
              </a:path>
            </a:pathLst>
          </a:cu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8C7110F7-DADA-47EF-A500-B8844D964700}"/>
              </a:ext>
            </a:extLst>
          </p:cNvPr>
          <p:cNvSpPr txBox="1"/>
          <p:nvPr/>
        </p:nvSpPr>
        <p:spPr>
          <a:xfrm>
            <a:off x="-236518" y="1208954"/>
            <a:ext cx="4630133" cy="28986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b="1" kern="1200">
                <a:solidFill>
                  <a:srgbClr val="00B05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BÀI 8</a:t>
            </a:r>
          </a:p>
          <a:p>
            <a:pPr algn="ctr"/>
            <a:r>
              <a:rPr lang="en-US" sz="3000" b="1" kern="1200">
                <a:solidFill>
                  <a:srgbClr val="00B05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THỰC HÀNH TÌM HIỂU </a:t>
            </a:r>
          </a:p>
          <a:p>
            <a:pPr algn="ctr"/>
            <a:r>
              <a:rPr lang="en-US" sz="3000" b="1" kern="1200">
                <a:solidFill>
                  <a:srgbClr val="00B05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KHÁI QUÁT</a:t>
            </a:r>
          </a:p>
          <a:p>
            <a:pPr algn="ctr"/>
            <a:r>
              <a:rPr lang="en-US" sz="3000" b="1" kern="1200">
                <a:solidFill>
                  <a:srgbClr val="00B05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CỘNG HÒA NAM PHI</a:t>
            </a:r>
          </a:p>
        </p:txBody>
      </p:sp>
      <p:sp>
        <p:nvSpPr>
          <p:cNvPr id="26" name="Rectangle 18">
            <a:extLst>
              <a:ext uri="{FF2B5EF4-FFF2-40B4-BE49-F238E27FC236}">
                <a16:creationId xmlns:a16="http://schemas.microsoft.com/office/drawing/2014/main" xmlns="" id="{3BB917E8-D696-4787-96D6-521A9C42F9A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 rot="5400000">
            <a:off x="767989" y="346791"/>
            <a:ext cx="146304" cy="7040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Picture 2" descr="Du lịch Nam Phi - Danh sách tour du lịch Nam Phi 2019 hấp dẫn - Tour Nam Phi  giá tốt">
            <a:extLst>
              <a:ext uri="{FF2B5EF4-FFF2-40B4-BE49-F238E27FC236}">
                <a16:creationId xmlns:a16="http://schemas.microsoft.com/office/drawing/2014/main" xmlns="" id="{A0FE5B3F-06B6-4D2C-BED3-7400B84281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40" r="4162" b="1"/>
          <a:stretch/>
        </p:blipFill>
        <p:spPr bwMode="auto">
          <a:xfrm>
            <a:off x="7845207" y="10"/>
            <a:ext cx="4346795" cy="3401558"/>
          </a:xfrm>
          <a:custGeom>
            <a:avLst/>
            <a:gdLst/>
            <a:ahLst/>
            <a:cxnLst/>
            <a:rect l="l" t="t" r="r" b="b"/>
            <a:pathLst>
              <a:path w="4346795" h="3401568">
                <a:moveTo>
                  <a:pt x="0" y="0"/>
                </a:moveTo>
                <a:lnTo>
                  <a:pt x="4346795" y="0"/>
                </a:lnTo>
                <a:lnTo>
                  <a:pt x="4346795" y="3401568"/>
                </a:lnTo>
                <a:lnTo>
                  <a:pt x="762748" y="3401568"/>
                </a:lnTo>
                <a:lnTo>
                  <a:pt x="751436" y="2963954"/>
                </a:lnTo>
                <a:cubicBezTo>
                  <a:pt x="698408" y="1942163"/>
                  <a:pt x="463174" y="995044"/>
                  <a:pt x="93264" y="192283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Rectangle 20">
            <a:extLst>
              <a:ext uri="{FF2B5EF4-FFF2-40B4-BE49-F238E27FC236}">
                <a16:creationId xmlns:a16="http://schemas.microsoft.com/office/drawing/2014/main" xmlns="" id="{39F4C545-E278-42ED-9B78-2EBA464444A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438912" y="4544568"/>
            <a:ext cx="3414966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12070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10116;p73">
            <a:extLst>
              <a:ext uri="{FF2B5EF4-FFF2-40B4-BE49-F238E27FC236}">
                <a16:creationId xmlns:a16="http://schemas.microsoft.com/office/drawing/2014/main" xmlns="" id="{9F48B93B-F0B6-492C-A31D-F5259F3C3696}"/>
              </a:ext>
            </a:extLst>
          </p:cNvPr>
          <p:cNvGrpSpPr/>
          <p:nvPr/>
        </p:nvGrpSpPr>
        <p:grpSpPr>
          <a:xfrm rot="5400000">
            <a:off x="5310419" y="-3356504"/>
            <a:ext cx="1411719" cy="10946717"/>
            <a:chOff x="8075075" y="3754290"/>
            <a:chExt cx="255613" cy="613194"/>
          </a:xfrm>
          <a:solidFill>
            <a:srgbClr val="00B050"/>
          </a:solidFill>
        </p:grpSpPr>
        <p:sp>
          <p:nvSpPr>
            <p:cNvPr id="11" name="Google Shape;10117;p73">
              <a:extLst>
                <a:ext uri="{FF2B5EF4-FFF2-40B4-BE49-F238E27FC236}">
                  <a16:creationId xmlns:a16="http://schemas.microsoft.com/office/drawing/2014/main" xmlns="" id="{D4A6DC6A-415C-40F8-870C-E6045AFF99D6}"/>
                </a:ext>
              </a:extLst>
            </p:cNvPr>
            <p:cNvSpPr/>
            <p:nvPr/>
          </p:nvSpPr>
          <p:spPr>
            <a:xfrm>
              <a:off x="8075075" y="4252967"/>
              <a:ext cx="255612" cy="114517"/>
            </a:xfrm>
            <a:custGeom>
              <a:avLst/>
              <a:gdLst/>
              <a:ahLst/>
              <a:cxnLst/>
              <a:rect l="l" t="t" r="r" b="b"/>
              <a:pathLst>
                <a:path w="16734" h="7497" extrusionOk="0">
                  <a:moveTo>
                    <a:pt x="1" y="1"/>
                  </a:moveTo>
                  <a:lnTo>
                    <a:pt x="8369" y="7496"/>
                  </a:lnTo>
                  <a:lnTo>
                    <a:pt x="16734" y="1"/>
                  </a:lnTo>
                  <a:close/>
                </a:path>
              </a:pathLst>
            </a:custGeom>
            <a:grp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0118;p73">
              <a:extLst>
                <a:ext uri="{FF2B5EF4-FFF2-40B4-BE49-F238E27FC236}">
                  <a16:creationId xmlns:a16="http://schemas.microsoft.com/office/drawing/2014/main" xmlns="" id="{FF59D34B-BAB9-4102-96C8-6A8C8D35EC1E}"/>
                </a:ext>
              </a:extLst>
            </p:cNvPr>
            <p:cNvSpPr/>
            <p:nvPr/>
          </p:nvSpPr>
          <p:spPr>
            <a:xfrm>
              <a:off x="8075076" y="3754290"/>
              <a:ext cx="255612" cy="498713"/>
            </a:xfrm>
            <a:custGeom>
              <a:avLst/>
              <a:gdLst/>
              <a:ahLst/>
              <a:cxnLst/>
              <a:rect l="l" t="t" r="r" b="b"/>
              <a:pathLst>
                <a:path w="16734" h="32649" extrusionOk="0">
                  <a:moveTo>
                    <a:pt x="8369" y="0"/>
                  </a:moveTo>
                  <a:cubicBezTo>
                    <a:pt x="3747" y="0"/>
                    <a:pt x="1" y="3747"/>
                    <a:pt x="1" y="8366"/>
                  </a:cubicBezTo>
                  <a:lnTo>
                    <a:pt x="1" y="32649"/>
                  </a:lnTo>
                  <a:lnTo>
                    <a:pt x="16734" y="32649"/>
                  </a:lnTo>
                  <a:lnTo>
                    <a:pt x="16734" y="8366"/>
                  </a:lnTo>
                  <a:cubicBezTo>
                    <a:pt x="16734" y="3744"/>
                    <a:pt x="12987" y="0"/>
                    <a:pt x="8369" y="0"/>
                  </a:cubicBezTo>
                  <a:close/>
                </a:path>
              </a:pathLst>
            </a:custGeom>
            <a:grpFill/>
            <a:ln w="28575" cap="flat" cmpd="sng">
              <a:solidFill>
                <a:srgbClr val="00B05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5" name="Hộp Văn bản 14">
            <a:extLst>
              <a:ext uri="{FF2B5EF4-FFF2-40B4-BE49-F238E27FC236}">
                <a16:creationId xmlns:a16="http://schemas.microsoft.com/office/drawing/2014/main" xmlns="" id="{4F923337-6C7E-48EC-871D-F47987C53DF0}"/>
              </a:ext>
            </a:extLst>
          </p:cNvPr>
          <p:cNvSpPr txBox="1"/>
          <p:nvPr/>
        </p:nvSpPr>
        <p:spPr>
          <a:xfrm>
            <a:off x="2628529" y="1358039"/>
            <a:ext cx="8315828" cy="78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>
              <a:solidFill>
                <a:schemeClr val="bg1"/>
              </a:solidFill>
              <a:latin typeface="SVN-Comic Sans MS" panose="02040603050506020204" pitchFamily="18" charset="0"/>
              <a:ea typeface="+mj-ea"/>
              <a:cs typeface="+mj-cs"/>
            </a:endParaRPr>
          </a:p>
          <a:p>
            <a:pPr marL="742950" indent="-742950"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AutoNum type="alphaLcPeriod"/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Lựạ chọn nội dung tìm hiểu về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một số sự kiện lịch sử của CH Nam Phi</a:t>
            </a:r>
          </a:p>
        </p:txBody>
      </p:sp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979D273-4037-4968-BC1C-9DA0164DB482}"/>
              </a:ext>
            </a:extLst>
          </p:cNvPr>
          <p:cNvSpPr txBox="1"/>
          <p:nvPr/>
        </p:nvSpPr>
        <p:spPr>
          <a:xfrm>
            <a:off x="4584009" y="145685"/>
            <a:ext cx="609600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6600">
                <a:solidFill>
                  <a:srgbClr val="FF0066"/>
                </a:solidFill>
                <a:latin typeface="#9Slide03 BoosterNextFYBlack" panose="02000A03000000020004" pitchFamily="2" charset="0"/>
              </a:rPr>
              <a:t>1.CHUẨN BỊ</a:t>
            </a: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253B8620-4C18-446C-AF78-E3E5DA4C9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1" b="96568" l="3974" r="98234">
                        <a14:foregroundMark x1="37528" y1="9840" x2="37528" y2="9840"/>
                        <a14:foregroundMark x1="19426" y1="16934" x2="19426" y2="16934"/>
                        <a14:foregroundMark x1="13687" y1="22426" x2="12583" y2="25172"/>
                        <a14:foregroundMark x1="10155" y1="28833" x2="9272" y2="32723"/>
                        <a14:foregroundMark x1="6402" y1="43249" x2="26049" y2="69336"/>
                        <a14:foregroundMark x1="26049" y1="69336" x2="63797" y2="51030"/>
                        <a14:foregroundMark x1="63797" y1="51030" x2="45695" y2="47368"/>
                        <a14:foregroundMark x1="31788" y1="7323" x2="53863" y2="7551"/>
                        <a14:foregroundMark x1="53863" y1="7551" x2="80795" y2="42792"/>
                        <a14:foregroundMark x1="80795" y1="42792" x2="63355" y2="75973"/>
                        <a14:foregroundMark x1="63355" y1="75973" x2="43488" y2="53089"/>
                        <a14:foregroundMark x1="43488" y1="53089" x2="44150" y2="29977"/>
                        <a14:foregroundMark x1="44150" y1="29977" x2="50331" y2="56293"/>
                        <a14:foregroundMark x1="50331" y1="56293" x2="18764" y2="53547"/>
                        <a14:foregroundMark x1="18764" y1="53547" x2="40839" y2="48284"/>
                        <a14:foregroundMark x1="40839" y1="48284" x2="57616" y2="81236"/>
                        <a14:foregroundMark x1="57616" y1="81236" x2="46578" y2="51259"/>
                        <a14:foregroundMark x1="46578" y1="51259" x2="82561" y2="52174"/>
                        <a14:foregroundMark x1="82561" y1="52174" x2="73068" y2="22883"/>
                        <a14:foregroundMark x1="52759" y1="14416" x2="29581" y2="33181"/>
                        <a14:foregroundMark x1="29581" y1="33181" x2="48124" y2="66590"/>
                        <a14:foregroundMark x1="48124" y1="66590" x2="18543" y2="47140"/>
                        <a14:foregroundMark x1="18543" y1="47140" x2="57616" y2="45538"/>
                        <a14:foregroundMark x1="57616" y1="45538" x2="55188" y2="61098"/>
                        <a14:foregroundMark x1="55188" y1="61098" x2="51656" y2="46682"/>
                        <a14:foregroundMark x1="51656" y1="46682" x2="45254" y2="58810"/>
                        <a14:foregroundMark x1="45254" y1="58810" x2="49007" y2="57666"/>
                        <a14:foregroundMark x1="90508" y1="32723" x2="90508" y2="32723"/>
                        <a14:foregroundMark x1="91391" y1="32265" x2="91391" y2="32265"/>
                        <a14:foregroundMark x1="91391" y1="32265" x2="91832" y2="31579"/>
                        <a14:foregroundMark x1="93598" y1="24485" x2="93598" y2="24485"/>
                        <a14:foregroundMark x1="88962" y1="35698" x2="88521" y2="38673"/>
                        <a14:foregroundMark x1="88742" y1="38673" x2="92274" y2="40961"/>
                        <a14:foregroundMark x1="92936" y1="42563" x2="94040" y2="41648"/>
                        <a14:foregroundMark x1="97351" y1="40961" x2="98234" y2="37986"/>
                        <a14:foregroundMark x1="97351" y1="41419" x2="97351" y2="41419"/>
                        <a14:foregroundMark x1="51435" y1="4119" x2="51435" y2="4119"/>
                        <a14:foregroundMark x1="40397" y1="3661" x2="40397" y2="3661"/>
                        <a14:foregroundMark x1="31347" y1="5034" x2="29581" y2="5950"/>
                        <a14:foregroundMark x1="8830" y1="22197" x2="6843" y2="29977"/>
                        <a14:foregroundMark x1="3974" y1="40732" x2="8168" y2="57666"/>
                        <a14:foregroundMark x1="8168" y1="57666" x2="37086" y2="75515"/>
                        <a14:foregroundMark x1="37086" y1="75515" x2="58499" y2="71396"/>
                        <a14:foregroundMark x1="58499" y1="71396" x2="59161" y2="69565"/>
                        <a14:foregroundMark x1="29139" y1="90389" x2="29139" y2="90389"/>
                        <a14:foregroundMark x1="29139" y1="92677" x2="35099" y2="91991"/>
                        <a14:foregroundMark x1="38190" y1="92906" x2="44592" y2="95652"/>
                        <a14:foregroundMark x1="47682" y1="96796" x2="61589" y2="94966"/>
                        <a14:foregroundMark x1="61589" y1="94966" x2="61589" y2="94966"/>
                        <a14:foregroundMark x1="61589" y1="94966" x2="62031" y2="94050"/>
                        <a14:foregroundMark x1="66446" y1="91533" x2="66446" y2="91533"/>
                        <a14:foregroundMark x1="66446" y1="90847" x2="57616" y2="91076"/>
                        <a14:foregroundMark x1="56512" y1="91076" x2="58940" y2="91304"/>
                        <a14:foregroundMark x1="61589" y1="91304" x2="65563" y2="89474"/>
                        <a14:foregroundMark x1="66004" y1="89474" x2="62914" y2="91076"/>
                        <a14:foregroundMark x1="48565" y1="94508" x2="46578" y2="94737"/>
                        <a14:foregroundMark x1="66004" y1="76888" x2="71523" y2="79176"/>
                        <a14:foregroundMark x1="74393" y1="78719" x2="76159" y2="75286"/>
                        <a14:foregroundMark x1="47020" y1="81922" x2="39956" y2="82380"/>
                        <a14:foregroundMark x1="32671" y1="84211" x2="28035" y2="79863"/>
                        <a14:foregroundMark x1="24503" y1="76430" x2="24283" y2="75286"/>
                        <a14:foregroundMark x1="19205" y1="70252" x2="22517" y2="74142"/>
                        <a14:foregroundMark x1="33775" y1="84439" x2="45695" y2="82151"/>
                        <a14:foregroundMark x1="45695" y1="82151" x2="60265" y2="81693"/>
                        <a14:foregroundMark x1="60265" y1="81693" x2="61148" y2="79634"/>
                        <a14:foregroundMark x1="61148" y1="79634" x2="60706" y2="80778"/>
                        <a14:foregroundMark x1="45254" y1="85812" x2="45254" y2="85812"/>
                        <a14:foregroundMark x1="46137" y1="88330" x2="52980" y2="86041"/>
                        <a14:foregroundMark x1="52980" y1="85812" x2="51435" y2="85812"/>
                        <a14:foregroundMark x1="43488" y1="86728" x2="47682" y2="88558"/>
                        <a14:foregroundMark x1="25386" y1="6178" x2="26269" y2="5721"/>
                        <a14:foregroundMark x1="39073" y1="1831" x2="35099" y2="2746"/>
                        <a14:foregroundMark x1="34437" y1="2746" x2="30022" y2="4577"/>
                        <a14:foregroundMark x1="28256" y1="5492" x2="29139" y2="57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3121590" y="198006"/>
            <a:ext cx="1143000" cy="1088589"/>
          </a:xfrm>
          <a:prstGeom prst="rect">
            <a:avLst/>
          </a:prstGeom>
        </p:spPr>
      </p:pic>
      <p:sp>
        <p:nvSpPr>
          <p:cNvPr id="27" name="Hộp Văn bản 26">
            <a:extLst>
              <a:ext uri="{FF2B5EF4-FFF2-40B4-BE49-F238E27FC236}">
                <a16:creationId xmlns:a16="http://schemas.microsoft.com/office/drawing/2014/main" xmlns="" id="{E0B75ABB-A135-4B5B-A500-6C2CACDC9BB8}"/>
              </a:ext>
            </a:extLst>
          </p:cNvPr>
          <p:cNvSpPr txBox="1"/>
          <p:nvPr/>
        </p:nvSpPr>
        <p:spPr>
          <a:xfrm rot="5400000">
            <a:off x="5241914" y="3599089"/>
            <a:ext cx="2103860" cy="78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>
              <a:solidFill>
                <a:schemeClr val="bg1"/>
              </a:solidFill>
              <a:latin typeface="SVN-Comic Sans MS" panose="02040603050506020204" pitchFamily="18" charset="0"/>
              <a:ea typeface="+mj-ea"/>
              <a:cs typeface="+mj-cs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7A0B30B8-5514-4E34-8B8A-CFC18542EBF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51" t="-1" r="75234" b="82326"/>
          <a:stretch/>
        </p:blipFill>
        <p:spPr>
          <a:xfrm>
            <a:off x="542924" y="1194603"/>
            <a:ext cx="2085605" cy="2001243"/>
          </a:xfrm>
          <a:prstGeom prst="flowChartConnector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864875B-9ED2-4064-967B-E833C860B921}"/>
              </a:ext>
            </a:extLst>
          </p:cNvPr>
          <p:cNvSpPr txBox="1"/>
          <p:nvPr/>
        </p:nvSpPr>
        <p:spPr>
          <a:xfrm>
            <a:off x="542920" y="3198913"/>
            <a:ext cx="117870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Lựa chọn một trong những nội dung sau: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E635F301-F9C8-4D37-8EE8-B42F65631D9D}"/>
              </a:ext>
            </a:extLst>
          </p:cNvPr>
          <p:cNvSpPr txBox="1"/>
          <p:nvPr/>
        </p:nvSpPr>
        <p:spPr>
          <a:xfrm>
            <a:off x="1044186" y="4279950"/>
            <a:ext cx="7675744" cy="646331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Quá trình thành lập CH Nam Phi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B0F92340-C171-411E-B2DC-CF3F622CA37B}"/>
              </a:ext>
            </a:extLst>
          </p:cNvPr>
          <p:cNvSpPr txBox="1"/>
          <p:nvPr/>
        </p:nvSpPr>
        <p:spPr>
          <a:xfrm>
            <a:off x="1044186" y="5176795"/>
            <a:ext cx="8802180" cy="646331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Chế độ phân biệt chủng tộc A-pác- thai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B387541-1FBF-4CAD-8452-851A491B848F}"/>
              </a:ext>
            </a:extLst>
          </p:cNvPr>
          <p:cNvSpPr txBox="1"/>
          <p:nvPr/>
        </p:nvSpPr>
        <p:spPr>
          <a:xfrm>
            <a:off x="1044185" y="6073640"/>
            <a:ext cx="9635823" cy="646331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36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Tổng thống da màu đầu tiên của Châu Phi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xmlns="" id="{9A2976E3-AA86-43DB-8419-023574AEC58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76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4EC3BD5-A7DB-4F09-8369-B0199E478EA5}"/>
              </a:ext>
            </a:extLst>
          </p:cNvPr>
          <p:cNvSpPr txBox="1"/>
          <p:nvPr/>
        </p:nvSpPr>
        <p:spPr>
          <a:xfrm>
            <a:off x="2945683" y="3013501"/>
            <a:ext cx="117870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8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Mạng Internet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9C7F1BD-6934-4ECA-AA5E-203D9374344B}"/>
              </a:ext>
            </a:extLst>
          </p:cNvPr>
          <p:cNvSpPr txBox="1"/>
          <p:nvPr/>
        </p:nvSpPr>
        <p:spPr>
          <a:xfrm>
            <a:off x="3002617" y="4038535"/>
            <a:ext cx="117870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8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Sách, báo viết về Châu Phi và </a:t>
            </a:r>
          </a:p>
          <a:p>
            <a:r>
              <a:rPr lang="en-US" sz="48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 Nam Phi</a:t>
            </a:r>
          </a:p>
        </p:txBody>
      </p:sp>
      <p:grpSp>
        <p:nvGrpSpPr>
          <p:cNvPr id="11" name="Google Shape;10116;p73">
            <a:extLst>
              <a:ext uri="{FF2B5EF4-FFF2-40B4-BE49-F238E27FC236}">
                <a16:creationId xmlns:a16="http://schemas.microsoft.com/office/drawing/2014/main" xmlns="" id="{E7EDEDA0-1DB3-4A73-B268-0AF34B761D4F}"/>
              </a:ext>
            </a:extLst>
          </p:cNvPr>
          <p:cNvGrpSpPr/>
          <p:nvPr/>
        </p:nvGrpSpPr>
        <p:grpSpPr>
          <a:xfrm rot="5400000">
            <a:off x="5585265" y="-4049064"/>
            <a:ext cx="1782440" cy="10529888"/>
            <a:chOff x="8075075" y="3754290"/>
            <a:chExt cx="255613" cy="613194"/>
          </a:xfrm>
          <a:solidFill>
            <a:schemeClr val="accent2">
              <a:alpha val="93000"/>
            </a:schemeClr>
          </a:solidFill>
        </p:grpSpPr>
        <p:sp>
          <p:nvSpPr>
            <p:cNvPr id="12" name="Google Shape;10117;p73">
              <a:extLst>
                <a:ext uri="{FF2B5EF4-FFF2-40B4-BE49-F238E27FC236}">
                  <a16:creationId xmlns:a16="http://schemas.microsoft.com/office/drawing/2014/main" xmlns="" id="{14824BF5-AA46-4F4B-8DBA-F6E03362D477}"/>
                </a:ext>
              </a:extLst>
            </p:cNvPr>
            <p:cNvSpPr/>
            <p:nvPr/>
          </p:nvSpPr>
          <p:spPr>
            <a:xfrm>
              <a:off x="8075075" y="4252967"/>
              <a:ext cx="255612" cy="114517"/>
            </a:xfrm>
            <a:custGeom>
              <a:avLst/>
              <a:gdLst/>
              <a:ahLst/>
              <a:cxnLst/>
              <a:rect l="l" t="t" r="r" b="b"/>
              <a:pathLst>
                <a:path w="16734" h="7497" extrusionOk="0">
                  <a:moveTo>
                    <a:pt x="1" y="1"/>
                  </a:moveTo>
                  <a:lnTo>
                    <a:pt x="8369" y="7496"/>
                  </a:lnTo>
                  <a:lnTo>
                    <a:pt x="16734" y="1"/>
                  </a:lnTo>
                  <a:close/>
                </a:path>
              </a:pathLst>
            </a:custGeom>
            <a:grpFill/>
            <a:ln w="2857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0118;p73">
              <a:extLst>
                <a:ext uri="{FF2B5EF4-FFF2-40B4-BE49-F238E27FC236}">
                  <a16:creationId xmlns:a16="http://schemas.microsoft.com/office/drawing/2014/main" xmlns="" id="{955D5B65-16AE-40E0-8925-22A14DF33DCE}"/>
                </a:ext>
              </a:extLst>
            </p:cNvPr>
            <p:cNvSpPr/>
            <p:nvPr/>
          </p:nvSpPr>
          <p:spPr>
            <a:xfrm>
              <a:off x="8075076" y="3754290"/>
              <a:ext cx="255612" cy="498713"/>
            </a:xfrm>
            <a:custGeom>
              <a:avLst/>
              <a:gdLst/>
              <a:ahLst/>
              <a:cxnLst/>
              <a:rect l="l" t="t" r="r" b="b"/>
              <a:pathLst>
                <a:path w="16734" h="32649" extrusionOk="0">
                  <a:moveTo>
                    <a:pt x="8369" y="0"/>
                  </a:moveTo>
                  <a:cubicBezTo>
                    <a:pt x="3747" y="0"/>
                    <a:pt x="1" y="3747"/>
                    <a:pt x="1" y="8366"/>
                  </a:cubicBezTo>
                  <a:lnTo>
                    <a:pt x="1" y="32649"/>
                  </a:lnTo>
                  <a:lnTo>
                    <a:pt x="16734" y="32649"/>
                  </a:lnTo>
                  <a:lnTo>
                    <a:pt x="16734" y="8366"/>
                  </a:lnTo>
                  <a:cubicBezTo>
                    <a:pt x="16734" y="3744"/>
                    <a:pt x="12987" y="0"/>
                    <a:pt x="8369" y="0"/>
                  </a:cubicBezTo>
                  <a:close/>
                </a:path>
              </a:pathLst>
            </a:custGeom>
            <a:grpFill/>
            <a:ln w="2857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4" name="Hộp Văn bản 25">
            <a:extLst>
              <a:ext uri="{FF2B5EF4-FFF2-40B4-BE49-F238E27FC236}">
                <a16:creationId xmlns:a16="http://schemas.microsoft.com/office/drawing/2014/main" xmlns="" id="{DB44F6BD-E4C0-48AB-8F16-A251EEB35852}"/>
              </a:ext>
            </a:extLst>
          </p:cNvPr>
          <p:cNvSpPr txBox="1"/>
          <p:nvPr/>
        </p:nvSpPr>
        <p:spPr>
          <a:xfrm>
            <a:off x="2362587" y="901195"/>
            <a:ext cx="8798824" cy="14889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Sưu tầm thông tin, dữ liệu về nội dung đã chọn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616B0B65-CFDB-43A9-A663-A179F98E58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751" t="-1" r="75234" b="82326"/>
          <a:stretch/>
        </p:blipFill>
        <p:spPr>
          <a:xfrm>
            <a:off x="339652" y="215254"/>
            <a:ext cx="2085605" cy="200124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131613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oogle Shape;10116;p73">
            <a:extLst>
              <a:ext uri="{FF2B5EF4-FFF2-40B4-BE49-F238E27FC236}">
                <a16:creationId xmlns:a16="http://schemas.microsoft.com/office/drawing/2014/main" xmlns="" id="{3F783E2F-62A3-4656-B769-808669D04A74}"/>
              </a:ext>
            </a:extLst>
          </p:cNvPr>
          <p:cNvGrpSpPr/>
          <p:nvPr/>
        </p:nvGrpSpPr>
        <p:grpSpPr>
          <a:xfrm rot="5400000">
            <a:off x="4522444" y="-3506093"/>
            <a:ext cx="1997487" cy="9546952"/>
            <a:chOff x="8075075" y="3754290"/>
            <a:chExt cx="255613" cy="613194"/>
          </a:xfrm>
          <a:solidFill>
            <a:srgbClr val="0070C0"/>
          </a:solidFill>
        </p:grpSpPr>
        <p:sp>
          <p:nvSpPr>
            <p:cNvPr id="5" name="Google Shape;10117;p73">
              <a:extLst>
                <a:ext uri="{FF2B5EF4-FFF2-40B4-BE49-F238E27FC236}">
                  <a16:creationId xmlns:a16="http://schemas.microsoft.com/office/drawing/2014/main" xmlns="" id="{CFE6C315-25FA-41EF-8BA2-76461C440850}"/>
                </a:ext>
              </a:extLst>
            </p:cNvPr>
            <p:cNvSpPr/>
            <p:nvPr/>
          </p:nvSpPr>
          <p:spPr>
            <a:xfrm>
              <a:off x="8075075" y="4252967"/>
              <a:ext cx="255612" cy="114517"/>
            </a:xfrm>
            <a:custGeom>
              <a:avLst/>
              <a:gdLst/>
              <a:ahLst/>
              <a:cxnLst/>
              <a:rect l="l" t="t" r="r" b="b"/>
              <a:pathLst>
                <a:path w="16734" h="7497" extrusionOk="0">
                  <a:moveTo>
                    <a:pt x="1" y="1"/>
                  </a:moveTo>
                  <a:lnTo>
                    <a:pt x="8369" y="7496"/>
                  </a:lnTo>
                  <a:lnTo>
                    <a:pt x="16734" y="1"/>
                  </a:lnTo>
                  <a:close/>
                </a:path>
              </a:pathLst>
            </a:custGeom>
            <a:grpFill/>
            <a:ln w="2857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6" name="Google Shape;10118;p73">
              <a:extLst>
                <a:ext uri="{FF2B5EF4-FFF2-40B4-BE49-F238E27FC236}">
                  <a16:creationId xmlns:a16="http://schemas.microsoft.com/office/drawing/2014/main" xmlns="" id="{0FFC4E13-0873-42FC-B2CE-15513F9FDFF6}"/>
                </a:ext>
              </a:extLst>
            </p:cNvPr>
            <p:cNvSpPr/>
            <p:nvPr/>
          </p:nvSpPr>
          <p:spPr>
            <a:xfrm>
              <a:off x="8075076" y="3754290"/>
              <a:ext cx="255612" cy="498713"/>
            </a:xfrm>
            <a:custGeom>
              <a:avLst/>
              <a:gdLst/>
              <a:ahLst/>
              <a:cxnLst/>
              <a:rect l="l" t="t" r="r" b="b"/>
              <a:pathLst>
                <a:path w="16734" h="32649" extrusionOk="0">
                  <a:moveTo>
                    <a:pt x="8369" y="0"/>
                  </a:moveTo>
                  <a:cubicBezTo>
                    <a:pt x="3747" y="0"/>
                    <a:pt x="1" y="3747"/>
                    <a:pt x="1" y="8366"/>
                  </a:cubicBezTo>
                  <a:lnTo>
                    <a:pt x="1" y="32649"/>
                  </a:lnTo>
                  <a:lnTo>
                    <a:pt x="16734" y="32649"/>
                  </a:lnTo>
                  <a:lnTo>
                    <a:pt x="16734" y="8366"/>
                  </a:lnTo>
                  <a:cubicBezTo>
                    <a:pt x="16734" y="3744"/>
                    <a:pt x="12987" y="0"/>
                    <a:pt x="8369" y="0"/>
                  </a:cubicBezTo>
                  <a:close/>
                </a:path>
              </a:pathLst>
            </a:custGeom>
            <a:grpFill/>
            <a:ln w="28575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defTabSz="914400">
                <a:buClr>
                  <a:srgbClr val="000000"/>
                </a:buClr>
                <a:buFont typeface="Arial"/>
                <a:buNone/>
              </a:pPr>
              <a:endParaRPr sz="1400" kern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8" name="Hộp Văn bản 25">
            <a:extLst>
              <a:ext uri="{FF2B5EF4-FFF2-40B4-BE49-F238E27FC236}">
                <a16:creationId xmlns:a16="http://schemas.microsoft.com/office/drawing/2014/main" xmlns="" id="{42124BBE-5A6F-4A74-A5EF-77B2FA355426}"/>
              </a:ext>
            </a:extLst>
          </p:cNvPr>
          <p:cNvSpPr txBox="1"/>
          <p:nvPr/>
        </p:nvSpPr>
        <p:spPr>
          <a:xfrm>
            <a:off x="1495838" y="725406"/>
            <a:ext cx="8798824" cy="148896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c. Chọn lọc, xử lí thông tin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600">
                <a:solidFill>
                  <a:schemeClr val="bg1"/>
                </a:solidFill>
                <a:latin typeface="SVN-Comic Sans MS" panose="02040603050506020204" pitchFamily="18" charset="0"/>
                <a:ea typeface="+mj-ea"/>
                <a:cs typeface="+mj-cs"/>
              </a:rPr>
              <a:t>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4EC3BD5-A7DB-4F09-8369-B0199E478EA5}"/>
              </a:ext>
            </a:extLst>
          </p:cNvPr>
          <p:cNvSpPr txBox="1"/>
          <p:nvPr/>
        </p:nvSpPr>
        <p:spPr>
          <a:xfrm>
            <a:off x="404967" y="2671134"/>
            <a:ext cx="11787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Chọn lọc t</a:t>
            </a:r>
            <a:r>
              <a:rPr lang="vi-VN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liệu từ các nguồn đã tìm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9C7F1BD-6934-4ECA-AA5E-203D9374344B}"/>
              </a:ext>
            </a:extLst>
          </p:cNvPr>
          <p:cNvSpPr txBox="1"/>
          <p:nvPr/>
        </p:nvSpPr>
        <p:spPr>
          <a:xfrm>
            <a:off x="461901" y="3696168"/>
            <a:ext cx="11787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Xử lí số liệu, t</a:t>
            </a:r>
            <a:r>
              <a:rPr lang="vi-VN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liệu,hình ảnh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A325BE5E-80F1-4983-AE17-CADFDA27A781}"/>
              </a:ext>
            </a:extLst>
          </p:cNvPr>
          <p:cNvSpPr txBox="1"/>
          <p:nvPr/>
        </p:nvSpPr>
        <p:spPr>
          <a:xfrm>
            <a:off x="404966" y="4720092"/>
            <a:ext cx="1178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Sắp xếp các thông tin, số liệu,.. Theo đề c</a:t>
            </a:r>
            <a:r>
              <a:rPr lang="vi-VN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ư</a:t>
            </a: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ơng của báo cáo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D634F2C1-D99B-4325-BFC5-195E64B5D5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AAA14E05-EB16-452C-A002-4FBDD67D7A8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51" t="-1" r="75234" b="82326"/>
          <a:stretch/>
        </p:blipFill>
        <p:spPr>
          <a:xfrm>
            <a:off x="339652" y="215254"/>
            <a:ext cx="2085605" cy="2001243"/>
          </a:xfrm>
          <a:prstGeom prst="flowChartConnector">
            <a:avLst/>
          </a:prstGeom>
        </p:spPr>
      </p:pic>
    </p:spTree>
    <p:extLst>
      <p:ext uri="{BB962C8B-B14F-4D97-AF65-F5344CB8AC3E}">
        <p14:creationId xmlns:p14="http://schemas.microsoft.com/office/powerpoint/2010/main" val="471642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979D273-4037-4968-BC1C-9DA0164DB482}"/>
              </a:ext>
            </a:extLst>
          </p:cNvPr>
          <p:cNvSpPr txBox="1"/>
          <p:nvPr/>
        </p:nvSpPr>
        <p:spPr>
          <a:xfrm>
            <a:off x="4024014" y="216689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>
                <a:solidFill>
                  <a:srgbClr val="FF0066"/>
                </a:solidFill>
                <a:latin typeface="#9Slide03 BoosterNextFYBlack" panose="02000A03000000020004" pitchFamily="2" charset="0"/>
              </a:rPr>
              <a:t>2. VIẾT BÁO CÁO</a:t>
            </a: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253B8620-4C18-446C-AF78-E3E5DA4C96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31" b="96568" l="3974" r="98234">
                        <a14:foregroundMark x1="37528" y1="9840" x2="37528" y2="9840"/>
                        <a14:foregroundMark x1="19426" y1="16934" x2="19426" y2="16934"/>
                        <a14:foregroundMark x1="13687" y1="22426" x2="12583" y2="25172"/>
                        <a14:foregroundMark x1="10155" y1="28833" x2="9272" y2="32723"/>
                        <a14:foregroundMark x1="6402" y1="43249" x2="26049" y2="69336"/>
                        <a14:foregroundMark x1="26049" y1="69336" x2="63797" y2="51030"/>
                        <a14:foregroundMark x1="63797" y1="51030" x2="45695" y2="47368"/>
                        <a14:foregroundMark x1="31788" y1="7323" x2="53863" y2="7551"/>
                        <a14:foregroundMark x1="53863" y1="7551" x2="80795" y2="42792"/>
                        <a14:foregroundMark x1="80795" y1="42792" x2="63355" y2="75973"/>
                        <a14:foregroundMark x1="63355" y1="75973" x2="43488" y2="53089"/>
                        <a14:foregroundMark x1="43488" y1="53089" x2="44150" y2="29977"/>
                        <a14:foregroundMark x1="44150" y1="29977" x2="50331" y2="56293"/>
                        <a14:foregroundMark x1="50331" y1="56293" x2="18764" y2="53547"/>
                        <a14:foregroundMark x1="18764" y1="53547" x2="40839" y2="48284"/>
                        <a14:foregroundMark x1="40839" y1="48284" x2="57616" y2="81236"/>
                        <a14:foregroundMark x1="57616" y1="81236" x2="46578" y2="51259"/>
                        <a14:foregroundMark x1="46578" y1="51259" x2="82561" y2="52174"/>
                        <a14:foregroundMark x1="82561" y1="52174" x2="73068" y2="22883"/>
                        <a14:foregroundMark x1="52759" y1="14416" x2="29581" y2="33181"/>
                        <a14:foregroundMark x1="29581" y1="33181" x2="48124" y2="66590"/>
                        <a14:foregroundMark x1="48124" y1="66590" x2="18543" y2="47140"/>
                        <a14:foregroundMark x1="18543" y1="47140" x2="57616" y2="45538"/>
                        <a14:foregroundMark x1="57616" y1="45538" x2="55188" y2="61098"/>
                        <a14:foregroundMark x1="55188" y1="61098" x2="51656" y2="46682"/>
                        <a14:foregroundMark x1="51656" y1="46682" x2="45254" y2="58810"/>
                        <a14:foregroundMark x1="45254" y1="58810" x2="49007" y2="57666"/>
                        <a14:foregroundMark x1="90508" y1="32723" x2="90508" y2="32723"/>
                        <a14:foregroundMark x1="91391" y1="32265" x2="91391" y2="32265"/>
                        <a14:foregroundMark x1="91391" y1="32265" x2="91832" y2="31579"/>
                        <a14:foregroundMark x1="93598" y1="24485" x2="93598" y2="24485"/>
                        <a14:foregroundMark x1="88962" y1="35698" x2="88521" y2="38673"/>
                        <a14:foregroundMark x1="88742" y1="38673" x2="92274" y2="40961"/>
                        <a14:foregroundMark x1="92936" y1="42563" x2="94040" y2="41648"/>
                        <a14:foregroundMark x1="97351" y1="40961" x2="98234" y2="37986"/>
                        <a14:foregroundMark x1="97351" y1="41419" x2="97351" y2="41419"/>
                        <a14:foregroundMark x1="51435" y1="4119" x2="51435" y2="4119"/>
                        <a14:foregroundMark x1="40397" y1="3661" x2="40397" y2="3661"/>
                        <a14:foregroundMark x1="31347" y1="5034" x2="29581" y2="5950"/>
                        <a14:foregroundMark x1="8830" y1="22197" x2="6843" y2="29977"/>
                        <a14:foregroundMark x1="3974" y1="40732" x2="8168" y2="57666"/>
                        <a14:foregroundMark x1="8168" y1="57666" x2="37086" y2="75515"/>
                        <a14:foregroundMark x1="37086" y1="75515" x2="58499" y2="71396"/>
                        <a14:foregroundMark x1="58499" y1="71396" x2="59161" y2="69565"/>
                        <a14:foregroundMark x1="29139" y1="90389" x2="29139" y2="90389"/>
                        <a14:foregroundMark x1="29139" y1="92677" x2="35099" y2="91991"/>
                        <a14:foregroundMark x1="38190" y1="92906" x2="44592" y2="95652"/>
                        <a14:foregroundMark x1="47682" y1="96796" x2="61589" y2="94966"/>
                        <a14:foregroundMark x1="61589" y1="94966" x2="61589" y2="94966"/>
                        <a14:foregroundMark x1="61589" y1="94966" x2="62031" y2="94050"/>
                        <a14:foregroundMark x1="66446" y1="91533" x2="66446" y2="91533"/>
                        <a14:foregroundMark x1="66446" y1="90847" x2="57616" y2="91076"/>
                        <a14:foregroundMark x1="56512" y1="91076" x2="58940" y2="91304"/>
                        <a14:foregroundMark x1="61589" y1="91304" x2="65563" y2="89474"/>
                        <a14:foregroundMark x1="66004" y1="89474" x2="62914" y2="91076"/>
                        <a14:foregroundMark x1="48565" y1="94508" x2="46578" y2="94737"/>
                        <a14:foregroundMark x1="66004" y1="76888" x2="71523" y2="79176"/>
                        <a14:foregroundMark x1="74393" y1="78719" x2="76159" y2="75286"/>
                        <a14:foregroundMark x1="47020" y1="81922" x2="39956" y2="82380"/>
                        <a14:foregroundMark x1="32671" y1="84211" x2="28035" y2="79863"/>
                        <a14:foregroundMark x1="24503" y1="76430" x2="24283" y2="75286"/>
                        <a14:foregroundMark x1="19205" y1="70252" x2="22517" y2="74142"/>
                        <a14:foregroundMark x1="33775" y1="84439" x2="45695" y2="82151"/>
                        <a14:foregroundMark x1="45695" y1="82151" x2="60265" y2="81693"/>
                        <a14:foregroundMark x1="60265" y1="81693" x2="61148" y2="79634"/>
                        <a14:foregroundMark x1="61148" y1="79634" x2="60706" y2="80778"/>
                        <a14:foregroundMark x1="45254" y1="85812" x2="45254" y2="85812"/>
                        <a14:foregroundMark x1="46137" y1="88330" x2="52980" y2="86041"/>
                        <a14:foregroundMark x1="52980" y1="85812" x2="51435" y2="85812"/>
                        <a14:foregroundMark x1="43488" y1="86728" x2="47682" y2="88558"/>
                        <a14:foregroundMark x1="25386" y1="6178" x2="26269" y2="5721"/>
                        <a14:foregroundMark x1="39073" y1="1831" x2="35099" y2="2746"/>
                        <a14:foregroundMark x1="34437" y1="2746" x2="30022" y2="4577"/>
                        <a14:foregroundMark x1="28256" y1="5492" x2="29139" y2="572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2597333" y="127184"/>
            <a:ext cx="1143000" cy="1088589"/>
          </a:xfrm>
          <a:prstGeom prst="rect">
            <a:avLst/>
          </a:prstGeom>
        </p:spPr>
      </p:pic>
      <p:sp>
        <p:nvSpPr>
          <p:cNvPr id="27" name="Hộp Văn bản 26">
            <a:extLst>
              <a:ext uri="{FF2B5EF4-FFF2-40B4-BE49-F238E27FC236}">
                <a16:creationId xmlns:a16="http://schemas.microsoft.com/office/drawing/2014/main" xmlns="" id="{E0B75ABB-A135-4B5B-A500-6C2CACDC9BB8}"/>
              </a:ext>
            </a:extLst>
          </p:cNvPr>
          <p:cNvSpPr txBox="1"/>
          <p:nvPr/>
        </p:nvSpPr>
        <p:spPr>
          <a:xfrm rot="5400000">
            <a:off x="5241914" y="3599089"/>
            <a:ext cx="2103860" cy="78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>
              <a:solidFill>
                <a:schemeClr val="bg1"/>
              </a:solidFill>
              <a:latin typeface="SVN-Comic Sans MS" panose="02040603050506020204" pitchFamily="18" charset="0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05545E-E265-4872-888F-050DC38C0AB4}"/>
              </a:ext>
            </a:extLst>
          </p:cNvPr>
          <p:cNvSpPr txBox="1"/>
          <p:nvPr/>
        </p:nvSpPr>
        <p:spPr>
          <a:xfrm>
            <a:off x="344557" y="2431330"/>
            <a:ext cx="132087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Giới thiệu khái quát về sự kiện(Thời gian, địa điểm, bối cảnh)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3E7100BD-456D-4A07-85B8-340D6C23BBFB}"/>
              </a:ext>
            </a:extLst>
          </p:cNvPr>
          <p:cNvSpPr txBox="1"/>
          <p:nvPr/>
        </p:nvSpPr>
        <p:spPr>
          <a:xfrm>
            <a:off x="4024014" y="1493962"/>
            <a:ext cx="2449805" cy="707886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Mở bài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380674D-0B0E-4E39-95DE-FBBA1453827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3AD1A2DE-8583-442E-A1BB-5C32CE5109B6}"/>
              </a:ext>
            </a:extLst>
          </p:cNvPr>
          <p:cNvSpPr txBox="1"/>
          <p:nvPr/>
        </p:nvSpPr>
        <p:spPr>
          <a:xfrm>
            <a:off x="3368764" y="3152554"/>
            <a:ext cx="4423515" cy="707886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chính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AB078C36-7F66-4D76-9CF8-6CD1AB4D0ADF}"/>
              </a:ext>
            </a:extLst>
          </p:cNvPr>
          <p:cNvSpPr txBox="1"/>
          <p:nvPr/>
        </p:nvSpPr>
        <p:spPr>
          <a:xfrm>
            <a:off x="4024014" y="5063401"/>
            <a:ext cx="2820435" cy="707886"/>
          </a:xfrm>
          <a:prstGeom prst="rect">
            <a:avLst/>
          </a:prstGeom>
          <a:solidFill>
            <a:srgbClr val="F7FA76"/>
          </a:solidFill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Kết luận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53DBA37D-02A9-408F-913F-EA5AE06B1489}"/>
              </a:ext>
            </a:extLst>
          </p:cNvPr>
          <p:cNvSpPr txBox="1"/>
          <p:nvPr/>
        </p:nvSpPr>
        <p:spPr>
          <a:xfrm>
            <a:off x="793519" y="3961833"/>
            <a:ext cx="117870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bày thông tin,số liệu, hình ảnh sưu tầm được  về </a:t>
            </a:r>
          </a:p>
          <a:p>
            <a:pPr algn="ctr"/>
            <a:r>
              <a:rPr lang="en-US" sz="3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sự kiện, các nhân vật liên quan…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8A421773-C4D9-4C54-926D-2B67A04AA216}"/>
              </a:ext>
            </a:extLst>
          </p:cNvPr>
          <p:cNvSpPr txBox="1"/>
          <p:nvPr/>
        </p:nvSpPr>
        <p:spPr>
          <a:xfrm>
            <a:off x="2597333" y="5954619"/>
            <a:ext cx="1178703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Nêu ý nghĩa của sự kiện</a:t>
            </a:r>
          </a:p>
        </p:txBody>
      </p:sp>
    </p:spTree>
    <p:extLst>
      <p:ext uri="{BB962C8B-B14F-4D97-AF65-F5344CB8AC3E}">
        <p14:creationId xmlns:p14="http://schemas.microsoft.com/office/powerpoint/2010/main" val="522646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3" grpId="0"/>
      <p:bldP spid="24" grpId="0" animBg="1"/>
      <p:bldP spid="15" grpId="0" animBg="1"/>
      <p:bldP spid="16" grpId="0" animBg="1"/>
      <p:bldP spid="17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Hộp Văn bản 22">
            <a:extLst>
              <a:ext uri="{FF2B5EF4-FFF2-40B4-BE49-F238E27FC236}">
                <a16:creationId xmlns:a16="http://schemas.microsoft.com/office/drawing/2014/main" xmlns="" id="{F979D273-4037-4968-BC1C-9DA0164DB482}"/>
              </a:ext>
            </a:extLst>
          </p:cNvPr>
          <p:cNvSpPr txBox="1"/>
          <p:nvPr/>
        </p:nvSpPr>
        <p:spPr>
          <a:xfrm>
            <a:off x="2941983" y="216689"/>
            <a:ext cx="7758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5400">
                <a:solidFill>
                  <a:srgbClr val="FF0066"/>
                </a:solidFill>
                <a:latin typeface="#9Slide03 BoosterNextFYBlack" panose="02000A03000000020004" pitchFamily="2" charset="0"/>
              </a:rPr>
              <a:t>3. TRÌNH BÀY BÁO CÁO</a:t>
            </a:r>
          </a:p>
        </p:txBody>
      </p: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xmlns="" id="{E0B75ABB-A135-4B5B-A500-6C2CACDC9BB8}"/>
              </a:ext>
            </a:extLst>
          </p:cNvPr>
          <p:cNvSpPr txBox="1"/>
          <p:nvPr/>
        </p:nvSpPr>
        <p:spPr>
          <a:xfrm rot="5400000">
            <a:off x="5241914" y="3599089"/>
            <a:ext cx="2103860" cy="7863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3600">
              <a:solidFill>
                <a:schemeClr val="bg1"/>
              </a:solidFill>
              <a:latin typeface="SVN-Comic Sans MS" panose="02040603050506020204" pitchFamily="18" charset="0"/>
              <a:ea typeface="+mj-ea"/>
              <a:cs typeface="+mj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E05545E-E265-4872-888F-050DC38C0AB4}"/>
              </a:ext>
            </a:extLst>
          </p:cNvPr>
          <p:cNvSpPr txBox="1"/>
          <p:nvPr/>
        </p:nvSpPr>
        <p:spPr>
          <a:xfrm>
            <a:off x="793519" y="1686242"/>
            <a:ext cx="11787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Trình bày báo cáo theo nội dung phân công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xmlns="" id="{5380674D-0B0E-4E39-95DE-FBBA145382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9250" t="16517" r="40417" b="67812"/>
          <a:stretch/>
        </p:blipFill>
        <p:spPr>
          <a:xfrm>
            <a:off x="10700288" y="152653"/>
            <a:ext cx="1259840" cy="1074695"/>
          </a:xfrm>
          <a:prstGeom prst="rect">
            <a:avLst/>
          </a:prstGeom>
        </p:spPr>
      </p:pic>
      <p:pic>
        <p:nvPicPr>
          <p:cNvPr id="15" name="Hình ảnh 9">
            <a:extLst>
              <a:ext uri="{FF2B5EF4-FFF2-40B4-BE49-F238E27FC236}">
                <a16:creationId xmlns:a16="http://schemas.microsoft.com/office/drawing/2014/main" xmlns="" id="{46B6766A-9B5C-44A5-9EE7-C68E345AB9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45341" y1="35326" x2="45341" y2="353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4346" y="-178809"/>
            <a:ext cx="1639789" cy="17143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9A55D28-8AA4-4F8B-954D-9205208217B3}"/>
              </a:ext>
            </a:extLst>
          </p:cNvPr>
          <p:cNvSpPr txBox="1"/>
          <p:nvPr/>
        </p:nvSpPr>
        <p:spPr>
          <a:xfrm>
            <a:off x="793518" y="2774042"/>
            <a:ext cx="117870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4000">
                <a:solidFill>
                  <a:srgbClr val="1B04F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 thức: thuyết trình Powerpoint,poster, sơ đồ,hình ảnh,…</a:t>
            </a:r>
          </a:p>
        </p:txBody>
      </p:sp>
    </p:spTree>
    <p:extLst>
      <p:ext uri="{BB962C8B-B14F-4D97-AF65-F5344CB8AC3E}">
        <p14:creationId xmlns:p14="http://schemas.microsoft.com/office/powerpoint/2010/main" val="322795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13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-53361156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415</Words>
  <Application>Microsoft Office PowerPoint</Application>
  <PresentationFormat>Custom</PresentationFormat>
  <Paragraphs>43</Paragraphs>
  <Slides>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pc</cp:lastModifiedBy>
  <cp:revision>27</cp:revision>
  <dcterms:created xsi:type="dcterms:W3CDTF">2022-04-24T01:51:04Z</dcterms:created>
  <dcterms:modified xsi:type="dcterms:W3CDTF">2024-01-10T08:40:25Z</dcterms:modified>
</cp:coreProperties>
</file>