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7" r:id="rId2"/>
  </p:sldMasterIdLst>
  <p:sldIdLst>
    <p:sldId id="263" r:id="rId3"/>
    <p:sldId id="264" r:id="rId4"/>
    <p:sldId id="265" r:id="rId5"/>
    <p:sldId id="262" r:id="rId6"/>
    <p:sldId id="266" r:id="rId7"/>
    <p:sldId id="261" r:id="rId8"/>
    <p:sldId id="267" r:id="rId9"/>
    <p:sldId id="260" r:id="rId10"/>
    <p:sldId id="270" r:id="rId11"/>
    <p:sldId id="259" r:id="rId12"/>
    <p:sldId id="258" r:id="rId13"/>
    <p:sldId id="269" r:id="rId14"/>
    <p:sldId id="271" r:id="rId15"/>
    <p:sldId id="25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422714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2999430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322481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530141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497337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4160414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869313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1968201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31314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444718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3008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5534269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45840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93029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39884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98527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82587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66246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57664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1697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041E-E104-4C36-8976-B3B56A7839BB}"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24718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648041E-E104-4C36-8976-B3B56A7839BB}"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928538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648041E-E104-4C36-8976-B3B56A7839BB}" type="datetimeFigureOut">
              <a:rPr lang="en-US" smtClean="0"/>
              <a:t>12/20/2023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71198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648041E-E104-4C36-8976-B3B56A7839BB}" type="datetimeFigureOut">
              <a:rPr lang="en-US" smtClean="0"/>
              <a:t>12/20/2023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2402500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041E-E104-4C36-8976-B3B56A7839BB}" type="datetimeFigureOut">
              <a:rPr lang="en-US" smtClean="0"/>
              <a:t>12/20/2023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3811234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041E-E104-4C36-8976-B3B56A7839BB}"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2473280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648041E-E104-4C36-8976-B3B56A7839BB}"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9EFA6F-34D5-4566-B25A-3B67FC0B026E}" type="slidenum">
              <a:rPr lang="en-US" smtClean="0"/>
              <a:t>‹#›</a:t>
            </a:fld>
            <a:endParaRPr lang="en-US"/>
          </a:p>
        </p:txBody>
      </p:sp>
    </p:spTree>
    <p:extLst>
      <p:ext uri="{BB962C8B-B14F-4D97-AF65-F5344CB8AC3E}">
        <p14:creationId xmlns:p14="http://schemas.microsoft.com/office/powerpoint/2010/main" val="4094834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648041E-E104-4C36-8976-B3B56A7839BB}" type="datetimeFigureOut">
              <a:rPr lang="en-US" smtClean="0"/>
              <a:t>12/20/2023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89EFA6F-34D5-4566-B25A-3B67FC0B026E}" type="slidenum">
              <a:rPr lang="en-US" smtClean="0"/>
              <a:t>‹#›</a:t>
            </a:fld>
            <a:endParaRPr lang="en-US"/>
          </a:p>
        </p:txBody>
      </p:sp>
    </p:spTree>
    <p:extLst>
      <p:ext uri="{BB962C8B-B14F-4D97-AF65-F5344CB8AC3E}">
        <p14:creationId xmlns:p14="http://schemas.microsoft.com/office/powerpoint/2010/main" val="20069632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F245A1B-78AC-44E8-8454-914FE2EE2A34}"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20/12/2023</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DABD3F9-1CE4-4892-B54E-2C75A3D4781B}"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3101439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KVrs-kHXiaU" TargetMode="External"/><Relationship Id="rId2" Type="http://schemas.openxmlformats.org/officeDocument/2006/relationships/hyperlink" Target="https://youtu.be/qwNiZF3Sjdg" TargetMode="External"/><Relationship Id="rId1" Type="http://schemas.openxmlformats.org/officeDocument/2006/relationships/slideLayout" Target="../slideLayouts/slideLayout2.xml"/><Relationship Id="rId6" Type="http://schemas.openxmlformats.org/officeDocument/2006/relationships/hyperlink" Target="https://www.youtube.com/watch?v=mtnIqoZ9NHk" TargetMode="External"/><Relationship Id="rId5" Type="http://schemas.openxmlformats.org/officeDocument/2006/relationships/hyperlink" Target="https://www.youtube.com/watch?v=40ETpleMkTM" TargetMode="External"/><Relationship Id="rId4" Type="http://schemas.openxmlformats.org/officeDocument/2006/relationships/hyperlink" Target="https://www.youtube.com/watch?v=nYHt5uCj68A"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dirty="0"/>
          </a:p>
        </p:txBody>
      </p:sp>
    </p:spTree>
    <p:extLst>
      <p:ext uri="{BB962C8B-B14F-4D97-AF65-F5344CB8AC3E}">
        <p14:creationId xmlns:p14="http://schemas.microsoft.com/office/powerpoint/2010/main" val="351563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E1A201-98DF-E132-9E91-F5C953713931}"/>
              </a:ext>
            </a:extLst>
          </p:cNvPr>
          <p:cNvSpPr txBox="1"/>
          <p:nvPr/>
        </p:nvSpPr>
        <p:spPr>
          <a:xfrm>
            <a:off x="307910" y="419316"/>
            <a:ext cx="9909110" cy="3875997"/>
          </a:xfrm>
          <a:prstGeom prst="rect">
            <a:avLst/>
          </a:prstGeom>
          <a:noFill/>
        </p:spPr>
        <p:txBody>
          <a:bodyPr wrap="square">
            <a:spAutoFit/>
          </a:bodyPr>
          <a:lstStyle/>
          <a:p>
            <a:pPr algn="just">
              <a:lnSpc>
                <a:spcPct val="115000"/>
              </a:lnSpc>
              <a:spcAft>
                <a:spcPts val="1000"/>
              </a:spcAft>
            </a:pPr>
            <a:r>
              <a:rPr lang="nl-NL" sz="2800" b="1" dirty="0">
                <a:effectLst/>
                <a:latin typeface="Times New Roman" panose="02020603050405020304" pitchFamily="18" charset="0"/>
                <a:ea typeface="Calibri" panose="020F0502020204030204" pitchFamily="34" charset="0"/>
                <a:cs typeface="Times New Roman" panose="02020603050405020304" pitchFamily="18" charset="0"/>
              </a:rPr>
              <a:t>b. Kế hoạch tuần sau: </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Tiếp tục tăng cường ổn định nền nếp của lớp</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Thực hiện tốt nội quy của nhà trường, lớp học.</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Học và làm bài tập đầy đủ, hăng hái tích cực trong các giờ học.</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4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Chuẩn bị cho buổi diễn đàn của tuần sau với chủ đề “Chia sẻ</a:t>
            </a:r>
            <a:r>
              <a:rPr lang="vi-VN" sz="2600" dirty="0">
                <a:effectLst/>
                <a:latin typeface="Times New Roman" panose="02020603050405020304" pitchFamily="18" charset="0"/>
                <a:ea typeface="Times New Roman" panose="02020603050405020304" pitchFamily="18" charset="0"/>
              </a:rPr>
              <a:t> k</a:t>
            </a:r>
            <a:r>
              <a:rPr lang="en-US" sz="2600" dirty="0">
                <a:effectLst/>
                <a:latin typeface="Times New Roman" panose="02020603050405020304" pitchFamily="18" charset="0"/>
                <a:ea typeface="Times New Roman" panose="02020603050405020304" pitchFamily="18" charset="0"/>
              </a:rPr>
              <a:t>ế</a:t>
            </a:r>
            <a:r>
              <a:rPr lang="vi-VN" sz="2600" dirty="0">
                <a:effectLst/>
                <a:latin typeface="Times New Roman" panose="02020603050405020304" pitchFamily="18" charset="0"/>
                <a:ea typeface="Times New Roman" panose="02020603050405020304" pitchFamily="18" charset="0"/>
              </a:rPr>
              <a:t> hoạch </a:t>
            </a:r>
            <a:r>
              <a:rPr lang="en-US" sz="2600" dirty="0" err="1">
                <a:effectLst/>
                <a:latin typeface="Times New Roman" panose="02020603050405020304" pitchFamily="18" charset="0"/>
                <a:ea typeface="Times New Roman" panose="02020603050405020304" pitchFamily="18" charset="0"/>
              </a:rPr>
              <a:t>kinh</a:t>
            </a:r>
            <a:r>
              <a:rPr lang="en-US" sz="2600" dirty="0">
                <a:effectLst/>
                <a:latin typeface="Times New Roman" panose="02020603050405020304" pitchFamily="18" charset="0"/>
                <a:ea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rPr>
              <a:t>doanh</a:t>
            </a:r>
            <a:r>
              <a:rPr lang="en-US" sz="2600" dirty="0">
                <a:effectLst/>
                <a:latin typeface="Times New Roman" panose="02020603050405020304" pitchFamily="18" charset="0"/>
                <a:ea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rPr>
              <a:t>của</a:t>
            </a:r>
            <a:r>
              <a:rPr lang="en-US" sz="2600" dirty="0">
                <a:effectLst/>
                <a:latin typeface="Times New Roman" panose="02020603050405020304" pitchFamily="18" charset="0"/>
                <a:ea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rPr>
              <a:t>bản</a:t>
            </a:r>
            <a:r>
              <a:rPr lang="en-US" sz="2600" dirty="0">
                <a:effectLst/>
                <a:latin typeface="Times New Roman" panose="02020603050405020304" pitchFamily="18" charset="0"/>
                <a:ea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rPr>
              <a:t>thân</a:t>
            </a:r>
            <a:r>
              <a:rPr lang="vi-VN" sz="2600" dirty="0">
                <a:effectLst/>
                <a:latin typeface="Times New Roman" panose="02020603050405020304" pitchFamily="18" charset="0"/>
                <a:ea typeface="Times New Roman" panose="02020603050405020304" pitchFamily="18" charset="0"/>
              </a:rPr>
              <a:t>.</a:t>
            </a:r>
            <a:r>
              <a:rPr lang="en-US" sz="2600" dirty="0">
                <a:effectLst/>
                <a:latin typeface="Times New Roman" panose="02020603050405020304" pitchFamily="18" charset="0"/>
                <a:ea typeface="Times New Roman" panose="02020603050405020304" pitchFamily="18" charset="0"/>
              </a:rPr>
              <a:t>”</a:t>
            </a:r>
          </a:p>
          <a:p>
            <a:pPr algn="just">
              <a:lnSpc>
                <a:spcPct val="115000"/>
              </a:lnSpc>
              <a:spcAft>
                <a:spcPts val="400"/>
              </a:spcAft>
            </a:pP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Tham</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gia</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cuộc</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thi</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làm</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sản</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phẩm</a:t>
            </a:r>
            <a:r>
              <a:rPr lang="en-US" sz="2600" dirty="0">
                <a:solidFill>
                  <a:srgbClr val="000000"/>
                </a:solidFill>
                <a:effectLst/>
                <a:latin typeface="Times New Roman" panose="02020603050405020304" pitchFamily="18" charset="0"/>
                <a:ea typeface="Times New Roman" panose="02020603050405020304" pitchFamily="18" charset="0"/>
              </a:rPr>
              <a:t> Stem: </a:t>
            </a:r>
            <a:r>
              <a:rPr lang="en-US" sz="2600" dirty="0" err="1">
                <a:solidFill>
                  <a:srgbClr val="000000"/>
                </a:solidFill>
                <a:effectLst/>
                <a:latin typeface="Times New Roman" panose="02020603050405020304" pitchFamily="18" charset="0"/>
                <a:ea typeface="Times New Roman" panose="02020603050405020304" pitchFamily="18" charset="0"/>
              </a:rPr>
              <a:t>Mỗi</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tổ</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làm</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ít</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nhất</a:t>
            </a:r>
            <a:r>
              <a:rPr lang="en-US" sz="2600" dirty="0">
                <a:solidFill>
                  <a:srgbClr val="000000"/>
                </a:solidFill>
                <a:effectLst/>
                <a:latin typeface="Times New Roman" panose="02020603050405020304" pitchFamily="18" charset="0"/>
                <a:ea typeface="Times New Roman" panose="02020603050405020304" pitchFamily="18" charset="0"/>
              </a:rPr>
              <a:t> 1 </a:t>
            </a:r>
            <a:r>
              <a:rPr lang="en-US" sz="2600" dirty="0" err="1">
                <a:solidFill>
                  <a:srgbClr val="000000"/>
                </a:solidFill>
                <a:effectLst/>
                <a:latin typeface="Times New Roman" panose="02020603050405020304" pitchFamily="18" charset="0"/>
                <a:ea typeface="Times New Roman" panose="02020603050405020304" pitchFamily="18" charset="0"/>
              </a:rPr>
              <a:t>sản</a:t>
            </a:r>
            <a:r>
              <a:rPr lang="en-US" sz="2600" dirty="0">
                <a:solidFill>
                  <a:srgbClr val="000000"/>
                </a:solidFill>
                <a:effectLst/>
                <a:latin typeface="Times New Roman" panose="02020603050405020304" pitchFamily="18" charset="0"/>
                <a:ea typeface="Times New Roman" panose="02020603050405020304" pitchFamily="18" charset="0"/>
              </a:rPr>
              <a:t> </a:t>
            </a:r>
            <a:r>
              <a:rPr lang="en-US" sz="2600" dirty="0" err="1">
                <a:solidFill>
                  <a:srgbClr val="000000"/>
                </a:solidFill>
                <a:effectLst/>
                <a:latin typeface="Times New Roman" panose="02020603050405020304" pitchFamily="18" charset="0"/>
                <a:ea typeface="Times New Roman" panose="02020603050405020304" pitchFamily="18" charset="0"/>
              </a:rPr>
              <a:t>phẩm</a:t>
            </a:r>
            <a:endParaRPr lang="en-US" sz="2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154334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A923C8F-94B5-D466-BC9F-58F38697E445}"/>
              </a:ext>
            </a:extLst>
          </p:cNvPr>
          <p:cNvSpPr txBox="1"/>
          <p:nvPr/>
        </p:nvSpPr>
        <p:spPr>
          <a:xfrm>
            <a:off x="2127921" y="16091"/>
            <a:ext cx="8416213" cy="547650"/>
          </a:xfrm>
          <a:prstGeom prst="rect">
            <a:avLst/>
          </a:prstGeom>
          <a:noFill/>
        </p:spPr>
        <p:txBody>
          <a:bodyPr wrap="square" rtlCol="0">
            <a:spAutoFit/>
          </a:bodyPr>
          <a:lstStyle/>
          <a:p>
            <a:pPr>
              <a:lnSpc>
                <a:spcPct val="115000"/>
              </a:lnSpc>
              <a:spcAft>
                <a:spcPts val="1000"/>
              </a:spcAft>
            </a:pPr>
            <a:r>
              <a:rPr lang="nl-NL"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a:t>
            </a:r>
            <a:r>
              <a:rPr lang="nl-NL"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nl-NL"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SINH HOẠT THEO CHỦ </a:t>
            </a:r>
            <a:r>
              <a:rPr lang="nl-NL"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ĐỀ </a:t>
            </a:r>
            <a:endParaRPr lang="en-US" sz="2000" dirty="0">
              <a:solidFill>
                <a:srgbClr val="FF0000"/>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CD82FA5-BC22-2059-F256-553427FA3A9F}"/>
              </a:ext>
            </a:extLst>
          </p:cNvPr>
          <p:cNvSpPr txBox="1"/>
          <p:nvPr/>
        </p:nvSpPr>
        <p:spPr>
          <a:xfrm>
            <a:off x="149290" y="1638283"/>
            <a:ext cx="9358604" cy="1083374"/>
          </a:xfrm>
          <a:prstGeom prst="rect">
            <a:avLst/>
          </a:prstGeom>
          <a:noFill/>
        </p:spPr>
        <p:txBody>
          <a:bodyPr wrap="square">
            <a:spAutoFit/>
          </a:bodyPr>
          <a:lstStyle/>
          <a:p>
            <a:pPr algn="just">
              <a:lnSpc>
                <a:spcPct val="115000"/>
              </a:lnSpc>
              <a:spcAft>
                <a:spcPts val="400"/>
              </a:spcAft>
            </a:pPr>
            <a:r>
              <a:rPr lang="vi-VN" sz="2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Cảm </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và những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 rút ra được sau khi xem các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video</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về tiếp thị, quảng cáo và tiêu dùng.</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248386E-6D1C-33E0-253C-6F0DF1FDC636}"/>
              </a:ext>
            </a:extLst>
          </p:cNvPr>
          <p:cNvSpPr txBox="1"/>
          <p:nvPr/>
        </p:nvSpPr>
        <p:spPr>
          <a:xfrm>
            <a:off x="149290" y="2857858"/>
            <a:ext cx="9825134" cy="1083374"/>
          </a:xfrm>
          <a:prstGeom prst="rect">
            <a:avLst/>
          </a:prstGeom>
          <a:noFill/>
        </p:spPr>
        <p:txBody>
          <a:bodyPr wrap="square">
            <a:spAutoFit/>
          </a:bodyPr>
          <a:lstStyle/>
          <a:p>
            <a:pPr algn="just">
              <a:lnSpc>
                <a:spcPct val="115000"/>
              </a:lnSpc>
              <a:spcAft>
                <a:spcPts val="400"/>
              </a:spcAft>
            </a:pPr>
            <a:r>
              <a:rPr lang="vi-VN" sz="28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Kết </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quả đạt được khi thực hiện hoạt động vận dụng, rèn luyện kĩ năng chi tiêu phù hợp trước tác động của tiếp thị, quảng cáo.</a:t>
            </a:r>
            <a:endParaRPr lang="en-US" sz="2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57B3450C-A146-17FE-1442-915F64F5DDD4}"/>
              </a:ext>
            </a:extLst>
          </p:cNvPr>
          <p:cNvSpPr txBox="1"/>
          <p:nvPr/>
        </p:nvSpPr>
        <p:spPr>
          <a:xfrm>
            <a:off x="149290" y="4235744"/>
            <a:ext cx="10170367" cy="954107"/>
          </a:xfrm>
          <a:prstGeom prst="rect">
            <a:avLst/>
          </a:prstGeom>
          <a:noFill/>
        </p:spPr>
        <p:txBody>
          <a:bodyPr wrap="square">
            <a:spAutoFit/>
          </a:bodyPr>
          <a:lstStyle/>
          <a:p>
            <a:r>
              <a:rPr lang="vi-VN" sz="2800" dirty="0" smtClean="0">
                <a:solidFill>
                  <a:srgbClr val="000000"/>
                </a:solidFill>
                <a:effectLst/>
                <a:latin typeface="Times New Roman" panose="02020603050405020304" pitchFamily="18" charset="0"/>
                <a:ea typeface="Times New Roman" panose="02020603050405020304" pitchFamily="18" charset="0"/>
              </a:rPr>
              <a:t>3. Những </a:t>
            </a:r>
            <a:r>
              <a:rPr lang="vi-VN" sz="2800" dirty="0">
                <a:solidFill>
                  <a:srgbClr val="000000"/>
                </a:solidFill>
                <a:effectLst/>
                <a:latin typeface="Times New Roman" panose="02020603050405020304" pitchFamily="18" charset="0"/>
                <a:ea typeface="Times New Roman" panose="02020603050405020304" pitchFamily="18" charset="0"/>
              </a:rPr>
              <a:t>thuận lợi và khó khăn khi rèn luyện kĩ năng chi tiêu phù hợp trước những tác động của tiếp thị, quảng cáo.</a:t>
            </a:r>
            <a:endParaRPr lang="en-US" sz="2800" dirty="0"/>
          </a:p>
        </p:txBody>
      </p:sp>
      <p:sp>
        <p:nvSpPr>
          <p:cNvPr id="11" name="TextBox 10">
            <a:extLst>
              <a:ext uri="{FF2B5EF4-FFF2-40B4-BE49-F238E27FC236}">
                <a16:creationId xmlns:a16="http://schemas.microsoft.com/office/drawing/2014/main" id="{CC374E0B-E021-669A-D5E6-47B4C5A9C87D}"/>
              </a:ext>
            </a:extLst>
          </p:cNvPr>
          <p:cNvSpPr txBox="1"/>
          <p:nvPr/>
        </p:nvSpPr>
        <p:spPr>
          <a:xfrm>
            <a:off x="1603513" y="938659"/>
            <a:ext cx="7659757"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THẢO LUẬN </a:t>
            </a:r>
            <a:r>
              <a:rPr lang="en-US" sz="2800" b="1" dirty="0" smtClean="0">
                <a:solidFill>
                  <a:srgbClr val="FF0000"/>
                </a:solidFill>
                <a:latin typeface="Times New Roman" panose="02020603050405020304" pitchFamily="18" charset="0"/>
                <a:cs typeface="Times New Roman" panose="02020603050405020304" pitchFamily="18" charset="0"/>
              </a:rPr>
              <a:t>NHÓM BÀN (5 PHÚT)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6342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530" y="318052"/>
            <a:ext cx="11688417" cy="6539947"/>
          </a:xfrm>
        </p:spPr>
        <p:txBody>
          <a:bodyPr>
            <a:noAutofit/>
          </a:bodyPr>
          <a:lstStyle/>
          <a:p>
            <a:pPr algn="l">
              <a:lnSpc>
                <a:spcPct val="115000"/>
              </a:lnSpc>
              <a:spcAft>
                <a:spcPts val="1000"/>
              </a:spcAft>
            </a:pPr>
            <a:r>
              <a:rPr lang="vi-VN" sz="2000" b="1" dirty="0" smtClean="0">
                <a:latin typeface="Times New Roman" panose="02020603050405020304" pitchFamily="18" charset="0"/>
                <a:ea typeface="Arial" panose="020B0604020202020204" pitchFamily="34" charset="0"/>
                <a:cs typeface="Times New Roman" panose="02020603050405020304" pitchFamily="18" charset="0"/>
              </a:rPr>
              <a:t>*</a:t>
            </a:r>
            <a:r>
              <a:rPr lang="nl-NL" sz="2000" b="1" dirty="0" smtClean="0">
                <a:latin typeface="Times New Roman" panose="02020603050405020304" pitchFamily="18" charset="0"/>
                <a:ea typeface="Arial" panose="020B0604020202020204" pitchFamily="34" charset="0"/>
                <a:cs typeface="Times New Roman" panose="02020603050405020304" pitchFamily="18" charset="0"/>
              </a:rPr>
              <a:t> </a:t>
            </a:r>
            <a:r>
              <a:rPr lang="nl-NL" sz="2000" b="1" dirty="0">
                <a:latin typeface="Times New Roman" panose="02020603050405020304" pitchFamily="18" charset="0"/>
                <a:ea typeface="Arial" panose="020B0604020202020204" pitchFamily="34" charset="0"/>
                <a:cs typeface="Times New Roman" panose="02020603050405020304" pitchFamily="18" charset="0"/>
              </a:rPr>
              <a:t>Chia sẻ </a:t>
            </a:r>
            <a:r>
              <a:rPr lang="vi-VN" sz="2000" b="1" dirty="0">
                <a:ea typeface="Arial" panose="020B0604020202020204" pitchFamily="34" charset="0"/>
                <a:cs typeface="Times New Roman" panose="02020603050405020304" pitchFamily="18" charset="0"/>
              </a:rPr>
              <a:t>kết quả đạt đuợc khi thực hiện hoạt động vận dụng, rèn luyện kĩ năng chi tiêu phù hợp trước tác động của tiếp thị, quảng cáo:</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Cảm nhận và những điều rút ra được sau khi xem các video về tiếp thị, quảng cáo và tiêu dùng</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Hình ảnh đẹp, sinh động, âm thanh/ nhạc vui nhộn, hấp dẫn</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Nội dung cập nhật với nhu cầu thực tế của người tiêu dùng</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Sau khi xem xong video quảng cáo, em rất mong muốn mình mua được những sản phẩm đó để phục vụ nhu cầu tiêu dùng</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Kết quả đạt được khi thực hiện vận dụng, rèn luyện kĩ năng chi tiêu phù hợp trước tác động của tiếp thị, quảng cáo</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Tránh </a:t>
            </a:r>
            <a:r>
              <a:rPr lang="vi-VN" sz="2000" b="1" dirty="0">
                <a:solidFill>
                  <a:srgbClr val="000000"/>
                </a:solidFill>
                <a:ea typeface="Arial" panose="020B0604020202020204" pitchFamily="34" charset="0"/>
                <a:cs typeface="Times New Roman" panose="02020603050405020304" pitchFamily="18" charset="0"/>
              </a:rPr>
              <a:t>vội vàng tiếp nhận thông tin rổi quyết định mua sắm ngay</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Biết tiếp nhận và phân tích nội dung thông tin tiếp thị, quảng cáo một cách thận trọng</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Biết kiểm tra lại thông tin của sản phẩm cũng như uy tín của nhà bán hàng </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Biết tham khảo phản hồi của những người tiêu dùng đã sử dụng sản phẩm trước khi quyết định mua </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Những thuận lợi và khó khăn khi rèn kĩ năng chi tiêu phù hợp trước tác động của tiếp thị, quảng cáo:</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cs typeface="Times New Roman" panose="02020603050405020304" pitchFamily="18" charset="0"/>
              </a:rPr>
              <a:t>+ Thuận lợi: công nghệ thông tin phát triển nên việc tìm hiểu thông tin về sản phẩm và phản hồi của người đã sử dụng sản phẩm dễ dàng, nhanh chóng...</a:t>
            </a:r>
            <a:r>
              <a:rPr lang="vi-VN" sz="2000" b="1" dirty="0">
                <a:latin typeface="Arial" panose="020B0604020202020204" pitchFamily="34" charset="0"/>
                <a:ea typeface="Arial" panose="020B0604020202020204" pitchFamily="34" charset="0"/>
                <a:cs typeface="Times New Roman" panose="02020603050405020304" pitchFamily="18" charset="0"/>
              </a:rPr>
              <a:t/>
            </a:r>
            <a:br>
              <a:rPr lang="vi-VN" sz="2000" b="1" dirty="0">
                <a:latin typeface="Arial" panose="020B0604020202020204" pitchFamily="34" charset="0"/>
                <a:ea typeface="Arial" panose="020B0604020202020204" pitchFamily="34" charset="0"/>
                <a:cs typeface="Times New Roman" panose="02020603050405020304" pitchFamily="18" charset="0"/>
              </a:rPr>
            </a:br>
            <a:r>
              <a:rPr lang="nl-NL" sz="2000" b="1" dirty="0">
                <a:latin typeface="Times New Roman" panose="02020603050405020304" pitchFamily="18" charset="0"/>
                <a:ea typeface="Arial" panose="020B0604020202020204" pitchFamily="34" charset="0"/>
              </a:rPr>
              <a:t>+ Khó khăn: có một số nhóm người lừa đảo, tự dàn dựng phản hồi của người dùng để tiếp thị bán hàng...</a:t>
            </a:r>
            <a:endParaRPr lang="vi-VN" sz="2000" b="1" dirty="0"/>
          </a:p>
        </p:txBody>
      </p:sp>
    </p:spTree>
    <p:extLst>
      <p:ext uri="{BB962C8B-B14F-4D97-AF65-F5344CB8AC3E}">
        <p14:creationId xmlns:p14="http://schemas.microsoft.com/office/powerpoint/2010/main" val="2329980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a:p>
        </p:txBody>
      </p:sp>
    </p:spTree>
    <p:extLst>
      <p:ext uri="{BB962C8B-B14F-4D97-AF65-F5344CB8AC3E}">
        <p14:creationId xmlns:p14="http://schemas.microsoft.com/office/powerpoint/2010/main" val="2771737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07E5A-2556-AB29-55DB-C24E5DFC04D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DB1140F-0574-08DE-AEEB-ECC3738973F8}"/>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222193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D4DDDBF-4416-9711-CDE1-D51DA777F304}"/>
              </a:ext>
            </a:extLst>
          </p:cNvPr>
          <p:cNvSpPr txBox="1"/>
          <p:nvPr/>
        </p:nvSpPr>
        <p:spPr>
          <a:xfrm>
            <a:off x="371061" y="1744825"/>
            <a:ext cx="10827026" cy="2485809"/>
          </a:xfrm>
          <a:prstGeom prst="rect">
            <a:avLst/>
          </a:prstGeom>
          <a:noFill/>
        </p:spPr>
        <p:txBody>
          <a:bodyPr wrap="square" rtlCol="0">
            <a:spAutoFit/>
          </a:bodyPr>
          <a:lstStyle/>
          <a:p>
            <a:pPr marL="0" marR="0" lvl="0" indent="0" algn="ctr" defTabSz="457200" rtl="0" eaLnBrk="1" fontAlgn="auto" latinLnBrk="0" hangingPunct="1">
              <a:lnSpc>
                <a:spcPct val="115000"/>
              </a:lnSpc>
              <a:spcBef>
                <a:spcPts val="0"/>
              </a:spcBef>
              <a:spcAft>
                <a:spcPts val="100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TIẾT 14. SINH HOẠT LỚP</a:t>
            </a:r>
            <a:endParaRPr kumimoji="0" lang="en-US" sz="2400" b="0" i="0" u="none" strike="noStrike" kern="1200" cap="none" spc="0" normalizeH="0" baseline="0" noProof="0" dirty="0">
              <a:ln>
                <a:noFill/>
              </a:ln>
              <a:solidFill>
                <a:srgbClr val="FF0000"/>
              </a:solidFill>
              <a:effectLst/>
              <a:uLnTx/>
              <a:uFillTx/>
              <a:latin typeface="Arial" panose="020B0604020202020204" pitchFamily="34" charset="0"/>
              <a:ea typeface="Arial" panose="020B0604020202020204" pitchFamily="34" charset="0"/>
              <a:cs typeface="Times New Roman" panose="02020603050405020304" pitchFamily="18" charset="0"/>
            </a:endParaRPr>
          </a:p>
          <a:p>
            <a:pPr marL="0" marR="0" lvl="0" indent="0" algn="ctr" defTabSz="457200" rtl="0" eaLnBrk="1" fontAlgn="auto" latinLnBrk="0" hangingPunct="1">
              <a:lnSpc>
                <a:spcPct val="115000"/>
              </a:lnSpc>
              <a:spcBef>
                <a:spcPts val="0"/>
              </a:spcBef>
              <a:spcAft>
                <a:spcPts val="100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Arial" panose="020B0604020202020204" pitchFamily="34" charset="0"/>
                <a:cs typeface="Times New Roman" panose="02020603050405020304" pitchFamily="18" charset="0"/>
              </a:rPr>
              <a:t>CHIA SẺ KẾT QUẢ RÈN LUYỆN </a:t>
            </a:r>
            <a:r>
              <a:rPr kumimoji="0" lang="vi-VN" sz="3200" b="1" i="0" u="none" strike="noStrike" kern="1200" cap="none" spc="0" normalizeH="0" baseline="0" noProof="0" dirty="0" smtClean="0">
                <a:ln>
                  <a:noFill/>
                </a:ln>
                <a:solidFill>
                  <a:srgbClr val="FF0000"/>
                </a:solidFill>
                <a:effectLst/>
                <a:uLnTx/>
                <a:uFillTx/>
                <a:latin typeface="Times New Roman" panose="02020603050405020304" pitchFamily="18" charset="0"/>
                <a:ea typeface="Arial" panose="020B0604020202020204" pitchFamily="34" charset="0"/>
                <a:cs typeface="Times New Roman" panose="02020603050405020304" pitchFamily="18" charset="0"/>
              </a:rPr>
              <a:t>KĨ NĂNG CHI TIÊU PHÙ HỢP CỦA BẢN THÂN TRƯỚC TÁC ĐỘNG CỦA TIẾP THỊ QUẢNG CÁO</a:t>
            </a:r>
            <a:endParaRPr kumimoji="0" lang="en-US" sz="2400" b="0" i="0" u="none" strike="noStrike" kern="1200" cap="none" spc="0" normalizeH="0" baseline="0" noProof="0" dirty="0">
              <a:ln>
                <a:noFill/>
              </a:ln>
              <a:solidFill>
                <a:srgbClr val="FF0000"/>
              </a:solidFill>
              <a:effectLst/>
              <a:uLnTx/>
              <a:uFillTx/>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80542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Tree>
    <p:extLst>
      <p:ext uri="{BB962C8B-B14F-4D97-AF65-F5344CB8AC3E}">
        <p14:creationId xmlns:p14="http://schemas.microsoft.com/office/powerpoint/2010/main" val="3982917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33EB15-94D1-3A56-2435-AE54BF6B4184}"/>
              </a:ext>
            </a:extLst>
          </p:cNvPr>
          <p:cNvSpPr txBox="1"/>
          <p:nvPr/>
        </p:nvSpPr>
        <p:spPr>
          <a:xfrm>
            <a:off x="1465176" y="291632"/>
            <a:ext cx="9069356" cy="954107"/>
          </a:xfrm>
          <a:prstGeom prst="rect">
            <a:avLst/>
          </a:prstGeom>
          <a:noFill/>
        </p:spPr>
        <p:txBody>
          <a:bodyPr wrap="square">
            <a:spAutoFit/>
          </a:bodyPr>
          <a:lstStyle/>
          <a:p>
            <a:pPr algn="ctr"/>
            <a:endParaRPr lang="en-US" sz="2800" b="1" dirty="0">
              <a:solidFill>
                <a:srgbClr val="FF0000"/>
              </a:solidFill>
              <a:effectLst/>
              <a:latin typeface="Times New Roman" panose="02020603050405020304" pitchFamily="18" charset="0"/>
              <a:ea typeface="Arial" panose="020B0604020202020204" pitchFamily="34" charset="0"/>
            </a:endParaRPr>
          </a:p>
          <a:p>
            <a:r>
              <a:rPr lang="vi-VN" sz="2800" b="1" dirty="0">
                <a:solidFill>
                  <a:srgbClr val="FF0000"/>
                </a:solidFill>
                <a:effectLst/>
                <a:latin typeface="Times New Roman" panose="02020603050405020304" pitchFamily="18" charset="0"/>
                <a:ea typeface="Arial" panose="020B0604020202020204" pitchFamily="34" charset="0"/>
              </a:rPr>
              <a:t>TRÒ CHƠI “NGHE NHẠC ĐOÁN QUẢNG CÁO”</a:t>
            </a:r>
            <a:r>
              <a:rPr lang="en-US" sz="2800" b="1" dirty="0">
                <a:solidFill>
                  <a:srgbClr val="FF0000"/>
                </a:solidFill>
                <a:effectLst/>
                <a:latin typeface="Times New Roman" panose="02020603050405020304" pitchFamily="18" charset="0"/>
                <a:ea typeface="Arial" panose="020B0604020202020204" pitchFamily="34" charset="0"/>
              </a:rPr>
              <a:t> </a:t>
            </a:r>
            <a:endParaRPr lang="en-US" sz="3600" b="1" dirty="0">
              <a:solidFill>
                <a:srgbClr val="FF0000"/>
              </a:solidFill>
            </a:endParaRPr>
          </a:p>
        </p:txBody>
      </p:sp>
      <p:sp>
        <p:nvSpPr>
          <p:cNvPr id="10" name="TextBox 9">
            <a:hlinkClick r:id="rId2"/>
            <a:extLst>
              <a:ext uri="{FF2B5EF4-FFF2-40B4-BE49-F238E27FC236}">
                <a16:creationId xmlns:a16="http://schemas.microsoft.com/office/drawing/2014/main" id="{0DEEB395-F7BD-4CE8-3A2C-F72B3BEF0F93}"/>
              </a:ext>
            </a:extLst>
          </p:cNvPr>
          <p:cNvSpPr txBox="1"/>
          <p:nvPr/>
        </p:nvSpPr>
        <p:spPr>
          <a:xfrm>
            <a:off x="1133669" y="1417907"/>
            <a:ext cx="4320074"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Video 1</a:t>
            </a:r>
          </a:p>
        </p:txBody>
      </p:sp>
      <p:sp>
        <p:nvSpPr>
          <p:cNvPr id="11" name="TextBox 10">
            <a:extLst>
              <a:ext uri="{FF2B5EF4-FFF2-40B4-BE49-F238E27FC236}">
                <a16:creationId xmlns:a16="http://schemas.microsoft.com/office/drawing/2014/main" id="{D4BDB41F-EBD2-62C3-1032-04589BA10ACD}"/>
              </a:ext>
            </a:extLst>
          </p:cNvPr>
          <p:cNvSpPr txBox="1"/>
          <p:nvPr/>
        </p:nvSpPr>
        <p:spPr>
          <a:xfrm>
            <a:off x="1133669" y="1412896"/>
            <a:ext cx="5085184" cy="547650"/>
          </a:xfrm>
          <a:prstGeom prst="rect">
            <a:avLst/>
          </a:prstGeom>
          <a:noFill/>
        </p:spPr>
        <p:txBody>
          <a:bodyPr wrap="square" rtlCol="0">
            <a:spAutoFit/>
          </a:bodyPr>
          <a:lstStyle/>
          <a:p>
            <a:pPr algn="just">
              <a:lnSpc>
                <a:spcPct val="115000"/>
              </a:lnSpc>
              <a:spcAft>
                <a:spcPts val="1000"/>
              </a:spcAft>
            </a:pPr>
            <a:r>
              <a:rPr lang="nl-NL" sz="2800" dirty="0">
                <a:effectLst/>
                <a:latin typeface="Times New Roman" panose="02020603050405020304" pitchFamily="18" charset="0"/>
                <a:ea typeface="Calibri" panose="020F0502020204030204" pitchFamily="34" charset="0"/>
                <a:cs typeface="Times New Roman" panose="02020603050405020304" pitchFamily="18" charset="0"/>
              </a:rPr>
              <a:t>Sữa tươi Vinamilk 100 %</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12" name="TextBox 11">
            <a:hlinkClick r:id="rId3"/>
            <a:extLst>
              <a:ext uri="{FF2B5EF4-FFF2-40B4-BE49-F238E27FC236}">
                <a16:creationId xmlns:a16="http://schemas.microsoft.com/office/drawing/2014/main" id="{55D3E11E-FFA4-21EE-244A-A4791E0A90CE}"/>
              </a:ext>
            </a:extLst>
          </p:cNvPr>
          <p:cNvSpPr txBox="1"/>
          <p:nvPr/>
        </p:nvSpPr>
        <p:spPr>
          <a:xfrm>
            <a:off x="1138333" y="2228614"/>
            <a:ext cx="5859625"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Video 2</a:t>
            </a:r>
          </a:p>
        </p:txBody>
      </p:sp>
      <p:sp>
        <p:nvSpPr>
          <p:cNvPr id="13" name="TextBox 12">
            <a:extLst>
              <a:ext uri="{FF2B5EF4-FFF2-40B4-BE49-F238E27FC236}">
                <a16:creationId xmlns:a16="http://schemas.microsoft.com/office/drawing/2014/main" id="{C3171FB3-238B-8EBA-9109-BAC8FF6603DE}"/>
              </a:ext>
            </a:extLst>
          </p:cNvPr>
          <p:cNvSpPr txBox="1"/>
          <p:nvPr/>
        </p:nvSpPr>
        <p:spPr>
          <a:xfrm>
            <a:off x="1133669" y="2219927"/>
            <a:ext cx="5868955" cy="523220"/>
          </a:xfrm>
          <a:prstGeom prst="rect">
            <a:avLst/>
          </a:prstGeom>
          <a:noFill/>
        </p:spPr>
        <p:txBody>
          <a:bodyPr wrap="square" rtlCol="0">
            <a:spAutoFit/>
          </a:bodyPr>
          <a:lstStyle/>
          <a:p>
            <a:r>
              <a:rPr lang="nl-NL" sz="2800" dirty="0">
                <a:effectLst/>
                <a:latin typeface="Times New Roman" panose="02020603050405020304" pitchFamily="18" charset="0"/>
                <a:ea typeface="Calibri" panose="020F0502020204030204" pitchFamily="34" charset="0"/>
              </a:rPr>
              <a:t>Máy lạnh điện máy xanh</a:t>
            </a:r>
            <a:endParaRPr lang="en-US" sz="2800" dirty="0"/>
          </a:p>
        </p:txBody>
      </p:sp>
      <p:sp>
        <p:nvSpPr>
          <p:cNvPr id="14" name="TextBox 13">
            <a:hlinkClick r:id="rId4"/>
            <a:extLst>
              <a:ext uri="{FF2B5EF4-FFF2-40B4-BE49-F238E27FC236}">
                <a16:creationId xmlns:a16="http://schemas.microsoft.com/office/drawing/2014/main" id="{930BDBC9-48CA-80A9-5AD8-0A04C61CA00E}"/>
              </a:ext>
            </a:extLst>
          </p:cNvPr>
          <p:cNvSpPr txBox="1"/>
          <p:nvPr/>
        </p:nvSpPr>
        <p:spPr>
          <a:xfrm>
            <a:off x="1133669" y="3048194"/>
            <a:ext cx="789369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Video 3</a:t>
            </a:r>
          </a:p>
        </p:txBody>
      </p:sp>
      <p:sp>
        <p:nvSpPr>
          <p:cNvPr id="15" name="TextBox 14">
            <a:extLst>
              <a:ext uri="{FF2B5EF4-FFF2-40B4-BE49-F238E27FC236}">
                <a16:creationId xmlns:a16="http://schemas.microsoft.com/office/drawing/2014/main" id="{07527D7F-AB6A-D3B2-647D-713020147ACB}"/>
              </a:ext>
            </a:extLst>
          </p:cNvPr>
          <p:cNvSpPr txBox="1"/>
          <p:nvPr/>
        </p:nvSpPr>
        <p:spPr>
          <a:xfrm>
            <a:off x="1138335" y="3022081"/>
            <a:ext cx="4544008" cy="523220"/>
          </a:xfrm>
          <a:prstGeom prst="rect">
            <a:avLst/>
          </a:prstGeom>
          <a:noFill/>
        </p:spPr>
        <p:txBody>
          <a:bodyPr wrap="square" rtlCol="0">
            <a:spAutoFit/>
          </a:bodyPr>
          <a:lstStyle/>
          <a:p>
            <a:r>
              <a:rPr lang="nl-NL" sz="2800" dirty="0">
                <a:effectLst/>
                <a:latin typeface="Times New Roman" panose="02020603050405020304" pitchFamily="18" charset="0"/>
                <a:ea typeface="Calibri" panose="020F0502020204030204" pitchFamily="34" charset="0"/>
              </a:rPr>
              <a:t>Mì gấu đỏ</a:t>
            </a:r>
            <a:endParaRPr lang="en-US" sz="2800" dirty="0"/>
          </a:p>
        </p:txBody>
      </p:sp>
      <p:sp>
        <p:nvSpPr>
          <p:cNvPr id="16" name="TextBox 15">
            <a:hlinkClick r:id="rId5"/>
            <a:extLst>
              <a:ext uri="{FF2B5EF4-FFF2-40B4-BE49-F238E27FC236}">
                <a16:creationId xmlns:a16="http://schemas.microsoft.com/office/drawing/2014/main" id="{5338B26D-CF11-B0FE-AE93-EE982C27FF2D}"/>
              </a:ext>
            </a:extLst>
          </p:cNvPr>
          <p:cNvSpPr txBox="1"/>
          <p:nvPr/>
        </p:nvSpPr>
        <p:spPr>
          <a:xfrm>
            <a:off x="1138335" y="3905727"/>
            <a:ext cx="7053943"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Video 4</a:t>
            </a:r>
          </a:p>
        </p:txBody>
      </p:sp>
      <p:sp>
        <p:nvSpPr>
          <p:cNvPr id="17" name="TextBox 16">
            <a:extLst>
              <a:ext uri="{FF2B5EF4-FFF2-40B4-BE49-F238E27FC236}">
                <a16:creationId xmlns:a16="http://schemas.microsoft.com/office/drawing/2014/main" id="{CBF78B8D-0747-0891-B010-07FCEFD9D3D5}"/>
              </a:ext>
            </a:extLst>
          </p:cNvPr>
          <p:cNvSpPr txBox="1"/>
          <p:nvPr/>
        </p:nvSpPr>
        <p:spPr>
          <a:xfrm>
            <a:off x="1138335" y="3851444"/>
            <a:ext cx="6111551" cy="523220"/>
          </a:xfrm>
          <a:prstGeom prst="rect">
            <a:avLst/>
          </a:prstGeom>
          <a:noFill/>
        </p:spPr>
        <p:txBody>
          <a:bodyPr wrap="square" rtlCol="0">
            <a:spAutoFit/>
          </a:bodyPr>
          <a:lstStyle/>
          <a:p>
            <a:r>
              <a:rPr lang="nl-NL" sz="2800" dirty="0">
                <a:effectLst/>
                <a:latin typeface="Times New Roman" panose="02020603050405020304" pitchFamily="18" charset="0"/>
                <a:ea typeface="Calibri" panose="020F0502020204030204" pitchFamily="34" charset="0"/>
              </a:rPr>
              <a:t>Sữa ZinZin</a:t>
            </a:r>
            <a:endParaRPr lang="en-US" sz="2800" dirty="0"/>
          </a:p>
        </p:txBody>
      </p:sp>
      <p:sp>
        <p:nvSpPr>
          <p:cNvPr id="18" name="TextBox 17">
            <a:hlinkClick r:id="rId6"/>
            <a:extLst>
              <a:ext uri="{FF2B5EF4-FFF2-40B4-BE49-F238E27FC236}">
                <a16:creationId xmlns:a16="http://schemas.microsoft.com/office/drawing/2014/main" id="{EBEA9EB6-CD88-05D6-8178-1DE46915B71A}"/>
              </a:ext>
            </a:extLst>
          </p:cNvPr>
          <p:cNvSpPr txBox="1"/>
          <p:nvPr/>
        </p:nvSpPr>
        <p:spPr>
          <a:xfrm>
            <a:off x="1138335" y="4719302"/>
            <a:ext cx="792169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Video 5</a:t>
            </a:r>
          </a:p>
        </p:txBody>
      </p:sp>
      <p:sp>
        <p:nvSpPr>
          <p:cNvPr id="19" name="TextBox 18">
            <a:extLst>
              <a:ext uri="{FF2B5EF4-FFF2-40B4-BE49-F238E27FC236}">
                <a16:creationId xmlns:a16="http://schemas.microsoft.com/office/drawing/2014/main" id="{ED16038A-D00B-8A65-B41D-8C645B655442}"/>
              </a:ext>
            </a:extLst>
          </p:cNvPr>
          <p:cNvSpPr txBox="1"/>
          <p:nvPr/>
        </p:nvSpPr>
        <p:spPr>
          <a:xfrm>
            <a:off x="1138335" y="4723900"/>
            <a:ext cx="5999584" cy="523220"/>
          </a:xfrm>
          <a:prstGeom prst="rect">
            <a:avLst/>
          </a:prstGeom>
          <a:noFill/>
        </p:spPr>
        <p:txBody>
          <a:bodyPr wrap="square" rtlCol="0">
            <a:spAutoFit/>
          </a:bodyPr>
          <a:lstStyle/>
          <a:p>
            <a:r>
              <a:rPr lang="nl-NL" sz="2800">
                <a:effectLst/>
                <a:latin typeface="Times New Roman" panose="02020603050405020304" pitchFamily="18" charset="0"/>
                <a:ea typeface="Calibri" panose="020F0502020204030204" pitchFamily="34" charset="0"/>
              </a:rPr>
              <a:t>Sữa ADM chuối</a:t>
            </a:r>
            <a:endParaRPr lang="en-US" sz="2800" dirty="0"/>
          </a:p>
        </p:txBody>
      </p:sp>
    </p:spTree>
    <p:extLst>
      <p:ext uri="{BB962C8B-B14F-4D97-AF65-F5344CB8AC3E}">
        <p14:creationId xmlns:p14="http://schemas.microsoft.com/office/powerpoint/2010/main" val="7960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Tree>
    <p:extLst>
      <p:ext uri="{BB962C8B-B14F-4D97-AF65-F5344CB8AC3E}">
        <p14:creationId xmlns:p14="http://schemas.microsoft.com/office/powerpoint/2010/main" val="14928124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78C6B84-DA44-6E17-C2B0-0E052E20DE09}"/>
              </a:ext>
            </a:extLst>
          </p:cNvPr>
          <p:cNvSpPr txBox="1"/>
          <p:nvPr/>
        </p:nvSpPr>
        <p:spPr>
          <a:xfrm>
            <a:off x="1356861" y="151441"/>
            <a:ext cx="8322906" cy="547650"/>
          </a:xfrm>
          <a:prstGeom prst="rect">
            <a:avLst/>
          </a:prstGeom>
          <a:noFill/>
        </p:spPr>
        <p:txBody>
          <a:bodyPr wrap="square" rtlCol="0">
            <a:spAutoFit/>
          </a:bodyPr>
          <a:lstStyle/>
          <a:p>
            <a:pPr algn="ctr">
              <a:lnSpc>
                <a:spcPct val="115000"/>
              </a:lnSpc>
              <a:spcAft>
                <a:spcPts val="1000"/>
              </a:spcAft>
            </a:pPr>
            <a:r>
              <a:rPr lang="nl-NL"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nl-NL"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nl-NL"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SƠ KẾT TUẦN VÀ KẾ HOẠCH TUẦN SAU</a:t>
            </a:r>
            <a:endParaRPr lang="en-US" sz="2000" dirty="0">
              <a:solidFill>
                <a:srgbClr val="FF0000"/>
              </a:solidFill>
              <a:effectLst/>
              <a:latin typeface="Arial" panose="020B0604020202020204" pitchFamily="34" charset="0"/>
              <a:ea typeface="Arial" panose="020B06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A0FBE5B6-8F0F-ACF3-3091-70E2E61F3089}"/>
              </a:ext>
            </a:extLst>
          </p:cNvPr>
          <p:cNvSpPr txBox="1"/>
          <p:nvPr/>
        </p:nvSpPr>
        <p:spPr>
          <a:xfrm>
            <a:off x="289248" y="699091"/>
            <a:ext cx="6102220" cy="547650"/>
          </a:xfrm>
          <a:prstGeom prst="rect">
            <a:avLst/>
          </a:prstGeom>
          <a:noFill/>
        </p:spPr>
        <p:txBody>
          <a:bodyPr wrap="square">
            <a:spAutoFit/>
          </a:bodyPr>
          <a:lstStyle/>
          <a:p>
            <a:pPr algn="just">
              <a:lnSpc>
                <a:spcPct val="115000"/>
              </a:lnSpc>
              <a:spcAft>
                <a:spcPts val="1000"/>
              </a:spcAft>
            </a:pPr>
            <a:r>
              <a:rPr lang="nl-NL" sz="2800" b="1" dirty="0">
                <a:effectLst/>
                <a:latin typeface="Times New Roman" panose="02020603050405020304" pitchFamily="18" charset="0"/>
                <a:ea typeface="Calibri" panose="020F0502020204030204" pitchFamily="34" charset="0"/>
                <a:cs typeface="Times New Roman" panose="02020603050405020304" pitchFamily="18" charset="0"/>
              </a:rPr>
              <a:t>a. Sơ kết tuần:</a:t>
            </a:r>
            <a:endParaRPr lang="en-US" sz="20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CD2BB50C-CAF3-A310-D1F6-CBDD1B1C6083}"/>
              </a:ext>
            </a:extLst>
          </p:cNvPr>
          <p:cNvSpPr txBox="1"/>
          <p:nvPr/>
        </p:nvSpPr>
        <p:spPr>
          <a:xfrm>
            <a:off x="289248" y="1337896"/>
            <a:ext cx="6811347" cy="547650"/>
          </a:xfrm>
          <a:prstGeom prst="rect">
            <a:avLst/>
          </a:prstGeom>
          <a:noFill/>
        </p:spPr>
        <p:txBody>
          <a:bodyPr wrap="square">
            <a:spAutoFit/>
          </a:bodyPr>
          <a:lstStyle/>
          <a:p>
            <a:pPr algn="just">
              <a:lnSpc>
                <a:spcPct val="115000"/>
              </a:lnSpc>
              <a:spcAft>
                <a:spcPts val="1000"/>
              </a:spcAft>
            </a:pPr>
            <a:r>
              <a:rPr lang="nl-NL" sz="2800" b="1" dirty="0">
                <a:effectLst/>
                <a:latin typeface="Times New Roman" panose="02020603050405020304" pitchFamily="18" charset="0"/>
                <a:ea typeface="Calibri" panose="020F0502020204030204" pitchFamily="34" charset="0"/>
                <a:cs typeface="Times New Roman" panose="02020603050405020304" pitchFamily="18" charset="0"/>
              </a:rPr>
              <a:t>* Lớp trưởng lên điều khiển sơ kết tuần: </a:t>
            </a:r>
            <a:endParaRPr lang="en-US" sz="2000" b="1"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668B5B65-F472-32D5-B463-0124AF844810}"/>
              </a:ext>
            </a:extLst>
          </p:cNvPr>
          <p:cNvSpPr txBox="1"/>
          <p:nvPr/>
        </p:nvSpPr>
        <p:spPr>
          <a:xfrm>
            <a:off x="289248" y="1976701"/>
            <a:ext cx="9741159" cy="3660617"/>
          </a:xfrm>
          <a:prstGeom prst="rect">
            <a:avLst/>
          </a:prstGeom>
          <a:noFill/>
        </p:spPr>
        <p:txBody>
          <a:bodyPr wrap="square">
            <a:spAutoFit/>
          </a:bodyPr>
          <a:lstStyle/>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Các bạn tổ trưởng lần lượt nhận xét việc thực hiện nề nếp trong và ngoài giờ học của các thành viên trong tổ, xếp loại thi đua của các bạn.</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HS khác chú ý lắng nghe và cho ý kiến (nếu có).</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Mỗi tổ bầu ra những cá nhân có thành tích tốt để tuyên dương, khen thưởng.</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Lớp trưởng tổng hợp, báo cáo khái quát những ưu điểm và tồn tại của chi đội  trong tuần học vừa qua.</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7678041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Tree>
    <p:extLst>
      <p:ext uri="{BB962C8B-B14F-4D97-AF65-F5344CB8AC3E}">
        <p14:creationId xmlns:p14="http://schemas.microsoft.com/office/powerpoint/2010/main" val="2497901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54EF7C6-31B4-E303-DDB6-66727B7BC34B}"/>
              </a:ext>
            </a:extLst>
          </p:cNvPr>
          <p:cNvSpPr txBox="1"/>
          <p:nvPr/>
        </p:nvSpPr>
        <p:spPr>
          <a:xfrm>
            <a:off x="270586" y="359298"/>
            <a:ext cx="9423919" cy="4133439"/>
          </a:xfrm>
          <a:prstGeom prst="rect">
            <a:avLst/>
          </a:prstGeom>
          <a:noFill/>
        </p:spPr>
        <p:txBody>
          <a:bodyPr wrap="square">
            <a:spAutoFit/>
          </a:bodyPr>
          <a:lstStyle/>
          <a:p>
            <a:pPr algn="just">
              <a:lnSpc>
                <a:spcPct val="115000"/>
              </a:lnSpc>
              <a:spcAft>
                <a:spcPts val="1000"/>
              </a:spcAft>
            </a:pPr>
            <a:r>
              <a:rPr lang="nl-NL" sz="2800" b="1" dirty="0">
                <a:effectLst/>
                <a:latin typeface="Times New Roman" panose="02020603050405020304" pitchFamily="18" charset="0"/>
                <a:ea typeface="Calibri" panose="020F0502020204030204" pitchFamily="34" charset="0"/>
                <a:cs typeface="Times New Roman" panose="02020603050405020304" pitchFamily="18" charset="0"/>
              </a:rPr>
              <a:t>* GV đánh giá chung:</a:t>
            </a:r>
            <a:endParaRPr lang="en-US" sz="2800" b="1"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Ưu điểm: Đa số các em thực hiện nề nếp trong và ngoài giờ học tốt, vào học đúng giờ, làm bài tập về nhà đầy đủ, trong giờ hăng hái phát biểu xây dựng bài...</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pPr algn="just">
              <a:lnSpc>
                <a:spcPct val="115000"/>
              </a:lnSpc>
              <a:spcAft>
                <a:spcPts val="1000"/>
              </a:spcAft>
            </a:pPr>
            <a:r>
              <a:rPr lang="nl-NL" sz="2600" dirty="0">
                <a:effectLst/>
                <a:latin typeface="Times New Roman" panose="02020603050405020304" pitchFamily="18" charset="0"/>
                <a:ea typeface="Calibri" panose="020F0502020204030204" pitchFamily="34" charset="0"/>
                <a:cs typeface="Times New Roman" panose="02020603050405020304" pitchFamily="18" charset="0"/>
              </a:rPr>
              <a:t>- Tồn tại: Bên cạnh các em thực hiện tốt nề nếp thì còn có 1 số em thực hiện chưa tốt còn tình trạng vào học muộn, quên đeo khăn quàng đỏ...</a:t>
            </a:r>
            <a:endParaRPr lang="en-US" sz="2600" dirty="0">
              <a:effectLst/>
              <a:latin typeface="Arial" panose="020B0604020202020204" pitchFamily="34" charset="0"/>
              <a:ea typeface="Arial" panose="020B0604020202020204" pitchFamily="34" charset="0"/>
              <a:cs typeface="Times New Roman" panose="02020603050405020304" pitchFamily="18" charset="0"/>
            </a:endParaRPr>
          </a:p>
          <a:p>
            <a:r>
              <a:rPr lang="nl-NL" sz="2600" dirty="0">
                <a:effectLst/>
                <a:latin typeface="Times New Roman" panose="02020603050405020304" pitchFamily="18" charset="0"/>
                <a:ea typeface="Calibri" panose="020F0502020204030204" pitchFamily="34" charset="0"/>
              </a:rPr>
              <a:t>- GV tuyên dương những HS có thành tích, việc làm tốt trong tuần</a:t>
            </a:r>
            <a:endParaRPr lang="en-US" sz="2600" dirty="0"/>
          </a:p>
        </p:txBody>
      </p:sp>
    </p:spTree>
    <p:extLst>
      <p:ext uri="{BB962C8B-B14F-4D97-AF65-F5344CB8AC3E}">
        <p14:creationId xmlns:p14="http://schemas.microsoft.com/office/powerpoint/2010/main" val="20518067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Tree>
    <p:extLst>
      <p:ext uri="{BB962C8B-B14F-4D97-AF65-F5344CB8AC3E}">
        <p14:creationId xmlns:p14="http://schemas.microsoft.com/office/powerpoint/2010/main" val="1168454775"/>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111</TotalTime>
  <Words>511</Words>
  <Application>Microsoft Office PowerPoint</Application>
  <PresentationFormat>Widescreen</PresentationFormat>
  <Paragraphs>37</Paragraphs>
  <Slides>14</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Arial</vt:lpstr>
      <vt:lpstr>Calibri</vt:lpstr>
      <vt:lpstr>Calibri Light</vt:lpstr>
      <vt:lpstr>Times New Roman</vt:lpstr>
      <vt:lpstr>Trebuchet MS</vt:lpstr>
      <vt:lpstr>Wingdings 3</vt:lpstr>
      <vt:lpstr>Facet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Chia sẻ kết quả đạt đuợc khi thực hiện hoạt động vận dụng, rèn luyện kĩ năng chi tiêu phù hợp trước tác động của tiếp thị, quảng cáo: - Cảm nhận và những điều rút ra được sau khi xem các video về tiếp thị, quảng cáo và tiêu dùng + Hình ảnh đẹp, sinh động, âm thanh/ nhạc vui nhộn, hấp dẫn + Nội dung cập nhật với nhu cầu thực tế của người tiêu dùng + Sau khi xem xong video quảng cáo, em rất mong muốn mình mua được những sản phẩm đó để phục vụ nhu cầu tiêu dùng ... - Kết quả đạt được khi thực hiện vận dụng, rèn luyện kĩ năng chi tiêu phù hợp trước tác động của tiếp thị, quảng cáo + Tránh vội vàng tiếp nhận thông tin rổi quyết định mua sắm ngay + Biết tiếp nhận và phân tích nội dung thông tin tiếp thị, quảng cáo một cách thận trọng + Biết kiểm tra lại thông tin của sản phẩm cũng như uy tín của nhà bán hàng  + Biết tham khảo phản hồi của những người tiêu dùng đã sử dụng sản phẩm trước khi quyết định mua  ... - Những thuận lợi và khó khăn khi rèn kĩ năng chi tiêu phù hợp trước tác động của tiếp thị, quảng cáo: + Thuận lợi: công nghệ thông tin phát triển nên việc tìm hiểu thông tin về sản phẩm và phản hồi của người đã sử dụng sản phẩm dễ dàng, nhanh chóng... + Khó khăn: có một số nhóm người lừa đảo, tự dàn dựng phản hồi của người dùng để tiếp thị bán hàng...</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8</cp:revision>
  <dcterms:created xsi:type="dcterms:W3CDTF">2023-08-13T03:27:30Z</dcterms:created>
  <dcterms:modified xsi:type="dcterms:W3CDTF">2023-12-20T00:46:49Z</dcterms:modified>
</cp:coreProperties>
</file>