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6" r:id="rId2"/>
  </p:sldMasterIdLst>
  <p:notesMasterIdLst>
    <p:notesMasterId r:id="rId74"/>
  </p:notesMasterIdLst>
  <p:sldIdLst>
    <p:sldId id="359" r:id="rId3"/>
    <p:sldId id="290" r:id="rId4"/>
    <p:sldId id="2968" r:id="rId5"/>
    <p:sldId id="2969" r:id="rId6"/>
    <p:sldId id="2970" r:id="rId7"/>
    <p:sldId id="2971" r:id="rId8"/>
    <p:sldId id="1103" r:id="rId9"/>
    <p:sldId id="2972" r:id="rId10"/>
    <p:sldId id="2974" r:id="rId11"/>
    <p:sldId id="361" r:id="rId12"/>
    <p:sldId id="364" r:id="rId13"/>
    <p:sldId id="260" r:id="rId14"/>
    <p:sldId id="263" r:id="rId15"/>
    <p:sldId id="367" r:id="rId16"/>
    <p:sldId id="2950" r:id="rId17"/>
    <p:sldId id="2948" r:id="rId18"/>
    <p:sldId id="369" r:id="rId19"/>
    <p:sldId id="370" r:id="rId20"/>
    <p:sldId id="371" r:id="rId21"/>
    <p:sldId id="372" r:id="rId22"/>
    <p:sldId id="373" r:id="rId23"/>
    <p:sldId id="269" r:id="rId24"/>
    <p:sldId id="2975" r:id="rId25"/>
    <p:sldId id="365" r:id="rId26"/>
    <p:sldId id="2976" r:id="rId27"/>
    <p:sldId id="2977" r:id="rId28"/>
    <p:sldId id="2978" r:id="rId29"/>
    <p:sldId id="2979" r:id="rId30"/>
    <p:sldId id="2986" r:id="rId31"/>
    <p:sldId id="374" r:id="rId32"/>
    <p:sldId id="2980" r:id="rId33"/>
    <p:sldId id="375" r:id="rId34"/>
    <p:sldId id="2981" r:id="rId35"/>
    <p:sldId id="378" r:id="rId36"/>
    <p:sldId id="379" r:id="rId37"/>
    <p:sldId id="2982" r:id="rId38"/>
    <p:sldId id="383" r:id="rId39"/>
    <p:sldId id="2983" r:id="rId40"/>
    <p:sldId id="2984" r:id="rId41"/>
    <p:sldId id="380" r:id="rId42"/>
    <p:sldId id="382" r:id="rId43"/>
    <p:sldId id="2985" r:id="rId44"/>
    <p:sldId id="2987" r:id="rId45"/>
    <p:sldId id="268" r:id="rId46"/>
    <p:sldId id="2988" r:id="rId47"/>
    <p:sldId id="2989" r:id="rId48"/>
    <p:sldId id="2940" r:id="rId49"/>
    <p:sldId id="2990" r:id="rId50"/>
    <p:sldId id="366" r:id="rId51"/>
    <p:sldId id="2942" r:id="rId52"/>
    <p:sldId id="2943" r:id="rId53"/>
    <p:sldId id="2944" r:id="rId54"/>
    <p:sldId id="2945" r:id="rId55"/>
    <p:sldId id="362" r:id="rId56"/>
    <p:sldId id="2957" r:id="rId57"/>
    <p:sldId id="2958" r:id="rId58"/>
    <p:sldId id="2959" r:id="rId59"/>
    <p:sldId id="2960" r:id="rId60"/>
    <p:sldId id="2961" r:id="rId61"/>
    <p:sldId id="2962" r:id="rId62"/>
    <p:sldId id="2963" r:id="rId63"/>
    <p:sldId id="2964" r:id="rId64"/>
    <p:sldId id="2965" r:id="rId65"/>
    <p:sldId id="2966" r:id="rId66"/>
    <p:sldId id="2967" r:id="rId67"/>
    <p:sldId id="363" r:id="rId68"/>
    <p:sldId id="2952" r:id="rId69"/>
    <p:sldId id="2955" r:id="rId70"/>
    <p:sldId id="2954" r:id="rId71"/>
    <p:sldId id="2951" r:id="rId72"/>
    <p:sldId id="2953" r:id="rId73"/>
  </p:sldIdLst>
  <p:sldSz cx="12192000" cy="6858000"/>
  <p:notesSz cx="6858000" cy="9144000"/>
  <p:embeddedFontLst>
    <p:embeddedFont>
      <p:font typeface="Calibri" panose="020F0502020204030204" pitchFamily="34" charset="0"/>
      <p:regular r:id="rId75"/>
      <p:bold r:id="rId76"/>
      <p:italic r:id="rId77"/>
      <p:boldItalic r:id="rId78"/>
    </p:embeddedFont>
    <p:embeddedFont>
      <p:font typeface="#9Slide03 AmpleSoft Bold" panose="020B0604020202020204" charset="-93"/>
      <p:regular r:id="rId79"/>
    </p:embeddedFont>
    <p:embeddedFont>
      <p:font typeface="#9Slide03 AmpleSoft" panose="020B0604020202020204" charset="-93"/>
      <p:regular r:id="rId80"/>
    </p:embeddedFont>
    <p:embeddedFont>
      <p:font typeface="#9Slide05 Brannboll Ny" panose="020B0604020202020204" charset="0"/>
      <p:regular r:id="rId81"/>
    </p:embeddedFont>
    <p:embeddedFont>
      <p:font typeface="等线" panose="020B0604020202020204" charset="-122"/>
      <p:regular r:id="rId82"/>
      <p:bold r:id="rId83"/>
    </p:embeddedFont>
    <p:embeddedFont>
      <p:font typeface="#9Slide03 Ample" panose="020B0604020202020204" charset="-93"/>
      <p:regular r:id="rId84"/>
    </p:embeddedFont>
    <p:embeddedFont>
      <p:font typeface="Helvetica" panose="020B0604020202020204" pitchFamily="34" charset="0"/>
      <p:regular r:id="rId85"/>
      <p:bold r:id="rId86"/>
      <p:italic r:id="rId87"/>
      <p:boldItalic r:id="rId88"/>
    </p:embeddedFont>
    <p:embeddedFont>
      <p:font typeface="MS Mincho" panose="020B0604020202020204" charset="-128"/>
      <p:regular r:id="rId89"/>
    </p:embeddedFont>
    <p:embeddedFont>
      <p:font typeface="SimSun" panose="02010600030101010101" pitchFamily="2" charset="-122"/>
      <p:regular r:id="rId90"/>
    </p:embeddedFont>
    <p:embeddedFont>
      <p:font typeface="#9Slide05 Fourth" panose="020B0604020202020204" charset="-93"/>
      <p:regular r:id="rId9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2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varScale="1">
        <p:scale>
          <a:sx n="68" d="100"/>
          <a:sy n="68" d="100"/>
        </p:scale>
        <p:origin x="81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font" Target="fonts/font10.fntdata"/><Relationship Id="rId89" Type="http://schemas.openxmlformats.org/officeDocument/2006/relationships/font" Target="fonts/font15.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notesMaster" Target="notesMasters/notesMaster1.xml"/><Relationship Id="rId79" Type="http://schemas.openxmlformats.org/officeDocument/2006/relationships/font" Target="fonts/font5.fntdata"/><Relationship Id="rId5" Type="http://schemas.openxmlformats.org/officeDocument/2006/relationships/slide" Target="slides/slide3.xml"/><Relationship Id="rId90" Type="http://schemas.openxmlformats.org/officeDocument/2006/relationships/font" Target="fonts/font16.fntdata"/><Relationship Id="rId95" Type="http://schemas.openxmlformats.org/officeDocument/2006/relationships/tableStyles" Target="tableStyle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font" Target="fonts/font6.fntdata"/><Relationship Id="rId85" Type="http://schemas.openxmlformats.org/officeDocument/2006/relationships/font" Target="fonts/font11.fntdata"/><Relationship Id="rId93"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font" Target="fonts/font1.fntdata"/><Relationship Id="rId83" Type="http://schemas.openxmlformats.org/officeDocument/2006/relationships/font" Target="fonts/font9.fntdata"/><Relationship Id="rId88" Type="http://schemas.openxmlformats.org/officeDocument/2006/relationships/font" Target="fonts/font14.fntdata"/><Relationship Id="rId91"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font" Target="fonts/font4.fntdata"/><Relationship Id="rId81" Type="http://schemas.openxmlformats.org/officeDocument/2006/relationships/font" Target="fonts/font7.fntdata"/><Relationship Id="rId86" Type="http://schemas.openxmlformats.org/officeDocument/2006/relationships/font" Target="fonts/font12.fntdata"/><Relationship Id="rId9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2.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font" Target="fonts/font13.fntdata"/><Relationship Id="rId61" Type="http://schemas.openxmlformats.org/officeDocument/2006/relationships/slide" Target="slides/slide59.xml"/><Relationship Id="rId82" Type="http://schemas.openxmlformats.org/officeDocument/2006/relationships/font" Target="fonts/font8.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0A4A4B-9F68-4E59-B0F4-ACB38963ABC5}" type="datetimeFigureOut">
              <a:rPr lang="en-US" smtClean="0"/>
              <a:t>10/30/2024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742678-7C64-41AF-88C9-FAC0FB86D255}" type="slidenum">
              <a:rPr lang="en-US" smtClean="0"/>
              <a:t>‹#›</a:t>
            </a:fld>
            <a:endParaRPr lang="en-US"/>
          </a:p>
        </p:txBody>
      </p:sp>
    </p:spTree>
    <p:extLst>
      <p:ext uri="{BB962C8B-B14F-4D97-AF65-F5344CB8AC3E}">
        <p14:creationId xmlns:p14="http://schemas.microsoft.com/office/powerpoint/2010/main" val="258290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BE523B-B555-446B-8992-6ECEFD2DFB0D}" type="slidenum">
              <a:rPr lang="en-US" smtClean="0"/>
              <a:t>2</a:t>
            </a:fld>
            <a:endParaRPr lang="en-US"/>
          </a:p>
        </p:txBody>
      </p:sp>
    </p:spTree>
    <p:extLst>
      <p:ext uri="{BB962C8B-B14F-4D97-AF65-F5344CB8AC3E}">
        <p14:creationId xmlns:p14="http://schemas.microsoft.com/office/powerpoint/2010/main" val="1463089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F1412-DCBD-4774-8358-CF6F50F4D3A3}" type="slidenum">
              <a:rPr lang="zh-CN" altLang="en-US" smtClean="0"/>
              <a:t>13</a:t>
            </a:fld>
            <a:endParaRPr lang="zh-CN" altLang="en-US"/>
          </a:p>
        </p:txBody>
      </p:sp>
    </p:spTree>
    <p:extLst>
      <p:ext uri="{BB962C8B-B14F-4D97-AF65-F5344CB8AC3E}">
        <p14:creationId xmlns:p14="http://schemas.microsoft.com/office/powerpoint/2010/main" val="3230202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F1412-DCBD-4774-8358-CF6F50F4D3A3}" type="slidenum">
              <a:rPr lang="zh-CN" altLang="en-US" smtClean="0"/>
              <a:t>24</a:t>
            </a:fld>
            <a:endParaRPr lang="zh-CN" altLang="en-US"/>
          </a:p>
        </p:txBody>
      </p:sp>
    </p:spTree>
    <p:extLst>
      <p:ext uri="{BB962C8B-B14F-4D97-AF65-F5344CB8AC3E}">
        <p14:creationId xmlns:p14="http://schemas.microsoft.com/office/powerpoint/2010/main" val="1163658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F1412-DCBD-4774-8358-CF6F50F4D3A3}" type="slidenum">
              <a:rPr lang="zh-CN" altLang="en-US" smtClean="0"/>
              <a:t>49</a:t>
            </a:fld>
            <a:endParaRPr lang="zh-CN" altLang="en-US"/>
          </a:p>
        </p:txBody>
      </p:sp>
    </p:spTree>
    <p:extLst>
      <p:ext uri="{BB962C8B-B14F-4D97-AF65-F5344CB8AC3E}">
        <p14:creationId xmlns:p14="http://schemas.microsoft.com/office/powerpoint/2010/main" val="399817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BE523B-B555-446B-8992-6ECEFD2DFB0D}" type="slidenum">
              <a:rPr lang="en-US" smtClean="0"/>
              <a:t>54</a:t>
            </a:fld>
            <a:endParaRPr lang="en-US"/>
          </a:p>
        </p:txBody>
      </p:sp>
    </p:spTree>
    <p:extLst>
      <p:ext uri="{BB962C8B-B14F-4D97-AF65-F5344CB8AC3E}">
        <p14:creationId xmlns:p14="http://schemas.microsoft.com/office/powerpoint/2010/main" val="3127759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BE523B-B555-446B-8992-6ECEFD2DFB0D}" type="slidenum">
              <a:rPr lang="en-US" smtClean="0"/>
              <a:t>66</a:t>
            </a:fld>
            <a:endParaRPr lang="en-US"/>
          </a:p>
        </p:txBody>
      </p:sp>
    </p:spTree>
    <p:extLst>
      <p:ext uri="{BB962C8B-B14F-4D97-AF65-F5344CB8AC3E}">
        <p14:creationId xmlns:p14="http://schemas.microsoft.com/office/powerpoint/2010/main" val="1023556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BE523B-B555-446B-8992-6ECEFD2DFB0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6628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BE523B-B555-446B-8992-6ECEFD2DFB0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50012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BE523B-B555-446B-8992-6ECEFD2DFB0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91742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BE523B-B555-446B-8992-6ECEFD2DFB0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91030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795A699-AB68-4A20-99FB-6F69DC266D4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49060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BE523B-B555-446B-8992-6ECEFD2DFB0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47907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BE523B-B555-446B-8992-6ECEFD2DFB0D}" type="slidenum">
              <a:rPr lang="en-US" smtClean="0"/>
              <a:t>10</a:t>
            </a:fld>
            <a:endParaRPr lang="en-US"/>
          </a:p>
        </p:txBody>
      </p:sp>
    </p:spTree>
    <p:extLst>
      <p:ext uri="{BB962C8B-B14F-4D97-AF65-F5344CB8AC3E}">
        <p14:creationId xmlns:p14="http://schemas.microsoft.com/office/powerpoint/2010/main" val="1294331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CF1412-DCBD-4774-8358-CF6F50F4D3A3}" type="slidenum">
              <a:rPr lang="zh-CN" altLang="en-US" smtClean="0"/>
              <a:t>11</a:t>
            </a:fld>
            <a:endParaRPr lang="zh-CN" altLang="en-US"/>
          </a:p>
        </p:txBody>
      </p:sp>
    </p:spTree>
    <p:extLst>
      <p:ext uri="{BB962C8B-B14F-4D97-AF65-F5344CB8AC3E}">
        <p14:creationId xmlns:p14="http://schemas.microsoft.com/office/powerpoint/2010/main" val="1584403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F5006-0609-66A0-05B2-C4D3A8EB11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C54BE4-CB94-4C70-3663-1B13124D34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D1109C-B2E4-21B1-7E68-5EB2D3025593}"/>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5" name="Footer Placeholder 4">
            <a:extLst>
              <a:ext uri="{FF2B5EF4-FFF2-40B4-BE49-F238E27FC236}">
                <a16:creationId xmlns:a16="http://schemas.microsoft.com/office/drawing/2014/main" id="{D0FDDB84-CC8C-1952-CC7B-0CADF3CB2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9D2F42-65D8-C8D7-0019-3C1E9F16E00A}"/>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1639770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D9521-0BF4-87C6-459D-31D485D7467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471A4F-8477-BA8B-B901-2AF57251F3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A94956-0540-5B39-BCAC-E5A795D616F6}"/>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5" name="Footer Placeholder 4">
            <a:extLst>
              <a:ext uri="{FF2B5EF4-FFF2-40B4-BE49-F238E27FC236}">
                <a16:creationId xmlns:a16="http://schemas.microsoft.com/office/drawing/2014/main" id="{DF4DA081-E795-57EA-DCFA-F4F0BB1F44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12086D-E98A-C1F9-0B26-DBDA9217A619}"/>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2771990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AD6DEE-33E6-39E6-1859-D2B34A62E4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20A4D14-44EE-AA4E-A63D-2301E93B5C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1B3E20-BC6D-D574-AC85-237EDF512C04}"/>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5" name="Footer Placeholder 4">
            <a:extLst>
              <a:ext uri="{FF2B5EF4-FFF2-40B4-BE49-F238E27FC236}">
                <a16:creationId xmlns:a16="http://schemas.microsoft.com/office/drawing/2014/main" id="{B54C964E-AEF0-9F55-899D-6ABC37FC0D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8445F9-27C9-2E46-9C90-1444D01B51E0}"/>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31361094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bstract placeholder 13">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21685" y="-2057401"/>
            <a:ext cx="12413685" cy="6543675"/>
          </a:xfrm>
          <a:custGeom>
            <a:avLst/>
            <a:gdLst>
              <a:gd name="connsiteX0" fmla="*/ 739380 w 2484545"/>
              <a:gd name="connsiteY0" fmla="*/ 0 h 1309688"/>
              <a:gd name="connsiteX1" fmla="*/ 871186 w 2484545"/>
              <a:gd name="connsiteY1" fmla="*/ 7570 h 1309688"/>
              <a:gd name="connsiteX2" fmla="*/ 2321050 w 2484545"/>
              <a:gd name="connsiteY2" fmla="*/ 1309688 h 1309688"/>
              <a:gd name="connsiteX3" fmla="*/ 2125224 w 2484545"/>
              <a:gd name="connsiteY3" fmla="*/ 1249125 h 1309688"/>
              <a:gd name="connsiteX4" fmla="*/ 1462429 w 2484545"/>
              <a:gd name="connsiteY4" fmla="*/ 1086360 h 1309688"/>
              <a:gd name="connsiteX5" fmla="*/ 1195052 w 2484545"/>
              <a:gd name="connsiteY5" fmla="*/ 1097715 h 1309688"/>
              <a:gd name="connsiteX6" fmla="*/ 920142 w 2484545"/>
              <a:gd name="connsiteY6" fmla="*/ 1112856 h 1309688"/>
              <a:gd name="connsiteX7" fmla="*/ 332665 w 2484545"/>
              <a:gd name="connsiteY7" fmla="*/ 999300 h 1309688"/>
              <a:gd name="connsiteX8" fmla="*/ 739380 w 2484545"/>
              <a:gd name="connsiteY8" fmla="*/ 0 h 130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4545" h="1309688">
                <a:moveTo>
                  <a:pt x="739380" y="0"/>
                </a:moveTo>
                <a:cubicBezTo>
                  <a:pt x="780805" y="0"/>
                  <a:pt x="825995" y="0"/>
                  <a:pt x="871186" y="7570"/>
                </a:cubicBezTo>
                <a:cubicBezTo>
                  <a:pt x="2422729" y="215758"/>
                  <a:pt x="2727765" y="1309688"/>
                  <a:pt x="2321050" y="1309688"/>
                </a:cubicBezTo>
                <a:cubicBezTo>
                  <a:pt x="2264562" y="1309688"/>
                  <a:pt x="2200542" y="1290762"/>
                  <a:pt x="2125224" y="1249125"/>
                </a:cubicBezTo>
                <a:cubicBezTo>
                  <a:pt x="1884208" y="1116642"/>
                  <a:pt x="1669553" y="1086360"/>
                  <a:pt x="1462429" y="1086360"/>
                </a:cubicBezTo>
                <a:cubicBezTo>
                  <a:pt x="1372048" y="1086360"/>
                  <a:pt x="1285433" y="1093930"/>
                  <a:pt x="1195052" y="1097715"/>
                </a:cubicBezTo>
                <a:cubicBezTo>
                  <a:pt x="1104671" y="1105286"/>
                  <a:pt x="1014289" y="1112856"/>
                  <a:pt x="920142" y="1112856"/>
                </a:cubicBezTo>
                <a:cubicBezTo>
                  <a:pt x="739380" y="1112856"/>
                  <a:pt x="547320" y="1090145"/>
                  <a:pt x="332665" y="999300"/>
                </a:cubicBezTo>
                <a:cubicBezTo>
                  <a:pt x="-307535" y="726763"/>
                  <a:pt x="57755" y="0"/>
                  <a:pt x="73938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68083462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bstract placeholder 12">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flipH="1">
            <a:off x="5638800" y="640852"/>
            <a:ext cx="6311295" cy="5505949"/>
          </a:xfrm>
          <a:custGeom>
            <a:avLst/>
            <a:gdLst>
              <a:gd name="connsiteX0" fmla="*/ 1102181 w 2558500"/>
              <a:gd name="connsiteY0" fmla="*/ 0 h 2232025"/>
              <a:gd name="connsiteX1" fmla="*/ 1185009 w 2558500"/>
              <a:gd name="connsiteY1" fmla="*/ 7540 h 2232025"/>
              <a:gd name="connsiteX2" fmla="*/ 1832574 w 2558500"/>
              <a:gd name="connsiteY2" fmla="*/ 1066999 h 2232025"/>
              <a:gd name="connsiteX3" fmla="*/ 2329542 w 2558500"/>
              <a:gd name="connsiteY3" fmla="*/ 1998266 h 2232025"/>
              <a:gd name="connsiteX4" fmla="*/ 1433494 w 2558500"/>
              <a:gd name="connsiteY4" fmla="*/ 2232025 h 2232025"/>
              <a:gd name="connsiteX5" fmla="*/ 81890 w 2558500"/>
              <a:gd name="connsiteY5" fmla="*/ 1674019 h 2232025"/>
              <a:gd name="connsiteX6" fmla="*/ 1102181 w 2558500"/>
              <a:gd name="connsiteY6"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500" h="2232025">
                <a:moveTo>
                  <a:pt x="1102181" y="0"/>
                </a:moveTo>
                <a:cubicBezTo>
                  <a:pt x="1128536" y="0"/>
                  <a:pt x="1154890" y="3770"/>
                  <a:pt x="1185009" y="7540"/>
                </a:cubicBezTo>
                <a:cubicBezTo>
                  <a:pt x="1983171" y="94258"/>
                  <a:pt x="1595385" y="784225"/>
                  <a:pt x="1832574" y="1066999"/>
                </a:cubicBezTo>
                <a:cubicBezTo>
                  <a:pt x="2069764" y="1346002"/>
                  <a:pt x="2977107" y="1519436"/>
                  <a:pt x="2329542" y="1998266"/>
                </a:cubicBezTo>
                <a:cubicBezTo>
                  <a:pt x="2126237" y="2149078"/>
                  <a:pt x="1791160" y="2232025"/>
                  <a:pt x="1433494" y="2232025"/>
                </a:cubicBezTo>
                <a:cubicBezTo>
                  <a:pt x="932760" y="2232025"/>
                  <a:pt x="383083" y="2066131"/>
                  <a:pt x="81890" y="1674019"/>
                </a:cubicBezTo>
                <a:cubicBezTo>
                  <a:pt x="-204243" y="1304528"/>
                  <a:pt x="288960" y="0"/>
                  <a:pt x="1102181" y="0"/>
                </a:cubicBezTo>
                <a:close/>
              </a:path>
            </a:pathLst>
          </a:custGeom>
          <a:solidFill>
            <a:schemeClr val="tx1">
              <a:lumMod val="20000"/>
              <a:lumOff val="80000"/>
            </a:schemeClr>
          </a:solidFill>
        </p:spPr>
        <p:txBody>
          <a:bodyPr wrap="square">
            <a:noAutofit/>
          </a:bodyPr>
          <a:lstStyle/>
          <a:p>
            <a:endParaRPr lang="en-US" dirty="0"/>
          </a:p>
        </p:txBody>
      </p:sp>
    </p:spTree>
    <p:extLst>
      <p:ext uri="{BB962C8B-B14F-4D97-AF65-F5344CB8AC3E}">
        <p14:creationId xmlns:p14="http://schemas.microsoft.com/office/powerpoint/2010/main" val="24413584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B443505-8050-48C5-AA99-66998AF4C69E}"/>
              </a:ext>
            </a:extLst>
          </p:cNvPr>
          <p:cNvSpPr>
            <a:spLocks noGrp="1"/>
          </p:cNvSpPr>
          <p:nvPr>
            <p:ph type="pic" sz="quarter" idx="10"/>
          </p:nvPr>
        </p:nvSpPr>
        <p:spPr>
          <a:xfrm>
            <a:off x="8410918" y="0"/>
            <a:ext cx="3781082" cy="3405497"/>
          </a:xfrm>
          <a:custGeom>
            <a:avLst/>
            <a:gdLst>
              <a:gd name="connsiteX0" fmla="*/ 1181087 w 3781082"/>
              <a:gd name="connsiteY0" fmla="*/ 0 h 3405497"/>
              <a:gd name="connsiteX1" fmla="*/ 3015677 w 3781082"/>
              <a:gd name="connsiteY1" fmla="*/ 0 h 3405497"/>
              <a:gd name="connsiteX2" fmla="*/ 3781082 w 3781082"/>
              <a:gd name="connsiteY2" fmla="*/ 765405 h 3405497"/>
              <a:gd name="connsiteX3" fmla="*/ 3781082 w 3781082"/>
              <a:gd name="connsiteY3" fmla="*/ 1848827 h 3405497"/>
              <a:gd name="connsiteX4" fmla="*/ 2313527 w 3781082"/>
              <a:gd name="connsiteY4" fmla="*/ 3316382 h 3405497"/>
              <a:gd name="connsiteX5" fmla="*/ 1883237 w 3781082"/>
              <a:gd name="connsiteY5" fmla="*/ 3316382 h 3405497"/>
              <a:gd name="connsiteX6" fmla="*/ 89116 w 3781082"/>
              <a:gd name="connsiteY6" fmla="*/ 1522261 h 3405497"/>
              <a:gd name="connsiteX7" fmla="*/ 89116 w 3781082"/>
              <a:gd name="connsiteY7" fmla="*/ 1091971 h 340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1082" h="3405497">
                <a:moveTo>
                  <a:pt x="1181087" y="0"/>
                </a:moveTo>
                <a:lnTo>
                  <a:pt x="3015677" y="0"/>
                </a:lnTo>
                <a:lnTo>
                  <a:pt x="3781082" y="765405"/>
                </a:lnTo>
                <a:lnTo>
                  <a:pt x="3781082" y="1848827"/>
                </a:lnTo>
                <a:lnTo>
                  <a:pt x="2313527" y="3316382"/>
                </a:lnTo>
                <a:cubicBezTo>
                  <a:pt x="2194705" y="3435203"/>
                  <a:pt x="2002059" y="3435203"/>
                  <a:pt x="1883237" y="3316382"/>
                </a:cubicBezTo>
                <a:lnTo>
                  <a:pt x="89116" y="1522261"/>
                </a:lnTo>
                <a:cubicBezTo>
                  <a:pt x="-29706" y="1403440"/>
                  <a:pt x="-29706" y="1210793"/>
                  <a:pt x="89116" y="1091971"/>
                </a:cubicBezTo>
                <a:close/>
              </a:path>
            </a:pathLst>
          </a:custGeom>
          <a:solidFill>
            <a:schemeClr val="bg1">
              <a:lumMod val="85000"/>
            </a:schemeClr>
          </a:solidFill>
        </p:spPr>
        <p:txBody>
          <a:bodyPr wrap="square">
            <a:noAutofit/>
          </a:bodyPr>
          <a:lstStyle/>
          <a:p>
            <a:endParaRPr lang="en-US"/>
          </a:p>
        </p:txBody>
      </p:sp>
      <p:sp>
        <p:nvSpPr>
          <p:cNvPr id="13" name="Picture Placeholder 12">
            <a:extLst>
              <a:ext uri="{FF2B5EF4-FFF2-40B4-BE49-F238E27FC236}">
                <a16:creationId xmlns:a16="http://schemas.microsoft.com/office/drawing/2014/main" id="{19613C36-D28E-4B3A-B238-3AD0779335D6}"/>
              </a:ext>
            </a:extLst>
          </p:cNvPr>
          <p:cNvSpPr>
            <a:spLocks noGrp="1"/>
          </p:cNvSpPr>
          <p:nvPr>
            <p:ph type="pic" sz="quarter" idx="11"/>
          </p:nvPr>
        </p:nvSpPr>
        <p:spPr>
          <a:xfrm>
            <a:off x="7450897" y="2285656"/>
            <a:ext cx="2624829" cy="2624830"/>
          </a:xfrm>
          <a:custGeom>
            <a:avLst/>
            <a:gdLst>
              <a:gd name="connsiteX0" fmla="*/ 1312415 w 2624829"/>
              <a:gd name="connsiteY0" fmla="*/ 0 h 2624830"/>
              <a:gd name="connsiteX1" fmla="*/ 1446975 w 2624829"/>
              <a:gd name="connsiteY1" fmla="*/ 55737 h 2624830"/>
              <a:gd name="connsiteX2" fmla="*/ 2569093 w 2624829"/>
              <a:gd name="connsiteY2" fmla="*/ 1177855 h 2624830"/>
              <a:gd name="connsiteX3" fmla="*/ 2569093 w 2624829"/>
              <a:gd name="connsiteY3" fmla="*/ 1446975 h 2624830"/>
              <a:gd name="connsiteX4" fmla="*/ 1446975 w 2624829"/>
              <a:gd name="connsiteY4" fmla="*/ 2569093 h 2624830"/>
              <a:gd name="connsiteX5" fmla="*/ 1177855 w 2624829"/>
              <a:gd name="connsiteY5" fmla="*/ 2569093 h 2624830"/>
              <a:gd name="connsiteX6" fmla="*/ 55737 w 2624829"/>
              <a:gd name="connsiteY6" fmla="*/ 1446975 h 2624830"/>
              <a:gd name="connsiteX7" fmla="*/ 55737 w 2624829"/>
              <a:gd name="connsiteY7" fmla="*/ 1177855 h 2624830"/>
              <a:gd name="connsiteX8" fmla="*/ 1177855 w 2624829"/>
              <a:gd name="connsiteY8" fmla="*/ 55737 h 2624830"/>
              <a:gd name="connsiteX9" fmla="*/ 1312415 w 2624829"/>
              <a:gd name="connsiteY9" fmla="*/ 0 h 262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4829" h="2624830">
                <a:moveTo>
                  <a:pt x="1312415" y="0"/>
                </a:moveTo>
                <a:cubicBezTo>
                  <a:pt x="1361116" y="0"/>
                  <a:pt x="1409817" y="18579"/>
                  <a:pt x="1446975" y="55737"/>
                </a:cubicBezTo>
                <a:lnTo>
                  <a:pt x="2569093" y="1177855"/>
                </a:lnTo>
                <a:cubicBezTo>
                  <a:pt x="2643408" y="1252170"/>
                  <a:pt x="2643408" y="1372660"/>
                  <a:pt x="2569093" y="1446975"/>
                </a:cubicBezTo>
                <a:lnTo>
                  <a:pt x="1446975" y="2569093"/>
                </a:lnTo>
                <a:cubicBezTo>
                  <a:pt x="1372660" y="2643409"/>
                  <a:pt x="1252170" y="2643409"/>
                  <a:pt x="1177855" y="2569093"/>
                </a:cubicBezTo>
                <a:lnTo>
                  <a:pt x="55737" y="1446975"/>
                </a:lnTo>
                <a:cubicBezTo>
                  <a:pt x="-18579" y="1372660"/>
                  <a:pt x="-18579" y="1252170"/>
                  <a:pt x="55737" y="1177855"/>
                </a:cubicBezTo>
                <a:lnTo>
                  <a:pt x="1177855" y="55737"/>
                </a:lnTo>
                <a:cubicBezTo>
                  <a:pt x="1215013" y="18579"/>
                  <a:pt x="1263714" y="0"/>
                  <a:pt x="1312415" y="0"/>
                </a:cubicBezTo>
                <a:close/>
              </a:path>
            </a:pathLst>
          </a:custGeom>
          <a:solidFill>
            <a:schemeClr val="bg1">
              <a:lumMod val="85000"/>
            </a:schemeClr>
          </a:solidFill>
        </p:spPr>
        <p:txBody>
          <a:bodyPr wrap="square">
            <a:noAutofit/>
          </a:bodyPr>
          <a:lstStyle/>
          <a:p>
            <a:endParaRPr lang="en-US"/>
          </a:p>
        </p:txBody>
      </p:sp>
      <p:sp>
        <p:nvSpPr>
          <p:cNvPr id="16" name="Picture Placeholder 15">
            <a:extLst>
              <a:ext uri="{FF2B5EF4-FFF2-40B4-BE49-F238E27FC236}">
                <a16:creationId xmlns:a16="http://schemas.microsoft.com/office/drawing/2014/main" id="{81B0C7CD-6DB1-439B-AC90-03B4720FBFA6}"/>
              </a:ext>
            </a:extLst>
          </p:cNvPr>
          <p:cNvSpPr>
            <a:spLocks noGrp="1"/>
          </p:cNvSpPr>
          <p:nvPr>
            <p:ph type="pic" sz="quarter" idx="12"/>
          </p:nvPr>
        </p:nvSpPr>
        <p:spPr>
          <a:xfrm>
            <a:off x="9366172" y="3753378"/>
            <a:ext cx="2286256" cy="2286256"/>
          </a:xfrm>
          <a:custGeom>
            <a:avLst/>
            <a:gdLst>
              <a:gd name="connsiteX0" fmla="*/ 1143128 w 2286256"/>
              <a:gd name="connsiteY0" fmla="*/ 0 h 2286256"/>
              <a:gd name="connsiteX1" fmla="*/ 1260332 w 2286256"/>
              <a:gd name="connsiteY1" fmla="*/ 48547 h 2286256"/>
              <a:gd name="connsiteX2" fmla="*/ 2237709 w 2286256"/>
              <a:gd name="connsiteY2" fmla="*/ 1025925 h 2286256"/>
              <a:gd name="connsiteX3" fmla="*/ 2237709 w 2286256"/>
              <a:gd name="connsiteY3" fmla="*/ 1260332 h 2286256"/>
              <a:gd name="connsiteX4" fmla="*/ 1260332 w 2286256"/>
              <a:gd name="connsiteY4" fmla="*/ 2237709 h 2286256"/>
              <a:gd name="connsiteX5" fmla="*/ 1025924 w 2286256"/>
              <a:gd name="connsiteY5" fmla="*/ 2237709 h 2286256"/>
              <a:gd name="connsiteX6" fmla="*/ 48547 w 2286256"/>
              <a:gd name="connsiteY6" fmla="*/ 1260332 h 2286256"/>
              <a:gd name="connsiteX7" fmla="*/ 48547 w 2286256"/>
              <a:gd name="connsiteY7" fmla="*/ 1025925 h 2286256"/>
              <a:gd name="connsiteX8" fmla="*/ 1025924 w 2286256"/>
              <a:gd name="connsiteY8" fmla="*/ 48547 h 2286256"/>
              <a:gd name="connsiteX9" fmla="*/ 1143128 w 2286256"/>
              <a:gd name="connsiteY9" fmla="*/ 0 h 2286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256" h="2286256">
                <a:moveTo>
                  <a:pt x="1143128" y="0"/>
                </a:moveTo>
                <a:cubicBezTo>
                  <a:pt x="1185548" y="0"/>
                  <a:pt x="1227967" y="16182"/>
                  <a:pt x="1260332" y="48547"/>
                </a:cubicBezTo>
                <a:lnTo>
                  <a:pt x="2237709" y="1025925"/>
                </a:lnTo>
                <a:cubicBezTo>
                  <a:pt x="2302439" y="1090655"/>
                  <a:pt x="2302439" y="1195602"/>
                  <a:pt x="2237709" y="1260332"/>
                </a:cubicBezTo>
                <a:lnTo>
                  <a:pt x="1260332" y="2237709"/>
                </a:lnTo>
                <a:cubicBezTo>
                  <a:pt x="1195602" y="2302439"/>
                  <a:pt x="1090654" y="2302439"/>
                  <a:pt x="1025924" y="2237709"/>
                </a:cubicBezTo>
                <a:lnTo>
                  <a:pt x="48547" y="1260332"/>
                </a:lnTo>
                <a:cubicBezTo>
                  <a:pt x="-16183" y="1195602"/>
                  <a:pt x="-16183" y="1090655"/>
                  <a:pt x="48547" y="1025925"/>
                </a:cubicBezTo>
                <a:lnTo>
                  <a:pt x="1025924" y="48547"/>
                </a:lnTo>
                <a:cubicBezTo>
                  <a:pt x="1058289" y="16182"/>
                  <a:pt x="1100709" y="0"/>
                  <a:pt x="1143128" y="0"/>
                </a:cubicBezTo>
                <a:close/>
              </a:path>
            </a:pathLst>
          </a:custGeom>
          <a:solidFill>
            <a:schemeClr val="bg1">
              <a:lumMod val="85000"/>
            </a:schemeClr>
          </a:solidFill>
        </p:spPr>
        <p:txBody>
          <a:bodyPr wrap="square">
            <a:noAutofit/>
          </a:bodyPr>
          <a:lstStyle/>
          <a:p>
            <a:endParaRPr lang="en-US"/>
          </a:p>
        </p:txBody>
      </p:sp>
    </p:spTree>
    <p:extLst>
      <p:ext uri="{BB962C8B-B14F-4D97-AF65-F5344CB8AC3E}">
        <p14:creationId xmlns:p14="http://schemas.microsoft.com/office/powerpoint/2010/main" val="1331345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AFB1072-2C66-407B-ACF7-917363A85501}"/>
              </a:ext>
            </a:extLst>
          </p:cNvPr>
          <p:cNvSpPr>
            <a:spLocks noGrp="1"/>
          </p:cNvSpPr>
          <p:nvPr>
            <p:ph type="pic" sz="quarter" idx="10"/>
          </p:nvPr>
        </p:nvSpPr>
        <p:spPr>
          <a:xfrm>
            <a:off x="6810869" y="0"/>
            <a:ext cx="4546415" cy="2485290"/>
          </a:xfrm>
          <a:custGeom>
            <a:avLst/>
            <a:gdLst>
              <a:gd name="connsiteX0" fmla="*/ 424164 w 4546415"/>
              <a:gd name="connsiteY0" fmla="*/ 0 h 2485290"/>
              <a:gd name="connsiteX1" fmla="*/ 4546415 w 4546415"/>
              <a:gd name="connsiteY1" fmla="*/ 0 h 2485290"/>
              <a:gd name="connsiteX2" fmla="*/ 2143699 w 4546415"/>
              <a:gd name="connsiteY2" fmla="*/ 2402716 h 2485290"/>
              <a:gd name="connsiteX3" fmla="*/ 1744996 w 4546415"/>
              <a:gd name="connsiteY3" fmla="*/ 2402716 h 2485290"/>
              <a:gd name="connsiteX4" fmla="*/ 82573 w 4546415"/>
              <a:gd name="connsiteY4" fmla="*/ 740294 h 2485290"/>
              <a:gd name="connsiteX5" fmla="*/ 82573 w 4546415"/>
              <a:gd name="connsiteY5" fmla="*/ 341590 h 248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415" h="2485290">
                <a:moveTo>
                  <a:pt x="424164" y="0"/>
                </a:moveTo>
                <a:lnTo>
                  <a:pt x="4546415" y="0"/>
                </a:lnTo>
                <a:lnTo>
                  <a:pt x="2143699" y="2402716"/>
                </a:lnTo>
                <a:cubicBezTo>
                  <a:pt x="2033601" y="2512815"/>
                  <a:pt x="1855095" y="2512815"/>
                  <a:pt x="1744996" y="2402716"/>
                </a:cubicBezTo>
                <a:lnTo>
                  <a:pt x="82573" y="740294"/>
                </a:lnTo>
                <a:cubicBezTo>
                  <a:pt x="-27525" y="630195"/>
                  <a:pt x="-27525" y="451689"/>
                  <a:pt x="82573" y="341590"/>
                </a:cubicBezTo>
                <a:close/>
              </a:path>
            </a:pathLst>
          </a:custGeom>
          <a:solidFill>
            <a:schemeClr val="bg1">
              <a:lumMod val="85000"/>
            </a:schemeClr>
          </a:solidFill>
        </p:spPr>
        <p:txBody>
          <a:bodyPr wrap="square">
            <a:noAutofit/>
          </a:bodyPr>
          <a:lstStyle/>
          <a:p>
            <a:endParaRPr lang="en-US"/>
          </a:p>
        </p:txBody>
      </p:sp>
      <p:sp>
        <p:nvSpPr>
          <p:cNvPr id="9" name="Picture Placeholder 8">
            <a:extLst>
              <a:ext uri="{FF2B5EF4-FFF2-40B4-BE49-F238E27FC236}">
                <a16:creationId xmlns:a16="http://schemas.microsoft.com/office/drawing/2014/main" id="{C0D3EE5F-BC9C-4C1B-8203-A6599F31DC56}"/>
              </a:ext>
            </a:extLst>
          </p:cNvPr>
          <p:cNvSpPr>
            <a:spLocks noGrp="1"/>
          </p:cNvSpPr>
          <p:nvPr>
            <p:ph type="pic" sz="quarter" idx="11"/>
          </p:nvPr>
        </p:nvSpPr>
        <p:spPr>
          <a:xfrm>
            <a:off x="8154618" y="0"/>
            <a:ext cx="4037382" cy="5485632"/>
          </a:xfrm>
          <a:custGeom>
            <a:avLst/>
            <a:gdLst>
              <a:gd name="connsiteX0" fmla="*/ 4037382 w 4037382"/>
              <a:gd name="connsiteY0" fmla="*/ 0 h 5485632"/>
              <a:gd name="connsiteX1" fmla="*/ 4037382 w 4037382"/>
              <a:gd name="connsiteY1" fmla="*/ 3522027 h 5485632"/>
              <a:gd name="connsiteX2" fmla="*/ 2156351 w 4037382"/>
              <a:gd name="connsiteY2" fmla="*/ 5403059 h 5485632"/>
              <a:gd name="connsiteX3" fmla="*/ 1757647 w 4037382"/>
              <a:gd name="connsiteY3" fmla="*/ 5403059 h 5485632"/>
              <a:gd name="connsiteX4" fmla="*/ 95225 w 4037382"/>
              <a:gd name="connsiteY4" fmla="*/ 3740636 h 5485632"/>
              <a:gd name="connsiteX5" fmla="*/ 33294 w 4037382"/>
              <a:gd name="connsiteY5" fmla="*/ 3647374 h 5485632"/>
              <a:gd name="connsiteX6" fmla="*/ 33181 w 4037382"/>
              <a:gd name="connsiteY6" fmla="*/ 3646992 h 5485632"/>
              <a:gd name="connsiteX7" fmla="*/ 20643 w 4037382"/>
              <a:gd name="connsiteY7" fmla="*/ 3623166 h 5485632"/>
              <a:gd name="connsiteX8" fmla="*/ 82573 w 4037382"/>
              <a:gd name="connsiteY8" fmla="*/ 3317726 h 5485632"/>
              <a:gd name="connsiteX9" fmla="*/ 3400298 w 4037382"/>
              <a:gd name="connsiteY9" fmla="*/ 1 h 5485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7382" h="5485632">
                <a:moveTo>
                  <a:pt x="4037382" y="0"/>
                </a:moveTo>
                <a:lnTo>
                  <a:pt x="4037382" y="3522027"/>
                </a:lnTo>
                <a:lnTo>
                  <a:pt x="2156351" y="5403059"/>
                </a:lnTo>
                <a:cubicBezTo>
                  <a:pt x="2046252" y="5513157"/>
                  <a:pt x="1867746" y="5513157"/>
                  <a:pt x="1757647" y="5403059"/>
                </a:cubicBezTo>
                <a:lnTo>
                  <a:pt x="95225" y="3740636"/>
                </a:lnTo>
                <a:cubicBezTo>
                  <a:pt x="67700" y="3713112"/>
                  <a:pt x="47056" y="3681312"/>
                  <a:pt x="33294" y="3647374"/>
                </a:cubicBezTo>
                <a:lnTo>
                  <a:pt x="33181" y="3646992"/>
                </a:lnTo>
                <a:lnTo>
                  <a:pt x="20643" y="3623166"/>
                </a:lnTo>
                <a:cubicBezTo>
                  <a:pt x="-20644" y="3521352"/>
                  <a:pt x="-1" y="3400300"/>
                  <a:pt x="82573" y="3317726"/>
                </a:cubicBezTo>
                <a:lnTo>
                  <a:pt x="3400298" y="1"/>
                </a:lnTo>
                <a:close/>
              </a:path>
            </a:pathLst>
          </a:custGeom>
          <a:solidFill>
            <a:schemeClr val="bg1">
              <a:lumMod val="85000"/>
            </a:schemeClr>
          </a:solidFill>
        </p:spPr>
        <p:txBody>
          <a:bodyPr wrap="square">
            <a:noAutofit/>
          </a:bodyPr>
          <a:lstStyle/>
          <a:p>
            <a:endParaRPr lang="en-US"/>
          </a:p>
        </p:txBody>
      </p:sp>
    </p:spTree>
    <p:extLst>
      <p:ext uri="{BB962C8B-B14F-4D97-AF65-F5344CB8AC3E}">
        <p14:creationId xmlns:p14="http://schemas.microsoft.com/office/powerpoint/2010/main" val="4068431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9B666B3-27AD-47C8-B3B8-E007D47B4A6F}"/>
              </a:ext>
            </a:extLst>
          </p:cNvPr>
          <p:cNvSpPr>
            <a:spLocks noGrp="1"/>
          </p:cNvSpPr>
          <p:nvPr>
            <p:ph type="pic" sz="quarter" idx="10"/>
          </p:nvPr>
        </p:nvSpPr>
        <p:spPr>
          <a:xfrm>
            <a:off x="-32110" y="3016634"/>
            <a:ext cx="3848632" cy="3841367"/>
          </a:xfrm>
          <a:custGeom>
            <a:avLst/>
            <a:gdLst>
              <a:gd name="connsiteX0" fmla="*/ 99312 w 3848632"/>
              <a:gd name="connsiteY0" fmla="*/ 0 h 3841367"/>
              <a:gd name="connsiteX1" fmla="*/ 483727 w 3848632"/>
              <a:gd name="connsiteY1" fmla="*/ 159230 h 3841367"/>
              <a:gd name="connsiteX2" fmla="*/ 3689402 w 3848632"/>
              <a:gd name="connsiteY2" fmla="*/ 3364906 h 3841367"/>
              <a:gd name="connsiteX3" fmla="*/ 3848632 w 3848632"/>
              <a:gd name="connsiteY3" fmla="*/ 3749320 h 3841367"/>
              <a:gd name="connsiteX4" fmla="*/ 3839810 w 3848632"/>
              <a:gd name="connsiteY4" fmla="*/ 3841367 h 3841367"/>
              <a:gd name="connsiteX5" fmla="*/ 0 w 3848632"/>
              <a:gd name="connsiteY5" fmla="*/ 3841366 h 3841367"/>
              <a:gd name="connsiteX6" fmla="*/ 0 w 3848632"/>
              <a:gd name="connsiteY6" fmla="*/ 9519 h 384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8632" h="3841367">
                <a:moveTo>
                  <a:pt x="99312" y="0"/>
                </a:moveTo>
                <a:cubicBezTo>
                  <a:pt x="238443" y="0"/>
                  <a:pt x="377574" y="53077"/>
                  <a:pt x="483727" y="159230"/>
                </a:cubicBezTo>
                <a:lnTo>
                  <a:pt x="3689402" y="3364906"/>
                </a:lnTo>
                <a:cubicBezTo>
                  <a:pt x="3795555" y="3471059"/>
                  <a:pt x="3848632" y="3610189"/>
                  <a:pt x="3848632" y="3749320"/>
                </a:cubicBezTo>
                <a:lnTo>
                  <a:pt x="3839810" y="3841367"/>
                </a:lnTo>
                <a:lnTo>
                  <a:pt x="0" y="3841366"/>
                </a:lnTo>
                <a:lnTo>
                  <a:pt x="0" y="9519"/>
                </a:lnTo>
                <a:close/>
              </a:path>
            </a:pathLst>
          </a:custGeom>
          <a:solidFill>
            <a:schemeClr val="bg1">
              <a:lumMod val="85000"/>
            </a:schemeClr>
          </a:solidFill>
        </p:spPr>
        <p:txBody>
          <a:bodyPr wrap="square">
            <a:noAutofit/>
          </a:bodyPr>
          <a:lstStyle/>
          <a:p>
            <a:endParaRPr lang="en-US"/>
          </a:p>
        </p:txBody>
      </p:sp>
      <p:sp>
        <p:nvSpPr>
          <p:cNvPr id="10" name="Picture Placeholder 9">
            <a:extLst>
              <a:ext uri="{FF2B5EF4-FFF2-40B4-BE49-F238E27FC236}">
                <a16:creationId xmlns:a16="http://schemas.microsoft.com/office/drawing/2014/main" id="{E33E8B9A-5A1D-4453-B751-13724860C61E}"/>
              </a:ext>
            </a:extLst>
          </p:cNvPr>
          <p:cNvSpPr>
            <a:spLocks noGrp="1"/>
          </p:cNvSpPr>
          <p:nvPr>
            <p:ph type="pic" sz="quarter" idx="11"/>
          </p:nvPr>
        </p:nvSpPr>
        <p:spPr>
          <a:xfrm>
            <a:off x="1248171" y="2712471"/>
            <a:ext cx="1960981" cy="1960981"/>
          </a:xfrm>
          <a:custGeom>
            <a:avLst/>
            <a:gdLst>
              <a:gd name="connsiteX0" fmla="*/ 980491 w 1960981"/>
              <a:gd name="connsiteY0" fmla="*/ 0 h 1960981"/>
              <a:gd name="connsiteX1" fmla="*/ 1081020 w 1960981"/>
              <a:gd name="connsiteY1" fmla="*/ 41641 h 1960981"/>
              <a:gd name="connsiteX2" fmla="*/ 1919341 w 1960981"/>
              <a:gd name="connsiteY2" fmla="*/ 879962 h 1960981"/>
              <a:gd name="connsiteX3" fmla="*/ 1919341 w 1960981"/>
              <a:gd name="connsiteY3" fmla="*/ 1081019 h 1960981"/>
              <a:gd name="connsiteX4" fmla="*/ 1081019 w 1960981"/>
              <a:gd name="connsiteY4" fmla="*/ 1919341 h 1960981"/>
              <a:gd name="connsiteX5" fmla="*/ 879962 w 1960981"/>
              <a:gd name="connsiteY5" fmla="*/ 1919341 h 1960981"/>
              <a:gd name="connsiteX6" fmla="*/ 41640 w 1960981"/>
              <a:gd name="connsiteY6" fmla="*/ 1081020 h 1960981"/>
              <a:gd name="connsiteX7" fmla="*/ 41640 w 1960981"/>
              <a:gd name="connsiteY7" fmla="*/ 879963 h 1960981"/>
              <a:gd name="connsiteX8" fmla="*/ 879962 w 1960981"/>
              <a:gd name="connsiteY8" fmla="*/ 41641 h 1960981"/>
              <a:gd name="connsiteX9" fmla="*/ 980491 w 1960981"/>
              <a:gd name="connsiteY9" fmla="*/ 0 h 196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0981" h="1960981">
                <a:moveTo>
                  <a:pt x="980491" y="0"/>
                </a:moveTo>
                <a:cubicBezTo>
                  <a:pt x="1016875" y="0"/>
                  <a:pt x="1053259" y="13881"/>
                  <a:pt x="1081020" y="41641"/>
                </a:cubicBezTo>
                <a:lnTo>
                  <a:pt x="1919341" y="879962"/>
                </a:lnTo>
                <a:cubicBezTo>
                  <a:pt x="1974861" y="935483"/>
                  <a:pt x="1974861" y="1025499"/>
                  <a:pt x="1919341" y="1081019"/>
                </a:cubicBezTo>
                <a:lnTo>
                  <a:pt x="1081019" y="1919341"/>
                </a:lnTo>
                <a:cubicBezTo>
                  <a:pt x="1025498" y="1974862"/>
                  <a:pt x="935482" y="1974862"/>
                  <a:pt x="879962" y="1919341"/>
                </a:cubicBezTo>
                <a:lnTo>
                  <a:pt x="41640" y="1081020"/>
                </a:lnTo>
                <a:cubicBezTo>
                  <a:pt x="-13880" y="1025500"/>
                  <a:pt x="-13880" y="935483"/>
                  <a:pt x="41640" y="879963"/>
                </a:cubicBezTo>
                <a:lnTo>
                  <a:pt x="879962" y="41641"/>
                </a:lnTo>
                <a:cubicBezTo>
                  <a:pt x="907723" y="13881"/>
                  <a:pt x="944107" y="0"/>
                  <a:pt x="980491" y="0"/>
                </a:cubicBezTo>
                <a:close/>
              </a:path>
            </a:pathLst>
          </a:custGeom>
          <a:solidFill>
            <a:schemeClr val="bg1">
              <a:lumMod val="85000"/>
            </a:schemeClr>
          </a:solidFill>
        </p:spPr>
        <p:txBody>
          <a:bodyPr wrap="square">
            <a:noAutofit/>
          </a:bodyPr>
          <a:lstStyle/>
          <a:p>
            <a:endParaRPr lang="en-US"/>
          </a:p>
        </p:txBody>
      </p:sp>
      <p:sp>
        <p:nvSpPr>
          <p:cNvPr id="13" name="Picture Placeholder 12">
            <a:extLst>
              <a:ext uri="{FF2B5EF4-FFF2-40B4-BE49-F238E27FC236}">
                <a16:creationId xmlns:a16="http://schemas.microsoft.com/office/drawing/2014/main" id="{3394308F-53EE-4AC0-A864-57785B71457E}"/>
              </a:ext>
            </a:extLst>
          </p:cNvPr>
          <p:cNvSpPr>
            <a:spLocks noGrp="1"/>
          </p:cNvSpPr>
          <p:nvPr>
            <p:ph type="pic" sz="quarter" idx="12"/>
          </p:nvPr>
        </p:nvSpPr>
        <p:spPr>
          <a:xfrm>
            <a:off x="2469250" y="3149865"/>
            <a:ext cx="3420646" cy="3420645"/>
          </a:xfrm>
          <a:custGeom>
            <a:avLst/>
            <a:gdLst>
              <a:gd name="connsiteX0" fmla="*/ 1710324 w 3420646"/>
              <a:gd name="connsiteY0" fmla="*/ 0 h 3420645"/>
              <a:gd name="connsiteX1" fmla="*/ 1885681 w 3420646"/>
              <a:gd name="connsiteY1" fmla="*/ 72635 h 3420645"/>
              <a:gd name="connsiteX2" fmla="*/ 3348010 w 3420646"/>
              <a:gd name="connsiteY2" fmla="*/ 1534964 h 3420645"/>
              <a:gd name="connsiteX3" fmla="*/ 3348010 w 3420646"/>
              <a:gd name="connsiteY3" fmla="*/ 1885680 h 3420645"/>
              <a:gd name="connsiteX4" fmla="*/ 1885680 w 3420646"/>
              <a:gd name="connsiteY4" fmla="*/ 3348010 h 3420645"/>
              <a:gd name="connsiteX5" fmla="*/ 1534965 w 3420646"/>
              <a:gd name="connsiteY5" fmla="*/ 3348010 h 3420645"/>
              <a:gd name="connsiteX6" fmla="*/ 72636 w 3420646"/>
              <a:gd name="connsiteY6" fmla="*/ 1885681 h 3420645"/>
              <a:gd name="connsiteX7" fmla="*/ 72636 w 3420646"/>
              <a:gd name="connsiteY7" fmla="*/ 1534965 h 3420645"/>
              <a:gd name="connsiteX8" fmla="*/ 1534966 w 3420646"/>
              <a:gd name="connsiteY8" fmla="*/ 72635 h 3420645"/>
              <a:gd name="connsiteX9" fmla="*/ 1710324 w 3420646"/>
              <a:gd name="connsiteY9" fmla="*/ 0 h 342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0646" h="3420645">
                <a:moveTo>
                  <a:pt x="1710324" y="0"/>
                </a:moveTo>
                <a:cubicBezTo>
                  <a:pt x="1773791" y="0"/>
                  <a:pt x="1837257" y="24211"/>
                  <a:pt x="1885681" y="72635"/>
                </a:cubicBezTo>
                <a:lnTo>
                  <a:pt x="3348010" y="1534964"/>
                </a:lnTo>
                <a:cubicBezTo>
                  <a:pt x="3444858" y="1631812"/>
                  <a:pt x="3444858" y="1788832"/>
                  <a:pt x="3348010" y="1885680"/>
                </a:cubicBezTo>
                <a:lnTo>
                  <a:pt x="1885680" y="3348010"/>
                </a:lnTo>
                <a:cubicBezTo>
                  <a:pt x="1788833" y="3444857"/>
                  <a:pt x="1631813" y="3444857"/>
                  <a:pt x="1534965" y="3348010"/>
                </a:cubicBezTo>
                <a:lnTo>
                  <a:pt x="72636" y="1885681"/>
                </a:lnTo>
                <a:cubicBezTo>
                  <a:pt x="-24212" y="1788833"/>
                  <a:pt x="-24212" y="1631813"/>
                  <a:pt x="72636" y="1534965"/>
                </a:cubicBezTo>
                <a:lnTo>
                  <a:pt x="1534966" y="72635"/>
                </a:lnTo>
                <a:cubicBezTo>
                  <a:pt x="1583390" y="24211"/>
                  <a:pt x="1646857" y="0"/>
                  <a:pt x="1710324" y="0"/>
                </a:cubicBezTo>
                <a:close/>
              </a:path>
            </a:pathLst>
          </a:custGeom>
          <a:solidFill>
            <a:schemeClr val="bg1">
              <a:lumMod val="85000"/>
            </a:schemeClr>
          </a:solidFill>
        </p:spPr>
        <p:txBody>
          <a:bodyPr wrap="square">
            <a:noAutofit/>
          </a:bodyPr>
          <a:lstStyle/>
          <a:p>
            <a:endParaRPr lang="en-US"/>
          </a:p>
        </p:txBody>
      </p:sp>
    </p:spTree>
    <p:extLst>
      <p:ext uri="{BB962C8B-B14F-4D97-AF65-F5344CB8AC3E}">
        <p14:creationId xmlns:p14="http://schemas.microsoft.com/office/powerpoint/2010/main" val="4042439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lideAdd26">
    <p:spTree>
      <p:nvGrpSpPr>
        <p:cNvPr id="1" name=""/>
        <p:cNvGrpSpPr/>
        <p:nvPr/>
      </p:nvGrpSpPr>
      <p:grpSpPr>
        <a:xfrm>
          <a:off x="0" y="0"/>
          <a:ext cx="0" cy="0"/>
          <a:chOff x="0" y="0"/>
          <a:chExt cx="0" cy="0"/>
        </a:xfrm>
      </p:grpSpPr>
      <p:sp>
        <p:nvSpPr>
          <p:cNvPr id="5" name="PpHolder2">
            <a:extLst>
              <a:ext uri="{FF2B5EF4-FFF2-40B4-BE49-F238E27FC236}">
                <a16:creationId xmlns:a16="http://schemas.microsoft.com/office/drawing/2014/main" id="{E6832463-A81A-46E9-AB42-2AA1E2F8979E}"/>
              </a:ext>
            </a:extLst>
          </p:cNvPr>
          <p:cNvSpPr>
            <a:spLocks noGrp="1"/>
          </p:cNvSpPr>
          <p:nvPr>
            <p:ph type="pic" sz="quarter" idx="10"/>
          </p:nvPr>
        </p:nvSpPr>
        <p:spPr>
          <a:xfrm>
            <a:off x="8056538" y="1463919"/>
            <a:ext cx="2640951" cy="3519026"/>
          </a:xfrm>
          <a:custGeom>
            <a:avLst/>
            <a:gdLst>
              <a:gd name="connsiteX0" fmla="*/ 68647 w 2641295"/>
              <a:gd name="connsiteY0" fmla="*/ 0 h 3519026"/>
              <a:gd name="connsiteX1" fmla="*/ 2572648 w 2641295"/>
              <a:gd name="connsiteY1" fmla="*/ 0 h 3519026"/>
              <a:gd name="connsiteX2" fmla="*/ 2641295 w 2641295"/>
              <a:gd name="connsiteY2" fmla="*/ 68647 h 3519026"/>
              <a:gd name="connsiteX3" fmla="*/ 2641295 w 2641295"/>
              <a:gd name="connsiteY3" fmla="*/ 3450379 h 3519026"/>
              <a:gd name="connsiteX4" fmla="*/ 2572648 w 2641295"/>
              <a:gd name="connsiteY4" fmla="*/ 3519026 h 3519026"/>
              <a:gd name="connsiteX5" fmla="*/ 68647 w 2641295"/>
              <a:gd name="connsiteY5" fmla="*/ 3519026 h 3519026"/>
              <a:gd name="connsiteX6" fmla="*/ 0 w 2641295"/>
              <a:gd name="connsiteY6" fmla="*/ 3450379 h 3519026"/>
              <a:gd name="connsiteX7" fmla="*/ 0 w 2641295"/>
              <a:gd name="connsiteY7" fmla="*/ 68647 h 3519026"/>
              <a:gd name="connsiteX8" fmla="*/ 68647 w 2641295"/>
              <a:gd name="connsiteY8" fmla="*/ 0 h 351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295" h="3519026">
                <a:moveTo>
                  <a:pt x="68647" y="0"/>
                </a:moveTo>
                <a:lnTo>
                  <a:pt x="2572648" y="0"/>
                </a:lnTo>
                <a:cubicBezTo>
                  <a:pt x="2610561" y="0"/>
                  <a:pt x="2641295" y="30734"/>
                  <a:pt x="2641295" y="68647"/>
                </a:cubicBezTo>
                <a:lnTo>
                  <a:pt x="2641295" y="3450379"/>
                </a:lnTo>
                <a:cubicBezTo>
                  <a:pt x="2641295" y="3488292"/>
                  <a:pt x="2610561" y="3519026"/>
                  <a:pt x="2572648" y="3519026"/>
                </a:cubicBezTo>
                <a:lnTo>
                  <a:pt x="68647" y="3519026"/>
                </a:lnTo>
                <a:cubicBezTo>
                  <a:pt x="30734" y="3519026"/>
                  <a:pt x="0" y="3488292"/>
                  <a:pt x="0" y="3450379"/>
                </a:cubicBezTo>
                <a:lnTo>
                  <a:pt x="0" y="68647"/>
                </a:lnTo>
                <a:cubicBezTo>
                  <a:pt x="0" y="30734"/>
                  <a:pt x="30734" y="0"/>
                  <a:pt x="68647" y="0"/>
                </a:cubicBezTo>
                <a:close/>
              </a:path>
            </a:pathLst>
          </a:custGeom>
          <a:blipFill dpi="0" rotWithShape="1">
            <a:blip r:embed="rId2"/>
            <a:srcRect/>
            <a:tile tx="0" ty="0" sx="100000" sy="100000" flip="none" algn="tl"/>
          </a:blipFill>
          <a:ln w="0" cap="flat" cmpd="sng" algn="ctr">
            <a:noFill/>
            <a:prstDash val="solid"/>
            <a:miter lim="800000"/>
          </a:ln>
          <a:effectLst/>
          <a:extLst>
            <a:ext uri="{91240B29-F687-4F45-9708-019B960494DF}">
              <a14:hiddenLine xmlns:a14="http://schemas.microsoft.com/office/drawing/2010/main" w="0" cap="flat" cmpd="sng" algn="ctr">
                <a:solidFill>
                  <a:schemeClr val="tx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defRPr lang="en-ID" sz="600">
                <a:solidFill>
                  <a:schemeClr val="lt1">
                    <a:alpha val="0"/>
                  </a:schemeClr>
                </a:solidFill>
              </a:defRPr>
            </a:lvl1pPr>
          </a:lstStyle>
          <a:p>
            <a:pPr marL="0" lvl="0" algn="ctr" defTabSz="457154"/>
            <a:endParaRPr lang="en-ID"/>
          </a:p>
        </p:txBody>
      </p:sp>
    </p:spTree>
    <p:extLst>
      <p:ext uri="{BB962C8B-B14F-4D97-AF65-F5344CB8AC3E}">
        <p14:creationId xmlns:p14="http://schemas.microsoft.com/office/powerpoint/2010/main" val="28628292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1219170"/>
            <a:fld id="{2E3AAC11-D570-4EA9-AFC0-30FB72BA45EB}" type="datetimeFigureOut">
              <a:rPr lang="zh-CN" altLang="en-US" smtClean="0">
                <a:solidFill>
                  <a:prstClr val="black"/>
                </a:solidFill>
              </a:rPr>
              <a:pPr defTabSz="1219170"/>
              <a:t>2024/10/30</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121917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1219170"/>
            <a:fld id="{55ECCFAA-F4FB-487C-9F1E-C8836D0C3DC9}" type="slidenum">
              <a:rPr lang="zh-CN" altLang="en-US" smtClean="0">
                <a:solidFill>
                  <a:prstClr val="black"/>
                </a:solidFill>
              </a:rPr>
              <a:pPr defTabSz="1219170"/>
              <a:t>‹#›</a:t>
            </a:fld>
            <a:endParaRPr lang="zh-CN" altLang="en-US">
              <a:solidFill>
                <a:prstClr val="black"/>
              </a:solidFill>
            </a:endParaRPr>
          </a:p>
        </p:txBody>
      </p:sp>
    </p:spTree>
    <p:extLst>
      <p:ext uri="{BB962C8B-B14F-4D97-AF65-F5344CB8AC3E}">
        <p14:creationId xmlns:p14="http://schemas.microsoft.com/office/powerpoint/2010/main" val="21203330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1219170"/>
            <a:fld id="{2E3AAC11-D570-4EA9-AFC0-30FB72BA45EB}" type="datetimeFigureOut">
              <a:rPr lang="zh-CN" altLang="en-US" smtClean="0">
                <a:solidFill>
                  <a:prstClr val="black"/>
                </a:solidFill>
              </a:rPr>
              <a:pPr defTabSz="1219170"/>
              <a:t>2024/10/30</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121917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1219170"/>
            <a:fld id="{55ECCFAA-F4FB-487C-9F1E-C8836D0C3DC9}" type="slidenum">
              <a:rPr lang="zh-CN" altLang="en-US" smtClean="0">
                <a:solidFill>
                  <a:prstClr val="black"/>
                </a:solidFill>
              </a:rPr>
              <a:pPr defTabSz="1219170"/>
              <a:t>‹#›</a:t>
            </a:fld>
            <a:endParaRPr lang="zh-CN" altLang="en-US">
              <a:solidFill>
                <a:prstClr val="black"/>
              </a:solidFill>
            </a:endParaRPr>
          </a:p>
        </p:txBody>
      </p:sp>
    </p:spTree>
    <p:extLst>
      <p:ext uri="{BB962C8B-B14F-4D97-AF65-F5344CB8AC3E}">
        <p14:creationId xmlns:p14="http://schemas.microsoft.com/office/powerpoint/2010/main" val="1773065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2D1E-3847-8238-0698-63190645C4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BF6A69-ACF0-BAE7-7D91-1121B829563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190AD8-545E-E0C5-7B1D-E3FE829D47A9}"/>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5" name="Footer Placeholder 4">
            <a:extLst>
              <a:ext uri="{FF2B5EF4-FFF2-40B4-BE49-F238E27FC236}">
                <a16:creationId xmlns:a16="http://schemas.microsoft.com/office/drawing/2014/main" id="{434A0052-B319-B851-7514-CDBB37EA2F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D554FE-E55A-8356-98B6-AF65DAD38B40}"/>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13365726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9407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A372-E784-4489-91B1-EB5F9893BA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E1B435-934F-44C4-8F1B-EC379BCB0879}"/>
              </a:ext>
            </a:extLst>
          </p:cNvPr>
          <p:cNvSpPr>
            <a:spLocks noGrp="1"/>
          </p:cNvSpPr>
          <p:nvPr>
            <p:ph type="dt" sz="half" idx="10"/>
          </p:nvPr>
        </p:nvSpPr>
        <p:spPr/>
        <p:txBody>
          <a:bodyPr/>
          <a:lstStyle/>
          <a:p>
            <a:fld id="{E69B9EE9-F3BF-4B40-83E7-C9BC68FDDB0E}" type="datetimeFigureOut">
              <a:rPr lang="en-US" smtClean="0"/>
              <a:t>10/30/2024</a:t>
            </a:fld>
            <a:endParaRPr lang="en-US"/>
          </a:p>
        </p:txBody>
      </p:sp>
      <p:sp>
        <p:nvSpPr>
          <p:cNvPr id="4" name="Footer Placeholder 3">
            <a:extLst>
              <a:ext uri="{FF2B5EF4-FFF2-40B4-BE49-F238E27FC236}">
                <a16:creationId xmlns:a16="http://schemas.microsoft.com/office/drawing/2014/main" id="{7D9BAE6C-C81A-448F-810E-8201A0E7DD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98452A-D52B-4D53-AA70-42F3E1B9132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877097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54DF4-2DD9-4DCA-D6DE-6D3A3DF9F6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DEA869C-C41E-014F-F31D-B20BF0F104E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CE9B8B7-872E-4BFF-CB5C-349A30374F83}"/>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5" name="Footer Placeholder 4">
            <a:extLst>
              <a:ext uri="{FF2B5EF4-FFF2-40B4-BE49-F238E27FC236}">
                <a16:creationId xmlns:a16="http://schemas.microsoft.com/office/drawing/2014/main" id="{CE470506-D06E-7823-4D7C-62484EEF37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14F45E-780E-ECFE-A0CE-10DE05ED4BF3}"/>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3774822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DF1E0-9507-C104-ECDC-0A8445BA58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80DDF6-8ED6-1C43-52D9-EA74AA8895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C0680D-3ABF-3FFA-F6E6-2320BC6B44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56F131B-6BF5-8D78-514D-243048AD738C}"/>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6" name="Footer Placeholder 5">
            <a:extLst>
              <a:ext uri="{FF2B5EF4-FFF2-40B4-BE49-F238E27FC236}">
                <a16:creationId xmlns:a16="http://schemas.microsoft.com/office/drawing/2014/main" id="{1A358164-25E8-B363-B142-611EDDD217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07F444-F1AB-264E-DC9E-E9E500CB2258}"/>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1327853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10419-25EF-FBA0-4690-0357C2C0745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FCE8BC7-DF06-C7E4-80C4-3729327F5F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6C3612A-2A6E-B3A5-E770-4BBDDBBB3E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4E18BF1-ECA0-8F0F-08BE-0198BA648B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AE11EEA-595A-9B32-FB9F-5F049B0F67F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F1794A5-4E8C-4773-6E48-9C1653A66825}"/>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8" name="Footer Placeholder 7">
            <a:extLst>
              <a:ext uri="{FF2B5EF4-FFF2-40B4-BE49-F238E27FC236}">
                <a16:creationId xmlns:a16="http://schemas.microsoft.com/office/drawing/2014/main" id="{2BA68629-CE1B-6E59-4439-6022FB95913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13A75EF-5D55-BA22-FD9F-314F256FB138}"/>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3444725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53798-EDA7-7A50-C010-7FE88D74DE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2175444-C8E5-0FBA-3CC0-BA8987732D1B}"/>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4" name="Footer Placeholder 3">
            <a:extLst>
              <a:ext uri="{FF2B5EF4-FFF2-40B4-BE49-F238E27FC236}">
                <a16:creationId xmlns:a16="http://schemas.microsoft.com/office/drawing/2014/main" id="{A7FEEE22-CE76-473A-AF83-C7395104A8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4FA1A1A-2090-54DF-1B0D-0DEEE1B480F1}"/>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298991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7ABBA6-603F-D55E-0848-A49A0D2F4696}"/>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3" name="Footer Placeholder 2">
            <a:extLst>
              <a:ext uri="{FF2B5EF4-FFF2-40B4-BE49-F238E27FC236}">
                <a16:creationId xmlns:a16="http://schemas.microsoft.com/office/drawing/2014/main" id="{97BEB484-73F5-68F9-0A41-EFE3FC4B41E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CCB325F-2E39-4FBF-D5BE-E3A09DCCA34B}"/>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3985562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F5F43-FF03-A565-1E4A-F4D92F4FFA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D9943F0-BF54-C3F9-4835-F9DE9A4BC1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67FDEB0-3445-3DF5-E129-5E49785E24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488ED8-E071-85CB-0C30-CB517F8AC285}"/>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6" name="Footer Placeholder 5">
            <a:extLst>
              <a:ext uri="{FF2B5EF4-FFF2-40B4-BE49-F238E27FC236}">
                <a16:creationId xmlns:a16="http://schemas.microsoft.com/office/drawing/2014/main" id="{F5553999-4C8D-3C58-4F55-5AB690F79B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D1DA0B-1C3A-5845-30A5-A1BE74689982}"/>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4253281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01BA9-CF13-DE3D-4245-53D7CB8978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72196E-DC8E-FACB-DF41-ABAF45C362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4C5642-B55C-D9A4-09B3-D8474AD143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EB3AE9-5094-8B64-CDAD-780D5BB2E96E}"/>
              </a:ext>
            </a:extLst>
          </p:cNvPr>
          <p:cNvSpPr>
            <a:spLocks noGrp="1"/>
          </p:cNvSpPr>
          <p:nvPr>
            <p:ph type="dt" sz="half" idx="10"/>
          </p:nvPr>
        </p:nvSpPr>
        <p:spPr/>
        <p:txBody>
          <a:bodyPr/>
          <a:lstStyle/>
          <a:p>
            <a:fld id="{03EB2739-9049-4857-B321-CFC1D3E6CEFA}" type="datetimeFigureOut">
              <a:rPr lang="en-US" smtClean="0"/>
              <a:t>10/30/2024</a:t>
            </a:fld>
            <a:endParaRPr lang="en-US"/>
          </a:p>
        </p:txBody>
      </p:sp>
      <p:sp>
        <p:nvSpPr>
          <p:cNvPr id="6" name="Footer Placeholder 5">
            <a:extLst>
              <a:ext uri="{FF2B5EF4-FFF2-40B4-BE49-F238E27FC236}">
                <a16:creationId xmlns:a16="http://schemas.microsoft.com/office/drawing/2014/main" id="{F93DAC4F-D79D-B1D3-F52A-CADFBE9AA6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F59271-7B1F-6E26-0700-EA7F4F07FE08}"/>
              </a:ext>
            </a:extLst>
          </p:cNvPr>
          <p:cNvSpPr>
            <a:spLocks noGrp="1"/>
          </p:cNvSpPr>
          <p:nvPr>
            <p:ph type="sldNum" sz="quarter" idx="12"/>
          </p:nvPr>
        </p:nvSpPr>
        <p:spPr/>
        <p:txBody>
          <a:bodyPr/>
          <a:lstStyle/>
          <a:p>
            <a:fld id="{DE5FA4FA-9A3A-4552-B504-4479D9F7731D}" type="slidenum">
              <a:rPr lang="en-US" smtClean="0"/>
              <a:t>‹#›</a:t>
            </a:fld>
            <a:endParaRPr lang="en-US"/>
          </a:p>
        </p:txBody>
      </p:sp>
    </p:spTree>
    <p:extLst>
      <p:ext uri="{BB962C8B-B14F-4D97-AF65-F5344CB8AC3E}">
        <p14:creationId xmlns:p14="http://schemas.microsoft.com/office/powerpoint/2010/main" val="4161456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CC1376-2D8E-207A-49D7-0C14BEDAA2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37CC31C-7F0F-B07D-CC9C-0841F81ACD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8EF4F4-3D87-2E63-A215-307CAEF1CD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3EB2739-9049-4857-B321-CFC1D3E6CEFA}" type="datetimeFigureOut">
              <a:rPr lang="en-US" smtClean="0"/>
              <a:t>10/30/2024</a:t>
            </a:fld>
            <a:endParaRPr lang="en-US"/>
          </a:p>
        </p:txBody>
      </p:sp>
      <p:sp>
        <p:nvSpPr>
          <p:cNvPr id="5" name="Footer Placeholder 4">
            <a:extLst>
              <a:ext uri="{FF2B5EF4-FFF2-40B4-BE49-F238E27FC236}">
                <a16:creationId xmlns:a16="http://schemas.microsoft.com/office/drawing/2014/main" id="{582E777E-4BAB-47F6-7153-707E87A2EB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439D4C4-E73A-3BEC-3759-A161BC0263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E5FA4FA-9A3A-4552-B504-4479D9F7731D}" type="slidenum">
              <a:rPr lang="en-US" smtClean="0"/>
              <a:t>‹#›</a:t>
            </a:fld>
            <a:endParaRPr lang="en-US"/>
          </a:p>
        </p:txBody>
      </p:sp>
    </p:spTree>
    <p:extLst>
      <p:ext uri="{BB962C8B-B14F-4D97-AF65-F5344CB8AC3E}">
        <p14:creationId xmlns:p14="http://schemas.microsoft.com/office/powerpoint/2010/main" val="4288287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4898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5.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emf"/><Relationship Id="rId1" Type="http://schemas.openxmlformats.org/officeDocument/2006/relationships/slideLayout" Target="../slideLayouts/slideLayout14.xml"/><Relationship Id="rId5" Type="http://schemas.openxmlformats.org/officeDocument/2006/relationships/image" Target="../media/image23.jpg"/><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0.emf"/><Relationship Id="rId1" Type="http://schemas.openxmlformats.org/officeDocument/2006/relationships/slideLayout" Target="../slideLayouts/slideLayout14.xml"/><Relationship Id="rId5" Type="http://schemas.openxmlformats.org/officeDocument/2006/relationships/image" Target="../media/image28.jpg"/><Relationship Id="rId4" Type="http://schemas.openxmlformats.org/officeDocument/2006/relationships/image" Target="../media/image27.jpg"/></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0.emf"/><Relationship Id="rId1" Type="http://schemas.openxmlformats.org/officeDocument/2006/relationships/slideLayout" Target="../slideLayouts/slideLayout14.xml"/><Relationship Id="rId5" Type="http://schemas.openxmlformats.org/officeDocument/2006/relationships/image" Target="../media/image26.jpg"/><Relationship Id="rId4" Type="http://schemas.openxmlformats.org/officeDocument/2006/relationships/image" Target="../media/image28.jpg"/></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30.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31.jp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23.jp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23.jpg"/></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23.jp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2.xml"/><Relationship Id="rId7" Type="http://schemas.openxmlformats.org/officeDocument/2006/relationships/image" Target="../media/image6.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3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1.jpg"/><Relationship Id="rId1" Type="http://schemas.openxmlformats.org/officeDocument/2006/relationships/slideLayout" Target="../slideLayouts/slideLayout16.xml"/><Relationship Id="rId4" Type="http://schemas.openxmlformats.org/officeDocument/2006/relationships/image" Target="../media/image2.jpg"/></Relationships>
</file>

<file path=ppt/slides/_rels/slide3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1.jpg"/><Relationship Id="rId1" Type="http://schemas.openxmlformats.org/officeDocument/2006/relationships/slideLayout" Target="../slideLayouts/slideLayout16.xml"/><Relationship Id="rId4" Type="http://schemas.openxmlformats.org/officeDocument/2006/relationships/image" Target="../media/image2.jpg"/></Relationships>
</file>

<file path=ppt/slides/_rels/slide3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1.jpg"/><Relationship Id="rId1" Type="http://schemas.openxmlformats.org/officeDocument/2006/relationships/slideLayout" Target="../slideLayouts/slideLayout16.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3.xml"/><Relationship Id="rId5" Type="http://schemas.openxmlformats.org/officeDocument/2006/relationships/image" Target="../media/image10.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1.jpg"/><Relationship Id="rId1" Type="http://schemas.openxmlformats.org/officeDocument/2006/relationships/slideLayout" Target="../slideLayouts/slideLayout16.xml"/><Relationship Id="rId4" Type="http://schemas.openxmlformats.org/officeDocument/2006/relationships/image" Target="../media/image2.jpg"/></Relationships>
</file>

<file path=ppt/slides/_rels/slide4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1.jpg"/><Relationship Id="rId1" Type="http://schemas.openxmlformats.org/officeDocument/2006/relationships/slideLayout" Target="../slideLayouts/slideLayout16.xml"/><Relationship Id="rId4" Type="http://schemas.openxmlformats.org/officeDocument/2006/relationships/image" Target="../media/image2.jp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0.emf"/><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4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3.jp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3.jp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23.jp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0.emf"/><Relationship Id="rId1" Type="http://schemas.openxmlformats.org/officeDocument/2006/relationships/slideLayout" Target="../slideLayouts/slideLayout15.xml"/><Relationship Id="rId5" Type="http://schemas.openxmlformats.org/officeDocument/2006/relationships/image" Target="../media/image34.png"/><Relationship Id="rId4" Type="http://schemas.openxmlformats.org/officeDocument/2006/relationships/image" Target="../media/image23.jpg"/></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0.emf"/><Relationship Id="rId1" Type="http://schemas.openxmlformats.org/officeDocument/2006/relationships/slideLayout" Target="../slideLayouts/slideLayout15.xml"/><Relationship Id="rId5" Type="http://schemas.openxmlformats.org/officeDocument/2006/relationships/image" Target="../media/image34.png"/><Relationship Id="rId4" Type="http://schemas.openxmlformats.org/officeDocument/2006/relationships/image" Target="../media/image23.jpg"/></Relationships>
</file>

<file path=ppt/slides/_rels/slide4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4.xml"/><Relationship Id="rId5" Type="http://schemas.openxmlformats.org/officeDocument/2006/relationships/image" Target="../media/image11.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17.xml"/><Relationship Id="rId4" Type="http://schemas.microsoft.com/office/2007/relationships/hdphoto" Target="../media/hdphoto1.wdp"/></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17.xml"/><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17.xml"/><Relationship Id="rId4" Type="http://schemas.microsoft.com/office/2007/relationships/hdphoto" Target="../media/hdphoto1.wdp"/></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7.jpeg"/><Relationship Id="rId1" Type="http://schemas.openxmlformats.org/officeDocument/2006/relationships/slideLayout" Target="../slideLayouts/slideLayout17.xml"/><Relationship Id="rId4" Type="http://schemas.microsoft.com/office/2007/relationships/hdphoto" Target="../media/hdphoto1.wdp"/></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7.xml"/><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6468" t="-4012" r="-1768" b="18147"/>
          <a:stretch/>
        </p:blipFill>
        <p:spPr>
          <a:xfrm>
            <a:off x="144379" y="-1014794"/>
            <a:ext cx="12618719" cy="5991055"/>
          </a:xfrm>
        </p:spPr>
      </p:pic>
      <p:sp>
        <p:nvSpPr>
          <p:cNvPr id="6" name="Rectangle 5"/>
          <p:cNvSpPr/>
          <p:nvPr/>
        </p:nvSpPr>
        <p:spPr>
          <a:xfrm>
            <a:off x="712841" y="3875639"/>
            <a:ext cx="10644969" cy="2704330"/>
          </a:xfrm>
          <a:prstGeom prst="rect">
            <a:avLst/>
          </a:prstGeom>
        </p:spPr>
        <p:txBody>
          <a:bodyPr wrap="square">
            <a:spAutoFit/>
          </a:bodyPr>
          <a:lstStyle/>
          <a:p>
            <a:pPr algn="ctr">
              <a:lnSpc>
                <a:spcPct val="115000"/>
              </a:lnSpc>
            </a:pPr>
            <a:r>
              <a:rPr lang="en-US" sz="3200" b="1" dirty="0" err="1" smtClean="0">
                <a:solidFill>
                  <a:srgbClr val="0070C0"/>
                </a:solidFill>
                <a:latin typeface="#9Slide03 AmpleSoft Bold" panose="02000000000000000000" pitchFamily="2" charset="0"/>
                <a:ea typeface="MS Mincho"/>
                <a:cs typeface="Times New Roman" panose="02020603050405020304" pitchFamily="18" charset="0"/>
              </a:rPr>
              <a:t>Tiết</a:t>
            </a:r>
            <a:r>
              <a:rPr lang="en-US" sz="3200" b="1" dirty="0">
                <a:solidFill>
                  <a:srgbClr val="0070C0"/>
                </a:solidFill>
                <a:latin typeface="#9Slide03 AmpleSoft Bold" panose="02000000000000000000" pitchFamily="2" charset="0"/>
                <a:ea typeface="MS Mincho"/>
                <a:cs typeface="Times New Roman" panose="02020603050405020304" pitchFamily="18" charset="0"/>
              </a:rPr>
              <a:t> </a:t>
            </a:r>
            <a:r>
              <a:rPr lang="en-US" sz="3200" b="1" dirty="0" smtClean="0">
                <a:solidFill>
                  <a:srgbClr val="0070C0"/>
                </a:solidFill>
                <a:latin typeface="#9Slide03 AmpleSoft Bold" panose="02000000000000000000" pitchFamily="2" charset="0"/>
                <a:ea typeface="MS Mincho"/>
                <a:cs typeface="Times New Roman" panose="02020603050405020304" pitchFamily="18" charset="0"/>
              </a:rPr>
              <a:t>18, 19 : </a:t>
            </a:r>
            <a:r>
              <a:rPr lang="en-US" sz="3200" b="1" dirty="0" smtClean="0">
                <a:solidFill>
                  <a:srgbClr val="0070C0"/>
                </a:solidFill>
                <a:latin typeface="#9Slide03 AmpleSoft Bold" panose="02000000000000000000" pitchFamily="2" charset="0"/>
                <a:ea typeface="MS Mincho"/>
                <a:cs typeface="Times New Roman" panose="02020603050405020304" pitchFamily="18" charset="0"/>
              </a:rPr>
              <a:t>ĐỌC </a:t>
            </a:r>
            <a:r>
              <a:rPr lang="en-US" sz="3200" b="1" dirty="0">
                <a:solidFill>
                  <a:srgbClr val="0070C0"/>
                </a:solidFill>
                <a:latin typeface="#9Slide03 AmpleSoft Bold" panose="02000000000000000000" pitchFamily="2" charset="0"/>
                <a:ea typeface="MS Mincho"/>
                <a:cs typeface="Times New Roman" panose="02020603050405020304" pitchFamily="18" charset="0"/>
              </a:rPr>
              <a:t>HIỂU VĂN BẢN</a:t>
            </a:r>
            <a:endParaRPr lang="en-US" sz="3200" dirty="0">
              <a:solidFill>
                <a:srgbClr val="0070C0"/>
              </a:solidFill>
              <a:latin typeface="#9Slide03 AmpleSoft Bold" panose="02000000000000000000" pitchFamily="2" charset="0"/>
              <a:ea typeface="Times New Roman" panose="02020603050405020304" pitchFamily="18" charset="0"/>
            </a:endParaRPr>
          </a:p>
          <a:p>
            <a:pPr algn="ctr">
              <a:lnSpc>
                <a:spcPct val="115000"/>
              </a:lnSpc>
              <a:spcAft>
                <a:spcPts val="800"/>
              </a:spcAft>
            </a:pPr>
            <a:r>
              <a:rPr lang="vi-VN" sz="4800" b="1" dirty="0">
                <a:solidFill>
                  <a:srgbClr val="FF0000"/>
                </a:solidFill>
                <a:latin typeface="#9Slide03 AmpleSoft Bold" panose="02000000000000000000" pitchFamily="2" charset="0"/>
                <a:ea typeface="Calibri" panose="020F0502020204030204" pitchFamily="34" charset="0"/>
                <a:cs typeface="Times New Roman" panose="02020603050405020304" pitchFamily="18" charset="0"/>
              </a:rPr>
              <a:t>LỤC VÂN TIÊN CỨU KIỀU NGUYỆT NGA</a:t>
            </a:r>
            <a:endParaRPr lang="en-US" sz="4800" dirty="0">
              <a:latin typeface="#9Slide03 AmpleSoft Bold" panose="02000000000000000000" pitchFamily="2" charset="0"/>
              <a:ea typeface="Calibri" panose="020F0502020204030204" pitchFamily="34" charset="0"/>
              <a:cs typeface="Times New Roman" panose="02020603050405020304" pitchFamily="18" charset="0"/>
            </a:endParaRPr>
          </a:p>
          <a:p>
            <a:pPr algn="just">
              <a:lnSpc>
                <a:spcPct val="115000"/>
              </a:lnSpc>
              <a:spcAft>
                <a:spcPts val="800"/>
              </a:spcAft>
            </a:pPr>
            <a:r>
              <a:rPr lang="pt-BR" sz="2800" b="1" dirty="0">
                <a:latin typeface="#9Slide03 AmpleSoft Bold" panose="02000000000000000000" pitchFamily="2" charset="0"/>
                <a:ea typeface="Calibri" panose="020F0502020204030204" pitchFamily="34" charset="0"/>
                <a:cs typeface="Times New Roman" panose="02020603050405020304" pitchFamily="18" charset="0"/>
              </a:rPr>
              <a:t>                                       (T</a:t>
            </a:r>
            <a:r>
              <a:rPr lang="vi-VN" sz="2800" b="1" dirty="0">
                <a:latin typeface="#9Slide03 AmpleSoft Bold" panose="02000000000000000000" pitchFamily="2" charset="0"/>
                <a:ea typeface="Calibri" panose="020F0502020204030204" pitchFamily="34" charset="0"/>
                <a:cs typeface="Times New Roman" panose="02020603050405020304" pitchFamily="18" charset="0"/>
              </a:rPr>
              <a:t>rích “</a:t>
            </a:r>
            <a:r>
              <a:rPr lang="vi-VN" sz="2800" b="1" i="1" dirty="0">
                <a:latin typeface="#9Slide03 AmpleSoft Bold" panose="02000000000000000000" pitchFamily="2" charset="0"/>
                <a:ea typeface="Calibri" panose="020F0502020204030204" pitchFamily="34" charset="0"/>
                <a:cs typeface="Times New Roman" panose="02020603050405020304" pitchFamily="18" charset="0"/>
              </a:rPr>
              <a:t>Truyện Lục Vân Tiên</a:t>
            </a:r>
            <a:r>
              <a:rPr lang="vi-VN" sz="2800" b="1" dirty="0">
                <a:latin typeface="#9Slide03 AmpleSoft Bold" panose="02000000000000000000" pitchFamily="2" charset="0"/>
                <a:ea typeface="Calibri" panose="020F0502020204030204" pitchFamily="34" charset="0"/>
                <a:cs typeface="Times New Roman" panose="02020603050405020304" pitchFamily="18" charset="0"/>
              </a:rPr>
              <a:t>”)</a:t>
            </a:r>
            <a:endParaRPr lang="en-US" sz="2800" dirty="0">
              <a:latin typeface="#9Slide03 AmpleSoft Bold" panose="02000000000000000000" pitchFamily="2" charset="0"/>
              <a:ea typeface="Calibri" panose="020F0502020204030204" pitchFamily="34" charset="0"/>
              <a:cs typeface="Times New Roman" panose="02020603050405020304" pitchFamily="18" charset="0"/>
            </a:endParaRPr>
          </a:p>
          <a:p>
            <a:pPr algn="ctr">
              <a:lnSpc>
                <a:spcPct val="115000"/>
              </a:lnSpc>
              <a:tabLst>
                <a:tab pos="57150" algn="l"/>
              </a:tabLst>
            </a:pPr>
            <a:r>
              <a:rPr lang="en-US" sz="2800" dirty="0">
                <a:solidFill>
                  <a:srgbClr val="0070C0"/>
                </a:solidFill>
                <a:latin typeface="#9Slide03 AmpleSoft Bold" panose="02000000000000000000" pitchFamily="2" charset="0"/>
                <a:ea typeface="Arial" panose="020B0604020202020204" pitchFamily="34" charset="0"/>
                <a:cs typeface="Times New Roman" panose="02020603050405020304" pitchFamily="18" charset="0"/>
              </a:rPr>
              <a:t>                                                  </a:t>
            </a:r>
            <a:r>
              <a:rPr lang="vi-VN" sz="2800" b="1" dirty="0">
                <a:latin typeface="#9Slide03 AmpleSoft Bold" panose="02000000000000000000" pitchFamily="2" charset="0"/>
                <a:ea typeface="Calibri" panose="020F0502020204030204" pitchFamily="34" charset="0"/>
              </a:rPr>
              <a:t>NGUYỄN ĐÌNH CHIỂU</a:t>
            </a:r>
            <a:endParaRPr lang="en-US" sz="2800" dirty="0">
              <a:solidFill>
                <a:srgbClr val="0070C0"/>
              </a:solidFill>
              <a:latin typeface="#9Slide03 AmpleSoft Bold" panose="02000000000000000000" pitchFamily="2" charset="0"/>
              <a:ea typeface="Times New Roman" panose="02020603050405020304" pitchFamily="18" charset="0"/>
            </a:endParaRPr>
          </a:p>
        </p:txBody>
      </p:sp>
    </p:spTree>
    <p:extLst>
      <p:ext uri="{BB962C8B-B14F-4D97-AF65-F5344CB8AC3E}">
        <p14:creationId xmlns:p14="http://schemas.microsoft.com/office/powerpoint/2010/main" val="19670160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1000">
        <p159:morph option="byObject"/>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flipH="1">
            <a:off x="5676900" y="64008"/>
            <a:ext cx="5960918" cy="6644799"/>
          </a:xfrm>
          <a:custGeom>
            <a:avLst/>
            <a:gdLst>
              <a:gd name="connsiteX0" fmla="*/ 2718857 w 6311298"/>
              <a:gd name="connsiteY0" fmla="*/ 0 h 5505949"/>
              <a:gd name="connsiteX1" fmla="*/ 2923176 w 6311298"/>
              <a:gd name="connsiteY1" fmla="*/ 18600 h 5505949"/>
              <a:gd name="connsiteX2" fmla="*/ 4520587 w 6311298"/>
              <a:gd name="connsiteY2" fmla="*/ 2632068 h 5505949"/>
              <a:gd name="connsiteX3" fmla="*/ 5746505 w 6311298"/>
              <a:gd name="connsiteY3" fmla="*/ 4929314 h 5505949"/>
              <a:gd name="connsiteX4" fmla="*/ 3536138 w 6311298"/>
              <a:gd name="connsiteY4" fmla="*/ 5505949 h 5505949"/>
              <a:gd name="connsiteX5" fmla="*/ 202008 w 6311298"/>
              <a:gd name="connsiteY5" fmla="*/ 4129462 h 5505949"/>
              <a:gd name="connsiteX6" fmla="*/ 2718857 w 6311298"/>
              <a:gd name="connsiteY6" fmla="*/ 0 h 550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1298" h="5505949">
                <a:moveTo>
                  <a:pt x="2718857" y="0"/>
                </a:moveTo>
                <a:cubicBezTo>
                  <a:pt x="2783869" y="0"/>
                  <a:pt x="2848879" y="9300"/>
                  <a:pt x="2923176" y="18600"/>
                </a:cubicBezTo>
                <a:cubicBezTo>
                  <a:pt x="4892079" y="232515"/>
                  <a:pt x="3935490" y="1934523"/>
                  <a:pt x="4520587" y="2632068"/>
                </a:cubicBezTo>
                <a:cubicBezTo>
                  <a:pt x="5105686" y="3320312"/>
                  <a:pt x="7343915" y="3748138"/>
                  <a:pt x="5746505" y="4929314"/>
                </a:cubicBezTo>
                <a:cubicBezTo>
                  <a:pt x="5244993" y="5301336"/>
                  <a:pt x="4418427" y="5505949"/>
                  <a:pt x="3536138" y="5505949"/>
                </a:cubicBezTo>
                <a:cubicBezTo>
                  <a:pt x="2300930" y="5505949"/>
                  <a:pt x="944989" y="5096723"/>
                  <a:pt x="202008" y="4129462"/>
                </a:cubicBezTo>
                <a:cubicBezTo>
                  <a:pt x="-503824" y="3218004"/>
                  <a:pt x="712807" y="0"/>
                  <a:pt x="2718857" y="0"/>
                </a:cubicBez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_矩形 1"/>
          <p:cNvSpPr>
            <a:spLocks/>
          </p:cNvSpPr>
          <p:nvPr>
            <p:custDataLst>
              <p:tags r:id="rId1"/>
            </p:custDataLst>
          </p:nvPr>
        </p:nvSpPr>
        <p:spPr bwMode="auto">
          <a:xfrm>
            <a:off x="988905" y="849399"/>
            <a:ext cx="7143159" cy="904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rIns="60960">
            <a:spAutoFit/>
          </a:bodyPr>
          <a:lstStyle>
            <a:lvl1pPr eaLnBrk="0">
              <a:defRPr sz="4800">
                <a:solidFill>
                  <a:srgbClr val="27282D"/>
                </a:solidFill>
                <a:latin typeface="Calibri" pitchFamily="34" charset="0"/>
                <a:cs typeface="Calibri" pitchFamily="34" charset="0"/>
                <a:sym typeface="Calibri" pitchFamily="34" charset="0"/>
              </a:defRPr>
            </a:lvl1pPr>
            <a:lvl2pPr marL="742950" indent="-285750" eaLnBrk="0">
              <a:defRPr sz="4800">
                <a:solidFill>
                  <a:srgbClr val="27282D"/>
                </a:solidFill>
                <a:latin typeface="Calibri" pitchFamily="34" charset="0"/>
                <a:cs typeface="Calibri" pitchFamily="34" charset="0"/>
                <a:sym typeface="Calibri" pitchFamily="34" charset="0"/>
              </a:defRPr>
            </a:lvl2pPr>
            <a:lvl3pPr marL="1143000" indent="-228600" eaLnBrk="0">
              <a:defRPr sz="4800">
                <a:solidFill>
                  <a:srgbClr val="27282D"/>
                </a:solidFill>
                <a:latin typeface="Calibri" pitchFamily="34" charset="0"/>
                <a:cs typeface="Calibri" pitchFamily="34" charset="0"/>
                <a:sym typeface="Calibri" pitchFamily="34" charset="0"/>
              </a:defRPr>
            </a:lvl3pPr>
            <a:lvl4pPr marL="1600200" indent="-228600" eaLnBrk="0">
              <a:defRPr sz="4800">
                <a:solidFill>
                  <a:srgbClr val="27282D"/>
                </a:solidFill>
                <a:latin typeface="Calibri" pitchFamily="34" charset="0"/>
                <a:cs typeface="Calibri" pitchFamily="34" charset="0"/>
                <a:sym typeface="Calibri" pitchFamily="34" charset="0"/>
              </a:defRPr>
            </a:lvl4pPr>
            <a:lvl5pPr marL="2057400" indent="-228600" eaLnBrk="0">
              <a:defRPr sz="4800">
                <a:solidFill>
                  <a:srgbClr val="27282D"/>
                </a:solidFill>
                <a:latin typeface="Calibri" pitchFamily="34" charset="0"/>
                <a:cs typeface="Calibri" pitchFamily="34" charset="0"/>
                <a:sym typeface="Calibri" pitchFamily="34" charset="0"/>
              </a:defRPr>
            </a:lvl5pPr>
            <a:lvl6pPr marL="25146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6pPr>
            <a:lvl7pPr marL="29718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7pPr>
            <a:lvl8pPr marL="34290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8pPr>
            <a:lvl9pPr marL="38862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9pPr>
          </a:lstStyle>
          <a:p>
            <a:pPr eaLnBrk="1">
              <a:lnSpc>
                <a:spcPct val="80000"/>
              </a:lnSpc>
            </a:pPr>
            <a:r>
              <a:rPr lang="en-US" altLang="zh-CN" sz="6600" spc="-300" dirty="0">
                <a:solidFill>
                  <a:prstClr val="black">
                    <a:alpha val="4000"/>
                  </a:prstClr>
                </a:solidFill>
                <a:latin typeface="思源黑体" panose="020B0500000000000000" pitchFamily="34" charset="-122"/>
                <a:ea typeface="思源黑体" panose="020B0500000000000000" pitchFamily="34" charset="-122"/>
                <a:sym typeface="Helvetica" pitchFamily="34" charset="0"/>
              </a:rPr>
              <a:t>Nature Tourism</a:t>
            </a:r>
          </a:p>
        </p:txBody>
      </p:sp>
      <p:sp>
        <p:nvSpPr>
          <p:cNvPr id="27" name="矩形 26">
            <a:extLst>
              <a:ext uri="{FF2B5EF4-FFF2-40B4-BE49-F238E27FC236}">
                <a16:creationId xmlns:a16="http://schemas.microsoft.com/office/drawing/2014/main" id="{0C23C515-8702-48A2-864A-43F9653DC72E}"/>
              </a:ext>
            </a:extLst>
          </p:cNvPr>
          <p:cNvSpPr/>
          <p:nvPr/>
        </p:nvSpPr>
        <p:spPr>
          <a:xfrm>
            <a:off x="993401" y="1562104"/>
            <a:ext cx="5628780" cy="2431435"/>
          </a:xfrm>
          <a:prstGeom prst="rect">
            <a:avLst/>
          </a:prstGeom>
        </p:spPr>
        <p:txBody>
          <a:bodyPr wrap="square">
            <a:spAutoFit/>
          </a:bodyPr>
          <a:lstStyle/>
          <a:p>
            <a:pPr algn="ctr"/>
            <a:r>
              <a:rPr lang="en-US" altLang="zh-CN" sz="3200" b="1" dirty="0">
                <a:solidFill>
                  <a:srgbClr val="0070C0"/>
                </a:solidFill>
                <a:latin typeface="Times New Roman" panose="02020603050405020304" pitchFamily="18" charset="0"/>
                <a:ea typeface="思源黑体" panose="020B0500000000000000" pitchFamily="34" charset="-122"/>
                <a:cs typeface="Times New Roman" panose="02020603050405020304" pitchFamily="18" charset="0"/>
              </a:rPr>
              <a:t>HOẠT ĐỘNG 2</a:t>
            </a:r>
          </a:p>
          <a:p>
            <a:pPr algn="ctr"/>
            <a:r>
              <a:rPr lang="en-US" altLang="zh-CN" sz="6000" b="1" dirty="0">
                <a:solidFill>
                  <a:srgbClr val="FF0000"/>
                </a:solidFill>
                <a:latin typeface="Times New Roman" panose="02020603050405020304" pitchFamily="18" charset="0"/>
                <a:ea typeface="思源黑体" panose="020B0500000000000000" pitchFamily="34" charset="-122"/>
                <a:cs typeface="Times New Roman" panose="02020603050405020304" pitchFamily="18" charset="0"/>
              </a:rPr>
              <a:t>HÌNH THÀNH KIẾN THỨC </a:t>
            </a:r>
            <a:endParaRPr lang="zh-CN" altLang="en-US" sz="4800" b="1" dirty="0">
              <a:solidFill>
                <a:srgbClr val="FF0000"/>
              </a:solidFill>
              <a:latin typeface="Times New Roman" panose="02020603050405020304" pitchFamily="18" charset="0"/>
              <a:ea typeface="思源黑体" panose="020B0500000000000000" pitchFamily="34" charset="-122"/>
              <a:cs typeface="Times New Roman" panose="02020603050405020304" pitchFamily="18" charset="0"/>
            </a:endParaRPr>
          </a:p>
        </p:txBody>
      </p:sp>
      <p:pic>
        <p:nvPicPr>
          <p:cNvPr id="3" name="图片占位符 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p:blipFill>
        <p:spPr>
          <a:xfrm flipH="1">
            <a:off x="5943597" y="420624"/>
            <a:ext cx="5516373" cy="5467744"/>
          </a:xfrm>
        </p:spPr>
      </p:pic>
    </p:spTree>
    <p:extLst>
      <p:ext uri="{BB962C8B-B14F-4D97-AF65-F5344CB8AC3E}">
        <p14:creationId xmlns:p14="http://schemas.microsoft.com/office/powerpoint/2010/main" val="37966302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1000">
        <p159:morph option="byObjec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59000">
              <a:schemeClr val="accent2">
                <a:lumMod val="20000"/>
                <a:lumOff val="80000"/>
              </a:schemeClr>
            </a:gs>
            <a:gs pos="6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667323" y="-2667324"/>
            <a:ext cx="6857355" cy="12192002"/>
          </a:xfrm>
          <a:prstGeom prst="rect">
            <a:avLst/>
          </a:prstGeom>
        </p:spPr>
      </p:pic>
      <p:sp>
        <p:nvSpPr>
          <p:cNvPr id="26" name="文本框 25">
            <a:extLst>
              <a:ext uri="{FF2B5EF4-FFF2-40B4-BE49-F238E27FC236}">
                <a16:creationId xmlns:a16="http://schemas.microsoft.com/office/drawing/2014/main" id="{E5EA6B31-DC27-445E-AA06-7911F5AD4AC6}"/>
              </a:ext>
            </a:extLst>
          </p:cNvPr>
          <p:cNvSpPr txBox="1"/>
          <p:nvPr/>
        </p:nvSpPr>
        <p:spPr>
          <a:xfrm>
            <a:off x="4646162" y="1261104"/>
            <a:ext cx="7611379" cy="2123658"/>
          </a:xfrm>
          <a:prstGeom prst="rect">
            <a:avLst/>
          </a:prstGeom>
          <a:noFill/>
        </p:spPr>
        <p:txBody>
          <a:bodyPr wrap="none" rtlCol="0">
            <a:spAutoFit/>
          </a:bodyPr>
          <a:lstStyle/>
          <a:p>
            <a:pPr marL="1143000" indent="-1143000" algn="ctr">
              <a:buAutoNum type="romanUcPeriod"/>
            </a:pPr>
            <a:r>
              <a:rPr lang="en-US" altLang="zh-CN" sz="6600" b="1" dirty="0">
                <a:solidFill>
                  <a:srgbClr val="794C28"/>
                </a:solidFill>
                <a:cs typeface="+mn-ea"/>
                <a:sym typeface="+mn-lt"/>
              </a:rPr>
              <a:t>ĐỌC</a:t>
            </a:r>
          </a:p>
          <a:p>
            <a:pPr algn="ctr"/>
            <a:r>
              <a:rPr lang="en-US" altLang="zh-CN" sz="6600" b="1" dirty="0">
                <a:solidFill>
                  <a:srgbClr val="794C28"/>
                </a:solidFill>
                <a:cs typeface="+mn-ea"/>
                <a:sym typeface="+mn-lt"/>
              </a:rPr>
              <a:t>TÌM HIỂU CHUNG</a:t>
            </a:r>
            <a:endParaRPr lang="zh-CN" altLang="en-US" sz="6600" b="1" dirty="0">
              <a:solidFill>
                <a:srgbClr val="794C28"/>
              </a:solidFill>
              <a:cs typeface="+mn-ea"/>
              <a:sym typeface="+mn-lt"/>
            </a:endParaRPr>
          </a:p>
        </p:txBody>
      </p:sp>
      <p:pic>
        <p:nvPicPr>
          <p:cNvPr id="9" name="图片 8">
            <a:extLst>
              <a:ext uri="{FF2B5EF4-FFF2-40B4-BE49-F238E27FC236}">
                <a16:creationId xmlns:a16="http://schemas.microsoft.com/office/drawing/2014/main" id="{2D35B905-0C9A-4777-8BB0-10094587B3C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9140" y="0"/>
            <a:ext cx="5500841" cy="7138856"/>
          </a:xfrm>
          <a:prstGeom prst="rect">
            <a:avLst/>
          </a:prstGeom>
        </p:spPr>
      </p:pic>
    </p:spTree>
    <p:extLst>
      <p:ext uri="{BB962C8B-B14F-4D97-AF65-F5344CB8AC3E}">
        <p14:creationId xmlns:p14="http://schemas.microsoft.com/office/powerpoint/2010/main" val="35422113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347D6C92-7076-9ACD-9C47-ED1DC968E401}"/>
              </a:ext>
            </a:extLst>
          </p:cNvPr>
          <p:cNvPicPr/>
          <p:nvPr/>
        </p:nvPicPr>
        <p:blipFill>
          <a:blip r:embed="rId2"/>
          <a:stretch>
            <a:fillRect/>
          </a:stretch>
        </p:blipFill>
        <p:spPr>
          <a:xfrm>
            <a:off x="-8709" y="11575"/>
            <a:ext cx="12191999" cy="6858000"/>
          </a:xfrm>
          <a:prstGeom prst="rect">
            <a:avLst/>
          </a:prstGeom>
        </p:spPr>
      </p:pic>
      <p:pic>
        <p:nvPicPr>
          <p:cNvPr id="35" name="Picture Placeholder 34">
            <a:extLst>
              <a:ext uri="{FF2B5EF4-FFF2-40B4-BE49-F238E27FC236}">
                <a16:creationId xmlns:a16="http://schemas.microsoft.com/office/drawing/2014/main" id="{A86F72E7-C3DA-4F10-CB4A-2E29EAC561F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1136" b="21136"/>
          <a:stretch/>
        </p:blipFill>
        <p:spPr>
          <a:xfrm>
            <a:off x="8410918" y="23503"/>
            <a:ext cx="3781082" cy="3405497"/>
          </a:xfrm>
        </p:spPr>
      </p:pic>
      <p:pic>
        <p:nvPicPr>
          <p:cNvPr id="32" name="Picture Placeholder 31">
            <a:extLst>
              <a:ext uri="{FF2B5EF4-FFF2-40B4-BE49-F238E27FC236}">
                <a16:creationId xmlns:a16="http://schemas.microsoft.com/office/drawing/2014/main" id="{7267CA8A-E41D-DAB2-0223-73F39175CCC5}"/>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842" t="-8333" r="40944" b="8333"/>
          <a:stretch/>
        </p:blipFill>
        <p:spPr>
          <a:xfrm>
            <a:off x="7423119" y="2313774"/>
            <a:ext cx="2624829" cy="2624830"/>
          </a:xfrm>
        </p:spPr>
      </p:pic>
      <p:pic>
        <p:nvPicPr>
          <p:cNvPr id="11" name="Picture Placeholder 10">
            <a:extLst>
              <a:ext uri="{FF2B5EF4-FFF2-40B4-BE49-F238E27FC236}">
                <a16:creationId xmlns:a16="http://schemas.microsoft.com/office/drawing/2014/main" id="{8DF6BC27-E2FD-1DB3-EBC3-F93F50E74CE9}"/>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22099" r="22099"/>
          <a:stretch/>
        </p:blipFill>
        <p:spPr/>
      </p:pic>
      <p:sp>
        <p:nvSpPr>
          <p:cNvPr id="13" name="Rectangle: Rounded Corners 12">
            <a:extLst>
              <a:ext uri="{FF2B5EF4-FFF2-40B4-BE49-F238E27FC236}">
                <a16:creationId xmlns:a16="http://schemas.microsoft.com/office/drawing/2014/main" id="{E1CAAE1C-FAB5-DCDA-C6C7-124749B15FBD}"/>
              </a:ext>
            </a:extLst>
          </p:cNvPr>
          <p:cNvSpPr/>
          <p:nvPr/>
        </p:nvSpPr>
        <p:spPr>
          <a:xfrm rot="2700000">
            <a:off x="9902624" y="2806981"/>
            <a:ext cx="1133093" cy="1096387"/>
          </a:xfrm>
          <a:prstGeom prst="roundRect">
            <a:avLst>
              <a:gd name="adj" fmla="val 10556"/>
            </a:avLst>
          </a:prstGeom>
          <a:solidFill>
            <a:schemeClr val="accent5">
              <a:lumMod val="40000"/>
              <a:lumOff val="60000"/>
              <a:alpha val="9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Rectangle: Rounded Corners 24">
            <a:extLst>
              <a:ext uri="{FF2B5EF4-FFF2-40B4-BE49-F238E27FC236}">
                <a16:creationId xmlns:a16="http://schemas.microsoft.com/office/drawing/2014/main" id="{102EE3D6-E0DE-49F1-8644-A00BE1B88FA6}"/>
              </a:ext>
            </a:extLst>
          </p:cNvPr>
          <p:cNvSpPr/>
          <p:nvPr/>
        </p:nvSpPr>
        <p:spPr>
          <a:xfrm rot="2700000">
            <a:off x="7918762" y="1646536"/>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Freeform: Shape 2">
            <a:extLst>
              <a:ext uri="{FF2B5EF4-FFF2-40B4-BE49-F238E27FC236}">
                <a16:creationId xmlns:a16="http://schemas.microsoft.com/office/drawing/2014/main" id="{69C5C248-9E71-2AE0-3C32-3C2E5083E3C5}"/>
              </a:ext>
            </a:extLst>
          </p:cNvPr>
          <p:cNvSpPr/>
          <p:nvPr/>
        </p:nvSpPr>
        <p:spPr>
          <a:xfrm rot="2700000">
            <a:off x="7806575" y="5554862"/>
            <a:ext cx="2469171" cy="2469169"/>
          </a:xfrm>
          <a:custGeom>
            <a:avLst/>
            <a:gdLst>
              <a:gd name="connsiteX0" fmla="*/ 78377 w 2469171"/>
              <a:gd name="connsiteY0" fmla="*/ 78378 h 2469169"/>
              <a:gd name="connsiteX1" fmla="*/ 267597 w 2469171"/>
              <a:gd name="connsiteY1" fmla="*/ 0 h 2469169"/>
              <a:gd name="connsiteX2" fmla="*/ 2267429 w 2469171"/>
              <a:gd name="connsiteY2" fmla="*/ 0 h 2469169"/>
              <a:gd name="connsiteX3" fmla="*/ 2456648 w 2469171"/>
              <a:gd name="connsiteY3" fmla="*/ 78378 h 2469169"/>
              <a:gd name="connsiteX4" fmla="*/ 2469171 w 2469171"/>
              <a:gd name="connsiteY4" fmla="*/ 96950 h 2469169"/>
              <a:gd name="connsiteX5" fmla="*/ 96953 w 2469171"/>
              <a:gd name="connsiteY5" fmla="*/ 2469169 h 2469169"/>
              <a:gd name="connsiteX6" fmla="*/ 78377 w 2469171"/>
              <a:gd name="connsiteY6" fmla="*/ 2456645 h 2469169"/>
              <a:gd name="connsiteX7" fmla="*/ 0 w 2469171"/>
              <a:gd name="connsiteY7" fmla="*/ 2267425 h 2469169"/>
              <a:gd name="connsiteX8" fmla="*/ 0 w 2469171"/>
              <a:gd name="connsiteY8" fmla="*/ 267597 h 2469169"/>
              <a:gd name="connsiteX9" fmla="*/ 78377 w 2469171"/>
              <a:gd name="connsiteY9" fmla="*/ 78378 h 246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9171" h="2469169">
                <a:moveTo>
                  <a:pt x="78377" y="78378"/>
                </a:moveTo>
                <a:cubicBezTo>
                  <a:pt x="126802" y="29952"/>
                  <a:pt x="193702" y="1"/>
                  <a:pt x="267597" y="0"/>
                </a:cubicBezTo>
                <a:lnTo>
                  <a:pt x="2267429" y="0"/>
                </a:lnTo>
                <a:cubicBezTo>
                  <a:pt x="2341324" y="0"/>
                  <a:pt x="2408223" y="29952"/>
                  <a:pt x="2456648" y="78378"/>
                </a:cubicBezTo>
                <a:lnTo>
                  <a:pt x="2469171" y="96950"/>
                </a:lnTo>
                <a:lnTo>
                  <a:pt x="96953" y="2469169"/>
                </a:lnTo>
                <a:lnTo>
                  <a:pt x="78377" y="2456645"/>
                </a:lnTo>
                <a:cubicBezTo>
                  <a:pt x="29952" y="2408219"/>
                  <a:pt x="0" y="2341320"/>
                  <a:pt x="0" y="2267425"/>
                </a:cubicBezTo>
                <a:lnTo>
                  <a:pt x="0" y="267597"/>
                </a:lnTo>
                <a:cubicBezTo>
                  <a:pt x="0" y="193702"/>
                  <a:pt x="29951" y="126803"/>
                  <a:pt x="78377" y="78378"/>
                </a:cubicBezTo>
                <a:close/>
              </a:path>
            </a:pathLst>
          </a:cu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6" name="TextBox 35">
            <a:extLst>
              <a:ext uri="{FF2B5EF4-FFF2-40B4-BE49-F238E27FC236}">
                <a16:creationId xmlns:a16="http://schemas.microsoft.com/office/drawing/2014/main" id="{3F1243FC-69D7-2D4F-10AB-7B374F7E0789}"/>
              </a:ext>
            </a:extLst>
          </p:cNvPr>
          <p:cNvSpPr txBox="1"/>
          <p:nvPr/>
        </p:nvSpPr>
        <p:spPr>
          <a:xfrm>
            <a:off x="1637070" y="462286"/>
            <a:ext cx="5890883" cy="1199367"/>
          </a:xfrm>
          <a:prstGeom prst="rect">
            <a:avLst/>
          </a:prstGeom>
          <a:noFill/>
        </p:spPr>
        <p:txBody>
          <a:bodyPr wrap="square" lIns="0" tIns="0" rIns="0" bIns="0" rtlCol="0">
            <a:spAutoFit/>
          </a:bodyPr>
          <a:lstStyle/>
          <a:p>
            <a:pPr>
              <a:lnSpc>
                <a:spcPct val="115000"/>
              </a:lnSpc>
              <a:spcAft>
                <a:spcPts val="800"/>
              </a:spcAft>
            </a:pP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1.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Đọc</a:t>
            </a:r>
            <a:endParaRPr lang="en-US" sz="3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200"/>
              </a:spcAft>
            </a:pPr>
            <a:r>
              <a:rPr lang="vi-VN"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Đọc, giải thích từ khó.</a:t>
            </a:r>
            <a:endParaRPr lang="en-US" sz="3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D706A7B7-1731-100E-E734-2BEBDE51EB58}"/>
              </a:ext>
            </a:extLst>
          </p:cNvPr>
          <p:cNvSpPr txBox="1"/>
          <p:nvPr/>
        </p:nvSpPr>
        <p:spPr>
          <a:xfrm>
            <a:off x="372979" y="2566934"/>
            <a:ext cx="6845968" cy="3108543"/>
          </a:xfrm>
          <a:prstGeom prst="rect">
            <a:avLst/>
          </a:prstGeom>
          <a:noFill/>
        </p:spPr>
        <p:txBody>
          <a:bodyPr wrap="square">
            <a:spAutoFit/>
          </a:bodyPr>
          <a:lstStyle/>
          <a:p>
            <a:pPr algn="ctr"/>
            <a:r>
              <a:rPr lang="en-US" sz="2800" b="1" dirty="0">
                <a:solidFill>
                  <a:srgbClr val="0D0D0D"/>
                </a:solidFill>
                <a:latin typeface="Times New Roman" panose="02020603050405020304" pitchFamily="18" charset="0"/>
                <a:ea typeface="MS Mincho" panose="02020609040205080304" pitchFamily="49" charset="-128"/>
              </a:rPr>
              <a:t>L</a:t>
            </a:r>
            <a:r>
              <a:rPr lang="vi-VN" sz="2800" b="1" dirty="0">
                <a:solidFill>
                  <a:srgbClr val="0D0D0D"/>
                </a:solidFill>
                <a:effectLst/>
                <a:latin typeface="Times New Roman" panose="02020603050405020304" pitchFamily="18" charset="0"/>
                <a:ea typeface="MS Mincho" panose="02020609040205080304" pitchFamily="49" charset="-128"/>
              </a:rPr>
              <a:t>ưu ý về cách đọc truyện thơ: </a:t>
            </a:r>
            <a:endParaRPr lang="en-US" sz="2800" b="1" dirty="0">
              <a:solidFill>
                <a:srgbClr val="0D0D0D"/>
              </a:solidFill>
              <a:effectLst/>
              <a:latin typeface="Times New Roman" panose="02020603050405020304" pitchFamily="18" charset="0"/>
              <a:ea typeface="MS Mincho" panose="02020609040205080304" pitchFamily="49" charset="-128"/>
            </a:endParaRPr>
          </a:p>
          <a:p>
            <a:pPr marL="457200" indent="-457200" algn="just">
              <a:buClr>
                <a:srgbClr val="FF0000"/>
              </a:buClr>
              <a:buFont typeface="Wingdings" panose="05000000000000000000" pitchFamily="2" charset="2"/>
              <a:buChar char="Ø"/>
            </a:pPr>
            <a:r>
              <a:rPr lang="en-US" sz="2800" dirty="0">
                <a:solidFill>
                  <a:srgbClr val="0D0D0D"/>
                </a:solidFill>
                <a:latin typeface="Times New Roman" panose="02020603050405020304" pitchFamily="18" charset="0"/>
                <a:ea typeface="MS Mincho" panose="02020609040205080304" pitchFamily="49" charset="-128"/>
              </a:rPr>
              <a:t>Đ</a:t>
            </a:r>
            <a:r>
              <a:rPr lang="vi-VN" sz="2800" dirty="0">
                <a:solidFill>
                  <a:srgbClr val="0D0D0D"/>
                </a:solidFill>
                <a:effectLst/>
                <a:latin typeface="Times New Roman" panose="02020603050405020304" pitchFamily="18" charset="0"/>
                <a:ea typeface="MS Mincho" panose="02020609040205080304" pitchFamily="49" charset="-128"/>
              </a:rPr>
              <a:t>ọc rõ ràng, chú ý giọng điệu phù hợp từng đoạn. </a:t>
            </a:r>
            <a:endParaRPr lang="en-US" sz="2800" dirty="0">
              <a:solidFill>
                <a:srgbClr val="0D0D0D"/>
              </a:solidFill>
              <a:effectLst/>
              <a:latin typeface="Times New Roman" panose="02020603050405020304" pitchFamily="18" charset="0"/>
              <a:ea typeface="MS Mincho" panose="02020609040205080304" pitchFamily="49" charset="-128"/>
            </a:endParaRPr>
          </a:p>
          <a:p>
            <a:pPr marL="457200" indent="-457200" algn="just">
              <a:buClr>
                <a:srgbClr val="FF0000"/>
              </a:buClr>
              <a:buFont typeface="Wingdings" panose="05000000000000000000" pitchFamily="2" charset="2"/>
              <a:buChar char="Ø"/>
            </a:pPr>
            <a:r>
              <a:rPr lang="vi-VN" sz="2800" dirty="0">
                <a:solidFill>
                  <a:srgbClr val="0D0D0D"/>
                </a:solidFill>
                <a:effectLst/>
                <a:latin typeface="Times New Roman" panose="02020603050405020304" pitchFamily="18" charset="0"/>
                <a:ea typeface="MS Mincho" panose="02020609040205080304" pitchFamily="49" charset="-128"/>
              </a:rPr>
              <a:t>Đoạn nói về hành động của Lục Vân Tiên thì giọng điệu mạnh mẽ, dứt khoát. </a:t>
            </a:r>
            <a:endParaRPr lang="en-US" sz="2800" dirty="0">
              <a:solidFill>
                <a:srgbClr val="0D0D0D"/>
              </a:solidFill>
              <a:effectLst/>
              <a:latin typeface="Times New Roman" panose="02020603050405020304" pitchFamily="18" charset="0"/>
              <a:ea typeface="MS Mincho" panose="02020609040205080304" pitchFamily="49" charset="-128"/>
            </a:endParaRPr>
          </a:p>
          <a:p>
            <a:pPr marL="457200" indent="-457200" algn="just">
              <a:buClr>
                <a:srgbClr val="FF0000"/>
              </a:buClr>
              <a:buFont typeface="Wingdings" panose="05000000000000000000" pitchFamily="2" charset="2"/>
              <a:buChar char="Ø"/>
            </a:pPr>
            <a:r>
              <a:rPr lang="vi-VN" sz="2800" dirty="0">
                <a:solidFill>
                  <a:srgbClr val="0D0D0D"/>
                </a:solidFill>
                <a:effectLst/>
                <a:latin typeface="Times New Roman" panose="02020603050405020304" pitchFamily="18" charset="0"/>
                <a:ea typeface="MS Mincho" panose="02020609040205080304" pitchFamily="49" charset="-128"/>
              </a:rPr>
              <a:t>Đoạn nói về lời của Kiều Nguyệt Nga thì giọng nhẹ nhàng, da diết.</a:t>
            </a:r>
            <a:endParaRPr lang="en-US" sz="2800" dirty="0"/>
          </a:p>
        </p:txBody>
      </p:sp>
    </p:spTree>
    <p:extLst>
      <p:ext uri="{BB962C8B-B14F-4D97-AF65-F5344CB8AC3E}">
        <p14:creationId xmlns:p14="http://schemas.microsoft.com/office/powerpoint/2010/main" val="363010693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1000"/>
                                        <p:tgtEl>
                                          <p:spTgt spid="36">
                                            <p:txEl>
                                              <p:pRg st="0" end="0"/>
                                            </p:txEl>
                                          </p:spTgt>
                                        </p:tgtEl>
                                      </p:cBhvr>
                                    </p:animEffect>
                                    <p:anim calcmode="lin" valueType="num">
                                      <p:cBhvr>
                                        <p:cTn id="8"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barn(inVertical)">
                                      <p:cBhvr>
                                        <p:cTn id="14" dur="500"/>
                                        <p:tgtEl>
                                          <p:spTgt spid="3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3710940-744B-4D76-A103-1C950FEB5F7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3253340"/>
            <a:ext cx="12192000" cy="3604660"/>
          </a:xfrm>
          <a:prstGeom prst="rect">
            <a:avLst/>
          </a:prstGeom>
        </p:spPr>
      </p:pic>
      <p:sp>
        <p:nvSpPr>
          <p:cNvPr id="17" name="文本框 16">
            <a:extLst>
              <a:ext uri="{FF2B5EF4-FFF2-40B4-BE49-F238E27FC236}">
                <a16:creationId xmlns:a16="http://schemas.microsoft.com/office/drawing/2014/main" id="{E5EA6B31-DC27-445E-AA06-7911F5AD4AC6}"/>
              </a:ext>
            </a:extLst>
          </p:cNvPr>
          <p:cNvSpPr txBox="1"/>
          <p:nvPr/>
        </p:nvSpPr>
        <p:spPr>
          <a:xfrm>
            <a:off x="907983" y="1563864"/>
            <a:ext cx="10376034" cy="2062103"/>
          </a:xfrm>
          <a:prstGeom prst="rect">
            <a:avLst/>
          </a:prstGeom>
          <a:noFill/>
        </p:spPr>
        <p:txBody>
          <a:bodyPr wrap="square" rtlCol="0">
            <a:spAutoFit/>
          </a:bodyPr>
          <a:lstStyle/>
          <a:p>
            <a:pPr marL="457200" indent="-457200">
              <a:buFont typeface="Wingdings" panose="05000000000000000000" pitchFamily="2" charset="2"/>
              <a:buChar char="v"/>
            </a:pPr>
            <a:r>
              <a:rPr lang="en-US" sz="3200" dirty="0">
                <a:solidFill>
                  <a:srgbClr val="0070C0"/>
                </a:solidFill>
                <a:latin typeface="#9Slide03 AmpleSoft" panose="02000000000000000000" pitchFamily="2" charset="0"/>
              </a:rPr>
              <a:t>X</a:t>
            </a:r>
            <a:r>
              <a:rPr lang="vi-VN" sz="3200" dirty="0">
                <a:solidFill>
                  <a:srgbClr val="0070C0"/>
                </a:solidFill>
                <a:latin typeface="#9Slide03 AmpleSoft" panose="02000000000000000000" pitchFamily="2" charset="0"/>
              </a:rPr>
              <a:t>em đoạn tài liệu về Nguyễn Đình Chiểu về cuộc đời</a:t>
            </a:r>
            <a:r>
              <a:rPr lang="en-US" sz="3200" dirty="0">
                <a:solidFill>
                  <a:srgbClr val="0070C0"/>
                </a:solidFill>
                <a:latin typeface="#9Slide03 AmpleSoft" panose="02000000000000000000" pitchFamily="2" charset="0"/>
              </a:rPr>
              <a:t>,</a:t>
            </a:r>
            <a:r>
              <a:rPr lang="vi-VN" sz="3200" dirty="0">
                <a:solidFill>
                  <a:srgbClr val="0070C0"/>
                </a:solidFill>
                <a:latin typeface="#9Slide03 AmpleSoft" panose="02000000000000000000" pitchFamily="2" charset="0"/>
              </a:rPr>
              <a:t> sự nghiệp của Nguyễn Đình Chiểu.</a:t>
            </a:r>
            <a:endParaRPr lang="en-US" sz="3200" dirty="0">
              <a:solidFill>
                <a:srgbClr val="0070C0"/>
              </a:solidFill>
              <a:latin typeface="#9Slide03 AmpleSoft" panose="02000000000000000000" pitchFamily="2" charset="0"/>
            </a:endParaRPr>
          </a:p>
          <a:p>
            <a:pPr marL="457200" indent="-457200">
              <a:buFont typeface="Wingdings" panose="05000000000000000000" pitchFamily="2" charset="2"/>
              <a:buChar char="v"/>
            </a:pPr>
            <a:r>
              <a:rPr lang="en-US" sz="3200" dirty="0" err="1">
                <a:solidFill>
                  <a:srgbClr val="0070C0"/>
                </a:solidFill>
                <a:latin typeface="#9Slide03 AmpleSoft" panose="02000000000000000000" pitchFamily="2" charset="0"/>
              </a:rPr>
              <a:t>Kết</a:t>
            </a:r>
            <a:r>
              <a:rPr lang="en-US" sz="3200" dirty="0">
                <a:solidFill>
                  <a:srgbClr val="0070C0"/>
                </a:solidFill>
                <a:latin typeface="#9Slide03 AmpleSoft" panose="02000000000000000000" pitchFamily="2" charset="0"/>
              </a:rPr>
              <a:t> </a:t>
            </a:r>
            <a:r>
              <a:rPr lang="en-US" sz="3200" dirty="0" err="1">
                <a:solidFill>
                  <a:srgbClr val="0070C0"/>
                </a:solidFill>
                <a:latin typeface="#9Slide03 AmpleSoft" panose="02000000000000000000" pitchFamily="2" charset="0"/>
              </a:rPr>
              <a:t>hợp</a:t>
            </a:r>
            <a:r>
              <a:rPr lang="en-US" sz="3200" dirty="0">
                <a:solidFill>
                  <a:srgbClr val="0070C0"/>
                </a:solidFill>
                <a:latin typeface="#9Slide03 AmpleSoft" panose="02000000000000000000" pitchFamily="2" charset="0"/>
              </a:rPr>
              <a:t> </a:t>
            </a:r>
            <a:r>
              <a:rPr lang="en-US" sz="3200" dirty="0" err="1">
                <a:solidFill>
                  <a:srgbClr val="0070C0"/>
                </a:solidFill>
                <a:latin typeface="#9Slide03 AmpleSoft" panose="02000000000000000000" pitchFamily="2" charset="0"/>
              </a:rPr>
              <a:t>với</a:t>
            </a:r>
            <a:r>
              <a:rPr lang="en-US" sz="3200" dirty="0">
                <a:solidFill>
                  <a:srgbClr val="0070C0"/>
                </a:solidFill>
                <a:latin typeface="#9Slide03 AmpleSoft" panose="02000000000000000000" pitchFamily="2" charset="0"/>
              </a:rPr>
              <a:t> </a:t>
            </a:r>
            <a:r>
              <a:rPr lang="en-US" sz="3200" dirty="0" err="1">
                <a:solidFill>
                  <a:srgbClr val="0070C0"/>
                </a:solidFill>
                <a:latin typeface="#9Slide03 AmpleSoft" panose="02000000000000000000" pitchFamily="2" charset="0"/>
              </a:rPr>
              <a:t>sách</a:t>
            </a:r>
            <a:r>
              <a:rPr lang="en-US" sz="3200" dirty="0">
                <a:solidFill>
                  <a:srgbClr val="0070C0"/>
                </a:solidFill>
                <a:latin typeface="#9Slide03 AmpleSoft" panose="02000000000000000000" pitchFamily="2" charset="0"/>
              </a:rPr>
              <a:t> </a:t>
            </a:r>
            <a:r>
              <a:rPr lang="en-US" sz="3200" dirty="0" err="1">
                <a:solidFill>
                  <a:srgbClr val="0070C0"/>
                </a:solidFill>
                <a:latin typeface="#9Slide03 AmpleSoft" panose="02000000000000000000" pitchFamily="2" charset="0"/>
              </a:rPr>
              <a:t>giáo</a:t>
            </a:r>
            <a:r>
              <a:rPr lang="en-US" sz="3200" dirty="0">
                <a:solidFill>
                  <a:srgbClr val="0070C0"/>
                </a:solidFill>
                <a:latin typeface="#9Slide03 AmpleSoft" panose="02000000000000000000" pitchFamily="2" charset="0"/>
              </a:rPr>
              <a:t> khoa </a:t>
            </a:r>
            <a:r>
              <a:rPr lang="en-US" sz="3200" dirty="0" err="1">
                <a:solidFill>
                  <a:srgbClr val="0070C0"/>
                </a:solidFill>
                <a:latin typeface="#9Slide03 AmpleSoft" panose="02000000000000000000" pitchFamily="2" charset="0"/>
              </a:rPr>
              <a:t>thực</a:t>
            </a:r>
            <a:r>
              <a:rPr lang="en-US" sz="3200" dirty="0">
                <a:solidFill>
                  <a:srgbClr val="0070C0"/>
                </a:solidFill>
                <a:latin typeface="#9Slide03 AmpleSoft" panose="02000000000000000000" pitchFamily="2" charset="0"/>
              </a:rPr>
              <a:t> </a:t>
            </a:r>
            <a:r>
              <a:rPr lang="en-US" sz="3200" dirty="0" err="1">
                <a:solidFill>
                  <a:srgbClr val="0070C0"/>
                </a:solidFill>
                <a:latin typeface="#9Slide03 AmpleSoft" panose="02000000000000000000" pitchFamily="2" charset="0"/>
              </a:rPr>
              <a:t>hiện</a:t>
            </a:r>
            <a:r>
              <a:rPr lang="en-US" sz="3200" dirty="0">
                <a:solidFill>
                  <a:srgbClr val="0070C0"/>
                </a:solidFill>
                <a:latin typeface="#9Slide03 AmpleSoft" panose="02000000000000000000" pitchFamily="2" charset="0"/>
              </a:rPr>
              <a:t> </a:t>
            </a:r>
            <a:r>
              <a:rPr lang="en-US" sz="3200" dirty="0" err="1">
                <a:solidFill>
                  <a:srgbClr val="0070C0"/>
                </a:solidFill>
                <a:latin typeface="#9Slide03 AmpleSoft" panose="02000000000000000000" pitchFamily="2" charset="0"/>
              </a:rPr>
              <a:t>phiếu</a:t>
            </a:r>
            <a:r>
              <a:rPr lang="en-US" sz="3200" dirty="0">
                <a:solidFill>
                  <a:srgbClr val="0070C0"/>
                </a:solidFill>
                <a:latin typeface="#9Slide03 AmpleSoft" panose="02000000000000000000" pitchFamily="2" charset="0"/>
              </a:rPr>
              <a:t> </a:t>
            </a:r>
            <a:r>
              <a:rPr lang="en-US" sz="3200" dirty="0" err="1">
                <a:solidFill>
                  <a:srgbClr val="0070C0"/>
                </a:solidFill>
                <a:latin typeface="#9Slide03 AmpleSoft" panose="02000000000000000000" pitchFamily="2" charset="0"/>
              </a:rPr>
              <a:t>học</a:t>
            </a:r>
            <a:r>
              <a:rPr lang="en-US" sz="3200" dirty="0">
                <a:solidFill>
                  <a:srgbClr val="0070C0"/>
                </a:solidFill>
                <a:latin typeface="#9Slide03 AmpleSoft" panose="02000000000000000000" pitchFamily="2" charset="0"/>
              </a:rPr>
              <a:t> </a:t>
            </a:r>
            <a:r>
              <a:rPr lang="en-US" sz="3200" dirty="0" err="1">
                <a:solidFill>
                  <a:srgbClr val="0070C0"/>
                </a:solidFill>
                <a:latin typeface="#9Slide03 AmpleSoft" panose="02000000000000000000" pitchFamily="2" charset="0"/>
              </a:rPr>
              <a:t>tập</a:t>
            </a:r>
            <a:r>
              <a:rPr lang="en-US" sz="3200" dirty="0">
                <a:solidFill>
                  <a:srgbClr val="0070C0"/>
                </a:solidFill>
                <a:latin typeface="#9Slide03 AmpleSoft" panose="02000000000000000000" pitchFamily="2" charset="0"/>
              </a:rPr>
              <a:t> </a:t>
            </a:r>
            <a:r>
              <a:rPr lang="en-US" sz="3200" dirty="0" err="1">
                <a:solidFill>
                  <a:srgbClr val="0070C0"/>
                </a:solidFill>
                <a:latin typeface="#9Slide03 AmpleSoft" panose="02000000000000000000" pitchFamily="2" charset="0"/>
              </a:rPr>
              <a:t>số</a:t>
            </a:r>
            <a:r>
              <a:rPr lang="en-US" sz="3200" dirty="0">
                <a:solidFill>
                  <a:srgbClr val="0070C0"/>
                </a:solidFill>
                <a:latin typeface="#9Slide03 AmpleSoft" panose="02000000000000000000" pitchFamily="2" charset="0"/>
              </a:rPr>
              <a:t> 1</a:t>
            </a:r>
          </a:p>
          <a:p>
            <a:endParaRPr lang="en-US" sz="3200" dirty="0">
              <a:solidFill>
                <a:srgbClr val="0070C0"/>
              </a:solidFill>
              <a:latin typeface="#9Slide03 AmpleSoft" panose="02000000000000000000" pitchFamily="2" charset="0"/>
              <a:cs typeface="Times New Roman" panose="02020603050405020304" pitchFamily="18" charset="0"/>
            </a:endParaRPr>
          </a:p>
        </p:txBody>
      </p:sp>
      <p:sp>
        <p:nvSpPr>
          <p:cNvPr id="4" name="TextBox 3">
            <a:extLst>
              <a:ext uri="{FF2B5EF4-FFF2-40B4-BE49-F238E27FC236}">
                <a16:creationId xmlns:a16="http://schemas.microsoft.com/office/drawing/2014/main" id="{584FDD8B-C7B2-47A8-8DCD-27CFDAB38CDD}"/>
              </a:ext>
            </a:extLst>
          </p:cNvPr>
          <p:cNvSpPr txBox="1"/>
          <p:nvPr/>
        </p:nvSpPr>
        <p:spPr>
          <a:xfrm>
            <a:off x="526727" y="119443"/>
            <a:ext cx="5890883" cy="1199367"/>
          </a:xfrm>
          <a:prstGeom prst="rect">
            <a:avLst/>
          </a:prstGeom>
          <a:noFill/>
        </p:spPr>
        <p:txBody>
          <a:bodyPr wrap="square" lIns="0" tIns="0" rIns="0" bIns="0" rtlCol="0">
            <a:spAutoFit/>
          </a:bodyPr>
          <a:lstStyle/>
          <a:p>
            <a:pPr>
              <a:lnSpc>
                <a:spcPct val="115000"/>
              </a:lnSpc>
              <a:spcAft>
                <a:spcPts val="800"/>
              </a:spcAft>
            </a:pP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2.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Tìm</a:t>
            </a: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hiểu</a:t>
            </a: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chung</a:t>
            </a:r>
            <a:endParaRPr lang="en-US" sz="3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200"/>
              </a:spcAft>
            </a:pPr>
            <a:r>
              <a:rPr lang="en-US" sz="32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a. </a:t>
            </a:r>
            <a:r>
              <a:rPr lang="en-US"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Tác</a:t>
            </a:r>
            <a:r>
              <a:rPr lang="en-US"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giả</a:t>
            </a:r>
            <a:endParaRPr lang="en-US" sz="3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176135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barn(inVertical)">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ơ lược về ông Nguyễn Đình Chiểu.">
            <a:hlinkClick r:id="" action="ppaction://media"/>
            <a:extLst>
              <a:ext uri="{FF2B5EF4-FFF2-40B4-BE49-F238E27FC236}">
                <a16:creationId xmlns:a16="http://schemas.microsoft.com/office/drawing/2014/main" id="{AC2CC16F-0D66-A7E1-7BCC-423AC19B0A8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9337" y="95450"/>
            <a:ext cx="11881118" cy="6488230"/>
          </a:xfrm>
          <a:prstGeom prst="rect">
            <a:avLst/>
          </a:prstGeom>
        </p:spPr>
      </p:pic>
    </p:spTree>
    <p:extLst>
      <p:ext uri="{BB962C8B-B14F-4D97-AF65-F5344CB8AC3E}">
        <p14:creationId xmlns:p14="http://schemas.microsoft.com/office/powerpoint/2010/main" val="60327669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159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3060C83-F051-4F0E-ABAD-AA0DFC48B21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a:extLst>
              <a:ext uri="{FF2B5EF4-FFF2-40B4-BE49-F238E27FC236}">
                <a16:creationId xmlns:a16="http://schemas.microsoft.com/office/drawing/2014/main" id="{83C98ABE-055B-441F-B07E-44F97F083C3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9FDB030-9B49-4CED-8CCD-4D99382388A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783CA14-24A1-485C-8B30-D6A5D87987A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9A97C86A-04D6-40F7-AE84-31AB43E6A84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Isosceles Triangle 27">
            <a:extLst>
              <a:ext uri="{FF2B5EF4-FFF2-40B4-BE49-F238E27FC236}">
                <a16:creationId xmlns:a16="http://schemas.microsoft.com/office/drawing/2014/main" id="{FF9F2414-84E8-453E-B1F3-389FDE8192D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3ECA69A1-7536-43AC-85EF-C7106179F5E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FB9D28C3-1FC7-A845-EE35-C8EE88497383}"/>
              </a:ext>
            </a:extLst>
          </p:cNvPr>
          <p:cNvGraphicFramePr>
            <a:graphicFrameLocks noGrp="1"/>
          </p:cNvGraphicFramePr>
          <p:nvPr>
            <p:extLst>
              <p:ext uri="{D42A27DB-BD31-4B8C-83A1-F6EECF244321}">
                <p14:modId xmlns:p14="http://schemas.microsoft.com/office/powerpoint/2010/main" val="2417129508"/>
              </p:ext>
            </p:extLst>
          </p:nvPr>
        </p:nvGraphicFramePr>
        <p:xfrm>
          <a:off x="537663" y="127157"/>
          <a:ext cx="11225543" cy="6603685"/>
        </p:xfrm>
        <a:graphic>
          <a:graphicData uri="http://schemas.openxmlformats.org/drawingml/2006/table">
            <a:tbl>
              <a:tblPr firstRow="1" firstCol="1" bandRow="1"/>
              <a:tblGrid>
                <a:gridCol w="8653112">
                  <a:extLst>
                    <a:ext uri="{9D8B030D-6E8A-4147-A177-3AD203B41FA5}">
                      <a16:colId xmlns:a16="http://schemas.microsoft.com/office/drawing/2014/main" val="781912583"/>
                    </a:ext>
                  </a:extLst>
                </a:gridCol>
                <a:gridCol w="2572431">
                  <a:extLst>
                    <a:ext uri="{9D8B030D-6E8A-4147-A177-3AD203B41FA5}">
                      <a16:colId xmlns:a16="http://schemas.microsoft.com/office/drawing/2014/main" val="72495874"/>
                    </a:ext>
                  </a:extLst>
                </a:gridCol>
              </a:tblGrid>
              <a:tr h="554637">
                <a:tc gridSpan="2">
                  <a:txBody>
                    <a:bodyPr/>
                    <a:lstStyle/>
                    <a:p>
                      <a:pPr algn="ctr" fontAlgn="t">
                        <a:lnSpc>
                          <a:spcPct val="115000"/>
                        </a:lnSpc>
                        <a:spcBef>
                          <a:spcPts val="0"/>
                        </a:spcBef>
                        <a:spcAft>
                          <a:spcPts val="800"/>
                        </a:spcAft>
                      </a:pPr>
                      <a:r>
                        <a:rPr lang="vi-VN" sz="2600" b="1" i="0" u="sng" strike="noStrike" dirty="0">
                          <a:solidFill>
                            <a:srgbClr val="FF0000"/>
                          </a:solidFill>
                          <a:effectLst/>
                          <a:highlight>
                            <a:srgbClr val="FFF2CC"/>
                          </a:highlight>
                          <a:latin typeface="Times New Roman" panose="02020603050405020304" pitchFamily="18" charset="0"/>
                          <a:ea typeface="Times New Roman" panose="02020603050405020304" pitchFamily="18" charset="0"/>
                          <a:cs typeface="Times New Roman" panose="02020603050405020304" pitchFamily="18" charset="0"/>
                        </a:rPr>
                        <a:t>PHIẾU HỌC TẬP SỐ 1</a:t>
                      </a:r>
                      <a:endParaRPr lang="vi-VN" sz="2600" b="0" i="0" u="none" strike="noStrike" dirty="0">
                        <a:effectLst/>
                        <a:highlight>
                          <a:srgbClr val="FFF2CC"/>
                        </a:highlight>
                        <a:latin typeface="Arial" panose="020B0604020202020204" pitchFamily="34" charset="0"/>
                      </a:endParaRPr>
                    </a:p>
                    <a:p>
                      <a:pPr algn="ctr" fontAlgn="t">
                        <a:lnSpc>
                          <a:spcPct val="115000"/>
                        </a:lnSpc>
                        <a:spcBef>
                          <a:spcPts val="0"/>
                        </a:spcBef>
                        <a:spcAft>
                          <a:spcPts val="800"/>
                        </a:spcAft>
                      </a:pPr>
                      <a:r>
                        <a:rPr lang="vi-VN" sz="2600" b="1" i="0" u="none" strike="noStrike" dirty="0">
                          <a:solidFill>
                            <a:srgbClr val="0070C0"/>
                          </a:solidFill>
                          <a:effectLst/>
                          <a:highlight>
                            <a:srgbClr val="FFF2CC"/>
                          </a:highlight>
                          <a:latin typeface="Times New Roman" panose="02020603050405020304" pitchFamily="18" charset="0"/>
                          <a:ea typeface="Times New Roman" panose="02020603050405020304" pitchFamily="18" charset="0"/>
                          <a:cs typeface="Times New Roman" panose="02020603050405020304" pitchFamily="18" charset="0"/>
                        </a:rPr>
                        <a:t> Tìm hiểu tác giả tác phẩm và đoạn trích</a:t>
                      </a:r>
                      <a:endParaRPr lang="vi-VN" sz="2600" b="0" i="0" u="none" strike="noStrike" dirty="0">
                        <a:effectLst/>
                        <a:highlight>
                          <a:srgbClr val="FFF2CC"/>
                        </a:highlight>
                        <a:latin typeface="Arial" panose="020B0604020202020204" pitchFamily="34" charset="0"/>
                      </a:endParaRPr>
                    </a:p>
                  </a:txBody>
                  <a:tcPr marL="63285" marR="63285" marT="31642" marB="3164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2870704666"/>
                  </a:ext>
                </a:extLst>
              </a:tr>
              <a:tr h="201959">
                <a:tc>
                  <a:txBody>
                    <a:bodyPr/>
                    <a:lstStyle/>
                    <a:p>
                      <a:pPr algn="just" fontAlgn="t">
                        <a:lnSpc>
                          <a:spcPct val="115000"/>
                        </a:lnSpc>
                        <a:spcBef>
                          <a:spcPts val="0"/>
                        </a:spcBef>
                        <a:spcAft>
                          <a:spcPts val="800"/>
                        </a:spcAft>
                      </a:pPr>
                      <a:r>
                        <a:rPr lang="en-US" sz="2600" b="1" i="0" u="none" strike="noStrike">
                          <a:solidFill>
                            <a:srgbClr val="000000"/>
                          </a:solidFill>
                          <a:effectLst/>
                          <a:highlight>
                            <a:srgbClr val="FFE599"/>
                          </a:highlight>
                          <a:latin typeface="Times New Roman" panose="02020603050405020304" pitchFamily="18" charset="0"/>
                          <a:ea typeface="Times New Roman" panose="02020603050405020304" pitchFamily="18" charset="0"/>
                          <a:cs typeface="Times New Roman" panose="02020603050405020304" pitchFamily="18" charset="0"/>
                        </a:rPr>
                        <a:t>Nguyễn Đình Chiểu và </a:t>
                      </a:r>
                      <a:r>
                        <a:rPr lang="en-US" sz="2600" b="1" i="1" u="none" strike="noStrike">
                          <a:solidFill>
                            <a:srgbClr val="000000"/>
                          </a:solidFill>
                          <a:effectLst/>
                          <a:highlight>
                            <a:srgbClr val="FFE599"/>
                          </a:highlight>
                          <a:latin typeface="Times New Roman" panose="02020603050405020304" pitchFamily="18" charset="0"/>
                          <a:ea typeface="Times New Roman" panose="02020603050405020304" pitchFamily="18" charset="0"/>
                          <a:cs typeface="Times New Roman" panose="02020603050405020304" pitchFamily="18" charset="0"/>
                        </a:rPr>
                        <a:t>Truyện Lục Vân Tiên</a:t>
                      </a:r>
                      <a:endParaRPr lang="en-US" sz="2600" b="0" i="0" u="none" strike="noStrike">
                        <a:effectLst/>
                        <a:highlight>
                          <a:srgbClr val="FFE599"/>
                        </a:highligh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tc>
                  <a:txBody>
                    <a:bodyPr/>
                    <a:lstStyle/>
                    <a:p>
                      <a:pPr algn="ctr" fontAlgn="t">
                        <a:lnSpc>
                          <a:spcPct val="115000"/>
                        </a:lnSpc>
                        <a:spcBef>
                          <a:spcPts val="0"/>
                        </a:spcBef>
                        <a:spcAft>
                          <a:spcPts val="800"/>
                        </a:spcAft>
                      </a:pPr>
                      <a:r>
                        <a:rPr lang="vi-VN" sz="2600" b="1" i="0" u="none" strike="noStrike">
                          <a:solidFill>
                            <a:srgbClr val="000000"/>
                          </a:solidFill>
                          <a:effectLst/>
                          <a:highlight>
                            <a:srgbClr val="FFE599"/>
                          </a:highlight>
                          <a:latin typeface="Times New Roman" panose="02020603050405020304" pitchFamily="18" charset="0"/>
                          <a:ea typeface="Times New Roman" panose="02020603050405020304" pitchFamily="18" charset="0"/>
                          <a:cs typeface="Times New Roman" panose="02020603050405020304" pitchFamily="18" charset="0"/>
                        </a:rPr>
                        <a:t>Đánh dấu X vào thông tin đúng</a:t>
                      </a:r>
                      <a:endParaRPr lang="vi-VN" sz="2600" b="0" i="0" u="none" strike="noStrike">
                        <a:effectLst/>
                        <a:highlight>
                          <a:srgbClr val="FFE599"/>
                        </a:highligh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599"/>
                    </a:solidFill>
                  </a:tcPr>
                </a:tc>
                <a:extLst>
                  <a:ext uri="{0D108BD9-81ED-4DB2-BD59-A6C34878D82A}">
                    <a16:rowId xmlns:a16="http://schemas.microsoft.com/office/drawing/2014/main" val="4097075893"/>
                  </a:ext>
                </a:extLst>
              </a:tr>
              <a:tr h="219581">
                <a:tc>
                  <a:txBody>
                    <a:bodyPr/>
                    <a:lstStyle/>
                    <a:p>
                      <a:pPr algn="just" fontAlgn="t">
                        <a:lnSpc>
                          <a:spcPct val="115000"/>
                        </a:lnSpc>
                        <a:spcBef>
                          <a:spcPts val="0"/>
                        </a:spcBef>
                        <a:spcAft>
                          <a:spcPts val="800"/>
                        </a:spcAft>
                      </a:pPr>
                      <a:r>
                        <a:rPr lang="vi-VN"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1. Sống ở thời kỳ Trung đại</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pPr>
                      <a:r>
                        <a:rPr lang="pt-BR"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 </a:t>
                      </a:r>
                      <a:endParaRPr lang="pt-BR"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09239531"/>
                  </a:ext>
                </a:extLst>
              </a:tr>
              <a:tr h="219581">
                <a:tc>
                  <a:txBody>
                    <a:bodyPr/>
                    <a:lstStyle/>
                    <a:p>
                      <a:pPr algn="just" fontAlgn="t">
                        <a:lnSpc>
                          <a:spcPct val="115000"/>
                        </a:lnSpc>
                        <a:spcBef>
                          <a:spcPts val="0"/>
                        </a:spcBef>
                        <a:spcAft>
                          <a:spcPts val="800"/>
                        </a:spcAft>
                      </a:pPr>
                      <a:r>
                        <a:rPr lang="vi-VN"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2600" b="0" i="1" u="none" strike="noStrike">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Là người ở Nam Bộ có hoàn cảnh nhiều khó khăn</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pPr>
                      <a:r>
                        <a:rPr lang="vi-VN"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 </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0779326"/>
                  </a:ext>
                </a:extLst>
              </a:tr>
              <a:tr h="219581">
                <a:tc>
                  <a:txBody>
                    <a:bodyPr/>
                    <a:lstStyle/>
                    <a:p>
                      <a:pPr algn="just" fontAlgn="t">
                        <a:lnSpc>
                          <a:spcPct val="115000"/>
                        </a:lnSpc>
                        <a:spcBef>
                          <a:spcPts val="0"/>
                        </a:spcBef>
                        <a:spcAft>
                          <a:spcPts val="800"/>
                        </a:spcAft>
                      </a:pPr>
                      <a:r>
                        <a:rPr lang="vi-VN"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3. Là người ở Hà Tĩnh trong dòng dõi quan lại, đại quý tộc.</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pPr>
                      <a:r>
                        <a:rPr lang="pt-BR"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 </a:t>
                      </a:r>
                      <a:endParaRPr lang="pt-BR"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3748313"/>
                  </a:ext>
                </a:extLst>
              </a:tr>
              <a:tr h="219581">
                <a:tc>
                  <a:txBody>
                    <a:bodyPr/>
                    <a:lstStyle/>
                    <a:p>
                      <a:pPr algn="just" fontAlgn="t">
                        <a:lnSpc>
                          <a:spcPct val="115000"/>
                        </a:lnSpc>
                        <a:spcBef>
                          <a:spcPts val="0"/>
                        </a:spcBef>
                        <a:spcAft>
                          <a:spcPts val="800"/>
                        </a:spcAft>
                      </a:pPr>
                      <a:r>
                        <a:rPr lang="vi-VN"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4. Tác phẩm </a:t>
                      </a:r>
                      <a:r>
                        <a:rPr lang="vi-VN" sz="2600" b="0" i="1" u="none" strike="noStrike">
                          <a:effectLst/>
                          <a:latin typeface="Times New Roman" panose="02020603050405020304" pitchFamily="18" charset="0"/>
                          <a:ea typeface="Times New Roman" panose="02020603050405020304" pitchFamily="18" charset="0"/>
                          <a:cs typeface="Times New Roman" panose="02020603050405020304" pitchFamily="18" charset="0"/>
                        </a:rPr>
                        <a:t>“Văn tế nghĩa sĩ Cần Giuộc”, “Dương Từ- Hà Mậu”</a:t>
                      </a:r>
                      <a:r>
                        <a:rPr lang="vi-VN"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pPr>
                      <a:r>
                        <a:rPr lang="vi-VN" sz="2600" b="0" i="1" u="none" strike="noStrike">
                          <a:effectLst/>
                          <a:latin typeface="Times New Roman" panose="02020603050405020304" pitchFamily="18" charset="0"/>
                          <a:ea typeface="Times New Roman" panose="02020603050405020304" pitchFamily="18" charset="0"/>
                          <a:cs typeface="Times New Roman" panose="02020603050405020304" pitchFamily="18" charset="0"/>
                        </a:rPr>
                        <a:t> </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68805552"/>
                  </a:ext>
                </a:extLst>
              </a:tr>
              <a:tr h="219581">
                <a:tc>
                  <a:txBody>
                    <a:bodyPr/>
                    <a:lstStyle/>
                    <a:p>
                      <a:pPr algn="just" fontAlgn="t">
                        <a:lnSpc>
                          <a:spcPct val="115000"/>
                        </a:lnSpc>
                        <a:spcBef>
                          <a:spcPts val="0"/>
                        </a:spcBef>
                        <a:spcAft>
                          <a:spcPts val="800"/>
                        </a:spcAft>
                      </a:pPr>
                      <a:r>
                        <a:rPr lang="vi-VN"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5. Tác  phẩm </a:t>
                      </a:r>
                      <a:r>
                        <a:rPr lang="vi-VN" sz="2600" b="0" i="1" u="none" strike="noStrike">
                          <a:effectLst/>
                          <a:latin typeface="Times New Roman" panose="02020603050405020304" pitchFamily="18" charset="0"/>
                          <a:ea typeface="Times New Roman" panose="02020603050405020304" pitchFamily="18" charset="0"/>
                          <a:cs typeface="Times New Roman" panose="02020603050405020304" pitchFamily="18" charset="0"/>
                        </a:rPr>
                        <a:t>“Chinh phụ ngân khúc”, “Dương Từ- Hà Mậu”</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pPr>
                      <a:r>
                        <a:rPr lang="vi-VN" sz="2600" b="0" i="1" u="none" strike="noStrike">
                          <a:effectLst/>
                          <a:latin typeface="Times New Roman" panose="02020603050405020304" pitchFamily="18" charset="0"/>
                          <a:ea typeface="Times New Roman" panose="02020603050405020304" pitchFamily="18" charset="0"/>
                          <a:cs typeface="Times New Roman" panose="02020603050405020304" pitchFamily="18" charset="0"/>
                        </a:rPr>
                        <a:t> </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8331420"/>
                  </a:ext>
                </a:extLst>
              </a:tr>
              <a:tr h="219581">
                <a:tc>
                  <a:txBody>
                    <a:bodyPr/>
                    <a:lstStyle/>
                    <a:p>
                      <a:pPr algn="just" fontAlgn="t">
                        <a:lnSpc>
                          <a:spcPct val="115000"/>
                        </a:lnSpc>
                        <a:spcBef>
                          <a:spcPts val="0"/>
                        </a:spcBef>
                        <a:spcAft>
                          <a:spcPts val="800"/>
                        </a:spcAft>
                      </a:pPr>
                      <a:r>
                        <a:rPr lang="vi-VN" sz="2600" b="0" i="0" u="none" strike="noStrike">
                          <a:effectLst/>
                          <a:latin typeface="Times New Roman" panose="02020603050405020304" pitchFamily="18" charset="0"/>
                          <a:ea typeface="Calibri" panose="020F0502020204030204" pitchFamily="34" charset="0"/>
                          <a:cs typeface="Times New Roman" panose="02020603050405020304" pitchFamily="18" charset="0"/>
                        </a:rPr>
                        <a:t>6. Các tác phẩm thường đề cao đạo đức nhân nghĩa và lòng yêu nước thương dân.</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pPr>
                      <a:r>
                        <a:rPr lang="vi-VN" sz="2600" b="0" i="1" u="none" strike="noStrike">
                          <a:effectLst/>
                          <a:latin typeface="Times New Roman" panose="02020603050405020304" pitchFamily="18" charset="0"/>
                          <a:ea typeface="Times New Roman" panose="02020603050405020304" pitchFamily="18" charset="0"/>
                          <a:cs typeface="Times New Roman" panose="02020603050405020304" pitchFamily="18" charset="0"/>
                        </a:rPr>
                        <a:t> </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59562844"/>
                  </a:ext>
                </a:extLst>
              </a:tr>
              <a:tr h="219581">
                <a:tc>
                  <a:txBody>
                    <a:bodyPr/>
                    <a:lstStyle/>
                    <a:p>
                      <a:pPr algn="just" fontAlgn="t">
                        <a:lnSpc>
                          <a:spcPct val="115000"/>
                        </a:lnSpc>
                        <a:spcBef>
                          <a:spcPts val="0"/>
                        </a:spcBef>
                        <a:spcAft>
                          <a:spcPts val="800"/>
                        </a:spcAft>
                      </a:pPr>
                      <a:r>
                        <a:rPr lang="vi-VN" sz="26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7. Thể loại của tác phẩm: Song thất lục bát</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pPr>
                      <a:r>
                        <a:rPr lang="vi-VN" sz="2600" b="0" i="1" u="none" strike="noStrike">
                          <a:effectLst/>
                          <a:latin typeface="Times New Roman" panose="02020603050405020304" pitchFamily="18" charset="0"/>
                          <a:ea typeface="Times New Roman" panose="02020603050405020304" pitchFamily="18" charset="0"/>
                          <a:cs typeface="Times New Roman" panose="02020603050405020304" pitchFamily="18" charset="0"/>
                        </a:rPr>
                        <a:t> </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93573176"/>
                  </a:ext>
                </a:extLst>
              </a:tr>
              <a:tr h="219581">
                <a:tc>
                  <a:txBody>
                    <a:bodyPr/>
                    <a:lstStyle/>
                    <a:p>
                      <a:pPr algn="just" fontAlgn="t">
                        <a:lnSpc>
                          <a:spcPct val="115000"/>
                        </a:lnSpc>
                        <a:spcBef>
                          <a:spcPts val="0"/>
                        </a:spcBef>
                        <a:spcAft>
                          <a:spcPts val="800"/>
                        </a:spcAft>
                      </a:pPr>
                      <a:r>
                        <a:rPr lang="vi-VN" sz="2600" b="0" i="0" u="none" strike="noStrike">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8. Nội dung của truyện là truyền dạy đạo lí làm người</a:t>
                      </a:r>
                      <a:endParaRPr lang="vi-VN" sz="2600" b="0" i="0" u="none" strike="noStrike">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pPr>
                      <a:r>
                        <a:rPr lang="vi-VN" sz="2600" b="0" i="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vi-VN" sz="2600" b="0" i="0" u="none" strike="noStrike" dirty="0">
                        <a:effectLst/>
                        <a:latin typeface="Arial" panose="020B0604020202020204" pitchFamily="34" charset="0"/>
                      </a:endParaRPr>
                    </a:p>
                  </a:txBody>
                  <a:tcPr marL="47464" marR="47464" marT="6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40377816"/>
                  </a:ext>
                </a:extLst>
              </a:tr>
            </a:tbl>
          </a:graphicData>
        </a:graphic>
      </p:graphicFrame>
    </p:spTree>
    <p:extLst>
      <p:ext uri="{BB962C8B-B14F-4D97-AF65-F5344CB8AC3E}">
        <p14:creationId xmlns:p14="http://schemas.microsoft.com/office/powerpoint/2010/main" val="542275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3060C83-F051-4F0E-ABAD-AA0DFC48B21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a:extLst>
              <a:ext uri="{FF2B5EF4-FFF2-40B4-BE49-F238E27FC236}">
                <a16:creationId xmlns:a16="http://schemas.microsoft.com/office/drawing/2014/main" id="{83C98ABE-055B-441F-B07E-44F97F083C3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9FDB030-9B49-4CED-8CCD-4D99382388A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783CA14-24A1-485C-8B30-D6A5D87987A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9A97C86A-04D6-40F7-AE84-31AB43E6A84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Isosceles Triangle 27">
            <a:extLst>
              <a:ext uri="{FF2B5EF4-FFF2-40B4-BE49-F238E27FC236}">
                <a16:creationId xmlns:a16="http://schemas.microsoft.com/office/drawing/2014/main" id="{FF9F2414-84E8-453E-B1F3-389FDE8192D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3ECA69A1-7536-43AC-85EF-C7106179F5E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FB9D28C3-1FC7-A845-EE35-C8EE88497383}"/>
              </a:ext>
            </a:extLst>
          </p:cNvPr>
          <p:cNvGraphicFramePr>
            <a:graphicFrameLocks noGrp="1"/>
          </p:cNvGraphicFramePr>
          <p:nvPr>
            <p:extLst>
              <p:ext uri="{D42A27DB-BD31-4B8C-83A1-F6EECF244321}">
                <p14:modId xmlns:p14="http://schemas.microsoft.com/office/powerpoint/2010/main" val="2722515415"/>
              </p:ext>
            </p:extLst>
          </p:nvPr>
        </p:nvGraphicFramePr>
        <p:xfrm>
          <a:off x="548640" y="643467"/>
          <a:ext cx="11225543" cy="5216004"/>
        </p:xfrm>
        <a:graphic>
          <a:graphicData uri="http://schemas.openxmlformats.org/drawingml/2006/table">
            <a:tbl>
              <a:tblPr firstRow="1" firstCol="1" bandRow="1"/>
              <a:tblGrid>
                <a:gridCol w="11225543">
                  <a:extLst>
                    <a:ext uri="{9D8B030D-6E8A-4147-A177-3AD203B41FA5}">
                      <a16:colId xmlns:a16="http://schemas.microsoft.com/office/drawing/2014/main" val="781912583"/>
                    </a:ext>
                  </a:extLst>
                </a:gridCol>
              </a:tblGrid>
              <a:tr h="554637">
                <a:tc>
                  <a:txBody>
                    <a:bodyPr/>
                    <a:lstStyle/>
                    <a:p>
                      <a:pPr algn="ctr" fontAlgn="t">
                        <a:lnSpc>
                          <a:spcPct val="115000"/>
                        </a:lnSpc>
                        <a:spcBef>
                          <a:spcPts val="0"/>
                        </a:spcBef>
                        <a:spcAft>
                          <a:spcPts val="800"/>
                        </a:spcAft>
                      </a:pPr>
                      <a:r>
                        <a:rPr lang="vi-VN" sz="2800" b="1" i="0" u="sng" strike="noStrike" dirty="0">
                          <a:solidFill>
                            <a:srgbClr val="FF0000"/>
                          </a:solidFill>
                          <a:effectLst/>
                          <a:highlight>
                            <a:srgbClr val="FFF2CC"/>
                          </a:highlight>
                          <a:latin typeface="Times New Roman" panose="02020603050405020304" pitchFamily="18" charset="0"/>
                          <a:ea typeface="Times New Roman" panose="02020603050405020304" pitchFamily="18" charset="0"/>
                          <a:cs typeface="Times New Roman" panose="02020603050405020304" pitchFamily="18" charset="0"/>
                        </a:rPr>
                        <a:t>PHIẾU HỌC TẬP SỐ 1</a:t>
                      </a:r>
                      <a:endParaRPr lang="vi-VN" sz="4000" b="0" i="0" u="none" strike="noStrike" dirty="0">
                        <a:effectLst/>
                        <a:highlight>
                          <a:srgbClr val="FFF2CC"/>
                        </a:highlight>
                        <a:latin typeface="Arial" panose="020B0604020202020204" pitchFamily="34" charset="0"/>
                      </a:endParaRPr>
                    </a:p>
                    <a:p>
                      <a:pPr algn="ctr" fontAlgn="t">
                        <a:lnSpc>
                          <a:spcPct val="115000"/>
                        </a:lnSpc>
                        <a:spcBef>
                          <a:spcPts val="0"/>
                        </a:spcBef>
                        <a:spcAft>
                          <a:spcPts val="800"/>
                        </a:spcAft>
                      </a:pPr>
                      <a:r>
                        <a:rPr lang="vi-VN" sz="2800" b="1" i="0" u="none" strike="noStrike" dirty="0">
                          <a:solidFill>
                            <a:srgbClr val="0070C0"/>
                          </a:solidFill>
                          <a:effectLst/>
                          <a:highlight>
                            <a:srgbClr val="FFF2CC"/>
                          </a:highlight>
                          <a:latin typeface="Times New Roman" panose="02020603050405020304" pitchFamily="18" charset="0"/>
                          <a:ea typeface="Times New Roman" panose="02020603050405020304" pitchFamily="18" charset="0"/>
                          <a:cs typeface="Times New Roman" panose="02020603050405020304" pitchFamily="18" charset="0"/>
                        </a:rPr>
                        <a:t> Tìm hiểu tác giả tác phẩm và đoạn trích</a:t>
                      </a:r>
                      <a:endParaRPr lang="vi-VN" sz="4000" b="0" i="0" u="none" strike="noStrike" dirty="0">
                        <a:effectLst/>
                        <a:highlight>
                          <a:srgbClr val="FFF2CC"/>
                        </a:highlight>
                        <a:latin typeface="Arial" panose="020B0604020202020204" pitchFamily="34" charset="0"/>
                      </a:endParaRPr>
                    </a:p>
                  </a:txBody>
                  <a:tcPr marL="63285" marR="63285" marT="31642" marB="3164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870704666"/>
                  </a:ext>
                </a:extLst>
              </a:tr>
              <a:tr h="554637">
                <a:tc>
                  <a:txBody>
                    <a:bodyPr/>
                    <a:lstStyle/>
                    <a:p>
                      <a:pPr algn="ctr" fontAlgn="t">
                        <a:lnSpc>
                          <a:spcPct val="115000"/>
                        </a:lnSpc>
                        <a:spcBef>
                          <a:spcPts val="0"/>
                        </a:spcBef>
                        <a:spcAft>
                          <a:spcPts val="800"/>
                        </a:spcAft>
                      </a:pPr>
                      <a:r>
                        <a:rPr lang="pt-BR" sz="2800" b="1" i="0" u="none" strike="noStrike"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chung về đoạn trích</a:t>
                      </a:r>
                      <a:endParaRPr lang="pt-BR" sz="4000" b="0" i="0" u="none" strike="noStrike" dirty="0">
                        <a:effectLst/>
                        <a:latin typeface="Arial" panose="020B0604020202020204" pitchFamily="34" charset="0"/>
                      </a:endParaRPr>
                    </a:p>
                    <a:p>
                      <a:pPr algn="ctr" fontAlgn="t">
                        <a:lnSpc>
                          <a:spcPct val="115000"/>
                        </a:lnSpc>
                        <a:spcBef>
                          <a:spcPts val="0"/>
                        </a:spcBef>
                        <a:spcAft>
                          <a:spcPts val="800"/>
                        </a:spcAft>
                      </a:pPr>
                      <a:r>
                        <a:rPr lang="pt-BR" sz="2800" b="1" i="1" u="none" strike="noStrike"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Lục Vân Tiên cứu Kiều Nguyệt Nga</a:t>
                      </a:r>
                      <a:endParaRPr lang="pt-BR" sz="4000" b="0" i="0" u="none" strike="noStrike" dirty="0">
                        <a:effectLst/>
                        <a:latin typeface="Arial" panose="020B0604020202020204" pitchFamily="34" charset="0"/>
                      </a:endParaRPr>
                    </a:p>
                  </a:txBody>
                  <a:tcPr marL="63285" marR="63285" marT="31642" marB="3164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89036509"/>
                  </a:ext>
                </a:extLst>
              </a:tr>
              <a:tr h="2503192">
                <a:tc>
                  <a:txBody>
                    <a:bodyPr/>
                    <a:lstStyle/>
                    <a:p>
                      <a:pPr marL="347472" indent="-347472" algn="just" fontAlgn="t">
                        <a:lnSpc>
                          <a:spcPct val="115000"/>
                        </a:lnSpc>
                        <a:spcBef>
                          <a:spcPts val="0"/>
                        </a:spcBef>
                        <a:spcAft>
                          <a:spcPts val="800"/>
                        </a:spcAft>
                        <a:buClrTx/>
                        <a:buSzPts val="1400"/>
                        <a:buFont typeface="Times New Roman" panose="02020603050405020304" pitchFamily="18" charset="0"/>
                        <a:buChar char="-"/>
                      </a:pPr>
                      <a:r>
                        <a:rPr lang="en-US" sz="2800" b="0" i="0" u="none" strike="noStrike"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Vị</a:t>
                      </a:r>
                      <a:r>
                        <a:rPr lang="en-US" sz="2800" b="0"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u="none" strike="noStrike"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trí</a:t>
                      </a:r>
                      <a:r>
                        <a:rPr lang="en-US" sz="2800" b="0"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b="0" i="0" u="none" strike="noStrike" dirty="0">
                        <a:effectLst/>
                        <a:latin typeface="Arial" panose="020B0604020202020204" pitchFamily="34" charset="0"/>
                      </a:endParaRPr>
                    </a:p>
                    <a:p>
                      <a:pPr marL="347472" indent="-347472" algn="just" fontAlgn="t">
                        <a:lnSpc>
                          <a:spcPct val="115000"/>
                        </a:lnSpc>
                        <a:spcBef>
                          <a:spcPts val="0"/>
                        </a:spcBef>
                        <a:spcAft>
                          <a:spcPts val="800"/>
                        </a:spcAft>
                      </a:pPr>
                      <a:r>
                        <a:rPr lang="en-US" sz="2800" b="0" i="0" u="none" strike="noStrike"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0"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endParaRPr lang="en-US" sz="4000" b="0" i="0" u="none" strike="noStrike" dirty="0">
                        <a:effectLst/>
                        <a:latin typeface="Arial" panose="020B0604020202020204" pitchFamily="34" charset="0"/>
                      </a:endParaRPr>
                    </a:p>
                    <a:p>
                      <a:pPr marL="347472" indent="-347472" algn="just" fontAlgn="t">
                        <a:lnSpc>
                          <a:spcPct val="115000"/>
                        </a:lnSpc>
                        <a:spcBef>
                          <a:spcPts val="0"/>
                        </a:spcBef>
                        <a:spcAft>
                          <a:spcPts val="800"/>
                        </a:spcAft>
                      </a:pPr>
                      <a:r>
                        <a:rPr lang="en-US" sz="2800" b="0" i="0" u="none" strike="noStrike"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b="0"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u="none" strike="noStrike"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b="0"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4000" b="0" i="0" u="none" strike="noStrike" dirty="0">
                        <a:effectLst/>
                        <a:latin typeface="Arial" panose="020B0604020202020204" pitchFamily="34" charset="0"/>
                      </a:endParaRPr>
                    </a:p>
                    <a:p>
                      <a:pPr marL="347472" indent="-347472" algn="just" fontAlgn="t">
                        <a:lnSpc>
                          <a:spcPct val="115000"/>
                        </a:lnSpc>
                        <a:spcBef>
                          <a:spcPts val="0"/>
                        </a:spcBef>
                        <a:spcAft>
                          <a:spcPts val="800"/>
                        </a:spcAft>
                      </a:pPr>
                      <a:r>
                        <a:rPr lang="en-US" sz="2800" b="0" i="0" u="none" strike="noStrike"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Bố</a:t>
                      </a:r>
                      <a:r>
                        <a:rPr lang="en-US" sz="2800" b="0"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0" i="0" u="none" strike="noStrike"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cục</a:t>
                      </a:r>
                      <a:r>
                        <a:rPr lang="en-US" sz="2800" b="0" i="0"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4000" b="0" i="0" u="none" strike="noStrike" dirty="0">
                        <a:effectLst/>
                        <a:latin typeface="Arial" panose="020B0604020202020204" pitchFamily="34" charset="0"/>
                      </a:endParaRPr>
                    </a:p>
                    <a:p>
                      <a:pPr algn="just" fontAlgn="t">
                        <a:lnSpc>
                          <a:spcPct val="115000"/>
                        </a:lnSpc>
                        <a:spcBef>
                          <a:spcPts val="0"/>
                        </a:spcBef>
                        <a:spcAft>
                          <a:spcPts val="800"/>
                        </a:spcAft>
                      </a:pPr>
                      <a:r>
                        <a:rPr lang="en-US" sz="2800" b="1" i="0" u="none" strike="noStrike"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4000" b="0" i="0" u="none" strike="noStrike" dirty="0">
                        <a:effectLst/>
                        <a:latin typeface="Arial" panose="020B0604020202020204" pitchFamily="34" charset="0"/>
                      </a:endParaRPr>
                    </a:p>
                  </a:txBody>
                  <a:tcPr marL="63285" marR="63285" marT="31642" marB="3164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28508099"/>
                  </a:ext>
                </a:extLst>
              </a:tr>
            </a:tbl>
          </a:graphicData>
        </a:graphic>
      </p:graphicFrame>
    </p:spTree>
    <p:extLst>
      <p:ext uri="{BB962C8B-B14F-4D97-AF65-F5344CB8AC3E}">
        <p14:creationId xmlns:p14="http://schemas.microsoft.com/office/powerpoint/2010/main" val="364982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347D6C92-7076-9ACD-9C47-ED1DC968E401}"/>
              </a:ext>
            </a:extLst>
          </p:cNvPr>
          <p:cNvPicPr/>
          <p:nvPr/>
        </p:nvPicPr>
        <p:blipFill>
          <a:blip r:embed="rId2"/>
          <a:stretch>
            <a:fillRect/>
          </a:stretch>
        </p:blipFill>
        <p:spPr>
          <a:xfrm>
            <a:off x="-8709" y="11575"/>
            <a:ext cx="12191999" cy="6858000"/>
          </a:xfrm>
          <a:prstGeom prst="rect">
            <a:avLst/>
          </a:prstGeom>
        </p:spPr>
      </p:pic>
      <p:pic>
        <p:nvPicPr>
          <p:cNvPr id="35" name="Picture Placeholder 34">
            <a:extLst>
              <a:ext uri="{FF2B5EF4-FFF2-40B4-BE49-F238E27FC236}">
                <a16:creationId xmlns:a16="http://schemas.microsoft.com/office/drawing/2014/main" id="{A86F72E7-C3DA-4F10-CB4A-2E29EAC561F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35" t="660" r="6473" b="3738"/>
          <a:stretch/>
        </p:blipFill>
        <p:spPr>
          <a:xfrm>
            <a:off x="8410918" y="23503"/>
            <a:ext cx="3781082" cy="3405497"/>
          </a:xfrm>
        </p:spPr>
      </p:pic>
      <p:pic>
        <p:nvPicPr>
          <p:cNvPr id="11" name="Picture Placeholder 10">
            <a:extLst>
              <a:ext uri="{FF2B5EF4-FFF2-40B4-BE49-F238E27FC236}">
                <a16:creationId xmlns:a16="http://schemas.microsoft.com/office/drawing/2014/main" id="{8DF6BC27-E2FD-1DB3-EBC3-F93F50E74CE9}"/>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957" r="2957"/>
          <a:stretch/>
        </p:blipFill>
        <p:spPr/>
      </p:pic>
      <p:sp>
        <p:nvSpPr>
          <p:cNvPr id="13" name="Rectangle: Rounded Corners 12">
            <a:extLst>
              <a:ext uri="{FF2B5EF4-FFF2-40B4-BE49-F238E27FC236}">
                <a16:creationId xmlns:a16="http://schemas.microsoft.com/office/drawing/2014/main" id="{E1CAAE1C-FAB5-DCDA-C6C7-124749B15FBD}"/>
              </a:ext>
            </a:extLst>
          </p:cNvPr>
          <p:cNvSpPr/>
          <p:nvPr/>
        </p:nvSpPr>
        <p:spPr>
          <a:xfrm rot="2700000">
            <a:off x="9902624" y="2806981"/>
            <a:ext cx="1133093" cy="1096387"/>
          </a:xfrm>
          <a:prstGeom prst="roundRect">
            <a:avLst>
              <a:gd name="adj" fmla="val 10556"/>
            </a:avLst>
          </a:prstGeom>
          <a:solidFill>
            <a:schemeClr val="accent5">
              <a:lumMod val="40000"/>
              <a:lumOff val="60000"/>
              <a:alpha val="9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Rectangle: Rounded Corners 24">
            <a:extLst>
              <a:ext uri="{FF2B5EF4-FFF2-40B4-BE49-F238E27FC236}">
                <a16:creationId xmlns:a16="http://schemas.microsoft.com/office/drawing/2014/main" id="{102EE3D6-E0DE-49F1-8644-A00BE1B88FA6}"/>
              </a:ext>
            </a:extLst>
          </p:cNvPr>
          <p:cNvSpPr/>
          <p:nvPr/>
        </p:nvSpPr>
        <p:spPr>
          <a:xfrm rot="2700000">
            <a:off x="7918762" y="1646536"/>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Freeform: Shape 2">
            <a:extLst>
              <a:ext uri="{FF2B5EF4-FFF2-40B4-BE49-F238E27FC236}">
                <a16:creationId xmlns:a16="http://schemas.microsoft.com/office/drawing/2014/main" id="{69C5C248-9E71-2AE0-3C32-3C2E5083E3C5}"/>
              </a:ext>
            </a:extLst>
          </p:cNvPr>
          <p:cNvSpPr/>
          <p:nvPr/>
        </p:nvSpPr>
        <p:spPr>
          <a:xfrm rot="2700000">
            <a:off x="7806575" y="5554862"/>
            <a:ext cx="2469171" cy="2469169"/>
          </a:xfrm>
          <a:custGeom>
            <a:avLst/>
            <a:gdLst>
              <a:gd name="connsiteX0" fmla="*/ 78377 w 2469171"/>
              <a:gd name="connsiteY0" fmla="*/ 78378 h 2469169"/>
              <a:gd name="connsiteX1" fmla="*/ 267597 w 2469171"/>
              <a:gd name="connsiteY1" fmla="*/ 0 h 2469169"/>
              <a:gd name="connsiteX2" fmla="*/ 2267429 w 2469171"/>
              <a:gd name="connsiteY2" fmla="*/ 0 h 2469169"/>
              <a:gd name="connsiteX3" fmla="*/ 2456648 w 2469171"/>
              <a:gd name="connsiteY3" fmla="*/ 78378 h 2469169"/>
              <a:gd name="connsiteX4" fmla="*/ 2469171 w 2469171"/>
              <a:gd name="connsiteY4" fmla="*/ 96950 h 2469169"/>
              <a:gd name="connsiteX5" fmla="*/ 96953 w 2469171"/>
              <a:gd name="connsiteY5" fmla="*/ 2469169 h 2469169"/>
              <a:gd name="connsiteX6" fmla="*/ 78377 w 2469171"/>
              <a:gd name="connsiteY6" fmla="*/ 2456645 h 2469169"/>
              <a:gd name="connsiteX7" fmla="*/ 0 w 2469171"/>
              <a:gd name="connsiteY7" fmla="*/ 2267425 h 2469169"/>
              <a:gd name="connsiteX8" fmla="*/ 0 w 2469171"/>
              <a:gd name="connsiteY8" fmla="*/ 267597 h 2469169"/>
              <a:gd name="connsiteX9" fmla="*/ 78377 w 2469171"/>
              <a:gd name="connsiteY9" fmla="*/ 78378 h 246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9171" h="2469169">
                <a:moveTo>
                  <a:pt x="78377" y="78378"/>
                </a:moveTo>
                <a:cubicBezTo>
                  <a:pt x="126802" y="29952"/>
                  <a:pt x="193702" y="1"/>
                  <a:pt x="267597" y="0"/>
                </a:cubicBezTo>
                <a:lnTo>
                  <a:pt x="2267429" y="0"/>
                </a:lnTo>
                <a:cubicBezTo>
                  <a:pt x="2341324" y="0"/>
                  <a:pt x="2408223" y="29952"/>
                  <a:pt x="2456648" y="78378"/>
                </a:cubicBezTo>
                <a:lnTo>
                  <a:pt x="2469171" y="96950"/>
                </a:lnTo>
                <a:lnTo>
                  <a:pt x="96953" y="2469169"/>
                </a:lnTo>
                <a:lnTo>
                  <a:pt x="78377" y="2456645"/>
                </a:lnTo>
                <a:cubicBezTo>
                  <a:pt x="29952" y="2408219"/>
                  <a:pt x="0" y="2341320"/>
                  <a:pt x="0" y="2267425"/>
                </a:cubicBezTo>
                <a:lnTo>
                  <a:pt x="0" y="267597"/>
                </a:lnTo>
                <a:cubicBezTo>
                  <a:pt x="0" y="193702"/>
                  <a:pt x="29951" y="126803"/>
                  <a:pt x="78377" y="78378"/>
                </a:cubicBezTo>
                <a:close/>
              </a:path>
            </a:pathLst>
          </a:cu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6" name="TextBox 35">
            <a:extLst>
              <a:ext uri="{FF2B5EF4-FFF2-40B4-BE49-F238E27FC236}">
                <a16:creationId xmlns:a16="http://schemas.microsoft.com/office/drawing/2014/main" id="{3F1243FC-69D7-2D4F-10AB-7B374F7E0789}"/>
              </a:ext>
            </a:extLst>
          </p:cNvPr>
          <p:cNvSpPr txBox="1"/>
          <p:nvPr/>
        </p:nvSpPr>
        <p:spPr>
          <a:xfrm>
            <a:off x="1637070" y="462286"/>
            <a:ext cx="5890883" cy="1199367"/>
          </a:xfrm>
          <a:prstGeom prst="rect">
            <a:avLst/>
          </a:prstGeom>
          <a:noFill/>
        </p:spPr>
        <p:txBody>
          <a:bodyPr wrap="square" lIns="0" tIns="0" rIns="0" bIns="0" rtlCol="0">
            <a:spAutoFit/>
          </a:bodyPr>
          <a:lstStyle/>
          <a:p>
            <a:pPr>
              <a:lnSpc>
                <a:spcPct val="115000"/>
              </a:lnSpc>
              <a:spcAft>
                <a:spcPts val="800"/>
              </a:spcAft>
            </a:pP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2.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Tìm</a:t>
            </a: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hiểu</a:t>
            </a: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chung</a:t>
            </a:r>
            <a:endParaRPr lang="en-US" sz="3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200"/>
              </a:spcAft>
            </a:pPr>
            <a:r>
              <a:rPr lang="en-US" sz="32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a. </a:t>
            </a:r>
            <a:r>
              <a:rPr lang="en-US"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Tác</a:t>
            </a:r>
            <a:r>
              <a:rPr lang="en-US"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giả</a:t>
            </a:r>
            <a:endParaRPr lang="en-US" sz="3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D706A7B7-1731-100E-E734-2BEBDE51EB58}"/>
              </a:ext>
            </a:extLst>
          </p:cNvPr>
          <p:cNvSpPr txBox="1"/>
          <p:nvPr/>
        </p:nvSpPr>
        <p:spPr>
          <a:xfrm>
            <a:off x="203161" y="1871245"/>
            <a:ext cx="7429881" cy="4517647"/>
          </a:xfrm>
          <a:prstGeom prst="rect">
            <a:avLst/>
          </a:prstGeom>
          <a:noFill/>
        </p:spPr>
        <p:txBody>
          <a:bodyPr wrap="square">
            <a:spAutoFit/>
          </a:bodyPr>
          <a:lstStyle/>
          <a:p>
            <a:pPr algn="ctr">
              <a:lnSpc>
                <a:spcPct val="130000"/>
              </a:lnSpc>
            </a:pPr>
            <a:r>
              <a:rPr lang="en-US" sz="2800" dirty="0"/>
              <a:t>- </a:t>
            </a:r>
            <a:r>
              <a:rPr lang="en-US" sz="2800" b="1" dirty="0" err="1"/>
              <a:t>Cuộc</a:t>
            </a:r>
            <a:r>
              <a:rPr lang="en-US" sz="2800" b="1" dirty="0"/>
              <a:t> </a:t>
            </a:r>
            <a:r>
              <a:rPr lang="en-US" sz="2800" b="1" dirty="0" err="1"/>
              <a:t>đời</a:t>
            </a:r>
            <a:r>
              <a:rPr lang="en-US" sz="2800" b="1" dirty="0"/>
              <a:t>:</a:t>
            </a:r>
            <a:endParaRPr lang="en-US" sz="2800" dirty="0"/>
          </a:p>
          <a:p>
            <a:pPr marL="457200" indent="-457200">
              <a:lnSpc>
                <a:spcPct val="130000"/>
              </a:lnSpc>
              <a:buClr>
                <a:srgbClr val="FF0000"/>
              </a:buClr>
              <a:buFont typeface="Wingdings" panose="05000000000000000000" pitchFamily="2" charset="2"/>
              <a:buChar char="ü"/>
            </a:pPr>
            <a:r>
              <a:rPr lang="en-US" sz="2800" dirty="0"/>
              <a:t>  </a:t>
            </a:r>
            <a:r>
              <a:rPr lang="en-US" sz="2800" dirty="0" err="1"/>
              <a:t>Ông</a:t>
            </a:r>
            <a:r>
              <a:rPr lang="en-US" sz="2800" dirty="0"/>
              <a:t> là </a:t>
            </a:r>
            <a:r>
              <a:rPr lang="en-US" sz="2800" dirty="0" err="1"/>
              <a:t>một</a:t>
            </a:r>
            <a:r>
              <a:rPr lang="en-US" sz="2800" dirty="0"/>
              <a:t> nhà </a:t>
            </a:r>
            <a:r>
              <a:rPr lang="en-US" sz="2800" dirty="0" err="1"/>
              <a:t>thơ</a:t>
            </a:r>
            <a:r>
              <a:rPr lang="en-US" sz="2800" dirty="0"/>
              <a:t> </a:t>
            </a:r>
            <a:r>
              <a:rPr lang="en-US" sz="2800" dirty="0" err="1"/>
              <a:t>lớn</a:t>
            </a:r>
            <a:r>
              <a:rPr lang="en-US" sz="2800" dirty="0"/>
              <a:t> ở Nam </a:t>
            </a:r>
            <a:r>
              <a:rPr lang="en-US" sz="2800" dirty="0" err="1"/>
              <a:t>Bộ</a:t>
            </a:r>
            <a:r>
              <a:rPr lang="en-US" sz="2800" dirty="0"/>
              <a:t> </a:t>
            </a:r>
            <a:r>
              <a:rPr lang="en-US" sz="2800" dirty="0" err="1"/>
              <a:t>trong</a:t>
            </a:r>
            <a:r>
              <a:rPr lang="en-US" sz="2800" dirty="0"/>
              <a:t> </a:t>
            </a:r>
            <a:r>
              <a:rPr lang="en-US" sz="2800" dirty="0" err="1"/>
              <a:t>thời</a:t>
            </a:r>
            <a:r>
              <a:rPr lang="en-US" sz="2800" dirty="0"/>
              <a:t> </a:t>
            </a:r>
            <a:r>
              <a:rPr lang="en-US" sz="2800" dirty="0" err="1"/>
              <a:t>kỳ</a:t>
            </a:r>
            <a:r>
              <a:rPr lang="en-US" sz="2800" dirty="0"/>
              <a:t> </a:t>
            </a:r>
            <a:r>
              <a:rPr lang="en-US" sz="2800" dirty="0" err="1"/>
              <a:t>văn</a:t>
            </a:r>
            <a:r>
              <a:rPr lang="en-US" sz="2800" dirty="0"/>
              <a:t> học Trung </a:t>
            </a:r>
            <a:r>
              <a:rPr lang="en-US" sz="2800" dirty="0" err="1"/>
              <a:t>đại</a:t>
            </a:r>
            <a:r>
              <a:rPr lang="en-US" sz="2800" dirty="0"/>
              <a:t>.</a:t>
            </a:r>
          </a:p>
          <a:p>
            <a:pPr marL="457200" indent="-457200">
              <a:lnSpc>
                <a:spcPct val="130000"/>
              </a:lnSpc>
              <a:buClr>
                <a:srgbClr val="FF0000"/>
              </a:buClr>
              <a:buFont typeface="Wingdings" panose="05000000000000000000" pitchFamily="2" charset="2"/>
              <a:buChar char="ü"/>
            </a:pPr>
            <a:r>
              <a:rPr lang="en-US" sz="2800" dirty="0"/>
              <a:t> </a:t>
            </a:r>
            <a:r>
              <a:rPr lang="en-US" sz="2800" dirty="0" err="1"/>
              <a:t>Ông</a:t>
            </a:r>
            <a:r>
              <a:rPr lang="en-US" sz="2800" dirty="0"/>
              <a:t> có </a:t>
            </a:r>
            <a:r>
              <a:rPr lang="en-US" sz="2800" dirty="0" err="1"/>
              <a:t>cuộc</a:t>
            </a:r>
            <a:r>
              <a:rPr lang="en-US" sz="2800" dirty="0"/>
              <a:t> </a:t>
            </a:r>
            <a:r>
              <a:rPr lang="en-US" sz="2800" dirty="0" err="1"/>
              <a:t>đời</a:t>
            </a:r>
            <a:r>
              <a:rPr lang="en-US" sz="2800" dirty="0"/>
              <a:t> </a:t>
            </a:r>
            <a:r>
              <a:rPr lang="en-US" sz="2800" dirty="0" err="1"/>
              <a:t>gặp</a:t>
            </a:r>
            <a:r>
              <a:rPr lang="en-US" sz="2800" dirty="0"/>
              <a:t> nhiều </a:t>
            </a:r>
            <a:r>
              <a:rPr lang="en-US" sz="2800" dirty="0" err="1"/>
              <a:t>bất</a:t>
            </a:r>
            <a:r>
              <a:rPr lang="en-US" sz="2800" dirty="0"/>
              <a:t> </a:t>
            </a:r>
            <a:r>
              <a:rPr lang="en-US" sz="2800" dirty="0" err="1"/>
              <a:t>hạnh</a:t>
            </a:r>
            <a:r>
              <a:rPr lang="en-US" sz="2800" dirty="0"/>
              <a:t> (</a:t>
            </a:r>
            <a:r>
              <a:rPr lang="en-US" sz="2800" dirty="0" err="1"/>
              <a:t>bị</a:t>
            </a:r>
            <a:r>
              <a:rPr lang="en-US" sz="2800" dirty="0"/>
              <a:t> </a:t>
            </a:r>
            <a:r>
              <a:rPr lang="en-US" sz="2800" dirty="0" err="1"/>
              <a:t>mù</a:t>
            </a:r>
            <a:r>
              <a:rPr lang="en-US" sz="2800" dirty="0"/>
              <a:t> cả </a:t>
            </a:r>
            <a:r>
              <a:rPr lang="en-US" sz="2800" dirty="0" err="1"/>
              <a:t>hai</a:t>
            </a:r>
            <a:r>
              <a:rPr lang="en-US" sz="2800" dirty="0"/>
              <a:t> </a:t>
            </a:r>
            <a:r>
              <a:rPr lang="en-US" sz="2800" dirty="0" err="1"/>
              <a:t>mắt</a:t>
            </a:r>
            <a:r>
              <a:rPr lang="en-US" sz="2800" dirty="0"/>
              <a:t>).</a:t>
            </a:r>
          </a:p>
          <a:p>
            <a:pPr marL="457200" indent="-457200">
              <a:lnSpc>
                <a:spcPct val="130000"/>
              </a:lnSpc>
              <a:buClr>
                <a:srgbClr val="FF0000"/>
              </a:buClr>
              <a:buFont typeface="Wingdings" panose="05000000000000000000" pitchFamily="2" charset="2"/>
              <a:buChar char="ü"/>
            </a:pPr>
            <a:r>
              <a:rPr lang="en-US" sz="2800" dirty="0"/>
              <a:t> </a:t>
            </a:r>
            <a:r>
              <a:rPr lang="en-US" sz="2800" dirty="0" err="1"/>
              <a:t>Nhưng</a:t>
            </a:r>
            <a:r>
              <a:rPr lang="en-US" sz="2800" dirty="0"/>
              <a:t> </a:t>
            </a:r>
            <a:r>
              <a:rPr lang="en-US" sz="2800" dirty="0" err="1"/>
              <a:t>ông</a:t>
            </a:r>
            <a:r>
              <a:rPr lang="en-US" sz="2800" dirty="0"/>
              <a:t> đã </a:t>
            </a:r>
            <a:r>
              <a:rPr lang="en-US" sz="2800" dirty="0" err="1"/>
              <a:t>vượt</a:t>
            </a:r>
            <a:r>
              <a:rPr lang="en-US" sz="2800" dirty="0"/>
              <a:t> lên </a:t>
            </a:r>
            <a:r>
              <a:rPr lang="en-US" sz="2800" dirty="0" err="1"/>
              <a:t>hoàn</a:t>
            </a:r>
            <a:r>
              <a:rPr lang="en-US" sz="2800" dirty="0"/>
              <a:t> </a:t>
            </a:r>
            <a:r>
              <a:rPr lang="en-US" sz="2800" dirty="0" err="1"/>
              <a:t>cảnh</a:t>
            </a:r>
            <a:r>
              <a:rPr lang="en-US" sz="2800" dirty="0"/>
              <a:t> đó </a:t>
            </a:r>
            <a:r>
              <a:rPr lang="en-US" sz="2800" dirty="0" err="1"/>
              <a:t>bằng</a:t>
            </a:r>
            <a:r>
              <a:rPr lang="en-US" sz="2800" dirty="0"/>
              <a:t> nhiều </a:t>
            </a:r>
            <a:r>
              <a:rPr lang="en-US" sz="2800" dirty="0" err="1"/>
              <a:t>công</a:t>
            </a:r>
            <a:r>
              <a:rPr lang="en-US" sz="2800" dirty="0"/>
              <a:t> việc ý </a:t>
            </a:r>
            <a:r>
              <a:rPr lang="en-US" sz="2800" dirty="0" err="1"/>
              <a:t>nghĩa</a:t>
            </a:r>
            <a:r>
              <a:rPr lang="en-US" sz="2800" dirty="0"/>
              <a:t> (</a:t>
            </a:r>
            <a:r>
              <a:rPr lang="en-US" sz="2800" dirty="0" err="1"/>
              <a:t>sáng</a:t>
            </a:r>
            <a:r>
              <a:rPr lang="en-US" sz="2800" dirty="0"/>
              <a:t> </a:t>
            </a:r>
            <a:r>
              <a:rPr lang="en-US" sz="2800" dirty="0" err="1"/>
              <a:t>tác</a:t>
            </a:r>
            <a:r>
              <a:rPr lang="en-US" sz="2800" dirty="0"/>
              <a:t> </a:t>
            </a:r>
            <a:r>
              <a:rPr lang="en-US" sz="2800" dirty="0" err="1"/>
              <a:t>thơ</a:t>
            </a:r>
            <a:r>
              <a:rPr lang="en-US" sz="2800" dirty="0"/>
              <a:t> </a:t>
            </a:r>
            <a:r>
              <a:rPr lang="en-US" sz="2800" dirty="0" err="1"/>
              <a:t>văn</a:t>
            </a:r>
            <a:r>
              <a:rPr lang="en-US" sz="2800" dirty="0"/>
              <a:t>, dạy học, </a:t>
            </a:r>
            <a:r>
              <a:rPr lang="en-US" sz="2800" dirty="0" err="1"/>
              <a:t>bốc</a:t>
            </a:r>
            <a:r>
              <a:rPr lang="en-US" sz="2800" dirty="0"/>
              <a:t> </a:t>
            </a:r>
            <a:r>
              <a:rPr lang="en-US" sz="2800" dirty="0" err="1"/>
              <a:t>thuốc</a:t>
            </a:r>
            <a:r>
              <a:rPr lang="en-US" sz="2800" dirty="0"/>
              <a:t> </a:t>
            </a:r>
            <a:r>
              <a:rPr lang="en-US" sz="2800" dirty="0" err="1"/>
              <a:t>chữa</a:t>
            </a:r>
            <a:r>
              <a:rPr lang="en-US" sz="2800" dirty="0"/>
              <a:t> </a:t>
            </a:r>
            <a:r>
              <a:rPr lang="en-US" sz="2800" dirty="0" err="1"/>
              <a:t>bệnh</a:t>
            </a:r>
            <a:r>
              <a:rPr lang="en-US" sz="2800" dirty="0"/>
              <a:t>)</a:t>
            </a:r>
          </a:p>
        </p:txBody>
      </p:sp>
      <p:pic>
        <p:nvPicPr>
          <p:cNvPr id="7" name="Picture Placeholder 6" descr="A painting of people sitting at a table&#10;&#10;Description automatically generated">
            <a:extLst>
              <a:ext uri="{FF2B5EF4-FFF2-40B4-BE49-F238E27FC236}">
                <a16:creationId xmlns:a16="http://schemas.microsoft.com/office/drawing/2014/main" id="{A087C888-78BE-9547-1BC4-047F1ACAF0CD}"/>
              </a:ext>
            </a:extLst>
          </p:cNvPr>
          <p:cNvPicPr>
            <a:picLocks noGrp="1" noChangeAspect="1"/>
          </p:cNvPicPr>
          <p:nvPr>
            <p:ph type="pic" sz="quarter" idx="11"/>
          </p:nvPr>
        </p:nvPicPr>
        <p:blipFill rotWithShape="1">
          <a:blip r:embed="rId5">
            <a:extLst>
              <a:ext uri="{28A0092B-C50C-407E-A947-70E740481C1C}">
                <a14:useLocalDpi xmlns:a14="http://schemas.microsoft.com/office/drawing/2010/main" val="0"/>
              </a:ext>
            </a:extLst>
          </a:blip>
          <a:srcRect l="7439" t="-1986" r="-4825" b="15064"/>
          <a:stretch/>
        </p:blipFill>
        <p:spPr>
          <a:xfrm>
            <a:off x="7421079" y="2561716"/>
            <a:ext cx="2714324" cy="2597425"/>
          </a:xfrm>
        </p:spPr>
      </p:pic>
    </p:spTree>
    <p:extLst>
      <p:ext uri="{BB962C8B-B14F-4D97-AF65-F5344CB8AC3E}">
        <p14:creationId xmlns:p14="http://schemas.microsoft.com/office/powerpoint/2010/main" val="201482542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1000"/>
                                        <p:tgtEl>
                                          <p:spTgt spid="36">
                                            <p:txEl>
                                              <p:pRg st="0" end="0"/>
                                            </p:txEl>
                                          </p:spTgt>
                                        </p:tgtEl>
                                      </p:cBhvr>
                                    </p:animEffect>
                                    <p:anim calcmode="lin" valueType="num">
                                      <p:cBhvr>
                                        <p:cTn id="8"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barn(inVertical)">
                                      <p:cBhvr>
                                        <p:cTn id="14" dur="500"/>
                                        <p:tgtEl>
                                          <p:spTgt spid="3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Effect transition="in" filter="barn(inVertical)">
                                      <p:cBhvr>
                                        <p:cTn id="26" dur="500"/>
                                        <p:tgtEl>
                                          <p:spTgt spid="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Effect transition="in" filter="barn(inVertical)">
                                      <p:cBhvr>
                                        <p:cTn id="31" dur="500"/>
                                        <p:tgtEl>
                                          <p:spTgt spid="4">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4">
                                            <p:txEl>
                                              <p:pRg st="2" end="2"/>
                                            </p:txEl>
                                          </p:spTgt>
                                        </p:tgtEl>
                                        <p:attrNameLst>
                                          <p:attrName>style.visibility</p:attrName>
                                        </p:attrNameLst>
                                      </p:cBhvr>
                                      <p:to>
                                        <p:strVal val="visible"/>
                                      </p:to>
                                    </p:set>
                                    <p:animEffect transition="in" filter="barn(inVertical)">
                                      <p:cBhvr>
                                        <p:cTn id="36" dur="500"/>
                                        <p:tgtEl>
                                          <p:spTgt spid="4">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4">
                                            <p:txEl>
                                              <p:pRg st="3" end="3"/>
                                            </p:txEl>
                                          </p:spTgt>
                                        </p:tgtEl>
                                        <p:attrNameLst>
                                          <p:attrName>style.visibility</p:attrName>
                                        </p:attrNameLst>
                                      </p:cBhvr>
                                      <p:to>
                                        <p:strVal val="visible"/>
                                      </p:to>
                                    </p:set>
                                    <p:animEffect transition="in" filter="barn(inVertical)">
                                      <p:cBhvr>
                                        <p:cTn id="41"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347D6C92-7076-9ACD-9C47-ED1DC968E401}"/>
              </a:ext>
            </a:extLst>
          </p:cNvPr>
          <p:cNvPicPr/>
          <p:nvPr/>
        </p:nvPicPr>
        <p:blipFill>
          <a:blip r:embed="rId2"/>
          <a:stretch>
            <a:fillRect/>
          </a:stretch>
        </p:blipFill>
        <p:spPr>
          <a:xfrm>
            <a:off x="1" y="-23503"/>
            <a:ext cx="12191999" cy="6858000"/>
          </a:xfrm>
          <a:prstGeom prst="rect">
            <a:avLst/>
          </a:prstGeom>
        </p:spPr>
      </p:pic>
      <p:pic>
        <p:nvPicPr>
          <p:cNvPr id="35" name="Picture Placeholder 34">
            <a:extLst>
              <a:ext uri="{FF2B5EF4-FFF2-40B4-BE49-F238E27FC236}">
                <a16:creationId xmlns:a16="http://schemas.microsoft.com/office/drawing/2014/main" id="{A86F72E7-C3DA-4F10-CB4A-2E29EAC561F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136" b="2136"/>
          <a:stretch/>
        </p:blipFill>
        <p:spPr>
          <a:xfrm>
            <a:off x="8410918" y="23503"/>
            <a:ext cx="3781082" cy="3405497"/>
          </a:xfrm>
        </p:spPr>
      </p:pic>
      <p:pic>
        <p:nvPicPr>
          <p:cNvPr id="11" name="Picture Placeholder 10">
            <a:extLst>
              <a:ext uri="{FF2B5EF4-FFF2-40B4-BE49-F238E27FC236}">
                <a16:creationId xmlns:a16="http://schemas.microsoft.com/office/drawing/2014/main" id="{8DF6BC27-E2FD-1DB3-EBC3-F93F50E74CE9}"/>
              </a:ext>
            </a:extLst>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4593" t="-1046" r="1290" b="17035"/>
          <a:stretch/>
        </p:blipFill>
        <p:spPr>
          <a:xfrm>
            <a:off x="9366172" y="3753378"/>
            <a:ext cx="2286256" cy="2286256"/>
          </a:xfrm>
        </p:spPr>
      </p:pic>
      <p:sp>
        <p:nvSpPr>
          <p:cNvPr id="13" name="Rectangle: Rounded Corners 12">
            <a:extLst>
              <a:ext uri="{FF2B5EF4-FFF2-40B4-BE49-F238E27FC236}">
                <a16:creationId xmlns:a16="http://schemas.microsoft.com/office/drawing/2014/main" id="{E1CAAE1C-FAB5-DCDA-C6C7-124749B15FBD}"/>
              </a:ext>
            </a:extLst>
          </p:cNvPr>
          <p:cNvSpPr/>
          <p:nvPr/>
        </p:nvSpPr>
        <p:spPr>
          <a:xfrm rot="2700000">
            <a:off x="9902624" y="2806981"/>
            <a:ext cx="1133093" cy="1096387"/>
          </a:xfrm>
          <a:prstGeom prst="roundRect">
            <a:avLst>
              <a:gd name="adj" fmla="val 10556"/>
            </a:avLst>
          </a:prstGeom>
          <a:solidFill>
            <a:schemeClr val="accent5">
              <a:lumMod val="40000"/>
              <a:lumOff val="60000"/>
              <a:alpha val="9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Rectangle: Rounded Corners 24">
            <a:extLst>
              <a:ext uri="{FF2B5EF4-FFF2-40B4-BE49-F238E27FC236}">
                <a16:creationId xmlns:a16="http://schemas.microsoft.com/office/drawing/2014/main" id="{102EE3D6-E0DE-49F1-8644-A00BE1B88FA6}"/>
              </a:ext>
            </a:extLst>
          </p:cNvPr>
          <p:cNvSpPr/>
          <p:nvPr/>
        </p:nvSpPr>
        <p:spPr>
          <a:xfrm rot="2700000">
            <a:off x="7918762" y="1646536"/>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Freeform: Shape 2">
            <a:extLst>
              <a:ext uri="{FF2B5EF4-FFF2-40B4-BE49-F238E27FC236}">
                <a16:creationId xmlns:a16="http://schemas.microsoft.com/office/drawing/2014/main" id="{69C5C248-9E71-2AE0-3C32-3C2E5083E3C5}"/>
              </a:ext>
            </a:extLst>
          </p:cNvPr>
          <p:cNvSpPr/>
          <p:nvPr/>
        </p:nvSpPr>
        <p:spPr>
          <a:xfrm rot="2700000">
            <a:off x="7806575" y="5554862"/>
            <a:ext cx="2469171" cy="2469169"/>
          </a:xfrm>
          <a:custGeom>
            <a:avLst/>
            <a:gdLst>
              <a:gd name="connsiteX0" fmla="*/ 78377 w 2469171"/>
              <a:gd name="connsiteY0" fmla="*/ 78378 h 2469169"/>
              <a:gd name="connsiteX1" fmla="*/ 267597 w 2469171"/>
              <a:gd name="connsiteY1" fmla="*/ 0 h 2469169"/>
              <a:gd name="connsiteX2" fmla="*/ 2267429 w 2469171"/>
              <a:gd name="connsiteY2" fmla="*/ 0 h 2469169"/>
              <a:gd name="connsiteX3" fmla="*/ 2456648 w 2469171"/>
              <a:gd name="connsiteY3" fmla="*/ 78378 h 2469169"/>
              <a:gd name="connsiteX4" fmla="*/ 2469171 w 2469171"/>
              <a:gd name="connsiteY4" fmla="*/ 96950 h 2469169"/>
              <a:gd name="connsiteX5" fmla="*/ 96953 w 2469171"/>
              <a:gd name="connsiteY5" fmla="*/ 2469169 h 2469169"/>
              <a:gd name="connsiteX6" fmla="*/ 78377 w 2469171"/>
              <a:gd name="connsiteY6" fmla="*/ 2456645 h 2469169"/>
              <a:gd name="connsiteX7" fmla="*/ 0 w 2469171"/>
              <a:gd name="connsiteY7" fmla="*/ 2267425 h 2469169"/>
              <a:gd name="connsiteX8" fmla="*/ 0 w 2469171"/>
              <a:gd name="connsiteY8" fmla="*/ 267597 h 2469169"/>
              <a:gd name="connsiteX9" fmla="*/ 78377 w 2469171"/>
              <a:gd name="connsiteY9" fmla="*/ 78378 h 246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9171" h="2469169">
                <a:moveTo>
                  <a:pt x="78377" y="78378"/>
                </a:moveTo>
                <a:cubicBezTo>
                  <a:pt x="126802" y="29952"/>
                  <a:pt x="193702" y="1"/>
                  <a:pt x="267597" y="0"/>
                </a:cubicBezTo>
                <a:lnTo>
                  <a:pt x="2267429" y="0"/>
                </a:lnTo>
                <a:cubicBezTo>
                  <a:pt x="2341324" y="0"/>
                  <a:pt x="2408223" y="29952"/>
                  <a:pt x="2456648" y="78378"/>
                </a:cubicBezTo>
                <a:lnTo>
                  <a:pt x="2469171" y="96950"/>
                </a:lnTo>
                <a:lnTo>
                  <a:pt x="96953" y="2469169"/>
                </a:lnTo>
                <a:lnTo>
                  <a:pt x="78377" y="2456645"/>
                </a:lnTo>
                <a:cubicBezTo>
                  <a:pt x="29952" y="2408219"/>
                  <a:pt x="0" y="2341320"/>
                  <a:pt x="0" y="2267425"/>
                </a:cubicBezTo>
                <a:lnTo>
                  <a:pt x="0" y="267597"/>
                </a:lnTo>
                <a:cubicBezTo>
                  <a:pt x="0" y="193702"/>
                  <a:pt x="29951" y="126803"/>
                  <a:pt x="78377" y="78378"/>
                </a:cubicBezTo>
                <a:close/>
              </a:path>
            </a:pathLst>
          </a:cu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6" name="TextBox 35">
            <a:extLst>
              <a:ext uri="{FF2B5EF4-FFF2-40B4-BE49-F238E27FC236}">
                <a16:creationId xmlns:a16="http://schemas.microsoft.com/office/drawing/2014/main" id="{3F1243FC-69D7-2D4F-10AB-7B374F7E0789}"/>
              </a:ext>
            </a:extLst>
          </p:cNvPr>
          <p:cNvSpPr txBox="1"/>
          <p:nvPr/>
        </p:nvSpPr>
        <p:spPr>
          <a:xfrm>
            <a:off x="1637070" y="462286"/>
            <a:ext cx="5890883" cy="1199367"/>
          </a:xfrm>
          <a:prstGeom prst="rect">
            <a:avLst/>
          </a:prstGeom>
          <a:noFill/>
        </p:spPr>
        <p:txBody>
          <a:bodyPr wrap="square" lIns="0" tIns="0" rIns="0" bIns="0" rtlCol="0">
            <a:spAutoFit/>
          </a:bodyPr>
          <a:lstStyle/>
          <a:p>
            <a:pPr>
              <a:lnSpc>
                <a:spcPct val="115000"/>
              </a:lnSpc>
              <a:spcAft>
                <a:spcPts val="800"/>
              </a:spcAft>
            </a:pP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2.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Tìm</a:t>
            </a: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hiểu</a:t>
            </a:r>
            <a:r>
              <a:rPr lang="en-US" sz="32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chung</a:t>
            </a:r>
            <a:endParaRPr lang="en-US" sz="3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200"/>
              </a:spcAft>
            </a:pPr>
            <a:r>
              <a:rPr lang="en-US" sz="3200" b="1" dirty="0">
                <a:solidFill>
                  <a:srgbClr val="0070C0"/>
                </a:solidFill>
                <a:latin typeface="Times New Roman" panose="02020603050405020304" pitchFamily="18" charset="0"/>
                <a:ea typeface="MS Mincho" panose="02020609040205080304" pitchFamily="49" charset="-128"/>
                <a:cs typeface="Times New Roman" panose="02020603050405020304" pitchFamily="18" charset="0"/>
              </a:rPr>
              <a:t>a. </a:t>
            </a:r>
            <a:r>
              <a:rPr lang="en-US"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Tác</a:t>
            </a:r>
            <a:r>
              <a:rPr lang="en-US"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giả</a:t>
            </a:r>
            <a:endParaRPr lang="en-US" sz="3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D706A7B7-1731-100E-E734-2BEBDE51EB58}"/>
              </a:ext>
            </a:extLst>
          </p:cNvPr>
          <p:cNvSpPr txBox="1"/>
          <p:nvPr/>
        </p:nvSpPr>
        <p:spPr>
          <a:xfrm>
            <a:off x="203161" y="1871245"/>
            <a:ext cx="7429881" cy="3397340"/>
          </a:xfrm>
          <a:prstGeom prst="rect">
            <a:avLst/>
          </a:prstGeom>
          <a:noFill/>
        </p:spPr>
        <p:txBody>
          <a:bodyPr wrap="square">
            <a:spAutoFit/>
          </a:bodyPr>
          <a:lstStyle/>
          <a:p>
            <a:pPr algn="ctr">
              <a:lnSpc>
                <a:spcPct val="130000"/>
              </a:lnSpc>
              <a:buClr>
                <a:srgbClr val="FF0000"/>
              </a:buClr>
            </a:pPr>
            <a:r>
              <a:rPr lang="en-US" sz="2800" b="1" dirty="0"/>
              <a:t>- </a:t>
            </a:r>
            <a:r>
              <a:rPr lang="en-US" sz="2800" b="1" dirty="0" err="1"/>
              <a:t>Sự</a:t>
            </a:r>
            <a:r>
              <a:rPr lang="en-US" sz="2800" b="1" dirty="0"/>
              <a:t> </a:t>
            </a:r>
            <a:r>
              <a:rPr lang="en-US" sz="2800" b="1" dirty="0" err="1"/>
              <a:t>nghiệp</a:t>
            </a:r>
            <a:r>
              <a:rPr lang="en-US" sz="2800" b="1" dirty="0"/>
              <a:t>: </a:t>
            </a:r>
          </a:p>
          <a:p>
            <a:pPr marL="457200" indent="-457200">
              <a:lnSpc>
                <a:spcPct val="130000"/>
              </a:lnSpc>
              <a:buClr>
                <a:srgbClr val="FF0000"/>
              </a:buClr>
              <a:buFont typeface="Wingdings" panose="05000000000000000000" pitchFamily="2" charset="2"/>
              <a:buChar char="ü"/>
            </a:pPr>
            <a:r>
              <a:rPr lang="en-US" sz="2800" dirty="0"/>
              <a:t>Các </a:t>
            </a:r>
            <a:r>
              <a:rPr lang="en-US" sz="2800" dirty="0" err="1"/>
              <a:t>tác</a:t>
            </a:r>
            <a:r>
              <a:rPr lang="en-US" sz="2800" dirty="0"/>
              <a:t> </a:t>
            </a:r>
            <a:r>
              <a:rPr lang="en-US" sz="2800" dirty="0" err="1"/>
              <a:t>phẩm</a:t>
            </a:r>
            <a:r>
              <a:rPr lang="en-US" sz="2800" dirty="0"/>
              <a:t> </a:t>
            </a:r>
            <a:r>
              <a:rPr lang="en-US" sz="2800" dirty="0" err="1"/>
              <a:t>chính</a:t>
            </a:r>
            <a:r>
              <a:rPr lang="en-US" sz="2800" dirty="0"/>
              <a:t>: </a:t>
            </a:r>
            <a:r>
              <a:rPr lang="en-US" sz="2800" i="1" dirty="0" err="1"/>
              <a:t>Dương</a:t>
            </a:r>
            <a:r>
              <a:rPr lang="en-US" sz="2800" i="1" dirty="0"/>
              <a:t> </a:t>
            </a:r>
            <a:r>
              <a:rPr lang="en-US" sz="2800" i="1" dirty="0" err="1"/>
              <a:t>Từ</a:t>
            </a:r>
            <a:r>
              <a:rPr lang="en-US" sz="2800" i="1" dirty="0"/>
              <a:t>- Hà </a:t>
            </a:r>
            <a:r>
              <a:rPr lang="en-US" sz="2800" i="1" dirty="0" err="1"/>
              <a:t>Mậu</a:t>
            </a:r>
            <a:r>
              <a:rPr lang="en-US" sz="2800" i="1" dirty="0"/>
              <a:t>, </a:t>
            </a:r>
            <a:r>
              <a:rPr lang="en-US" sz="2800" i="1" dirty="0" err="1"/>
              <a:t>Truyện</a:t>
            </a:r>
            <a:r>
              <a:rPr lang="en-US" sz="2800" i="1" dirty="0"/>
              <a:t> </a:t>
            </a:r>
            <a:r>
              <a:rPr lang="en-US" sz="2800" i="1" dirty="0" err="1"/>
              <a:t>Lục</a:t>
            </a:r>
            <a:r>
              <a:rPr lang="en-US" sz="2800" i="1" dirty="0"/>
              <a:t> Vân Tiên, Văn </a:t>
            </a:r>
            <a:r>
              <a:rPr lang="en-US" sz="2800" i="1" dirty="0" err="1"/>
              <a:t>tế</a:t>
            </a:r>
            <a:r>
              <a:rPr lang="en-US" sz="2800" i="1" dirty="0"/>
              <a:t> </a:t>
            </a:r>
            <a:r>
              <a:rPr lang="en-US" sz="2800" i="1" dirty="0" err="1"/>
              <a:t>nghĩa</a:t>
            </a:r>
            <a:r>
              <a:rPr lang="en-US" sz="2800" i="1" dirty="0"/>
              <a:t> </a:t>
            </a:r>
            <a:r>
              <a:rPr lang="en-US" sz="2800" i="1" dirty="0" err="1"/>
              <a:t>sĩ</a:t>
            </a:r>
            <a:r>
              <a:rPr lang="en-US" sz="2800" i="1" dirty="0"/>
              <a:t> Cần </a:t>
            </a:r>
            <a:r>
              <a:rPr lang="en-US" sz="2800" i="1" dirty="0" err="1"/>
              <a:t>Giuộc</a:t>
            </a:r>
            <a:r>
              <a:rPr lang="en-US" sz="2800" i="1" dirty="0"/>
              <a:t>.</a:t>
            </a:r>
            <a:endParaRPr lang="en-US" sz="2800" dirty="0"/>
          </a:p>
          <a:p>
            <a:pPr marL="457200" indent="-457200">
              <a:lnSpc>
                <a:spcPct val="130000"/>
              </a:lnSpc>
              <a:buClr>
                <a:srgbClr val="FF0000"/>
              </a:buClr>
              <a:buFont typeface="Wingdings" panose="05000000000000000000" pitchFamily="2" charset="2"/>
              <a:buChar char="ü"/>
            </a:pPr>
            <a:r>
              <a:rPr lang="en-US" sz="2800" dirty="0"/>
              <a:t> </a:t>
            </a:r>
            <a:r>
              <a:rPr lang="en-US" sz="2800" dirty="0" err="1"/>
              <a:t>Nội</a:t>
            </a:r>
            <a:r>
              <a:rPr lang="en-US" sz="2800" dirty="0"/>
              <a:t> dung </a:t>
            </a:r>
            <a:r>
              <a:rPr lang="en-US" sz="2800" dirty="0" err="1"/>
              <a:t>trong</a:t>
            </a:r>
            <a:r>
              <a:rPr lang="en-US" sz="2800" dirty="0"/>
              <a:t> </a:t>
            </a:r>
            <a:r>
              <a:rPr lang="en-US" sz="2800" dirty="0" err="1"/>
              <a:t>sáng</a:t>
            </a:r>
            <a:r>
              <a:rPr lang="en-US" sz="2800" dirty="0"/>
              <a:t> </a:t>
            </a:r>
            <a:r>
              <a:rPr lang="en-US" sz="2800" dirty="0" err="1"/>
              <a:t>tác</a:t>
            </a:r>
            <a:r>
              <a:rPr lang="en-US" sz="2800" dirty="0"/>
              <a:t> </a:t>
            </a:r>
            <a:r>
              <a:rPr lang="en-US" sz="2800" dirty="0" err="1"/>
              <a:t>của</a:t>
            </a:r>
            <a:r>
              <a:rPr lang="en-US" sz="2800" dirty="0"/>
              <a:t> </a:t>
            </a:r>
            <a:r>
              <a:rPr lang="en-US" sz="2800" dirty="0" err="1"/>
              <a:t>ông</a:t>
            </a:r>
            <a:r>
              <a:rPr lang="en-US" sz="2800" dirty="0"/>
              <a:t>: </a:t>
            </a:r>
            <a:r>
              <a:rPr lang="en-US" sz="2800" dirty="0" err="1"/>
              <a:t>Đề</a:t>
            </a:r>
            <a:r>
              <a:rPr lang="en-US" sz="2800" dirty="0"/>
              <a:t> </a:t>
            </a:r>
            <a:r>
              <a:rPr lang="en-US" sz="2800" dirty="0" err="1"/>
              <a:t>cao</a:t>
            </a:r>
            <a:r>
              <a:rPr lang="en-US" sz="2800" dirty="0"/>
              <a:t> </a:t>
            </a:r>
            <a:r>
              <a:rPr lang="en-US" sz="2800" dirty="0" err="1"/>
              <a:t>đạo</a:t>
            </a:r>
            <a:r>
              <a:rPr lang="en-US" sz="2800" dirty="0"/>
              <a:t> </a:t>
            </a:r>
            <a:r>
              <a:rPr lang="en-US" sz="2800" dirty="0" err="1"/>
              <a:t>đức</a:t>
            </a:r>
            <a:r>
              <a:rPr lang="en-US" sz="2800" dirty="0"/>
              <a:t> </a:t>
            </a:r>
            <a:r>
              <a:rPr lang="en-US" sz="2800" dirty="0" err="1"/>
              <a:t>nhân</a:t>
            </a:r>
            <a:r>
              <a:rPr lang="en-US" sz="2800" dirty="0"/>
              <a:t> </a:t>
            </a:r>
            <a:r>
              <a:rPr lang="en-US" sz="2800" dirty="0" err="1"/>
              <a:t>nghĩa</a:t>
            </a:r>
            <a:r>
              <a:rPr lang="en-US" sz="2800" dirty="0"/>
              <a:t> </a:t>
            </a:r>
            <a:r>
              <a:rPr lang="en-US" sz="2800" dirty="0" err="1"/>
              <a:t>và</a:t>
            </a:r>
            <a:r>
              <a:rPr lang="en-US" sz="2800" dirty="0"/>
              <a:t> </a:t>
            </a:r>
            <a:r>
              <a:rPr lang="en-US" sz="2800" dirty="0" err="1"/>
              <a:t>lòng</a:t>
            </a:r>
            <a:r>
              <a:rPr lang="en-US" sz="2800" dirty="0"/>
              <a:t> </a:t>
            </a:r>
            <a:r>
              <a:rPr lang="en-US" sz="2800" dirty="0" err="1"/>
              <a:t>yêu</a:t>
            </a:r>
            <a:r>
              <a:rPr lang="en-US" sz="2800" dirty="0"/>
              <a:t> </a:t>
            </a:r>
            <a:r>
              <a:rPr lang="en-US" sz="2800" dirty="0" err="1"/>
              <a:t>nước</a:t>
            </a:r>
            <a:r>
              <a:rPr lang="en-US" sz="2800" dirty="0"/>
              <a:t> thương </a:t>
            </a:r>
            <a:r>
              <a:rPr lang="en-US" sz="2800" dirty="0" err="1"/>
              <a:t>dân</a:t>
            </a:r>
            <a:r>
              <a:rPr lang="en-US" sz="2800" dirty="0"/>
              <a:t>.</a:t>
            </a:r>
          </a:p>
        </p:txBody>
      </p:sp>
      <p:pic>
        <p:nvPicPr>
          <p:cNvPr id="7" name="Picture Placeholder 6">
            <a:extLst>
              <a:ext uri="{FF2B5EF4-FFF2-40B4-BE49-F238E27FC236}">
                <a16:creationId xmlns:a16="http://schemas.microsoft.com/office/drawing/2014/main" id="{A087C888-78BE-9547-1BC4-047F1ACAF0CD}"/>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775" r="775"/>
          <a:stretch/>
        </p:blipFill>
        <p:spPr>
          <a:xfrm>
            <a:off x="7421079" y="2561716"/>
            <a:ext cx="2714324" cy="2597425"/>
          </a:xfrm>
        </p:spPr>
      </p:pic>
    </p:spTree>
    <p:extLst>
      <p:ext uri="{BB962C8B-B14F-4D97-AF65-F5344CB8AC3E}">
        <p14:creationId xmlns:p14="http://schemas.microsoft.com/office/powerpoint/2010/main" val="235760814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1451" y="11575"/>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679577" y="401024"/>
            <a:ext cx="6131292" cy="530466"/>
          </a:xfrm>
          <a:prstGeom prst="rect">
            <a:avLst/>
          </a:prstGeom>
          <a:noFill/>
        </p:spPr>
        <p:txBody>
          <a:bodyPr wrap="square" lIns="0" tIns="0" rIns="0" bIns="0" rtlCol="0">
            <a:spAutoFit/>
          </a:bodyPr>
          <a:lstStyle/>
          <a:p>
            <a:pPr algn="ctr">
              <a:lnSpc>
                <a:spcPct val="115000"/>
              </a:lnSpc>
              <a:spcAft>
                <a:spcPts val="800"/>
              </a:spcAft>
              <a:tabLst>
                <a:tab pos="1386840" algn="l"/>
              </a:tabLst>
            </a:pPr>
            <a:r>
              <a:rPr lang="en-US"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b. </a:t>
            </a:r>
            <a:r>
              <a:rPr lang="en-US" sz="32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Tác</a:t>
            </a:r>
            <a:r>
              <a:rPr lang="en-US"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phẩm</a:t>
            </a:r>
            <a:r>
              <a:rPr lang="en-US" sz="32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vi-VN" sz="3200" b="1" i="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Truyện Lục Vân Tiên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7423" t="-22653" r="38353" b="22653"/>
          <a:stretch/>
        </p:blipFill>
        <p:spPr>
          <a:xfrm>
            <a:off x="8154618" y="0"/>
            <a:ext cx="4037382" cy="5485632"/>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20909" b="20909"/>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D97F8F25-A933-BF0B-E24C-FC992B7C7238}"/>
              </a:ext>
            </a:extLst>
          </p:cNvPr>
          <p:cNvSpPr txBox="1"/>
          <p:nvPr/>
        </p:nvSpPr>
        <p:spPr>
          <a:xfrm>
            <a:off x="218304" y="1230859"/>
            <a:ext cx="7719461" cy="5461047"/>
          </a:xfrm>
          <a:prstGeom prst="rect">
            <a:avLst/>
          </a:prstGeom>
          <a:noFill/>
        </p:spPr>
        <p:txBody>
          <a:bodyPr wrap="square">
            <a:spAutoFit/>
          </a:bodyPr>
          <a:lstStyle/>
          <a:p>
            <a:pPr algn="just">
              <a:lnSpc>
                <a:spcPct val="115000"/>
              </a:lnSpc>
              <a:spcAft>
                <a:spcPts val="800"/>
              </a:spcAft>
              <a:tabLst>
                <a:tab pos="1386840" algn="l"/>
              </a:tabLst>
            </a:pPr>
            <a:r>
              <a:rPr lang="en-US"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loại</a:t>
            </a:r>
            <a:r>
              <a:rPr lang="vi-VN"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Truyện thơ Nôm lục bát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vi-VN"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a:t>
            </a:r>
            <a:r>
              <a:rPr lang="vi-VN"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của truyện là truyền dạy đạo lí làm người, cụ thể là:</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vi-VN"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Ca ngợi tình nghĩa giữa con người với con người trong xã hội: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vi-VN" sz="3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Thể hiện khát vọng của nhân dân hướng tới lẽ công bằng và những điều tốt đẹp trong cuộc đời: thiện thắng ác, chính nghĩa thắng gian tà.</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3026933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428738" y="333069"/>
            <a:ext cx="6260820" cy="6606745"/>
          </a:xfrm>
          <a:custGeom>
            <a:avLst/>
            <a:gdLst>
              <a:gd name="connsiteX0" fmla="*/ 2718857 w 6311298"/>
              <a:gd name="connsiteY0" fmla="*/ 0 h 5505949"/>
              <a:gd name="connsiteX1" fmla="*/ 2923176 w 6311298"/>
              <a:gd name="connsiteY1" fmla="*/ 18600 h 5505949"/>
              <a:gd name="connsiteX2" fmla="*/ 4520587 w 6311298"/>
              <a:gd name="connsiteY2" fmla="*/ 2632068 h 5505949"/>
              <a:gd name="connsiteX3" fmla="*/ 5746505 w 6311298"/>
              <a:gd name="connsiteY3" fmla="*/ 4929314 h 5505949"/>
              <a:gd name="connsiteX4" fmla="*/ 3536138 w 6311298"/>
              <a:gd name="connsiteY4" fmla="*/ 5505949 h 5505949"/>
              <a:gd name="connsiteX5" fmla="*/ 202008 w 6311298"/>
              <a:gd name="connsiteY5" fmla="*/ 4129462 h 5505949"/>
              <a:gd name="connsiteX6" fmla="*/ 2718857 w 6311298"/>
              <a:gd name="connsiteY6" fmla="*/ 0 h 550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1298" h="5505949">
                <a:moveTo>
                  <a:pt x="2718857" y="0"/>
                </a:moveTo>
                <a:cubicBezTo>
                  <a:pt x="2783869" y="0"/>
                  <a:pt x="2848879" y="9300"/>
                  <a:pt x="2923176" y="18600"/>
                </a:cubicBezTo>
                <a:cubicBezTo>
                  <a:pt x="4892079" y="232515"/>
                  <a:pt x="3935490" y="1934523"/>
                  <a:pt x="4520587" y="2632068"/>
                </a:cubicBezTo>
                <a:cubicBezTo>
                  <a:pt x="5105686" y="3320312"/>
                  <a:pt x="7343915" y="3748138"/>
                  <a:pt x="5746505" y="4929314"/>
                </a:cubicBezTo>
                <a:cubicBezTo>
                  <a:pt x="5244993" y="5301336"/>
                  <a:pt x="4418427" y="5505949"/>
                  <a:pt x="3536138" y="5505949"/>
                </a:cubicBezTo>
                <a:cubicBezTo>
                  <a:pt x="2300930" y="5505949"/>
                  <a:pt x="944989" y="5096723"/>
                  <a:pt x="202008" y="4129462"/>
                </a:cubicBezTo>
                <a:cubicBezTo>
                  <a:pt x="-503824" y="3218004"/>
                  <a:pt x="712807" y="0"/>
                  <a:pt x="2718857" y="0"/>
                </a:cubicBez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_矩形 1"/>
          <p:cNvSpPr>
            <a:spLocks/>
          </p:cNvSpPr>
          <p:nvPr>
            <p:custDataLst>
              <p:tags r:id="rId1"/>
            </p:custDataLst>
          </p:nvPr>
        </p:nvSpPr>
        <p:spPr bwMode="auto">
          <a:xfrm>
            <a:off x="988905" y="849399"/>
            <a:ext cx="7143159" cy="904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rIns="60960">
            <a:spAutoFit/>
          </a:bodyPr>
          <a:lstStyle>
            <a:lvl1pPr eaLnBrk="0">
              <a:defRPr sz="4800">
                <a:solidFill>
                  <a:srgbClr val="27282D"/>
                </a:solidFill>
                <a:latin typeface="Calibri" pitchFamily="34" charset="0"/>
                <a:cs typeface="Calibri" pitchFamily="34" charset="0"/>
                <a:sym typeface="Calibri" pitchFamily="34" charset="0"/>
              </a:defRPr>
            </a:lvl1pPr>
            <a:lvl2pPr marL="742950" indent="-285750" eaLnBrk="0">
              <a:defRPr sz="4800">
                <a:solidFill>
                  <a:srgbClr val="27282D"/>
                </a:solidFill>
                <a:latin typeface="Calibri" pitchFamily="34" charset="0"/>
                <a:cs typeface="Calibri" pitchFamily="34" charset="0"/>
                <a:sym typeface="Calibri" pitchFamily="34" charset="0"/>
              </a:defRPr>
            </a:lvl2pPr>
            <a:lvl3pPr marL="1143000" indent="-228600" eaLnBrk="0">
              <a:defRPr sz="4800">
                <a:solidFill>
                  <a:srgbClr val="27282D"/>
                </a:solidFill>
                <a:latin typeface="Calibri" pitchFamily="34" charset="0"/>
                <a:cs typeface="Calibri" pitchFamily="34" charset="0"/>
                <a:sym typeface="Calibri" pitchFamily="34" charset="0"/>
              </a:defRPr>
            </a:lvl3pPr>
            <a:lvl4pPr marL="1600200" indent="-228600" eaLnBrk="0">
              <a:defRPr sz="4800">
                <a:solidFill>
                  <a:srgbClr val="27282D"/>
                </a:solidFill>
                <a:latin typeface="Calibri" pitchFamily="34" charset="0"/>
                <a:cs typeface="Calibri" pitchFamily="34" charset="0"/>
                <a:sym typeface="Calibri" pitchFamily="34" charset="0"/>
              </a:defRPr>
            </a:lvl4pPr>
            <a:lvl5pPr marL="2057400" indent="-228600" eaLnBrk="0">
              <a:defRPr sz="4800">
                <a:solidFill>
                  <a:srgbClr val="27282D"/>
                </a:solidFill>
                <a:latin typeface="Calibri" pitchFamily="34" charset="0"/>
                <a:cs typeface="Calibri" pitchFamily="34" charset="0"/>
                <a:sym typeface="Calibri" pitchFamily="34" charset="0"/>
              </a:defRPr>
            </a:lvl5pPr>
            <a:lvl6pPr marL="25146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6pPr>
            <a:lvl7pPr marL="29718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7pPr>
            <a:lvl8pPr marL="34290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8pPr>
            <a:lvl9pPr marL="38862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9pPr>
          </a:lstStyle>
          <a:p>
            <a:pPr eaLnBrk="1">
              <a:lnSpc>
                <a:spcPct val="80000"/>
              </a:lnSpc>
            </a:pPr>
            <a:r>
              <a:rPr lang="en-US" altLang="zh-CN" sz="6600" spc="-300" dirty="0">
                <a:solidFill>
                  <a:prstClr val="black">
                    <a:alpha val="4000"/>
                  </a:prstClr>
                </a:solidFill>
                <a:latin typeface="思源黑体" panose="020B0500000000000000" pitchFamily="34" charset="-122"/>
                <a:ea typeface="思源黑体" panose="020B0500000000000000" pitchFamily="34" charset="-122"/>
                <a:sym typeface="Helvetica" pitchFamily="34" charset="0"/>
              </a:rPr>
              <a:t>Nature Tourism</a:t>
            </a:r>
          </a:p>
        </p:txBody>
      </p:sp>
      <p:sp>
        <p:nvSpPr>
          <p:cNvPr id="27" name="矩形 26">
            <a:extLst>
              <a:ext uri="{FF2B5EF4-FFF2-40B4-BE49-F238E27FC236}">
                <a16:creationId xmlns:a16="http://schemas.microsoft.com/office/drawing/2014/main" id="{0C23C515-8702-48A2-864A-43F9653DC72E}"/>
              </a:ext>
            </a:extLst>
          </p:cNvPr>
          <p:cNvSpPr/>
          <p:nvPr/>
        </p:nvSpPr>
        <p:spPr>
          <a:xfrm>
            <a:off x="5161068" y="2110877"/>
            <a:ext cx="4950197" cy="1508105"/>
          </a:xfrm>
          <a:prstGeom prst="rect">
            <a:avLst/>
          </a:prstGeom>
        </p:spPr>
        <p:txBody>
          <a:bodyPr wrap="square">
            <a:spAutoFit/>
          </a:bodyPr>
          <a:lstStyle/>
          <a:p>
            <a:pPr algn="ctr"/>
            <a:r>
              <a:rPr lang="en-US" altLang="zh-CN" sz="3200" b="1" dirty="0">
                <a:solidFill>
                  <a:srgbClr val="0070C0"/>
                </a:solidFill>
                <a:latin typeface="Times New Roman" panose="02020603050405020304" pitchFamily="18" charset="0"/>
                <a:ea typeface="思源黑体" panose="020B0500000000000000" pitchFamily="34" charset="-122"/>
                <a:cs typeface="Times New Roman" panose="02020603050405020304" pitchFamily="18" charset="0"/>
              </a:rPr>
              <a:t>HOẠT ĐỘNG 1</a:t>
            </a:r>
          </a:p>
          <a:p>
            <a:pPr algn="ctr"/>
            <a:r>
              <a:rPr lang="en-US" altLang="zh-CN" sz="6000" b="1" dirty="0">
                <a:solidFill>
                  <a:srgbClr val="FF0000"/>
                </a:solidFill>
                <a:latin typeface="Times New Roman" panose="02020603050405020304" pitchFamily="18" charset="0"/>
                <a:ea typeface="思源黑体" panose="020B0500000000000000" pitchFamily="34" charset="-122"/>
                <a:cs typeface="Times New Roman" panose="02020603050405020304" pitchFamily="18" charset="0"/>
              </a:rPr>
              <a:t>MỞ ĐẦU</a:t>
            </a:r>
            <a:endParaRPr lang="zh-CN" altLang="en-US" sz="4800" b="1" dirty="0">
              <a:solidFill>
                <a:srgbClr val="FF0000"/>
              </a:solidFill>
              <a:latin typeface="Times New Roman" panose="02020603050405020304" pitchFamily="18" charset="0"/>
              <a:ea typeface="思源黑体" panose="020B0500000000000000" pitchFamily="34" charset="-122"/>
              <a:cs typeface="Times New Roman" panose="02020603050405020304" pitchFamily="18" charset="0"/>
            </a:endParaRPr>
          </a:p>
        </p:txBody>
      </p:sp>
      <p:pic>
        <p:nvPicPr>
          <p:cNvPr id="3" name="图片占位符 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p:blipFill>
        <p:spPr>
          <a:xfrm>
            <a:off x="523627" y="689684"/>
            <a:ext cx="5793908" cy="5436431"/>
          </a:xfrm>
        </p:spPr>
      </p:pic>
    </p:spTree>
    <p:extLst>
      <p:ext uri="{BB962C8B-B14F-4D97-AF65-F5344CB8AC3E}">
        <p14:creationId xmlns:p14="http://schemas.microsoft.com/office/powerpoint/2010/main" val="402715134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1000">
        <p159:morph option="byObjec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1451" y="11575"/>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679577" y="401024"/>
            <a:ext cx="6131292" cy="1370953"/>
          </a:xfrm>
          <a:prstGeom prst="rect">
            <a:avLst/>
          </a:prstGeom>
          <a:noFill/>
        </p:spPr>
        <p:txBody>
          <a:bodyPr wrap="square" lIns="0" tIns="0" rIns="0" bIns="0" rtlCol="0">
            <a:spAutoFit/>
          </a:bodyPr>
          <a:lstStyle/>
          <a:p>
            <a:pPr algn="ctr">
              <a:lnSpc>
                <a:spcPct val="115000"/>
              </a:lnSpc>
              <a:spcAft>
                <a:spcPts val="800"/>
              </a:spcAft>
              <a:tabLst>
                <a:tab pos="1386840" algn="l"/>
              </a:tabLst>
            </a:pPr>
            <a:r>
              <a:rPr lang="en-US" sz="40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b. </a:t>
            </a:r>
            <a:r>
              <a:rPr lang="en-US" sz="40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Tác</a:t>
            </a:r>
            <a:r>
              <a:rPr lang="en-US" sz="40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40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phẩm</a:t>
            </a:r>
            <a:r>
              <a:rPr lang="en-US" sz="40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vi-VN" sz="4000" b="1" i="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Truyện Lục Vân Tiên</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7423" t="-22653" r="38353" b="22653"/>
          <a:stretch/>
        </p:blipFill>
        <p:spPr>
          <a:xfrm>
            <a:off x="8154618" y="0"/>
            <a:ext cx="4037382" cy="5485632"/>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21025" b="21025"/>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D97F8F25-A933-BF0B-E24C-FC992B7C7238}"/>
              </a:ext>
            </a:extLst>
          </p:cNvPr>
          <p:cNvSpPr txBox="1"/>
          <p:nvPr/>
        </p:nvSpPr>
        <p:spPr>
          <a:xfrm>
            <a:off x="930573" y="2421281"/>
            <a:ext cx="7719461" cy="2958502"/>
          </a:xfrm>
          <a:prstGeom prst="rect">
            <a:avLst/>
          </a:prstGeom>
          <a:noFill/>
        </p:spPr>
        <p:txBody>
          <a:bodyPr wrap="square">
            <a:spAutoFit/>
          </a:bodyPr>
          <a:lstStyle/>
          <a:p>
            <a:pPr>
              <a:lnSpc>
                <a:spcPct val="150000"/>
              </a:lnSpc>
            </a:pPr>
            <a:r>
              <a:rPr lang="en-US" sz="3200" b="1" dirty="0"/>
              <a:t>- </a:t>
            </a:r>
            <a:r>
              <a:rPr lang="en-US" sz="3200" b="1" dirty="0" err="1"/>
              <a:t>Bố</a:t>
            </a:r>
            <a:r>
              <a:rPr lang="en-US" sz="3200" b="1" dirty="0"/>
              <a:t> </a:t>
            </a:r>
            <a:r>
              <a:rPr lang="en-US" sz="3200" b="1" dirty="0" err="1"/>
              <a:t>cục</a:t>
            </a:r>
            <a:r>
              <a:rPr lang="en-US" sz="3200" dirty="0"/>
              <a:t>: </a:t>
            </a:r>
          </a:p>
          <a:p>
            <a:pPr marL="457200" indent="-457200">
              <a:lnSpc>
                <a:spcPct val="150000"/>
              </a:lnSpc>
              <a:buFont typeface="Wingdings" panose="05000000000000000000" pitchFamily="2" charset="2"/>
              <a:buChar char="v"/>
            </a:pPr>
            <a:r>
              <a:rPr lang="en-US" sz="3200" dirty="0"/>
              <a:t> </a:t>
            </a:r>
            <a:r>
              <a:rPr lang="en-US" sz="3200" dirty="0" err="1"/>
              <a:t>Phần</a:t>
            </a:r>
            <a:r>
              <a:rPr lang="en-US" sz="3200" dirty="0"/>
              <a:t> 1: </a:t>
            </a:r>
            <a:r>
              <a:rPr lang="en-US" sz="3200" dirty="0" err="1"/>
              <a:t>Gặp</a:t>
            </a:r>
            <a:r>
              <a:rPr lang="en-US" sz="3200" dirty="0"/>
              <a:t> </a:t>
            </a:r>
            <a:r>
              <a:rPr lang="en-US" sz="3200" dirty="0" err="1"/>
              <a:t>gỡ</a:t>
            </a:r>
            <a:endParaRPr lang="en-US" sz="3200" dirty="0"/>
          </a:p>
          <a:p>
            <a:pPr marL="457200" indent="-457200">
              <a:lnSpc>
                <a:spcPct val="150000"/>
              </a:lnSpc>
              <a:buFont typeface="Wingdings" panose="05000000000000000000" pitchFamily="2" charset="2"/>
              <a:buChar char="v"/>
            </a:pPr>
            <a:r>
              <a:rPr lang="en-US" sz="3200" dirty="0"/>
              <a:t> </a:t>
            </a:r>
            <a:r>
              <a:rPr lang="en-US" sz="3200" dirty="0" err="1"/>
              <a:t>Phần</a:t>
            </a:r>
            <a:r>
              <a:rPr lang="en-US" sz="3200" dirty="0"/>
              <a:t> 2: </a:t>
            </a:r>
            <a:r>
              <a:rPr lang="en-US" sz="3200" dirty="0" err="1"/>
              <a:t>Lưu</a:t>
            </a:r>
            <a:r>
              <a:rPr lang="en-US" sz="3200" dirty="0"/>
              <a:t> </a:t>
            </a:r>
            <a:r>
              <a:rPr lang="en-US" sz="3200" dirty="0" err="1"/>
              <a:t>lạc</a:t>
            </a:r>
            <a:endParaRPr lang="en-US" sz="3200" dirty="0"/>
          </a:p>
          <a:p>
            <a:pPr marL="457200" indent="-457200">
              <a:lnSpc>
                <a:spcPct val="150000"/>
              </a:lnSpc>
              <a:buFont typeface="Wingdings" panose="05000000000000000000" pitchFamily="2" charset="2"/>
              <a:buChar char="v"/>
            </a:pPr>
            <a:r>
              <a:rPr lang="en-US" sz="3200" dirty="0"/>
              <a:t> </a:t>
            </a:r>
            <a:r>
              <a:rPr lang="en-US" sz="3200" dirty="0" err="1"/>
              <a:t>Phần</a:t>
            </a:r>
            <a:r>
              <a:rPr lang="en-US" sz="3200" dirty="0"/>
              <a:t> 3: </a:t>
            </a:r>
            <a:r>
              <a:rPr lang="en-US" sz="3200" dirty="0" err="1"/>
              <a:t>Đoàn</a:t>
            </a:r>
            <a:r>
              <a:rPr lang="en-US" sz="3200" dirty="0"/>
              <a:t> </a:t>
            </a:r>
            <a:r>
              <a:rPr lang="en-US" sz="3200" dirty="0" err="1"/>
              <a:t>tụ</a:t>
            </a:r>
            <a:endParaRPr lang="en-US" sz="3200" dirty="0"/>
          </a:p>
        </p:txBody>
      </p:sp>
    </p:spTree>
    <p:extLst>
      <p:ext uri="{BB962C8B-B14F-4D97-AF65-F5344CB8AC3E}">
        <p14:creationId xmlns:p14="http://schemas.microsoft.com/office/powerpoint/2010/main" val="217890092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1451" y="11575"/>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301456" y="275994"/>
            <a:ext cx="3916140" cy="596766"/>
          </a:xfrm>
          <a:prstGeom prst="rect">
            <a:avLst/>
          </a:prstGeom>
          <a:noFill/>
        </p:spPr>
        <p:txBody>
          <a:bodyPr wrap="square" lIns="0" tIns="0" rIns="0" bIns="0" rtlCol="0">
            <a:spAutoFit/>
          </a:bodyPr>
          <a:lstStyle/>
          <a:p>
            <a:pPr>
              <a:lnSpc>
                <a:spcPct val="115000"/>
              </a:lnSpc>
              <a:spcAft>
                <a:spcPts val="800"/>
              </a:spcAft>
            </a:pPr>
            <a:r>
              <a:rPr lang="en-US" sz="36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c. </a:t>
            </a:r>
            <a:r>
              <a:rPr lang="en-US" sz="36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Đoạn</a:t>
            </a:r>
            <a:r>
              <a:rPr lang="en-US" sz="36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6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trích</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9F2DAB0C-F0AF-8107-7A42-3A94998FF56B}"/>
              </a:ext>
            </a:extLst>
          </p:cNvPr>
          <p:cNvSpPr txBox="1"/>
          <p:nvPr/>
        </p:nvSpPr>
        <p:spPr>
          <a:xfrm>
            <a:off x="492487" y="1914253"/>
            <a:ext cx="7719461" cy="3246530"/>
          </a:xfrm>
          <a:prstGeom prst="rect">
            <a:avLst/>
          </a:prstGeom>
          <a:noFill/>
        </p:spPr>
        <p:txBody>
          <a:bodyPr wrap="square">
            <a:spAutoFit/>
          </a:bodyPr>
          <a:lstStyle/>
          <a:p>
            <a:pPr>
              <a:lnSpc>
                <a:spcPct val="150000"/>
              </a:lnSpc>
            </a:pPr>
            <a:r>
              <a:rPr lang="en-US" sz="2800" dirty="0"/>
              <a:t>- </a:t>
            </a:r>
            <a:r>
              <a:rPr lang="en-US" sz="2800" b="1" dirty="0" err="1"/>
              <a:t>Vị</a:t>
            </a:r>
            <a:r>
              <a:rPr lang="en-US" sz="2800" b="1" dirty="0"/>
              <a:t> </a:t>
            </a:r>
            <a:r>
              <a:rPr lang="en-US" sz="2800" b="1" dirty="0" err="1"/>
              <a:t>trí</a:t>
            </a:r>
            <a:r>
              <a:rPr lang="en-US" sz="2800" b="1" dirty="0"/>
              <a:t> : </a:t>
            </a:r>
            <a:r>
              <a:rPr lang="en-US" sz="2800" dirty="0" err="1"/>
              <a:t>Thuộc</a:t>
            </a:r>
            <a:r>
              <a:rPr lang="en-US" sz="2800" dirty="0"/>
              <a:t> </a:t>
            </a:r>
            <a:r>
              <a:rPr lang="en-US" sz="2800" dirty="0" err="1"/>
              <a:t>phần</a:t>
            </a:r>
            <a:r>
              <a:rPr lang="en-US" sz="2800" dirty="0"/>
              <a:t> </a:t>
            </a:r>
            <a:r>
              <a:rPr lang="en-US" sz="2800" i="1" dirty="0" err="1"/>
              <a:t>gặp</a:t>
            </a:r>
            <a:r>
              <a:rPr lang="en-US" sz="2800" i="1" dirty="0"/>
              <a:t> </a:t>
            </a:r>
            <a:r>
              <a:rPr lang="en-US" sz="2800" i="1" dirty="0" err="1"/>
              <a:t>gỡ</a:t>
            </a:r>
            <a:r>
              <a:rPr lang="en-US" sz="2800" dirty="0"/>
              <a:t>, khi </a:t>
            </a:r>
            <a:r>
              <a:rPr lang="en-US" sz="2800" dirty="0" err="1"/>
              <a:t>Lục</a:t>
            </a:r>
            <a:r>
              <a:rPr lang="en-US" sz="2800" dirty="0"/>
              <a:t> Vân Tiên </a:t>
            </a:r>
            <a:r>
              <a:rPr lang="en-US" sz="2800" dirty="0" err="1"/>
              <a:t>xuống</a:t>
            </a:r>
            <a:r>
              <a:rPr lang="en-US" sz="2800" dirty="0"/>
              <a:t> </a:t>
            </a:r>
            <a:r>
              <a:rPr lang="en-US" sz="2800" dirty="0" err="1"/>
              <a:t>núi</a:t>
            </a:r>
            <a:r>
              <a:rPr lang="en-US" sz="2800" dirty="0"/>
              <a:t>, về nhà </a:t>
            </a:r>
            <a:r>
              <a:rPr lang="en-US" sz="2800" dirty="0" err="1"/>
              <a:t>gặp</a:t>
            </a:r>
            <a:r>
              <a:rPr lang="en-US" sz="2800" dirty="0"/>
              <a:t> cha </a:t>
            </a:r>
            <a:r>
              <a:rPr lang="en-US" sz="2800" dirty="0" err="1"/>
              <a:t>mẹ</a:t>
            </a:r>
            <a:r>
              <a:rPr lang="en-US" sz="2800" dirty="0"/>
              <a:t> </a:t>
            </a:r>
            <a:r>
              <a:rPr lang="en-US" sz="2800" dirty="0" err="1"/>
              <a:t>trước</a:t>
            </a:r>
            <a:r>
              <a:rPr lang="en-US" sz="2800" dirty="0"/>
              <a:t> </a:t>
            </a:r>
            <a:r>
              <a:rPr lang="en-US" sz="2800" dirty="0" err="1"/>
              <a:t>lúc</a:t>
            </a:r>
            <a:r>
              <a:rPr lang="en-US" sz="2800" dirty="0"/>
              <a:t> đi thi thì </a:t>
            </a:r>
            <a:r>
              <a:rPr lang="en-US" sz="2800" dirty="0" err="1"/>
              <a:t>chàng</a:t>
            </a:r>
            <a:r>
              <a:rPr lang="en-US" sz="2800" dirty="0"/>
              <a:t> </a:t>
            </a:r>
            <a:r>
              <a:rPr lang="en-US" sz="2800" dirty="0" err="1"/>
              <a:t>gặp</a:t>
            </a:r>
            <a:r>
              <a:rPr lang="en-US" sz="2800" dirty="0"/>
              <a:t> </a:t>
            </a:r>
            <a:r>
              <a:rPr lang="en-US" sz="2800" dirty="0" err="1"/>
              <a:t>bọn</a:t>
            </a:r>
            <a:r>
              <a:rPr lang="en-US" sz="2800" dirty="0"/>
              <a:t> </a:t>
            </a:r>
            <a:r>
              <a:rPr lang="en-US" sz="2800" dirty="0" err="1"/>
              <a:t>cướp</a:t>
            </a:r>
            <a:r>
              <a:rPr lang="en-US" sz="2800" dirty="0"/>
              <a:t> </a:t>
            </a:r>
            <a:r>
              <a:rPr lang="en-US" sz="2800" dirty="0" err="1"/>
              <a:t>đường</a:t>
            </a:r>
            <a:r>
              <a:rPr lang="en-US" sz="2800" dirty="0"/>
              <a:t>. </a:t>
            </a:r>
          </a:p>
          <a:p>
            <a:pPr>
              <a:lnSpc>
                <a:spcPct val="150000"/>
              </a:lnSpc>
            </a:pPr>
            <a:r>
              <a:rPr lang="en-US" sz="2800" dirty="0"/>
              <a:t>- </a:t>
            </a:r>
            <a:r>
              <a:rPr lang="en-US" sz="2800" b="1" dirty="0" err="1"/>
              <a:t>Nội</a:t>
            </a:r>
            <a:r>
              <a:rPr lang="en-US" sz="2800" b="1" dirty="0"/>
              <a:t> dung</a:t>
            </a:r>
            <a:r>
              <a:rPr lang="en-US" sz="2800" dirty="0"/>
              <a:t>: </a:t>
            </a:r>
            <a:r>
              <a:rPr lang="en-US" sz="2800" dirty="0" err="1"/>
              <a:t>Đoạn</a:t>
            </a:r>
            <a:r>
              <a:rPr lang="en-US" sz="2800" dirty="0"/>
              <a:t> </a:t>
            </a:r>
            <a:r>
              <a:rPr lang="en-US" sz="2800" dirty="0" err="1"/>
              <a:t>trích</a:t>
            </a:r>
            <a:r>
              <a:rPr lang="en-US" sz="2800" dirty="0"/>
              <a:t> </a:t>
            </a:r>
            <a:r>
              <a:rPr lang="en-US" sz="2800" dirty="0" err="1"/>
              <a:t>kể</a:t>
            </a:r>
            <a:r>
              <a:rPr lang="en-US" sz="2800" dirty="0"/>
              <a:t> lại việc </a:t>
            </a:r>
            <a:r>
              <a:rPr lang="en-US" sz="2800" dirty="0" err="1"/>
              <a:t>Lục</a:t>
            </a:r>
            <a:r>
              <a:rPr lang="en-US" sz="2800" dirty="0"/>
              <a:t> Vân Tiên đã </a:t>
            </a:r>
            <a:r>
              <a:rPr lang="en-US" sz="2800" dirty="0" err="1"/>
              <a:t>đánh</a:t>
            </a:r>
            <a:r>
              <a:rPr lang="en-US" sz="2800" dirty="0"/>
              <a:t> </a:t>
            </a:r>
            <a:r>
              <a:rPr lang="en-US" sz="2800" dirty="0" err="1"/>
              <a:t>bọn</a:t>
            </a:r>
            <a:r>
              <a:rPr lang="en-US" sz="2800" dirty="0"/>
              <a:t> </a:t>
            </a:r>
            <a:r>
              <a:rPr lang="en-US" sz="2800" dirty="0" err="1"/>
              <a:t>cướp</a:t>
            </a:r>
            <a:r>
              <a:rPr lang="en-US" sz="2800" dirty="0"/>
              <a:t> </a:t>
            </a:r>
            <a:r>
              <a:rPr lang="en-US" sz="2800" dirty="0" err="1"/>
              <a:t>đường</a:t>
            </a:r>
            <a:r>
              <a:rPr lang="en-US" sz="2800" dirty="0"/>
              <a:t> </a:t>
            </a:r>
            <a:r>
              <a:rPr lang="en-US" sz="2800" dirty="0" err="1"/>
              <a:t>cứu</a:t>
            </a:r>
            <a:r>
              <a:rPr lang="en-US" sz="2800" dirty="0"/>
              <a:t> </a:t>
            </a:r>
            <a:r>
              <a:rPr lang="en-US" sz="2800" dirty="0" err="1"/>
              <a:t>Kiều</a:t>
            </a:r>
            <a:r>
              <a:rPr lang="en-US" sz="2800" dirty="0"/>
              <a:t> </a:t>
            </a:r>
            <a:r>
              <a:rPr lang="en-US" sz="2800" dirty="0" err="1"/>
              <a:t>Nguyệt</a:t>
            </a:r>
            <a:r>
              <a:rPr lang="en-US" sz="2800" dirty="0"/>
              <a:t> Nga.</a:t>
            </a:r>
          </a:p>
        </p:txBody>
      </p:sp>
    </p:spTree>
    <p:extLst>
      <p:ext uri="{BB962C8B-B14F-4D97-AF65-F5344CB8AC3E}">
        <p14:creationId xmlns:p14="http://schemas.microsoft.com/office/powerpoint/2010/main" val="54188018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1451" y="11575"/>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301456" y="275994"/>
            <a:ext cx="3916140" cy="596766"/>
          </a:xfrm>
          <a:prstGeom prst="rect">
            <a:avLst/>
          </a:prstGeom>
          <a:noFill/>
        </p:spPr>
        <p:txBody>
          <a:bodyPr wrap="square" lIns="0" tIns="0" rIns="0" bIns="0" rtlCol="0">
            <a:spAutoFit/>
          </a:bodyPr>
          <a:lstStyle/>
          <a:p>
            <a:pPr>
              <a:lnSpc>
                <a:spcPct val="115000"/>
              </a:lnSpc>
              <a:spcAft>
                <a:spcPts val="800"/>
              </a:spcAft>
            </a:pPr>
            <a:r>
              <a:rPr lang="en-US" sz="36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c. </a:t>
            </a:r>
            <a:r>
              <a:rPr lang="en-US" sz="36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Đoạn</a:t>
            </a:r>
            <a:r>
              <a:rPr lang="en-US" sz="3600" b="1" dirty="0">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600" b="1" dirty="0" err="1">
                <a:solidFill>
                  <a:srgbClr val="0070C0"/>
                </a:solidFill>
                <a:effectLst/>
                <a:latin typeface="Times New Roman" panose="02020603050405020304" pitchFamily="18" charset="0"/>
                <a:ea typeface="MS Mincho" panose="02020609040205080304" pitchFamily="49" charset="-128"/>
                <a:cs typeface="Times New Roman" panose="02020603050405020304" pitchFamily="18" charset="0"/>
              </a:rPr>
              <a:t>trích</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9F2DAB0C-F0AF-8107-7A42-3A94998FF56B}"/>
              </a:ext>
            </a:extLst>
          </p:cNvPr>
          <p:cNvSpPr txBox="1"/>
          <p:nvPr/>
        </p:nvSpPr>
        <p:spPr>
          <a:xfrm>
            <a:off x="834716" y="1677211"/>
            <a:ext cx="7719461" cy="3246530"/>
          </a:xfrm>
          <a:prstGeom prst="rect">
            <a:avLst/>
          </a:prstGeom>
          <a:noFill/>
        </p:spPr>
        <p:txBody>
          <a:bodyPr wrap="square">
            <a:spAutoFit/>
          </a:bodyPr>
          <a:lstStyle/>
          <a:p>
            <a:pPr>
              <a:lnSpc>
                <a:spcPct val="150000"/>
              </a:lnSpc>
            </a:pPr>
            <a:r>
              <a:rPr lang="en-US" sz="2800" b="1" dirty="0"/>
              <a:t>-</a:t>
            </a:r>
            <a:r>
              <a:rPr lang="vi-VN" sz="2800" b="1" dirty="0"/>
              <a:t> Bố cục</a:t>
            </a:r>
            <a:r>
              <a:rPr lang="vi-VN" sz="2800" dirty="0"/>
              <a:t>:</a:t>
            </a:r>
            <a:r>
              <a:rPr lang="en-US" sz="2800" dirty="0"/>
              <a:t> 2</a:t>
            </a:r>
            <a:r>
              <a:rPr lang="vi-VN" sz="2800" dirty="0"/>
              <a:t> phần</a:t>
            </a:r>
            <a:endParaRPr lang="en-US" sz="2800" dirty="0"/>
          </a:p>
          <a:p>
            <a:pPr>
              <a:lnSpc>
                <a:spcPct val="150000"/>
              </a:lnSpc>
            </a:pPr>
            <a:r>
              <a:rPr lang="en-US" sz="2800" b="1" dirty="0"/>
              <a:t>+ </a:t>
            </a:r>
            <a:r>
              <a:rPr lang="en-US" sz="2800" b="1" dirty="0" err="1"/>
              <a:t>Phần</a:t>
            </a:r>
            <a:r>
              <a:rPr lang="en-US" sz="2800" b="1" dirty="0"/>
              <a:t> 1:</a:t>
            </a:r>
            <a:r>
              <a:rPr lang="en-US" sz="2800" dirty="0"/>
              <a:t> (</a:t>
            </a:r>
            <a:r>
              <a:rPr lang="vi-VN" sz="2800" dirty="0"/>
              <a:t>14 dòng đầu</a:t>
            </a:r>
            <a:r>
              <a:rPr lang="en-US" sz="2800" dirty="0"/>
              <a:t>)</a:t>
            </a:r>
            <a:r>
              <a:rPr lang="vi-VN" sz="2800" dirty="0"/>
              <a:t> Lục Vân Tiên đánh bọn cướp cứu Kiều Nguyệt Nga.</a:t>
            </a:r>
            <a:endParaRPr lang="en-US" sz="2800" dirty="0"/>
          </a:p>
          <a:p>
            <a:pPr>
              <a:lnSpc>
                <a:spcPct val="150000"/>
              </a:lnSpc>
            </a:pPr>
            <a:r>
              <a:rPr lang="en-US" sz="2800" b="1" dirty="0"/>
              <a:t>+ </a:t>
            </a:r>
            <a:r>
              <a:rPr lang="en-US" sz="2800" b="1" dirty="0" err="1"/>
              <a:t>Phần</a:t>
            </a:r>
            <a:r>
              <a:rPr lang="en-US" sz="2800" b="1" dirty="0"/>
              <a:t> 2:</a:t>
            </a:r>
            <a:r>
              <a:rPr lang="en-US" sz="2800" dirty="0"/>
              <a:t> (Còn lại) </a:t>
            </a:r>
            <a:r>
              <a:rPr lang="vi-VN" sz="2800" dirty="0"/>
              <a:t>Cuộc đối thoại của Lục Vân Tiên và Kiều Nguyệt Nga.</a:t>
            </a:r>
            <a:endParaRPr lang="en-US" sz="4000" dirty="0"/>
          </a:p>
        </p:txBody>
      </p:sp>
    </p:spTree>
    <p:extLst>
      <p:ext uri="{BB962C8B-B14F-4D97-AF65-F5344CB8AC3E}">
        <p14:creationId xmlns:p14="http://schemas.microsoft.com/office/powerpoint/2010/main" val="10666609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1451" y="11575"/>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301456" y="275994"/>
            <a:ext cx="3916140" cy="596766"/>
          </a:xfrm>
          <a:prstGeom prst="rect">
            <a:avLst/>
          </a:prstGeom>
          <a:noFill/>
        </p:spPr>
        <p:txBody>
          <a:bodyPr wrap="square" lIns="0" tIns="0" rIns="0" bIns="0" rtlCol="0">
            <a:spAutoFit/>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c.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Đoạn</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panose="02020609040205080304" pitchFamily="49" charset="-128"/>
                <a:cs typeface="Times New Roman" panose="02020603050405020304" pitchFamily="18" charset="0"/>
              </a:rPr>
              <a:t>trích</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9F2DAB0C-F0AF-8107-7A42-3A94998FF56B}"/>
              </a:ext>
            </a:extLst>
          </p:cNvPr>
          <p:cNvSpPr txBox="1"/>
          <p:nvPr/>
        </p:nvSpPr>
        <p:spPr>
          <a:xfrm>
            <a:off x="834716" y="1677211"/>
            <a:ext cx="7719461" cy="3246530"/>
          </a:xfrm>
          <a:prstGeom prst="rect">
            <a:avLst/>
          </a:prstGeom>
          <a:noFill/>
        </p:spPr>
        <p:txBody>
          <a:bodyPr wrap="square">
            <a:spAutoFit/>
          </a:bodyPr>
          <a:lstStyle/>
          <a:p>
            <a:pPr marL="457200" marR="0" lvl="0" indent="-457200" algn="l" defTabSz="914400" rtl="0" eaLnBrk="1" fontAlgn="auto" latinLnBrk="0" hangingPunct="1">
              <a:lnSpc>
                <a:spcPct val="150000"/>
              </a:lnSpc>
              <a:spcBef>
                <a:spcPts val="0"/>
              </a:spcBef>
              <a:spcAft>
                <a:spcPts val="0"/>
              </a:spcAft>
              <a:buClrTx/>
              <a:buSzTx/>
              <a:buFontTx/>
              <a:buChar char="-"/>
              <a:tabLst/>
              <a:defRPr/>
            </a:pPr>
            <a:r>
              <a:rPr lang="en-US" sz="2800" b="1" dirty="0">
                <a:solidFill>
                  <a:prstClr val="black"/>
                </a:solidFill>
                <a:latin typeface="times new roman"/>
              </a:rPr>
              <a:t>Hai </a:t>
            </a:r>
            <a:r>
              <a:rPr lang="en-US" sz="2800" b="1" dirty="0" err="1">
                <a:solidFill>
                  <a:prstClr val="black"/>
                </a:solidFill>
                <a:latin typeface="times new roman"/>
              </a:rPr>
              <a:t>tuyến</a:t>
            </a:r>
            <a:r>
              <a:rPr lang="en-US" sz="2800" b="1" dirty="0">
                <a:solidFill>
                  <a:prstClr val="black"/>
                </a:solidFill>
                <a:latin typeface="times new roman"/>
              </a:rPr>
              <a:t> </a:t>
            </a:r>
            <a:r>
              <a:rPr lang="en-US" sz="2800" b="1" dirty="0" err="1">
                <a:solidFill>
                  <a:prstClr val="black"/>
                </a:solidFill>
                <a:latin typeface="times new roman"/>
              </a:rPr>
              <a:t>nhân</a:t>
            </a:r>
            <a:r>
              <a:rPr lang="en-US" sz="2800" b="1" dirty="0">
                <a:solidFill>
                  <a:prstClr val="black"/>
                </a:solidFill>
                <a:latin typeface="times new roman"/>
              </a:rPr>
              <a:t> </a:t>
            </a:r>
            <a:r>
              <a:rPr lang="en-US" sz="2800" b="1" dirty="0" err="1">
                <a:solidFill>
                  <a:prstClr val="black"/>
                </a:solidFill>
                <a:latin typeface="times new roman"/>
              </a:rPr>
              <a:t>vật</a:t>
            </a:r>
            <a:r>
              <a:rPr kumimoji="0" lang="vi-VN" sz="2800" b="0" i="0" u="none" strike="noStrike" kern="1200" cap="none" spc="0" normalizeH="0" baseline="0" noProof="0" dirty="0">
                <a:ln>
                  <a:noFill/>
                </a:ln>
                <a:solidFill>
                  <a:prstClr val="black"/>
                </a:solidFill>
                <a:effectLst/>
                <a:uLnTx/>
                <a:uFillTx/>
                <a:latin typeface="times new roman"/>
                <a:ea typeface="+mn-ea"/>
                <a:cs typeface="+mn-cs"/>
              </a:rPr>
              <a:t>:</a:t>
            </a:r>
            <a:r>
              <a:rPr kumimoji="0" lang="en-US" sz="2800" b="0" i="0" u="none" strike="noStrike" kern="1200" cap="none" spc="0" normalizeH="0" baseline="0" noProof="0" dirty="0">
                <a:ln>
                  <a:noFill/>
                </a:ln>
                <a:solidFill>
                  <a:prstClr val="black"/>
                </a:solidFill>
                <a:effectLst/>
                <a:uLnTx/>
                <a:uFillTx/>
                <a:latin typeface="times new roman"/>
                <a:ea typeface="+mn-ea"/>
                <a:cs typeface="+mn-cs"/>
              </a:rPr>
              <a:t> </a:t>
            </a:r>
          </a:p>
          <a:p>
            <a:pPr marR="0" lvl="0" algn="l" defTabSz="914400" rtl="0" eaLnBrk="1" fontAlgn="auto" latinLnBrk="0" hangingPunct="1">
              <a:lnSpc>
                <a:spcPct val="150000"/>
              </a:lnSpc>
              <a:spcBef>
                <a:spcPts val="0"/>
              </a:spcBef>
              <a:spcAft>
                <a:spcPts val="0"/>
              </a:spcAft>
              <a:buClrTx/>
              <a:buSzTx/>
              <a:tabLst/>
              <a:defRPr/>
            </a:pP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Nhân</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vật</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chính</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diện</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a:t>
            </a:r>
            <a:r>
              <a:rPr kumimoji="0" lang="en-US" sz="2800" b="0" i="0" u="none" strike="noStrike" kern="1200" cap="none" spc="0" normalizeH="0" baseline="0" noProof="0" dirty="0">
                <a:ln>
                  <a:noFill/>
                </a:ln>
                <a:solidFill>
                  <a:prstClr val="black"/>
                </a:solidFill>
                <a:effectLst/>
                <a:uLnTx/>
                <a:uFillTx/>
                <a:latin typeface="times new roman"/>
                <a:ea typeface="+mn-ea"/>
                <a:cs typeface="+mn-cs"/>
              </a:rPr>
              <a:t> </a:t>
            </a:r>
            <a:r>
              <a:rPr kumimoji="0" lang="vi-VN" sz="2800" b="0" i="0" u="none" strike="noStrike" kern="1200" cap="none" spc="0" normalizeH="0" baseline="0" noProof="0" dirty="0">
                <a:ln>
                  <a:noFill/>
                </a:ln>
                <a:solidFill>
                  <a:prstClr val="black"/>
                </a:solidFill>
                <a:effectLst/>
                <a:uLnTx/>
                <a:uFillTx/>
                <a:latin typeface="times new roman"/>
                <a:ea typeface="+mn-ea"/>
                <a:cs typeface="+mn-cs"/>
              </a:rPr>
              <a:t> Lục Vân Tiên </a:t>
            </a:r>
            <a:r>
              <a:rPr kumimoji="0" lang="en-US" sz="2800" b="0" i="0" u="none" strike="noStrike" kern="1200" cap="none" spc="0" normalizeH="0" baseline="0" noProof="0" dirty="0" err="1">
                <a:ln>
                  <a:noFill/>
                </a:ln>
                <a:solidFill>
                  <a:prstClr val="black"/>
                </a:solidFill>
                <a:effectLst/>
                <a:uLnTx/>
                <a:uFillTx/>
                <a:latin typeface="times new roman"/>
                <a:ea typeface="+mn-ea"/>
                <a:cs typeface="+mn-cs"/>
              </a:rPr>
              <a:t>và</a:t>
            </a:r>
            <a:r>
              <a:rPr kumimoji="0" lang="en-US" sz="2800" b="0" i="0" u="none" strike="noStrike" kern="1200" cap="none" spc="0" normalizeH="0" noProof="0" dirty="0">
                <a:ln>
                  <a:noFill/>
                </a:ln>
                <a:solidFill>
                  <a:prstClr val="black"/>
                </a:solidFill>
                <a:effectLst/>
                <a:uLnTx/>
                <a:uFillTx/>
                <a:latin typeface="times new roman"/>
                <a:ea typeface="+mn-ea"/>
                <a:cs typeface="+mn-cs"/>
              </a:rPr>
              <a:t> </a:t>
            </a:r>
            <a:r>
              <a:rPr kumimoji="0" lang="vi-VN" sz="2800" b="0" i="0" u="none" strike="noStrike" kern="1200" cap="none" spc="0" normalizeH="0" baseline="0" noProof="0" dirty="0">
                <a:ln>
                  <a:noFill/>
                </a:ln>
                <a:solidFill>
                  <a:prstClr val="black"/>
                </a:solidFill>
                <a:effectLst/>
                <a:uLnTx/>
                <a:uFillTx/>
                <a:latin typeface="times new roman"/>
                <a:ea typeface="+mn-ea"/>
                <a:cs typeface="+mn-cs"/>
              </a:rPr>
              <a:t>Kiều Nguyệt Nga.</a:t>
            </a:r>
            <a:endParaRPr kumimoji="0" lang="en-US" sz="28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lang="en-US" sz="2800" b="1" dirty="0" err="1">
                <a:solidFill>
                  <a:prstClr val="black"/>
                </a:solidFill>
                <a:latin typeface="times new roman"/>
              </a:rPr>
              <a:t>Nhân</a:t>
            </a:r>
            <a:r>
              <a:rPr lang="en-US" sz="2800" b="1" dirty="0">
                <a:solidFill>
                  <a:prstClr val="black"/>
                </a:solidFill>
                <a:latin typeface="times new roman"/>
              </a:rPr>
              <a:t> </a:t>
            </a:r>
            <a:r>
              <a:rPr lang="en-US" sz="2800" b="1" dirty="0" err="1">
                <a:solidFill>
                  <a:prstClr val="black"/>
                </a:solidFill>
                <a:latin typeface="times new roman"/>
              </a:rPr>
              <a:t>vật</a:t>
            </a:r>
            <a:r>
              <a:rPr lang="en-US" sz="2800" b="1" dirty="0">
                <a:solidFill>
                  <a:prstClr val="black"/>
                </a:solidFill>
                <a:latin typeface="times new roman"/>
              </a:rPr>
              <a:t> </a:t>
            </a:r>
            <a:r>
              <a:rPr lang="en-US" sz="2800" b="1" dirty="0" err="1">
                <a:solidFill>
                  <a:prstClr val="black"/>
                </a:solidFill>
                <a:latin typeface="times new roman"/>
              </a:rPr>
              <a:t>phản</a:t>
            </a:r>
            <a:r>
              <a:rPr lang="en-US" sz="2800" b="1" dirty="0">
                <a:solidFill>
                  <a:prstClr val="black"/>
                </a:solidFill>
                <a:latin typeface="times new roman"/>
              </a:rPr>
              <a:t> </a:t>
            </a:r>
            <a:r>
              <a:rPr lang="en-US" sz="2800" b="1" dirty="0" err="1">
                <a:solidFill>
                  <a:prstClr val="black"/>
                </a:solidFill>
                <a:latin typeface="times new roman"/>
              </a:rPr>
              <a:t>diện</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i="0" u="none" strike="noStrike" kern="1200" cap="none" spc="0" normalizeH="0" noProof="0" dirty="0" err="1">
                <a:ln>
                  <a:noFill/>
                </a:ln>
                <a:solidFill>
                  <a:prstClr val="black"/>
                </a:solidFill>
                <a:effectLst/>
                <a:uLnTx/>
                <a:uFillTx/>
                <a:latin typeface="times new roman"/>
                <a:ea typeface="+mn-ea"/>
                <a:cs typeface="+mn-cs"/>
              </a:rPr>
              <a:t>Phong</a:t>
            </a:r>
            <a:r>
              <a:rPr kumimoji="0" lang="en-US" sz="2800" i="0" u="none" strike="noStrike" kern="1200" cap="none" spc="0" normalizeH="0" noProof="0" dirty="0">
                <a:ln>
                  <a:noFill/>
                </a:ln>
                <a:solidFill>
                  <a:prstClr val="black"/>
                </a:solidFill>
                <a:effectLst/>
                <a:uLnTx/>
                <a:uFillTx/>
                <a:latin typeface="times new roman"/>
                <a:ea typeface="+mn-ea"/>
                <a:cs typeface="+mn-cs"/>
              </a:rPr>
              <a:t> Lai </a:t>
            </a:r>
            <a:r>
              <a:rPr kumimoji="0" lang="en-US" sz="2800" i="0" u="none" strike="noStrike" kern="1200" cap="none" spc="0" normalizeH="0" noProof="0" dirty="0" err="1">
                <a:ln>
                  <a:noFill/>
                </a:ln>
                <a:solidFill>
                  <a:prstClr val="black"/>
                </a:solidFill>
                <a:effectLst/>
                <a:uLnTx/>
                <a:uFillTx/>
                <a:latin typeface="times new roman"/>
                <a:ea typeface="+mn-ea"/>
                <a:cs typeface="+mn-cs"/>
              </a:rPr>
              <a:t>và</a:t>
            </a:r>
            <a:r>
              <a:rPr kumimoji="0" lang="en-US" sz="2800" i="0" u="none" strike="noStrike" kern="1200" cap="none" spc="0" normalizeH="0" noProof="0" dirty="0">
                <a:ln>
                  <a:noFill/>
                </a:ln>
                <a:solidFill>
                  <a:prstClr val="black"/>
                </a:solidFill>
                <a:effectLst/>
                <a:uLnTx/>
                <a:uFillTx/>
                <a:latin typeface="times new roman"/>
                <a:ea typeface="+mn-ea"/>
                <a:cs typeface="+mn-cs"/>
              </a:rPr>
              <a:t> </a:t>
            </a:r>
            <a:r>
              <a:rPr kumimoji="0" lang="en-US" sz="2800" i="0" u="none" strike="noStrike" kern="1200" cap="none" spc="0" normalizeH="0" noProof="0" dirty="0" err="1">
                <a:ln>
                  <a:noFill/>
                </a:ln>
                <a:solidFill>
                  <a:prstClr val="black"/>
                </a:solidFill>
                <a:effectLst/>
                <a:uLnTx/>
                <a:uFillTx/>
                <a:latin typeface="times new roman"/>
                <a:ea typeface="+mn-ea"/>
                <a:cs typeface="+mn-cs"/>
              </a:rPr>
              <a:t>bè</a:t>
            </a:r>
            <a:r>
              <a:rPr kumimoji="0" lang="en-US" sz="2800" i="0" u="none" strike="noStrike" kern="1200" cap="none" spc="0" normalizeH="0" noProof="0" dirty="0">
                <a:ln>
                  <a:noFill/>
                </a:ln>
                <a:solidFill>
                  <a:prstClr val="black"/>
                </a:solidFill>
                <a:effectLst/>
                <a:uLnTx/>
                <a:uFillTx/>
                <a:latin typeface="times new roman"/>
                <a:ea typeface="+mn-ea"/>
                <a:cs typeface="+mn-cs"/>
              </a:rPr>
              <a:t> </a:t>
            </a:r>
            <a:r>
              <a:rPr kumimoji="0" lang="en-US" sz="2800" i="0" u="none" strike="noStrike" kern="1200" cap="none" spc="0" normalizeH="0" noProof="0" dirty="0" err="1">
                <a:ln>
                  <a:noFill/>
                </a:ln>
                <a:solidFill>
                  <a:prstClr val="black"/>
                </a:solidFill>
                <a:effectLst/>
                <a:uLnTx/>
                <a:uFillTx/>
                <a:latin typeface="times new roman"/>
                <a:ea typeface="+mn-ea"/>
                <a:cs typeface="+mn-cs"/>
              </a:rPr>
              <a:t>lũ</a:t>
            </a:r>
            <a:r>
              <a:rPr kumimoji="0" lang="en-US" sz="2800" i="0" u="none" strike="noStrike" kern="1200" cap="none" spc="0" normalizeH="0" noProof="0" dirty="0">
                <a:ln>
                  <a:noFill/>
                </a:ln>
                <a:solidFill>
                  <a:prstClr val="black"/>
                </a:solidFill>
                <a:effectLst/>
                <a:uLnTx/>
                <a:uFillTx/>
                <a:latin typeface="times new roman"/>
                <a:ea typeface="+mn-ea"/>
                <a:cs typeface="+mn-cs"/>
              </a:rPr>
              <a:t> </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2800" b="1" baseline="0" dirty="0">
                <a:solidFill>
                  <a:prstClr val="black"/>
                </a:solidFill>
                <a:latin typeface="times new roman"/>
              </a:rPr>
              <a:t>=&gt; </a:t>
            </a:r>
            <a:r>
              <a:rPr lang="en-US" sz="2800" b="1" baseline="0" dirty="0" err="1">
                <a:solidFill>
                  <a:prstClr val="black"/>
                </a:solidFill>
                <a:latin typeface="times new roman"/>
              </a:rPr>
              <a:t>Đặc</a:t>
            </a:r>
            <a:r>
              <a:rPr lang="en-US" sz="2800" b="1" dirty="0">
                <a:solidFill>
                  <a:prstClr val="black"/>
                </a:solidFill>
                <a:latin typeface="times new roman"/>
              </a:rPr>
              <a:t> </a:t>
            </a:r>
            <a:r>
              <a:rPr lang="en-US" sz="2800" b="1" dirty="0" err="1">
                <a:solidFill>
                  <a:prstClr val="black"/>
                </a:solidFill>
                <a:latin typeface="times new roman"/>
              </a:rPr>
              <a:t>trưng</a:t>
            </a:r>
            <a:r>
              <a:rPr lang="en-US" sz="2800" b="1" dirty="0">
                <a:solidFill>
                  <a:prstClr val="black"/>
                </a:solidFill>
                <a:latin typeface="times new roman"/>
              </a:rPr>
              <a:t> </a:t>
            </a:r>
            <a:r>
              <a:rPr lang="en-US" sz="2800" b="1" dirty="0" err="1">
                <a:solidFill>
                  <a:prstClr val="black"/>
                </a:solidFill>
                <a:latin typeface="times new roman"/>
              </a:rPr>
              <a:t>của</a:t>
            </a:r>
            <a:r>
              <a:rPr lang="en-US" sz="2800" b="1" dirty="0">
                <a:solidFill>
                  <a:prstClr val="black"/>
                </a:solidFill>
                <a:latin typeface="times new roman"/>
              </a:rPr>
              <a:t> </a:t>
            </a:r>
            <a:r>
              <a:rPr lang="en-US" sz="2800" b="1" dirty="0" err="1">
                <a:solidFill>
                  <a:prstClr val="black"/>
                </a:solidFill>
                <a:latin typeface="times new roman"/>
              </a:rPr>
              <a:t>truyện</a:t>
            </a:r>
            <a:r>
              <a:rPr lang="en-US" sz="2800" b="1" dirty="0">
                <a:solidFill>
                  <a:prstClr val="black"/>
                </a:solidFill>
                <a:latin typeface="times new roman"/>
              </a:rPr>
              <a:t> </a:t>
            </a:r>
            <a:r>
              <a:rPr lang="en-US" sz="2800" b="1" dirty="0" err="1">
                <a:solidFill>
                  <a:prstClr val="black"/>
                </a:solidFill>
                <a:latin typeface="times new roman"/>
              </a:rPr>
              <a:t>thơ</a:t>
            </a:r>
            <a:r>
              <a:rPr lang="en-US" sz="2800" b="1" dirty="0">
                <a:solidFill>
                  <a:prstClr val="black"/>
                </a:solidFill>
                <a:latin typeface="times new roman"/>
              </a:rPr>
              <a:t> </a:t>
            </a:r>
            <a:r>
              <a:rPr lang="en-US" sz="2800" b="1" dirty="0" err="1">
                <a:solidFill>
                  <a:prstClr val="black"/>
                </a:solidFill>
                <a:latin typeface="times new roman"/>
              </a:rPr>
              <a:t>Nôm</a:t>
            </a:r>
            <a:endParaRPr kumimoji="0" lang="en-US" sz="4000" b="1" i="0" u="none" strike="noStrike" kern="1200" cap="none" spc="0" normalizeH="0" baseline="0" noProof="0" dirty="0">
              <a:ln>
                <a:noFill/>
              </a:ln>
              <a:solidFill>
                <a:prstClr val="black"/>
              </a:solidFill>
              <a:effectLst/>
              <a:uLnTx/>
              <a:uFillTx/>
              <a:latin typeface="times new roman"/>
            </a:endParaRPr>
          </a:p>
        </p:txBody>
      </p:sp>
    </p:spTree>
    <p:extLst>
      <p:ext uri="{BB962C8B-B14F-4D97-AF65-F5344CB8AC3E}">
        <p14:creationId xmlns:p14="http://schemas.microsoft.com/office/powerpoint/2010/main" val="332231481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667323" y="-2667324"/>
            <a:ext cx="6857355" cy="12192002"/>
          </a:xfrm>
          <a:prstGeom prst="rect">
            <a:avLst/>
          </a:prstGeom>
        </p:spPr>
      </p:pic>
      <p:sp>
        <p:nvSpPr>
          <p:cNvPr id="26" name="文本框 25">
            <a:extLst>
              <a:ext uri="{FF2B5EF4-FFF2-40B4-BE49-F238E27FC236}">
                <a16:creationId xmlns:a16="http://schemas.microsoft.com/office/drawing/2014/main" id="{E5EA6B31-DC27-445E-AA06-7911F5AD4AC6}"/>
              </a:ext>
            </a:extLst>
          </p:cNvPr>
          <p:cNvSpPr txBox="1"/>
          <p:nvPr/>
        </p:nvSpPr>
        <p:spPr>
          <a:xfrm>
            <a:off x="5136038" y="1261104"/>
            <a:ext cx="6631624" cy="2308324"/>
          </a:xfrm>
          <a:prstGeom prst="rect">
            <a:avLst/>
          </a:prstGeom>
          <a:noFill/>
        </p:spPr>
        <p:txBody>
          <a:bodyPr wrap="none" rtlCol="0">
            <a:spAutoFit/>
          </a:bodyPr>
          <a:lstStyle/>
          <a:p>
            <a:pPr algn="ctr"/>
            <a:r>
              <a:rPr lang="en-US" altLang="zh-CN" sz="7200" b="1" dirty="0">
                <a:solidFill>
                  <a:srgbClr val="794C28"/>
                </a:solidFill>
                <a:cs typeface="+mn-ea"/>
                <a:sym typeface="+mn-lt"/>
              </a:rPr>
              <a:t>II. ĐỌC</a:t>
            </a:r>
          </a:p>
          <a:p>
            <a:pPr algn="ctr"/>
            <a:r>
              <a:rPr lang="en-US" altLang="zh-CN" sz="7200" b="1" dirty="0">
                <a:solidFill>
                  <a:srgbClr val="794C28"/>
                </a:solidFill>
                <a:cs typeface="+mn-ea"/>
                <a:sym typeface="+mn-lt"/>
              </a:rPr>
              <a:t> HIỂU VĂN BẢN </a:t>
            </a:r>
            <a:endParaRPr lang="zh-CN" altLang="en-US" sz="7200" b="1" dirty="0">
              <a:solidFill>
                <a:srgbClr val="794C28"/>
              </a:solidFill>
              <a:cs typeface="+mn-ea"/>
              <a:sym typeface="+mn-lt"/>
            </a:endParaRPr>
          </a:p>
        </p:txBody>
      </p:sp>
      <p:pic>
        <p:nvPicPr>
          <p:cNvPr id="9" name="图片 8">
            <a:extLst>
              <a:ext uri="{FF2B5EF4-FFF2-40B4-BE49-F238E27FC236}">
                <a16:creationId xmlns:a16="http://schemas.microsoft.com/office/drawing/2014/main" id="{2D35B905-0C9A-4777-8BB0-10094587B3C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9140" y="0"/>
            <a:ext cx="5500841" cy="7138856"/>
          </a:xfrm>
          <a:prstGeom prst="rect">
            <a:avLst/>
          </a:prstGeom>
        </p:spPr>
      </p:pic>
    </p:spTree>
    <p:extLst>
      <p:ext uri="{BB962C8B-B14F-4D97-AF65-F5344CB8AC3E}">
        <p14:creationId xmlns:p14="http://schemas.microsoft.com/office/powerpoint/2010/main" val="272406132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0" y="23083"/>
            <a:ext cx="12191999" cy="7506125"/>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081944" y="275994"/>
            <a:ext cx="6400800" cy="1201611"/>
          </a:xfrm>
          <a:prstGeom prst="rect">
            <a:avLst/>
          </a:prstGeom>
          <a:noFill/>
        </p:spPr>
        <p:txBody>
          <a:bodyPr wrap="square" lIns="0" tIns="0" rIns="0" bIns="0" rtlCol="0">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lang="en-US" sz="32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Tập</a:t>
            </a:r>
            <a:r>
              <a:rPr lang="en-US" sz="32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 </a:t>
            </a:r>
            <a:r>
              <a:rPr lang="en-US" sz="32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làm</a:t>
            </a:r>
            <a:r>
              <a:rPr lang="en-US" sz="32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 </a:t>
            </a:r>
            <a:r>
              <a:rPr lang="en-US" sz="32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nhà</a:t>
            </a:r>
            <a:r>
              <a:rPr lang="en-US" sz="32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 </a:t>
            </a:r>
            <a:r>
              <a:rPr lang="en-US" sz="32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nghiên</a:t>
            </a:r>
            <a:r>
              <a:rPr lang="en-US" sz="32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 </a:t>
            </a:r>
            <a:r>
              <a:rPr lang="en-US" sz="32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cứu</a:t>
            </a:r>
            <a:r>
              <a:rPr lang="en-US" sz="32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 </a:t>
            </a:r>
          </a:p>
          <a:p>
            <a:pPr marL="0" marR="0" lvl="0" indent="0" algn="ctr" defTabSz="914400" rtl="0" eaLnBrk="1" fontAlgn="auto" latinLnBrk="0" hangingPunct="1">
              <a:lnSpc>
                <a:spcPct val="115000"/>
              </a:lnSpc>
              <a:spcBef>
                <a:spcPts val="0"/>
              </a:spcBef>
              <a:spcAft>
                <a:spcPts val="800"/>
              </a:spcAft>
              <a:buClrTx/>
              <a:buSzTx/>
              <a:buFontTx/>
              <a:buNone/>
              <a:tabLst/>
              <a:defRPr/>
            </a:pPr>
            <a:r>
              <a:rPr lang="en-US" sz="32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truyện</a:t>
            </a:r>
            <a:r>
              <a:rPr lang="en-US" sz="32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 </a:t>
            </a:r>
            <a:r>
              <a:rPr lang="en-US" sz="32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th</a:t>
            </a:r>
            <a:r>
              <a:rPr lang="vi-VN" sz="32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ơ</a:t>
            </a:r>
            <a:r>
              <a:rPr lang="en-US" sz="32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 </a:t>
            </a:r>
            <a:r>
              <a:rPr lang="en-US" sz="32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Nôm</a:t>
            </a:r>
            <a:endParaRPr kumimoji="0" lang="en-US" sz="3200" b="0" i="0" u="none" strike="noStrike" kern="1200" cap="none" spc="0" normalizeH="0" baseline="0" noProof="0" dirty="0">
              <a:ln>
                <a:noFill/>
              </a:ln>
              <a:solidFill>
                <a:prstClr val="black"/>
              </a:solidFill>
              <a:effectLst/>
              <a:uLnTx/>
              <a:uFillTx/>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2" name="图片 7">
            <a:extLst>
              <a:ext uri="{FF2B5EF4-FFF2-40B4-BE49-F238E27FC236}">
                <a16:creationId xmlns:a16="http://schemas.microsoft.com/office/drawing/2014/main" id="{BA160CF2-ED09-5CA9-D568-1CA170B9F6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3472" y="136188"/>
            <a:ext cx="15009778" cy="7072865"/>
          </a:xfrm>
          <a:prstGeom prst="rect">
            <a:avLst/>
          </a:prstGeom>
        </p:spPr>
      </p:pic>
      <p:sp>
        <p:nvSpPr>
          <p:cNvPr id="5" name="TextBox 4">
            <a:extLst>
              <a:ext uri="{FF2B5EF4-FFF2-40B4-BE49-F238E27FC236}">
                <a16:creationId xmlns:a16="http://schemas.microsoft.com/office/drawing/2014/main" id="{386CC194-C60D-560E-44E3-C7DC40B42545}"/>
              </a:ext>
            </a:extLst>
          </p:cNvPr>
          <p:cNvSpPr txBox="1"/>
          <p:nvPr/>
        </p:nvSpPr>
        <p:spPr>
          <a:xfrm>
            <a:off x="52989" y="2057691"/>
            <a:ext cx="8101628" cy="4462760"/>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times new roman"/>
              </a:rPr>
              <a:t>Nhóm</a:t>
            </a:r>
            <a:r>
              <a:rPr kumimoji="0" lang="en-US" sz="2400" b="1" i="0" u="none" strike="noStrike" kern="1200" cap="none" spc="0" normalizeH="0" noProof="0" dirty="0">
                <a:ln>
                  <a:noFill/>
                </a:ln>
                <a:solidFill>
                  <a:prstClr val="black"/>
                </a:solidFill>
                <a:effectLst/>
                <a:uLnTx/>
                <a:uFillTx/>
                <a:latin typeface="times new roman"/>
              </a:rPr>
              <a:t> 1. </a:t>
            </a:r>
            <a:r>
              <a:rPr lang="en-US" sz="2400" b="1" baseline="0" dirty="0" err="1">
                <a:solidFill>
                  <a:prstClr val="black"/>
                </a:solidFill>
                <a:latin typeface="times new roman"/>
              </a:rPr>
              <a:t>Tìm</a:t>
            </a:r>
            <a:r>
              <a:rPr lang="en-US" sz="2400" b="1" dirty="0">
                <a:solidFill>
                  <a:prstClr val="black"/>
                </a:solidFill>
                <a:latin typeface="times new roman"/>
              </a:rPr>
              <a:t> “</a:t>
            </a:r>
            <a:r>
              <a:rPr lang="en-US" sz="2400" b="1" dirty="0" err="1">
                <a:solidFill>
                  <a:prstClr val="black"/>
                </a:solidFill>
                <a:latin typeface="times new roman"/>
              </a:rPr>
              <a:t>truyện</a:t>
            </a:r>
            <a:r>
              <a:rPr lang="en-US" sz="2400" b="1" dirty="0">
                <a:solidFill>
                  <a:prstClr val="black"/>
                </a:solidFill>
                <a:latin typeface="times new roman"/>
              </a:rPr>
              <a:t>” </a:t>
            </a:r>
            <a:r>
              <a:rPr lang="en-US" sz="2400" b="1" dirty="0" err="1">
                <a:solidFill>
                  <a:prstClr val="black"/>
                </a:solidFill>
                <a:latin typeface="times new roman"/>
              </a:rPr>
              <a:t>trong</a:t>
            </a:r>
            <a:r>
              <a:rPr lang="en-US" sz="2400" b="1" dirty="0">
                <a:solidFill>
                  <a:prstClr val="black"/>
                </a:solidFill>
                <a:latin typeface="times new roman"/>
              </a:rPr>
              <a:t> “</a:t>
            </a:r>
            <a:r>
              <a:rPr lang="en-US" sz="2400" b="1" dirty="0" err="1">
                <a:solidFill>
                  <a:prstClr val="black"/>
                </a:solidFill>
                <a:latin typeface="times new roman"/>
              </a:rPr>
              <a:t>thơ</a:t>
            </a:r>
            <a:r>
              <a:rPr lang="en-US" sz="2400" b="1" dirty="0">
                <a:solidFill>
                  <a:prstClr val="black"/>
                </a:solidFill>
                <a:latin typeface="times new roman"/>
              </a:rPr>
              <a:t>”</a:t>
            </a:r>
            <a:r>
              <a:rPr kumimoji="0" lang="en-US" sz="2400" b="1" i="0" u="none" strike="noStrike" kern="1200" cap="none" spc="0" normalizeH="0" baseline="0" noProof="0" dirty="0">
                <a:ln>
                  <a:noFill/>
                </a:ln>
                <a:solidFill>
                  <a:prstClr val="black"/>
                </a:solidFill>
                <a:effectLst/>
                <a:uLnTx/>
                <a:uFillTx/>
                <a:latin typeface="times new roman"/>
              </a:rPr>
              <a:t> </a:t>
            </a:r>
          </a:p>
          <a:p>
            <a:pPr algn="just">
              <a:tabLst>
                <a:tab pos="1386840" algn="l"/>
              </a:tabLst>
            </a:pP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Đọc</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mười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bốn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dòng</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đầu</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tiên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thực</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những</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yêu</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cầu</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sau</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lang="en-US" sz="2600" dirty="0">
              <a:latin typeface="Calibri" panose="020F0502020204030204" pitchFamily="34" charset="0"/>
              <a:ea typeface="Calibri" panose="020F0502020204030204" pitchFamily="34" charset="0"/>
              <a:cs typeface="Times New Roman" panose="02020603050405020304" pitchFamily="18" charset="0"/>
            </a:endParaRPr>
          </a:p>
          <a:p>
            <a:pPr algn="just">
              <a:tabLst>
                <a:tab pos="1386840" algn="l"/>
              </a:tabLst>
            </a:pP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1.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Xác</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định</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câu</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được</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kể</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chỉ</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rõ</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lời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người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kể</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lời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các</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nhân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vật</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trong</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đoạn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a:t>
            </a:r>
            <a:r>
              <a:rPr lang="en-US" sz="2600" b="1"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lang="en-US" sz="2600" dirty="0">
              <a:latin typeface="Calibri" panose="020F0502020204030204" pitchFamily="34" charset="0"/>
              <a:ea typeface="Calibri" panose="020F0502020204030204" pitchFamily="34" charset="0"/>
              <a:cs typeface="Times New Roman" panose="02020603050405020304" pitchFamily="18" charset="0"/>
            </a:endParaRPr>
          </a:p>
          <a:p>
            <a:pPr algn="just">
              <a:tabLst>
                <a:tab pos="1386840" algn="l"/>
              </a:tabLst>
            </a:pP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2.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Hình</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tượng</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nhân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vật</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Lục</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Vân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Tiên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lên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như</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thế</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nào</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qua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lời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người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kể</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a:t>
            </a:r>
            <a:endParaRPr lang="en-US" sz="2600" dirty="0">
              <a:latin typeface="Calibri" panose="020F0502020204030204" pitchFamily="34" charset="0"/>
              <a:ea typeface="Calibri" panose="020F0502020204030204" pitchFamily="34" charset="0"/>
              <a:cs typeface="Times New Roman" panose="02020603050405020304" pitchFamily="18" charset="0"/>
            </a:endParaRPr>
          </a:p>
          <a:p>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3.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Phân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tích</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đặc</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điểm</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ngôn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ngữ</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đối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thoại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p>
          <a:p>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nhân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vật</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Lục</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Vân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Tiên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Phong</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Lai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trong</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p>
          <a:p>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đoạn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Qua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cuộc</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đối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thoại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đó</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hãy</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rút</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ra </a:t>
            </a:r>
          </a:p>
          <a:p>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những</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nhận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xét</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về</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tính</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cách</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hai</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nhân</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6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vật</a:t>
            </a:r>
            <a:r>
              <a:rPr lang="en-US" sz="26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a:t>
            </a:r>
            <a:endParaRPr kumimoji="0" lang="en-US" sz="2600" b="0" i="0" u="none" strike="noStrike" kern="1200" cap="none" spc="0" normalizeH="0" baseline="0" noProof="0" dirty="0">
              <a:ln>
                <a:noFill/>
              </a:ln>
              <a:solidFill>
                <a:prstClr val="black"/>
              </a:solidFill>
              <a:effectLst/>
              <a:uLnTx/>
              <a:uFillTx/>
              <a:latin typeface="times new roman"/>
            </a:endParaRPr>
          </a:p>
        </p:txBody>
      </p:sp>
    </p:spTree>
    <p:extLst>
      <p:ext uri="{BB962C8B-B14F-4D97-AF65-F5344CB8AC3E}">
        <p14:creationId xmlns:p14="http://schemas.microsoft.com/office/powerpoint/2010/main" val="109231035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0" y="23083"/>
            <a:ext cx="12191999" cy="7506125"/>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081944" y="275994"/>
            <a:ext cx="6400800" cy="1201611"/>
          </a:xfrm>
          <a:prstGeom prst="rect">
            <a:avLst/>
          </a:prstGeom>
          <a:noFill/>
        </p:spPr>
        <p:txBody>
          <a:bodyPr wrap="square" lIns="0" tIns="0" rIns="0" bIns="0" rtlCol="0">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Tập</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làm</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nhà</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nghiên</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cứu</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p>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truyện</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th</a:t>
            </a:r>
            <a:r>
              <a:rPr kumimoji="0" lang="vi-VN"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ơ</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Nôm</a:t>
            </a:r>
            <a:endParaRPr kumimoji="0" lang="en-US" sz="3200" b="0" i="0" u="none" strike="noStrike" kern="1200" cap="none" spc="0" normalizeH="0" baseline="0" noProof="0" dirty="0">
              <a:ln>
                <a:noFill/>
              </a:ln>
              <a:solidFill>
                <a:prstClr val="black"/>
              </a:solidFill>
              <a:effectLst/>
              <a:uLnTx/>
              <a:uFillTx/>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2" name="图片 7">
            <a:extLst>
              <a:ext uri="{FF2B5EF4-FFF2-40B4-BE49-F238E27FC236}">
                <a16:creationId xmlns:a16="http://schemas.microsoft.com/office/drawing/2014/main" id="{BA160CF2-ED09-5CA9-D568-1CA170B9F6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3472" y="136188"/>
            <a:ext cx="15009778" cy="7072865"/>
          </a:xfrm>
          <a:prstGeom prst="rect">
            <a:avLst/>
          </a:prstGeom>
        </p:spPr>
      </p:pic>
      <p:sp>
        <p:nvSpPr>
          <p:cNvPr id="5" name="TextBox 4">
            <a:extLst>
              <a:ext uri="{FF2B5EF4-FFF2-40B4-BE49-F238E27FC236}">
                <a16:creationId xmlns:a16="http://schemas.microsoft.com/office/drawing/2014/main" id="{386CC194-C60D-560E-44E3-C7DC40B42545}"/>
              </a:ext>
            </a:extLst>
          </p:cNvPr>
          <p:cNvSpPr txBox="1"/>
          <p:nvPr/>
        </p:nvSpPr>
        <p:spPr>
          <a:xfrm>
            <a:off x="52989" y="2057691"/>
            <a:ext cx="8101628" cy="38769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Nhóm</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2.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Tìm</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truyện</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trong</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thơ</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a:t>
            </a:r>
          </a:p>
          <a:p>
            <a:pPr algn="just">
              <a:lnSpc>
                <a:spcPct val="115000"/>
              </a:lnSpc>
              <a:spcAft>
                <a:spcPts val="800"/>
              </a:spcAft>
              <a:tabLst>
                <a:tab pos="1386840" algn="l"/>
              </a:tabLst>
            </a:pP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Đọc</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đoạn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còn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lại</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thực</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những</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yêu</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cầu</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sau</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1.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Xác</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định</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câu</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được</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kể</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chỉ</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rõ</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lời</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người</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kể</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lời</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các</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nhân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vật</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trong</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đoạn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a:t>
            </a:r>
            <a:r>
              <a:rPr lang="en-US" sz="2800" b="1"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2.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Hình</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tượng</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nhân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vật</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Lục</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Vân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Tiên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Kiều</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Nguyệt</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Nga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lên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như</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thế</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nào</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qua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lời</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chính</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các</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nhân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vật</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Từ</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đó</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làm</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rõ</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nét</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tính</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cách</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nổi</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bật</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p>
          <a:p>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người</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dân</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Nam </a:t>
            </a:r>
            <a:r>
              <a:rPr lang="en-US" sz="28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Bộ</a:t>
            </a:r>
            <a:r>
              <a:rPr lang="en-US" sz="28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kumimoji="0" lang="en-US" sz="2800" b="1" i="0" u="none" strike="noStrike" kern="1200" cap="none" spc="0" normalizeH="0" baseline="0" noProof="0" dirty="0">
              <a:ln>
                <a:noFill/>
              </a:ln>
              <a:solidFill>
                <a:prstClr val="black"/>
              </a:solidFill>
              <a:effectLst/>
              <a:uLnTx/>
              <a:uFillTx/>
              <a:latin typeface="times new roman"/>
            </a:endParaRPr>
          </a:p>
        </p:txBody>
      </p:sp>
    </p:spTree>
    <p:extLst>
      <p:ext uri="{BB962C8B-B14F-4D97-AF65-F5344CB8AC3E}">
        <p14:creationId xmlns:p14="http://schemas.microsoft.com/office/powerpoint/2010/main" val="306703757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0" y="23083"/>
            <a:ext cx="12191999" cy="7506125"/>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081944" y="275994"/>
            <a:ext cx="6400800" cy="1201611"/>
          </a:xfrm>
          <a:prstGeom prst="rect">
            <a:avLst/>
          </a:prstGeom>
          <a:noFill/>
        </p:spPr>
        <p:txBody>
          <a:bodyPr wrap="square" lIns="0" tIns="0" rIns="0" bIns="0" rtlCol="0">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Tập</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làm</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nhà</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nghiên</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cứu</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p>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truyện</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th</a:t>
            </a:r>
            <a:r>
              <a:rPr kumimoji="0" lang="vi-VN"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ơ</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Nôm</a:t>
            </a:r>
            <a:endParaRPr kumimoji="0" lang="en-US" sz="3200" b="0" i="0" u="none" strike="noStrike" kern="1200" cap="none" spc="0" normalizeH="0" baseline="0" noProof="0" dirty="0">
              <a:ln>
                <a:noFill/>
              </a:ln>
              <a:solidFill>
                <a:prstClr val="black"/>
              </a:solidFill>
              <a:effectLst/>
              <a:uLnTx/>
              <a:uFillTx/>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2" name="图片 7">
            <a:extLst>
              <a:ext uri="{FF2B5EF4-FFF2-40B4-BE49-F238E27FC236}">
                <a16:creationId xmlns:a16="http://schemas.microsoft.com/office/drawing/2014/main" id="{BA160CF2-ED09-5CA9-D568-1CA170B9F6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3472" y="136188"/>
            <a:ext cx="15009778" cy="7072865"/>
          </a:xfrm>
          <a:prstGeom prst="rect">
            <a:avLst/>
          </a:prstGeom>
        </p:spPr>
      </p:pic>
      <p:sp>
        <p:nvSpPr>
          <p:cNvPr id="5" name="TextBox 4">
            <a:extLst>
              <a:ext uri="{FF2B5EF4-FFF2-40B4-BE49-F238E27FC236}">
                <a16:creationId xmlns:a16="http://schemas.microsoft.com/office/drawing/2014/main" id="{386CC194-C60D-560E-44E3-C7DC40B42545}"/>
              </a:ext>
            </a:extLst>
          </p:cNvPr>
          <p:cNvSpPr txBox="1"/>
          <p:nvPr/>
        </p:nvSpPr>
        <p:spPr>
          <a:xfrm>
            <a:off x="52989" y="2057691"/>
            <a:ext cx="8101628" cy="4224233"/>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Nhóm</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3.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Tìm</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thơ</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trong</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truyện</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a:t>
            </a:r>
          </a:p>
          <a:p>
            <a:pPr algn="just">
              <a:tabLst>
                <a:tab pos="1386840" algn="l"/>
              </a:tabLst>
            </a:pP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Đọc</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đoạn</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trích</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thực</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hiện</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những</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yêu</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cầu</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sau</a:t>
            </a:r>
            <a:r>
              <a:rPr lang="en-US" sz="24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tabLst>
                <a:tab pos="1386840" algn="l"/>
              </a:tabLst>
            </a:pP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1. Theo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em</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về</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phương</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diện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nội</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dung,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yếu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tố</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được</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thể</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như</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thế</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nào</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trong</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truyện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nôm</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Lục</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Vân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Tiên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cứu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Kiều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Nguyệt</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Nga? </a:t>
            </a:r>
            <a:endParaRPr lang="en-US" sz="2450" dirty="0">
              <a:latin typeface="Calibri" panose="020F0502020204030204" pitchFamily="34" charset="0"/>
              <a:ea typeface="Calibri" panose="020F0502020204030204" pitchFamily="34" charset="0"/>
              <a:cs typeface="Times New Roman" panose="02020603050405020304" pitchFamily="18" charset="0"/>
            </a:endParaRPr>
          </a:p>
          <a:p>
            <a:pPr algn="just">
              <a:tabLst>
                <a:tab pos="1386840" algn="l"/>
              </a:tabLst>
            </a:pP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2.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Người</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kể</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đã</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chọn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thể</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nào</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để</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kể</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ngoài</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yếu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tố</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kể</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bằng</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còn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có</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những</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yếu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tố</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nào</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khác</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về</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hình</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thức</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nghệ</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thuật</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để</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đem</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lại</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chất</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trữ</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tình</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cho</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câu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lang="en-US" sz="2450" dirty="0">
              <a:latin typeface="Calibri" panose="020F0502020204030204" pitchFamily="34" charset="0"/>
              <a:ea typeface="Calibri" panose="020F0502020204030204" pitchFamily="34" charset="0"/>
              <a:cs typeface="Times New Roman" panose="02020603050405020304" pitchFamily="18" charset="0"/>
            </a:endParaRPr>
          </a:p>
          <a:p>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3.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Nêu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cảm</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nghĩ</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em</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về</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câu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chuyện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p>
          <a:p>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Lục</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Vân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Tiên</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đánh</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cướp</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cứu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Kiều</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45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Nguyệt</a:t>
            </a:r>
            <a:r>
              <a:rPr lang="en-US" sz="245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Nga. </a:t>
            </a:r>
            <a:endParaRPr kumimoji="0" lang="en-US" sz="2450" b="1" i="0" u="none" strike="noStrike" kern="1200" cap="none" spc="0" normalizeH="0" baseline="0" noProof="0" dirty="0">
              <a:ln>
                <a:noFill/>
              </a:ln>
              <a:solidFill>
                <a:prstClr val="black"/>
              </a:solidFill>
              <a:effectLst/>
              <a:uLnTx/>
              <a:uFillTx/>
              <a:latin typeface="times new roman"/>
            </a:endParaRPr>
          </a:p>
        </p:txBody>
      </p:sp>
    </p:spTree>
    <p:extLst>
      <p:ext uri="{BB962C8B-B14F-4D97-AF65-F5344CB8AC3E}">
        <p14:creationId xmlns:p14="http://schemas.microsoft.com/office/powerpoint/2010/main" val="312278219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0" y="23083"/>
            <a:ext cx="12191999" cy="7506125"/>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081944" y="275994"/>
            <a:ext cx="6400800" cy="1201611"/>
          </a:xfrm>
          <a:prstGeom prst="rect">
            <a:avLst/>
          </a:prstGeom>
          <a:noFill/>
        </p:spPr>
        <p:txBody>
          <a:bodyPr wrap="square" lIns="0" tIns="0" rIns="0" bIns="0" rtlCol="0">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Tập</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làm</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nhà</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nghiên</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cứu</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p>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truyện</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th</a:t>
            </a:r>
            <a:r>
              <a:rPr kumimoji="0" lang="vi-VN"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ơ</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Nôm</a:t>
            </a:r>
            <a:endParaRPr kumimoji="0" lang="en-US" sz="3200" b="0" i="0" u="none" strike="noStrike" kern="1200" cap="none" spc="0" normalizeH="0" baseline="0" noProof="0" dirty="0">
              <a:ln>
                <a:noFill/>
              </a:ln>
              <a:solidFill>
                <a:prstClr val="black"/>
              </a:solidFill>
              <a:effectLst/>
              <a:uLnTx/>
              <a:uFillTx/>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2" name="图片 7">
            <a:extLst>
              <a:ext uri="{FF2B5EF4-FFF2-40B4-BE49-F238E27FC236}">
                <a16:creationId xmlns:a16="http://schemas.microsoft.com/office/drawing/2014/main" id="{BA160CF2-ED09-5CA9-D568-1CA170B9F6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3472" y="136188"/>
            <a:ext cx="15009778" cy="7072865"/>
          </a:xfrm>
          <a:prstGeom prst="rect">
            <a:avLst/>
          </a:prstGeom>
        </p:spPr>
      </p:pic>
      <p:sp>
        <p:nvSpPr>
          <p:cNvPr id="5" name="TextBox 4">
            <a:extLst>
              <a:ext uri="{FF2B5EF4-FFF2-40B4-BE49-F238E27FC236}">
                <a16:creationId xmlns:a16="http://schemas.microsoft.com/office/drawing/2014/main" id="{386CC194-C60D-560E-44E3-C7DC40B42545}"/>
              </a:ext>
            </a:extLst>
          </p:cNvPr>
          <p:cNvSpPr txBox="1"/>
          <p:nvPr/>
        </p:nvSpPr>
        <p:spPr>
          <a:xfrm>
            <a:off x="52989" y="2057691"/>
            <a:ext cx="8101628" cy="42934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Nhóm</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 4.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Tìm</a:t>
            </a:r>
            <a:r>
              <a:rPr lang="en-US" sz="2400" b="1" dirty="0">
                <a:solidFill>
                  <a:prstClr val="black"/>
                </a:solidFill>
                <a:latin typeface="times new roman"/>
              </a:rPr>
              <a:t> </a:t>
            </a:r>
            <a:r>
              <a:rPr lang="en-US" sz="2400" b="1" dirty="0" err="1">
                <a:solidFill>
                  <a:prstClr val="black"/>
                </a:solidFill>
                <a:latin typeface="times new roman"/>
              </a:rPr>
              <a:t>hiểu</a:t>
            </a:r>
            <a:r>
              <a:rPr lang="en-US" sz="2400" b="1" dirty="0">
                <a:solidFill>
                  <a:prstClr val="black"/>
                </a:solidFill>
                <a:latin typeface="times new roman"/>
              </a:rPr>
              <a:t> </a:t>
            </a:r>
            <a:r>
              <a:rPr lang="en-US" sz="2400" b="1" dirty="0" err="1">
                <a:solidFill>
                  <a:prstClr val="black"/>
                </a:solidFill>
                <a:latin typeface="times new roman"/>
              </a:rPr>
              <a:t>sự</a:t>
            </a:r>
            <a:r>
              <a:rPr lang="en-US" sz="2400" b="1" dirty="0">
                <a:solidFill>
                  <a:prstClr val="black"/>
                </a:solidFill>
                <a:latin typeface="times new roman"/>
              </a:rPr>
              <a:t> </a:t>
            </a:r>
            <a:r>
              <a:rPr lang="en-US" sz="2400" b="1" dirty="0" err="1">
                <a:solidFill>
                  <a:prstClr val="black"/>
                </a:solidFill>
                <a:latin typeface="times new roman"/>
              </a:rPr>
              <a:t>gắn</a:t>
            </a:r>
            <a:r>
              <a:rPr lang="en-US" sz="2400" b="1" dirty="0">
                <a:solidFill>
                  <a:prstClr val="black"/>
                </a:solidFill>
                <a:latin typeface="times new roman"/>
              </a:rPr>
              <a:t> </a:t>
            </a:r>
            <a:r>
              <a:rPr lang="en-US" sz="2400" b="1" dirty="0" err="1">
                <a:solidFill>
                  <a:prstClr val="black"/>
                </a:solidFill>
                <a:latin typeface="times new roman"/>
              </a:rPr>
              <a:t>kết</a:t>
            </a:r>
            <a:r>
              <a:rPr lang="en-US" sz="2400" b="1" dirty="0">
                <a:solidFill>
                  <a:prstClr val="black"/>
                </a:solidFill>
                <a:latin typeface="times new roman"/>
              </a:rPr>
              <a:t> </a:t>
            </a:r>
            <a:r>
              <a:rPr lang="en-US" sz="2400" b="1" dirty="0" err="1">
                <a:solidFill>
                  <a:prstClr val="black"/>
                </a:solidFill>
                <a:latin typeface="times new roman"/>
              </a:rPr>
              <a:t>giữa</a:t>
            </a:r>
            <a:r>
              <a:rPr lang="en-US" sz="2400" b="1" dirty="0">
                <a:solidFill>
                  <a:prstClr val="black"/>
                </a:solidFill>
                <a:latin typeface="times new roman"/>
              </a:rPr>
              <a:t> “</a:t>
            </a:r>
            <a:r>
              <a:rPr lang="en-US" sz="2400" b="1" dirty="0" err="1">
                <a:solidFill>
                  <a:prstClr val="black"/>
                </a:solidFill>
                <a:latin typeface="times new roman"/>
              </a:rPr>
              <a:t>truyện</a:t>
            </a:r>
            <a:r>
              <a:rPr lang="en-US" sz="2400" b="1" dirty="0">
                <a:solidFill>
                  <a:prstClr val="black"/>
                </a:solidFill>
                <a:latin typeface="times new roman"/>
              </a:rPr>
              <a:t>” </a:t>
            </a:r>
            <a:r>
              <a:rPr lang="en-US" sz="2400" b="1" dirty="0" err="1">
                <a:solidFill>
                  <a:prstClr val="black"/>
                </a:solidFill>
                <a:latin typeface="times new roman"/>
              </a:rPr>
              <a:t>và</a:t>
            </a:r>
            <a:r>
              <a:rPr lang="en-US" sz="2400" b="1" dirty="0">
                <a:solidFill>
                  <a:prstClr val="black"/>
                </a:solidFill>
                <a:latin typeface="times new roman"/>
              </a:rPr>
              <a:t> “</a:t>
            </a:r>
            <a:r>
              <a:rPr kumimoji="0" lang="en-US" sz="2400" b="1" i="0" u="none" strike="noStrike" kern="1200" cap="none" spc="0" normalizeH="0" baseline="0" noProof="0" dirty="0" err="1">
                <a:ln>
                  <a:noFill/>
                </a:ln>
                <a:solidFill>
                  <a:prstClr val="black"/>
                </a:solidFill>
                <a:effectLst/>
                <a:uLnTx/>
                <a:uFillTx/>
                <a:latin typeface="times new roman"/>
                <a:ea typeface="+mn-ea"/>
                <a:cs typeface="+mn-cs"/>
              </a:rPr>
              <a:t>thơ</a:t>
            </a:r>
            <a:r>
              <a:rPr kumimoji="0" lang="en-US" sz="2400" b="1" i="0" u="none" strike="noStrike" kern="1200" cap="none" spc="0" normalizeH="0" baseline="0" noProof="0" dirty="0">
                <a:ln>
                  <a:noFill/>
                </a:ln>
                <a:solidFill>
                  <a:prstClr val="black"/>
                </a:solidFill>
                <a:effectLst/>
                <a:uLnTx/>
                <a:uFillTx/>
                <a:latin typeface="times new roman"/>
                <a:ea typeface="+mn-ea"/>
                <a:cs typeface="+mn-cs"/>
              </a:rPr>
              <a:t>”</a:t>
            </a:r>
          </a:p>
          <a:p>
            <a:pPr algn="just">
              <a:tabLst>
                <a:tab pos="1386840" algn="l"/>
              </a:tabLst>
            </a:pP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Đọc</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đoạn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trích</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thực</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những</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yêu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cầu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sau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gn="just">
              <a:tabLst>
                <a:tab pos="1386840" algn="l"/>
              </a:tabLst>
            </a:pP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1.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Tìm</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hiểu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chủ</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đề</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văn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bản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Lục</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Vân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Tiên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cứu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Kiều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Nguyệt</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Nga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cho</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biết</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căn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cứ</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để</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xác</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định</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chủ</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đề</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đó</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Tư</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tưởng</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tình</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cảm</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tác</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giả</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được</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thể</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trong</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đoạn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trích</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như</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thế</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nào</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a:t>
            </a: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gn="just">
              <a:tabLst>
                <a:tab pos="1386840" algn="l"/>
              </a:tabLst>
            </a:pP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2.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Nêu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quả</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việc</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sử</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dụng</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kết</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hợp</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yếu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tố</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tự</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sự</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trữ</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tình</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trong</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việc</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thể</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hiện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tư</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tưởng</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tình</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cảm</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của</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tác</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giả</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lang="en-US" sz="2500" dirty="0">
              <a:latin typeface="Calibri" panose="020F0502020204030204" pitchFamily="34" charset="0"/>
              <a:ea typeface="Calibri" panose="020F0502020204030204" pitchFamily="34" charset="0"/>
              <a:cs typeface="Times New Roman" panose="02020603050405020304" pitchFamily="18" charset="0"/>
            </a:endParaRPr>
          </a:p>
          <a:p>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3.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Chọn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một</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đoạn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nhập</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vai</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vào</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nhân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vật</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p>
          <a:p>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sân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khấu</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hóa</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lại</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đoạn</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thơ</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25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đó</a:t>
            </a:r>
            <a:r>
              <a:rPr lang="en-US" sz="25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endParaRPr kumimoji="0" lang="en-US" sz="2500" b="1" i="0" u="none" strike="noStrike" kern="1200" cap="none" spc="0" normalizeH="0" baseline="0" noProof="0" dirty="0">
              <a:ln>
                <a:noFill/>
              </a:ln>
              <a:solidFill>
                <a:prstClr val="black"/>
              </a:solidFill>
              <a:effectLst/>
              <a:uLnTx/>
              <a:uFillTx/>
              <a:latin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50145563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1451" y="11575"/>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679577" y="401024"/>
            <a:ext cx="6131292" cy="1250663"/>
          </a:xfrm>
          <a:prstGeom prst="rect">
            <a:avLst/>
          </a:prstGeom>
          <a:noFill/>
        </p:spPr>
        <p:txBody>
          <a:bodyPr wrap="square" lIns="0" tIns="0" rIns="0" bIns="0" rtlCol="0">
            <a:spAutoFit/>
          </a:bodyPr>
          <a:lstStyle/>
          <a:p>
            <a:pPr marL="0" marR="0" lvl="0" indent="0" algn="ctr" defTabSz="914400" rtl="0" eaLnBrk="1" fontAlgn="auto" latinLnBrk="0" hangingPunct="1">
              <a:lnSpc>
                <a:spcPct val="115000"/>
              </a:lnSpc>
              <a:spcBef>
                <a:spcPts val="0"/>
              </a:spcBef>
              <a:spcAft>
                <a:spcPts val="1200"/>
              </a:spcAft>
              <a:buClrTx/>
              <a:buSzTx/>
              <a:buFontTx/>
              <a:buNone/>
              <a:tabLst/>
              <a:defRPr/>
            </a:pPr>
            <a:r>
              <a:rPr lang="en-US" sz="32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Tập</a:t>
            </a:r>
            <a:r>
              <a:rPr lang="en-US" sz="32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làm</a:t>
            </a:r>
            <a:r>
              <a:rPr lang="en-US" sz="32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nhà</a:t>
            </a:r>
            <a:r>
              <a:rPr lang="en-US" sz="32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nghiên</a:t>
            </a:r>
            <a:r>
              <a:rPr lang="en-US" sz="32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cứu</a:t>
            </a:r>
            <a:r>
              <a:rPr lang="en-US" sz="32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gn="ctr" defTabSz="914400" rtl="0" eaLnBrk="1" fontAlgn="auto" latinLnBrk="0" hangingPunct="1">
              <a:lnSpc>
                <a:spcPct val="115000"/>
              </a:lnSpc>
              <a:spcBef>
                <a:spcPts val="0"/>
              </a:spcBef>
              <a:spcAft>
                <a:spcPts val="1200"/>
              </a:spcAft>
              <a:buClrTx/>
              <a:buSzTx/>
              <a:buFontTx/>
              <a:buNone/>
              <a:tabLst/>
              <a:defRPr/>
            </a:pPr>
            <a:r>
              <a:rPr lang="en-US" sz="32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truyện</a:t>
            </a:r>
            <a:r>
              <a:rPr lang="en-US" sz="32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a:t>
            </a:r>
            <a:r>
              <a:rPr lang="vi-VN" sz="32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ơ</a:t>
            </a:r>
            <a:r>
              <a:rPr lang="en-US" sz="32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Nôm</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6801" b="6801"/>
          <a:stretch/>
        </p:blipFill>
        <p:spPr>
          <a:xfrm>
            <a:off x="8154618" y="0"/>
            <a:ext cx="4037382" cy="5485632"/>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D97F8F25-A933-BF0B-E24C-FC992B7C7238}"/>
              </a:ext>
            </a:extLst>
          </p:cNvPr>
          <p:cNvSpPr txBox="1"/>
          <p:nvPr/>
        </p:nvSpPr>
        <p:spPr>
          <a:xfrm>
            <a:off x="930573" y="2421281"/>
            <a:ext cx="7719461" cy="742511"/>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a:ea typeface="+mn-ea"/>
                <a:cs typeface="+mn-cs"/>
              </a:rPr>
              <a:t> </a:t>
            </a:r>
            <a:endParaRPr kumimoji="0" lang="en-US" sz="3200" b="0" i="0" u="none" strike="noStrike" kern="1200" cap="none" spc="0" normalizeH="0" baseline="0" noProof="0" dirty="0">
              <a:ln>
                <a:noFill/>
              </a:ln>
              <a:solidFill>
                <a:prstClr val="black"/>
              </a:solidFill>
              <a:effectLst/>
              <a:uLnTx/>
              <a:uFillTx/>
              <a:latin typeface="times new roman"/>
              <a:ea typeface="+mn-ea"/>
              <a:cs typeface="+mn-cs"/>
            </a:endParaRPr>
          </a:p>
        </p:txBody>
      </p:sp>
      <p:sp>
        <p:nvSpPr>
          <p:cNvPr id="2" name="Cloud 1">
            <a:extLst>
              <a:ext uri="{FF2B5EF4-FFF2-40B4-BE49-F238E27FC236}">
                <a16:creationId xmlns:a16="http://schemas.microsoft.com/office/drawing/2014/main" id="{A321C0FF-4167-CB52-1005-9258552F73BD}"/>
              </a:ext>
            </a:extLst>
          </p:cNvPr>
          <p:cNvSpPr/>
          <p:nvPr/>
        </p:nvSpPr>
        <p:spPr>
          <a:xfrm>
            <a:off x="1330437" y="2496865"/>
            <a:ext cx="4921073" cy="3521380"/>
          </a:xfrm>
          <a:prstGeom prst="cloud">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chemeClr val="tx1"/>
                </a:solidFill>
                <a:effectLst/>
                <a:uLnTx/>
                <a:uFillTx/>
                <a:latin typeface="times new roman"/>
              </a:rPr>
              <a:t>Tìm</a:t>
            </a:r>
            <a:r>
              <a:rPr kumimoji="0" lang="en-US" sz="2800" b="1" i="0" u="none" strike="noStrike" kern="1200" cap="none" spc="0" normalizeH="0" noProof="0" dirty="0">
                <a:ln>
                  <a:noFill/>
                </a:ln>
                <a:solidFill>
                  <a:schemeClr val="tx1"/>
                </a:solidFill>
                <a:effectLst/>
                <a:uLnTx/>
                <a:uFillTx/>
                <a:latin typeface="times new roman"/>
              </a:rPr>
              <a:t> “</a:t>
            </a:r>
            <a:r>
              <a:rPr kumimoji="0" lang="en-US" sz="2800" b="1" i="0" u="none" strike="noStrike" kern="1200" cap="none" spc="0" normalizeH="0" noProof="0" dirty="0" err="1">
                <a:ln>
                  <a:noFill/>
                </a:ln>
                <a:solidFill>
                  <a:schemeClr val="tx1"/>
                </a:solidFill>
                <a:effectLst/>
                <a:uLnTx/>
                <a:uFillTx/>
                <a:latin typeface="times new roman"/>
              </a:rPr>
              <a:t>truyện</a:t>
            </a:r>
            <a:r>
              <a:rPr lang="en-US" sz="2800" b="1" dirty="0">
                <a:solidFill>
                  <a:schemeClr val="tx1"/>
                </a:solidFill>
                <a:latin typeface="times new roman"/>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err="1">
                <a:solidFill>
                  <a:schemeClr val="tx1"/>
                </a:solidFill>
                <a:latin typeface="times new roman"/>
              </a:rPr>
              <a:t>trong</a:t>
            </a:r>
            <a:r>
              <a:rPr lang="en-US" sz="2800" b="1" dirty="0">
                <a:solidFill>
                  <a:schemeClr val="tx1"/>
                </a:solidFill>
                <a:latin typeface="times new roman"/>
              </a:rPr>
              <a:t> “</a:t>
            </a:r>
            <a:r>
              <a:rPr lang="en-US" sz="2800" b="1" dirty="0" err="1">
                <a:solidFill>
                  <a:schemeClr val="tx1"/>
                </a:solidFill>
                <a:latin typeface="times new roman"/>
              </a:rPr>
              <a:t>thơ</a:t>
            </a:r>
            <a:r>
              <a:rPr lang="en-US" sz="2800" b="1" dirty="0">
                <a:solidFill>
                  <a:schemeClr val="tx1"/>
                </a:solidFill>
                <a:latin typeface="times new roman"/>
              </a:rPr>
              <a:t>” </a:t>
            </a:r>
            <a:endParaRPr kumimoji="0" lang="en-US" sz="2800" b="1" i="0" u="none" strike="noStrike" kern="1200" cap="none" spc="0" normalizeH="0" baseline="0" noProof="0" dirty="0">
              <a:ln>
                <a:noFill/>
              </a:ln>
              <a:solidFill>
                <a:schemeClr val="tx1"/>
              </a:solidFill>
              <a:effectLst/>
              <a:uLnTx/>
              <a:uFillTx/>
              <a:latin typeface="times new roman"/>
            </a:endParaRPr>
          </a:p>
        </p:txBody>
      </p:sp>
    </p:spTree>
    <p:extLst>
      <p:ext uri="{BB962C8B-B14F-4D97-AF65-F5344CB8AC3E}">
        <p14:creationId xmlns:p14="http://schemas.microsoft.com/office/powerpoint/2010/main" val="336326307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0" y="333070"/>
            <a:ext cx="4339503" cy="5793046"/>
          </a:xfrm>
          <a:custGeom>
            <a:avLst/>
            <a:gdLst>
              <a:gd name="connsiteX0" fmla="*/ 2718857 w 6311298"/>
              <a:gd name="connsiteY0" fmla="*/ 0 h 5505949"/>
              <a:gd name="connsiteX1" fmla="*/ 2923176 w 6311298"/>
              <a:gd name="connsiteY1" fmla="*/ 18600 h 5505949"/>
              <a:gd name="connsiteX2" fmla="*/ 4520587 w 6311298"/>
              <a:gd name="connsiteY2" fmla="*/ 2632068 h 5505949"/>
              <a:gd name="connsiteX3" fmla="*/ 5746505 w 6311298"/>
              <a:gd name="connsiteY3" fmla="*/ 4929314 h 5505949"/>
              <a:gd name="connsiteX4" fmla="*/ 3536138 w 6311298"/>
              <a:gd name="connsiteY4" fmla="*/ 5505949 h 5505949"/>
              <a:gd name="connsiteX5" fmla="*/ 202008 w 6311298"/>
              <a:gd name="connsiteY5" fmla="*/ 4129462 h 5505949"/>
              <a:gd name="connsiteX6" fmla="*/ 2718857 w 6311298"/>
              <a:gd name="connsiteY6" fmla="*/ 0 h 550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1298" h="5505949">
                <a:moveTo>
                  <a:pt x="2718857" y="0"/>
                </a:moveTo>
                <a:cubicBezTo>
                  <a:pt x="2783869" y="0"/>
                  <a:pt x="2848879" y="9300"/>
                  <a:pt x="2923176" y="18600"/>
                </a:cubicBezTo>
                <a:cubicBezTo>
                  <a:pt x="4892079" y="232515"/>
                  <a:pt x="3935490" y="1934523"/>
                  <a:pt x="4520587" y="2632068"/>
                </a:cubicBezTo>
                <a:cubicBezTo>
                  <a:pt x="5105686" y="3320312"/>
                  <a:pt x="7343915" y="3748138"/>
                  <a:pt x="5746505" y="4929314"/>
                </a:cubicBezTo>
                <a:cubicBezTo>
                  <a:pt x="5244993" y="5301336"/>
                  <a:pt x="4418427" y="5505949"/>
                  <a:pt x="3536138" y="5505949"/>
                </a:cubicBezTo>
                <a:cubicBezTo>
                  <a:pt x="2300930" y="5505949"/>
                  <a:pt x="944989" y="5096723"/>
                  <a:pt x="202008" y="4129462"/>
                </a:cubicBezTo>
                <a:cubicBezTo>
                  <a:pt x="-503824" y="3218004"/>
                  <a:pt x="712807" y="0"/>
                  <a:pt x="2718857" y="0"/>
                </a:cubicBez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15" name="PA_矩形 1"/>
          <p:cNvSpPr>
            <a:spLocks/>
          </p:cNvSpPr>
          <p:nvPr>
            <p:custDataLst>
              <p:tags r:id="rId1"/>
            </p:custDataLst>
          </p:nvPr>
        </p:nvSpPr>
        <p:spPr bwMode="auto">
          <a:xfrm>
            <a:off x="3926250" y="655236"/>
            <a:ext cx="8078775"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rIns="60960">
            <a:spAutoFit/>
          </a:bodyPr>
          <a:lstStyle>
            <a:lvl1pPr eaLnBrk="0">
              <a:defRPr sz="4800">
                <a:solidFill>
                  <a:srgbClr val="27282D"/>
                </a:solidFill>
                <a:latin typeface="Calibri" pitchFamily="34" charset="0"/>
                <a:cs typeface="Calibri" pitchFamily="34" charset="0"/>
                <a:sym typeface="Calibri" pitchFamily="34" charset="0"/>
              </a:defRPr>
            </a:lvl1pPr>
            <a:lvl2pPr marL="742950" indent="-285750" eaLnBrk="0">
              <a:defRPr sz="4800">
                <a:solidFill>
                  <a:srgbClr val="27282D"/>
                </a:solidFill>
                <a:latin typeface="Calibri" pitchFamily="34" charset="0"/>
                <a:cs typeface="Calibri" pitchFamily="34" charset="0"/>
                <a:sym typeface="Calibri" pitchFamily="34" charset="0"/>
              </a:defRPr>
            </a:lvl2pPr>
            <a:lvl3pPr marL="1143000" indent="-228600" eaLnBrk="0">
              <a:defRPr sz="4800">
                <a:solidFill>
                  <a:srgbClr val="27282D"/>
                </a:solidFill>
                <a:latin typeface="Calibri" pitchFamily="34" charset="0"/>
                <a:cs typeface="Calibri" pitchFamily="34" charset="0"/>
                <a:sym typeface="Calibri" pitchFamily="34" charset="0"/>
              </a:defRPr>
            </a:lvl3pPr>
            <a:lvl4pPr marL="1600200" indent="-228600" eaLnBrk="0">
              <a:defRPr sz="4800">
                <a:solidFill>
                  <a:srgbClr val="27282D"/>
                </a:solidFill>
                <a:latin typeface="Calibri" pitchFamily="34" charset="0"/>
                <a:cs typeface="Calibri" pitchFamily="34" charset="0"/>
                <a:sym typeface="Calibri" pitchFamily="34" charset="0"/>
              </a:defRPr>
            </a:lvl4pPr>
            <a:lvl5pPr marL="2057400" indent="-228600" eaLnBrk="0">
              <a:defRPr sz="4800">
                <a:solidFill>
                  <a:srgbClr val="27282D"/>
                </a:solidFill>
                <a:latin typeface="Calibri" pitchFamily="34" charset="0"/>
                <a:cs typeface="Calibri" pitchFamily="34" charset="0"/>
                <a:sym typeface="Calibri" pitchFamily="34" charset="0"/>
              </a:defRPr>
            </a:lvl5pPr>
            <a:lvl6pPr marL="25146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6pPr>
            <a:lvl7pPr marL="29718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7pPr>
            <a:lvl8pPr marL="34290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8pPr>
            <a:lvl9pPr marL="38862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9pPr>
          </a:lstStyle>
          <a:p>
            <a:pPr lvl="0" algn="ctr" eaLnBrk="1">
              <a:lnSpc>
                <a:spcPct val="80000"/>
              </a:lnSpc>
            </a:pPr>
            <a:r>
              <a:rPr lang="pt-BR" sz="3500" b="1" i="1" dirty="0">
                <a:solidFill>
                  <a:srgbClr val="FF0000"/>
                </a:solidFill>
                <a:latin typeface="Times New Roman" panose="02020603050405020304" pitchFamily="18" charset="0"/>
                <a:ea typeface="Calibri" panose="020F0502020204030204" pitchFamily="34" charset="0"/>
              </a:rPr>
              <a:t>Những mảnh ghép truyện thơ Việt Nam </a:t>
            </a:r>
            <a:endParaRPr kumimoji="0" lang="en-US" altLang="zh-CN" sz="3500" b="1" i="0" u="none" strike="noStrike" kern="1200" cap="none" spc="-300" normalizeH="0" baseline="0" noProof="0" dirty="0">
              <a:ln>
                <a:noFill/>
              </a:ln>
              <a:solidFill>
                <a:srgbClr val="FF0000"/>
              </a:solidFill>
              <a:effectLst/>
              <a:uLnTx/>
              <a:uFillTx/>
              <a:latin typeface="思源黑体" panose="020B0500000000000000" pitchFamily="34" charset="-122"/>
              <a:ea typeface="思源黑体" panose="020B0500000000000000" pitchFamily="34" charset="-122"/>
              <a:sym typeface="Helvetica" pitchFamily="34" charset="0"/>
            </a:endParaRPr>
          </a:p>
        </p:txBody>
      </p:sp>
      <p:pic>
        <p:nvPicPr>
          <p:cNvPr id="3" name="图片占位符 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p:blipFill>
        <p:spPr>
          <a:xfrm>
            <a:off x="250192" y="563901"/>
            <a:ext cx="3491384" cy="5436431"/>
          </a:xfrm>
        </p:spPr>
      </p:pic>
      <p:pic>
        <p:nvPicPr>
          <p:cNvPr id="6" name="Picture 5">
            <a:extLst>
              <a:ext uri="{FF2B5EF4-FFF2-40B4-BE49-F238E27FC236}">
                <a16:creationId xmlns:a16="http://schemas.microsoft.com/office/drawing/2014/main" id="{7461A6E4-2172-4735-92FC-B2A2AEA6820E}"/>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1576" y="1526208"/>
            <a:ext cx="3110775" cy="1902792"/>
          </a:xfrm>
          <a:prstGeom prst="rect">
            <a:avLst/>
          </a:prstGeom>
          <a:noFill/>
        </p:spPr>
      </p:pic>
      <p:pic>
        <p:nvPicPr>
          <p:cNvPr id="7" name="Picture 6">
            <a:extLst>
              <a:ext uri="{FF2B5EF4-FFF2-40B4-BE49-F238E27FC236}">
                <a16:creationId xmlns:a16="http://schemas.microsoft.com/office/drawing/2014/main" id="{459A3953-0A1B-4D9B-92FC-A19EA14D686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6852351" y="1296955"/>
            <a:ext cx="2283397" cy="2491274"/>
          </a:xfrm>
          <a:prstGeom prst="rect">
            <a:avLst/>
          </a:prstGeom>
          <a:noFill/>
        </p:spPr>
      </p:pic>
      <p:pic>
        <p:nvPicPr>
          <p:cNvPr id="8" name="Picture 7">
            <a:extLst>
              <a:ext uri="{FF2B5EF4-FFF2-40B4-BE49-F238E27FC236}">
                <a16:creationId xmlns:a16="http://schemas.microsoft.com/office/drawing/2014/main" id="{0BE4A9C2-D252-428B-8AA2-7E2911BF08B9}"/>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9399846" y="1500622"/>
            <a:ext cx="2489898" cy="1928378"/>
          </a:xfrm>
          <a:prstGeom prst="rect">
            <a:avLst/>
          </a:prstGeom>
          <a:noFill/>
        </p:spPr>
      </p:pic>
      <p:pic>
        <p:nvPicPr>
          <p:cNvPr id="9" name="Picture 8">
            <a:extLst>
              <a:ext uri="{FF2B5EF4-FFF2-40B4-BE49-F238E27FC236}">
                <a16:creationId xmlns:a16="http://schemas.microsoft.com/office/drawing/2014/main" id="{411464BE-D698-42AF-AB98-F368C177214D}"/>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4586525" y="3788229"/>
            <a:ext cx="2364781" cy="2797410"/>
          </a:xfrm>
          <a:prstGeom prst="rect">
            <a:avLst/>
          </a:prstGeom>
          <a:noFill/>
        </p:spPr>
      </p:pic>
      <p:pic>
        <p:nvPicPr>
          <p:cNvPr id="11" name="Picture 10">
            <a:extLst>
              <a:ext uri="{FF2B5EF4-FFF2-40B4-BE49-F238E27FC236}">
                <a16:creationId xmlns:a16="http://schemas.microsoft.com/office/drawing/2014/main" id="{FD4A4586-540F-4CD8-9BB3-CEC653B3BDDE}"/>
              </a:ext>
            </a:extLst>
          </p:cNvPr>
          <p:cNvPicPr/>
          <p:nvPr/>
        </p:nvPicPr>
        <p:blipFill>
          <a:blip r:embed="rId9">
            <a:extLst>
              <a:ext uri="{28A0092B-C50C-407E-A947-70E740481C1C}">
                <a14:useLocalDpi xmlns:a14="http://schemas.microsoft.com/office/drawing/2010/main" val="0"/>
              </a:ext>
            </a:extLst>
          </a:blip>
          <a:srcRect/>
          <a:stretch>
            <a:fillRect/>
          </a:stretch>
        </p:blipFill>
        <p:spPr bwMode="auto">
          <a:xfrm>
            <a:off x="7291201" y="3788229"/>
            <a:ext cx="2019299" cy="2797410"/>
          </a:xfrm>
          <a:prstGeom prst="rect">
            <a:avLst/>
          </a:prstGeom>
          <a:noFill/>
        </p:spPr>
      </p:pic>
      <p:pic>
        <p:nvPicPr>
          <p:cNvPr id="12" name="Picture 11">
            <a:extLst>
              <a:ext uri="{FF2B5EF4-FFF2-40B4-BE49-F238E27FC236}">
                <a16:creationId xmlns:a16="http://schemas.microsoft.com/office/drawing/2014/main" id="{753474B1-AF17-4E23-A48A-876D3D3022AD}"/>
              </a:ext>
            </a:extLst>
          </p:cNvPr>
          <p:cNvPicPr/>
          <p:nvPr/>
        </p:nvPicPr>
        <p:blipFill>
          <a:blip r:embed="rId10">
            <a:extLst>
              <a:ext uri="{28A0092B-C50C-407E-A947-70E740481C1C}">
                <a14:useLocalDpi xmlns:a14="http://schemas.microsoft.com/office/drawing/2010/main" val="0"/>
              </a:ext>
            </a:extLst>
          </a:blip>
          <a:srcRect/>
          <a:stretch>
            <a:fillRect/>
          </a:stretch>
        </p:blipFill>
        <p:spPr bwMode="auto">
          <a:xfrm>
            <a:off x="9650395" y="3788229"/>
            <a:ext cx="2019299" cy="2797410"/>
          </a:xfrm>
          <a:prstGeom prst="rect">
            <a:avLst/>
          </a:prstGeom>
          <a:noFill/>
        </p:spPr>
      </p:pic>
    </p:spTree>
    <p:extLst>
      <p:ext uri="{BB962C8B-B14F-4D97-AF65-F5344CB8AC3E}">
        <p14:creationId xmlns:p14="http://schemas.microsoft.com/office/powerpoint/2010/main" val="26128394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1000">
        <p159:morph option="byObjec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in)">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heel(1)">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fltVal val="0"/>
                                          </p:val>
                                        </p:tav>
                                        <p:tav tm="100000">
                                          <p:val>
                                            <p:strVal val="#ppt_w"/>
                                          </p:val>
                                        </p:tav>
                                      </p:tavLst>
                                    </p:anim>
                                    <p:anim calcmode="lin" valueType="num">
                                      <p:cBhvr>
                                        <p:cTn id="34" dur="1000" fill="hold"/>
                                        <p:tgtEl>
                                          <p:spTgt spid="11"/>
                                        </p:tgtEl>
                                        <p:attrNameLst>
                                          <p:attrName>ppt_h</p:attrName>
                                        </p:attrNameLst>
                                      </p:cBhvr>
                                      <p:tavLst>
                                        <p:tav tm="0">
                                          <p:val>
                                            <p:fltVal val="0"/>
                                          </p:val>
                                        </p:tav>
                                        <p:tav tm="100000">
                                          <p:val>
                                            <p:strVal val="#ppt_h"/>
                                          </p:val>
                                        </p:tav>
                                      </p:tavLst>
                                    </p:anim>
                                    <p:anim calcmode="lin" valueType="num">
                                      <p:cBhvr>
                                        <p:cTn id="35" dur="1000" fill="hold"/>
                                        <p:tgtEl>
                                          <p:spTgt spid="11"/>
                                        </p:tgtEl>
                                        <p:attrNameLst>
                                          <p:attrName>style.rotation</p:attrName>
                                        </p:attrNameLst>
                                      </p:cBhvr>
                                      <p:tavLst>
                                        <p:tav tm="0">
                                          <p:val>
                                            <p:fltVal val="90"/>
                                          </p:val>
                                        </p:tav>
                                        <p:tav tm="100000">
                                          <p:val>
                                            <p:fltVal val="0"/>
                                          </p:val>
                                        </p:tav>
                                      </p:tavLst>
                                    </p:anim>
                                    <p:animEffect transition="in" filter="fade">
                                      <p:cBhvr>
                                        <p:cTn id="36" dur="1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21379" y="0"/>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02637" y="275994"/>
            <a:ext cx="8817428" cy="532710"/>
          </a:xfrm>
          <a:prstGeom prst="rect">
            <a:avLst/>
          </a:prstGeom>
          <a:noFill/>
        </p:spPr>
        <p:txBody>
          <a:bodyPr wrap="square" lIns="0" tIns="0" rIns="0" bIns="0" rtlCol="0">
            <a:spAutoFit/>
          </a:bodyPr>
          <a:lstStyle/>
          <a:p>
            <a:pPr algn="just">
              <a:lnSpc>
                <a:spcPct val="115000"/>
              </a:lnSpc>
              <a:spcAft>
                <a:spcPts val="800"/>
              </a:spcAft>
            </a:pPr>
            <a:r>
              <a:rPr lang="vi-VN"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1. </a:t>
            </a:r>
            <a:r>
              <a:rPr lang="en-US" sz="32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Câu</a:t>
            </a:r>
            <a:r>
              <a:rPr lang="en-US"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32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chuyện</a:t>
            </a:r>
            <a:r>
              <a:rPr lang="en-US"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vi-VN"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Lục vân Tiên</a:t>
            </a:r>
            <a:r>
              <a:rPr lang="en-US"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32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c</a:t>
            </a:r>
            <a:r>
              <a:rPr lang="en-US" sz="32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ứu</a:t>
            </a:r>
            <a:r>
              <a:rPr lang="en-US" sz="32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32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Kiều</a:t>
            </a:r>
            <a:r>
              <a:rPr lang="en-US" sz="32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3200" b="1" dirty="0" err="1">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Nguyệt</a:t>
            </a:r>
            <a:r>
              <a:rPr lang="en-US" sz="32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Nga</a:t>
            </a:r>
            <a:endParaRPr lang="en-US" sz="32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a:xfrm>
            <a:off x="10023126" y="-8157"/>
            <a:ext cx="2190738" cy="2976579"/>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a:xfrm>
            <a:off x="9288441" y="12411"/>
            <a:ext cx="2581170" cy="2458061"/>
          </a:xfrm>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10253800" y="2065914"/>
            <a:ext cx="446042" cy="420741"/>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10904172" y="980874"/>
            <a:ext cx="500615" cy="548903"/>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9F2DAB0C-F0AF-8107-7A42-3A94998FF56B}"/>
              </a:ext>
            </a:extLst>
          </p:cNvPr>
          <p:cNvSpPr txBox="1"/>
          <p:nvPr/>
        </p:nvSpPr>
        <p:spPr>
          <a:xfrm>
            <a:off x="102637" y="986427"/>
            <a:ext cx="9498122" cy="5696752"/>
          </a:xfrm>
          <a:prstGeom prst="rect">
            <a:avLst/>
          </a:prstGeom>
          <a:noFill/>
        </p:spPr>
        <p:txBody>
          <a:bodyPr wrap="square">
            <a:spAutoFit/>
          </a:bodyPr>
          <a:lstStyle/>
          <a:p>
            <a:pPr algn="just">
              <a:lnSpc>
                <a:spcPct val="150000"/>
              </a:lnSpc>
            </a:pPr>
            <a:r>
              <a:rPr lang="vi-VN" sz="2800" b="1" dirty="0"/>
              <a:t>1.1</a:t>
            </a:r>
            <a:r>
              <a:rPr lang="en-US" sz="2800" b="1" dirty="0"/>
              <a:t>.</a:t>
            </a:r>
            <a:r>
              <a:rPr lang="vi-VN" sz="2800" b="1" dirty="0"/>
              <a:t> </a:t>
            </a:r>
            <a:r>
              <a:rPr lang="en-US" sz="2800" b="1" dirty="0" err="1"/>
              <a:t>Lục</a:t>
            </a:r>
            <a:r>
              <a:rPr lang="en-US" sz="2800" b="1" dirty="0"/>
              <a:t> </a:t>
            </a:r>
            <a:r>
              <a:rPr lang="en-US" sz="2800" b="1" dirty="0" err="1"/>
              <a:t>Vân</a:t>
            </a:r>
            <a:r>
              <a:rPr lang="en-US" sz="2800" b="1" dirty="0"/>
              <a:t> </a:t>
            </a:r>
            <a:r>
              <a:rPr lang="en-US" sz="2800" b="1" dirty="0" err="1"/>
              <a:t>Tiên</a:t>
            </a:r>
            <a:r>
              <a:rPr lang="vi-VN" sz="2800" b="1" dirty="0"/>
              <a:t> đánh bọn cướp </a:t>
            </a:r>
            <a:r>
              <a:rPr lang="en-US" sz="2800" b="1" dirty="0" err="1"/>
              <a:t>Phong</a:t>
            </a:r>
            <a:r>
              <a:rPr lang="en-US" sz="2800" b="1" dirty="0"/>
              <a:t> Lai </a:t>
            </a:r>
            <a:r>
              <a:rPr lang="vi-VN" sz="2800" dirty="0"/>
              <a:t>(14 dòng đầu)</a:t>
            </a:r>
            <a:endParaRPr lang="en-US" sz="2800" dirty="0"/>
          </a:p>
          <a:p>
            <a:pPr algn="just">
              <a:lnSpc>
                <a:spcPct val="107000"/>
              </a:lnSpc>
              <a:spcAft>
                <a:spcPts val="0"/>
              </a:spcAft>
            </a:pPr>
            <a:r>
              <a:rPr lang="vi-VN" sz="2800" b="1" dirty="0"/>
              <a:t>- </a:t>
            </a:r>
            <a:r>
              <a:rPr lang="en-US" sz="2800" b="1" dirty="0" err="1">
                <a:latin typeface="Times New Roman" panose="02020603050405020304" pitchFamily="18" charset="0"/>
                <a:ea typeface="Calibri" panose="020F0502020204030204" pitchFamily="34" charset="0"/>
              </a:rPr>
              <a:t>Xác</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định</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câu</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chuyện</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được</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kể</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và</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lời</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người</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kể</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chuyện</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lời</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nhân</a:t>
            </a:r>
            <a:r>
              <a:rPr lang="en-US" sz="2800" b="1" dirty="0">
                <a:latin typeface="Times New Roman" panose="02020603050405020304" pitchFamily="18" charset="0"/>
                <a:ea typeface="Calibri" panose="020F0502020204030204" pitchFamily="34" charset="0"/>
              </a:rPr>
              <a:t> </a:t>
            </a:r>
            <a:r>
              <a:rPr lang="en-US" sz="2800" b="1" dirty="0" err="1">
                <a:latin typeface="Times New Roman" panose="02020603050405020304" pitchFamily="18" charset="0"/>
                <a:ea typeface="Calibri" panose="020F0502020204030204" pitchFamily="34" charset="0"/>
              </a:rPr>
              <a:t>vật</a:t>
            </a:r>
            <a:r>
              <a:rPr lang="en-US" sz="2800" b="1" dirty="0">
                <a:latin typeface="Times New Roman" panose="02020603050405020304" pitchFamily="18" charset="0"/>
                <a:ea typeface="Calibri" panose="020F0502020204030204" pitchFamily="34" charset="0"/>
              </a:rPr>
              <a:t> </a:t>
            </a:r>
            <a:endParaRPr lang="en-US" sz="2800" b="1" dirty="0"/>
          </a:p>
          <a:p>
            <a:pPr algn="just">
              <a:lnSpc>
                <a:spcPct val="107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Tiên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đánh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cướp</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Phong</a:t>
            </a:r>
            <a:r>
              <a:rPr lang="en-US" sz="2800" dirty="0">
                <a:latin typeface="Times New Roman" panose="02020603050405020304" pitchFamily="18" charset="0"/>
                <a:ea typeface="Calibri" panose="020F0502020204030204" pitchFamily="34" charset="0"/>
                <a:cs typeface="Times New Roman" panose="02020603050405020304" pitchFamily="18" charset="0"/>
              </a:rPr>
              <a:t> Lai.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Tiên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đối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mặt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với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toán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cướp</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vi-VN" sz="2800" dirty="0">
                <a:latin typeface="Times New Roman" panose="02020603050405020304" pitchFamily="18" charset="0"/>
                <a:ea typeface="Calibri" panose="020F0502020204030204" pitchFamily="34" charset="0"/>
                <a:cs typeface="Times New Roman" panose="02020603050405020304" pitchFamily="18" charset="0"/>
              </a:rPr>
              <a:t>hoàn cảnh khó khăn, không cân sức</a:t>
            </a:r>
            <a:r>
              <a:rPr lang="en-US" sz="2800"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gn="just"/>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Bọn</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cướp</a:t>
            </a:r>
            <a:r>
              <a:rPr lang="vi-VN" sz="2800" dirty="0">
                <a:latin typeface="Times New Roman" panose="02020603050405020304" pitchFamily="18" charset="0"/>
                <a:ea typeface="Calibri" panose="020F0502020204030204" pitchFamily="34" charset="0"/>
              </a:rPr>
              <a:t> hùng hổ, hung tàn, đông đúc và </a:t>
            </a:r>
            <a:r>
              <a:rPr lang="en-US" sz="2800" dirty="0" err="1">
                <a:latin typeface="Times New Roman" panose="02020603050405020304" pitchFamily="18" charset="0"/>
                <a:ea typeface="Calibri" panose="020F0502020204030204" pitchFamily="34" charset="0"/>
              </a:rPr>
              <a:t>đầy</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đủ</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giáo</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gươm</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còn</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chàng</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lại</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đơn</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thương</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độc</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mã</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không</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có</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vũ</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khí</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trong</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tay</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phải</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bẻ</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cây</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làm</a:t>
            </a:r>
            <a:r>
              <a:rPr lang="en-US" sz="2800" dirty="0">
                <a:latin typeface="Times New Roman" panose="02020603050405020304" pitchFamily="18" charset="0"/>
                <a:ea typeface="Calibri" panose="020F0502020204030204" pitchFamily="34" charset="0"/>
              </a:rPr>
              <a:t> </a:t>
            </a:r>
            <a:r>
              <a:rPr lang="en-US" sz="2800" dirty="0" err="1">
                <a:latin typeface="Times New Roman" panose="02020603050405020304" pitchFamily="18" charset="0"/>
                <a:ea typeface="Calibri" panose="020F0502020204030204" pitchFamily="34" charset="0"/>
              </a:rPr>
              <a:t>gậy</a:t>
            </a:r>
            <a:r>
              <a:rPr lang="en-US" sz="2800" dirty="0">
                <a:latin typeface="Times New Roman" panose="02020603050405020304" pitchFamily="18" charset="0"/>
                <a:ea typeface="Calibri" panose="020F0502020204030204" pitchFamily="34" charset="0"/>
              </a:rPr>
              <a:t>”.</a:t>
            </a:r>
          </a:p>
          <a:p>
            <a:pPr algn="just">
              <a:lnSpc>
                <a:spcPct val="107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Cuối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cùng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vi-VN" sz="2800" dirty="0">
                <a:latin typeface="Times New Roman" panose="02020603050405020304" pitchFamily="18" charset="0"/>
                <a:ea typeface="Calibri" panose="020F0502020204030204" pitchFamily="34" charset="0"/>
                <a:cs typeface="Times New Roman" panose="02020603050405020304" pitchFamily="18" charset="0"/>
              </a:rPr>
              <a:t>Lục Vân Tiên</a:t>
            </a:r>
            <a:r>
              <a:rPr lang="en-US" sz="2800" dirty="0">
                <a:latin typeface="Times New Roman" panose="02020603050405020304" pitchFamily="18" charset="0"/>
                <a:ea typeface="Calibri" panose="020F0502020204030204" pitchFamily="34" charset="0"/>
                <a:cs typeface="Times New Roman" panose="02020603050405020304" pitchFamily="18" charset="0"/>
              </a:rPr>
              <a:t> c</a:t>
            </a:r>
            <a:r>
              <a:rPr lang="vi-VN" sz="2800" dirty="0">
                <a:latin typeface="Times New Roman" panose="02020603050405020304" pitchFamily="18" charset="0"/>
                <a:ea typeface="Calibri" panose="020F0502020204030204" pitchFamily="34" charset="0"/>
                <a:cs typeface="Times New Roman" panose="02020603050405020304" pitchFamily="18" charset="0"/>
              </a:rPr>
              <a:t>hiến thắng lẫy lừng, lũ lâu la tìm đường thoát thân, tên cầm đầu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Phong</a:t>
            </a:r>
            <a:r>
              <a:rPr lang="en-US" sz="2800" dirty="0">
                <a:latin typeface="Times New Roman" panose="02020603050405020304" pitchFamily="18" charset="0"/>
                <a:ea typeface="Calibri" panose="020F0502020204030204" pitchFamily="34" charset="0"/>
                <a:cs typeface="Times New Roman" panose="02020603050405020304" pitchFamily="18" charset="0"/>
              </a:rPr>
              <a:t> Lai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bị</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gậy</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latin typeface="Times New Roman" panose="02020603050405020304" pitchFamily="18" charset="0"/>
                <a:ea typeface="Calibri" panose="020F0502020204030204" pitchFamily="34" charset="0"/>
                <a:cs typeface="Times New Roman" panose="02020603050405020304" pitchFamily="18" charset="0"/>
              </a:rPr>
              <a:t>thác</a:t>
            </a:r>
            <a:r>
              <a:rPr lang="en-US" sz="2800" i="1" dirty="0">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latin typeface="Times New Roman" panose="02020603050405020304" pitchFamily="18" charset="0"/>
                <a:ea typeface="Calibri" panose="020F0502020204030204" pitchFamily="34" charset="0"/>
                <a:cs typeface="Times New Roman" panose="02020603050405020304" pitchFamily="18" charset="0"/>
              </a:rPr>
              <a:t>rầy</a:t>
            </a:r>
            <a:r>
              <a:rPr lang="en-US" sz="2800" i="1" dirty="0">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latin typeface="Times New Roman" panose="02020603050405020304" pitchFamily="18" charset="0"/>
                <a:ea typeface="Calibri" panose="020F0502020204030204" pitchFamily="34" charset="0"/>
                <a:cs typeface="Times New Roman" panose="02020603050405020304" pitchFamily="18" charset="0"/>
              </a:rPr>
              <a:t>thân</a:t>
            </a:r>
            <a:r>
              <a:rPr lang="en-US" sz="2800" i="1" dirty="0">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latin typeface="Times New Roman" panose="02020603050405020304" pitchFamily="18" charset="0"/>
                <a:ea typeface="Calibri" panose="020F0502020204030204" pitchFamily="34" charset="0"/>
                <a:cs typeface="Times New Roman" panose="02020603050405020304" pitchFamily="18" charset="0"/>
              </a:rPr>
              <a:t>vong</a:t>
            </a:r>
            <a:r>
              <a:rPr lang="en-US" sz="2800"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EFC893C2-394E-4EF1-B818-665D550CCA08}"/>
              </a:ext>
            </a:extLst>
          </p:cNvPr>
          <p:cNvSpPr/>
          <p:nvPr/>
        </p:nvSpPr>
        <p:spPr>
          <a:xfrm>
            <a:off x="10074269" y="2645293"/>
            <a:ext cx="1844049" cy="3924344"/>
          </a:xfrm>
          <a:prstGeom prst="rect">
            <a:avLst/>
          </a:prstGeom>
        </p:spPr>
        <p:txBody>
          <a:bodyPr wrap="square">
            <a:spAutoFit/>
          </a:bodyPr>
          <a:lstStyle/>
          <a:p>
            <a:pPr algn="ctr">
              <a:lnSpc>
                <a:spcPct val="107000"/>
              </a:lnSpc>
              <a:spcAft>
                <a:spcPts val="0"/>
              </a:spcAft>
            </a:pPr>
            <a:r>
              <a:rPr lang="en-US" sz="2600" b="1" dirty="0" err="1">
                <a:latin typeface="Times New Roman" panose="02020603050405020304" pitchFamily="18" charset="0"/>
                <a:ea typeface="Calibri" panose="020F0502020204030204" pitchFamily="34" charset="0"/>
                <a:cs typeface="Times New Roman" panose="02020603050405020304" pitchFamily="18" charset="0"/>
              </a:rPr>
              <a:t>Tình</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huống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truyện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đã</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làm</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nổi</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bật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sự</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dũng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cảm</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trượng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nghĩa</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chàng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trai</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trẻ</a:t>
            </a:r>
            <a:r>
              <a:rPr lang="en-US" sz="2600" b="1" dirty="0">
                <a:latin typeface="Times New Roman" panose="02020603050405020304" pitchFamily="18" charset="0"/>
                <a:ea typeface="Calibri" panose="020F0502020204030204" pitchFamily="34" charset="0"/>
                <a:cs typeface="Times New Roman" panose="02020603050405020304" pitchFamily="18" charset="0"/>
              </a:rPr>
              <a:t>.</a:t>
            </a:r>
            <a:endParaRPr lang="en-US" sz="26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ight Brace 4">
            <a:extLst>
              <a:ext uri="{FF2B5EF4-FFF2-40B4-BE49-F238E27FC236}">
                <a16:creationId xmlns:a16="http://schemas.microsoft.com/office/drawing/2014/main" id="{E275A782-382D-4CBC-AA78-50AE355C9FF4}"/>
              </a:ext>
            </a:extLst>
          </p:cNvPr>
          <p:cNvSpPr/>
          <p:nvPr/>
        </p:nvSpPr>
        <p:spPr>
          <a:xfrm>
            <a:off x="9526555" y="2767254"/>
            <a:ext cx="496571" cy="3496214"/>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06486389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randombar(horizontal)">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21379" y="0"/>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02637" y="275994"/>
            <a:ext cx="8817428" cy="532710"/>
          </a:xfrm>
          <a:prstGeom prst="rect">
            <a:avLst/>
          </a:prstGeom>
          <a:noFill/>
        </p:spPr>
        <p:txBody>
          <a:bodyPr wrap="square" lIns="0" tIns="0" rIns="0" bIns="0" rtlCol="0">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vi-VN" sz="3200" b="1"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1.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Câu</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chuyện</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a:t>
            </a:r>
            <a:r>
              <a:rPr kumimoji="0" lang="vi-VN" sz="3200" b="1"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Lục vân Tiên</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cứu</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Kiều</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Nguyệt</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Nga</a:t>
            </a:r>
            <a:endParaRPr kumimoji="0" lang="en-US" sz="3200" b="0" i="0" u="none" strike="noStrike" kern="1200" cap="none" spc="0" normalizeH="0" baseline="0" noProof="0" dirty="0">
              <a:ln>
                <a:noFill/>
              </a:ln>
              <a:solidFill>
                <a:prstClr val="black"/>
              </a:solidFill>
              <a:effectLst/>
              <a:uLnTx/>
              <a:uFillTx/>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a:xfrm>
            <a:off x="10049069" y="-2618"/>
            <a:ext cx="2121551" cy="4064766"/>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a:xfrm>
            <a:off x="8920065" y="0"/>
            <a:ext cx="2895654" cy="2757546"/>
          </a:xfrm>
        </p:spPr>
      </p:pic>
      <p:sp>
        <p:nvSpPr>
          <p:cNvPr id="64" name="Rectangle: Rounded Corners 63">
            <a:extLst>
              <a:ext uri="{FF2B5EF4-FFF2-40B4-BE49-F238E27FC236}">
                <a16:creationId xmlns:a16="http://schemas.microsoft.com/office/drawing/2014/main" id="{C3E653D4-53EB-4BAE-8ACE-E64E11396A64}"/>
              </a:ext>
            </a:extLst>
          </p:cNvPr>
          <p:cNvSpPr/>
          <p:nvPr/>
        </p:nvSpPr>
        <p:spPr>
          <a:xfrm rot="2671149">
            <a:off x="9993927" y="2334227"/>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10683863" y="1311644"/>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9F2DAB0C-F0AF-8107-7A42-3A94998FF56B}"/>
              </a:ext>
            </a:extLst>
          </p:cNvPr>
          <p:cNvSpPr txBox="1"/>
          <p:nvPr/>
        </p:nvSpPr>
        <p:spPr>
          <a:xfrm>
            <a:off x="102637" y="986427"/>
            <a:ext cx="9498122" cy="6662401"/>
          </a:xfrm>
          <a:prstGeom prst="rect">
            <a:avLst/>
          </a:prstGeom>
          <a:noFill/>
        </p:spPr>
        <p:txBody>
          <a:bodyPr wrap="square">
            <a:spAutoFit/>
          </a:bodyPr>
          <a:lstStyle/>
          <a:p>
            <a:pPr marL="0" marR="0" lvl="0" indent="0" algn="just" defTabSz="914400" rtl="0" eaLnBrk="1" fontAlgn="auto" latinLnBrk="0" hangingPunct="1">
              <a:lnSpc>
                <a:spcPct val="150000"/>
              </a:lnSpc>
              <a:buClrTx/>
              <a:buSzTx/>
              <a:buFontTx/>
              <a:buNone/>
              <a:tabLst/>
              <a:defRPr/>
            </a:pPr>
            <a:r>
              <a:rPr kumimoji="0" lang="vi-VN" sz="2800" b="1" i="0" u="none" strike="noStrike" kern="1200" cap="none" spc="0" normalizeH="0" baseline="0" noProof="0" dirty="0">
                <a:ln>
                  <a:noFill/>
                </a:ln>
                <a:solidFill>
                  <a:prstClr val="black"/>
                </a:solidFill>
                <a:effectLst/>
                <a:uLnTx/>
                <a:uFillTx/>
                <a:latin typeface="times new roman"/>
                <a:ea typeface="+mn-ea"/>
                <a:cs typeface="+mn-cs"/>
              </a:rPr>
              <a:t>1.1</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a:t>
            </a:r>
            <a:r>
              <a:rPr kumimoji="0" lang="vi-VN"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Lục</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Vân</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Tiên</a:t>
            </a:r>
            <a:r>
              <a:rPr kumimoji="0" lang="vi-VN" sz="2800" b="1" i="0" u="none" strike="noStrike" kern="1200" cap="none" spc="0" normalizeH="0" baseline="0" noProof="0" dirty="0">
                <a:ln>
                  <a:noFill/>
                </a:ln>
                <a:solidFill>
                  <a:prstClr val="black"/>
                </a:solidFill>
                <a:effectLst/>
                <a:uLnTx/>
                <a:uFillTx/>
                <a:latin typeface="times new roman"/>
                <a:ea typeface="+mn-ea"/>
                <a:cs typeface="+mn-cs"/>
              </a:rPr>
              <a:t> đánh bọn cướp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Phong</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Lai </a:t>
            </a:r>
            <a:r>
              <a:rPr kumimoji="0" lang="vi-VN" sz="2800" b="0" i="0" u="none" strike="noStrike" kern="1200" cap="none" spc="0" normalizeH="0" baseline="0" noProof="0" dirty="0">
                <a:ln>
                  <a:noFill/>
                </a:ln>
                <a:solidFill>
                  <a:prstClr val="black"/>
                </a:solidFill>
                <a:effectLst/>
                <a:uLnTx/>
                <a:uFillTx/>
                <a:latin typeface="times new roman"/>
                <a:ea typeface="+mn-ea"/>
                <a:cs typeface="+mn-cs"/>
              </a:rPr>
              <a:t>(14 dòng đầu)</a:t>
            </a:r>
            <a:endParaRPr kumimoji="0" lang="en-US" sz="28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just" defTabSz="914400" rtl="0" eaLnBrk="1" fontAlgn="auto" latinLnBrk="0" hangingPunct="1">
              <a:lnSpc>
                <a:spcPct val="107000"/>
              </a:lnSpc>
              <a:buClrTx/>
              <a:buSzTx/>
              <a:buFontTx/>
              <a:buNone/>
              <a:tabLst/>
              <a:defRPr/>
            </a:pPr>
            <a:r>
              <a:rPr kumimoji="0" lang="vi-VN"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Xác</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định</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câu</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chuyện</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được</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kể</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và</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lời</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người</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kể</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chuyện</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lời</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nhân</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mn-cs"/>
              </a:rPr>
              <a:t>vật</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a:t>
            </a:r>
          </a:p>
          <a:p>
            <a:pPr algn="just">
              <a:lnSpc>
                <a:spcPct val="107000"/>
              </a:lnSpc>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Lời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người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miêu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tả</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hành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động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Tiên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cướp</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Phong</a:t>
            </a:r>
            <a:r>
              <a:rPr lang="en-US" sz="2800" dirty="0">
                <a:latin typeface="Times New Roman" panose="02020603050405020304" pitchFamily="18" charset="0"/>
                <a:ea typeface="Calibri" panose="020F0502020204030204" pitchFamily="34" charset="0"/>
                <a:cs typeface="Times New Roman" panose="02020603050405020304" pitchFamily="18" charset="0"/>
              </a:rPr>
              <a:t> Lai</a:t>
            </a:r>
          </a:p>
          <a:p>
            <a:pPr algn="ctr">
              <a:lnSpc>
                <a:spcPct val="107000"/>
              </a:lnSpc>
            </a:pPr>
            <a:r>
              <a:rPr lang="en-US" sz="2800" i="1" dirty="0" err="1">
                <a:latin typeface="+mj-lt"/>
                <a:ea typeface="Calibri" panose="020F0502020204030204" pitchFamily="34" charset="0"/>
                <a:cs typeface="Times New Roman" panose="02020603050405020304" pitchFamily="18" charset="0"/>
              </a:rPr>
              <a:t>Vân</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Tiên</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ghé</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lại</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bên</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đàng</a:t>
            </a:r>
            <a:endParaRPr lang="en-US" sz="2800" dirty="0">
              <a:latin typeface="+mj-lt"/>
              <a:ea typeface="Calibri" panose="020F0502020204030204" pitchFamily="34" charset="0"/>
              <a:cs typeface="Times New Roman" panose="02020603050405020304" pitchFamily="18" charset="0"/>
            </a:endParaRPr>
          </a:p>
          <a:p>
            <a:pPr algn="ctr"/>
            <a:r>
              <a:rPr lang="en-US" sz="2800" i="1" dirty="0" err="1">
                <a:latin typeface="+mj-lt"/>
                <a:ea typeface="Calibri" panose="020F0502020204030204" pitchFamily="34" charset="0"/>
                <a:cs typeface="Times New Roman" panose="02020603050405020304" pitchFamily="18" charset="0"/>
              </a:rPr>
              <a:t>Bẻ</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cây</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làm</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gậy</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nhằm</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làng</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xông</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vô</a:t>
            </a:r>
            <a:endParaRPr lang="en-US" sz="2800" i="1" dirty="0">
              <a:latin typeface="+mj-lt"/>
              <a:ea typeface="Calibri" panose="020F0502020204030204" pitchFamily="34" charset="0"/>
              <a:cs typeface="Times New Roman" panose="02020603050405020304" pitchFamily="18" charset="0"/>
            </a:endParaRPr>
          </a:p>
          <a:p>
            <a:pPr algn="ctr"/>
            <a:r>
              <a:rPr lang="en-US" sz="2000" i="1" dirty="0">
                <a:latin typeface="Calibri" panose="020F0502020204030204" pitchFamily="34"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Lời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vật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có</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trích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dẫn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lời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nói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Tiên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cướp</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Phong</a:t>
            </a:r>
            <a:r>
              <a:rPr lang="en-US" sz="2800" dirty="0">
                <a:latin typeface="Times New Roman" panose="02020603050405020304" pitchFamily="18" charset="0"/>
                <a:ea typeface="Calibri" panose="020F0502020204030204" pitchFamily="34" charset="0"/>
                <a:cs typeface="Times New Roman" panose="02020603050405020304" pitchFamily="18" charset="0"/>
              </a:rPr>
              <a:t> Lai.</a:t>
            </a:r>
          </a:p>
          <a:p>
            <a:pPr algn="ctr">
              <a:lnSpc>
                <a:spcPct val="107000"/>
              </a:lnSpc>
            </a:pPr>
            <a:r>
              <a:rPr lang="en-US" sz="2800" i="1" dirty="0" err="1">
                <a:latin typeface="+mj-lt"/>
                <a:ea typeface="Calibri" panose="020F0502020204030204" pitchFamily="34" charset="0"/>
                <a:cs typeface="Times New Roman" panose="02020603050405020304" pitchFamily="18" charset="0"/>
              </a:rPr>
              <a:t>Kêu</a:t>
            </a:r>
            <a:r>
              <a:rPr lang="en-US" sz="2800" i="1" dirty="0">
                <a:latin typeface="+mj-lt"/>
                <a:ea typeface="Calibri" panose="020F0502020204030204" pitchFamily="34" charset="0"/>
                <a:cs typeface="Times New Roman" panose="02020603050405020304" pitchFamily="18" charset="0"/>
              </a:rPr>
              <a:t> </a:t>
            </a:r>
            <a:r>
              <a:rPr lang="en-US" sz="2800" i="1" dirty="0" err="1">
                <a:latin typeface="+mj-lt"/>
                <a:ea typeface="Calibri" panose="020F0502020204030204" pitchFamily="34" charset="0"/>
                <a:cs typeface="Times New Roman" panose="02020603050405020304" pitchFamily="18" charset="0"/>
              </a:rPr>
              <a:t>rằng</a:t>
            </a:r>
            <a:r>
              <a:rPr lang="en-US" sz="2800" i="1" dirty="0">
                <a:latin typeface="+mj-lt"/>
                <a:ea typeface="Calibri" panose="020F0502020204030204" pitchFamily="34" charset="0"/>
                <a:cs typeface="Times New Roman" panose="02020603050405020304" pitchFamily="18" charset="0"/>
              </a:rPr>
              <a:t>: </a:t>
            </a:r>
            <a:r>
              <a:rPr lang="en-US" sz="2800" i="1" u="sng" dirty="0">
                <a:latin typeface="+mj-lt"/>
                <a:ea typeface="Calibri" panose="020F0502020204030204" pitchFamily="34" charset="0"/>
                <a:cs typeface="Times New Roman" panose="02020603050405020304" pitchFamily="18" charset="0"/>
              </a:rPr>
              <a:t>“</a:t>
            </a:r>
            <a:r>
              <a:rPr lang="en-US" sz="2800" i="1" u="sng" dirty="0" err="1">
                <a:latin typeface="+mj-lt"/>
                <a:ea typeface="Calibri" panose="020F0502020204030204" pitchFamily="34" charset="0"/>
                <a:cs typeface="Times New Roman" panose="02020603050405020304" pitchFamily="18" charset="0"/>
              </a:rPr>
              <a:t>Bớ</a:t>
            </a:r>
            <a:r>
              <a:rPr lang="en-US" sz="2800" i="1" u="sng" dirty="0">
                <a:latin typeface="+mj-lt"/>
                <a:ea typeface="Calibri" panose="020F0502020204030204" pitchFamily="34" charset="0"/>
                <a:cs typeface="Times New Roman" panose="02020603050405020304" pitchFamily="18" charset="0"/>
              </a:rPr>
              <a:t> </a:t>
            </a:r>
            <a:r>
              <a:rPr lang="en-US" sz="2800" i="1" u="sng" dirty="0" err="1">
                <a:latin typeface="+mj-lt"/>
                <a:ea typeface="Calibri" panose="020F0502020204030204" pitchFamily="34" charset="0"/>
                <a:cs typeface="Times New Roman" panose="02020603050405020304" pitchFamily="18" charset="0"/>
              </a:rPr>
              <a:t>đảng</a:t>
            </a:r>
            <a:r>
              <a:rPr lang="en-US" sz="2800" i="1" u="sng" dirty="0">
                <a:latin typeface="+mj-lt"/>
                <a:ea typeface="Calibri" panose="020F0502020204030204" pitchFamily="34" charset="0"/>
                <a:cs typeface="Times New Roman" panose="02020603050405020304" pitchFamily="18" charset="0"/>
              </a:rPr>
              <a:t> hung </a:t>
            </a:r>
            <a:r>
              <a:rPr lang="en-US" sz="2800" i="1" u="sng" dirty="0" err="1">
                <a:latin typeface="+mj-lt"/>
                <a:ea typeface="Calibri" panose="020F0502020204030204" pitchFamily="34" charset="0"/>
                <a:cs typeface="Times New Roman" panose="02020603050405020304" pitchFamily="18" charset="0"/>
              </a:rPr>
              <a:t>đồ</a:t>
            </a:r>
            <a:r>
              <a:rPr lang="en-US" sz="2800" i="1" u="sng" dirty="0">
                <a:latin typeface="+mj-lt"/>
                <a:ea typeface="Calibri" panose="020F0502020204030204" pitchFamily="34" charset="0"/>
                <a:cs typeface="Times New Roman" panose="02020603050405020304" pitchFamily="18" charset="0"/>
              </a:rPr>
              <a:t> </a:t>
            </a:r>
            <a:endParaRPr lang="en-US" sz="2800" dirty="0">
              <a:latin typeface="+mj-lt"/>
              <a:ea typeface="Calibri" panose="020F0502020204030204" pitchFamily="34" charset="0"/>
              <a:cs typeface="Times New Roman" panose="02020603050405020304" pitchFamily="18" charset="0"/>
            </a:endParaRPr>
          </a:p>
          <a:p>
            <a:pPr algn="ctr"/>
            <a:r>
              <a:rPr lang="en-US" sz="2800" i="1" u="sng" dirty="0" err="1">
                <a:latin typeface="+mj-lt"/>
                <a:ea typeface="Calibri" panose="020F0502020204030204" pitchFamily="34" charset="0"/>
                <a:cs typeface="Times New Roman" panose="02020603050405020304" pitchFamily="18" charset="0"/>
              </a:rPr>
              <a:t>Chớ</a:t>
            </a:r>
            <a:r>
              <a:rPr lang="en-US" sz="2800" i="1" u="sng" dirty="0">
                <a:latin typeface="+mj-lt"/>
                <a:ea typeface="Calibri" panose="020F0502020204030204" pitchFamily="34" charset="0"/>
                <a:cs typeface="Times New Roman" panose="02020603050405020304" pitchFamily="18" charset="0"/>
              </a:rPr>
              <a:t> </a:t>
            </a:r>
            <a:r>
              <a:rPr lang="en-US" sz="2800" i="1" u="sng" dirty="0" err="1">
                <a:latin typeface="+mj-lt"/>
                <a:ea typeface="Calibri" panose="020F0502020204030204" pitchFamily="34" charset="0"/>
                <a:cs typeface="Times New Roman" panose="02020603050405020304" pitchFamily="18" charset="0"/>
              </a:rPr>
              <a:t>quen</a:t>
            </a:r>
            <a:r>
              <a:rPr lang="en-US" sz="2800" i="1" u="sng" dirty="0">
                <a:latin typeface="+mj-lt"/>
                <a:ea typeface="Calibri" panose="020F0502020204030204" pitchFamily="34" charset="0"/>
                <a:cs typeface="Times New Roman" panose="02020603050405020304" pitchFamily="18" charset="0"/>
              </a:rPr>
              <a:t> </a:t>
            </a:r>
            <a:r>
              <a:rPr lang="en-US" sz="2800" i="1" u="sng" dirty="0" err="1">
                <a:latin typeface="+mj-lt"/>
                <a:ea typeface="Calibri" panose="020F0502020204030204" pitchFamily="34" charset="0"/>
                <a:cs typeface="Times New Roman" panose="02020603050405020304" pitchFamily="18" charset="0"/>
              </a:rPr>
              <a:t>làm</a:t>
            </a:r>
            <a:r>
              <a:rPr lang="en-US" sz="2800" i="1" u="sng" dirty="0">
                <a:latin typeface="+mj-lt"/>
                <a:ea typeface="Calibri" panose="020F0502020204030204" pitchFamily="34" charset="0"/>
                <a:cs typeface="Times New Roman" panose="02020603050405020304" pitchFamily="18" charset="0"/>
              </a:rPr>
              <a:t> </a:t>
            </a:r>
            <a:r>
              <a:rPr lang="en-US" sz="2800" i="1" u="sng" dirty="0" err="1">
                <a:latin typeface="+mj-lt"/>
                <a:ea typeface="Calibri" panose="020F0502020204030204" pitchFamily="34" charset="0"/>
                <a:cs typeface="Times New Roman" panose="02020603050405020304" pitchFamily="18" charset="0"/>
              </a:rPr>
              <a:t>thói</a:t>
            </a:r>
            <a:r>
              <a:rPr lang="en-US" sz="2800" i="1" u="sng" dirty="0">
                <a:latin typeface="+mj-lt"/>
                <a:ea typeface="Calibri" panose="020F0502020204030204" pitchFamily="34" charset="0"/>
                <a:cs typeface="Times New Roman" panose="02020603050405020304" pitchFamily="18" charset="0"/>
              </a:rPr>
              <a:t> </a:t>
            </a:r>
            <a:r>
              <a:rPr lang="en-US" sz="2800" i="1" u="sng" dirty="0" err="1">
                <a:latin typeface="+mj-lt"/>
                <a:ea typeface="Calibri" panose="020F0502020204030204" pitchFamily="34" charset="0"/>
                <a:cs typeface="Times New Roman" panose="02020603050405020304" pitchFamily="18" charset="0"/>
              </a:rPr>
              <a:t>hồ</a:t>
            </a:r>
            <a:r>
              <a:rPr lang="en-US" sz="2800" i="1" u="sng" dirty="0">
                <a:latin typeface="+mj-lt"/>
                <a:ea typeface="Calibri" panose="020F0502020204030204" pitchFamily="34" charset="0"/>
                <a:cs typeface="Times New Roman" panose="02020603050405020304" pitchFamily="18" charset="0"/>
              </a:rPr>
              <a:t> </a:t>
            </a:r>
            <a:r>
              <a:rPr lang="en-US" sz="2800" i="1" u="sng" dirty="0" err="1">
                <a:latin typeface="+mj-lt"/>
                <a:ea typeface="Calibri" panose="020F0502020204030204" pitchFamily="34" charset="0"/>
                <a:cs typeface="Times New Roman" panose="02020603050405020304" pitchFamily="18" charset="0"/>
              </a:rPr>
              <a:t>đồ</a:t>
            </a:r>
            <a:r>
              <a:rPr lang="en-US" sz="2800" i="1" u="sng" dirty="0">
                <a:latin typeface="+mj-lt"/>
                <a:ea typeface="Calibri" panose="020F0502020204030204" pitchFamily="34" charset="0"/>
                <a:cs typeface="Times New Roman" panose="02020603050405020304" pitchFamily="18" charset="0"/>
              </a:rPr>
              <a:t> </a:t>
            </a:r>
            <a:r>
              <a:rPr lang="en-US" sz="2800" i="1" u="sng" dirty="0" err="1">
                <a:latin typeface="+mj-lt"/>
                <a:ea typeface="Calibri" panose="020F0502020204030204" pitchFamily="34" charset="0"/>
                <a:cs typeface="Times New Roman" panose="02020603050405020304" pitchFamily="18" charset="0"/>
              </a:rPr>
              <a:t>hại</a:t>
            </a:r>
            <a:r>
              <a:rPr lang="en-US" sz="2800" i="1" u="sng" dirty="0">
                <a:latin typeface="+mj-lt"/>
                <a:ea typeface="Calibri" panose="020F0502020204030204" pitchFamily="34" charset="0"/>
                <a:cs typeface="Times New Roman" panose="02020603050405020304" pitchFamily="18" charset="0"/>
              </a:rPr>
              <a:t> </a:t>
            </a:r>
            <a:r>
              <a:rPr lang="en-US" sz="2800" i="1" u="sng" dirty="0" err="1">
                <a:latin typeface="+mj-lt"/>
                <a:ea typeface="Calibri" panose="020F0502020204030204" pitchFamily="34" charset="0"/>
                <a:cs typeface="Times New Roman" panose="02020603050405020304" pitchFamily="18" charset="0"/>
              </a:rPr>
              <a:t>dân</a:t>
            </a:r>
            <a:r>
              <a:rPr lang="en-US" sz="2800" i="1" u="sng" dirty="0">
                <a:latin typeface="+mj-lt"/>
                <a:ea typeface="Calibri" panose="020F0502020204030204" pitchFamily="34" charset="0"/>
                <a:cs typeface="Times New Roman" panose="02020603050405020304" pitchFamily="18" charset="0"/>
              </a:rPr>
              <a:t>” </a:t>
            </a:r>
          </a:p>
          <a:p>
            <a:pPr algn="ctr"/>
            <a:r>
              <a:rPr lang="en-US" sz="2800" i="1" dirty="0">
                <a:latin typeface="+mj-lt"/>
                <a:ea typeface="Calibri" panose="020F0502020204030204" pitchFamily="34" charset="0"/>
                <a:cs typeface="Times New Roman" panose="02020603050405020304" pitchFamily="18" charset="0"/>
              </a:rPr>
              <a:t>…</a:t>
            </a:r>
            <a:endParaRPr lang="en-US" sz="2800" dirty="0">
              <a:latin typeface="+mj-lt"/>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299212762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arn(inVertic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arn(inVertic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arn(inVertical)">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0" y="0"/>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58619" y="275994"/>
            <a:ext cx="6650799" cy="532710"/>
          </a:xfrm>
          <a:prstGeom prst="rect">
            <a:avLst/>
          </a:prstGeom>
          <a:noFill/>
        </p:spPr>
        <p:txBody>
          <a:bodyPr wrap="square" lIns="0" tIns="0" rIns="0" bIns="0" rtlCol="0">
            <a:spAutoFit/>
          </a:bodyPr>
          <a:lstStyle/>
          <a:p>
            <a:pPr algn="just">
              <a:lnSpc>
                <a:spcPct val="115000"/>
              </a:lnSpc>
              <a:spcAft>
                <a:spcPts val="800"/>
              </a:spcAft>
            </a:pPr>
            <a:r>
              <a:rPr lang="en-US" sz="3200" b="1" dirty="0">
                <a:latin typeface="#9Slide03 AmpleSoft Bold" panose="02000000000000000000" pitchFamily="2" charset="0"/>
                <a:ea typeface="Times New Roman" panose="02020603050405020304" pitchFamily="18" charset="0"/>
                <a:cs typeface="Times New Roman" panose="02020603050405020304" pitchFamily="18" charset="0"/>
              </a:rPr>
              <a:t>-</a:t>
            </a:r>
            <a:r>
              <a:rPr lang="en-US" sz="32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a:t>
            </a:r>
            <a:r>
              <a:rPr lang="en-US" sz="3200" b="1" dirty="0" err="1">
                <a:latin typeface="#9Slide03 AmpleSoft Bold" panose="02000000000000000000" pitchFamily="2" charset="0"/>
                <a:ea typeface="Times New Roman" panose="02020603050405020304" pitchFamily="18" charset="0"/>
                <a:cs typeface="Times New Roman" panose="02020603050405020304" pitchFamily="18" charset="0"/>
              </a:rPr>
              <a:t>Hình</a:t>
            </a:r>
            <a:r>
              <a:rPr lang="en-US" sz="3200" b="1" dirty="0">
                <a:latin typeface="#9Slide03 AmpleSoft Bold" panose="02000000000000000000" pitchFamily="2" charset="0"/>
                <a:ea typeface="Times New Roman" panose="02020603050405020304" pitchFamily="18" charset="0"/>
                <a:cs typeface="Times New Roman" panose="02020603050405020304" pitchFamily="18" charset="0"/>
              </a:rPr>
              <a:t> t</a:t>
            </a:r>
            <a:r>
              <a:rPr lang="vi-VN" sz="3200" b="1" dirty="0">
                <a:latin typeface="#9Slide03 AmpleSoft Bold" panose="02000000000000000000" pitchFamily="2" charset="0"/>
                <a:ea typeface="Times New Roman" panose="02020603050405020304" pitchFamily="18" charset="0"/>
                <a:cs typeface="Times New Roman" panose="02020603050405020304" pitchFamily="18" charset="0"/>
              </a:rPr>
              <a:t>ư</a:t>
            </a:r>
            <a:r>
              <a:rPr lang="en-US" sz="3200" b="1" dirty="0" err="1">
                <a:latin typeface="#9Slide03 AmpleSoft Bold" panose="02000000000000000000" pitchFamily="2" charset="0"/>
                <a:ea typeface="Times New Roman" panose="02020603050405020304" pitchFamily="18" charset="0"/>
                <a:cs typeface="Times New Roman" panose="02020603050405020304" pitchFamily="18" charset="0"/>
              </a:rPr>
              <a:t>ợng</a:t>
            </a:r>
            <a:r>
              <a:rPr lang="en-US" sz="3200" b="1" dirty="0">
                <a:latin typeface="#9Slide03 AmpleSoft Bold" panose="02000000000000000000" pitchFamily="2" charset="0"/>
                <a:ea typeface="Times New Roman" panose="02020603050405020304" pitchFamily="18" charset="0"/>
                <a:cs typeface="Times New Roman" panose="02020603050405020304" pitchFamily="18" charset="0"/>
              </a:rPr>
              <a:t> n</a:t>
            </a:r>
            <a:r>
              <a:rPr lang="vi-VN" sz="3200" b="1" dirty="0">
                <a:effectLst/>
                <a:latin typeface="#9Slide03 AmpleSoft Bold" panose="02000000000000000000" pitchFamily="2" charset="0"/>
                <a:ea typeface="Times New Roman" panose="02020603050405020304" pitchFamily="18" charset="0"/>
                <a:cs typeface="Times New Roman" panose="02020603050405020304" pitchFamily="18" charset="0"/>
              </a:rPr>
              <a:t>hân vật Lục vân Tiên</a:t>
            </a:r>
            <a:endParaRPr lang="en-US" sz="32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9F2DAB0C-F0AF-8107-7A42-3A94998FF56B}"/>
              </a:ext>
            </a:extLst>
          </p:cNvPr>
          <p:cNvSpPr txBox="1"/>
          <p:nvPr/>
        </p:nvSpPr>
        <p:spPr>
          <a:xfrm>
            <a:off x="217579" y="947923"/>
            <a:ext cx="7719461" cy="523220"/>
          </a:xfrm>
          <a:prstGeom prst="rect">
            <a:avLst/>
          </a:prstGeom>
          <a:noFill/>
        </p:spPr>
        <p:txBody>
          <a:bodyPr wrap="square">
            <a:spAutoFit/>
          </a:bodyPr>
          <a:lstStyle/>
          <a:p>
            <a:r>
              <a:rPr lang="en-US" sz="2800" b="1" dirty="0"/>
              <a:t>+ </a:t>
            </a:r>
            <a:r>
              <a:rPr lang="en-US" sz="2800" b="1" dirty="0" err="1"/>
              <a:t>Lời</a:t>
            </a:r>
            <a:r>
              <a:rPr lang="en-US" sz="2800" b="1" dirty="0"/>
              <a:t> </a:t>
            </a:r>
            <a:r>
              <a:rPr lang="en-US" sz="2800" b="1" dirty="0" err="1"/>
              <a:t>người</a:t>
            </a:r>
            <a:r>
              <a:rPr lang="en-US" sz="2800" b="1" dirty="0"/>
              <a:t> </a:t>
            </a:r>
            <a:r>
              <a:rPr lang="en-US" sz="2800" b="1" dirty="0" err="1"/>
              <a:t>kể</a:t>
            </a:r>
            <a:r>
              <a:rPr lang="en-US" sz="2800" b="1" dirty="0"/>
              <a:t> </a:t>
            </a:r>
            <a:r>
              <a:rPr lang="en-US" sz="2800" b="1" dirty="0" err="1"/>
              <a:t>chuyện</a:t>
            </a:r>
            <a:r>
              <a:rPr lang="en-US" sz="2800" b="1" dirty="0"/>
              <a:t>:</a:t>
            </a:r>
          </a:p>
        </p:txBody>
      </p:sp>
      <p:sp>
        <p:nvSpPr>
          <p:cNvPr id="2" name="Rectangle: Rounded Corners 1">
            <a:extLst>
              <a:ext uri="{FF2B5EF4-FFF2-40B4-BE49-F238E27FC236}">
                <a16:creationId xmlns:a16="http://schemas.microsoft.com/office/drawing/2014/main" id="{9181AC4F-DE38-D4C5-00D1-D61461DBC95B}"/>
              </a:ext>
            </a:extLst>
          </p:cNvPr>
          <p:cNvSpPr/>
          <p:nvPr/>
        </p:nvSpPr>
        <p:spPr>
          <a:xfrm rot="2700000">
            <a:off x="462649" y="2218414"/>
            <a:ext cx="550020" cy="54280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TextBox 5">
            <a:extLst>
              <a:ext uri="{FF2B5EF4-FFF2-40B4-BE49-F238E27FC236}">
                <a16:creationId xmlns:a16="http://schemas.microsoft.com/office/drawing/2014/main" id="{B5EAA69C-4DA1-C304-152D-8CF43CC1BAD1}"/>
              </a:ext>
            </a:extLst>
          </p:cNvPr>
          <p:cNvSpPr txBox="1"/>
          <p:nvPr/>
        </p:nvSpPr>
        <p:spPr>
          <a:xfrm>
            <a:off x="1238942" y="1955822"/>
            <a:ext cx="6573946" cy="1384995"/>
          </a:xfrm>
          <a:prstGeom prst="rect">
            <a:avLst/>
          </a:prstGeom>
          <a:noFill/>
        </p:spPr>
        <p:txBody>
          <a:bodyPr wrap="square">
            <a:spAutoFit/>
          </a:bodyPr>
          <a:lstStyle/>
          <a:p>
            <a:r>
              <a:rPr lang="en-US" sz="2800" dirty="0" err="1">
                <a:latin typeface="Times New Roman" panose="02020603050405020304" pitchFamily="18" charset="0"/>
                <a:ea typeface="Calibri" panose="020F0502020204030204" pitchFamily="34" charset="0"/>
              </a:rPr>
              <a:t>Kể</a:t>
            </a:r>
            <a:r>
              <a:rPr lang="en-US" sz="2800" dirty="0">
                <a:latin typeface="Times New Roman" panose="02020603050405020304" pitchFamily="18" charset="0"/>
                <a:ea typeface="Calibri" panose="020F0502020204030204" pitchFamily="34" charset="0"/>
              </a:rPr>
              <a:t> h</a:t>
            </a:r>
            <a:r>
              <a:rPr lang="vi-VN" sz="2800" dirty="0">
                <a:effectLst/>
                <a:latin typeface="Times New Roman" panose="02020603050405020304" pitchFamily="18" charset="0"/>
                <a:ea typeface="Calibri" panose="020F0502020204030204" pitchFamily="34" charset="0"/>
              </a:rPr>
              <a:t>ành động của Lục Vân Tiên:  </a:t>
            </a:r>
            <a:r>
              <a:rPr lang="vi-VN" sz="2800" i="1" dirty="0">
                <a:effectLst/>
                <a:latin typeface="Times New Roman" panose="02020603050405020304" pitchFamily="18" charset="0"/>
                <a:ea typeface="Calibri" panose="020F0502020204030204" pitchFamily="34" charset="0"/>
              </a:rPr>
              <a:t>Ghé lại bên đàng, bẻ cây làm gậy, nhằm làng xông vô.</a:t>
            </a:r>
            <a:endParaRPr lang="en-US" sz="2800" dirty="0"/>
          </a:p>
        </p:txBody>
      </p:sp>
      <p:sp>
        <p:nvSpPr>
          <p:cNvPr id="10" name="TextBox 9">
            <a:extLst>
              <a:ext uri="{FF2B5EF4-FFF2-40B4-BE49-F238E27FC236}">
                <a16:creationId xmlns:a16="http://schemas.microsoft.com/office/drawing/2014/main" id="{A8C1BEEC-8E92-384C-01F4-08459990249A}"/>
              </a:ext>
            </a:extLst>
          </p:cNvPr>
          <p:cNvSpPr txBox="1"/>
          <p:nvPr/>
        </p:nvSpPr>
        <p:spPr>
          <a:xfrm>
            <a:off x="730291" y="3624069"/>
            <a:ext cx="7644865" cy="523220"/>
          </a:xfrm>
          <a:prstGeom prst="rect">
            <a:avLst/>
          </a:prstGeom>
          <a:noFill/>
        </p:spPr>
        <p:txBody>
          <a:bodyPr wrap="square">
            <a:spAutoFit/>
          </a:bodyPr>
          <a:lstStyle/>
          <a:p>
            <a:r>
              <a:rPr lang="en-US" sz="2800" dirty="0">
                <a:solidFill>
                  <a:srgbClr val="FF0000"/>
                </a:solidFill>
                <a:latin typeface="Times New Roman" panose="02020603050405020304" pitchFamily="18" charset="0"/>
                <a:ea typeface="Calibri" panose="020F0502020204030204" pitchFamily="34" charset="0"/>
              </a:rPr>
              <a:t>S</a:t>
            </a:r>
            <a:r>
              <a:rPr lang="vi-VN" sz="2800" dirty="0">
                <a:solidFill>
                  <a:srgbClr val="FF0000"/>
                </a:solidFill>
                <a:effectLst/>
                <a:latin typeface="Times New Roman" panose="02020603050405020304" pitchFamily="18" charset="0"/>
                <a:ea typeface="Calibri" panose="020F0502020204030204" pitchFamily="34" charset="0"/>
              </a:rPr>
              <a:t>ự mạnh mẽ, dứt khoát với tinh thần đầy nghĩa hiệp </a:t>
            </a:r>
            <a:endParaRPr lang="en-US" sz="2800" dirty="0">
              <a:solidFill>
                <a:srgbClr val="FF0000"/>
              </a:solidFill>
            </a:endParaRPr>
          </a:p>
        </p:txBody>
      </p:sp>
      <p:sp>
        <p:nvSpPr>
          <p:cNvPr id="11" name="Arrow: Down 10">
            <a:extLst>
              <a:ext uri="{FF2B5EF4-FFF2-40B4-BE49-F238E27FC236}">
                <a16:creationId xmlns:a16="http://schemas.microsoft.com/office/drawing/2014/main" id="{811CDEB3-56D5-5F5F-87AE-2DBA492F60FE}"/>
              </a:ext>
            </a:extLst>
          </p:cNvPr>
          <p:cNvSpPr/>
          <p:nvPr/>
        </p:nvSpPr>
        <p:spPr>
          <a:xfrm>
            <a:off x="4026529" y="3074959"/>
            <a:ext cx="765623" cy="525177"/>
          </a:xfrm>
          <a:prstGeom prst="downArrow">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29D6B2B6-B26D-7CF4-EB12-09580A3AE550}"/>
              </a:ext>
            </a:extLst>
          </p:cNvPr>
          <p:cNvSpPr/>
          <p:nvPr/>
        </p:nvSpPr>
        <p:spPr>
          <a:xfrm rot="2700000">
            <a:off x="545069" y="4459981"/>
            <a:ext cx="550020" cy="54280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TextBox 13">
            <a:extLst>
              <a:ext uri="{FF2B5EF4-FFF2-40B4-BE49-F238E27FC236}">
                <a16:creationId xmlns:a16="http://schemas.microsoft.com/office/drawing/2014/main" id="{5C7581A4-958B-4E38-3777-DEDFD9CB441D}"/>
              </a:ext>
            </a:extLst>
          </p:cNvPr>
          <p:cNvSpPr txBox="1"/>
          <p:nvPr/>
        </p:nvSpPr>
        <p:spPr>
          <a:xfrm>
            <a:off x="1383875" y="4281130"/>
            <a:ext cx="7644865" cy="954107"/>
          </a:xfrm>
          <a:prstGeom prst="rect">
            <a:avLst/>
          </a:prstGeom>
          <a:noFill/>
        </p:spPr>
        <p:txBody>
          <a:bodyPr wrap="square">
            <a:spAutoFit/>
          </a:bodyPr>
          <a:lstStyle/>
          <a:p>
            <a:r>
              <a:rPr lang="en-US" sz="2800" dirty="0" err="1"/>
              <a:t>Miêu</a:t>
            </a:r>
            <a:r>
              <a:rPr lang="en-US" sz="2800" dirty="0"/>
              <a:t> </a:t>
            </a:r>
            <a:r>
              <a:rPr lang="en-US" sz="2800" dirty="0" err="1"/>
              <a:t>tả</a:t>
            </a:r>
            <a:r>
              <a:rPr lang="en-US" sz="2800" dirty="0"/>
              <a:t> </a:t>
            </a:r>
            <a:r>
              <a:rPr lang="en-US" sz="2800" dirty="0" err="1"/>
              <a:t>hành</a:t>
            </a:r>
            <a:r>
              <a:rPr lang="en-US" sz="2800" dirty="0"/>
              <a:t> </a:t>
            </a:r>
            <a:r>
              <a:rPr lang="en-US" sz="2800" dirty="0" err="1"/>
              <a:t>động</a:t>
            </a:r>
            <a:r>
              <a:rPr lang="en-US" sz="2800" dirty="0"/>
              <a:t> </a:t>
            </a:r>
            <a:r>
              <a:rPr lang="en-US" sz="2800" dirty="0" err="1"/>
              <a:t>của</a:t>
            </a:r>
            <a:r>
              <a:rPr lang="en-US" sz="2800" dirty="0"/>
              <a:t> </a:t>
            </a:r>
            <a:r>
              <a:rPr lang="en-US" sz="2800" dirty="0" err="1"/>
              <a:t>Lục</a:t>
            </a:r>
            <a:r>
              <a:rPr lang="en-US" sz="2800" dirty="0"/>
              <a:t> </a:t>
            </a:r>
            <a:r>
              <a:rPr lang="en-US" sz="2800" dirty="0" err="1"/>
              <a:t>Vân</a:t>
            </a:r>
            <a:r>
              <a:rPr lang="en-US" sz="2800" dirty="0"/>
              <a:t> </a:t>
            </a:r>
            <a:r>
              <a:rPr lang="en-US" sz="2800" dirty="0" err="1"/>
              <a:t>Tiên</a:t>
            </a:r>
            <a:r>
              <a:rPr lang="en-US" sz="2800" dirty="0"/>
              <a:t> </a:t>
            </a:r>
            <a:r>
              <a:rPr lang="en-US" sz="2800" i="1" dirty="0" err="1"/>
              <a:t>tả</a:t>
            </a:r>
            <a:r>
              <a:rPr lang="en-US" sz="2800" i="1" dirty="0"/>
              <a:t> </a:t>
            </a:r>
            <a:r>
              <a:rPr lang="en-US" sz="2800" i="1" dirty="0" err="1"/>
              <a:t>đột</a:t>
            </a:r>
            <a:r>
              <a:rPr lang="en-US" sz="2800" i="1" dirty="0"/>
              <a:t> </a:t>
            </a:r>
            <a:r>
              <a:rPr lang="en-US" sz="2800" i="1" dirty="0" err="1"/>
              <a:t>hữu</a:t>
            </a:r>
            <a:r>
              <a:rPr lang="en-US" sz="2800" i="1" dirty="0"/>
              <a:t> </a:t>
            </a:r>
            <a:r>
              <a:rPr lang="en-US" sz="2800" i="1" dirty="0" err="1"/>
              <a:t>xung</a:t>
            </a:r>
            <a:r>
              <a:rPr lang="en-US" sz="2800" i="1" dirty="0"/>
              <a:t>/</a:t>
            </a:r>
            <a:r>
              <a:rPr lang="en-US" sz="2800" i="1" dirty="0" err="1"/>
              <a:t>Khác</a:t>
            </a:r>
            <a:r>
              <a:rPr lang="en-US" sz="2800" i="1" dirty="0"/>
              <a:t> </a:t>
            </a:r>
            <a:r>
              <a:rPr lang="en-US" sz="2800" i="1" dirty="0" err="1"/>
              <a:t>nào</a:t>
            </a:r>
            <a:r>
              <a:rPr lang="en-US" sz="2800" i="1" dirty="0"/>
              <a:t> </a:t>
            </a:r>
            <a:r>
              <a:rPr lang="en-US" sz="2800" i="1" dirty="0" err="1"/>
              <a:t>Triệu</a:t>
            </a:r>
            <a:r>
              <a:rPr lang="en-US" sz="2800" i="1" dirty="0"/>
              <a:t> </a:t>
            </a:r>
            <a:r>
              <a:rPr lang="en-US" sz="2800" i="1" dirty="0" err="1"/>
              <a:t>Tử</a:t>
            </a:r>
            <a:r>
              <a:rPr lang="en-US" sz="2800" i="1" dirty="0"/>
              <a:t> </a:t>
            </a:r>
            <a:r>
              <a:rPr lang="en-US" sz="2800" i="1" dirty="0" err="1"/>
              <a:t>phá</a:t>
            </a:r>
            <a:r>
              <a:rPr lang="en-US" sz="2800" i="1" dirty="0"/>
              <a:t> </a:t>
            </a:r>
            <a:r>
              <a:rPr lang="en-US" sz="2800" i="1" dirty="0" err="1"/>
              <a:t>vòng</a:t>
            </a:r>
            <a:r>
              <a:rPr lang="en-US" sz="2800" i="1" dirty="0"/>
              <a:t> </a:t>
            </a:r>
            <a:r>
              <a:rPr lang="en-US" sz="2800" i="1" dirty="0" err="1"/>
              <a:t>Đương</a:t>
            </a:r>
            <a:r>
              <a:rPr lang="en-US" sz="2800" i="1" dirty="0"/>
              <a:t> Dang</a:t>
            </a:r>
            <a:endParaRPr lang="en-US" sz="2800" dirty="0"/>
          </a:p>
        </p:txBody>
      </p:sp>
      <p:sp>
        <p:nvSpPr>
          <p:cNvPr id="17" name="Arrow: Down 16">
            <a:extLst>
              <a:ext uri="{FF2B5EF4-FFF2-40B4-BE49-F238E27FC236}">
                <a16:creationId xmlns:a16="http://schemas.microsoft.com/office/drawing/2014/main" id="{15223860-C17B-4BD0-A1F1-3C2D86173BAF}"/>
              </a:ext>
            </a:extLst>
          </p:cNvPr>
          <p:cNvSpPr/>
          <p:nvPr/>
        </p:nvSpPr>
        <p:spPr>
          <a:xfrm>
            <a:off x="4045278" y="5385662"/>
            <a:ext cx="765623" cy="525177"/>
          </a:xfrm>
          <a:prstGeom prst="downArrow">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324475F-8B15-4CC7-90EE-48C8D6635D9C}"/>
              </a:ext>
            </a:extLst>
          </p:cNvPr>
          <p:cNvSpPr/>
          <p:nvPr/>
        </p:nvSpPr>
        <p:spPr>
          <a:xfrm>
            <a:off x="1485379" y="6039558"/>
            <a:ext cx="6683829" cy="523220"/>
          </a:xfrm>
          <a:prstGeom prst="rect">
            <a:avLst/>
          </a:prstGeom>
        </p:spPr>
        <p:txBody>
          <a:bodyPr wrap="square">
            <a:spAutoFit/>
          </a:bodyPr>
          <a:lstStyle/>
          <a:p>
            <a:r>
              <a:rPr lang="en-US" sz="2800" dirty="0" err="1">
                <a:solidFill>
                  <a:srgbClr val="FF0000"/>
                </a:solidFill>
              </a:rPr>
              <a:t>Tài</a:t>
            </a:r>
            <a:r>
              <a:rPr lang="en-US" sz="2800" dirty="0">
                <a:solidFill>
                  <a:srgbClr val="FF0000"/>
                </a:solidFill>
              </a:rPr>
              <a:t> </a:t>
            </a:r>
            <a:r>
              <a:rPr lang="en-US" sz="2800" dirty="0" err="1">
                <a:solidFill>
                  <a:srgbClr val="FF0000"/>
                </a:solidFill>
              </a:rPr>
              <a:t>năng</a:t>
            </a:r>
            <a:r>
              <a:rPr lang="en-US" sz="2800" dirty="0">
                <a:solidFill>
                  <a:srgbClr val="FF0000"/>
                </a:solidFill>
              </a:rPr>
              <a:t> </a:t>
            </a:r>
            <a:r>
              <a:rPr lang="en-US" sz="2800" dirty="0" err="1">
                <a:solidFill>
                  <a:srgbClr val="FF0000"/>
                </a:solidFill>
              </a:rPr>
              <a:t>võ</a:t>
            </a:r>
            <a:r>
              <a:rPr lang="en-US" sz="2800" dirty="0">
                <a:solidFill>
                  <a:srgbClr val="FF0000"/>
                </a:solidFill>
              </a:rPr>
              <a:t> </a:t>
            </a:r>
            <a:r>
              <a:rPr lang="en-US" sz="2800" dirty="0" err="1">
                <a:solidFill>
                  <a:srgbClr val="FF0000"/>
                </a:solidFill>
              </a:rPr>
              <a:t>nghệ</a:t>
            </a:r>
            <a:r>
              <a:rPr lang="en-US" sz="2800" dirty="0">
                <a:solidFill>
                  <a:srgbClr val="FF0000"/>
                </a:solidFill>
              </a:rPr>
              <a:t> </a:t>
            </a:r>
            <a:r>
              <a:rPr lang="en-US" sz="2800" dirty="0" err="1">
                <a:solidFill>
                  <a:srgbClr val="FF0000"/>
                </a:solidFill>
              </a:rPr>
              <a:t>cao</a:t>
            </a:r>
            <a:r>
              <a:rPr lang="en-US" sz="2800" dirty="0">
                <a:solidFill>
                  <a:srgbClr val="FF0000"/>
                </a:solidFill>
              </a:rPr>
              <a:t> </a:t>
            </a:r>
            <a:r>
              <a:rPr lang="en-US" sz="2800" dirty="0" err="1">
                <a:solidFill>
                  <a:srgbClr val="FF0000"/>
                </a:solidFill>
              </a:rPr>
              <a:t>cường</a:t>
            </a:r>
            <a:r>
              <a:rPr lang="en-US" sz="2800" dirty="0">
                <a:solidFill>
                  <a:srgbClr val="FF0000"/>
                </a:solidFill>
              </a:rPr>
              <a:t> </a:t>
            </a:r>
            <a:r>
              <a:rPr lang="en-US" sz="2800" dirty="0" err="1">
                <a:solidFill>
                  <a:srgbClr val="FF0000"/>
                </a:solidFill>
              </a:rPr>
              <a:t>của</a:t>
            </a:r>
            <a:r>
              <a:rPr lang="en-US" sz="2800" dirty="0">
                <a:solidFill>
                  <a:srgbClr val="FF0000"/>
                </a:solidFill>
              </a:rPr>
              <a:t> </a:t>
            </a:r>
            <a:r>
              <a:rPr lang="en-US" sz="2800" dirty="0" err="1">
                <a:solidFill>
                  <a:srgbClr val="FF0000"/>
                </a:solidFill>
              </a:rPr>
              <a:t>Vân</a:t>
            </a:r>
            <a:r>
              <a:rPr lang="en-US" sz="2800" dirty="0">
                <a:solidFill>
                  <a:srgbClr val="FF0000"/>
                </a:solidFill>
              </a:rPr>
              <a:t> </a:t>
            </a:r>
            <a:r>
              <a:rPr lang="en-US" sz="2800" dirty="0" err="1">
                <a:solidFill>
                  <a:srgbClr val="FF0000"/>
                </a:solidFill>
              </a:rPr>
              <a:t>Tiên</a:t>
            </a:r>
            <a:r>
              <a:rPr lang="en-US" sz="2800" dirty="0">
                <a:solidFill>
                  <a:srgbClr val="FF0000"/>
                </a:solidFill>
              </a:rPr>
              <a:t> </a:t>
            </a:r>
            <a:endParaRPr lang="en-US" dirty="0">
              <a:solidFill>
                <a:srgbClr val="FF0000"/>
              </a:solidFill>
            </a:endParaRPr>
          </a:p>
        </p:txBody>
      </p:sp>
    </p:spTree>
    <p:extLst>
      <p:ext uri="{BB962C8B-B14F-4D97-AF65-F5344CB8AC3E}">
        <p14:creationId xmlns:p14="http://schemas.microsoft.com/office/powerpoint/2010/main" val="253128172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arn(inVertical)">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style.rotation</p:attrName>
                                        </p:attrNameLst>
                                      </p:cBhvr>
                                      <p:tavLst>
                                        <p:tav tm="0">
                                          <p:val>
                                            <p:fltVal val="90"/>
                                          </p:val>
                                        </p:tav>
                                        <p:tav tm="100000">
                                          <p:val>
                                            <p:fltVal val="0"/>
                                          </p:val>
                                        </p:tav>
                                      </p:tavLst>
                                    </p:anim>
                                    <p:animEffect transition="in" filter="fade">
                                      <p:cBhvr>
                                        <p:cTn id="5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0" grpId="0"/>
      <p:bldP spid="11" grpId="0" animBg="1"/>
      <p:bldP spid="12" grpId="0" animBg="1"/>
      <p:bldP spid="14" grpId="0"/>
      <p:bldP spid="17" grpId="0" animBg="1"/>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0" y="0"/>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158619" y="275994"/>
            <a:ext cx="6650799" cy="532710"/>
          </a:xfrm>
          <a:prstGeom prst="rect">
            <a:avLst/>
          </a:prstGeom>
          <a:noFill/>
        </p:spPr>
        <p:txBody>
          <a:bodyPr wrap="square" lIns="0" tIns="0" rIns="0" bIns="0" rtlCol="0">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a:t>
            </a:r>
            <a:r>
              <a:rPr kumimoji="0" lang="en-US" sz="3200" b="1"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Hình</a:t>
            </a:r>
            <a:r>
              <a:rPr kumimoji="0" lang="en-US" sz="3200" b="1" i="0" u="none" strike="noStrike" kern="1200" cap="none" spc="0" normalizeH="0" baseline="0" noProof="0" dirty="0">
                <a:ln>
                  <a:noFill/>
                </a:ln>
                <a:solidFill>
                  <a:prstClr val="black"/>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t</a:t>
            </a:r>
            <a:r>
              <a:rPr kumimoji="0" lang="vi-VN" sz="3200" b="1" i="0" u="none" strike="noStrike" kern="1200" cap="none" spc="0" normalizeH="0" baseline="0" noProof="0" dirty="0">
                <a:ln>
                  <a:noFill/>
                </a:ln>
                <a:solidFill>
                  <a:prstClr val="black"/>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ư</a:t>
            </a:r>
            <a:r>
              <a:rPr kumimoji="0" lang="en-US" sz="3200" b="1" i="0" u="none" strike="noStrike" kern="1200" cap="none" spc="0" normalizeH="0" baseline="0" noProof="0" dirty="0" err="1">
                <a:ln>
                  <a:noFill/>
                </a:ln>
                <a:solidFill>
                  <a:prstClr val="black"/>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ợng</a:t>
            </a:r>
            <a:r>
              <a:rPr kumimoji="0" lang="en-US" sz="3200" b="1" i="0" u="none" strike="noStrike" kern="1200" cap="none" spc="0" normalizeH="0" baseline="0" noProof="0" dirty="0">
                <a:ln>
                  <a:noFill/>
                </a:ln>
                <a:solidFill>
                  <a:prstClr val="black"/>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 n</a:t>
            </a:r>
            <a:r>
              <a:rPr kumimoji="0" lang="vi-VN" sz="3200" b="1" i="0" u="none" strike="noStrike" kern="1200" cap="none" spc="0" normalizeH="0" baseline="0" noProof="0" dirty="0">
                <a:ln>
                  <a:noFill/>
                </a:ln>
                <a:solidFill>
                  <a:prstClr val="black"/>
                </a:solidFill>
                <a:effectLst/>
                <a:uLnTx/>
                <a:uFillTx/>
                <a:latin typeface="#9Slide03 AmpleSoft Bold" panose="02000000000000000000" pitchFamily="2" charset="0"/>
                <a:ea typeface="Times New Roman" panose="02020603050405020304" pitchFamily="18" charset="0"/>
                <a:cs typeface="Times New Roman" panose="02020603050405020304" pitchFamily="18" charset="0"/>
              </a:rPr>
              <a:t>hân vật Lục vân Tiên</a:t>
            </a:r>
            <a:endParaRPr kumimoji="0" lang="en-US" sz="3200" b="0" i="0" u="none" strike="noStrike" kern="1200" cap="none" spc="0" normalizeH="0" baseline="0" noProof="0" dirty="0">
              <a:ln>
                <a:noFill/>
              </a:ln>
              <a:solidFill>
                <a:prstClr val="black"/>
              </a:solidFill>
              <a:effectLst/>
              <a:uLnTx/>
              <a:uFillTx/>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855" r="24855"/>
          <a:stretch/>
        </p:blipFill>
        <p:spPr>
          <a:xfrm>
            <a:off x="8773620" y="-358326"/>
            <a:ext cx="3109810" cy="4380614"/>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8627419" y="2137735"/>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9F2DAB0C-F0AF-8107-7A42-3A94998FF56B}"/>
              </a:ext>
            </a:extLst>
          </p:cNvPr>
          <p:cNvSpPr txBox="1"/>
          <p:nvPr/>
        </p:nvSpPr>
        <p:spPr>
          <a:xfrm>
            <a:off x="217579" y="947923"/>
            <a:ext cx="7719461"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Cuộc</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đối</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thoại</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giữa</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Lục</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Vân</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Tiên</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và</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cướp</a:t>
            </a:r>
            <a:r>
              <a:rPr kumimoji="0" lang="en-US" sz="2800" b="1" i="0" u="none" strike="noStrike" kern="1200" cap="none" spc="0" normalizeH="0" noProof="0" dirty="0">
                <a:ln>
                  <a:noFill/>
                </a:ln>
                <a:solidFill>
                  <a:prstClr val="black"/>
                </a:solidFill>
                <a:effectLst/>
                <a:uLnTx/>
                <a:uFillTx/>
                <a:latin typeface="times new roman"/>
                <a:ea typeface="+mn-ea"/>
                <a:cs typeface="+mn-cs"/>
              </a:rPr>
              <a:t> </a:t>
            </a:r>
            <a:r>
              <a:rPr kumimoji="0" lang="en-US" sz="2800" b="1" i="0" u="none" strike="noStrike" kern="1200" cap="none" spc="0" normalizeH="0" noProof="0" dirty="0" err="1">
                <a:ln>
                  <a:noFill/>
                </a:ln>
                <a:solidFill>
                  <a:prstClr val="black"/>
                </a:solidFill>
                <a:effectLst/>
                <a:uLnTx/>
                <a:uFillTx/>
                <a:latin typeface="times new roman"/>
                <a:ea typeface="+mn-ea"/>
                <a:cs typeface="+mn-cs"/>
              </a:rPr>
              <a:t>Phong</a:t>
            </a:r>
            <a:r>
              <a:rPr kumimoji="0" lang="en-US" sz="2800" b="1" i="0" u="none" strike="noStrike" kern="1200" cap="none" spc="0" normalizeH="0" noProof="0" dirty="0">
                <a:ln>
                  <a:noFill/>
                </a:ln>
                <a:solidFill>
                  <a:prstClr val="black"/>
                </a:solidFill>
                <a:effectLst/>
                <a:uLnTx/>
                <a:uFillTx/>
                <a:latin typeface="times new roman"/>
                <a:ea typeface="+mn-ea"/>
                <a:cs typeface="+mn-cs"/>
              </a:rPr>
              <a:t> Lai</a:t>
            </a:r>
            <a:endParaRPr kumimoji="0" lang="en-US" sz="2800" b="1" i="0" u="none" strike="noStrike" kern="1200" cap="none" spc="0" normalizeH="0" baseline="0" noProof="0" dirty="0">
              <a:ln>
                <a:noFill/>
              </a:ln>
              <a:solidFill>
                <a:prstClr val="black"/>
              </a:solidFill>
              <a:effectLst/>
              <a:uLnTx/>
              <a:uFillTx/>
              <a:latin typeface="times new roman"/>
              <a:ea typeface="+mn-ea"/>
              <a:cs typeface="+mn-cs"/>
            </a:endParaRPr>
          </a:p>
        </p:txBody>
      </p:sp>
      <p:sp>
        <p:nvSpPr>
          <p:cNvPr id="12" name="Rectangle: Rounded Corners 11">
            <a:extLst>
              <a:ext uri="{FF2B5EF4-FFF2-40B4-BE49-F238E27FC236}">
                <a16:creationId xmlns:a16="http://schemas.microsoft.com/office/drawing/2014/main" id="{29D6B2B6-B26D-7CF4-EB12-09580A3AE550}"/>
              </a:ext>
            </a:extLst>
          </p:cNvPr>
          <p:cNvSpPr/>
          <p:nvPr/>
        </p:nvSpPr>
        <p:spPr>
          <a:xfrm rot="2700000">
            <a:off x="167819" y="2085041"/>
            <a:ext cx="550020" cy="54280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14" name="TextBox 13">
            <a:extLst>
              <a:ext uri="{FF2B5EF4-FFF2-40B4-BE49-F238E27FC236}">
                <a16:creationId xmlns:a16="http://schemas.microsoft.com/office/drawing/2014/main" id="{5C7581A4-958B-4E38-3777-DEDFD9CB441D}"/>
              </a:ext>
            </a:extLst>
          </p:cNvPr>
          <p:cNvSpPr txBox="1"/>
          <p:nvPr/>
        </p:nvSpPr>
        <p:spPr>
          <a:xfrm>
            <a:off x="916668" y="2041249"/>
            <a:ext cx="7020371" cy="2246769"/>
          </a:xfrm>
          <a:prstGeom prst="rect">
            <a:avLst/>
          </a:prstGeom>
          <a:noFill/>
        </p:spPr>
        <p:txBody>
          <a:bodyPr wrap="square">
            <a:spAutoFit/>
          </a:bodyPr>
          <a:lstStyle/>
          <a:p>
            <a:pPr lvl="0">
              <a:defRPr/>
            </a:pPr>
            <a:r>
              <a:rPr lang="en-US" sz="2800" dirty="0" err="1">
                <a:solidFill>
                  <a:prstClr val="black"/>
                </a:solidFill>
              </a:rPr>
              <a:t>Lời</a:t>
            </a:r>
            <a:r>
              <a:rPr lang="en-US" sz="2800" dirty="0">
                <a:solidFill>
                  <a:prstClr val="black"/>
                </a:solidFill>
              </a:rPr>
              <a:t> </a:t>
            </a:r>
            <a:r>
              <a:rPr lang="en-US" sz="2800" dirty="0" err="1">
                <a:solidFill>
                  <a:prstClr val="black"/>
                </a:solidFill>
              </a:rPr>
              <a:t>của</a:t>
            </a:r>
            <a:r>
              <a:rPr lang="en-US" sz="2800" dirty="0">
                <a:solidFill>
                  <a:prstClr val="black"/>
                </a:solidFill>
              </a:rPr>
              <a:t> </a:t>
            </a:r>
            <a:r>
              <a:rPr lang="vi-VN" sz="2800" dirty="0">
                <a:solidFill>
                  <a:prstClr val="black"/>
                </a:solidFill>
              </a:rPr>
              <a:t>L</a:t>
            </a:r>
            <a:r>
              <a:rPr lang="en-US" sz="2800" dirty="0" err="1">
                <a:solidFill>
                  <a:prstClr val="black"/>
                </a:solidFill>
              </a:rPr>
              <a:t>ục</a:t>
            </a:r>
            <a:r>
              <a:rPr lang="en-US" sz="2800" dirty="0">
                <a:solidFill>
                  <a:prstClr val="black"/>
                </a:solidFill>
              </a:rPr>
              <a:t> </a:t>
            </a:r>
            <a:r>
              <a:rPr lang="en-US" sz="2800" dirty="0" err="1">
                <a:solidFill>
                  <a:prstClr val="black"/>
                </a:solidFill>
              </a:rPr>
              <a:t>Vân</a:t>
            </a:r>
            <a:r>
              <a:rPr lang="en-US" sz="2800" dirty="0">
                <a:solidFill>
                  <a:prstClr val="black"/>
                </a:solidFill>
              </a:rPr>
              <a:t> </a:t>
            </a:r>
            <a:r>
              <a:rPr lang="en-US" sz="2800" dirty="0" err="1">
                <a:solidFill>
                  <a:prstClr val="black"/>
                </a:solidFill>
              </a:rPr>
              <a:t>Tiên</a:t>
            </a:r>
            <a:endParaRPr lang="en-US" sz="2800" dirty="0">
              <a:solidFill>
                <a:prstClr val="black"/>
              </a:solidFill>
            </a:endParaRPr>
          </a:p>
          <a:p>
            <a:pPr lvl="0">
              <a:defRPr/>
            </a:pPr>
            <a:r>
              <a:rPr lang="vi-VN" sz="2800" dirty="0">
                <a:solidFill>
                  <a:prstClr val="black"/>
                </a:solidFill>
              </a:rPr>
              <a:t> </a:t>
            </a:r>
            <a:r>
              <a:rPr lang="vi-VN" sz="2800" i="1" dirty="0">
                <a:solidFill>
                  <a:prstClr val="black"/>
                </a:solidFill>
              </a:rPr>
              <a:t>“bớ đảng hung đồ... hồ đồ hại dân” </a:t>
            </a:r>
            <a:endParaRPr lang="en-US" sz="2800" i="1" dirty="0">
              <a:solidFill>
                <a:prstClr val="black"/>
              </a:solidFill>
            </a:endParaRPr>
          </a:p>
          <a:p>
            <a:pPr lvl="0">
              <a:defRPr/>
            </a:pPr>
            <a:r>
              <a:rPr lang="en-US" sz="2800" i="1" dirty="0">
                <a:solidFill>
                  <a:prstClr val="black"/>
                </a:solidFill>
              </a:rPr>
              <a:t>-&gt; </a:t>
            </a:r>
            <a:r>
              <a:rPr lang="en-US" sz="2800" dirty="0" err="1">
                <a:solidFill>
                  <a:prstClr val="black"/>
                </a:solidFill>
              </a:rPr>
              <a:t>Lời</a:t>
            </a:r>
            <a:r>
              <a:rPr lang="en-US" sz="2800" dirty="0">
                <a:solidFill>
                  <a:prstClr val="black"/>
                </a:solidFill>
              </a:rPr>
              <a:t> </a:t>
            </a:r>
            <a:r>
              <a:rPr lang="en-US" sz="2800" dirty="0" err="1">
                <a:solidFill>
                  <a:prstClr val="black"/>
                </a:solidFill>
              </a:rPr>
              <a:t>nói</a:t>
            </a:r>
            <a:r>
              <a:rPr lang="en-US" sz="2800" dirty="0">
                <a:solidFill>
                  <a:prstClr val="black"/>
                </a:solidFill>
              </a:rPr>
              <a:t> </a:t>
            </a:r>
            <a:r>
              <a:rPr lang="en-US" sz="2800" dirty="0" err="1">
                <a:solidFill>
                  <a:prstClr val="black"/>
                </a:solidFill>
              </a:rPr>
              <a:t>mạnh</a:t>
            </a:r>
            <a:r>
              <a:rPr lang="en-US" sz="2800" dirty="0">
                <a:solidFill>
                  <a:prstClr val="black"/>
                </a:solidFill>
              </a:rPr>
              <a:t> </a:t>
            </a:r>
            <a:r>
              <a:rPr lang="en-US" sz="2800" dirty="0" err="1">
                <a:solidFill>
                  <a:prstClr val="black"/>
                </a:solidFill>
              </a:rPr>
              <a:t>mẽ</a:t>
            </a:r>
            <a:r>
              <a:rPr lang="en-US" sz="2800" dirty="0">
                <a:solidFill>
                  <a:prstClr val="black"/>
                </a:solidFill>
              </a:rPr>
              <a:t>, </a:t>
            </a:r>
            <a:r>
              <a:rPr lang="en-US" sz="2800" dirty="0" err="1">
                <a:solidFill>
                  <a:prstClr val="black"/>
                </a:solidFill>
              </a:rPr>
              <a:t>dứt</a:t>
            </a:r>
            <a:r>
              <a:rPr lang="en-US" sz="2800" dirty="0">
                <a:solidFill>
                  <a:prstClr val="black"/>
                </a:solidFill>
              </a:rPr>
              <a:t> </a:t>
            </a:r>
            <a:r>
              <a:rPr lang="en-US" sz="2800" dirty="0" err="1">
                <a:solidFill>
                  <a:prstClr val="black"/>
                </a:solidFill>
              </a:rPr>
              <a:t>khoát</a:t>
            </a:r>
            <a:r>
              <a:rPr lang="en-US" sz="2800" dirty="0">
                <a:solidFill>
                  <a:prstClr val="black"/>
                </a:solidFill>
              </a:rPr>
              <a:t>, </a:t>
            </a:r>
            <a:r>
              <a:rPr lang="en-US" sz="2800" dirty="0" err="1">
                <a:solidFill>
                  <a:prstClr val="black"/>
                </a:solidFill>
              </a:rPr>
              <a:t>hùng</a:t>
            </a:r>
            <a:r>
              <a:rPr lang="en-US" sz="2800" dirty="0">
                <a:solidFill>
                  <a:prstClr val="black"/>
                </a:solidFill>
              </a:rPr>
              <a:t> </a:t>
            </a:r>
            <a:r>
              <a:rPr lang="en-US" sz="2800" dirty="0" err="1">
                <a:solidFill>
                  <a:prstClr val="black"/>
                </a:solidFill>
              </a:rPr>
              <a:t>hồn</a:t>
            </a:r>
            <a:endParaRPr lang="en-US" sz="2800" dirty="0">
              <a:solidFill>
                <a:prstClr val="black"/>
              </a:solidFill>
            </a:endParaRPr>
          </a:p>
          <a:p>
            <a:pPr lvl="0" algn="just">
              <a:defRPr/>
            </a:pPr>
            <a:r>
              <a:rPr lang="en-US" sz="2800" i="1" dirty="0">
                <a:solidFill>
                  <a:prstClr val="black"/>
                </a:solidFill>
              </a:rPr>
              <a:t>-&gt; </a:t>
            </a:r>
            <a:r>
              <a:rPr lang="en-US" sz="2800" dirty="0">
                <a:solidFill>
                  <a:prstClr val="black"/>
                </a:solidFill>
              </a:rPr>
              <a:t>T</a:t>
            </a:r>
            <a:r>
              <a:rPr lang="vi-VN" sz="2800" dirty="0">
                <a:solidFill>
                  <a:prstClr val="black"/>
                </a:solidFill>
              </a:rPr>
              <a:t>hể hiện sự cương trực, thẳng thắn </a:t>
            </a:r>
            <a:r>
              <a:rPr lang="en-US" sz="2800" dirty="0" err="1">
                <a:solidFill>
                  <a:prstClr val="black"/>
                </a:solidFill>
              </a:rPr>
              <a:t>dám</a:t>
            </a:r>
            <a:r>
              <a:rPr lang="vi-VN" sz="2800" dirty="0">
                <a:solidFill>
                  <a:prstClr val="black"/>
                </a:solidFill>
              </a:rPr>
              <a:t> lên tiếng phê phán lũ giặc cướp hồ đồ hại dân</a:t>
            </a:r>
            <a:r>
              <a:rPr lang="en-US" sz="2800" dirty="0">
                <a:solidFill>
                  <a:prstClr val="black"/>
                </a:solidFill>
              </a:rPr>
              <a:t>.</a:t>
            </a:r>
            <a:endParaRPr lang="en-US" sz="4000" dirty="0">
              <a:solidFill>
                <a:prstClr val="black"/>
              </a:solidFill>
            </a:endParaRPr>
          </a:p>
        </p:txBody>
      </p:sp>
      <p:sp>
        <p:nvSpPr>
          <p:cNvPr id="15" name="Rectangle: Rounded Corners 14">
            <a:extLst>
              <a:ext uri="{FF2B5EF4-FFF2-40B4-BE49-F238E27FC236}">
                <a16:creationId xmlns:a16="http://schemas.microsoft.com/office/drawing/2014/main" id="{02292BFC-5433-4590-09E7-3100D12E5BA7}"/>
              </a:ext>
            </a:extLst>
          </p:cNvPr>
          <p:cNvSpPr/>
          <p:nvPr/>
        </p:nvSpPr>
        <p:spPr>
          <a:xfrm rot="2700000">
            <a:off x="146498" y="4382409"/>
            <a:ext cx="550020" cy="54280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16" name="TextBox 15">
            <a:extLst>
              <a:ext uri="{FF2B5EF4-FFF2-40B4-BE49-F238E27FC236}">
                <a16:creationId xmlns:a16="http://schemas.microsoft.com/office/drawing/2014/main" id="{240D7F83-B849-3A92-1D2C-8103B2F6E345}"/>
              </a:ext>
            </a:extLst>
          </p:cNvPr>
          <p:cNvSpPr txBox="1"/>
          <p:nvPr/>
        </p:nvSpPr>
        <p:spPr>
          <a:xfrm>
            <a:off x="916668" y="4427237"/>
            <a:ext cx="7020370" cy="2276905"/>
          </a:xfrm>
          <a:prstGeom prst="rect">
            <a:avLst/>
          </a:prstGeom>
          <a:noFill/>
        </p:spPr>
        <p:txBody>
          <a:bodyPr wrap="square">
            <a:spAutoFit/>
          </a:bodyPr>
          <a:lstStyle/>
          <a:p>
            <a:pPr marL="0" marR="0" lvl="0" indent="0" algn="l" defTabSz="914400" rtl="0" eaLnBrk="1" fontAlgn="auto" latinLnBrk="0" hangingPunct="1">
              <a:lnSpc>
                <a:spcPct val="100000"/>
              </a:lnSpc>
              <a:buClrTx/>
              <a:buSzTx/>
              <a:buFontTx/>
              <a:buNone/>
              <a:tabLst/>
              <a:defRPr/>
            </a:pPr>
            <a:r>
              <a:rPr lang="en-US" sz="2800" dirty="0" err="1">
                <a:solidFill>
                  <a:prstClr val="black"/>
                </a:solidFill>
                <a:latin typeface="times new roman"/>
              </a:rPr>
              <a:t>Lời</a:t>
            </a:r>
            <a:r>
              <a:rPr lang="en-US" sz="2800" dirty="0">
                <a:solidFill>
                  <a:prstClr val="black"/>
                </a:solidFill>
                <a:latin typeface="times new roman"/>
              </a:rPr>
              <a:t> </a:t>
            </a:r>
            <a:r>
              <a:rPr lang="en-US" sz="2800" dirty="0" err="1">
                <a:solidFill>
                  <a:prstClr val="black"/>
                </a:solidFill>
                <a:latin typeface="times new roman"/>
              </a:rPr>
              <a:t>của</a:t>
            </a:r>
            <a:r>
              <a:rPr lang="en-US" sz="2800" dirty="0">
                <a:solidFill>
                  <a:prstClr val="black"/>
                </a:solidFill>
                <a:latin typeface="times new roman"/>
              </a:rPr>
              <a:t> </a:t>
            </a:r>
            <a:r>
              <a:rPr lang="en-US" sz="2800" dirty="0" err="1">
                <a:solidFill>
                  <a:prstClr val="black"/>
                </a:solidFill>
                <a:latin typeface="times new roman"/>
              </a:rPr>
              <a:t>Phong</a:t>
            </a:r>
            <a:r>
              <a:rPr lang="en-US" sz="2800" dirty="0">
                <a:solidFill>
                  <a:prstClr val="black"/>
                </a:solidFill>
                <a:latin typeface="times new roman"/>
              </a:rPr>
              <a:t> Lai </a:t>
            </a:r>
          </a:p>
          <a:p>
            <a:pPr marL="0" marR="0" lvl="0" indent="0" algn="l" defTabSz="914400" rtl="0" eaLnBrk="1" fontAlgn="auto" latinLnBrk="0" hangingPunct="1">
              <a:lnSpc>
                <a:spcPct val="100000"/>
              </a:lnSpc>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a:rPr>
              <a:t> </a:t>
            </a:r>
            <a:r>
              <a:rPr kumimoji="0" lang="vi-VN" sz="2800" b="0" i="1" u="none" strike="noStrike" kern="1200" cap="none" spc="0" normalizeH="0" baseline="0" noProof="0" dirty="0">
                <a:ln>
                  <a:noFill/>
                </a:ln>
                <a:solidFill>
                  <a:prstClr val="black"/>
                </a:solidFill>
                <a:effectLst/>
                <a:uLnTx/>
                <a:uFillTx/>
                <a:latin typeface="times new roman"/>
              </a:rPr>
              <a:t>“</a:t>
            </a:r>
            <a:r>
              <a:rPr kumimoji="0" lang="en-US" sz="2800" b="0" i="1" u="none" strike="noStrike" kern="1200" cap="none" spc="0" normalizeH="0" baseline="0" noProof="0" dirty="0" err="1">
                <a:ln>
                  <a:noFill/>
                </a:ln>
                <a:solidFill>
                  <a:prstClr val="black"/>
                </a:solidFill>
                <a:effectLst/>
                <a:uLnTx/>
                <a:uFillTx/>
                <a:latin typeface="times new roman"/>
              </a:rPr>
              <a:t>Thằng</a:t>
            </a:r>
            <a:r>
              <a:rPr kumimoji="0" lang="en-US" sz="2800" b="0" i="1" u="none" strike="noStrike" kern="1200" cap="none" spc="0" normalizeH="0" noProof="0" dirty="0">
                <a:ln>
                  <a:noFill/>
                </a:ln>
                <a:solidFill>
                  <a:prstClr val="black"/>
                </a:solidFill>
                <a:effectLst/>
                <a:uLnTx/>
                <a:uFillTx/>
                <a:latin typeface="times new roman"/>
              </a:rPr>
              <a:t> </a:t>
            </a:r>
            <a:r>
              <a:rPr kumimoji="0" lang="en-US" sz="2800" b="0" i="1" u="none" strike="noStrike" kern="1200" cap="none" spc="0" normalizeH="0" noProof="0" dirty="0" err="1">
                <a:ln>
                  <a:noFill/>
                </a:ln>
                <a:solidFill>
                  <a:prstClr val="black"/>
                </a:solidFill>
                <a:effectLst/>
                <a:uLnTx/>
                <a:uFillTx/>
                <a:latin typeface="times new roman"/>
              </a:rPr>
              <a:t>nào</a:t>
            </a:r>
            <a:r>
              <a:rPr kumimoji="0" lang="en-US" sz="2800" b="0" i="1" u="none" strike="noStrike" kern="1200" cap="none" spc="0" normalizeH="0" noProof="0" dirty="0">
                <a:ln>
                  <a:noFill/>
                </a:ln>
                <a:solidFill>
                  <a:prstClr val="black"/>
                </a:solidFill>
                <a:effectLst/>
                <a:uLnTx/>
                <a:uFillTx/>
                <a:latin typeface="times new roman"/>
              </a:rPr>
              <a:t>  … </a:t>
            </a:r>
            <a:r>
              <a:rPr kumimoji="0" lang="en-US" sz="2800" b="0" i="1" u="none" strike="noStrike" kern="1200" cap="none" spc="0" normalizeH="0" noProof="0" dirty="0" err="1">
                <a:ln>
                  <a:noFill/>
                </a:ln>
                <a:solidFill>
                  <a:prstClr val="black"/>
                </a:solidFill>
                <a:effectLst/>
                <a:uLnTx/>
                <a:uFillTx/>
                <a:latin typeface="times new roman"/>
              </a:rPr>
              <a:t>bịt</a:t>
            </a:r>
            <a:r>
              <a:rPr kumimoji="0" lang="en-US" sz="2800" b="0" i="1" u="none" strike="noStrike" kern="1200" cap="none" spc="0" normalizeH="0" noProof="0" dirty="0">
                <a:ln>
                  <a:noFill/>
                </a:ln>
                <a:solidFill>
                  <a:prstClr val="black"/>
                </a:solidFill>
                <a:effectLst/>
                <a:uLnTx/>
                <a:uFillTx/>
                <a:latin typeface="times new roman"/>
              </a:rPr>
              <a:t> </a:t>
            </a:r>
            <a:r>
              <a:rPr kumimoji="0" lang="en-US" sz="2800" b="0" i="1" u="none" strike="noStrike" kern="1200" cap="none" spc="0" normalizeH="0" noProof="0" dirty="0" err="1">
                <a:ln>
                  <a:noFill/>
                </a:ln>
                <a:solidFill>
                  <a:prstClr val="black"/>
                </a:solidFill>
                <a:effectLst/>
                <a:uLnTx/>
                <a:uFillTx/>
                <a:latin typeface="times new roman"/>
              </a:rPr>
              <a:t>bùng</a:t>
            </a:r>
            <a:r>
              <a:rPr kumimoji="0" lang="vi-VN" sz="2800" b="0" i="1" u="none" strike="noStrike" kern="1200" cap="none" spc="0" normalizeH="0" baseline="0" noProof="0" dirty="0">
                <a:ln>
                  <a:noFill/>
                </a:ln>
                <a:solidFill>
                  <a:prstClr val="black"/>
                </a:solidFill>
                <a:effectLst/>
                <a:uLnTx/>
                <a:uFillTx/>
                <a:latin typeface="times new roman"/>
              </a:rPr>
              <a:t>”</a:t>
            </a:r>
            <a:r>
              <a:rPr kumimoji="0" lang="en-US" sz="2800" b="0" i="1" u="none" strike="noStrike" kern="1200" cap="none" spc="0" normalizeH="0" baseline="0" noProof="0" dirty="0">
                <a:ln>
                  <a:noFill/>
                </a:ln>
                <a:solidFill>
                  <a:prstClr val="black"/>
                </a:solidFill>
                <a:effectLst/>
                <a:uLnTx/>
                <a:uFillTx/>
                <a:latin typeface="times new roman"/>
              </a:rPr>
              <a:t> </a:t>
            </a:r>
          </a:p>
          <a:p>
            <a:pPr algn="just">
              <a:lnSpc>
                <a:spcPct val="107000"/>
              </a:lnSpc>
            </a:pPr>
            <a:r>
              <a:rPr lang="en-US" sz="2800" dirty="0">
                <a:latin typeface="+mj-lt"/>
                <a:ea typeface="Calibri" panose="020F0502020204030204" pitchFamily="34" charset="0"/>
                <a:cs typeface="Times New Roman" panose="02020603050405020304" pitchFamily="18" charset="0"/>
              </a:rPr>
              <a:t>-&gt; </a:t>
            </a:r>
            <a:r>
              <a:rPr lang="en-US" sz="2800" dirty="0" err="1">
                <a:latin typeface="+mj-lt"/>
                <a:ea typeface="Calibri" panose="020F0502020204030204" pitchFamily="34" charset="0"/>
                <a:cs typeface="Times New Roman" panose="02020603050405020304" pitchFamily="18" charset="0"/>
              </a:rPr>
              <a:t>Lời</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nói</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thô</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lỗ</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hống</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hách</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đầy</a:t>
            </a:r>
            <a:r>
              <a:rPr lang="en-US" sz="2800" dirty="0">
                <a:latin typeface="+mj-lt"/>
                <a:ea typeface="Calibri" panose="020F0502020204030204" pitchFamily="34" charset="0"/>
                <a:cs typeface="Times New Roman" panose="02020603050405020304" pitchFamily="18" charset="0"/>
              </a:rPr>
              <a:t> hung </a:t>
            </a:r>
            <a:r>
              <a:rPr lang="en-US" sz="2800" dirty="0" err="1">
                <a:latin typeface="+mj-lt"/>
                <a:ea typeface="Calibri" panose="020F0502020204030204" pitchFamily="34" charset="0"/>
                <a:cs typeface="Times New Roman" panose="02020603050405020304" pitchFamily="18" charset="0"/>
              </a:rPr>
              <a:t>dữ</a:t>
            </a:r>
            <a:r>
              <a:rPr lang="en-US" sz="2800" dirty="0">
                <a:latin typeface="+mj-lt"/>
                <a:ea typeface="Calibri" panose="020F0502020204030204" pitchFamily="34" charset="0"/>
                <a:cs typeface="Times New Roman" panose="02020603050405020304" pitchFamily="18" charset="0"/>
              </a:rPr>
              <a:t>.</a:t>
            </a:r>
          </a:p>
          <a:p>
            <a:r>
              <a:rPr lang="en-US" sz="2800" dirty="0">
                <a:latin typeface="+mj-lt"/>
                <a:ea typeface="Calibri" panose="020F0502020204030204" pitchFamily="34" charset="0"/>
                <a:cs typeface="Times New Roman" panose="02020603050405020304" pitchFamily="18" charset="0"/>
              </a:rPr>
              <a:t>-&gt; </a:t>
            </a:r>
            <a:r>
              <a:rPr lang="en-US" sz="2800" dirty="0" err="1">
                <a:latin typeface="+mj-lt"/>
                <a:ea typeface="Calibri" panose="020F0502020204030204" pitchFamily="34" charset="0"/>
                <a:cs typeface="Times New Roman" panose="02020603050405020304" pitchFamily="18" charset="0"/>
              </a:rPr>
              <a:t>Lời</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nói</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thể</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hiện</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tính</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cách</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côn</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đồ</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ngạo</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mạn</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vô</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học</a:t>
            </a:r>
            <a:r>
              <a:rPr lang="en-US" sz="2800" dirty="0">
                <a:latin typeface="+mj-lt"/>
                <a:ea typeface="Calibri" panose="020F0502020204030204" pitchFamily="34" charset="0"/>
                <a:cs typeface="Times New Roman" panose="02020603050405020304" pitchFamily="18" charset="0"/>
              </a:rPr>
              <a:t>. </a:t>
            </a:r>
            <a:endParaRPr kumimoji="0" lang="en-US" sz="2800" b="0" i="1" u="none" strike="noStrike" kern="1200" cap="none" spc="0" normalizeH="0" baseline="0" noProof="0" dirty="0">
              <a:ln>
                <a:noFill/>
              </a:ln>
              <a:solidFill>
                <a:prstClr val="black"/>
              </a:solidFill>
              <a:effectLst/>
              <a:uLnTx/>
              <a:uFillTx/>
              <a:latin typeface="+mj-lt"/>
            </a:endParaRPr>
          </a:p>
        </p:txBody>
      </p:sp>
      <p:sp>
        <p:nvSpPr>
          <p:cNvPr id="5" name="Rectangle 4">
            <a:extLst>
              <a:ext uri="{FF2B5EF4-FFF2-40B4-BE49-F238E27FC236}">
                <a16:creationId xmlns:a16="http://schemas.microsoft.com/office/drawing/2014/main" id="{4CD1504C-342B-44B0-8F9D-B921BEB2BB9C}"/>
              </a:ext>
            </a:extLst>
          </p:cNvPr>
          <p:cNvSpPr/>
          <p:nvPr/>
        </p:nvSpPr>
        <p:spPr>
          <a:xfrm>
            <a:off x="9084076" y="4082546"/>
            <a:ext cx="2974296" cy="2374689"/>
          </a:xfrm>
          <a:prstGeom prst="rect">
            <a:avLst/>
          </a:prstGeom>
        </p:spPr>
        <p:txBody>
          <a:bodyPr wrap="square">
            <a:spAutoFit/>
          </a:bodyPr>
          <a:lstStyle/>
          <a:p>
            <a:pPr algn="just">
              <a:lnSpc>
                <a:spcPct val="107000"/>
              </a:lnSpc>
              <a:spcAft>
                <a:spcPts val="0"/>
              </a:spcAft>
            </a:pP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Lục</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Vân</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Tiên</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là</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trang</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anh</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hùng</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hào</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hiệp</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trượng</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nghĩa</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có</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võ</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nghệ</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cao</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cường</a:t>
            </a:r>
            <a:r>
              <a:rPr lang="en-US" sz="2800" b="1" dirty="0">
                <a:solidFill>
                  <a:schemeClr val="accent5"/>
                </a:solidFill>
                <a:latin typeface="Times New Roman" panose="02020603050405020304" pitchFamily="18" charset="0"/>
                <a:ea typeface="Calibri" panose="020F0502020204030204" pitchFamily="34" charset="0"/>
                <a:cs typeface="Times New Roman" panose="02020603050405020304" pitchFamily="18" charset="0"/>
              </a:rPr>
              <a:t>. </a:t>
            </a:r>
            <a:endParaRPr lang="en-US" sz="2800" b="1" dirty="0">
              <a:solidFill>
                <a:schemeClr val="accent5"/>
              </a:solidFill>
              <a:latin typeface="Calibri" panose="020F0502020204030204" pitchFamily="34" charset="0"/>
              <a:ea typeface="Calibri" panose="020F0502020204030204" pitchFamily="34" charset="0"/>
              <a:cs typeface="Times New Roman" panose="02020603050405020304" pitchFamily="18" charset="0"/>
            </a:endParaRPr>
          </a:p>
        </p:txBody>
      </p:sp>
      <p:cxnSp>
        <p:nvCxnSpPr>
          <p:cNvPr id="22" name="Connector: Curved 21">
            <a:extLst>
              <a:ext uri="{FF2B5EF4-FFF2-40B4-BE49-F238E27FC236}">
                <a16:creationId xmlns:a16="http://schemas.microsoft.com/office/drawing/2014/main" id="{5D69CBF9-2EA9-4E99-BC68-C08BC1E9497D}"/>
              </a:ext>
            </a:extLst>
          </p:cNvPr>
          <p:cNvCxnSpPr>
            <a:cxnSpLocks/>
            <a:stCxn id="14" idx="3"/>
          </p:cNvCxnSpPr>
          <p:nvPr/>
        </p:nvCxnSpPr>
        <p:spPr>
          <a:xfrm>
            <a:off x="7937039" y="3164634"/>
            <a:ext cx="1147037" cy="993269"/>
          </a:xfrm>
          <a:prstGeom prst="curved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44838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circle(in)">
                                      <p:cBhvr>
                                        <p:cTn id="36" dur="20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1000" fill="hold"/>
                                        <p:tgtEl>
                                          <p:spTgt spid="5"/>
                                        </p:tgtEl>
                                        <p:attrNameLst>
                                          <p:attrName>ppt_w</p:attrName>
                                        </p:attrNameLst>
                                      </p:cBhvr>
                                      <p:tavLst>
                                        <p:tav tm="0">
                                          <p:val>
                                            <p:fltVal val="0"/>
                                          </p:val>
                                        </p:tav>
                                        <p:tav tm="100000">
                                          <p:val>
                                            <p:strVal val="#ppt_w"/>
                                          </p:val>
                                        </p:tav>
                                      </p:tavLst>
                                    </p:anim>
                                    <p:anim calcmode="lin" valueType="num">
                                      <p:cBhvr>
                                        <p:cTn id="42" dur="1000" fill="hold"/>
                                        <p:tgtEl>
                                          <p:spTgt spid="5"/>
                                        </p:tgtEl>
                                        <p:attrNameLst>
                                          <p:attrName>ppt_h</p:attrName>
                                        </p:attrNameLst>
                                      </p:cBhvr>
                                      <p:tavLst>
                                        <p:tav tm="0">
                                          <p:val>
                                            <p:fltVal val="0"/>
                                          </p:val>
                                        </p:tav>
                                        <p:tav tm="100000">
                                          <p:val>
                                            <p:strVal val="#ppt_h"/>
                                          </p:val>
                                        </p:tav>
                                      </p:tavLst>
                                    </p:anim>
                                    <p:anim calcmode="lin" valueType="num">
                                      <p:cBhvr>
                                        <p:cTn id="43" dur="1000" fill="hold"/>
                                        <p:tgtEl>
                                          <p:spTgt spid="5"/>
                                        </p:tgtEl>
                                        <p:attrNameLst>
                                          <p:attrName>style.rotation</p:attrName>
                                        </p:attrNameLst>
                                      </p:cBhvr>
                                      <p:tavLst>
                                        <p:tav tm="0">
                                          <p:val>
                                            <p:fltVal val="90"/>
                                          </p:val>
                                        </p:tav>
                                        <p:tav tm="100000">
                                          <p:val>
                                            <p:fltVal val="0"/>
                                          </p:val>
                                        </p:tav>
                                      </p:tavLst>
                                    </p:anim>
                                    <p:animEffect transition="in" filter="fade">
                                      <p:cBhvr>
                                        <p:cTn id="4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animBg="1"/>
      <p:bldP spid="16"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F64C15F-0769-B2CD-D1D4-A62A56933C18}"/>
              </a:ext>
            </a:extLst>
          </p:cNvPr>
          <p:cNvSpPr txBox="1"/>
          <p:nvPr/>
        </p:nvSpPr>
        <p:spPr>
          <a:xfrm>
            <a:off x="205803" y="257332"/>
            <a:ext cx="7114099" cy="961674"/>
          </a:xfrm>
          <a:prstGeom prst="rect">
            <a:avLst/>
          </a:prstGeom>
          <a:noFill/>
        </p:spPr>
        <p:txBody>
          <a:bodyPr wrap="square" lIns="0" tIns="0" rIns="0" bIns="0" rtlCol="0">
            <a:spAutoFit/>
          </a:bodyPr>
          <a:lstStyle/>
          <a:p>
            <a:pPr algn="just">
              <a:lnSpc>
                <a:spcPct val="115000"/>
              </a:lnSpc>
              <a:spcAft>
                <a:spcPts val="800"/>
              </a:spcAft>
            </a:pPr>
            <a:r>
              <a:rPr lang="vi-VN" sz="2800" b="1" dirty="0">
                <a:effectLst/>
                <a:latin typeface="#9Slide03 AmpleSoft Bold" panose="02000000000000000000" pitchFamily="2" charset="0"/>
                <a:ea typeface="Times New Roman" panose="02020603050405020304" pitchFamily="18" charset="0"/>
                <a:cs typeface="Times New Roman" panose="02020603050405020304" pitchFamily="18" charset="0"/>
              </a:rPr>
              <a:t>1.</a:t>
            </a:r>
            <a:r>
              <a:rPr lang="en-US" sz="2800" b="1" dirty="0">
                <a:effectLst/>
                <a:latin typeface="#9Slide03 AmpleSoft Bold" panose="02000000000000000000" pitchFamily="2" charset="0"/>
                <a:ea typeface="Times New Roman" panose="02020603050405020304" pitchFamily="18" charset="0"/>
                <a:cs typeface="Times New Roman" panose="02020603050405020304" pitchFamily="18" charset="0"/>
              </a:rPr>
              <a:t>2.</a:t>
            </a:r>
            <a:r>
              <a:rPr lang="vi-VN" sz="2800" b="1" dirty="0">
                <a:effectLst/>
                <a:latin typeface="#9Slide03 AmpleSoft Bold" panose="02000000000000000000" pitchFamily="2" charset="0"/>
                <a:ea typeface="Times New Roman" panose="02020603050405020304" pitchFamily="18" charset="0"/>
                <a:cs typeface="Times New Roman" panose="02020603050405020304" pitchFamily="18" charset="0"/>
              </a:rPr>
              <a:t> Lục vân Tiên</a:t>
            </a:r>
            <a:r>
              <a:rPr lang="en-US" sz="2800" b="1" dirty="0">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800" b="1" dirty="0" err="1">
                <a:effectLst/>
                <a:latin typeface="#9Slide03 AmpleSoft Bold" panose="02000000000000000000" pitchFamily="2" charset="0"/>
                <a:ea typeface="Times New Roman" panose="02020603050405020304" pitchFamily="18" charset="0"/>
                <a:cs typeface="Times New Roman" panose="02020603050405020304" pitchFamily="18" charset="0"/>
              </a:rPr>
              <a:t>đối</a:t>
            </a:r>
            <a:r>
              <a:rPr lang="en-US" sz="2800" b="1" dirty="0">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800" b="1" dirty="0" err="1">
                <a:effectLst/>
                <a:latin typeface="#9Slide03 AmpleSoft Bold" panose="02000000000000000000" pitchFamily="2" charset="0"/>
                <a:ea typeface="Times New Roman" panose="02020603050405020304" pitchFamily="18" charset="0"/>
                <a:cs typeface="Times New Roman" panose="02020603050405020304" pitchFamily="18" charset="0"/>
              </a:rPr>
              <a:t>đáp</a:t>
            </a:r>
            <a:r>
              <a:rPr lang="en-US" sz="2800" b="1" dirty="0">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2800" b="1" dirty="0" err="1">
                <a:effectLst/>
                <a:latin typeface="#9Slide03 AmpleSoft Bold" panose="02000000000000000000" pitchFamily="2" charset="0"/>
                <a:ea typeface="Times New Roman" panose="02020603050405020304" pitchFamily="18" charset="0"/>
                <a:cs typeface="Times New Roman" panose="02020603050405020304" pitchFamily="18" charset="0"/>
              </a:rPr>
              <a:t>v</a:t>
            </a:r>
            <a:r>
              <a:rPr lang="en-US" sz="2800" b="1" dirty="0" err="1">
                <a:latin typeface="#9Slide03 AmpleSoft Bold" panose="02000000000000000000" pitchFamily="2" charset="0"/>
                <a:ea typeface="Times New Roman" panose="02020603050405020304" pitchFamily="18" charset="0"/>
                <a:cs typeface="Times New Roman" panose="02020603050405020304" pitchFamily="18" charset="0"/>
              </a:rPr>
              <a:t>ới</a:t>
            </a:r>
            <a:r>
              <a:rPr lang="en-US" sz="2800" b="1" dirty="0">
                <a:latin typeface="#9Slide03 AmpleSoft Bold" panose="02000000000000000000" pitchFamily="2" charset="0"/>
                <a:ea typeface="Times New Roman" panose="02020603050405020304" pitchFamily="18" charset="0"/>
                <a:cs typeface="Times New Roman" panose="02020603050405020304" pitchFamily="18" charset="0"/>
              </a:rPr>
              <a:t> </a:t>
            </a:r>
            <a:r>
              <a:rPr lang="en-US" sz="2800" b="1" dirty="0" err="1">
                <a:latin typeface="#9Slide03 AmpleSoft Bold" panose="02000000000000000000" pitchFamily="2" charset="0"/>
                <a:ea typeface="Times New Roman" panose="02020603050405020304" pitchFamily="18" charset="0"/>
                <a:cs typeface="Times New Roman" panose="02020603050405020304" pitchFamily="18" charset="0"/>
              </a:rPr>
              <a:t>Kiều</a:t>
            </a:r>
            <a:r>
              <a:rPr lang="en-US" sz="2800" b="1" dirty="0">
                <a:latin typeface="#9Slide03 AmpleSoft Bold" panose="02000000000000000000" pitchFamily="2" charset="0"/>
                <a:ea typeface="Times New Roman" panose="02020603050405020304" pitchFamily="18" charset="0"/>
                <a:cs typeface="Times New Roman" panose="02020603050405020304" pitchFamily="18" charset="0"/>
              </a:rPr>
              <a:t> </a:t>
            </a:r>
            <a:r>
              <a:rPr lang="en-US" sz="2800" b="1" dirty="0" err="1">
                <a:latin typeface="#9Slide03 AmpleSoft Bold" panose="02000000000000000000" pitchFamily="2" charset="0"/>
                <a:ea typeface="Times New Roman" panose="02020603050405020304" pitchFamily="18" charset="0"/>
                <a:cs typeface="Times New Roman" panose="02020603050405020304" pitchFamily="18" charset="0"/>
              </a:rPr>
              <a:t>Nguyệt</a:t>
            </a:r>
            <a:r>
              <a:rPr lang="en-US" sz="2800" b="1" dirty="0">
                <a:latin typeface="#9Slide03 AmpleSoft Bold" panose="02000000000000000000" pitchFamily="2" charset="0"/>
                <a:ea typeface="Times New Roman" panose="02020603050405020304" pitchFamily="18" charset="0"/>
                <a:cs typeface="Times New Roman" panose="02020603050405020304" pitchFamily="18" charset="0"/>
              </a:rPr>
              <a:t> Nga (</a:t>
            </a:r>
            <a:r>
              <a:rPr lang="en-US" sz="2800" b="1" dirty="0" err="1">
                <a:latin typeface="#9Slide03 AmpleSoft Bold" panose="02000000000000000000" pitchFamily="2" charset="0"/>
                <a:ea typeface="Times New Roman" panose="02020603050405020304" pitchFamily="18" charset="0"/>
                <a:cs typeface="Times New Roman" panose="02020603050405020304" pitchFamily="18" charset="0"/>
              </a:rPr>
              <a:t>Đoạn</a:t>
            </a:r>
            <a:r>
              <a:rPr lang="en-US" sz="2800" b="1" dirty="0">
                <a:latin typeface="#9Slide03 AmpleSoft Bold" panose="02000000000000000000" pitchFamily="2" charset="0"/>
                <a:ea typeface="Times New Roman" panose="02020603050405020304" pitchFamily="18" charset="0"/>
                <a:cs typeface="Times New Roman" panose="02020603050405020304" pitchFamily="18" charset="0"/>
              </a:rPr>
              <a:t> </a:t>
            </a:r>
            <a:r>
              <a:rPr lang="en-US" sz="2800" b="1" dirty="0" err="1">
                <a:latin typeface="#9Slide03 AmpleSoft Bold" panose="02000000000000000000" pitchFamily="2" charset="0"/>
                <a:ea typeface="Times New Roman" panose="02020603050405020304" pitchFamily="18" charset="0"/>
                <a:cs typeface="Times New Roman" panose="02020603050405020304" pitchFamily="18" charset="0"/>
              </a:rPr>
              <a:t>còn</a:t>
            </a:r>
            <a:r>
              <a:rPr lang="en-US" sz="2800" b="1" dirty="0">
                <a:latin typeface="#9Slide03 AmpleSoft Bold" panose="02000000000000000000" pitchFamily="2" charset="0"/>
                <a:ea typeface="Times New Roman" panose="02020603050405020304" pitchFamily="18" charset="0"/>
                <a:cs typeface="Times New Roman" panose="02020603050405020304" pitchFamily="18" charset="0"/>
              </a:rPr>
              <a:t> </a:t>
            </a:r>
            <a:r>
              <a:rPr lang="en-US" sz="2800" b="1" dirty="0" err="1">
                <a:latin typeface="#9Slide03 AmpleSoft Bold" panose="02000000000000000000" pitchFamily="2" charset="0"/>
                <a:ea typeface="Times New Roman" panose="02020603050405020304" pitchFamily="18" charset="0"/>
                <a:cs typeface="Times New Roman" panose="02020603050405020304" pitchFamily="18" charset="0"/>
              </a:rPr>
              <a:t>lại</a:t>
            </a:r>
            <a:r>
              <a:rPr lang="en-US" sz="2800" b="1" dirty="0">
                <a:latin typeface="#9Slide03 AmpleSoft Bold" panose="02000000000000000000" pitchFamily="2" charset="0"/>
                <a:ea typeface="Times New Roman" panose="02020603050405020304" pitchFamily="18" charset="0"/>
                <a:cs typeface="Times New Roman" panose="02020603050405020304" pitchFamily="18" charset="0"/>
              </a:rPr>
              <a:t>)</a:t>
            </a:r>
            <a:endParaRPr lang="en-US" sz="28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4855" r="24855"/>
          <a:stretch/>
        </p:blipFill>
        <p:spPr>
          <a:xfrm>
            <a:off x="9149804" y="0"/>
            <a:ext cx="3042195" cy="4133461"/>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18" b="1018"/>
          <a:stretch/>
        </p:blipFill>
        <p:spPr>
          <a:xfrm>
            <a:off x="7319902" y="0"/>
            <a:ext cx="4037382" cy="2485290"/>
          </a:xfrm>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8368605" y="2369764"/>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9F2DAB0C-F0AF-8107-7A42-3A94998FF56B}"/>
              </a:ext>
            </a:extLst>
          </p:cNvPr>
          <p:cNvSpPr txBox="1"/>
          <p:nvPr/>
        </p:nvSpPr>
        <p:spPr>
          <a:xfrm>
            <a:off x="205803" y="1744293"/>
            <a:ext cx="7976966" cy="4513800"/>
          </a:xfrm>
          <a:prstGeom prst="rect">
            <a:avLst/>
          </a:prstGeom>
          <a:noFill/>
        </p:spPr>
        <p:txBody>
          <a:bodyPr wrap="square">
            <a:spAutoFit/>
          </a:bodyPr>
          <a:lstStyle/>
          <a:p>
            <a:pPr algn="just">
              <a:lnSpc>
                <a:spcPct val="107000"/>
              </a:lnSpc>
              <a:spcAft>
                <a:spcPts val="0"/>
              </a:spcAft>
            </a:pPr>
            <a:r>
              <a:rPr lang="en-US" sz="28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Xác</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định</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câu</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kể</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và</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lời</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người</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kể</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lời</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nhân</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latin typeface="Times New Roman" panose="02020603050405020304" pitchFamily="18" charset="0"/>
                <a:ea typeface="Calibri" panose="020F0502020204030204" pitchFamily="34" charset="0"/>
                <a:cs typeface="Times New Roman" panose="02020603050405020304" pitchFamily="18" charset="0"/>
              </a:rPr>
              <a:t>vật</a:t>
            </a: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endParaRPr lang="en-US" sz="3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n-US" sz="3000" b="1"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3000" dirty="0">
                <a:latin typeface="Times New Roman" panose="02020603050405020304" pitchFamily="18" charset="0"/>
                <a:ea typeface="Calibri" panose="020F0502020204030204" pitchFamily="34" charset="0"/>
                <a:cs typeface="Times New Roman" panose="02020603050405020304" pitchFamily="18" charset="0"/>
              </a:rPr>
              <a:t>: Sau </a:t>
            </a:r>
            <a:r>
              <a:rPr lang="en-US" sz="3000" dirty="0" err="1">
                <a:latin typeface="Times New Roman" panose="02020603050405020304" pitchFamily="18" charset="0"/>
                <a:ea typeface="Calibri" panose="020F0502020204030204" pitchFamily="34" charset="0"/>
                <a:cs typeface="Times New Roman" panose="02020603050405020304" pitchFamily="18" charset="0"/>
              </a:rPr>
              <a:t>khi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đánh</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thắng</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cướp</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Phong</a:t>
            </a:r>
            <a:r>
              <a:rPr lang="en-US" sz="3000" dirty="0">
                <a:latin typeface="Times New Roman" panose="02020603050405020304" pitchFamily="18" charset="0"/>
                <a:ea typeface="Calibri" panose="020F0502020204030204" pitchFamily="34" charset="0"/>
                <a:cs typeface="Times New Roman" panose="02020603050405020304" pitchFamily="18" charset="0"/>
              </a:rPr>
              <a:t> Lai,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Vân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Tiên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hỏi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han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và</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Kiều</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Nguyệt</a:t>
            </a:r>
            <a:r>
              <a:rPr lang="en-US" sz="3000" dirty="0">
                <a:latin typeface="Times New Roman" panose="02020603050405020304" pitchFamily="18" charset="0"/>
                <a:ea typeface="Calibri" panose="020F0502020204030204" pitchFamily="34" charset="0"/>
                <a:cs typeface="Times New Roman" panose="02020603050405020304" pitchFamily="18" charset="0"/>
              </a:rPr>
              <a:t> Nga </a:t>
            </a:r>
            <a:r>
              <a:rPr lang="en-US" sz="3000" dirty="0" err="1">
                <a:latin typeface="Times New Roman" panose="02020603050405020304" pitchFamily="18" charset="0"/>
                <a:ea typeface="Calibri" panose="020F0502020204030204" pitchFamily="34" charset="0"/>
                <a:cs typeface="Times New Roman" panose="02020603050405020304" pitchFamily="18" charset="0"/>
              </a:rPr>
              <a:t>giãi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bày</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tâm</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sự</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endParaRPr lang="en-US" sz="3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Lời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người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và</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dẫn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endParaRPr lang="en-US" sz="3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Lời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nhân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vật</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trích</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dẫn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lời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Vân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Tiên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Kiều</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Nguyệt</a:t>
            </a:r>
            <a:r>
              <a:rPr lang="en-US" sz="3000" dirty="0">
                <a:latin typeface="Times New Roman" panose="02020603050405020304" pitchFamily="18" charset="0"/>
                <a:ea typeface="Calibri" panose="020F0502020204030204" pitchFamily="34" charset="0"/>
                <a:cs typeface="Times New Roman" panose="02020603050405020304" pitchFamily="18" charset="0"/>
              </a:rPr>
              <a:t> Nga.</a:t>
            </a:r>
            <a:endParaRPr lang="en-US" sz="3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1424024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9F2DAB0C-F0AF-8107-7A42-3A94998FF56B}"/>
              </a:ext>
            </a:extLst>
          </p:cNvPr>
          <p:cNvSpPr txBox="1"/>
          <p:nvPr/>
        </p:nvSpPr>
        <p:spPr>
          <a:xfrm>
            <a:off x="48900" y="177398"/>
            <a:ext cx="7976966" cy="661207"/>
          </a:xfrm>
          <a:prstGeom prst="rect">
            <a:avLst/>
          </a:prstGeom>
          <a:noFill/>
        </p:spPr>
        <p:txBody>
          <a:bodyPr wrap="square">
            <a:spAutoFit/>
          </a:bodyPr>
          <a:lstStyle/>
          <a:p>
            <a:pPr marL="457200" indent="-457200" algn="just">
              <a:lnSpc>
                <a:spcPct val="150000"/>
              </a:lnSpc>
              <a:buFontTx/>
              <a:buChar char="-"/>
            </a:pPr>
            <a:r>
              <a:rPr lang="en-US" sz="2800" b="1" dirty="0" err="1"/>
              <a:t>Hình</a:t>
            </a:r>
            <a:r>
              <a:rPr lang="en-US" sz="2800" b="1" dirty="0"/>
              <a:t> </a:t>
            </a:r>
            <a:r>
              <a:rPr lang="en-US" sz="2800" b="1" dirty="0" err="1"/>
              <a:t>tượng</a:t>
            </a:r>
            <a:r>
              <a:rPr lang="en-US" sz="2800" b="1" dirty="0"/>
              <a:t> </a:t>
            </a:r>
            <a:r>
              <a:rPr lang="en-US" sz="2800" b="1" dirty="0" err="1"/>
              <a:t>nhân</a:t>
            </a:r>
            <a:r>
              <a:rPr lang="en-US" sz="2800" b="1" dirty="0"/>
              <a:t> </a:t>
            </a:r>
            <a:r>
              <a:rPr lang="en-US" sz="2800" b="1" dirty="0" err="1"/>
              <a:t>vật</a:t>
            </a:r>
            <a:r>
              <a:rPr lang="en-US" sz="2800" b="1" dirty="0"/>
              <a:t> </a:t>
            </a:r>
            <a:r>
              <a:rPr lang="en-US" sz="2800" b="1" dirty="0" err="1"/>
              <a:t>Lục</a:t>
            </a:r>
            <a:r>
              <a:rPr lang="en-US" sz="2800" b="1" dirty="0"/>
              <a:t> </a:t>
            </a:r>
            <a:r>
              <a:rPr lang="en-US" sz="2800" b="1" dirty="0" err="1"/>
              <a:t>Vân</a:t>
            </a:r>
            <a:r>
              <a:rPr lang="en-US" sz="2800" b="1" dirty="0"/>
              <a:t> </a:t>
            </a:r>
            <a:r>
              <a:rPr lang="en-US" sz="2800" b="1" dirty="0" err="1"/>
              <a:t>Tiên</a:t>
            </a:r>
            <a:endParaRPr lang="en-US" sz="2800" b="1" dirty="0"/>
          </a:p>
        </p:txBody>
      </p:sp>
      <p:graphicFrame>
        <p:nvGraphicFramePr>
          <p:cNvPr id="2" name="Table 1">
            <a:extLst>
              <a:ext uri="{FF2B5EF4-FFF2-40B4-BE49-F238E27FC236}">
                <a16:creationId xmlns:a16="http://schemas.microsoft.com/office/drawing/2014/main" id="{4B1CD6C4-C89A-40ED-AF9C-96306B7D8D13}"/>
              </a:ext>
            </a:extLst>
          </p:cNvPr>
          <p:cNvGraphicFramePr>
            <a:graphicFrameLocks noGrp="1"/>
          </p:cNvGraphicFramePr>
          <p:nvPr>
            <p:extLst>
              <p:ext uri="{D42A27DB-BD31-4B8C-83A1-F6EECF244321}">
                <p14:modId xmlns:p14="http://schemas.microsoft.com/office/powerpoint/2010/main" val="3701518921"/>
              </p:ext>
            </p:extLst>
          </p:nvPr>
        </p:nvGraphicFramePr>
        <p:xfrm>
          <a:off x="391885" y="1016003"/>
          <a:ext cx="7212559" cy="415784"/>
        </p:xfrm>
        <a:graphic>
          <a:graphicData uri="http://schemas.openxmlformats.org/drawingml/2006/table">
            <a:tbl>
              <a:tblPr firstRow="1" firstCol="1" bandRow="1"/>
              <a:tblGrid>
                <a:gridCol w="3037925">
                  <a:extLst>
                    <a:ext uri="{9D8B030D-6E8A-4147-A177-3AD203B41FA5}">
                      <a16:colId xmlns:a16="http://schemas.microsoft.com/office/drawing/2014/main" val="1531508307"/>
                    </a:ext>
                  </a:extLst>
                </a:gridCol>
                <a:gridCol w="4174634">
                  <a:extLst>
                    <a:ext uri="{9D8B030D-6E8A-4147-A177-3AD203B41FA5}">
                      <a16:colId xmlns:a16="http://schemas.microsoft.com/office/drawing/2014/main" val="1530014108"/>
                    </a:ext>
                  </a:extLst>
                </a:gridCol>
              </a:tblGrid>
              <a:tr h="415784">
                <a:tc>
                  <a:txBody>
                    <a:bodyPr/>
                    <a:lstStyle/>
                    <a:p>
                      <a:pPr algn="ctr">
                        <a:lnSpc>
                          <a:spcPct val="107000"/>
                        </a:lnSpc>
                        <a:spcAft>
                          <a:spcPts val="0"/>
                        </a:spcAft>
                      </a:pPr>
                      <a:r>
                        <a:rPr lang="en-US" sz="2000" b="1" dirty="0" err="1">
                          <a:effectLst/>
                          <a:latin typeface="Times New Roman" panose="02020603050405020304" pitchFamily="18" charset="0"/>
                          <a:ea typeface="Calibri" panose="020F0502020204030204" pitchFamily="34" charset="0"/>
                          <a:cs typeface="Times New Roman" panose="02020603050405020304" pitchFamily="18" charset="0"/>
                        </a:rPr>
                        <a:t>Lời</a:t>
                      </a: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effectLst/>
                          <a:latin typeface="Times New Roman" panose="02020603050405020304" pitchFamily="18" charset="0"/>
                          <a:ea typeface="Calibri" panose="020F0502020204030204" pitchFamily="34" charset="0"/>
                          <a:cs typeface="Times New Roman" panose="02020603050405020304" pitchFamily="18" charset="0"/>
                        </a:rPr>
                        <a:t>Lục</a:t>
                      </a: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effectLst/>
                          <a:latin typeface="Times New Roman" panose="02020603050405020304" pitchFamily="18" charset="0"/>
                          <a:ea typeface="Calibri" panose="020F0502020204030204" pitchFamily="34" charset="0"/>
                          <a:cs typeface="Times New Roman" panose="02020603050405020304" pitchFamily="18" charset="0"/>
                        </a:rPr>
                        <a:t>Vân</a:t>
                      </a: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2000" b="1"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b="1" dirty="0" err="1">
                          <a:effectLst/>
                          <a:latin typeface="Times New Roman" panose="02020603050405020304" pitchFamily="18" charset="0"/>
                          <a:ea typeface="Calibri" panose="020F0502020204030204" pitchFamily="34" charset="0"/>
                          <a:cs typeface="Times New Roman" panose="02020603050405020304" pitchFamily="18" charset="0"/>
                        </a:rPr>
                        <a:t>xét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3680097"/>
                  </a:ext>
                </a:extLst>
              </a:tr>
            </a:tbl>
          </a:graphicData>
        </a:graphic>
      </p:graphicFrame>
      <p:graphicFrame>
        <p:nvGraphicFramePr>
          <p:cNvPr id="7" name="Table 6">
            <a:extLst>
              <a:ext uri="{FF2B5EF4-FFF2-40B4-BE49-F238E27FC236}">
                <a16:creationId xmlns:a16="http://schemas.microsoft.com/office/drawing/2014/main" id="{727C0B95-2169-4A5C-806A-5C73E5195E37}"/>
              </a:ext>
            </a:extLst>
          </p:cNvPr>
          <p:cNvGraphicFramePr>
            <a:graphicFrameLocks noGrp="1"/>
          </p:cNvGraphicFramePr>
          <p:nvPr>
            <p:extLst>
              <p:ext uri="{D42A27DB-BD31-4B8C-83A1-F6EECF244321}">
                <p14:modId xmlns:p14="http://schemas.microsoft.com/office/powerpoint/2010/main" val="2665021019"/>
              </p:ext>
            </p:extLst>
          </p:nvPr>
        </p:nvGraphicFramePr>
        <p:xfrm>
          <a:off x="391885" y="1431787"/>
          <a:ext cx="7212560" cy="1546162"/>
        </p:xfrm>
        <a:graphic>
          <a:graphicData uri="http://schemas.openxmlformats.org/drawingml/2006/table">
            <a:tbl>
              <a:tblPr firstRow="1" firstCol="1" bandRow="1"/>
              <a:tblGrid>
                <a:gridCol w="3037925">
                  <a:extLst>
                    <a:ext uri="{9D8B030D-6E8A-4147-A177-3AD203B41FA5}">
                      <a16:colId xmlns:a16="http://schemas.microsoft.com/office/drawing/2014/main" val="1521484381"/>
                    </a:ext>
                  </a:extLst>
                </a:gridCol>
                <a:gridCol w="4174635">
                  <a:extLst>
                    <a:ext uri="{9D8B030D-6E8A-4147-A177-3AD203B41FA5}">
                      <a16:colId xmlns:a16="http://schemas.microsoft.com/office/drawing/2014/main" val="2971760746"/>
                    </a:ext>
                  </a:extLst>
                </a:gridCol>
              </a:tblGrid>
              <a:tr h="421386">
                <a:tc>
                  <a:txBody>
                    <a:bodyPr/>
                    <a:lstStyle/>
                    <a:p>
                      <a:pPr algn="ctr">
                        <a:lnSpc>
                          <a:spcPct val="107000"/>
                        </a:lnSpc>
                        <a:spcAft>
                          <a:spcPts val="0"/>
                        </a:spcAft>
                      </a:pP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Hỏi</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“Ai than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khóc</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ở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xe</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nầy</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Vân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c</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hủ động hỏi thăm người bị nạn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-&gt; </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Chàng rất từ tâm và dễ cảm thông với người bị nạn.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2182438"/>
                  </a:ext>
                </a:extLst>
              </a:tr>
            </a:tbl>
          </a:graphicData>
        </a:graphic>
      </p:graphicFrame>
      <p:graphicFrame>
        <p:nvGraphicFramePr>
          <p:cNvPr id="8" name="Table 7">
            <a:extLst>
              <a:ext uri="{FF2B5EF4-FFF2-40B4-BE49-F238E27FC236}">
                <a16:creationId xmlns:a16="http://schemas.microsoft.com/office/drawing/2014/main" id="{E2B49A51-9B99-49DD-B5CB-46572B96C310}"/>
              </a:ext>
            </a:extLst>
          </p:cNvPr>
          <p:cNvGraphicFramePr>
            <a:graphicFrameLocks noGrp="1"/>
          </p:cNvGraphicFramePr>
          <p:nvPr>
            <p:extLst>
              <p:ext uri="{D42A27DB-BD31-4B8C-83A1-F6EECF244321}">
                <p14:modId xmlns:p14="http://schemas.microsoft.com/office/powerpoint/2010/main" val="3996777632"/>
              </p:ext>
            </p:extLst>
          </p:nvPr>
        </p:nvGraphicFramePr>
        <p:xfrm>
          <a:off x="391881" y="2977949"/>
          <a:ext cx="7212563" cy="3502914"/>
        </p:xfrm>
        <a:graphic>
          <a:graphicData uri="http://schemas.openxmlformats.org/drawingml/2006/table">
            <a:tbl>
              <a:tblPr firstRow="1" firstCol="1" bandRow="1"/>
              <a:tblGrid>
                <a:gridCol w="3037927">
                  <a:extLst>
                    <a:ext uri="{9D8B030D-6E8A-4147-A177-3AD203B41FA5}">
                      <a16:colId xmlns:a16="http://schemas.microsoft.com/office/drawing/2014/main" val="3628523469"/>
                    </a:ext>
                  </a:extLst>
                </a:gridCol>
                <a:gridCol w="4174636">
                  <a:extLst>
                    <a:ext uri="{9D8B030D-6E8A-4147-A177-3AD203B41FA5}">
                      <a16:colId xmlns:a16="http://schemas.microsoft.com/office/drawing/2014/main" val="3198770738"/>
                    </a:ext>
                  </a:extLst>
                </a:gridCol>
              </a:tblGrid>
              <a:tr h="1792986">
                <a:tc>
                  <a:txBody>
                    <a:bodyPr/>
                    <a:lstStyle/>
                    <a:p>
                      <a:pPr algn="ctr">
                        <a:lnSpc>
                          <a:spcPct val="107000"/>
                        </a:lnSpc>
                        <a:spcAft>
                          <a:spcPts val="0"/>
                        </a:spcAft>
                      </a:pP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Khoan</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khoan</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u="sng" dirty="0" err="1">
                          <a:effectLst/>
                          <a:latin typeface="Times New Roman" panose="02020603050405020304" pitchFamily="18" charset="0"/>
                          <a:ea typeface="Calibri" panose="020F0502020204030204" pitchFamily="34" charset="0"/>
                          <a:cs typeface="Times New Roman" panose="02020603050405020304" pitchFamily="18" charset="0"/>
                        </a:rPr>
                        <a:t>ngồi</a:t>
                      </a:r>
                      <a:r>
                        <a:rPr lang="en-US" sz="2400" i="1" u="sng"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u="sng"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en-US" sz="2400" i="1" u="sng"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u="sng" dirty="0" err="1">
                          <a:effectLst/>
                          <a:latin typeface="Times New Roman" panose="02020603050405020304" pitchFamily="18" charset="0"/>
                          <a:ea typeface="Calibri" panose="020F0502020204030204" pitchFamily="34" charset="0"/>
                          <a:cs typeface="Times New Roman" panose="02020603050405020304" pitchFamily="18" charset="0"/>
                        </a:rPr>
                        <a:t>chớ</a:t>
                      </a:r>
                      <a:r>
                        <a:rPr lang="en-US" sz="2400" i="1" u="sng" dirty="0">
                          <a:effectLst/>
                          <a:latin typeface="Times New Roman" panose="02020603050405020304" pitchFamily="18" charset="0"/>
                          <a:ea typeface="Calibri" panose="020F0502020204030204" pitchFamily="34" charset="0"/>
                          <a:cs typeface="Times New Roman" panose="02020603050405020304" pitchFamily="18" charset="0"/>
                        </a:rPr>
                        <a:t> ra</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US" sz="2400" i="1" u="sng" dirty="0" err="1">
                          <a:effectLst/>
                          <a:latin typeface="Times New Roman" panose="02020603050405020304" pitchFamily="18" charset="0"/>
                          <a:ea typeface="Calibri" panose="020F0502020204030204" pitchFamily="34" charset="0"/>
                          <a:cs typeface="Times New Roman" panose="02020603050405020304" pitchFamily="18" charset="0"/>
                        </a:rPr>
                        <a:t>Nàng</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phận</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gái</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u="sng" dirty="0">
                          <a:effectLst/>
                          <a:latin typeface="Times New Roman" panose="02020603050405020304" pitchFamily="18" charset="0"/>
                          <a:ea typeface="Calibri" panose="020F0502020204030204" pitchFamily="34" charset="0"/>
                          <a:cs typeface="Times New Roman" panose="02020603050405020304" pitchFamily="18" charset="0"/>
                        </a:rPr>
                        <a:t>ta</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phận</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effectLst/>
                          <a:latin typeface="Times New Roman" panose="02020603050405020304" pitchFamily="18" charset="0"/>
                          <a:ea typeface="Calibri" panose="020F0502020204030204" pitchFamily="34" charset="0"/>
                          <a:cs typeface="Times New Roman" panose="02020603050405020304" pitchFamily="18" charset="0"/>
                        </a:rPr>
                        <a:t>trai</a:t>
                      </a:r>
                      <a:r>
                        <a:rPr lang="en-US" sz="2400"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Cách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xưng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hô</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trang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lịch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thái</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dứt</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khoát</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thể</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sự</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trân trọng không muốn phẩm tiết của </a:t>
                      </a:r>
                      <a:r>
                        <a:rPr lang="vi-VN" sz="2400" i="1" dirty="0">
                          <a:effectLst/>
                          <a:latin typeface="Times New Roman" panose="02020603050405020304" pitchFamily="18" charset="0"/>
                          <a:ea typeface="Calibri" panose="020F0502020204030204" pitchFamily="34" charset="0"/>
                          <a:cs typeface="Times New Roman" panose="02020603050405020304" pitchFamily="18" charset="0"/>
                        </a:rPr>
                        <a:t>nàng</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bị ảnh hưởng.</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-&gt; Lục Vân Tiên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giữ phép tắc lễ nghĩa. Đó là hành động của một con người có học thức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2400" dirty="0">
                          <a:effectLst/>
                          <a:latin typeface="Times New Roman" panose="02020603050405020304" pitchFamily="18" charset="0"/>
                          <a:ea typeface="Calibri" panose="020F0502020204030204" pitchFamily="34" charset="0"/>
                          <a:cs typeface="Times New Roman" panose="02020603050405020304" pitchFamily="18" charset="0"/>
                        </a:rPr>
                        <a:t> có đọc sách thánh hiền.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173917"/>
                  </a:ext>
                </a:extLst>
              </a:tr>
            </a:tbl>
          </a:graphicData>
        </a:graphic>
      </p:graphicFrame>
    </p:spTree>
    <p:extLst>
      <p:ext uri="{BB962C8B-B14F-4D97-AF65-F5344CB8AC3E}">
        <p14:creationId xmlns:p14="http://schemas.microsoft.com/office/powerpoint/2010/main" val="214866556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9F2DAB0C-F0AF-8107-7A42-3A94998FF56B}"/>
              </a:ext>
            </a:extLst>
          </p:cNvPr>
          <p:cNvSpPr txBox="1"/>
          <p:nvPr/>
        </p:nvSpPr>
        <p:spPr>
          <a:xfrm>
            <a:off x="48900" y="177398"/>
            <a:ext cx="7976966" cy="661207"/>
          </a:xfrm>
          <a:prstGeom prst="rect">
            <a:avLst/>
          </a:prstGeom>
          <a:noFill/>
        </p:spPr>
        <p:txBody>
          <a:bodyPr wrap="square">
            <a:spAutoFit/>
          </a:bodyPr>
          <a:lstStyle/>
          <a:p>
            <a:pPr marL="457200" marR="0" lvl="0" indent="-457200" algn="just" defTabSz="914400" rtl="0" eaLnBrk="1" fontAlgn="auto" latinLnBrk="0" hangingPunct="1">
              <a:lnSpc>
                <a:spcPct val="150000"/>
              </a:lnSpc>
              <a:spcBef>
                <a:spcPts val="0"/>
              </a:spcBef>
              <a:spcAft>
                <a:spcPts val="0"/>
              </a:spcAft>
              <a:buClrTx/>
              <a:buSzTx/>
              <a:buFontTx/>
              <a:buChar char="-"/>
              <a:tabLst/>
              <a:defRPr/>
            </a:pP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Hình</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tượng</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nhân</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vật</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Lục</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Vân</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Tiên</a:t>
            </a:r>
            <a:endParaRPr kumimoji="0" lang="en-US" sz="2800" b="1" i="0" u="none" strike="noStrike" kern="1200" cap="none" spc="0" normalizeH="0" baseline="0" noProof="0" dirty="0">
              <a:ln>
                <a:noFill/>
              </a:ln>
              <a:solidFill>
                <a:prstClr val="black"/>
              </a:solidFill>
              <a:effectLst/>
              <a:uLnTx/>
              <a:uFillTx/>
              <a:latin typeface="times new roman"/>
              <a:ea typeface="+mn-ea"/>
              <a:cs typeface="+mn-cs"/>
            </a:endParaRPr>
          </a:p>
        </p:txBody>
      </p:sp>
      <p:graphicFrame>
        <p:nvGraphicFramePr>
          <p:cNvPr id="2" name="Table 1">
            <a:extLst>
              <a:ext uri="{FF2B5EF4-FFF2-40B4-BE49-F238E27FC236}">
                <a16:creationId xmlns:a16="http://schemas.microsoft.com/office/drawing/2014/main" id="{4B1CD6C4-C89A-40ED-AF9C-96306B7D8D13}"/>
              </a:ext>
            </a:extLst>
          </p:cNvPr>
          <p:cNvGraphicFramePr>
            <a:graphicFrameLocks noGrp="1"/>
          </p:cNvGraphicFramePr>
          <p:nvPr>
            <p:extLst>
              <p:ext uri="{D42A27DB-BD31-4B8C-83A1-F6EECF244321}">
                <p14:modId xmlns:p14="http://schemas.microsoft.com/office/powerpoint/2010/main" val="3905518125"/>
              </p:ext>
            </p:extLst>
          </p:nvPr>
        </p:nvGraphicFramePr>
        <p:xfrm>
          <a:off x="305834" y="1482633"/>
          <a:ext cx="7681163" cy="890588"/>
        </p:xfrm>
        <a:graphic>
          <a:graphicData uri="http://schemas.openxmlformats.org/drawingml/2006/table">
            <a:tbl>
              <a:tblPr firstRow="1" firstCol="1" bandRow="1"/>
              <a:tblGrid>
                <a:gridCol w="3349690">
                  <a:extLst>
                    <a:ext uri="{9D8B030D-6E8A-4147-A177-3AD203B41FA5}">
                      <a16:colId xmlns:a16="http://schemas.microsoft.com/office/drawing/2014/main" val="1531508307"/>
                    </a:ext>
                  </a:extLst>
                </a:gridCol>
                <a:gridCol w="4331473">
                  <a:extLst>
                    <a:ext uri="{9D8B030D-6E8A-4147-A177-3AD203B41FA5}">
                      <a16:colId xmlns:a16="http://schemas.microsoft.com/office/drawing/2014/main" val="1530014108"/>
                    </a:ext>
                  </a:extLst>
                </a:gridCol>
              </a:tblGrid>
              <a:tr h="415784">
                <a:tc>
                  <a:txBody>
                    <a:bodyPr/>
                    <a:lstStyle/>
                    <a:p>
                      <a:pPr algn="ctr">
                        <a:lnSpc>
                          <a:spcPct val="107000"/>
                        </a:lnSpc>
                        <a:spcAft>
                          <a:spcPts val="0"/>
                        </a:spcAft>
                      </a:pP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Lời</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p>
                    <a:p>
                      <a:pPr algn="ctr">
                        <a:lnSpc>
                          <a:spcPct val="107000"/>
                        </a:lnSpc>
                        <a:spcAft>
                          <a:spcPts val="0"/>
                        </a:spcAft>
                      </a:pP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Lục</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Vân</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Nhận</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xét</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3680097"/>
                  </a:ext>
                </a:extLst>
              </a:tr>
            </a:tbl>
          </a:graphicData>
        </a:graphic>
      </p:graphicFrame>
      <p:graphicFrame>
        <p:nvGraphicFramePr>
          <p:cNvPr id="7" name="Table 6">
            <a:extLst>
              <a:ext uri="{FF2B5EF4-FFF2-40B4-BE49-F238E27FC236}">
                <a16:creationId xmlns:a16="http://schemas.microsoft.com/office/drawing/2014/main" id="{727C0B95-2169-4A5C-806A-5C73E5195E37}"/>
              </a:ext>
            </a:extLst>
          </p:cNvPr>
          <p:cNvGraphicFramePr>
            <a:graphicFrameLocks noGrp="1"/>
          </p:cNvGraphicFramePr>
          <p:nvPr>
            <p:extLst>
              <p:ext uri="{D42A27DB-BD31-4B8C-83A1-F6EECF244321}">
                <p14:modId xmlns:p14="http://schemas.microsoft.com/office/powerpoint/2010/main" val="3419932342"/>
              </p:ext>
            </p:extLst>
          </p:nvPr>
        </p:nvGraphicFramePr>
        <p:xfrm>
          <a:off x="305834" y="2374130"/>
          <a:ext cx="7681163" cy="4150995"/>
        </p:xfrm>
        <a:graphic>
          <a:graphicData uri="http://schemas.openxmlformats.org/drawingml/2006/table">
            <a:tbl>
              <a:tblPr firstRow="1" firstCol="1" bandRow="1"/>
              <a:tblGrid>
                <a:gridCol w="3349690">
                  <a:extLst>
                    <a:ext uri="{9D8B030D-6E8A-4147-A177-3AD203B41FA5}">
                      <a16:colId xmlns:a16="http://schemas.microsoft.com/office/drawing/2014/main" val="1521484381"/>
                    </a:ext>
                  </a:extLst>
                </a:gridCol>
                <a:gridCol w="4331473">
                  <a:extLst>
                    <a:ext uri="{9D8B030D-6E8A-4147-A177-3AD203B41FA5}">
                      <a16:colId xmlns:a16="http://schemas.microsoft.com/office/drawing/2014/main" val="2971760746"/>
                    </a:ext>
                  </a:extLst>
                </a:gridCol>
              </a:tblGrid>
              <a:tr h="421386">
                <a:tc>
                  <a:txBody>
                    <a:bodyPr/>
                    <a:lstStyle/>
                    <a:p>
                      <a:pPr algn="ctr">
                        <a:lnSpc>
                          <a:spcPct val="107000"/>
                        </a:lnSpc>
                        <a:spcAft>
                          <a:spcPts val="800"/>
                        </a:spcAft>
                      </a:pPr>
                      <a:r>
                        <a:rPr lang="en-US" sz="2800" i="1" dirty="0">
                          <a:effectLst/>
                          <a:latin typeface="+mj-lt"/>
                          <a:ea typeface="Calibri" panose="020F0502020204030204" pitchFamily="34" charset="0"/>
                          <a:cs typeface="Times New Roman" panose="02020603050405020304" pitchFamily="18" charset="0"/>
                        </a:rPr>
                        <a:t>“</a:t>
                      </a:r>
                      <a:r>
                        <a:rPr lang="en-US" sz="2800" i="1" dirty="0" err="1">
                          <a:effectLst/>
                          <a:latin typeface="+mj-lt"/>
                          <a:ea typeface="Calibri" panose="020F0502020204030204" pitchFamily="34" charset="0"/>
                          <a:cs typeface="Times New Roman" panose="02020603050405020304" pitchFamily="18" charset="0"/>
                        </a:rPr>
                        <a:t>Làm</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ơn</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há</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dễ</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trông</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người</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trả</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ơn</a:t>
                      </a:r>
                      <a:endParaRPr lang="en-US" sz="2800" i="1"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en-US" sz="2800" i="1" dirty="0">
                          <a:effectLst/>
                          <a:latin typeface="+mj-lt"/>
                          <a:ea typeface="Calibri" panose="020F0502020204030204" pitchFamily="34" charset="0"/>
                          <a:cs typeface="Times New Roman" panose="02020603050405020304" pitchFamily="18" charset="0"/>
                        </a:rPr>
                        <a:t> …</a:t>
                      </a:r>
                      <a:endParaRPr lang="en-US" sz="28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en-US" sz="2800" i="1" dirty="0" err="1">
                          <a:effectLst/>
                          <a:latin typeface="+mj-lt"/>
                          <a:ea typeface="Calibri" panose="020F0502020204030204" pitchFamily="34" charset="0"/>
                          <a:cs typeface="Times New Roman" panose="02020603050405020304" pitchFamily="18" charset="0"/>
                        </a:rPr>
                        <a:t>Nhớ</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câu</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kiến</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nghĩa</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bất</a:t>
                      </a:r>
                      <a:r>
                        <a:rPr lang="en-US" sz="2800" i="1" dirty="0">
                          <a:effectLst/>
                          <a:latin typeface="+mj-lt"/>
                          <a:ea typeface="Calibri" panose="020F0502020204030204" pitchFamily="34" charset="0"/>
                          <a:cs typeface="Times New Roman" panose="02020603050405020304" pitchFamily="18" charset="0"/>
                        </a:rPr>
                        <a:t> vi</a:t>
                      </a:r>
                      <a:endParaRPr lang="en-US" sz="2800" dirty="0">
                        <a:effectLst/>
                        <a:latin typeface="+mj-lt"/>
                        <a:ea typeface="Calibri" panose="020F0502020204030204" pitchFamily="34" charset="0"/>
                        <a:cs typeface="Times New Roman" panose="02020603050405020304" pitchFamily="18" charset="0"/>
                      </a:endParaRPr>
                    </a:p>
                    <a:p>
                      <a:pPr algn="ctr"/>
                      <a:r>
                        <a:rPr lang="en-US" sz="2800" i="1" dirty="0" err="1">
                          <a:effectLst/>
                          <a:latin typeface="+mj-lt"/>
                          <a:ea typeface="Calibri" panose="020F0502020204030204" pitchFamily="34" charset="0"/>
                          <a:cs typeface="Times New Roman" panose="02020603050405020304" pitchFamily="18" charset="0"/>
                        </a:rPr>
                        <a:t>Làm</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người</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thế</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ấy</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cũng</a:t>
                      </a:r>
                      <a:r>
                        <a:rPr lang="en-US" sz="2800" i="1" dirty="0">
                          <a:effectLst/>
                          <a:latin typeface="+mj-lt"/>
                          <a:ea typeface="Calibri" panose="020F0502020204030204" pitchFamily="34" charset="0"/>
                          <a:cs typeface="Times New Roman" panose="02020603050405020304" pitchFamily="18" charset="0"/>
                        </a:rPr>
                        <a:t> phi </a:t>
                      </a:r>
                      <a:r>
                        <a:rPr lang="en-US" sz="2800" i="1" dirty="0" err="1">
                          <a:effectLst/>
                          <a:latin typeface="+mj-lt"/>
                          <a:ea typeface="Calibri" panose="020F0502020204030204" pitchFamily="34" charset="0"/>
                          <a:cs typeface="Times New Roman" panose="02020603050405020304" pitchFamily="18" charset="0"/>
                        </a:rPr>
                        <a:t>anh</a:t>
                      </a:r>
                      <a:r>
                        <a:rPr lang="en-US" sz="2800" i="1" dirty="0">
                          <a:effectLst/>
                          <a:latin typeface="+mj-lt"/>
                          <a:ea typeface="Calibri" panose="020F0502020204030204" pitchFamily="34" charset="0"/>
                          <a:cs typeface="Times New Roman" panose="02020603050405020304" pitchFamily="18" charset="0"/>
                        </a:rPr>
                        <a:t> </a:t>
                      </a:r>
                      <a:r>
                        <a:rPr lang="en-US" sz="2800" i="1" dirty="0" err="1">
                          <a:effectLst/>
                          <a:latin typeface="+mj-lt"/>
                          <a:ea typeface="Calibri" panose="020F0502020204030204" pitchFamily="34" charset="0"/>
                          <a:cs typeface="Times New Roman" panose="02020603050405020304" pitchFamily="18" charset="0"/>
                        </a:rPr>
                        <a:t>hùng</a:t>
                      </a:r>
                      <a:r>
                        <a:rPr lang="en-US" sz="2800" i="1" dirty="0">
                          <a:effectLst/>
                          <a:latin typeface="+mj-lt"/>
                          <a:ea typeface="Calibri" panose="020F0502020204030204" pitchFamily="34" charset="0"/>
                          <a:cs typeface="Times New Roman" panose="02020603050405020304" pitchFamily="18" charset="0"/>
                        </a:rPr>
                        <a:t>” </a:t>
                      </a:r>
                      <a:endParaRPr lang="en-US" sz="28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US" sz="2800" dirty="0" err="1">
                          <a:effectLst/>
                          <a:latin typeface="+mj-lt"/>
                          <a:ea typeface="Calibri" panose="020F0502020204030204" pitchFamily="34" charset="0"/>
                          <a:cs typeface="Times New Roman" panose="02020603050405020304" pitchFamily="18" charset="0"/>
                        </a:rPr>
                        <a:t>Lời</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nói</a:t>
                      </a:r>
                      <a:r>
                        <a:rPr lang="en-US" sz="2800" dirty="0">
                          <a:effectLst/>
                          <a:latin typeface="+mj-lt"/>
                          <a:ea typeface="Calibri" panose="020F0502020204030204" pitchFamily="34" charset="0"/>
                          <a:cs typeface="Times New Roman" panose="02020603050405020304" pitchFamily="18" charset="0"/>
                        </a:rPr>
                        <a:t> </a:t>
                      </a:r>
                      <a:r>
                        <a:rPr lang="vi-VN" sz="2800" dirty="0">
                          <a:effectLst/>
                          <a:latin typeface="+mj-lt"/>
                          <a:ea typeface="Calibri" panose="020F0502020204030204" pitchFamily="34" charset="0"/>
                          <a:cs typeface="Times New Roman" panose="02020603050405020304" pitchFamily="18" charset="0"/>
                        </a:rPr>
                        <a:t>bày tỏ</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quan</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điểm</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sống</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lối</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sống</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cao</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đẹp</a:t>
                      </a:r>
                      <a:r>
                        <a:rPr lang="en-US" sz="2800" dirty="0">
                          <a:effectLst/>
                          <a:latin typeface="+mj-lt"/>
                          <a:ea typeface="Calibri" panose="020F0502020204030204" pitchFamily="34" charset="0"/>
                          <a:cs typeface="Times New Roman" panose="02020603050405020304" pitchFamily="18" charset="0"/>
                        </a:rPr>
                        <a:t>: </a:t>
                      </a:r>
                      <a:r>
                        <a:rPr lang="vi-VN" sz="2800" dirty="0">
                          <a:effectLst/>
                          <a:latin typeface="+mj-lt"/>
                          <a:ea typeface="Calibri" panose="020F0502020204030204" pitchFamily="34" charset="0"/>
                          <a:cs typeface="Times New Roman" panose="02020603050405020304" pitchFamily="18" charset="0"/>
                        </a:rPr>
                        <a:t>làm </a:t>
                      </a:r>
                      <a:r>
                        <a:rPr lang="en-US" sz="2800" dirty="0" err="1">
                          <a:effectLst/>
                          <a:latin typeface="+mj-lt"/>
                          <a:ea typeface="Calibri" panose="020F0502020204030204" pitchFamily="34" charset="0"/>
                          <a:cs typeface="Times New Roman" panose="02020603050405020304" pitchFamily="18" charset="0"/>
                        </a:rPr>
                        <a:t>việc</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nghĩa</a:t>
                      </a:r>
                      <a:r>
                        <a:rPr lang="vi-VN" sz="2800" dirty="0">
                          <a:effectLst/>
                          <a:latin typeface="+mj-lt"/>
                          <a:ea typeface="Calibri" panose="020F0502020204030204" pitchFamily="34" charset="0"/>
                          <a:cs typeface="Times New Roman" panose="02020603050405020304" pitchFamily="18" charset="0"/>
                        </a:rPr>
                        <a:t> không màng tới sự đền đáp và </a:t>
                      </a:r>
                      <a:r>
                        <a:rPr lang="en-US" sz="2800" dirty="0">
                          <a:effectLst/>
                          <a:latin typeface="+mj-lt"/>
                          <a:ea typeface="Calibri" panose="020F0502020204030204" pitchFamily="34" charset="0"/>
                          <a:cs typeface="Times New Roman" panose="02020603050405020304" pitchFamily="18" charset="0"/>
                        </a:rPr>
                        <a:t>t</a:t>
                      </a:r>
                      <a:r>
                        <a:rPr lang="vi-VN" sz="2800" dirty="0">
                          <a:effectLst/>
                          <a:latin typeface="+mj-lt"/>
                          <a:ea typeface="Calibri" panose="020F0502020204030204" pitchFamily="34" charset="0"/>
                          <a:cs typeface="Times New Roman" panose="02020603050405020304" pitchFamily="18" charset="0"/>
                        </a:rPr>
                        <a:t>hấy việc nghĩa mà không làm thì không phải là người anh hùng.</a:t>
                      </a:r>
                      <a:endParaRPr lang="en-US" sz="2800" dirty="0">
                        <a:effectLst/>
                        <a:latin typeface="+mj-lt"/>
                        <a:ea typeface="Calibri" panose="020F0502020204030204" pitchFamily="34" charset="0"/>
                        <a:cs typeface="Times New Roman" panose="02020603050405020304" pitchFamily="18" charset="0"/>
                      </a:endParaRPr>
                    </a:p>
                    <a:p>
                      <a:r>
                        <a:rPr lang="en-US" sz="2800" dirty="0">
                          <a:effectLst/>
                          <a:latin typeface="+mj-lt"/>
                          <a:ea typeface="Calibri" panose="020F0502020204030204" pitchFamily="34" charset="0"/>
                          <a:cs typeface="Times New Roman" panose="02020603050405020304" pitchFamily="18" charset="0"/>
                        </a:rPr>
                        <a:t>-&gt; </a:t>
                      </a:r>
                      <a:r>
                        <a:rPr lang="en-US" sz="2800" dirty="0" err="1">
                          <a:effectLst/>
                          <a:latin typeface="+mj-lt"/>
                          <a:ea typeface="Calibri" panose="020F0502020204030204" pitchFamily="34" charset="0"/>
                          <a:cs typeface="Times New Roman" panose="02020603050405020304" pitchFamily="18" charset="0"/>
                        </a:rPr>
                        <a:t>Lục</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Vân</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Tiên</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trang</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anh</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hùng</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hào</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hiệp</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trượng</a:t>
                      </a:r>
                      <a:r>
                        <a:rPr lang="en-US" sz="2800" dirty="0">
                          <a:effectLst/>
                          <a:latin typeface="+mj-lt"/>
                          <a:ea typeface="Calibri" panose="020F0502020204030204" pitchFamily="34" charset="0"/>
                          <a:cs typeface="Times New Roman" panose="02020603050405020304" pitchFamily="18" charset="0"/>
                        </a:rPr>
                        <a:t> </a:t>
                      </a:r>
                      <a:r>
                        <a:rPr lang="en-US" sz="2800" dirty="0" err="1">
                          <a:effectLst/>
                          <a:latin typeface="+mj-lt"/>
                          <a:ea typeface="Calibri" panose="020F0502020204030204" pitchFamily="34" charset="0"/>
                          <a:cs typeface="Times New Roman" panose="02020603050405020304" pitchFamily="18" charset="0"/>
                        </a:rPr>
                        <a:t>nghĩa</a:t>
                      </a:r>
                      <a:r>
                        <a:rPr lang="en-US" sz="2800" dirty="0">
                          <a:effectLst/>
                          <a:latin typeface="+mj-lt"/>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2182438"/>
                  </a:ext>
                </a:extLst>
              </a:tr>
            </a:tbl>
          </a:graphicData>
        </a:graphic>
      </p:graphicFrame>
    </p:spTree>
    <p:extLst>
      <p:ext uri="{BB962C8B-B14F-4D97-AF65-F5344CB8AC3E}">
        <p14:creationId xmlns:p14="http://schemas.microsoft.com/office/powerpoint/2010/main" val="272102271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AF74C8-581F-F032-D3D7-27CDD98E7562}"/>
              </a:ext>
            </a:extLst>
          </p:cNvPr>
          <p:cNvSpPr txBox="1"/>
          <p:nvPr/>
        </p:nvSpPr>
        <p:spPr>
          <a:xfrm>
            <a:off x="567797" y="281371"/>
            <a:ext cx="8672362" cy="744756"/>
          </a:xfrm>
          <a:prstGeom prst="rect">
            <a:avLst/>
          </a:prstGeom>
          <a:noFill/>
        </p:spPr>
        <p:txBody>
          <a:bodyPr wrap="square" lIns="0" tIns="0" rIns="0" bIns="0" rtlCol="0">
            <a:spAutoFit/>
          </a:bodyPr>
          <a:lstStyle/>
          <a:p>
            <a:pPr>
              <a:lnSpc>
                <a:spcPct val="150000"/>
              </a:lnSpc>
            </a:pPr>
            <a:r>
              <a:rPr lang="en-US" sz="3600" dirty="0">
                <a:solidFill>
                  <a:srgbClr val="FF0000"/>
                </a:solidFill>
                <a:latin typeface="#9Slide03 AmpleSoft Bold" panose="02000000000000000000" pitchFamily="2" charset="0"/>
                <a:ea typeface="Roboto Condensed ExtraBold" panose="02000000000000000000" pitchFamily="2" charset="0"/>
              </a:rPr>
              <a:t>- </a:t>
            </a:r>
            <a:r>
              <a:rPr lang="en-US" sz="3600" dirty="0" err="1">
                <a:solidFill>
                  <a:srgbClr val="FF0000"/>
                </a:solidFill>
                <a:latin typeface="#9Slide03 AmpleSoft Bold" panose="02000000000000000000" pitchFamily="2" charset="0"/>
                <a:ea typeface="Roboto Condensed ExtraBold" panose="02000000000000000000" pitchFamily="2" charset="0"/>
              </a:rPr>
              <a:t>Hình</a:t>
            </a:r>
            <a:r>
              <a:rPr lang="en-US" sz="3600" dirty="0">
                <a:solidFill>
                  <a:srgbClr val="FF0000"/>
                </a:solidFill>
                <a:latin typeface="#9Slide03 AmpleSoft Bold" panose="02000000000000000000" pitchFamily="2" charset="0"/>
                <a:ea typeface="Roboto Condensed ExtraBold" panose="02000000000000000000" pitchFamily="2" charset="0"/>
              </a:rPr>
              <a:t> t</a:t>
            </a:r>
            <a:r>
              <a:rPr lang="vi-VN" sz="3600" dirty="0">
                <a:solidFill>
                  <a:srgbClr val="FF0000"/>
                </a:solidFill>
                <a:latin typeface="#9Slide03 AmpleSoft Bold" panose="02000000000000000000" pitchFamily="2" charset="0"/>
                <a:ea typeface="Roboto Condensed ExtraBold" panose="02000000000000000000" pitchFamily="2" charset="0"/>
              </a:rPr>
              <a:t>ư</a:t>
            </a:r>
            <a:r>
              <a:rPr lang="en-US" sz="3600" dirty="0" err="1">
                <a:solidFill>
                  <a:srgbClr val="FF0000"/>
                </a:solidFill>
                <a:latin typeface="#9Slide03 AmpleSoft Bold" panose="02000000000000000000" pitchFamily="2" charset="0"/>
                <a:ea typeface="Roboto Condensed ExtraBold" panose="02000000000000000000" pitchFamily="2" charset="0"/>
              </a:rPr>
              <a:t>ợng</a:t>
            </a:r>
            <a:r>
              <a:rPr lang="en-US" sz="3600" dirty="0">
                <a:solidFill>
                  <a:srgbClr val="FF0000"/>
                </a:solidFill>
                <a:latin typeface="#9Slide03 AmpleSoft Bold" panose="02000000000000000000" pitchFamily="2" charset="0"/>
                <a:ea typeface="Roboto Condensed ExtraBold" panose="02000000000000000000" pitchFamily="2" charset="0"/>
              </a:rPr>
              <a:t> </a:t>
            </a:r>
            <a:r>
              <a:rPr lang="en-US" sz="3600" dirty="0" err="1">
                <a:solidFill>
                  <a:srgbClr val="FF0000"/>
                </a:solidFill>
                <a:latin typeface="#9Slide03 AmpleSoft Bold" panose="02000000000000000000" pitchFamily="2" charset="0"/>
                <a:ea typeface="Roboto Condensed ExtraBold" panose="02000000000000000000" pitchFamily="2" charset="0"/>
              </a:rPr>
              <a:t>nhân</a:t>
            </a:r>
            <a:r>
              <a:rPr lang="en-US" sz="3600" dirty="0">
                <a:solidFill>
                  <a:srgbClr val="FF0000"/>
                </a:solidFill>
                <a:latin typeface="#9Slide03 AmpleSoft Bold" panose="02000000000000000000" pitchFamily="2" charset="0"/>
                <a:ea typeface="Roboto Condensed ExtraBold" panose="02000000000000000000" pitchFamily="2" charset="0"/>
              </a:rPr>
              <a:t> </a:t>
            </a:r>
            <a:r>
              <a:rPr lang="en-US" sz="3600" dirty="0" err="1">
                <a:solidFill>
                  <a:srgbClr val="FF0000"/>
                </a:solidFill>
                <a:latin typeface="#9Slide03 AmpleSoft Bold" panose="02000000000000000000" pitchFamily="2" charset="0"/>
                <a:ea typeface="Roboto Condensed ExtraBold" panose="02000000000000000000" pitchFamily="2" charset="0"/>
              </a:rPr>
              <a:t>vật</a:t>
            </a:r>
            <a:r>
              <a:rPr lang="en-US" sz="3600" dirty="0">
                <a:solidFill>
                  <a:srgbClr val="FF0000"/>
                </a:solidFill>
                <a:latin typeface="#9Slide03 AmpleSoft Bold" panose="02000000000000000000" pitchFamily="2" charset="0"/>
                <a:ea typeface="Roboto Condensed ExtraBold" panose="02000000000000000000" pitchFamily="2" charset="0"/>
              </a:rPr>
              <a:t> </a:t>
            </a:r>
            <a:r>
              <a:rPr lang="en-US" sz="3600" dirty="0" err="1">
                <a:solidFill>
                  <a:srgbClr val="FF0000"/>
                </a:solidFill>
                <a:latin typeface="#9Slide03 AmpleSoft Bold" panose="02000000000000000000" pitchFamily="2" charset="0"/>
                <a:ea typeface="Roboto Condensed ExtraBold" panose="02000000000000000000" pitchFamily="2" charset="0"/>
              </a:rPr>
              <a:t>Kiều</a:t>
            </a:r>
            <a:r>
              <a:rPr lang="en-US" sz="3600" dirty="0">
                <a:solidFill>
                  <a:srgbClr val="FF0000"/>
                </a:solidFill>
                <a:latin typeface="#9Slide03 AmpleSoft Bold" panose="02000000000000000000" pitchFamily="2" charset="0"/>
                <a:ea typeface="Roboto Condensed ExtraBold" panose="02000000000000000000" pitchFamily="2" charset="0"/>
              </a:rPr>
              <a:t> </a:t>
            </a:r>
            <a:r>
              <a:rPr lang="en-US" sz="3600" dirty="0" err="1">
                <a:solidFill>
                  <a:srgbClr val="FF0000"/>
                </a:solidFill>
                <a:latin typeface="#9Slide03 AmpleSoft Bold" panose="02000000000000000000" pitchFamily="2" charset="0"/>
                <a:ea typeface="Roboto Condensed ExtraBold" panose="02000000000000000000" pitchFamily="2" charset="0"/>
              </a:rPr>
              <a:t>Nguyệt</a:t>
            </a:r>
            <a:r>
              <a:rPr lang="en-US" sz="3600" dirty="0">
                <a:solidFill>
                  <a:srgbClr val="FF0000"/>
                </a:solidFill>
                <a:latin typeface="#9Slide03 AmpleSoft Bold" panose="02000000000000000000" pitchFamily="2" charset="0"/>
                <a:ea typeface="Roboto Condensed ExtraBold" panose="02000000000000000000" pitchFamily="2" charset="0"/>
              </a:rPr>
              <a:t> Nga</a:t>
            </a:r>
          </a:p>
        </p:txBody>
      </p:sp>
      <p:sp>
        <p:nvSpPr>
          <p:cNvPr id="77" name="Rectangle: Rounded Corners 76">
            <a:extLst>
              <a:ext uri="{FF2B5EF4-FFF2-40B4-BE49-F238E27FC236}">
                <a16:creationId xmlns:a16="http://schemas.microsoft.com/office/drawing/2014/main" id="{00CBD1D9-BD52-40B5-B191-27249C340242}"/>
              </a:ext>
            </a:extLst>
          </p:cNvPr>
          <p:cNvSpPr/>
          <p:nvPr/>
        </p:nvSpPr>
        <p:spPr>
          <a:xfrm rot="2700000">
            <a:off x="3110145" y="2831154"/>
            <a:ext cx="558808" cy="515737"/>
          </a:xfrm>
          <a:prstGeom prst="roundRect">
            <a:avLst>
              <a:gd name="adj" fmla="val 10556"/>
            </a:avLst>
          </a:prstGeom>
          <a:solidFill>
            <a:schemeClr val="accent5">
              <a:lumMod val="60000"/>
              <a:lumOff val="4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8" name="Rectangle: Rounded Corners 77">
            <a:extLst>
              <a:ext uri="{FF2B5EF4-FFF2-40B4-BE49-F238E27FC236}">
                <a16:creationId xmlns:a16="http://schemas.microsoft.com/office/drawing/2014/main" id="{A8427B92-E316-4BBF-A5D9-43DAD042F050}"/>
              </a:ext>
            </a:extLst>
          </p:cNvPr>
          <p:cNvSpPr/>
          <p:nvPr/>
        </p:nvSpPr>
        <p:spPr>
          <a:xfrm rot="2731827">
            <a:off x="357753" y="2848863"/>
            <a:ext cx="2972615" cy="1365708"/>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3" name="Picture Placeholder 12">
            <a:extLst>
              <a:ext uri="{FF2B5EF4-FFF2-40B4-BE49-F238E27FC236}">
                <a16:creationId xmlns:a16="http://schemas.microsoft.com/office/drawing/2014/main" id="{A5E6EB98-D1E8-9352-0014-AE16A9C8B5E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5248" t="966" r="-25248" b="44880"/>
          <a:stretch/>
        </p:blipFill>
        <p:spPr>
          <a:xfrm>
            <a:off x="-114431" y="2261938"/>
            <a:ext cx="4260533" cy="4607638"/>
          </a:xfrm>
        </p:spPr>
      </p:pic>
      <p:pic>
        <p:nvPicPr>
          <p:cNvPr id="16" name="Picture Placeholder 15">
            <a:extLst>
              <a:ext uri="{FF2B5EF4-FFF2-40B4-BE49-F238E27FC236}">
                <a16:creationId xmlns:a16="http://schemas.microsoft.com/office/drawing/2014/main" id="{81B27EB6-1F27-9FF2-69E8-677A14A1FB7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2099" r="22099"/>
          <a:stretch/>
        </p:blipFill>
        <p:spPr>
          <a:xfrm>
            <a:off x="2791177" y="2770899"/>
            <a:ext cx="3464815" cy="3662804"/>
          </a:xfrm>
        </p:spPr>
      </p:pic>
      <p:pic>
        <p:nvPicPr>
          <p:cNvPr id="19" name="Picture Placeholder 18">
            <a:extLst>
              <a:ext uri="{FF2B5EF4-FFF2-40B4-BE49-F238E27FC236}">
                <a16:creationId xmlns:a16="http://schemas.microsoft.com/office/drawing/2014/main" id="{A259F893-0463-9C8E-6B14-89C29627BCA9}"/>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5835" r="15835"/>
          <a:stretch/>
        </p:blipFill>
        <p:spPr>
          <a:xfrm>
            <a:off x="1167446" y="1872356"/>
            <a:ext cx="2267287" cy="2352155"/>
          </a:xfrm>
        </p:spPr>
      </p:pic>
      <p:sp>
        <p:nvSpPr>
          <p:cNvPr id="2" name="Rectangle 1">
            <a:extLst>
              <a:ext uri="{FF2B5EF4-FFF2-40B4-BE49-F238E27FC236}">
                <a16:creationId xmlns:a16="http://schemas.microsoft.com/office/drawing/2014/main" id="{7FA7B134-C5BC-4F2C-B83D-C3C87EF6C7C7}"/>
              </a:ext>
            </a:extLst>
          </p:cNvPr>
          <p:cNvSpPr/>
          <p:nvPr/>
        </p:nvSpPr>
        <p:spPr>
          <a:xfrm>
            <a:off x="1167446" y="1102622"/>
            <a:ext cx="6096000" cy="530594"/>
          </a:xfrm>
          <a:prstGeom prst="rect">
            <a:avLst/>
          </a:prstGeom>
        </p:spPr>
        <p:txBody>
          <a:bodyPr>
            <a:spAutoFit/>
          </a:bodyPr>
          <a:lstStyle/>
          <a:p>
            <a:pPr algn="ctr">
              <a:lnSpc>
                <a:spcPct val="107000"/>
              </a:lnSpc>
              <a:spcAft>
                <a:spcPts val="800"/>
              </a:spcAft>
            </a:pPr>
            <a:r>
              <a:rPr lang="en-US" sz="2800" b="1" dirty="0" err="1">
                <a:latin typeface="Calibri" panose="020F0502020204030204" pitchFamily="34" charset="0"/>
                <a:ea typeface="Calibri" panose="020F0502020204030204" pitchFamily="34" charset="0"/>
                <a:cs typeface="Times New Roman" panose="02020603050405020304" pitchFamily="18" charset="0"/>
              </a:rPr>
              <a:t>Lời</a:t>
            </a:r>
            <a:r>
              <a:rPr lang="en-US" sz="2800" b="1" dirty="0">
                <a:latin typeface="Calibri" panose="020F0502020204030204" pitchFamily="34" charset="0"/>
                <a:ea typeface="Calibri" panose="020F0502020204030204" pitchFamily="34" charset="0"/>
                <a:cs typeface="Times New Roman" panose="02020603050405020304" pitchFamily="18" charset="0"/>
              </a:rPr>
              <a:t> </a:t>
            </a:r>
            <a:r>
              <a:rPr lang="en-US" sz="2800" b="1" dirty="0" err="1">
                <a:latin typeface="Calibri" panose="020F0502020204030204" pitchFamily="34" charset="0"/>
                <a:ea typeface="Calibri" panose="020F0502020204030204" pitchFamily="34" charset="0"/>
                <a:cs typeface="Times New Roman" panose="02020603050405020304" pitchFamily="18" charset="0"/>
              </a:rPr>
              <a:t>của</a:t>
            </a:r>
            <a:r>
              <a:rPr lang="en-US" sz="2800" b="1" dirty="0">
                <a:latin typeface="Calibri" panose="020F0502020204030204" pitchFamily="34" charset="0"/>
                <a:ea typeface="Calibri" panose="020F0502020204030204" pitchFamily="34" charset="0"/>
                <a:cs typeface="Times New Roman" panose="02020603050405020304" pitchFamily="18" charset="0"/>
              </a:rPr>
              <a:t> </a:t>
            </a:r>
            <a:r>
              <a:rPr lang="en-US" sz="2800" b="1" dirty="0" err="1">
                <a:latin typeface="Calibri" panose="020F0502020204030204" pitchFamily="34" charset="0"/>
                <a:ea typeface="Calibri" panose="020F0502020204030204" pitchFamily="34" charset="0"/>
                <a:cs typeface="Times New Roman" panose="02020603050405020304" pitchFamily="18" charset="0"/>
              </a:rPr>
              <a:t>Kiều</a:t>
            </a:r>
            <a:r>
              <a:rPr lang="en-US" sz="2800" b="1" dirty="0">
                <a:latin typeface="Calibri" panose="020F0502020204030204" pitchFamily="34" charset="0"/>
                <a:ea typeface="Calibri" panose="020F0502020204030204" pitchFamily="34" charset="0"/>
                <a:cs typeface="Times New Roman" panose="02020603050405020304" pitchFamily="18" charset="0"/>
              </a:rPr>
              <a:t> </a:t>
            </a:r>
            <a:r>
              <a:rPr lang="en-US" sz="2800" b="1" dirty="0" err="1">
                <a:latin typeface="Calibri" panose="020F0502020204030204" pitchFamily="34" charset="0"/>
                <a:ea typeface="Calibri" panose="020F0502020204030204" pitchFamily="34" charset="0"/>
                <a:cs typeface="Times New Roman" panose="02020603050405020304" pitchFamily="18" charset="0"/>
              </a:rPr>
              <a:t>Nguyệt</a:t>
            </a:r>
            <a:r>
              <a:rPr lang="en-US" sz="2800" b="1" dirty="0">
                <a:latin typeface="Calibri" panose="020F0502020204030204" pitchFamily="34" charset="0"/>
                <a:ea typeface="Calibri" panose="020F0502020204030204" pitchFamily="34" charset="0"/>
                <a:cs typeface="Times New Roman" panose="02020603050405020304" pitchFamily="18" charset="0"/>
              </a:rPr>
              <a:t> Nga</a:t>
            </a:r>
            <a:endParaRPr lang="en-US" sz="2800" dirty="0"/>
          </a:p>
        </p:txBody>
      </p:sp>
      <p:sp>
        <p:nvSpPr>
          <p:cNvPr id="3" name="Rectangle 2">
            <a:extLst>
              <a:ext uri="{FF2B5EF4-FFF2-40B4-BE49-F238E27FC236}">
                <a16:creationId xmlns:a16="http://schemas.microsoft.com/office/drawing/2014/main" id="{05BFB4BF-8C90-4465-90DD-907A89E37114}"/>
              </a:ext>
            </a:extLst>
          </p:cNvPr>
          <p:cNvSpPr/>
          <p:nvPr/>
        </p:nvSpPr>
        <p:spPr>
          <a:xfrm>
            <a:off x="2791177" y="1591384"/>
            <a:ext cx="6718042" cy="1086836"/>
          </a:xfrm>
          <a:prstGeom prst="rect">
            <a:avLst/>
          </a:prstGeom>
        </p:spPr>
        <p:txBody>
          <a:bodyPr wrap="square">
            <a:spAutoFit/>
          </a:bodyPr>
          <a:lstStyle/>
          <a:p>
            <a:pPr algn="ctr">
              <a:lnSpc>
                <a:spcPct val="107000"/>
              </a:lnSpc>
              <a:spcAft>
                <a:spcPts val="800"/>
              </a:spcAft>
            </a:pPr>
            <a:r>
              <a:rPr lang="en-US" sz="2800" i="1" dirty="0" err="1">
                <a:latin typeface="Calibri" panose="020F0502020204030204" pitchFamily="34" charset="0"/>
                <a:ea typeface="Calibri" panose="020F0502020204030204" pitchFamily="34" charset="0"/>
                <a:cs typeface="Times New Roman" panose="02020603050405020304" pitchFamily="18" charset="0"/>
              </a:rPr>
              <a:t>Thưa</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rằng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Tôi</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Kiều</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Nguyệt</a:t>
            </a:r>
            <a:r>
              <a:rPr lang="en-US" sz="2800" i="1" dirty="0">
                <a:latin typeface="Calibri" panose="020F0502020204030204" pitchFamily="34" charset="0"/>
                <a:ea typeface="Calibri" panose="020F0502020204030204" pitchFamily="34" charset="0"/>
                <a:cs typeface="Times New Roman" panose="02020603050405020304" pitchFamily="18" charset="0"/>
              </a:rPr>
              <a:t> Nga</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ctr"/>
            <a:r>
              <a:rPr lang="en-US" sz="2800" i="1" dirty="0">
                <a:latin typeface="Calibri" panose="020F0502020204030204" pitchFamily="34" charset="0"/>
                <a:ea typeface="Calibri" panose="020F0502020204030204" pitchFamily="34" charset="0"/>
                <a:cs typeface="Times New Roman" panose="02020603050405020304" pitchFamily="18" charset="0"/>
              </a:rPr>
              <a:t>Con </a:t>
            </a:r>
            <a:r>
              <a:rPr lang="en-US" sz="2800" i="1" dirty="0" err="1">
                <a:latin typeface="Calibri" panose="020F0502020204030204" pitchFamily="34" charset="0"/>
                <a:ea typeface="Calibri" panose="020F0502020204030204" pitchFamily="34" charset="0"/>
                <a:cs typeface="Times New Roman" panose="02020603050405020304" pitchFamily="18" charset="0"/>
              </a:rPr>
              <a:t>nầy</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tì</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tất</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tên</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là</a:t>
            </a:r>
            <a:r>
              <a:rPr lang="en-US" sz="2800" i="1" dirty="0">
                <a:latin typeface="Calibri" panose="020F0502020204030204" pitchFamily="34" charset="0"/>
                <a:ea typeface="Calibri" panose="020F0502020204030204" pitchFamily="34" charset="0"/>
                <a:cs typeface="Times New Roman" panose="02020603050405020304" pitchFamily="18" charset="0"/>
              </a:rPr>
              <a:t> Kim </a:t>
            </a:r>
            <a:r>
              <a:rPr lang="en-US" sz="2800" i="1" dirty="0" err="1">
                <a:latin typeface="Calibri" panose="020F0502020204030204" pitchFamily="34" charset="0"/>
                <a:ea typeface="Calibri" panose="020F0502020204030204" pitchFamily="34" charset="0"/>
                <a:cs typeface="Times New Roman" panose="02020603050405020304" pitchFamily="18" charset="0"/>
              </a:rPr>
              <a:t>Liên</a:t>
            </a:r>
            <a:r>
              <a:rPr lang="en-US" sz="2800" i="1" dirty="0">
                <a:latin typeface="Calibri" panose="020F0502020204030204" pitchFamily="34" charset="0"/>
                <a:ea typeface="Calibri" panose="020F0502020204030204" pitchFamily="34" charset="0"/>
                <a:cs typeface="Times New Roman" panose="02020603050405020304" pitchFamily="18" charset="0"/>
              </a:rPr>
              <a:t> … </a:t>
            </a:r>
            <a:r>
              <a:rPr lang="en-US" sz="2800" i="1" dirty="0" err="1">
                <a:latin typeface="Calibri" panose="020F0502020204030204" pitchFamily="34" charset="0"/>
                <a:ea typeface="Calibri" panose="020F0502020204030204" pitchFamily="34" charset="0"/>
                <a:cs typeface="Times New Roman" panose="02020603050405020304" pitchFamily="18" charset="0"/>
              </a:rPr>
              <a:t>cũng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đành</a:t>
            </a:r>
            <a:r>
              <a:rPr lang="en-US" sz="2800" i="1" dirty="0">
                <a:latin typeface="Calibri" panose="020F0502020204030204" pitchFamily="34" charset="0"/>
                <a:ea typeface="Calibri" panose="020F0502020204030204" pitchFamily="34" charset="0"/>
                <a:cs typeface="Times New Roman" panose="02020603050405020304" pitchFamily="18" charset="0"/>
              </a:rPr>
              <a:t>” </a:t>
            </a:r>
            <a:endParaRPr lang="en-US" sz="2800" dirty="0"/>
          </a:p>
        </p:txBody>
      </p:sp>
      <p:sp>
        <p:nvSpPr>
          <p:cNvPr id="5" name="Rectangle 4">
            <a:extLst>
              <a:ext uri="{FF2B5EF4-FFF2-40B4-BE49-F238E27FC236}">
                <a16:creationId xmlns:a16="http://schemas.microsoft.com/office/drawing/2014/main" id="{86E9A237-82EA-4428-AA61-7A0CC71A88D5}"/>
              </a:ext>
            </a:extLst>
          </p:cNvPr>
          <p:cNvSpPr/>
          <p:nvPr/>
        </p:nvSpPr>
        <p:spPr>
          <a:xfrm>
            <a:off x="6184508" y="3083596"/>
            <a:ext cx="5795998" cy="2870658"/>
          </a:xfrm>
          <a:prstGeom prst="rect">
            <a:avLst/>
          </a:prstGeom>
        </p:spPr>
        <p:txBody>
          <a:bodyPr wrap="square">
            <a:spAutoFit/>
          </a:bodyPr>
          <a:lstStyle/>
          <a:p>
            <a:pPr algn="just">
              <a:lnSpc>
                <a:spcPct val="107000"/>
              </a:lnSpc>
              <a:spcAft>
                <a:spcPts val="800"/>
              </a:spcAft>
            </a:pPr>
            <a:r>
              <a:rPr lang="vi-VN" sz="2800" dirty="0">
                <a:latin typeface="Calibri" panose="020F0502020204030204" pitchFamily="34" charset="0"/>
                <a:ea typeface="MS Mincho" panose="02020609040205080304" pitchFamily="49" charset="-128"/>
                <a:cs typeface="Times New Roman" panose="02020603050405020304" pitchFamily="18" charset="0"/>
              </a:rPr>
              <a:t>Kiều Nguyệt Nga giãi bày về hoàn cảnh của mình:</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tên</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họ</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quê</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quán</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hoàn</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cảnh</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gia</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đình</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và</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duyên</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cớ</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mắc</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nạn</a:t>
            </a:r>
            <a:r>
              <a:rPr lang="en-US" sz="2800" dirty="0">
                <a:latin typeface="Calibri" panose="020F0502020204030204" pitchFamily="34" charset="0"/>
                <a:ea typeface="MS Mincho" panose="02020609040205080304" pitchFamily="49" charset="-128"/>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r>
              <a:rPr lang="vi-VN" sz="2800" dirty="0">
                <a:latin typeface="Calibri" panose="020F0502020204030204" pitchFamily="34" charset="0"/>
                <a:ea typeface="MS Mincho" panose="02020609040205080304" pitchFamily="49" charset="-128"/>
                <a:cs typeface="Times New Roman" panose="02020603050405020304" pitchFamily="18" charset="0"/>
              </a:rPr>
              <a:t>-&gt; </a:t>
            </a:r>
            <a:r>
              <a:rPr lang="vi-VN" sz="2800" b="1" dirty="0">
                <a:latin typeface="Calibri" panose="020F0502020204030204" pitchFamily="34" charset="0"/>
                <a:ea typeface="MS Mincho" panose="02020609040205080304" pitchFamily="49" charset="-128"/>
                <a:cs typeface="Times New Roman" panose="02020603050405020304" pitchFamily="18" charset="0"/>
              </a:rPr>
              <a:t>Lời giới thiệu đầy đủ, chân thành, đáp lại đầy đủ những lời hỏi han, ân cần của Lục Vân Tiên. </a:t>
            </a:r>
            <a:endParaRPr lang="en-US" sz="2800" b="1" dirty="0"/>
          </a:p>
        </p:txBody>
      </p:sp>
    </p:spTree>
    <p:extLst>
      <p:ext uri="{BB962C8B-B14F-4D97-AF65-F5344CB8AC3E}">
        <p14:creationId xmlns:p14="http://schemas.microsoft.com/office/powerpoint/2010/main" val="2185437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circle(in)">
                                      <p:cBhvr>
                                        <p:cTn id="19" dur="2000"/>
                                        <p:tgtEl>
                                          <p:spTgt spid="3">
                                            <p:txEl>
                                              <p:pRg st="0" end="0"/>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circle(in)">
                                      <p:cBhvr>
                                        <p:cTn id="27" dur="20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circle(in)">
                                      <p:cBhvr>
                                        <p:cTn id="32"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AF74C8-581F-F032-D3D7-27CDD98E7562}"/>
              </a:ext>
            </a:extLst>
          </p:cNvPr>
          <p:cNvSpPr txBox="1"/>
          <p:nvPr/>
        </p:nvSpPr>
        <p:spPr>
          <a:xfrm>
            <a:off x="567797" y="281371"/>
            <a:ext cx="8672362" cy="744756"/>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Hình</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t</a:t>
            </a:r>
            <a:r>
              <a:rPr kumimoji="0" lang="vi-VN"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ư</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ợng</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nhân</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vật</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Kiều</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Nguyệt</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Nga</a:t>
            </a:r>
          </a:p>
        </p:txBody>
      </p:sp>
      <p:sp>
        <p:nvSpPr>
          <p:cNvPr id="77" name="Rectangle: Rounded Corners 76">
            <a:extLst>
              <a:ext uri="{FF2B5EF4-FFF2-40B4-BE49-F238E27FC236}">
                <a16:creationId xmlns:a16="http://schemas.microsoft.com/office/drawing/2014/main" id="{00CBD1D9-BD52-40B5-B191-27249C340242}"/>
              </a:ext>
            </a:extLst>
          </p:cNvPr>
          <p:cNvSpPr/>
          <p:nvPr/>
        </p:nvSpPr>
        <p:spPr>
          <a:xfrm rot="2700000">
            <a:off x="3110145" y="2831154"/>
            <a:ext cx="558808" cy="515737"/>
          </a:xfrm>
          <a:prstGeom prst="roundRect">
            <a:avLst>
              <a:gd name="adj" fmla="val 10556"/>
            </a:avLst>
          </a:prstGeom>
          <a:solidFill>
            <a:schemeClr val="accent5">
              <a:lumMod val="60000"/>
              <a:lumOff val="4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78" name="Rectangle: Rounded Corners 77">
            <a:extLst>
              <a:ext uri="{FF2B5EF4-FFF2-40B4-BE49-F238E27FC236}">
                <a16:creationId xmlns:a16="http://schemas.microsoft.com/office/drawing/2014/main" id="{A8427B92-E316-4BBF-A5D9-43DAD042F050}"/>
              </a:ext>
            </a:extLst>
          </p:cNvPr>
          <p:cNvSpPr/>
          <p:nvPr/>
        </p:nvSpPr>
        <p:spPr>
          <a:xfrm rot="2731827">
            <a:off x="357753" y="2848863"/>
            <a:ext cx="2972615" cy="1365708"/>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13" name="Picture Placeholder 12">
            <a:extLst>
              <a:ext uri="{FF2B5EF4-FFF2-40B4-BE49-F238E27FC236}">
                <a16:creationId xmlns:a16="http://schemas.microsoft.com/office/drawing/2014/main" id="{A5E6EB98-D1E8-9352-0014-AE16A9C8B5E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5248" t="966" r="-25248" b="44880"/>
          <a:stretch/>
        </p:blipFill>
        <p:spPr>
          <a:xfrm>
            <a:off x="-114431" y="2261938"/>
            <a:ext cx="4260533" cy="4607638"/>
          </a:xfrm>
        </p:spPr>
      </p:pic>
      <p:pic>
        <p:nvPicPr>
          <p:cNvPr id="16" name="Picture Placeholder 15">
            <a:extLst>
              <a:ext uri="{FF2B5EF4-FFF2-40B4-BE49-F238E27FC236}">
                <a16:creationId xmlns:a16="http://schemas.microsoft.com/office/drawing/2014/main" id="{81B27EB6-1F27-9FF2-69E8-677A14A1FB7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2099" r="22099"/>
          <a:stretch/>
        </p:blipFill>
        <p:spPr>
          <a:xfrm>
            <a:off x="2791177" y="2770899"/>
            <a:ext cx="3464815" cy="3662804"/>
          </a:xfrm>
        </p:spPr>
      </p:pic>
      <p:pic>
        <p:nvPicPr>
          <p:cNvPr id="19" name="Picture Placeholder 18">
            <a:extLst>
              <a:ext uri="{FF2B5EF4-FFF2-40B4-BE49-F238E27FC236}">
                <a16:creationId xmlns:a16="http://schemas.microsoft.com/office/drawing/2014/main" id="{A259F893-0463-9C8E-6B14-89C29627BCA9}"/>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5835" r="15835"/>
          <a:stretch/>
        </p:blipFill>
        <p:spPr>
          <a:xfrm>
            <a:off x="1167446" y="1872356"/>
            <a:ext cx="2267287" cy="2352155"/>
          </a:xfrm>
        </p:spPr>
      </p:pic>
      <p:sp>
        <p:nvSpPr>
          <p:cNvPr id="2" name="Rectangle 1">
            <a:extLst>
              <a:ext uri="{FF2B5EF4-FFF2-40B4-BE49-F238E27FC236}">
                <a16:creationId xmlns:a16="http://schemas.microsoft.com/office/drawing/2014/main" id="{7FA7B134-C5BC-4F2C-B83D-C3C87EF6C7C7}"/>
              </a:ext>
            </a:extLst>
          </p:cNvPr>
          <p:cNvSpPr/>
          <p:nvPr/>
        </p:nvSpPr>
        <p:spPr>
          <a:xfrm>
            <a:off x="1167446" y="1102622"/>
            <a:ext cx="6096000" cy="530594"/>
          </a:xfrm>
          <a:prstGeom prst="rect">
            <a:avLst/>
          </a:prstGeom>
        </p:spPr>
        <p:txBody>
          <a:bodyPr>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Lời</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của</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Kiều</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Nguyệt</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Nga</a:t>
            </a:r>
            <a:endParaRPr kumimoji="0" lang="en-US" sz="2800" b="0" i="0" u="none" strike="noStrike" kern="1200" cap="none" spc="0" normalizeH="0" baseline="0" noProof="0" dirty="0">
              <a:ln>
                <a:noFill/>
              </a:ln>
              <a:solidFill>
                <a:prstClr val="black"/>
              </a:solidFill>
              <a:effectLst/>
              <a:uLnTx/>
              <a:uFillTx/>
              <a:latin typeface="times new roman"/>
              <a:ea typeface="+mn-ea"/>
              <a:cs typeface="+mn-cs"/>
            </a:endParaRPr>
          </a:p>
        </p:txBody>
      </p:sp>
      <p:sp>
        <p:nvSpPr>
          <p:cNvPr id="6" name="Rectangle 5">
            <a:extLst>
              <a:ext uri="{FF2B5EF4-FFF2-40B4-BE49-F238E27FC236}">
                <a16:creationId xmlns:a16="http://schemas.microsoft.com/office/drawing/2014/main" id="{63247ECD-B8DE-4B7B-B936-67AEFD2AA2B5}"/>
              </a:ext>
            </a:extLst>
          </p:cNvPr>
          <p:cNvSpPr/>
          <p:nvPr/>
        </p:nvSpPr>
        <p:spPr>
          <a:xfrm>
            <a:off x="3207992" y="1709182"/>
            <a:ext cx="6096000" cy="1086836"/>
          </a:xfrm>
          <a:prstGeom prst="rect">
            <a:avLst/>
          </a:prstGeom>
        </p:spPr>
        <p:txBody>
          <a:bodyPr>
            <a:spAutoFit/>
          </a:bodyPr>
          <a:lstStyle/>
          <a:p>
            <a:pPr algn="ctr">
              <a:lnSpc>
                <a:spcPct val="107000"/>
              </a:lnSpc>
              <a:spcAft>
                <a:spcPts val="800"/>
              </a:spcAft>
            </a:pPr>
            <a:r>
              <a:rPr lang="en-US" sz="2800" i="1" dirty="0">
                <a:latin typeface="Calibri" panose="020F0502020204030204" pitchFamily="34" charset="0"/>
                <a:ea typeface="Calibri" panose="020F0502020204030204" pitchFamily="34" charset="0"/>
                <a:cs typeface="Times New Roman" panose="02020603050405020304" pitchFamily="18" charset="0"/>
              </a:rPr>
              <a:t>“</a:t>
            </a:r>
            <a:r>
              <a:rPr lang="en-US" sz="2800" i="1" dirty="0" err="1">
                <a:latin typeface="Calibri" panose="020F0502020204030204" pitchFamily="34" charset="0"/>
                <a:ea typeface="Calibri" panose="020F0502020204030204" pitchFamily="34" charset="0"/>
                <a:cs typeface="Times New Roman" panose="02020603050405020304" pitchFamily="18" charset="0"/>
              </a:rPr>
              <a:t>Trước</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xe</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b="1" i="1" u="sng" dirty="0" err="1">
                <a:latin typeface="Calibri" panose="020F0502020204030204" pitchFamily="34" charset="0"/>
                <a:ea typeface="Calibri" panose="020F0502020204030204" pitchFamily="34" charset="0"/>
                <a:cs typeface="Times New Roman" panose="02020603050405020304" pitchFamily="18" charset="0"/>
              </a:rPr>
              <a:t>quân</a:t>
            </a:r>
            <a:r>
              <a:rPr lang="en-US" sz="2800" b="1" i="1" u="sng" dirty="0">
                <a:latin typeface="Calibri" panose="020F0502020204030204" pitchFamily="34" charset="0"/>
                <a:ea typeface="Calibri" panose="020F0502020204030204" pitchFamily="34" charset="0"/>
                <a:cs typeface="Times New Roman" panose="02020603050405020304" pitchFamily="18" charset="0"/>
              </a:rPr>
              <a:t> </a:t>
            </a:r>
            <a:r>
              <a:rPr lang="en-US" sz="2800" b="1" i="1" u="sng" dirty="0" err="1">
                <a:latin typeface="Calibri" panose="020F0502020204030204" pitchFamily="34" charset="0"/>
                <a:ea typeface="Calibri" panose="020F0502020204030204" pitchFamily="34" charset="0"/>
                <a:cs typeface="Times New Roman" panose="02020603050405020304" pitchFamily="18" charset="0"/>
              </a:rPr>
              <a:t>tử</a:t>
            </a:r>
            <a:r>
              <a:rPr lang="en-US" sz="2800" b="1" i="1" u="sng"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tạm</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ngồi</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ctr"/>
            <a:r>
              <a:rPr lang="en-US" sz="2800" i="1" dirty="0">
                <a:latin typeface="Calibri" panose="020F0502020204030204" pitchFamily="34" charset="0"/>
                <a:ea typeface="Calibri" panose="020F0502020204030204" pitchFamily="34" charset="0"/>
                <a:cs typeface="Times New Roman" panose="02020603050405020304" pitchFamily="18" charset="0"/>
              </a:rPr>
              <a:t>Xin </a:t>
            </a:r>
            <a:r>
              <a:rPr lang="en-US" sz="2800" i="1" dirty="0" err="1">
                <a:latin typeface="Calibri" panose="020F0502020204030204" pitchFamily="34" charset="0"/>
                <a:ea typeface="Calibri" panose="020F0502020204030204" pitchFamily="34" charset="0"/>
                <a:cs typeface="Times New Roman" panose="02020603050405020304" pitchFamily="18" charset="0"/>
              </a:rPr>
              <a:t>cho</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tiện</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b="1" i="1" u="sng" dirty="0" err="1">
                <a:latin typeface="Calibri" panose="020F0502020204030204" pitchFamily="34" charset="0"/>
                <a:ea typeface="Calibri" panose="020F0502020204030204" pitchFamily="34" charset="0"/>
                <a:cs typeface="Times New Roman" panose="02020603050405020304" pitchFamily="18" charset="0"/>
              </a:rPr>
              <a:t>thiếp</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lạy</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rồi</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sẽ</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thưa</a:t>
            </a:r>
            <a:r>
              <a:rPr lang="en-US" sz="2800" i="1" dirty="0">
                <a:latin typeface="Calibri" panose="020F0502020204030204" pitchFamily="34" charset="0"/>
                <a:ea typeface="Calibri" panose="020F0502020204030204" pitchFamily="34" charset="0"/>
                <a:cs typeface="Times New Roman" panose="02020603050405020304" pitchFamily="18" charset="0"/>
              </a:rPr>
              <a:t>” </a:t>
            </a:r>
            <a:endParaRPr lang="en-US" sz="2800" dirty="0"/>
          </a:p>
        </p:txBody>
      </p:sp>
      <p:sp>
        <p:nvSpPr>
          <p:cNvPr id="7" name="Rectangle 6">
            <a:extLst>
              <a:ext uri="{FF2B5EF4-FFF2-40B4-BE49-F238E27FC236}">
                <a16:creationId xmlns:a16="http://schemas.microsoft.com/office/drawing/2014/main" id="{C0377EA8-CB77-402A-86EC-71F1D26BF1EC}"/>
              </a:ext>
            </a:extLst>
          </p:cNvPr>
          <p:cNvSpPr/>
          <p:nvPr/>
        </p:nvSpPr>
        <p:spPr>
          <a:xfrm>
            <a:off x="6094945" y="3089022"/>
            <a:ext cx="5781498" cy="2870658"/>
          </a:xfrm>
          <a:prstGeom prst="rect">
            <a:avLst/>
          </a:prstGeom>
        </p:spPr>
        <p:txBody>
          <a:bodyPr wrap="square">
            <a:spAutoFit/>
          </a:bodyPr>
          <a:lstStyle/>
          <a:p>
            <a:pPr algn="just">
              <a:lnSpc>
                <a:spcPct val="107000"/>
              </a:lnSpc>
              <a:spcAft>
                <a:spcPts val="800"/>
              </a:spcAft>
            </a:pPr>
            <a:r>
              <a:rPr lang="vi-VN" sz="2800" dirty="0">
                <a:latin typeface="Calibri" panose="020F0502020204030204" pitchFamily="34" charset="0"/>
                <a:ea typeface="MS Mincho" panose="02020609040205080304" pitchFamily="49" charset="-128"/>
                <a:cs typeface="Times New Roman" panose="02020603050405020304" pitchFamily="18" charset="0"/>
              </a:rPr>
              <a:t>Cách xưng hô “quân tử”, “</a:t>
            </a:r>
            <a:r>
              <a:rPr lang="en-US" sz="2800" dirty="0" err="1">
                <a:latin typeface="Calibri" panose="020F0502020204030204" pitchFamily="34" charset="0"/>
                <a:ea typeface="MS Mincho" panose="02020609040205080304" pitchFamily="49" charset="-128"/>
                <a:cs typeface="Times New Roman" panose="02020603050405020304" pitchFamily="18" charset="0"/>
              </a:rPr>
              <a:t>tiện</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vi-VN" sz="2800" dirty="0">
                <a:latin typeface="Calibri" panose="020F0502020204030204" pitchFamily="34" charset="0"/>
                <a:ea typeface="MS Mincho" panose="02020609040205080304" pitchFamily="49" charset="-128"/>
                <a:cs typeface="Times New Roman" panose="02020603050405020304" pitchFamily="18" charset="0"/>
              </a:rPr>
              <a:t>thiếp” thể hiện sự trang trọng</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tôn</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kính</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với</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người</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có</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ơn</a:t>
            </a:r>
            <a:r>
              <a:rPr lang="vi-VN" sz="2800" dirty="0">
                <a:latin typeface="Calibri" panose="020F0502020204030204" pitchFamily="34" charset="0"/>
                <a:ea typeface="MS Mincho" panose="02020609040205080304" pitchFamily="49" charset="-128"/>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r>
              <a:rPr lang="en-US" sz="2800" b="1" dirty="0">
                <a:latin typeface="Calibri" panose="020F0502020204030204" pitchFamily="34" charset="0"/>
                <a:ea typeface="MS Mincho" panose="02020609040205080304" pitchFamily="49" charset="-128"/>
                <a:cs typeface="Times New Roman" panose="02020603050405020304" pitchFamily="18" charset="0"/>
              </a:rPr>
              <a:t>=&gt; </a:t>
            </a:r>
            <a:r>
              <a:rPr lang="en-US" sz="2800" b="1" dirty="0" err="1">
                <a:latin typeface="Calibri" panose="020F0502020204030204" pitchFamily="34" charset="0"/>
                <a:ea typeface="MS Mincho" panose="02020609040205080304" pitchFamily="49" charset="-128"/>
                <a:cs typeface="Times New Roman" panose="02020603050405020304" pitchFamily="18" charset="0"/>
              </a:rPr>
              <a:t>Lời</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nói</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thể</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hiện</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mong</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muốn</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được</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bày</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tỏ</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hành</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động</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biết</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ơn</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ân</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nhân</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cứu</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mạng</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endParaRPr lang="en-US" sz="2800" b="1" dirty="0"/>
          </a:p>
        </p:txBody>
      </p:sp>
    </p:spTree>
    <p:extLst>
      <p:ext uri="{BB962C8B-B14F-4D97-AF65-F5344CB8AC3E}">
        <p14:creationId xmlns:p14="http://schemas.microsoft.com/office/powerpoint/2010/main" val="412468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randombar(horizontal)">
                                      <p:cBhvr>
                                        <p:cTn id="2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AF74C8-581F-F032-D3D7-27CDD98E7562}"/>
              </a:ext>
            </a:extLst>
          </p:cNvPr>
          <p:cNvSpPr txBox="1"/>
          <p:nvPr/>
        </p:nvSpPr>
        <p:spPr>
          <a:xfrm>
            <a:off x="567797" y="281371"/>
            <a:ext cx="8672362" cy="744756"/>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Hình</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t</a:t>
            </a:r>
            <a:r>
              <a:rPr kumimoji="0" lang="vi-VN"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ư</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ợng</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nhân</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vật</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Kiều</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6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Nguyệt</a:t>
            </a:r>
            <a:r>
              <a:rPr kumimoji="0" lang="en-US" sz="36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Nga</a:t>
            </a:r>
          </a:p>
        </p:txBody>
      </p:sp>
      <p:sp>
        <p:nvSpPr>
          <p:cNvPr id="77" name="Rectangle: Rounded Corners 76">
            <a:extLst>
              <a:ext uri="{FF2B5EF4-FFF2-40B4-BE49-F238E27FC236}">
                <a16:creationId xmlns:a16="http://schemas.microsoft.com/office/drawing/2014/main" id="{00CBD1D9-BD52-40B5-B191-27249C340242}"/>
              </a:ext>
            </a:extLst>
          </p:cNvPr>
          <p:cNvSpPr/>
          <p:nvPr/>
        </p:nvSpPr>
        <p:spPr>
          <a:xfrm rot="2700000">
            <a:off x="3110145" y="2831154"/>
            <a:ext cx="558808" cy="515737"/>
          </a:xfrm>
          <a:prstGeom prst="roundRect">
            <a:avLst>
              <a:gd name="adj" fmla="val 10556"/>
            </a:avLst>
          </a:prstGeom>
          <a:solidFill>
            <a:schemeClr val="accent5">
              <a:lumMod val="60000"/>
              <a:lumOff val="4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78" name="Rectangle: Rounded Corners 77">
            <a:extLst>
              <a:ext uri="{FF2B5EF4-FFF2-40B4-BE49-F238E27FC236}">
                <a16:creationId xmlns:a16="http://schemas.microsoft.com/office/drawing/2014/main" id="{A8427B92-E316-4BBF-A5D9-43DAD042F050}"/>
              </a:ext>
            </a:extLst>
          </p:cNvPr>
          <p:cNvSpPr/>
          <p:nvPr/>
        </p:nvSpPr>
        <p:spPr>
          <a:xfrm rot="2731827">
            <a:off x="357753" y="2848863"/>
            <a:ext cx="2972615" cy="1365708"/>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13" name="Picture Placeholder 12">
            <a:extLst>
              <a:ext uri="{FF2B5EF4-FFF2-40B4-BE49-F238E27FC236}">
                <a16:creationId xmlns:a16="http://schemas.microsoft.com/office/drawing/2014/main" id="{A5E6EB98-D1E8-9352-0014-AE16A9C8B5E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5248" t="966" r="-25248" b="44880"/>
          <a:stretch/>
        </p:blipFill>
        <p:spPr>
          <a:xfrm>
            <a:off x="-114431" y="2261938"/>
            <a:ext cx="4260533" cy="4607638"/>
          </a:xfrm>
        </p:spPr>
      </p:pic>
      <p:pic>
        <p:nvPicPr>
          <p:cNvPr id="16" name="Picture Placeholder 15">
            <a:extLst>
              <a:ext uri="{FF2B5EF4-FFF2-40B4-BE49-F238E27FC236}">
                <a16:creationId xmlns:a16="http://schemas.microsoft.com/office/drawing/2014/main" id="{81B27EB6-1F27-9FF2-69E8-677A14A1FB7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2099" r="22099"/>
          <a:stretch/>
        </p:blipFill>
        <p:spPr>
          <a:xfrm>
            <a:off x="2791177" y="2770899"/>
            <a:ext cx="3464815" cy="3662804"/>
          </a:xfrm>
        </p:spPr>
      </p:pic>
      <p:pic>
        <p:nvPicPr>
          <p:cNvPr id="19" name="Picture Placeholder 18">
            <a:extLst>
              <a:ext uri="{FF2B5EF4-FFF2-40B4-BE49-F238E27FC236}">
                <a16:creationId xmlns:a16="http://schemas.microsoft.com/office/drawing/2014/main" id="{A259F893-0463-9C8E-6B14-89C29627BCA9}"/>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5835" r="15835"/>
          <a:stretch/>
        </p:blipFill>
        <p:spPr>
          <a:xfrm>
            <a:off x="1167446" y="1872356"/>
            <a:ext cx="2267287" cy="2352155"/>
          </a:xfrm>
        </p:spPr>
      </p:pic>
      <p:sp>
        <p:nvSpPr>
          <p:cNvPr id="2" name="Rectangle 1">
            <a:extLst>
              <a:ext uri="{FF2B5EF4-FFF2-40B4-BE49-F238E27FC236}">
                <a16:creationId xmlns:a16="http://schemas.microsoft.com/office/drawing/2014/main" id="{7FA7B134-C5BC-4F2C-B83D-C3C87EF6C7C7}"/>
              </a:ext>
            </a:extLst>
          </p:cNvPr>
          <p:cNvSpPr/>
          <p:nvPr/>
        </p:nvSpPr>
        <p:spPr>
          <a:xfrm>
            <a:off x="1167446" y="1102622"/>
            <a:ext cx="6096000" cy="530594"/>
          </a:xfrm>
          <a:prstGeom prst="rect">
            <a:avLst/>
          </a:prstGeom>
        </p:spPr>
        <p:txBody>
          <a:bodyPr>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Lời</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của</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Kiều</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Nguyệt</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Nga</a:t>
            </a:r>
            <a:endParaRPr kumimoji="0" lang="en-US" sz="2800" b="0" i="0" u="none" strike="noStrike" kern="1200" cap="none" spc="0" normalizeH="0" baseline="0" noProof="0" dirty="0">
              <a:ln>
                <a:noFill/>
              </a:ln>
              <a:solidFill>
                <a:prstClr val="black"/>
              </a:solidFill>
              <a:effectLst/>
              <a:uLnTx/>
              <a:uFillTx/>
              <a:latin typeface="times new roman"/>
              <a:ea typeface="+mn-ea"/>
              <a:cs typeface="+mn-cs"/>
            </a:endParaRPr>
          </a:p>
        </p:txBody>
      </p:sp>
      <p:sp>
        <p:nvSpPr>
          <p:cNvPr id="6" name="Rectangle 5">
            <a:extLst>
              <a:ext uri="{FF2B5EF4-FFF2-40B4-BE49-F238E27FC236}">
                <a16:creationId xmlns:a16="http://schemas.microsoft.com/office/drawing/2014/main" id="{63247ECD-B8DE-4B7B-B936-67AEFD2AA2B5}"/>
              </a:ext>
            </a:extLst>
          </p:cNvPr>
          <p:cNvSpPr/>
          <p:nvPr/>
        </p:nvSpPr>
        <p:spPr>
          <a:xfrm>
            <a:off x="5910353" y="1221677"/>
            <a:ext cx="6096000" cy="2677656"/>
          </a:xfrm>
          <a:prstGeom prst="rect">
            <a:avLst/>
          </a:prstGeom>
        </p:spPr>
        <p:txBody>
          <a:bodyPr>
            <a:spAutoFit/>
          </a:bodyPr>
          <a:lstStyle/>
          <a:p>
            <a:pPr algn="ctr"/>
            <a:r>
              <a:rPr kumimoji="0" lang="en-US" sz="28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t>
            </a:r>
            <a:r>
              <a:rPr lang="en-US" sz="2800" i="1" dirty="0" err="1">
                <a:latin typeface="Calibri" panose="020F0502020204030204" pitchFamily="34" charset="0"/>
                <a:ea typeface="Calibri" panose="020F0502020204030204" pitchFamily="34" charset="0"/>
                <a:cs typeface="Times New Roman" panose="02020603050405020304" pitchFamily="18" charset="0"/>
              </a:rPr>
              <a:t>Hà</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Khê</a:t>
            </a:r>
            <a:r>
              <a:rPr lang="en-US" sz="2800" i="1" dirty="0">
                <a:latin typeface="Calibri" panose="020F0502020204030204" pitchFamily="34" charset="0"/>
                <a:ea typeface="Calibri" panose="020F0502020204030204" pitchFamily="34" charset="0"/>
                <a:cs typeface="Times New Roman" panose="02020603050405020304" pitchFamily="18" charset="0"/>
              </a:rPr>
              <a:t> qua </a:t>
            </a:r>
            <a:r>
              <a:rPr lang="en-US" sz="2800" i="1" dirty="0" err="1">
                <a:latin typeface="Calibri" panose="020F0502020204030204" pitchFamily="34" charset="0"/>
                <a:ea typeface="Calibri" panose="020F0502020204030204" pitchFamily="34" charset="0"/>
                <a:cs typeface="Times New Roman" panose="02020603050405020304" pitchFamily="18" charset="0"/>
              </a:rPr>
              <a:t>đó</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cũng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gần</a:t>
            </a:r>
            <a:r>
              <a:rPr lang="en-US" sz="2800" i="1" dirty="0">
                <a:latin typeface="Calibri" panose="020F0502020204030204" pitchFamily="34" charset="0"/>
                <a:ea typeface="Calibri" panose="020F0502020204030204" pitchFamily="34"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ctr"/>
            <a:r>
              <a:rPr lang="en-US" sz="2800" i="1" dirty="0">
                <a:latin typeface="Calibri" panose="020F0502020204030204" pitchFamily="34" charset="0"/>
                <a:ea typeface="Calibri" panose="020F0502020204030204" pitchFamily="34" charset="0"/>
                <a:cs typeface="Times New Roman" panose="02020603050405020304" pitchFamily="18" charset="0"/>
              </a:rPr>
              <a:t>Xin </a:t>
            </a:r>
            <a:r>
              <a:rPr lang="en-US" sz="2800" i="1" dirty="0" err="1">
                <a:latin typeface="Calibri" panose="020F0502020204030204" pitchFamily="34" charset="0"/>
                <a:ea typeface="Calibri" panose="020F0502020204030204" pitchFamily="34" charset="0"/>
                <a:cs typeface="Times New Roman" panose="02020603050405020304" pitchFamily="18" charset="0"/>
              </a:rPr>
              <a:t>theo</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cùng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thiếp</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đền</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ân</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cho</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chàng</a:t>
            </a:r>
            <a:r>
              <a:rPr lang="en-US" sz="2800" i="1" dirty="0">
                <a:latin typeface="Calibri" panose="020F0502020204030204" pitchFamily="34" charset="0"/>
                <a:ea typeface="Calibri" panose="020F0502020204030204" pitchFamily="34"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ctr"/>
            <a:r>
              <a:rPr lang="en-US" sz="2800" i="1" dirty="0" err="1">
                <a:latin typeface="Calibri" panose="020F0502020204030204" pitchFamily="34" charset="0"/>
                <a:ea typeface="Calibri" panose="020F0502020204030204" pitchFamily="34" charset="0"/>
                <a:cs typeface="Times New Roman" panose="02020603050405020304" pitchFamily="18" charset="0"/>
              </a:rPr>
              <a:t>Gặp</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đây</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đương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lúc</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giữa</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đàng</a:t>
            </a:r>
            <a:r>
              <a:rPr lang="en-US" sz="2800" i="1" dirty="0">
                <a:latin typeface="Calibri" panose="020F0502020204030204" pitchFamily="34" charset="0"/>
                <a:ea typeface="Calibri" panose="020F0502020204030204" pitchFamily="34"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ctr"/>
            <a:r>
              <a:rPr lang="en-US" sz="2800" i="1" dirty="0" err="1">
                <a:latin typeface="Calibri" panose="020F0502020204030204" pitchFamily="34" charset="0"/>
                <a:ea typeface="Calibri" panose="020F0502020204030204" pitchFamily="34" charset="0"/>
                <a:cs typeface="Times New Roman" panose="02020603050405020304" pitchFamily="18" charset="0"/>
              </a:rPr>
              <a:t>Của</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tiền</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chẳng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có</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bạc</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vàng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cũng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không</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ctr"/>
            <a:r>
              <a:rPr lang="en-US" sz="2800" i="1" dirty="0" err="1">
                <a:latin typeface="Calibri" panose="020F0502020204030204" pitchFamily="34" charset="0"/>
                <a:ea typeface="Calibri" panose="020F0502020204030204" pitchFamily="34" charset="0"/>
                <a:cs typeface="Times New Roman" panose="02020603050405020304" pitchFamily="18" charset="0"/>
              </a:rPr>
              <a:t>Gẫm</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câu</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báo</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đức</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thù</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công</a:t>
            </a:r>
            <a:r>
              <a:rPr lang="en-US" sz="2800" i="1" dirty="0">
                <a:latin typeface="Calibri" panose="020F0502020204030204" pitchFamily="34" charset="0"/>
                <a:ea typeface="Calibri" panose="020F0502020204030204" pitchFamily="34"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r>
              <a:rPr lang="en-US" sz="2800" i="1" dirty="0" err="1">
                <a:latin typeface="Calibri" panose="020F0502020204030204" pitchFamily="34" charset="0"/>
                <a:ea typeface="Calibri" panose="020F0502020204030204" pitchFamily="34" charset="0"/>
                <a:cs typeface="Times New Roman" panose="02020603050405020304" pitchFamily="18" charset="0"/>
              </a:rPr>
              <a:t>Lấy</a:t>
            </a:r>
            <a:r>
              <a:rPr lang="en-US" sz="2800" i="1" dirty="0">
                <a:latin typeface="Calibri" panose="020F0502020204030204" pitchFamily="34" charset="0"/>
                <a:ea typeface="Calibri" panose="020F0502020204030204" pitchFamily="34" charset="0"/>
                <a:cs typeface="Times New Roman" panose="02020603050405020304" pitchFamily="18" charset="0"/>
              </a:rPr>
              <a:t> chi </a:t>
            </a:r>
            <a:r>
              <a:rPr lang="en-US" sz="2800" i="1" dirty="0" err="1">
                <a:latin typeface="Calibri" panose="020F0502020204030204" pitchFamily="34" charset="0"/>
                <a:ea typeface="Calibri" panose="020F0502020204030204" pitchFamily="34" charset="0"/>
                <a:cs typeface="Times New Roman" panose="02020603050405020304" pitchFamily="18" charset="0"/>
              </a:rPr>
              <a:t>cho</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phỉ</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tấm</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lòng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cùng</a:t>
            </a:r>
            <a:r>
              <a:rPr lang="en-US" sz="2800" i="1" dirty="0">
                <a:latin typeface="Calibri" panose="020F0502020204030204" pitchFamily="34" charset="0"/>
                <a:ea typeface="Calibri" panose="020F0502020204030204" pitchFamily="34" charset="0"/>
                <a:cs typeface="Times New Roman" panose="02020603050405020304" pitchFamily="18" charset="0"/>
              </a:rPr>
              <a:t> </a:t>
            </a:r>
            <a:r>
              <a:rPr lang="en-US" sz="2800" i="1" dirty="0" err="1">
                <a:latin typeface="Calibri" panose="020F0502020204030204" pitchFamily="34" charset="0"/>
                <a:ea typeface="Calibri" panose="020F0502020204030204" pitchFamily="34" charset="0"/>
                <a:cs typeface="Times New Roman" panose="02020603050405020304" pitchFamily="18" charset="0"/>
              </a:rPr>
              <a:t>ngươi</a:t>
            </a:r>
            <a:r>
              <a:rPr kumimoji="0" lang="en-US" sz="28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en-US" sz="2800" b="0" i="0" u="none" strike="noStrike" kern="1200" cap="none" spc="0" normalizeH="0" baseline="0" noProof="0" dirty="0">
              <a:ln>
                <a:noFill/>
              </a:ln>
              <a:solidFill>
                <a:prstClr val="black"/>
              </a:solidFill>
              <a:effectLst/>
              <a:uLnTx/>
              <a:uFillTx/>
              <a:latin typeface="times new roman"/>
              <a:ea typeface="+mn-ea"/>
              <a:cs typeface="+mn-cs"/>
            </a:endParaRPr>
          </a:p>
        </p:txBody>
      </p:sp>
      <p:sp>
        <p:nvSpPr>
          <p:cNvPr id="7" name="Rectangle 6">
            <a:extLst>
              <a:ext uri="{FF2B5EF4-FFF2-40B4-BE49-F238E27FC236}">
                <a16:creationId xmlns:a16="http://schemas.microsoft.com/office/drawing/2014/main" id="{C0377EA8-CB77-402A-86EC-71F1D26BF1EC}"/>
              </a:ext>
            </a:extLst>
          </p:cNvPr>
          <p:cNvSpPr/>
          <p:nvPr/>
        </p:nvSpPr>
        <p:spPr>
          <a:xfrm>
            <a:off x="6224855" y="4208531"/>
            <a:ext cx="5781498" cy="2479590"/>
          </a:xfrm>
          <a:prstGeom prst="rect">
            <a:avLst/>
          </a:prstGeom>
        </p:spPr>
        <p:txBody>
          <a:bodyPr wrap="square">
            <a:spAutoFit/>
          </a:bodyPr>
          <a:lstStyle/>
          <a:p>
            <a:pPr lvl="0" algn="just">
              <a:lnSpc>
                <a:spcPct val="107000"/>
              </a:lnSpc>
              <a:spcAft>
                <a:spcPts val="800"/>
              </a:spcAft>
            </a:pPr>
            <a:r>
              <a:rPr lang="en-US" sz="2800" dirty="0" err="1">
                <a:latin typeface="Calibri" panose="020F0502020204030204" pitchFamily="34" charset="0"/>
                <a:ea typeface="MS Mincho" panose="02020609040205080304" pitchFamily="49" charset="-128"/>
                <a:cs typeface="Times New Roman" panose="02020603050405020304" pitchFamily="18" charset="0"/>
              </a:rPr>
              <a:t>Lời</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nói</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thể</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hiện</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thái</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độ</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tha</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thiết</a:t>
            </a:r>
            <a:r>
              <a:rPr lang="vi-VN" sz="2800" dirty="0">
                <a:latin typeface="Calibri" panose="020F0502020204030204" pitchFamily="34" charset="0"/>
                <a:ea typeface="MS Mincho" panose="02020609040205080304" pitchFamily="49" charset="-128"/>
                <a:cs typeface="Times New Roman" panose="02020603050405020304" pitchFamily="18" charset="0"/>
              </a:rPr>
              <a:t> mời Lục Vân Tiên về </a:t>
            </a:r>
            <a:r>
              <a:rPr lang="en-US" sz="2800" dirty="0" err="1">
                <a:latin typeface="Calibri" panose="020F0502020204030204" pitchFamily="34" charset="0"/>
                <a:ea typeface="MS Mincho" panose="02020609040205080304" pitchFamily="49" charset="-128"/>
                <a:cs typeface="Times New Roman" panose="02020603050405020304" pitchFamily="18" charset="0"/>
              </a:rPr>
              <a:t>nơi</a:t>
            </a:r>
            <a:r>
              <a:rPr lang="en-US" sz="2800" dirty="0">
                <a:latin typeface="Calibri" panose="020F0502020204030204" pitchFamily="34" charset="0"/>
                <a:ea typeface="MS Mincho" panose="02020609040205080304" pitchFamily="49" charset="-128"/>
                <a:cs typeface="Times New Roman" panose="02020603050405020304" pitchFamily="18" charset="0"/>
              </a:rPr>
              <a:t> cha </a:t>
            </a:r>
            <a:r>
              <a:rPr lang="en-US" sz="2800" dirty="0" err="1">
                <a:latin typeface="Calibri" panose="020F0502020204030204" pitchFamily="34" charset="0"/>
                <a:ea typeface="MS Mincho" panose="02020609040205080304" pitchFamily="49" charset="-128"/>
                <a:cs typeface="Times New Roman" panose="02020603050405020304" pitchFamily="18" charset="0"/>
              </a:rPr>
              <a:t>làm</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quan</a:t>
            </a:r>
            <a:r>
              <a:rPr lang="vi-VN" sz="2800" dirty="0">
                <a:latin typeface="Calibri" panose="020F0502020204030204" pitchFamily="34" charset="0"/>
                <a:ea typeface="MS Mincho" panose="02020609040205080304" pitchFamily="49" charset="-128"/>
                <a:cs typeface="Times New Roman" panose="02020603050405020304" pitchFamily="18" charset="0"/>
              </a:rPr>
              <a:t> để </a:t>
            </a:r>
            <a:r>
              <a:rPr lang="en-US" sz="2800" dirty="0" err="1">
                <a:latin typeface="Calibri" panose="020F0502020204030204" pitchFamily="34" charset="0"/>
                <a:ea typeface="MS Mincho" panose="02020609040205080304" pitchFamily="49" charset="-128"/>
                <a:cs typeface="Times New Roman" panose="02020603050405020304" pitchFamily="18" charset="0"/>
              </a:rPr>
              <a:t>tiện</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bề</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báo</a:t>
            </a:r>
            <a:r>
              <a:rPr lang="en-US" sz="2800" dirty="0">
                <a:latin typeface="Calibri" panose="020F0502020204030204" pitchFamily="34" charset="0"/>
                <a:ea typeface="MS Mincho" panose="02020609040205080304" pitchFamily="49" charset="-128"/>
                <a:cs typeface="Times New Roman" panose="02020603050405020304" pitchFamily="18" charset="0"/>
              </a:rPr>
              <a:t> </a:t>
            </a:r>
            <a:r>
              <a:rPr lang="en-US" sz="2800" dirty="0" err="1">
                <a:latin typeface="Calibri" panose="020F0502020204030204" pitchFamily="34" charset="0"/>
                <a:ea typeface="MS Mincho" panose="02020609040205080304" pitchFamily="49" charset="-128"/>
                <a:cs typeface="Times New Roman" panose="02020603050405020304" pitchFamily="18" charset="0"/>
              </a:rPr>
              <a:t>đáp</a:t>
            </a:r>
            <a:r>
              <a:rPr lang="en-US" sz="2800" dirty="0">
                <a:latin typeface="Calibri" panose="020F0502020204030204" pitchFamily="34" charset="0"/>
                <a:ea typeface="MS Mincho" panose="02020609040205080304" pitchFamily="49" charset="-128"/>
                <a:cs typeface="Times New Roman" panose="02020603050405020304" pitchFamily="18" charset="0"/>
              </a:rPr>
              <a:t>.</a:t>
            </a:r>
          </a:p>
          <a:p>
            <a:pPr lvl="0" algn="just">
              <a:lnSpc>
                <a:spcPct val="107000"/>
              </a:lnSpc>
              <a:spcAft>
                <a:spcPts val="800"/>
              </a:spcAft>
            </a:pPr>
            <a:r>
              <a:rPr lang="en-US" sz="2800" dirty="0">
                <a:latin typeface="Calibri" panose="020F0502020204030204" pitchFamily="34" charset="0"/>
                <a:ea typeface="MS Mincho" panose="02020609040205080304" pitchFamily="49" charset="-128"/>
                <a:cs typeface="Times New Roman" panose="02020603050405020304" pitchFamily="18" charset="0"/>
              </a:rPr>
              <a:t>=&gt; </a:t>
            </a:r>
            <a:r>
              <a:rPr lang="en-US" sz="2800" b="1" dirty="0" err="1">
                <a:latin typeface="Calibri" panose="020F0502020204030204" pitchFamily="34" charset="0"/>
                <a:ea typeface="MS Mincho" panose="02020609040205080304" pitchFamily="49" charset="-128"/>
                <a:cs typeface="Times New Roman" panose="02020603050405020304" pitchFamily="18" charset="0"/>
              </a:rPr>
              <a:t>Kiều</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r>
              <a:rPr lang="en-US" sz="2800" b="1" dirty="0" err="1">
                <a:latin typeface="Calibri" panose="020F0502020204030204" pitchFamily="34" charset="0"/>
                <a:ea typeface="MS Mincho" panose="02020609040205080304" pitchFamily="49" charset="-128"/>
                <a:cs typeface="Times New Roman" panose="02020603050405020304" pitchFamily="18" charset="0"/>
              </a:rPr>
              <a:t>Nguyệt</a:t>
            </a:r>
            <a:r>
              <a:rPr lang="en-US" sz="2800" b="1" dirty="0">
                <a:latin typeface="Calibri" panose="020F0502020204030204" pitchFamily="34" charset="0"/>
                <a:ea typeface="MS Mincho" panose="02020609040205080304" pitchFamily="49" charset="-128"/>
                <a:cs typeface="Times New Roman" panose="02020603050405020304" pitchFamily="18" charset="0"/>
              </a:rPr>
              <a:t> Nga</a:t>
            </a:r>
            <a:r>
              <a:rPr lang="vi-VN" sz="2800" b="1" dirty="0">
                <a:latin typeface="Calibri" panose="020F0502020204030204" pitchFamily="34" charset="0"/>
                <a:ea typeface="MS Mincho" panose="02020609040205080304" pitchFamily="49" charset="-128"/>
                <a:cs typeface="Times New Roman" panose="02020603050405020304" pitchFamily="18" charset="0"/>
              </a:rPr>
              <a:t> là người trọng nghĩa, trọng tình</a:t>
            </a:r>
            <a:r>
              <a:rPr lang="en-US" sz="2800" b="1" dirty="0">
                <a:latin typeface="Calibri" panose="020F0502020204030204" pitchFamily="34" charset="0"/>
                <a:ea typeface="MS Mincho" panose="02020609040205080304" pitchFamily="49" charset="-128"/>
                <a:cs typeface="Times New Roman" panose="02020603050405020304" pitchFamily="18" charset="0"/>
              </a:rPr>
              <a:t>. </a:t>
            </a:r>
            <a:endPar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7956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0" dur="500"/>
                                        <p:tgtEl>
                                          <p:spTgt spid="6">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3" dur="500"/>
                                        <p:tgtEl>
                                          <p:spTgt spid="6">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randombar(horizontal)">
                                      <p:cBhvr>
                                        <p:cTn id="16" dur="500"/>
                                        <p:tgtEl>
                                          <p:spTgt spid="6">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randombar(horizontal)">
                                      <p:cBhvr>
                                        <p:cTn id="19" dur="500"/>
                                        <p:tgtEl>
                                          <p:spTgt spid="6">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randombar(horizontal)">
                                      <p:cBhvr>
                                        <p:cTn id="22" dur="500"/>
                                        <p:tgtEl>
                                          <p:spTgt spid="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 calcmode="lin" valueType="num">
                                      <p:cBhvr>
                                        <p:cTn id="27"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8"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29"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30" dur="10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7">
                                            <p:txEl>
                                              <p:pRg st="1" end="1"/>
                                            </p:txEl>
                                          </p:spTgt>
                                        </p:tgtEl>
                                        <p:attrNameLst>
                                          <p:attrName>style.visibility</p:attrName>
                                        </p:attrNameLst>
                                      </p:cBhvr>
                                      <p:to>
                                        <p:strVal val="visible"/>
                                      </p:to>
                                    </p:set>
                                    <p:anim calcmode="lin" valueType="num">
                                      <p:cBhvr>
                                        <p:cTn id="35" dur="1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36" dur="1000" fill="hold"/>
                                        <p:tgtEl>
                                          <p:spTgt spid="7">
                                            <p:txEl>
                                              <p:pRg st="1" end="1"/>
                                            </p:txEl>
                                          </p:spTgt>
                                        </p:tgtEl>
                                        <p:attrNameLst>
                                          <p:attrName>ppt_h</p:attrName>
                                        </p:attrNameLst>
                                      </p:cBhvr>
                                      <p:tavLst>
                                        <p:tav tm="0">
                                          <p:val>
                                            <p:fltVal val="0"/>
                                          </p:val>
                                        </p:tav>
                                        <p:tav tm="100000">
                                          <p:val>
                                            <p:strVal val="#ppt_h"/>
                                          </p:val>
                                        </p:tav>
                                      </p:tavLst>
                                    </p:anim>
                                    <p:anim calcmode="lin" valueType="num">
                                      <p:cBhvr>
                                        <p:cTn id="37" dur="1000" fill="hold"/>
                                        <p:tgtEl>
                                          <p:spTgt spid="7">
                                            <p:txEl>
                                              <p:pRg st="1" end="1"/>
                                            </p:txEl>
                                          </p:spTgt>
                                        </p:tgtEl>
                                        <p:attrNameLst>
                                          <p:attrName>style.rotation</p:attrName>
                                        </p:attrNameLst>
                                      </p:cBhvr>
                                      <p:tavLst>
                                        <p:tav tm="0">
                                          <p:val>
                                            <p:fltVal val="90"/>
                                          </p:val>
                                        </p:tav>
                                        <p:tav tm="100000">
                                          <p:val>
                                            <p:fltVal val="0"/>
                                          </p:val>
                                        </p:tav>
                                      </p:tavLst>
                                    </p:anim>
                                    <p:animEffect transition="in" filter="fade">
                                      <p:cBhvr>
                                        <p:cTn id="38"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flipH="1">
            <a:off x="6163189" y="0"/>
            <a:ext cx="5960918" cy="6644799"/>
          </a:xfrm>
          <a:custGeom>
            <a:avLst/>
            <a:gdLst>
              <a:gd name="connsiteX0" fmla="*/ 2718857 w 6311298"/>
              <a:gd name="connsiteY0" fmla="*/ 0 h 5505949"/>
              <a:gd name="connsiteX1" fmla="*/ 2923176 w 6311298"/>
              <a:gd name="connsiteY1" fmla="*/ 18600 h 5505949"/>
              <a:gd name="connsiteX2" fmla="*/ 4520587 w 6311298"/>
              <a:gd name="connsiteY2" fmla="*/ 2632068 h 5505949"/>
              <a:gd name="connsiteX3" fmla="*/ 5746505 w 6311298"/>
              <a:gd name="connsiteY3" fmla="*/ 4929314 h 5505949"/>
              <a:gd name="connsiteX4" fmla="*/ 3536138 w 6311298"/>
              <a:gd name="connsiteY4" fmla="*/ 5505949 h 5505949"/>
              <a:gd name="connsiteX5" fmla="*/ 202008 w 6311298"/>
              <a:gd name="connsiteY5" fmla="*/ 4129462 h 5505949"/>
              <a:gd name="connsiteX6" fmla="*/ 2718857 w 6311298"/>
              <a:gd name="connsiteY6" fmla="*/ 0 h 550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1298" h="5505949">
                <a:moveTo>
                  <a:pt x="2718857" y="0"/>
                </a:moveTo>
                <a:cubicBezTo>
                  <a:pt x="2783869" y="0"/>
                  <a:pt x="2848879" y="9300"/>
                  <a:pt x="2923176" y="18600"/>
                </a:cubicBezTo>
                <a:cubicBezTo>
                  <a:pt x="4892079" y="232515"/>
                  <a:pt x="3935490" y="1934523"/>
                  <a:pt x="4520587" y="2632068"/>
                </a:cubicBezTo>
                <a:cubicBezTo>
                  <a:pt x="5105686" y="3320312"/>
                  <a:pt x="7343915" y="3748138"/>
                  <a:pt x="5746505" y="4929314"/>
                </a:cubicBezTo>
                <a:cubicBezTo>
                  <a:pt x="5244993" y="5301336"/>
                  <a:pt x="4418427" y="5505949"/>
                  <a:pt x="3536138" y="5505949"/>
                </a:cubicBezTo>
                <a:cubicBezTo>
                  <a:pt x="2300930" y="5505949"/>
                  <a:pt x="944989" y="5096723"/>
                  <a:pt x="202008" y="4129462"/>
                </a:cubicBezTo>
                <a:cubicBezTo>
                  <a:pt x="-503824" y="3218004"/>
                  <a:pt x="712807" y="0"/>
                  <a:pt x="2718857" y="0"/>
                </a:cubicBez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15" name="PA_矩形 1"/>
          <p:cNvSpPr>
            <a:spLocks/>
          </p:cNvSpPr>
          <p:nvPr>
            <p:custDataLst>
              <p:tags r:id="rId1"/>
            </p:custDataLst>
          </p:nvPr>
        </p:nvSpPr>
        <p:spPr bwMode="auto">
          <a:xfrm>
            <a:off x="233127" y="2489510"/>
            <a:ext cx="5862873" cy="42623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rIns="60960">
            <a:spAutoFit/>
          </a:bodyPr>
          <a:lstStyle>
            <a:lvl1pPr eaLnBrk="0">
              <a:defRPr sz="4800">
                <a:solidFill>
                  <a:srgbClr val="27282D"/>
                </a:solidFill>
                <a:latin typeface="Calibri" pitchFamily="34" charset="0"/>
                <a:cs typeface="Calibri" pitchFamily="34" charset="0"/>
                <a:sym typeface="Calibri" pitchFamily="34" charset="0"/>
              </a:defRPr>
            </a:lvl1pPr>
            <a:lvl2pPr marL="742950" indent="-285750" eaLnBrk="0">
              <a:defRPr sz="4800">
                <a:solidFill>
                  <a:srgbClr val="27282D"/>
                </a:solidFill>
                <a:latin typeface="Calibri" pitchFamily="34" charset="0"/>
                <a:cs typeface="Calibri" pitchFamily="34" charset="0"/>
                <a:sym typeface="Calibri" pitchFamily="34" charset="0"/>
              </a:defRPr>
            </a:lvl2pPr>
            <a:lvl3pPr marL="1143000" indent="-228600" eaLnBrk="0">
              <a:defRPr sz="4800">
                <a:solidFill>
                  <a:srgbClr val="27282D"/>
                </a:solidFill>
                <a:latin typeface="Calibri" pitchFamily="34" charset="0"/>
                <a:cs typeface="Calibri" pitchFamily="34" charset="0"/>
                <a:sym typeface="Calibri" pitchFamily="34" charset="0"/>
              </a:defRPr>
            </a:lvl3pPr>
            <a:lvl4pPr marL="1600200" indent="-228600" eaLnBrk="0">
              <a:defRPr sz="4800">
                <a:solidFill>
                  <a:srgbClr val="27282D"/>
                </a:solidFill>
                <a:latin typeface="Calibri" pitchFamily="34" charset="0"/>
                <a:cs typeface="Calibri" pitchFamily="34" charset="0"/>
                <a:sym typeface="Calibri" pitchFamily="34" charset="0"/>
              </a:defRPr>
            </a:lvl4pPr>
            <a:lvl5pPr marL="2057400" indent="-228600" eaLnBrk="0">
              <a:defRPr sz="4800">
                <a:solidFill>
                  <a:srgbClr val="27282D"/>
                </a:solidFill>
                <a:latin typeface="Calibri" pitchFamily="34" charset="0"/>
                <a:cs typeface="Calibri" pitchFamily="34" charset="0"/>
                <a:sym typeface="Calibri" pitchFamily="34" charset="0"/>
              </a:defRPr>
            </a:lvl5pPr>
            <a:lvl6pPr marL="25146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6pPr>
            <a:lvl7pPr marL="29718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7pPr>
            <a:lvl8pPr marL="34290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8pPr>
            <a:lvl9pPr marL="38862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9pPr>
          </a:lstStyle>
          <a:p>
            <a:pPr lvl="0" algn="just" eaLnBrk="1">
              <a:lnSpc>
                <a:spcPct val="114000"/>
              </a:lnSpc>
            </a:pPr>
            <a:r>
              <a:rPr lang="en-US" sz="3000" dirty="0" err="1">
                <a:latin typeface="Times New Roman" panose="02020603050405020304" pitchFamily="18" charset="0"/>
                <a:ea typeface="Calibri" panose="020F0502020204030204" pitchFamily="34" charset="0"/>
              </a:rPr>
              <a:t>Truyện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thơ</a:t>
            </a:r>
            <a:r>
              <a:rPr lang="en-US" sz="3000" dirty="0">
                <a:latin typeface="Times New Roman" panose="02020603050405020304" pitchFamily="18" charset="0"/>
                <a:ea typeface="Calibri" panose="020F0502020204030204" pitchFamily="34" charset="0"/>
              </a:rPr>
              <a:t> </a:t>
            </a:r>
            <a:r>
              <a:rPr lang="en-US" sz="3000" b="1" i="1" dirty="0" err="1">
                <a:solidFill>
                  <a:srgbClr val="FF0000"/>
                </a:solidFill>
                <a:latin typeface="Times New Roman" panose="02020603050405020304" pitchFamily="18" charset="0"/>
                <a:ea typeface="Calibri" panose="020F0502020204030204" pitchFamily="34" charset="0"/>
              </a:rPr>
              <a:t>Xống</a:t>
            </a:r>
            <a:r>
              <a:rPr lang="en-US" sz="3000" b="1" i="1" dirty="0">
                <a:solidFill>
                  <a:srgbClr val="FF0000"/>
                </a:solidFill>
                <a:latin typeface="Times New Roman" panose="02020603050405020304" pitchFamily="18" charset="0"/>
                <a:ea typeface="Calibri" panose="020F0502020204030204" pitchFamily="34" charset="0"/>
              </a:rPr>
              <a:t> </a:t>
            </a:r>
            <a:r>
              <a:rPr lang="en-US" sz="3000" b="1" i="1" dirty="0" err="1">
                <a:solidFill>
                  <a:srgbClr val="FF0000"/>
                </a:solidFill>
                <a:latin typeface="Times New Roman" panose="02020603050405020304" pitchFamily="18" charset="0"/>
                <a:ea typeface="Calibri" panose="020F0502020204030204" pitchFamily="34" charset="0"/>
              </a:rPr>
              <a:t>chụ</a:t>
            </a:r>
            <a:r>
              <a:rPr lang="en-US" sz="3000" b="1" i="1" dirty="0">
                <a:solidFill>
                  <a:srgbClr val="FF0000"/>
                </a:solidFill>
                <a:latin typeface="Times New Roman" panose="02020603050405020304" pitchFamily="18" charset="0"/>
                <a:ea typeface="Calibri" panose="020F0502020204030204" pitchFamily="34" charset="0"/>
              </a:rPr>
              <a:t> </a:t>
            </a:r>
            <a:r>
              <a:rPr lang="en-US" sz="3000" b="1" i="1" dirty="0" err="1">
                <a:solidFill>
                  <a:srgbClr val="FF0000"/>
                </a:solidFill>
                <a:latin typeface="Times New Roman" panose="02020603050405020304" pitchFamily="18" charset="0"/>
                <a:ea typeface="Calibri" panose="020F0502020204030204" pitchFamily="34" charset="0"/>
              </a:rPr>
              <a:t>xon</a:t>
            </a:r>
            <a:r>
              <a:rPr lang="en-US" sz="3000" b="1" i="1" dirty="0">
                <a:solidFill>
                  <a:srgbClr val="FF0000"/>
                </a:solidFill>
                <a:latin typeface="Times New Roman" panose="02020603050405020304" pitchFamily="18" charset="0"/>
                <a:ea typeface="Calibri" panose="020F0502020204030204" pitchFamily="34" charset="0"/>
              </a:rPr>
              <a:t> </a:t>
            </a:r>
            <a:r>
              <a:rPr lang="en-US" sz="3000" b="1" i="1" dirty="0" err="1">
                <a:solidFill>
                  <a:srgbClr val="FF0000"/>
                </a:solidFill>
                <a:latin typeface="Times New Roman" panose="02020603050405020304" pitchFamily="18" charset="0"/>
                <a:ea typeface="Calibri" panose="020F0502020204030204" pitchFamily="34" charset="0"/>
              </a:rPr>
              <a:t>xao</a:t>
            </a:r>
            <a:r>
              <a:rPr lang="en-US" sz="3000" dirty="0">
                <a:solidFill>
                  <a:srgbClr val="FF0000"/>
                </a:solidFill>
                <a:latin typeface="Times New Roman" panose="02020603050405020304" pitchFamily="18" charset="0"/>
                <a:ea typeface="Calibri" panose="020F0502020204030204" pitchFamily="34" charset="0"/>
              </a:rPr>
              <a:t> </a:t>
            </a:r>
            <a:r>
              <a:rPr lang="en-US" sz="3000" dirty="0">
                <a:latin typeface="Times New Roman" panose="02020603050405020304" pitchFamily="18" charset="0"/>
                <a:ea typeface="Calibri" panose="020F0502020204030204" pitchFamily="34" charset="0"/>
              </a:rPr>
              <a:t>(</a:t>
            </a:r>
            <a:r>
              <a:rPr lang="en-US" sz="3000" dirty="0" err="1">
                <a:latin typeface="Times New Roman" panose="02020603050405020304" pitchFamily="18" charset="0"/>
                <a:ea typeface="Calibri" panose="020F0502020204030204" pitchFamily="34" charset="0"/>
              </a:rPr>
              <a:t>Tiễn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dặn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người</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yêu</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là</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tác</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phẩm</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đặc</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sắc</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trong</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kho</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tàng</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văn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học</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dân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gian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của</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người</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Thái</a:t>
            </a:r>
            <a:r>
              <a:rPr lang="en-US" sz="3000" dirty="0">
                <a:latin typeface="Times New Roman" panose="02020603050405020304" pitchFamily="18" charset="0"/>
                <a:ea typeface="Calibri" panose="020F0502020204030204" pitchFamily="34" charset="0"/>
              </a:rPr>
              <a:t>. </a:t>
            </a:r>
          </a:p>
          <a:p>
            <a:pPr lvl="0" algn="just" eaLnBrk="1">
              <a:lnSpc>
                <a:spcPct val="114000"/>
              </a:lnSpc>
            </a:pPr>
            <a:r>
              <a:rPr lang="en-US" sz="3000" dirty="0" err="1">
                <a:latin typeface="Times New Roman" panose="02020603050405020304" pitchFamily="18" charset="0"/>
                <a:ea typeface="Calibri" panose="020F0502020204030204" pitchFamily="34" charset="0"/>
              </a:rPr>
              <a:t>Là</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truyện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thơ</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dân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gian</a:t>
            </a:r>
            <a:r>
              <a:rPr lang="en-US" sz="3000" dirty="0">
                <a:latin typeface="Times New Roman" panose="02020603050405020304" pitchFamily="18" charset="0"/>
                <a:ea typeface="Calibri" panose="020F0502020204030204" pitchFamily="34" charset="0"/>
              </a:rPr>
              <a:t> hay </a:t>
            </a:r>
            <a:r>
              <a:rPr lang="en-US" sz="3000" dirty="0" err="1">
                <a:latin typeface="Times New Roman" panose="02020603050405020304" pitchFamily="18" charset="0"/>
                <a:ea typeface="Calibri" panose="020F0502020204030204" pitchFamily="34" charset="0"/>
              </a:rPr>
              <a:t>nhất</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trong</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kho</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tàng</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truyện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thơ</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của</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các</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dân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tộc</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ít</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người</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một</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tác</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phẩm</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lớn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trong</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nền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văn</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học</a:t>
            </a:r>
            <a:r>
              <a:rPr lang="en-US" sz="3000" dirty="0">
                <a:latin typeface="Times New Roman" panose="02020603050405020304" pitchFamily="18"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rPr>
              <a:t>Việt</a:t>
            </a:r>
            <a:r>
              <a:rPr lang="en-US" sz="3000" dirty="0">
                <a:latin typeface="Times New Roman" panose="02020603050405020304" pitchFamily="18" charset="0"/>
                <a:ea typeface="Calibri" panose="020F0502020204030204" pitchFamily="34" charset="0"/>
              </a:rPr>
              <a:t> Nam.</a:t>
            </a:r>
            <a:endParaRPr kumimoji="0" lang="en-US" altLang="zh-CN" sz="6600" b="0" i="0" u="none" strike="noStrike" kern="1200" cap="none" spc="-300" normalizeH="0" baseline="0" noProof="0" dirty="0">
              <a:ln>
                <a:noFill/>
              </a:ln>
              <a:solidFill>
                <a:prstClr val="black">
                  <a:alpha val="4000"/>
                </a:prstClr>
              </a:solidFill>
              <a:effectLst/>
              <a:uLnTx/>
              <a:uFillTx/>
              <a:latin typeface="思源黑体" panose="020B0500000000000000" pitchFamily="34" charset="-122"/>
              <a:ea typeface="思源黑体" panose="020B0500000000000000" pitchFamily="34" charset="-122"/>
              <a:cs typeface="Calibri" pitchFamily="34" charset="0"/>
              <a:sym typeface="Helvetica" pitchFamily="34" charset="0"/>
            </a:endParaRPr>
          </a:p>
        </p:txBody>
      </p:sp>
      <p:pic>
        <p:nvPicPr>
          <p:cNvPr id="3" name="图片占位符 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p:blipFill>
        <p:spPr>
          <a:xfrm flipH="1">
            <a:off x="6442500" y="765856"/>
            <a:ext cx="5516373" cy="5467744"/>
          </a:xfrm>
        </p:spPr>
      </p:pic>
      <p:pic>
        <p:nvPicPr>
          <p:cNvPr id="2" name="Picture 1">
            <a:extLst>
              <a:ext uri="{FF2B5EF4-FFF2-40B4-BE49-F238E27FC236}">
                <a16:creationId xmlns:a16="http://schemas.microsoft.com/office/drawing/2014/main" id="{93A3713B-D85B-473C-93E6-9A845082DD85}"/>
              </a:ext>
            </a:extLst>
          </p:cNvPr>
          <p:cNvPicPr>
            <a:picLocks noChangeAspect="1"/>
          </p:cNvPicPr>
          <p:nvPr/>
        </p:nvPicPr>
        <p:blipFill>
          <a:blip r:embed="rId5"/>
          <a:stretch>
            <a:fillRect/>
          </a:stretch>
        </p:blipFill>
        <p:spPr>
          <a:xfrm>
            <a:off x="323949" y="106106"/>
            <a:ext cx="5772051" cy="2383404"/>
          </a:xfrm>
          <a:prstGeom prst="rect">
            <a:avLst/>
          </a:prstGeom>
        </p:spPr>
      </p:pic>
    </p:spTree>
    <p:extLst>
      <p:ext uri="{BB962C8B-B14F-4D97-AF65-F5344CB8AC3E}">
        <p14:creationId xmlns:p14="http://schemas.microsoft.com/office/powerpoint/2010/main" val="338736410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1000">
        <p159:morph option="byObjec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F64C15F-0769-B2CD-D1D4-A62A56933C18}"/>
              </a:ext>
            </a:extLst>
          </p:cNvPr>
          <p:cNvSpPr txBox="1"/>
          <p:nvPr/>
        </p:nvSpPr>
        <p:spPr>
          <a:xfrm>
            <a:off x="531845" y="275994"/>
            <a:ext cx="6363477" cy="1201611"/>
          </a:xfrm>
          <a:prstGeom prst="rect">
            <a:avLst/>
          </a:prstGeom>
          <a:noFill/>
        </p:spPr>
        <p:txBody>
          <a:bodyPr wrap="square" lIns="0" tIns="0" rIns="0" bIns="0" rtlCol="0">
            <a:spAutoFit/>
          </a:bodyPr>
          <a:lstStyle/>
          <a:p>
            <a:pPr algn="just">
              <a:lnSpc>
                <a:spcPct val="115000"/>
              </a:lnSpc>
              <a:spcAft>
                <a:spcPts val="800"/>
              </a:spcAft>
            </a:pPr>
            <a:r>
              <a:rPr lang="vi-VN"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32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Nhận</a:t>
            </a:r>
            <a:r>
              <a:rPr lang="en-US"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3200" b="1"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xét</a:t>
            </a:r>
            <a:r>
              <a:rPr lang="en-US"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p>
          <a:p>
            <a:pPr algn="just">
              <a:lnSpc>
                <a:spcPct val="115000"/>
              </a:lnSpc>
              <a:spcAft>
                <a:spcPts val="800"/>
              </a:spcAft>
            </a:pPr>
            <a:r>
              <a:rPr lang="en-US" sz="3200" b="1" dirty="0">
                <a:solidFill>
                  <a:srgbClr val="0070C0"/>
                </a:solidFill>
                <a:latin typeface="#9Slide03 AmpleSoft Bold" panose="02000000000000000000" pitchFamily="2" charset="0"/>
                <a:ea typeface="Times New Roman" panose="02020603050405020304" pitchFamily="18" charset="0"/>
                <a:cs typeface="Times New Roman" panose="02020603050405020304" pitchFamily="18" charset="0"/>
              </a:rPr>
              <a:t>              - </a:t>
            </a:r>
            <a:r>
              <a:rPr lang="vi-VN"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Nhân vật Lục vân Tiên</a:t>
            </a:r>
            <a:endParaRPr lang="en-US" sz="32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4855" r="24855"/>
          <a:stretch/>
        </p:blipFill>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Rectangle 1">
            <a:extLst>
              <a:ext uri="{FF2B5EF4-FFF2-40B4-BE49-F238E27FC236}">
                <a16:creationId xmlns:a16="http://schemas.microsoft.com/office/drawing/2014/main" id="{5BA48B69-556E-4C89-A736-5995C055810A}"/>
              </a:ext>
            </a:extLst>
          </p:cNvPr>
          <p:cNvSpPr/>
          <p:nvPr/>
        </p:nvSpPr>
        <p:spPr>
          <a:xfrm>
            <a:off x="531845" y="1677211"/>
            <a:ext cx="7307937" cy="4504823"/>
          </a:xfrm>
          <a:prstGeom prst="rect">
            <a:avLst/>
          </a:prstGeom>
        </p:spPr>
        <p:txBody>
          <a:bodyPr wrap="square">
            <a:spAutoFit/>
          </a:bodyPr>
          <a:lstStyle/>
          <a:p>
            <a:pPr lvl="0" algn="just">
              <a:lnSpc>
                <a:spcPct val="107000"/>
              </a:lnSpc>
            </a:pP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Lục</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Vân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Tiên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khắc</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họa</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với</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mô</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típ</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ở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truyện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Nôm</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truyền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thống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Một</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chàng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trai</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tài</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giỏi</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cứu</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một</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cô</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gái</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thoát</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hiểm</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nghèo</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từ</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ân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nghĩa</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đến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tình</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yêu</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algn="just">
              <a:lnSpc>
                <a:spcPct val="107000"/>
              </a:lnSpc>
            </a:pP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Đó</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là</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trang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anh</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hùng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hào</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hiệp</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trượng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nghĩa</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trọng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lễ</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giáo</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có</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lý</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tưởng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sống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cao</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đẹp</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en-US" sz="3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pP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Hình</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ảnh</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Lục</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Vân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Tiên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là</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hình</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mẫu</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toàn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vẹn</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lý</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tưởng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kết</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tinh</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vẻ</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đẹp</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anh</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hùng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thời</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Trung</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đại</a:t>
            </a:r>
            <a:r>
              <a:rPr lang="en-US" sz="3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8130946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AF74C8-581F-F032-D3D7-27CDD98E7562}"/>
              </a:ext>
            </a:extLst>
          </p:cNvPr>
          <p:cNvSpPr txBox="1"/>
          <p:nvPr/>
        </p:nvSpPr>
        <p:spPr>
          <a:xfrm>
            <a:off x="187403" y="63422"/>
            <a:ext cx="8672362" cy="744756"/>
          </a:xfrm>
          <a:prstGeom prst="rect">
            <a:avLst/>
          </a:prstGeom>
          <a:noFill/>
        </p:spPr>
        <p:txBody>
          <a:bodyPr wrap="square" lIns="0" tIns="0" rIns="0" bIns="0" rtlCol="0">
            <a:spAutoFit/>
          </a:bodyPr>
          <a:lstStyle/>
          <a:p>
            <a:pPr>
              <a:lnSpc>
                <a:spcPct val="150000"/>
              </a:lnSpc>
            </a:pPr>
            <a:r>
              <a:rPr lang="en-US" sz="3600" dirty="0">
                <a:solidFill>
                  <a:srgbClr val="FF0000"/>
                </a:solidFill>
                <a:latin typeface="#9Slide03 AmpleSoft Bold" panose="02000000000000000000" pitchFamily="2" charset="0"/>
                <a:ea typeface="Roboto Condensed ExtraBold" panose="02000000000000000000" pitchFamily="2" charset="0"/>
              </a:rPr>
              <a:t>- </a:t>
            </a:r>
            <a:r>
              <a:rPr lang="en-US" sz="3600" dirty="0" err="1">
                <a:solidFill>
                  <a:srgbClr val="FF0000"/>
                </a:solidFill>
                <a:latin typeface="#9Slide03 AmpleSoft Bold" panose="02000000000000000000" pitchFamily="2" charset="0"/>
                <a:ea typeface="Roboto Condensed ExtraBold" panose="02000000000000000000" pitchFamily="2" charset="0"/>
              </a:rPr>
              <a:t>Nhân</a:t>
            </a:r>
            <a:r>
              <a:rPr lang="en-US" sz="3600" dirty="0">
                <a:solidFill>
                  <a:srgbClr val="FF0000"/>
                </a:solidFill>
                <a:latin typeface="#9Slide03 AmpleSoft Bold" panose="02000000000000000000" pitchFamily="2" charset="0"/>
                <a:ea typeface="Roboto Condensed ExtraBold" panose="02000000000000000000" pitchFamily="2" charset="0"/>
              </a:rPr>
              <a:t> </a:t>
            </a:r>
            <a:r>
              <a:rPr lang="en-US" sz="3600" dirty="0" err="1">
                <a:solidFill>
                  <a:srgbClr val="FF0000"/>
                </a:solidFill>
                <a:latin typeface="#9Slide03 AmpleSoft Bold" panose="02000000000000000000" pitchFamily="2" charset="0"/>
                <a:ea typeface="Roboto Condensed ExtraBold" panose="02000000000000000000" pitchFamily="2" charset="0"/>
              </a:rPr>
              <a:t>vật</a:t>
            </a:r>
            <a:r>
              <a:rPr lang="en-US" sz="3600" dirty="0">
                <a:solidFill>
                  <a:srgbClr val="FF0000"/>
                </a:solidFill>
                <a:latin typeface="#9Slide03 AmpleSoft Bold" panose="02000000000000000000" pitchFamily="2" charset="0"/>
                <a:ea typeface="Roboto Condensed ExtraBold" panose="02000000000000000000" pitchFamily="2" charset="0"/>
              </a:rPr>
              <a:t> </a:t>
            </a:r>
            <a:r>
              <a:rPr lang="en-US" sz="3600" dirty="0" err="1">
                <a:solidFill>
                  <a:srgbClr val="FF0000"/>
                </a:solidFill>
                <a:latin typeface="#9Slide03 AmpleSoft Bold" panose="02000000000000000000" pitchFamily="2" charset="0"/>
                <a:ea typeface="Roboto Condensed ExtraBold" panose="02000000000000000000" pitchFamily="2" charset="0"/>
              </a:rPr>
              <a:t>Kiều</a:t>
            </a:r>
            <a:r>
              <a:rPr lang="en-US" sz="3600" dirty="0">
                <a:solidFill>
                  <a:srgbClr val="FF0000"/>
                </a:solidFill>
                <a:latin typeface="#9Slide03 AmpleSoft Bold" panose="02000000000000000000" pitchFamily="2" charset="0"/>
                <a:ea typeface="Roboto Condensed ExtraBold" panose="02000000000000000000" pitchFamily="2" charset="0"/>
              </a:rPr>
              <a:t> </a:t>
            </a:r>
            <a:r>
              <a:rPr lang="en-US" sz="3600" dirty="0" err="1">
                <a:solidFill>
                  <a:srgbClr val="FF0000"/>
                </a:solidFill>
                <a:latin typeface="#9Slide03 AmpleSoft Bold" panose="02000000000000000000" pitchFamily="2" charset="0"/>
                <a:ea typeface="Roboto Condensed ExtraBold" panose="02000000000000000000" pitchFamily="2" charset="0"/>
              </a:rPr>
              <a:t>Nguyệt</a:t>
            </a:r>
            <a:r>
              <a:rPr lang="en-US" sz="3600" dirty="0">
                <a:solidFill>
                  <a:srgbClr val="FF0000"/>
                </a:solidFill>
                <a:latin typeface="#9Slide03 AmpleSoft Bold" panose="02000000000000000000" pitchFamily="2" charset="0"/>
                <a:ea typeface="Roboto Condensed ExtraBold" panose="02000000000000000000" pitchFamily="2" charset="0"/>
              </a:rPr>
              <a:t> Nga</a:t>
            </a:r>
          </a:p>
        </p:txBody>
      </p:sp>
      <p:sp>
        <p:nvSpPr>
          <p:cNvPr id="77" name="Rectangle: Rounded Corners 76">
            <a:extLst>
              <a:ext uri="{FF2B5EF4-FFF2-40B4-BE49-F238E27FC236}">
                <a16:creationId xmlns:a16="http://schemas.microsoft.com/office/drawing/2014/main" id="{00CBD1D9-BD52-40B5-B191-27249C340242}"/>
              </a:ext>
            </a:extLst>
          </p:cNvPr>
          <p:cNvSpPr/>
          <p:nvPr/>
        </p:nvSpPr>
        <p:spPr>
          <a:xfrm rot="2700000">
            <a:off x="226800" y="2641712"/>
            <a:ext cx="741674" cy="815215"/>
          </a:xfrm>
          <a:prstGeom prst="roundRect">
            <a:avLst>
              <a:gd name="adj" fmla="val 10556"/>
            </a:avLst>
          </a:prstGeom>
          <a:solidFill>
            <a:schemeClr val="accent5">
              <a:lumMod val="60000"/>
              <a:lumOff val="4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8" name="Rectangle: Rounded Corners 77">
            <a:extLst>
              <a:ext uri="{FF2B5EF4-FFF2-40B4-BE49-F238E27FC236}">
                <a16:creationId xmlns:a16="http://schemas.microsoft.com/office/drawing/2014/main" id="{A8427B92-E316-4BBF-A5D9-43DAD042F050}"/>
              </a:ext>
            </a:extLst>
          </p:cNvPr>
          <p:cNvSpPr/>
          <p:nvPr/>
        </p:nvSpPr>
        <p:spPr>
          <a:xfrm rot="2731827" flipV="1">
            <a:off x="7841833" y="2578164"/>
            <a:ext cx="2972615" cy="1701672"/>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3" name="Picture Placeholder 12">
            <a:extLst>
              <a:ext uri="{FF2B5EF4-FFF2-40B4-BE49-F238E27FC236}">
                <a16:creationId xmlns:a16="http://schemas.microsoft.com/office/drawing/2014/main" id="{A5E6EB98-D1E8-9352-0014-AE16A9C8B5E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5248" t="966" r="-25248" b="44880"/>
          <a:stretch/>
        </p:blipFill>
        <p:spPr>
          <a:xfrm flipH="1">
            <a:off x="6883377" y="2250362"/>
            <a:ext cx="5308623" cy="4607638"/>
          </a:xfrm>
        </p:spPr>
      </p:pic>
      <p:pic>
        <p:nvPicPr>
          <p:cNvPr id="16" name="Picture Placeholder 15">
            <a:extLst>
              <a:ext uri="{FF2B5EF4-FFF2-40B4-BE49-F238E27FC236}">
                <a16:creationId xmlns:a16="http://schemas.microsoft.com/office/drawing/2014/main" id="{81B27EB6-1F27-9FF2-69E8-677A14A1FB7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2099" r="22099"/>
          <a:stretch/>
        </p:blipFill>
        <p:spPr>
          <a:xfrm flipH="1">
            <a:off x="7379108" y="-126359"/>
            <a:ext cx="4317159" cy="3662804"/>
          </a:xfrm>
        </p:spPr>
      </p:pic>
      <p:pic>
        <p:nvPicPr>
          <p:cNvPr id="19" name="Picture Placeholder 18">
            <a:extLst>
              <a:ext uri="{FF2B5EF4-FFF2-40B4-BE49-F238E27FC236}">
                <a16:creationId xmlns:a16="http://schemas.microsoft.com/office/drawing/2014/main" id="{A259F893-0463-9C8E-6B14-89C29627BCA9}"/>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5835" r="15835"/>
          <a:stretch/>
        </p:blipFill>
        <p:spPr>
          <a:xfrm flipH="1">
            <a:off x="6096000" y="2623638"/>
            <a:ext cx="3167522" cy="2852602"/>
          </a:xfrm>
        </p:spPr>
      </p:pic>
      <p:sp>
        <p:nvSpPr>
          <p:cNvPr id="3" name="TextBox 2">
            <a:extLst>
              <a:ext uri="{FF2B5EF4-FFF2-40B4-BE49-F238E27FC236}">
                <a16:creationId xmlns:a16="http://schemas.microsoft.com/office/drawing/2014/main" id="{CC480F84-7C25-CEDC-310B-992D71E0DEB9}"/>
              </a:ext>
            </a:extLst>
          </p:cNvPr>
          <p:cNvSpPr txBox="1"/>
          <p:nvPr/>
        </p:nvSpPr>
        <p:spPr>
          <a:xfrm>
            <a:off x="1148081" y="1510729"/>
            <a:ext cx="5140960" cy="4178067"/>
          </a:xfrm>
          <a:prstGeom prst="rect">
            <a:avLst/>
          </a:prstGeom>
          <a:noFill/>
        </p:spPr>
        <p:txBody>
          <a:bodyPr wrap="square">
            <a:spAutoFit/>
          </a:bodyPr>
          <a:lstStyle/>
          <a:p>
            <a:pPr algn="just">
              <a:lnSpc>
                <a:spcPct val="150000"/>
              </a:lnSpc>
            </a:pPr>
            <a:r>
              <a:rPr lang="vi-VN" sz="3600" dirty="0">
                <a:solidFill>
                  <a:srgbClr val="7030A0"/>
                </a:solidFill>
                <a:effectLst/>
                <a:latin typeface="#9Slide05 Fourth" panose="00000500000000000000" pitchFamily="2" charset="0"/>
                <a:ea typeface="MS Mincho" panose="02020609040205080304" pitchFamily="49" charset="-128"/>
              </a:rPr>
              <a:t>Kiều Nguyệt Nga kết tinh cho vẻ đẹp tâm hồn của người phụ nữ Việt Nam truyền thống</a:t>
            </a:r>
            <a:r>
              <a:rPr lang="en-US" sz="3600" dirty="0">
                <a:solidFill>
                  <a:srgbClr val="7030A0"/>
                </a:solidFill>
                <a:effectLst/>
                <a:latin typeface="#9Slide05 Fourth" panose="00000500000000000000" pitchFamily="2" charset="0"/>
                <a:ea typeface="MS Mincho" panose="02020609040205080304" pitchFamily="49" charset="-128"/>
              </a:rPr>
              <a:t>: </a:t>
            </a:r>
            <a:r>
              <a:rPr lang="en-US" sz="3600" dirty="0" err="1">
                <a:solidFill>
                  <a:srgbClr val="7030A0"/>
                </a:solidFill>
                <a:effectLst/>
                <a:latin typeface="#9Slide05 Fourth" panose="00000500000000000000" pitchFamily="2" charset="0"/>
                <a:ea typeface="MS Mincho" panose="02020609040205080304" pitchFamily="49" charset="-128"/>
              </a:rPr>
              <a:t>thuỳ</a:t>
            </a:r>
            <a:r>
              <a:rPr lang="en-US" sz="3600" dirty="0">
                <a:solidFill>
                  <a:srgbClr val="7030A0"/>
                </a:solidFill>
                <a:effectLst/>
                <a:latin typeface="#9Slide05 Fourth" panose="00000500000000000000" pitchFamily="2" charset="0"/>
                <a:ea typeface="MS Mincho" panose="02020609040205080304" pitchFamily="49" charset="-128"/>
              </a:rPr>
              <a:t> </a:t>
            </a:r>
            <a:r>
              <a:rPr lang="en-US" sz="3600" dirty="0" err="1">
                <a:solidFill>
                  <a:srgbClr val="7030A0"/>
                </a:solidFill>
                <a:effectLst/>
                <a:latin typeface="#9Slide05 Fourth" panose="00000500000000000000" pitchFamily="2" charset="0"/>
                <a:ea typeface="MS Mincho" panose="02020609040205080304" pitchFamily="49" charset="-128"/>
              </a:rPr>
              <a:t>mị</a:t>
            </a:r>
            <a:r>
              <a:rPr lang="en-US" sz="3600" dirty="0">
                <a:solidFill>
                  <a:srgbClr val="7030A0"/>
                </a:solidFill>
                <a:effectLst/>
                <a:latin typeface="#9Slide05 Fourth" panose="00000500000000000000" pitchFamily="2" charset="0"/>
                <a:ea typeface="MS Mincho" panose="02020609040205080304" pitchFamily="49" charset="-128"/>
              </a:rPr>
              <a:t>, </a:t>
            </a:r>
            <a:r>
              <a:rPr lang="en-US" sz="3600" dirty="0" err="1">
                <a:solidFill>
                  <a:srgbClr val="7030A0"/>
                </a:solidFill>
                <a:effectLst/>
                <a:latin typeface="#9Slide05 Fourth" panose="00000500000000000000" pitchFamily="2" charset="0"/>
                <a:ea typeface="MS Mincho" panose="02020609040205080304" pitchFamily="49" charset="-128"/>
              </a:rPr>
              <a:t>nết</a:t>
            </a:r>
            <a:r>
              <a:rPr lang="en-US" sz="3600" dirty="0">
                <a:solidFill>
                  <a:srgbClr val="7030A0"/>
                </a:solidFill>
                <a:effectLst/>
                <a:latin typeface="#9Slide05 Fourth" panose="00000500000000000000" pitchFamily="2" charset="0"/>
                <a:ea typeface="MS Mincho" panose="02020609040205080304" pitchFamily="49" charset="-128"/>
              </a:rPr>
              <a:t> </a:t>
            </a:r>
            <a:r>
              <a:rPr lang="en-US" sz="3600" dirty="0" err="1">
                <a:solidFill>
                  <a:srgbClr val="7030A0"/>
                </a:solidFill>
                <a:effectLst/>
                <a:latin typeface="#9Slide05 Fourth" panose="00000500000000000000" pitchFamily="2" charset="0"/>
                <a:ea typeface="MS Mincho" panose="02020609040205080304" pitchFamily="49" charset="-128"/>
              </a:rPr>
              <a:t>na</a:t>
            </a:r>
            <a:r>
              <a:rPr lang="en-US" sz="3600" dirty="0">
                <a:solidFill>
                  <a:srgbClr val="7030A0"/>
                </a:solidFill>
                <a:effectLst/>
                <a:latin typeface="#9Slide05 Fourth" panose="00000500000000000000" pitchFamily="2" charset="0"/>
                <a:ea typeface="MS Mincho" panose="02020609040205080304" pitchFamily="49" charset="-128"/>
              </a:rPr>
              <a:t>, </a:t>
            </a:r>
            <a:r>
              <a:rPr lang="en-US" sz="3600" dirty="0" err="1">
                <a:solidFill>
                  <a:srgbClr val="7030A0"/>
                </a:solidFill>
                <a:effectLst/>
                <a:latin typeface="#9Slide05 Fourth" panose="00000500000000000000" pitchFamily="2" charset="0"/>
                <a:ea typeface="MS Mincho" panose="02020609040205080304" pitchFamily="49" charset="-128"/>
              </a:rPr>
              <a:t>trọng</a:t>
            </a:r>
            <a:r>
              <a:rPr lang="en-US" sz="3600" dirty="0">
                <a:solidFill>
                  <a:srgbClr val="7030A0"/>
                </a:solidFill>
                <a:effectLst/>
                <a:latin typeface="#9Slide05 Fourth" panose="00000500000000000000" pitchFamily="2" charset="0"/>
                <a:ea typeface="MS Mincho" panose="02020609040205080304" pitchFamily="49" charset="-128"/>
              </a:rPr>
              <a:t> </a:t>
            </a:r>
            <a:r>
              <a:rPr lang="en-US" sz="3600" dirty="0" err="1">
                <a:solidFill>
                  <a:srgbClr val="7030A0"/>
                </a:solidFill>
                <a:effectLst/>
                <a:latin typeface="#9Slide05 Fourth" panose="00000500000000000000" pitchFamily="2" charset="0"/>
                <a:ea typeface="MS Mincho" panose="02020609040205080304" pitchFamily="49" charset="-128"/>
              </a:rPr>
              <a:t>ân</a:t>
            </a:r>
            <a:r>
              <a:rPr lang="en-US" sz="3600" dirty="0">
                <a:solidFill>
                  <a:srgbClr val="7030A0"/>
                </a:solidFill>
                <a:effectLst/>
                <a:latin typeface="#9Slide05 Fourth" panose="00000500000000000000" pitchFamily="2" charset="0"/>
                <a:ea typeface="MS Mincho" panose="02020609040205080304" pitchFamily="49" charset="-128"/>
              </a:rPr>
              <a:t> </a:t>
            </a:r>
            <a:r>
              <a:rPr lang="en-US" sz="3600" dirty="0" err="1">
                <a:solidFill>
                  <a:srgbClr val="7030A0"/>
                </a:solidFill>
                <a:effectLst/>
                <a:latin typeface="#9Slide05 Fourth" panose="00000500000000000000" pitchFamily="2" charset="0"/>
                <a:ea typeface="MS Mincho" panose="02020609040205080304" pitchFamily="49" charset="-128"/>
              </a:rPr>
              <a:t>nghĩa</a:t>
            </a:r>
            <a:r>
              <a:rPr lang="en-US" sz="3600" dirty="0">
                <a:solidFill>
                  <a:srgbClr val="7030A0"/>
                </a:solidFill>
                <a:effectLst/>
                <a:latin typeface="#9Slide05 Fourth" panose="00000500000000000000" pitchFamily="2" charset="0"/>
                <a:ea typeface="MS Mincho" panose="02020609040205080304" pitchFamily="49" charset="-128"/>
              </a:rPr>
              <a:t> </a:t>
            </a:r>
            <a:r>
              <a:rPr lang="en-US" sz="3600" dirty="0" err="1">
                <a:solidFill>
                  <a:srgbClr val="7030A0"/>
                </a:solidFill>
                <a:effectLst/>
                <a:latin typeface="#9Slide05 Fourth" panose="00000500000000000000" pitchFamily="2" charset="0"/>
                <a:ea typeface="MS Mincho" panose="02020609040205080304" pitchFamily="49" charset="-128"/>
              </a:rPr>
              <a:t>ân</a:t>
            </a:r>
            <a:r>
              <a:rPr lang="en-US" sz="3600" dirty="0">
                <a:solidFill>
                  <a:srgbClr val="7030A0"/>
                </a:solidFill>
                <a:effectLst/>
                <a:latin typeface="#9Slide05 Fourth" panose="00000500000000000000" pitchFamily="2" charset="0"/>
                <a:ea typeface="MS Mincho" panose="02020609040205080304" pitchFamily="49" charset="-128"/>
              </a:rPr>
              <a:t> </a:t>
            </a:r>
            <a:r>
              <a:rPr lang="en-US" sz="3600" dirty="0" err="1">
                <a:solidFill>
                  <a:srgbClr val="7030A0"/>
                </a:solidFill>
                <a:effectLst/>
                <a:latin typeface="#9Slide05 Fourth" panose="00000500000000000000" pitchFamily="2" charset="0"/>
                <a:ea typeface="MS Mincho" panose="02020609040205080304" pitchFamily="49" charset="-128"/>
              </a:rPr>
              <a:t>tình</a:t>
            </a:r>
            <a:r>
              <a:rPr lang="en-US" sz="3600" dirty="0">
                <a:solidFill>
                  <a:srgbClr val="7030A0"/>
                </a:solidFill>
                <a:effectLst/>
                <a:latin typeface="#9Slide05 Fourth" panose="00000500000000000000" pitchFamily="2" charset="0"/>
                <a:ea typeface="MS Mincho" panose="02020609040205080304" pitchFamily="49" charset="-128"/>
              </a:rPr>
              <a:t>.</a:t>
            </a:r>
            <a:endParaRPr lang="en-US" sz="3600" dirty="0">
              <a:solidFill>
                <a:srgbClr val="7030A0"/>
              </a:solidFill>
              <a:latin typeface="#9Slide05 Fourth" panose="00000500000000000000" pitchFamily="2" charset="0"/>
            </a:endParaRPr>
          </a:p>
        </p:txBody>
      </p:sp>
    </p:spTree>
    <p:extLst>
      <p:ext uri="{BB962C8B-B14F-4D97-AF65-F5344CB8AC3E}">
        <p14:creationId xmlns:p14="http://schemas.microsoft.com/office/powerpoint/2010/main" val="33802523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Rounded Corners 76">
            <a:extLst>
              <a:ext uri="{FF2B5EF4-FFF2-40B4-BE49-F238E27FC236}">
                <a16:creationId xmlns:a16="http://schemas.microsoft.com/office/drawing/2014/main" id="{00CBD1D9-BD52-40B5-B191-27249C340242}"/>
              </a:ext>
            </a:extLst>
          </p:cNvPr>
          <p:cNvSpPr/>
          <p:nvPr/>
        </p:nvSpPr>
        <p:spPr>
          <a:xfrm rot="2700000">
            <a:off x="3110145" y="2831154"/>
            <a:ext cx="558808" cy="515737"/>
          </a:xfrm>
          <a:prstGeom prst="roundRect">
            <a:avLst>
              <a:gd name="adj" fmla="val 10556"/>
            </a:avLst>
          </a:prstGeom>
          <a:solidFill>
            <a:schemeClr val="accent5">
              <a:lumMod val="60000"/>
              <a:lumOff val="4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78" name="Rectangle: Rounded Corners 77">
            <a:extLst>
              <a:ext uri="{FF2B5EF4-FFF2-40B4-BE49-F238E27FC236}">
                <a16:creationId xmlns:a16="http://schemas.microsoft.com/office/drawing/2014/main" id="{A8427B92-E316-4BBF-A5D9-43DAD042F050}"/>
              </a:ext>
            </a:extLst>
          </p:cNvPr>
          <p:cNvSpPr/>
          <p:nvPr/>
        </p:nvSpPr>
        <p:spPr>
          <a:xfrm rot="2731827">
            <a:off x="357753" y="2848863"/>
            <a:ext cx="2972615" cy="1365708"/>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13" name="Picture Placeholder 12">
            <a:extLst>
              <a:ext uri="{FF2B5EF4-FFF2-40B4-BE49-F238E27FC236}">
                <a16:creationId xmlns:a16="http://schemas.microsoft.com/office/drawing/2014/main" id="{A5E6EB98-D1E8-9352-0014-AE16A9C8B5E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5248" t="966" r="-25248" b="44880"/>
          <a:stretch/>
        </p:blipFill>
        <p:spPr>
          <a:xfrm>
            <a:off x="-114431" y="2261938"/>
            <a:ext cx="4260533" cy="4607638"/>
          </a:xfrm>
        </p:spPr>
      </p:pic>
      <p:pic>
        <p:nvPicPr>
          <p:cNvPr id="16" name="Picture Placeholder 15">
            <a:extLst>
              <a:ext uri="{FF2B5EF4-FFF2-40B4-BE49-F238E27FC236}">
                <a16:creationId xmlns:a16="http://schemas.microsoft.com/office/drawing/2014/main" id="{81B27EB6-1F27-9FF2-69E8-677A14A1FB7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2099" r="22099"/>
          <a:stretch/>
        </p:blipFill>
        <p:spPr>
          <a:xfrm>
            <a:off x="2791177" y="2770899"/>
            <a:ext cx="3464815" cy="3662804"/>
          </a:xfrm>
        </p:spPr>
      </p:pic>
      <p:pic>
        <p:nvPicPr>
          <p:cNvPr id="19" name="Picture Placeholder 18">
            <a:extLst>
              <a:ext uri="{FF2B5EF4-FFF2-40B4-BE49-F238E27FC236}">
                <a16:creationId xmlns:a16="http://schemas.microsoft.com/office/drawing/2014/main" id="{A259F893-0463-9C8E-6B14-89C29627BCA9}"/>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5835" r="15835"/>
          <a:stretch/>
        </p:blipFill>
        <p:spPr>
          <a:xfrm>
            <a:off x="1167446" y="1872356"/>
            <a:ext cx="2267287" cy="2352155"/>
          </a:xfrm>
        </p:spPr>
      </p:pic>
      <p:sp>
        <p:nvSpPr>
          <p:cNvPr id="14" name="TextBox 13">
            <a:extLst>
              <a:ext uri="{FF2B5EF4-FFF2-40B4-BE49-F238E27FC236}">
                <a16:creationId xmlns:a16="http://schemas.microsoft.com/office/drawing/2014/main" id="{FA404DEB-5E9C-4DD6-A67F-B310EA096C5F}"/>
              </a:ext>
            </a:extLst>
          </p:cNvPr>
          <p:cNvSpPr txBox="1"/>
          <p:nvPr/>
        </p:nvSpPr>
        <p:spPr>
          <a:xfrm>
            <a:off x="6255992" y="490712"/>
            <a:ext cx="5577417" cy="6619826"/>
          </a:xfrm>
          <a:prstGeom prst="rect">
            <a:avLst/>
          </a:prstGeom>
          <a:noFill/>
        </p:spPr>
        <p:txBody>
          <a:bodyPr wrap="square" lIns="0" tIns="0" rIns="0" bIns="0" rtlCol="0">
            <a:spAutoFit/>
          </a:bodyPr>
          <a:lstStyle/>
          <a:p>
            <a:pPr lvl="0" algn="just">
              <a:lnSpc>
                <a:spcPct val="107000"/>
              </a:lnSpc>
            </a:pPr>
            <a:r>
              <a:rPr lang="en-US" sz="3400" dirty="0">
                <a:solidFill>
                  <a:srgbClr val="FF0000"/>
                </a:solidFill>
                <a:latin typeface="#9Slide03 AmpleSoft Bold" panose="02000000000000000000" pitchFamily="2" charset="0"/>
                <a:ea typeface="Roboto Condensed ExtraBold" panose="02000000000000000000" pitchFamily="2" charset="0"/>
              </a:rPr>
              <a:t>     Vẻ </a:t>
            </a:r>
            <a:r>
              <a:rPr lang="en-US" sz="3400" dirty="0" err="1">
                <a:solidFill>
                  <a:srgbClr val="FF0000"/>
                </a:solidFill>
                <a:latin typeface="#9Slide03 AmpleSoft Bold" panose="02000000000000000000" pitchFamily="2" charset="0"/>
                <a:ea typeface="Roboto Condensed ExtraBold" panose="02000000000000000000" pitchFamily="2" charset="0"/>
              </a:rPr>
              <a:t>đẹp</a:t>
            </a:r>
            <a:r>
              <a:rPr lang="en-US" sz="3400" dirty="0">
                <a:solidFill>
                  <a:srgbClr val="FF0000"/>
                </a:solidFill>
                <a:latin typeface="#9Slide03 AmpleSoft Bold" panose="02000000000000000000" pitchFamily="2" charset="0"/>
                <a:ea typeface="Roboto Condensed ExtraBold" panose="02000000000000000000" pitchFamily="2" charset="0"/>
              </a:rPr>
              <a:t> </a:t>
            </a:r>
            <a:r>
              <a:rPr lang="en-US" sz="3400" dirty="0" err="1">
                <a:solidFill>
                  <a:srgbClr val="FF0000"/>
                </a:solidFill>
                <a:latin typeface="#9Slide03 AmpleSoft Bold" panose="02000000000000000000" pitchFamily="2" charset="0"/>
                <a:ea typeface="Roboto Condensed ExtraBold" panose="02000000000000000000" pitchFamily="2" charset="0"/>
              </a:rPr>
              <a:t>của</a:t>
            </a:r>
            <a:r>
              <a:rPr lang="en-US" sz="3400" dirty="0">
                <a:solidFill>
                  <a:srgbClr val="FF0000"/>
                </a:solidFill>
                <a:latin typeface="#9Slide03 AmpleSoft Bold" panose="02000000000000000000" pitchFamily="2" charset="0"/>
                <a:ea typeface="Roboto Condensed ExtraBold" panose="02000000000000000000" pitchFamily="2" charset="0"/>
              </a:rPr>
              <a:t> </a:t>
            </a:r>
            <a:r>
              <a:rPr lang="en-US" sz="3400" dirty="0" err="1">
                <a:solidFill>
                  <a:srgbClr val="FF0000"/>
                </a:solidFill>
                <a:latin typeface="#9Slide03 AmpleSoft Bold" panose="02000000000000000000" pitchFamily="2" charset="0"/>
                <a:ea typeface="Roboto Condensed ExtraBold" panose="02000000000000000000" pitchFamily="2" charset="0"/>
              </a:rPr>
              <a:t>Lục</a:t>
            </a:r>
            <a:r>
              <a:rPr lang="en-US" sz="3400" dirty="0">
                <a:solidFill>
                  <a:srgbClr val="FF0000"/>
                </a:solidFill>
                <a:latin typeface="#9Slide03 AmpleSoft Bold" panose="02000000000000000000" pitchFamily="2" charset="0"/>
                <a:ea typeface="Roboto Condensed ExtraBold" panose="02000000000000000000" pitchFamily="2" charset="0"/>
              </a:rPr>
              <a:t> </a:t>
            </a:r>
            <a:r>
              <a:rPr lang="en-US" sz="3400" dirty="0" err="1">
                <a:solidFill>
                  <a:srgbClr val="FF0000"/>
                </a:solidFill>
                <a:latin typeface="#9Slide03 AmpleSoft Bold" panose="02000000000000000000" pitchFamily="2" charset="0"/>
                <a:ea typeface="Roboto Condensed ExtraBold" panose="02000000000000000000" pitchFamily="2" charset="0"/>
              </a:rPr>
              <a:t>Vân</a:t>
            </a:r>
            <a:r>
              <a:rPr lang="en-US" sz="3400" dirty="0">
                <a:solidFill>
                  <a:srgbClr val="FF0000"/>
                </a:solidFill>
                <a:latin typeface="#9Slide03 AmpleSoft Bold" panose="02000000000000000000" pitchFamily="2" charset="0"/>
                <a:ea typeface="Roboto Condensed ExtraBold" panose="02000000000000000000" pitchFamily="2" charset="0"/>
              </a:rPr>
              <a:t> </a:t>
            </a:r>
            <a:r>
              <a:rPr lang="en-US" sz="3400" dirty="0" err="1">
                <a:solidFill>
                  <a:srgbClr val="FF0000"/>
                </a:solidFill>
                <a:latin typeface="#9Slide03 AmpleSoft Bold" panose="02000000000000000000" pitchFamily="2" charset="0"/>
                <a:ea typeface="Roboto Condensed ExtraBold" panose="02000000000000000000" pitchFamily="2" charset="0"/>
              </a:rPr>
              <a:t>Tiên</a:t>
            </a:r>
            <a:r>
              <a:rPr lang="en-US" sz="3400" dirty="0">
                <a:solidFill>
                  <a:srgbClr val="FF0000"/>
                </a:solidFill>
                <a:latin typeface="#9Slide03 AmpleSoft Bold" panose="02000000000000000000" pitchFamily="2" charset="0"/>
                <a:ea typeface="Roboto Condensed ExtraBold" panose="02000000000000000000" pitchFamily="2" charset="0"/>
              </a:rPr>
              <a:t> </a:t>
            </a:r>
            <a:r>
              <a:rPr lang="en-US" sz="3400" dirty="0" err="1">
                <a:solidFill>
                  <a:srgbClr val="FF0000"/>
                </a:solidFill>
                <a:latin typeface="#9Slide03 AmpleSoft Bold" panose="02000000000000000000" pitchFamily="2" charset="0"/>
                <a:ea typeface="Roboto Condensed ExtraBold" panose="02000000000000000000" pitchFamily="2" charset="0"/>
              </a:rPr>
              <a:t>và</a:t>
            </a:r>
            <a:r>
              <a:rPr lang="en-US" sz="3400" dirty="0">
                <a:solidFill>
                  <a:srgbClr val="FF0000"/>
                </a:solidFill>
                <a:latin typeface="#9Slide03 AmpleSoft Bold" panose="02000000000000000000" pitchFamily="2" charset="0"/>
                <a:ea typeface="Roboto Condensed ExtraBold" panose="02000000000000000000" pitchFamily="2" charset="0"/>
              </a:rPr>
              <a:t> </a:t>
            </a:r>
            <a:r>
              <a:rPr kumimoji="0" lang="en-US" sz="34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Kiều</a:t>
            </a:r>
            <a:r>
              <a:rPr kumimoji="0" lang="en-US" sz="34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a:t>
            </a:r>
            <a:r>
              <a:rPr kumimoji="0" lang="en-US" sz="3400" b="0" i="0" u="none" strike="noStrike" kern="1200" cap="none" spc="0" normalizeH="0" baseline="0" noProof="0" dirty="0" err="1">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Nguyệt</a:t>
            </a:r>
            <a:r>
              <a:rPr kumimoji="0" lang="en-US" sz="34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rPr>
              <a:t> Nga: </a:t>
            </a:r>
            <a:r>
              <a:rPr lang="en-US" sz="3400" dirty="0">
                <a:solidFill>
                  <a:srgbClr val="FF0000"/>
                </a:solidFill>
                <a:latin typeface="#9Slide03 AmpleSoft Bold" panose="02000000000000000000" pitchFamily="2" charset="0"/>
                <a:ea typeface="Calibri" panose="020F0502020204030204" pitchFamily="34" charset="0"/>
                <a:cs typeface="Times New Roman" panose="02020603050405020304" pitchFamily="18" charset="0"/>
              </a:rPr>
              <a:t> </a:t>
            </a:r>
          </a:p>
          <a:p>
            <a:pPr lvl="0" algn="just">
              <a:lnSpc>
                <a:spcPct val="107000"/>
              </a:lnSpc>
            </a:pP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Là</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vẻ</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đẹp</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tính</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cách</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tâm</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hồn</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của</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dân</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Nam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Bộ</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Qua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đó</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Nguyễn</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Đình</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Chiểu</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gửi</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gắm</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niềm</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trân</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trọng</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ngợi</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ca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vẻ</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đẹp</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tâm</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hồn</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ng</a:t>
            </a:r>
            <a:r>
              <a:rPr lang="vi-VN"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ư</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ời</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dân</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Nam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Bộ</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nói</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riêng</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con ng</a:t>
            </a:r>
            <a:r>
              <a:rPr lang="vi-VN"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ư</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ời</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Việt</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Nam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nói</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chung</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và</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ước</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vọng</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vi-VN"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về lẽ công bằng và chính nghĩa</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trong</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xã</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3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hội</a:t>
            </a:r>
            <a:r>
              <a:rPr lang="en-US" sz="3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en-US" sz="3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spcBef>
                <a:spcPts val="0"/>
              </a:spcBef>
              <a:spcAft>
                <a:spcPts val="0"/>
              </a:spcAft>
              <a:buClrTx/>
              <a:buSzTx/>
              <a:buFontTx/>
              <a:buNone/>
              <a:tabLst/>
              <a:defRPr/>
            </a:pPr>
            <a:endParaRPr kumimoji="0" lang="en-US" sz="3000" b="0" i="0" u="none" strike="noStrike" kern="1200" cap="none" spc="0" normalizeH="0" baseline="0" noProof="0" dirty="0">
              <a:ln>
                <a:noFill/>
              </a:ln>
              <a:solidFill>
                <a:srgbClr val="FF0000"/>
              </a:solidFill>
              <a:effectLst/>
              <a:uLnTx/>
              <a:uFillTx/>
              <a:latin typeface="#9Slide03 AmpleSoft Bold" panose="02000000000000000000" pitchFamily="2" charset="0"/>
              <a:ea typeface="Roboto Condensed ExtraBold" panose="02000000000000000000" pitchFamily="2" charset="0"/>
              <a:cs typeface="+mn-cs"/>
            </a:endParaRPr>
          </a:p>
        </p:txBody>
      </p:sp>
    </p:spTree>
    <p:extLst>
      <p:ext uri="{BB962C8B-B14F-4D97-AF65-F5344CB8AC3E}">
        <p14:creationId xmlns:p14="http://schemas.microsoft.com/office/powerpoint/2010/main" val="50760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 calcmode="lin" valueType="num">
                                      <p:cBhvr>
                                        <p:cTn id="7" dur="1000" fill="hold"/>
                                        <p:tgtEl>
                                          <p:spTgt spid="14">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14">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14">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1451" y="11575"/>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679577" y="401024"/>
            <a:ext cx="6131292" cy="1250663"/>
          </a:xfrm>
          <a:prstGeom prst="rect">
            <a:avLst/>
          </a:prstGeom>
          <a:noFill/>
        </p:spPr>
        <p:txBody>
          <a:bodyPr wrap="square" lIns="0" tIns="0" rIns="0" bIns="0" rtlCol="0">
            <a:spAutoFit/>
          </a:bodyPr>
          <a:lstStyle/>
          <a:p>
            <a:pPr marL="0" marR="0" lvl="0" indent="0" algn="ctr" defTabSz="914400" rtl="0" eaLnBrk="1" fontAlgn="auto" latinLnBrk="0" hangingPunct="1">
              <a:lnSpc>
                <a:spcPct val="115000"/>
              </a:lnSpc>
              <a:spcBef>
                <a:spcPts val="0"/>
              </a:spcBef>
              <a:spcAft>
                <a:spcPts val="120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Tập</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làm</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nhà</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nghiên</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cứu</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gn="ctr" defTabSz="914400" rtl="0" eaLnBrk="1" fontAlgn="auto" latinLnBrk="0" hangingPunct="1">
              <a:lnSpc>
                <a:spcPct val="115000"/>
              </a:lnSpc>
              <a:spcBef>
                <a:spcPts val="0"/>
              </a:spcBef>
              <a:spcAft>
                <a:spcPts val="1200"/>
              </a:spcAft>
              <a:buClrTx/>
              <a:buSzTx/>
              <a:buFontTx/>
              <a:buNone/>
              <a:tabLst/>
              <a:defRPr/>
            </a:pP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truyện</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th</a:t>
            </a:r>
            <a:r>
              <a:rPr kumimoji="0" 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ơ</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Nôm</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6801" b="6801"/>
          <a:stretch/>
        </p:blipFill>
        <p:spPr>
          <a:xfrm>
            <a:off x="8154618" y="0"/>
            <a:ext cx="4037382" cy="5485632"/>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D97F8F25-A933-BF0B-E24C-FC992B7C7238}"/>
              </a:ext>
            </a:extLst>
          </p:cNvPr>
          <p:cNvSpPr txBox="1"/>
          <p:nvPr/>
        </p:nvSpPr>
        <p:spPr>
          <a:xfrm>
            <a:off x="930573" y="2421281"/>
            <a:ext cx="7719461" cy="742511"/>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a:ea typeface="+mn-ea"/>
                <a:cs typeface="+mn-cs"/>
              </a:rPr>
              <a:t> </a:t>
            </a:r>
            <a:endParaRPr kumimoji="0" lang="en-US" sz="3200" b="0" i="0" u="none" strike="noStrike" kern="1200" cap="none" spc="0" normalizeH="0" baseline="0" noProof="0" dirty="0">
              <a:ln>
                <a:noFill/>
              </a:ln>
              <a:solidFill>
                <a:prstClr val="black"/>
              </a:solidFill>
              <a:effectLst/>
              <a:uLnTx/>
              <a:uFillTx/>
              <a:latin typeface="times new roman"/>
              <a:ea typeface="+mn-ea"/>
              <a:cs typeface="+mn-cs"/>
            </a:endParaRPr>
          </a:p>
        </p:txBody>
      </p:sp>
      <p:sp>
        <p:nvSpPr>
          <p:cNvPr id="2" name="Cloud 1">
            <a:extLst>
              <a:ext uri="{FF2B5EF4-FFF2-40B4-BE49-F238E27FC236}">
                <a16:creationId xmlns:a16="http://schemas.microsoft.com/office/drawing/2014/main" id="{A321C0FF-4167-CB52-1005-9258552F73BD}"/>
              </a:ext>
            </a:extLst>
          </p:cNvPr>
          <p:cNvSpPr/>
          <p:nvPr/>
        </p:nvSpPr>
        <p:spPr>
          <a:xfrm>
            <a:off x="1330437" y="2496865"/>
            <a:ext cx="4921073" cy="3521380"/>
          </a:xfrm>
          <a:prstGeom prst="cloud">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Tìm</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thơ</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trong</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r>
              <a:rPr kumimoji="0" lang="en-US" sz="2800" b="1" i="0" u="none" strike="noStrike" kern="1200" cap="none" spc="0" normalizeH="0" baseline="0" noProof="0" dirty="0" err="1">
                <a:ln>
                  <a:noFill/>
                </a:ln>
                <a:solidFill>
                  <a:prstClr val="black"/>
                </a:solidFill>
                <a:effectLst/>
                <a:uLnTx/>
                <a:uFillTx/>
                <a:latin typeface="times new roman"/>
                <a:ea typeface="+mn-ea"/>
                <a:cs typeface="+mn-cs"/>
              </a:rPr>
              <a:t>truyện</a:t>
            </a:r>
            <a:r>
              <a:rPr kumimoji="0" lang="en-US" sz="2800" b="1" i="0" u="none" strike="noStrike" kern="1200" cap="none" spc="0" normalizeH="0" baseline="0" noProof="0" dirty="0">
                <a:ln>
                  <a:noFill/>
                </a:ln>
                <a:solidFill>
                  <a:prstClr val="black"/>
                </a:solidFill>
                <a:effectLst/>
                <a:uLnTx/>
                <a:uFillTx/>
                <a:latin typeface="times new roman"/>
                <a:ea typeface="+mn-ea"/>
                <a:cs typeface="+mn-cs"/>
              </a:rPr>
              <a:t>” </a:t>
            </a:r>
          </a:p>
        </p:txBody>
      </p:sp>
    </p:spTree>
    <p:extLst>
      <p:ext uri="{BB962C8B-B14F-4D97-AF65-F5344CB8AC3E}">
        <p14:creationId xmlns:p14="http://schemas.microsoft.com/office/powerpoint/2010/main" val="284801805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AF74C8-581F-F032-D3D7-27CDD98E7562}"/>
              </a:ext>
            </a:extLst>
          </p:cNvPr>
          <p:cNvSpPr txBox="1"/>
          <p:nvPr/>
        </p:nvSpPr>
        <p:spPr>
          <a:xfrm>
            <a:off x="187403" y="63422"/>
            <a:ext cx="7273712" cy="1156342"/>
          </a:xfrm>
          <a:prstGeom prst="rect">
            <a:avLst/>
          </a:prstGeom>
          <a:noFill/>
        </p:spPr>
        <p:txBody>
          <a:bodyPr wrap="square" lIns="0" tIns="0" rIns="0" bIns="0" rtlCol="0">
            <a:spAutoFit/>
          </a:bodyPr>
          <a:lstStyle/>
          <a:p>
            <a:pPr algn="ctr">
              <a:lnSpc>
                <a:spcPct val="107000"/>
              </a:lnSpc>
              <a:spcAft>
                <a:spcPts val="0"/>
              </a:spcAft>
            </a:pP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Yếu</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tố</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chuyện</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Lục</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Vân</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Tiên</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cứu</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Kiều</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Nguyệt</a:t>
            </a:r>
            <a:r>
              <a:rPr lang="en-US"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Nga </a:t>
            </a:r>
            <a:endParaRPr lang="en-US"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7" name="Rectangle: Rounded Corners 76">
            <a:extLst>
              <a:ext uri="{FF2B5EF4-FFF2-40B4-BE49-F238E27FC236}">
                <a16:creationId xmlns:a16="http://schemas.microsoft.com/office/drawing/2014/main" id="{00CBD1D9-BD52-40B5-B191-27249C340242}"/>
              </a:ext>
            </a:extLst>
          </p:cNvPr>
          <p:cNvSpPr/>
          <p:nvPr/>
        </p:nvSpPr>
        <p:spPr>
          <a:xfrm rot="2700000">
            <a:off x="3110145" y="2831154"/>
            <a:ext cx="558808" cy="515737"/>
          </a:xfrm>
          <a:prstGeom prst="roundRect">
            <a:avLst>
              <a:gd name="adj" fmla="val 10556"/>
            </a:avLst>
          </a:prstGeom>
          <a:solidFill>
            <a:schemeClr val="accent5">
              <a:lumMod val="60000"/>
              <a:lumOff val="4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8" name="Rectangle: Rounded Corners 77">
            <a:extLst>
              <a:ext uri="{FF2B5EF4-FFF2-40B4-BE49-F238E27FC236}">
                <a16:creationId xmlns:a16="http://schemas.microsoft.com/office/drawing/2014/main" id="{A8427B92-E316-4BBF-A5D9-43DAD042F050}"/>
              </a:ext>
            </a:extLst>
          </p:cNvPr>
          <p:cNvSpPr/>
          <p:nvPr/>
        </p:nvSpPr>
        <p:spPr>
          <a:xfrm rot="5400000">
            <a:off x="-788223" y="4688840"/>
            <a:ext cx="2972615" cy="1365708"/>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6" name="Picture Placeholder 15">
            <a:extLst>
              <a:ext uri="{FF2B5EF4-FFF2-40B4-BE49-F238E27FC236}">
                <a16:creationId xmlns:a16="http://schemas.microsoft.com/office/drawing/2014/main" id="{81B27EB6-1F27-9FF2-69E8-677A14A1FB7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2099" r="22099"/>
          <a:stretch/>
        </p:blipFill>
        <p:spPr>
          <a:xfrm>
            <a:off x="0" y="1257620"/>
            <a:ext cx="3464815" cy="3662804"/>
          </a:xfrm>
        </p:spPr>
      </p:pic>
      <p:pic>
        <p:nvPicPr>
          <p:cNvPr id="19" name="Picture Placeholder 18">
            <a:extLst>
              <a:ext uri="{FF2B5EF4-FFF2-40B4-BE49-F238E27FC236}">
                <a16:creationId xmlns:a16="http://schemas.microsoft.com/office/drawing/2014/main" id="{A259F893-0463-9C8E-6B14-89C29627BCA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5835" r="15835"/>
          <a:stretch/>
        </p:blipFill>
        <p:spPr>
          <a:xfrm>
            <a:off x="95202" y="3885386"/>
            <a:ext cx="2267287" cy="2352155"/>
          </a:xfrm>
        </p:spPr>
      </p:pic>
      <p:sp>
        <p:nvSpPr>
          <p:cNvPr id="5" name="TextBox 4">
            <a:extLst>
              <a:ext uri="{FF2B5EF4-FFF2-40B4-BE49-F238E27FC236}">
                <a16:creationId xmlns:a16="http://schemas.microsoft.com/office/drawing/2014/main" id="{2D5BC94A-7849-AD53-3AA0-AFF88AE0D895}"/>
              </a:ext>
            </a:extLst>
          </p:cNvPr>
          <p:cNvSpPr txBox="1"/>
          <p:nvPr/>
        </p:nvSpPr>
        <p:spPr>
          <a:xfrm>
            <a:off x="3769459" y="2006286"/>
            <a:ext cx="8173725" cy="4218784"/>
          </a:xfrm>
          <a:prstGeom prst="rect">
            <a:avLst/>
          </a:prstGeom>
          <a:noFill/>
        </p:spPr>
        <p:txBody>
          <a:bodyPr wrap="square">
            <a:spAutoFit/>
          </a:bodyPr>
          <a:lstStyle/>
          <a:p>
            <a:pPr algn="just">
              <a:lnSpc>
                <a:spcPct val="107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Vẻ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đẹp</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khí</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phách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tâm</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hồn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năng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cùng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cuộc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đối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đáp</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thành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nhã</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nhặn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chuẩn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mực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Tiên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Kiều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Nguyệt</a:t>
            </a:r>
            <a:r>
              <a:rPr lang="en-US" sz="2800" dirty="0">
                <a:latin typeface="Times New Roman" panose="02020603050405020304" pitchFamily="18" charset="0"/>
                <a:ea typeface="Calibri" panose="020F0502020204030204" pitchFamily="34" charset="0"/>
                <a:cs typeface="Times New Roman" panose="02020603050405020304" pitchFamily="18" charset="0"/>
              </a:rPr>
              <a:t> Nga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đã</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tạo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chất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chất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trữ</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tình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Niềm</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trọng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ngợi</a:t>
            </a:r>
            <a:r>
              <a:rPr lang="en-US" sz="2800" dirty="0">
                <a:latin typeface="Times New Roman" panose="02020603050405020304" pitchFamily="18" charset="0"/>
                <a:ea typeface="Calibri" panose="020F0502020204030204" pitchFamily="34" charset="0"/>
                <a:cs typeface="Times New Roman" panose="02020603050405020304" pitchFamily="18" charset="0"/>
              </a:rPr>
              <a:t> ca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vẻ</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đẹp</a:t>
            </a:r>
            <a:r>
              <a:rPr lang="en-US" sz="2800" dirty="0">
                <a:latin typeface="Times New Roman" panose="02020603050405020304" pitchFamily="18" charset="0"/>
                <a:ea typeface="Calibri" panose="020F0502020204030204" pitchFamily="34" charset="0"/>
                <a:cs typeface="Times New Roman" panose="02020603050405020304" pitchFamily="18" charset="0"/>
              </a:rPr>
              <a:t> con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người</a:t>
            </a:r>
            <a:r>
              <a:rPr lang="en-US" sz="2800" dirty="0">
                <a:latin typeface="Times New Roman" panose="02020603050405020304" pitchFamily="18" charset="0"/>
                <a:ea typeface="Calibri" panose="020F0502020204030204" pitchFamily="34" charset="0"/>
                <a:cs typeface="Times New Roman" panose="02020603050405020304" pitchFamily="18" charset="0"/>
              </a:rPr>
              <a:t> Nam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Bộ</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ước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hình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tượng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người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anh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hùng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lý</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tưởng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dân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cùng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khát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vọng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sự</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công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bằng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niềm</a:t>
            </a:r>
            <a:r>
              <a:rPr lang="en-US" sz="2800" dirty="0">
                <a:latin typeface="Times New Roman" panose="02020603050405020304" pitchFamily="18" charset="0"/>
                <a:ea typeface="Calibri" panose="020F0502020204030204" pitchFamily="34" charset="0"/>
                <a:cs typeface="Times New Roman" panose="02020603050405020304" pitchFamily="18" charset="0"/>
              </a:rPr>
              <a:t> tin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chính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nghĩa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chính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cũng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đã</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tạo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chất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truyện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nôm</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Tiên</a:t>
            </a:r>
            <a:r>
              <a:rPr lang="en-US" sz="2800" dirty="0">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F905BBA0-A354-4555-B2FE-C68DF08BA9D7}"/>
              </a:ext>
            </a:extLst>
          </p:cNvPr>
          <p:cNvSpPr/>
          <p:nvPr/>
        </p:nvSpPr>
        <p:spPr>
          <a:xfrm>
            <a:off x="2880239" y="1347728"/>
            <a:ext cx="7179658" cy="530594"/>
          </a:xfrm>
          <a:prstGeom prst="rect">
            <a:avLst/>
          </a:prstGeom>
        </p:spPr>
        <p:txBody>
          <a:bodyPr wrap="none">
            <a:spAutoFit/>
          </a:bodyPr>
          <a:lstStyle/>
          <a:p>
            <a:pPr algn="just">
              <a:lnSpc>
                <a:spcPct val="107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Yếu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tố</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thể</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800" dirty="0">
                <a:latin typeface="Times New Roman" panose="02020603050405020304" pitchFamily="18" charset="0"/>
                <a:ea typeface="Calibri" panose="020F0502020204030204" pitchFamily="34" charset="0"/>
                <a:cs typeface="Times New Roman" panose="02020603050405020304" pitchFamily="18" charset="0"/>
              </a:rPr>
              <a:t> ở </a:t>
            </a:r>
            <a:r>
              <a:rPr lang="en-US" sz="2800"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diện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800" dirty="0">
                <a:latin typeface="Times New Roman" panose="02020603050405020304" pitchFamily="18" charset="0"/>
                <a:ea typeface="Calibri" panose="020F0502020204030204" pitchFamily="34" charset="0"/>
                <a:cs typeface="Times New Roman" panose="02020603050405020304" pitchFamily="18" charset="0"/>
              </a:rPr>
              <a:t> dung:</a:t>
            </a:r>
            <a:endParaRPr lang="en-US"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50339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barn(inVertical)">
                                      <p:cBhvr>
                                        <p:cTn id="23" dur="500"/>
                                        <p:tgtEl>
                                          <p:spTgt spid="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barn(inVertical)">
                                      <p:cBhvr>
                                        <p:cTn id="28"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AF74C8-581F-F032-D3D7-27CDD98E7562}"/>
              </a:ext>
            </a:extLst>
          </p:cNvPr>
          <p:cNvSpPr txBox="1"/>
          <p:nvPr/>
        </p:nvSpPr>
        <p:spPr>
          <a:xfrm>
            <a:off x="187403" y="63422"/>
            <a:ext cx="7273712" cy="1156342"/>
          </a:xfrm>
          <a:prstGeom prst="rect">
            <a:avLst/>
          </a:prstGeom>
          <a:noFill/>
        </p:spPr>
        <p:txBody>
          <a:bodyPr wrap="square" lIns="0" tIns="0" rIns="0" bIns="0" rtlCol="0">
            <a:spAutoFit/>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Yếu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tố</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thơ</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trong</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chuyện</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Lục</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Vân</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Tiên</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cứu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Kiều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Nguyệt</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Nga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77" name="Rectangle: Rounded Corners 76">
            <a:extLst>
              <a:ext uri="{FF2B5EF4-FFF2-40B4-BE49-F238E27FC236}">
                <a16:creationId xmlns:a16="http://schemas.microsoft.com/office/drawing/2014/main" id="{00CBD1D9-BD52-40B5-B191-27249C340242}"/>
              </a:ext>
            </a:extLst>
          </p:cNvPr>
          <p:cNvSpPr/>
          <p:nvPr/>
        </p:nvSpPr>
        <p:spPr>
          <a:xfrm rot="2700000">
            <a:off x="3110145" y="2831154"/>
            <a:ext cx="558808" cy="515737"/>
          </a:xfrm>
          <a:prstGeom prst="roundRect">
            <a:avLst>
              <a:gd name="adj" fmla="val 10556"/>
            </a:avLst>
          </a:prstGeom>
          <a:solidFill>
            <a:schemeClr val="accent5">
              <a:lumMod val="60000"/>
              <a:lumOff val="4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78" name="Rectangle: Rounded Corners 77">
            <a:extLst>
              <a:ext uri="{FF2B5EF4-FFF2-40B4-BE49-F238E27FC236}">
                <a16:creationId xmlns:a16="http://schemas.microsoft.com/office/drawing/2014/main" id="{A8427B92-E316-4BBF-A5D9-43DAD042F050}"/>
              </a:ext>
            </a:extLst>
          </p:cNvPr>
          <p:cNvSpPr/>
          <p:nvPr/>
        </p:nvSpPr>
        <p:spPr>
          <a:xfrm rot="5400000">
            <a:off x="-788223" y="4688840"/>
            <a:ext cx="2972615" cy="1365708"/>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16" name="Picture Placeholder 15">
            <a:extLst>
              <a:ext uri="{FF2B5EF4-FFF2-40B4-BE49-F238E27FC236}">
                <a16:creationId xmlns:a16="http://schemas.microsoft.com/office/drawing/2014/main" id="{81B27EB6-1F27-9FF2-69E8-677A14A1FB7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2099" r="22099"/>
          <a:stretch/>
        </p:blipFill>
        <p:spPr>
          <a:xfrm>
            <a:off x="0" y="1257620"/>
            <a:ext cx="3464815" cy="3662804"/>
          </a:xfrm>
        </p:spPr>
      </p:pic>
      <p:pic>
        <p:nvPicPr>
          <p:cNvPr id="19" name="Picture Placeholder 18">
            <a:extLst>
              <a:ext uri="{FF2B5EF4-FFF2-40B4-BE49-F238E27FC236}">
                <a16:creationId xmlns:a16="http://schemas.microsoft.com/office/drawing/2014/main" id="{A259F893-0463-9C8E-6B14-89C29627BCA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5835" r="15835"/>
          <a:stretch/>
        </p:blipFill>
        <p:spPr>
          <a:xfrm>
            <a:off x="95202" y="3885386"/>
            <a:ext cx="2267287" cy="2352155"/>
          </a:xfrm>
        </p:spPr>
      </p:pic>
      <p:sp>
        <p:nvSpPr>
          <p:cNvPr id="5" name="TextBox 4">
            <a:extLst>
              <a:ext uri="{FF2B5EF4-FFF2-40B4-BE49-F238E27FC236}">
                <a16:creationId xmlns:a16="http://schemas.microsoft.com/office/drawing/2014/main" id="{2D5BC94A-7849-AD53-3AA0-AFF88AE0D895}"/>
              </a:ext>
            </a:extLst>
          </p:cNvPr>
          <p:cNvSpPr txBox="1"/>
          <p:nvPr/>
        </p:nvSpPr>
        <p:spPr>
          <a:xfrm>
            <a:off x="3769459" y="2006286"/>
            <a:ext cx="8173725" cy="3757760"/>
          </a:xfrm>
          <a:prstGeom prst="rect">
            <a:avLst/>
          </a:prstGeom>
          <a:noFill/>
        </p:spPr>
        <p:txBody>
          <a:bodyPr wrap="square">
            <a:spAutoFit/>
          </a:bodyPr>
          <a:lstStyle/>
          <a:p>
            <a:pPr algn="just">
              <a:lnSpc>
                <a:spcPct val="107000"/>
              </a:lnSpc>
              <a:spcAft>
                <a:spcPts val="0"/>
              </a:spcAft>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chuyện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kể</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lục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bát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tộc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đậm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đem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chất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trữ</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chuyện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07000"/>
              </a:lnSpc>
              <a:spcAft>
                <a:spcPts val="0"/>
              </a:spcAft>
            </a:pP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en-US" sz="2800" b="0" i="0" u="none" strike="noStrike" kern="1200" cap="none" spc="0" normalizeH="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Sự</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dạng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nhịp</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điệu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giọng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điệu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đã</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khiến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Tiên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Kiều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Nguyệt</a:t>
            </a:r>
            <a:r>
              <a:rPr lang="en-US" sz="2800" dirty="0">
                <a:latin typeface="Times New Roman" panose="02020603050405020304" pitchFamily="18" charset="0"/>
                <a:ea typeface="Calibri" panose="020F0502020204030204" pitchFamily="34" charset="0"/>
                <a:cs typeface="Times New Roman" panose="02020603050405020304" pitchFamily="18" charset="0"/>
              </a:rPr>
              <a:t> Nga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vừa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như</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bản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anh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hùng</a:t>
            </a:r>
            <a:r>
              <a:rPr lang="en-US" sz="2800" dirty="0">
                <a:latin typeface="Times New Roman" panose="02020603050405020304" pitchFamily="18" charset="0"/>
                <a:ea typeface="Calibri" panose="020F0502020204030204" pitchFamily="34" charset="0"/>
                <a:cs typeface="Times New Roman" panose="02020603050405020304" pitchFamily="18" charset="0"/>
              </a:rPr>
              <a:t> ca </a:t>
            </a:r>
            <a:r>
              <a:rPr lang="en-US" sz="2800" dirty="0" err="1">
                <a:latin typeface="Times New Roman" panose="02020603050405020304" pitchFamily="18" charset="0"/>
                <a:ea typeface="Calibri" panose="020F0502020204030204" pitchFamily="34" charset="0"/>
                <a:cs typeface="Times New Roman" panose="02020603050405020304" pitchFamily="18" charset="0"/>
              </a:rPr>
              <a:t>sôi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nổi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mạnh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mẽ</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vừa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bản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tình</a:t>
            </a:r>
            <a:r>
              <a:rPr lang="en-US" sz="2800" dirty="0">
                <a:latin typeface="Times New Roman" panose="02020603050405020304" pitchFamily="18" charset="0"/>
                <a:ea typeface="Calibri" panose="020F0502020204030204" pitchFamily="34" charset="0"/>
                <a:cs typeface="Times New Roman" panose="02020603050405020304" pitchFamily="18" charset="0"/>
              </a:rPr>
              <a:t> ca </a:t>
            </a:r>
            <a:r>
              <a:rPr lang="en-US" sz="2800" dirty="0" err="1">
                <a:latin typeface="Times New Roman" panose="02020603050405020304" pitchFamily="18" charset="0"/>
                <a:ea typeface="Calibri" panose="020F0502020204030204" pitchFamily="34" charset="0"/>
                <a:cs typeface="Times New Roman" panose="02020603050405020304" pitchFamily="18" charset="0"/>
              </a:rPr>
              <a:t>sâu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lắng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nhẹ</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nhàng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F905BBA0-A354-4555-B2FE-C68DF08BA9D7}"/>
              </a:ext>
            </a:extLst>
          </p:cNvPr>
          <p:cNvSpPr/>
          <p:nvPr/>
        </p:nvSpPr>
        <p:spPr>
          <a:xfrm>
            <a:off x="2806501" y="1347728"/>
            <a:ext cx="7327134" cy="530594"/>
          </a:xfrm>
          <a:prstGeom prst="rect">
            <a:avLst/>
          </a:prstGeom>
        </p:spPr>
        <p:txBody>
          <a:bodyPr wrap="non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Yếu</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tố</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thơ</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thể</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hiện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ở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phương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diện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nghệ</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thuật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7807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AF74C8-581F-F032-D3D7-27CDD98E7562}"/>
              </a:ext>
            </a:extLst>
          </p:cNvPr>
          <p:cNvSpPr txBox="1"/>
          <p:nvPr/>
        </p:nvSpPr>
        <p:spPr>
          <a:xfrm>
            <a:off x="187403" y="63422"/>
            <a:ext cx="7273712" cy="1156342"/>
          </a:xfrm>
          <a:prstGeom prst="rect">
            <a:avLst/>
          </a:prstGeom>
          <a:noFill/>
        </p:spPr>
        <p:txBody>
          <a:bodyPr wrap="square" lIns="0" tIns="0" rIns="0" bIns="0" rtlCol="0">
            <a:spAutoFit/>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Yếu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tố</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thơ</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trong</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chuyện</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Lục</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Vân</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Tiên</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cứu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Kiều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Nguyệt</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Nga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77" name="Rectangle: Rounded Corners 76">
            <a:extLst>
              <a:ext uri="{FF2B5EF4-FFF2-40B4-BE49-F238E27FC236}">
                <a16:creationId xmlns:a16="http://schemas.microsoft.com/office/drawing/2014/main" id="{00CBD1D9-BD52-40B5-B191-27249C340242}"/>
              </a:ext>
            </a:extLst>
          </p:cNvPr>
          <p:cNvSpPr/>
          <p:nvPr/>
        </p:nvSpPr>
        <p:spPr>
          <a:xfrm rot="2700000">
            <a:off x="3110145" y="2831154"/>
            <a:ext cx="558808" cy="515737"/>
          </a:xfrm>
          <a:prstGeom prst="roundRect">
            <a:avLst>
              <a:gd name="adj" fmla="val 10556"/>
            </a:avLst>
          </a:prstGeom>
          <a:solidFill>
            <a:schemeClr val="accent5">
              <a:lumMod val="60000"/>
              <a:lumOff val="4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78" name="Rectangle: Rounded Corners 77">
            <a:extLst>
              <a:ext uri="{FF2B5EF4-FFF2-40B4-BE49-F238E27FC236}">
                <a16:creationId xmlns:a16="http://schemas.microsoft.com/office/drawing/2014/main" id="{A8427B92-E316-4BBF-A5D9-43DAD042F050}"/>
              </a:ext>
            </a:extLst>
          </p:cNvPr>
          <p:cNvSpPr/>
          <p:nvPr/>
        </p:nvSpPr>
        <p:spPr>
          <a:xfrm rot="5400000">
            <a:off x="-788223" y="4688840"/>
            <a:ext cx="2972615" cy="1365708"/>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16" name="Picture Placeholder 15">
            <a:extLst>
              <a:ext uri="{FF2B5EF4-FFF2-40B4-BE49-F238E27FC236}">
                <a16:creationId xmlns:a16="http://schemas.microsoft.com/office/drawing/2014/main" id="{81B27EB6-1F27-9FF2-69E8-677A14A1FB7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2099" r="22099"/>
          <a:stretch/>
        </p:blipFill>
        <p:spPr>
          <a:xfrm>
            <a:off x="0" y="1257620"/>
            <a:ext cx="3464815" cy="3662804"/>
          </a:xfrm>
        </p:spPr>
      </p:pic>
      <p:pic>
        <p:nvPicPr>
          <p:cNvPr id="19" name="Picture Placeholder 18">
            <a:extLst>
              <a:ext uri="{FF2B5EF4-FFF2-40B4-BE49-F238E27FC236}">
                <a16:creationId xmlns:a16="http://schemas.microsoft.com/office/drawing/2014/main" id="{A259F893-0463-9C8E-6B14-89C29627BCA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5835" r="15835"/>
          <a:stretch/>
        </p:blipFill>
        <p:spPr>
          <a:xfrm>
            <a:off x="95202" y="3885386"/>
            <a:ext cx="2267287" cy="2352155"/>
          </a:xfrm>
        </p:spPr>
      </p:pic>
      <p:sp>
        <p:nvSpPr>
          <p:cNvPr id="5" name="TextBox 4">
            <a:extLst>
              <a:ext uri="{FF2B5EF4-FFF2-40B4-BE49-F238E27FC236}">
                <a16:creationId xmlns:a16="http://schemas.microsoft.com/office/drawing/2014/main" id="{2D5BC94A-7849-AD53-3AA0-AFF88AE0D895}"/>
              </a:ext>
            </a:extLst>
          </p:cNvPr>
          <p:cNvSpPr txBox="1"/>
          <p:nvPr/>
        </p:nvSpPr>
        <p:spPr>
          <a:xfrm>
            <a:off x="3769459" y="2006286"/>
            <a:ext cx="8173725" cy="3296736"/>
          </a:xfrm>
          <a:prstGeom prst="rect">
            <a:avLst/>
          </a:prstGeom>
          <a:noFill/>
        </p:spPr>
        <p:txBody>
          <a:bodyPr wrap="square">
            <a:spAutoFit/>
          </a:bodyPr>
          <a:lstStyle/>
          <a:p>
            <a:pPr algn="just">
              <a:lnSpc>
                <a:spcPct val="107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Cách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gieo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vần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bát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cũng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đã</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khiến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lời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người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lời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nhân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vật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có</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liên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nhịp</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nhàng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mềm</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mại</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tạo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nên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chất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trữ</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tình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bằng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hữ</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Nôm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ngôn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ngữ</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dị</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gần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gũi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đời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thường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mang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đậm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sắc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thái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khiến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chuyện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dễ</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nhớ</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dễ</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F905BBA0-A354-4555-B2FE-C68DF08BA9D7}"/>
              </a:ext>
            </a:extLst>
          </p:cNvPr>
          <p:cNvSpPr/>
          <p:nvPr/>
        </p:nvSpPr>
        <p:spPr>
          <a:xfrm>
            <a:off x="2806501" y="1347728"/>
            <a:ext cx="7327134" cy="530594"/>
          </a:xfrm>
          <a:prstGeom prst="rect">
            <a:avLst/>
          </a:prstGeom>
        </p:spPr>
        <p:txBody>
          <a:bodyPr wrap="non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Yếu</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tố</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thơ</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thể</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hiện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ở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phương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diện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nghệ</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thuật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2735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1451" y="11575"/>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679577" y="401024"/>
            <a:ext cx="6131292" cy="1096775"/>
          </a:xfrm>
          <a:prstGeom prst="rect">
            <a:avLst/>
          </a:prstGeom>
          <a:noFill/>
        </p:spPr>
        <p:txBody>
          <a:bodyPr wrap="square" lIns="0" tIns="0" rIns="0" bIns="0" rtlCol="0">
            <a:spAutoFit/>
          </a:bodyPr>
          <a:lstStyle/>
          <a:p>
            <a:pPr algn="ctr">
              <a:lnSpc>
                <a:spcPct val="115000"/>
              </a:lnSpc>
              <a:spcAft>
                <a:spcPts val="1200"/>
              </a:spcAft>
            </a:pPr>
            <a:r>
              <a:rPr lang="en-US" sz="32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32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ự</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kết</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yếu</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tố</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truyện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a:t>
            </a:r>
            <a:r>
              <a:rPr lang="vi-VN"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ơ</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trích</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6801" b="6801"/>
          <a:stretch/>
        </p:blipFill>
        <p:spPr>
          <a:xfrm>
            <a:off x="8154618" y="0"/>
            <a:ext cx="4037382" cy="5485632"/>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D97F8F25-A933-BF0B-E24C-FC992B7C7238}"/>
              </a:ext>
            </a:extLst>
          </p:cNvPr>
          <p:cNvSpPr txBox="1"/>
          <p:nvPr/>
        </p:nvSpPr>
        <p:spPr>
          <a:xfrm>
            <a:off x="1377812" y="1641144"/>
            <a:ext cx="6775356" cy="2538515"/>
          </a:xfrm>
          <a:prstGeom prst="rect">
            <a:avLst/>
          </a:prstGeom>
          <a:noFill/>
        </p:spPr>
        <p:txBody>
          <a:bodyPr wrap="square">
            <a:spAutoFit/>
          </a:bodyPr>
          <a:lstStyle/>
          <a:p>
            <a:pPr algn="just">
              <a:lnSpc>
                <a:spcPct val="115000"/>
              </a:lnSpc>
              <a:spcAft>
                <a:spcPts val="0"/>
              </a:spcAft>
            </a:pP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Góp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chuyện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cứu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Kiều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Nguyệt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Nga;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khắc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họa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vẻ</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đẹp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hồn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Nguyệt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Nga;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Nguyễn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Chiểu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5" name="组合 1">
            <a:extLst>
              <a:ext uri="{FF2B5EF4-FFF2-40B4-BE49-F238E27FC236}">
                <a16:creationId xmlns:a16="http://schemas.microsoft.com/office/drawing/2014/main" id="{5DE7291B-CD0B-671F-90F8-2C3552985BA6}"/>
              </a:ext>
            </a:extLst>
          </p:cNvPr>
          <p:cNvGrpSpPr/>
          <p:nvPr/>
        </p:nvGrpSpPr>
        <p:grpSpPr>
          <a:xfrm>
            <a:off x="51458" y="1887248"/>
            <a:ext cx="6532635" cy="1377369"/>
            <a:chOff x="-10920532" y="-3331468"/>
            <a:chExt cx="14198165" cy="4644416"/>
          </a:xfrm>
        </p:grpSpPr>
        <p:pic>
          <p:nvPicPr>
            <p:cNvPr id="6" name="Picture 3" descr="F:\1-原创素材\1_mm1102\PPT\PPT_014\materaials\pageimg_g20i.png">
              <a:extLst>
                <a:ext uri="{FF2B5EF4-FFF2-40B4-BE49-F238E27FC236}">
                  <a16:creationId xmlns:a16="http://schemas.microsoft.com/office/drawing/2014/main" id="{38E286CE-319B-7E0B-902F-A8967DB3EADA}"/>
                </a:ext>
              </a:extLst>
            </p:cNvPr>
            <p:cNvPicPr>
              <a:picLocks noChangeAspect="1" noChangeArrowheads="1"/>
            </p:cNvPicPr>
            <p:nvPr/>
          </p:nvPicPr>
          <p:blipFill>
            <a:blip r:embed="rId5"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10920532" y="-3331468"/>
              <a:ext cx="2398709" cy="3938832"/>
            </a:xfrm>
            <a:prstGeom prst="rect">
              <a:avLst/>
            </a:prstGeom>
            <a:noFill/>
            <a:effectLst>
              <a:glow rad="101600">
                <a:schemeClr val="bg1">
                  <a:lumMod val="85000"/>
                  <a:alpha val="60000"/>
                </a:schemeClr>
              </a:glow>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B18CD94-16F0-6C46-64D3-CFFDE1E9094D}"/>
                </a:ext>
              </a:extLst>
            </p:cNvPr>
            <p:cNvSpPr txBox="1"/>
            <p:nvPr/>
          </p:nvSpPr>
          <p:spPr>
            <a:xfrm>
              <a:off x="1480711" y="-1190760"/>
              <a:ext cx="1796922" cy="2503708"/>
            </a:xfrm>
            <a:prstGeom prst="rect">
              <a:avLst/>
            </a:prstGeom>
            <a:noFill/>
          </p:spPr>
          <p:txBody>
            <a:bodyPr wrap="square" rtlCol="0">
              <a:spAutoFit/>
            </a:bodyPr>
            <a:lstStyle/>
            <a:p>
              <a:pPr algn="just">
                <a:lnSpc>
                  <a:spcPct val="150000"/>
                </a:lnSpc>
              </a:pPr>
              <a:endParaRPr lang="en-US" altLang="zh-CN" sz="3200" dirty="0">
                <a:solidFill>
                  <a:schemeClr val="bg1"/>
                </a:solidFill>
                <a:latin typeface="Times New Roman" pitchFamily="18" charset="0"/>
                <a:ea typeface="华康海报体W12(P)" pitchFamily="82" charset="-122"/>
                <a:cs typeface="Times New Roman" pitchFamily="18" charset="0"/>
              </a:endParaRPr>
            </a:p>
          </p:txBody>
        </p:sp>
      </p:grpSp>
      <p:sp>
        <p:nvSpPr>
          <p:cNvPr id="10" name="TextBox 9">
            <a:extLst>
              <a:ext uri="{FF2B5EF4-FFF2-40B4-BE49-F238E27FC236}">
                <a16:creationId xmlns:a16="http://schemas.microsoft.com/office/drawing/2014/main" id="{DDEBA1AE-03A9-CEED-5F8B-82FE6BFE2911}"/>
              </a:ext>
            </a:extLst>
          </p:cNvPr>
          <p:cNvSpPr txBox="1"/>
          <p:nvPr/>
        </p:nvSpPr>
        <p:spPr>
          <a:xfrm>
            <a:off x="1377812" y="4346342"/>
            <a:ext cx="7257899" cy="1547475"/>
          </a:xfrm>
          <a:prstGeom prst="rect">
            <a:avLst/>
          </a:prstGeom>
          <a:noFill/>
        </p:spPr>
        <p:txBody>
          <a:bodyPr wrap="square">
            <a:spAutoFit/>
          </a:bodyPr>
          <a:lstStyle/>
          <a:p>
            <a:pPr algn="just">
              <a:lnSpc>
                <a:spcPct val="115000"/>
              </a:lnSpc>
              <a:spcAft>
                <a:spcPts val="0"/>
              </a:spcAft>
            </a:pP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nét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trưng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riêng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loại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Nôm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chung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Nôm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riêng</a:t>
            </a:r>
            <a:endParaRPr lang="en-US" sz="2800"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11" name="组合 1">
            <a:extLst>
              <a:ext uri="{FF2B5EF4-FFF2-40B4-BE49-F238E27FC236}">
                <a16:creationId xmlns:a16="http://schemas.microsoft.com/office/drawing/2014/main" id="{1A15192E-7035-E5FD-2B04-B85192847560}"/>
              </a:ext>
            </a:extLst>
          </p:cNvPr>
          <p:cNvGrpSpPr/>
          <p:nvPr/>
        </p:nvGrpSpPr>
        <p:grpSpPr>
          <a:xfrm>
            <a:off x="-112250" y="4504735"/>
            <a:ext cx="8955543" cy="1462742"/>
            <a:chOff x="-10912303" y="-3619341"/>
            <a:chExt cx="14189936" cy="4932289"/>
          </a:xfrm>
        </p:grpSpPr>
        <p:pic>
          <p:nvPicPr>
            <p:cNvPr id="12" name="Picture 3" descr="F:\1-原创素材\1_mm1102\PPT\PPT_014\materaials\pageimg_g20i.png">
              <a:extLst>
                <a:ext uri="{FF2B5EF4-FFF2-40B4-BE49-F238E27FC236}">
                  <a16:creationId xmlns:a16="http://schemas.microsoft.com/office/drawing/2014/main" id="{C46346EF-B6EE-8C11-6C0D-9A542C9D36BA}"/>
                </a:ext>
              </a:extLst>
            </p:cNvPr>
            <p:cNvPicPr>
              <a:picLocks noChangeAspect="1" noChangeArrowheads="1"/>
            </p:cNvPicPr>
            <p:nvPr/>
          </p:nvPicPr>
          <p:blipFill>
            <a:blip r:embed="rId5"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10912303" y="-3619341"/>
              <a:ext cx="2008121" cy="3938829"/>
            </a:xfrm>
            <a:prstGeom prst="rect">
              <a:avLst/>
            </a:prstGeom>
            <a:noFill/>
            <a:effectLst>
              <a:glow rad="101600">
                <a:schemeClr val="bg1">
                  <a:lumMod val="85000"/>
                  <a:alpha val="60000"/>
                </a:schemeClr>
              </a:glow>
            </a:effectLst>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90286008-6ADB-3908-E9B2-059318F70AD2}"/>
                </a:ext>
              </a:extLst>
            </p:cNvPr>
            <p:cNvSpPr txBox="1"/>
            <p:nvPr/>
          </p:nvSpPr>
          <p:spPr>
            <a:xfrm>
              <a:off x="1480711" y="-1190760"/>
              <a:ext cx="1796922" cy="2503708"/>
            </a:xfrm>
            <a:prstGeom prst="rect">
              <a:avLst/>
            </a:prstGeom>
            <a:noFill/>
          </p:spPr>
          <p:txBody>
            <a:bodyPr wrap="square" rtlCol="0">
              <a:spAutoFit/>
            </a:bodyPr>
            <a:lstStyle/>
            <a:p>
              <a:pPr algn="ctr">
                <a:lnSpc>
                  <a:spcPct val="150000"/>
                </a:lnSpc>
              </a:pPr>
              <a:endParaRPr lang="en-US" altLang="zh-CN" sz="3200" dirty="0">
                <a:solidFill>
                  <a:schemeClr val="bg1"/>
                </a:solidFill>
                <a:latin typeface="Times New Roman" pitchFamily="18" charset="0"/>
                <a:ea typeface="华康海报体W12(P)" pitchFamily="82" charset="-122"/>
                <a:cs typeface="Times New Roman" pitchFamily="18" charset="0"/>
              </a:endParaRPr>
            </a:p>
          </p:txBody>
        </p:sp>
      </p:grpSp>
    </p:spTree>
    <p:extLst>
      <p:ext uri="{BB962C8B-B14F-4D97-AF65-F5344CB8AC3E}">
        <p14:creationId xmlns:p14="http://schemas.microsoft.com/office/powerpoint/2010/main" val="49437828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arn(inVertical)">
                                      <p:cBhvr>
                                        <p:cTn id="2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74C2C-AC09-8B5B-4078-431E80D24C71}"/>
              </a:ext>
            </a:extLst>
          </p:cNvPr>
          <p:cNvPicPr/>
          <p:nvPr/>
        </p:nvPicPr>
        <p:blipFill>
          <a:blip r:embed="rId2"/>
          <a:stretch>
            <a:fillRect/>
          </a:stretch>
        </p:blipFill>
        <p:spPr>
          <a:xfrm>
            <a:off x="1451" y="11575"/>
            <a:ext cx="12191999" cy="6858000"/>
          </a:xfrm>
          <a:prstGeom prst="rect">
            <a:avLst/>
          </a:prstGeom>
        </p:spPr>
      </p:pic>
      <p:sp>
        <p:nvSpPr>
          <p:cNvPr id="7" name="TextBox 6">
            <a:extLst>
              <a:ext uri="{FF2B5EF4-FFF2-40B4-BE49-F238E27FC236}">
                <a16:creationId xmlns:a16="http://schemas.microsoft.com/office/drawing/2014/main" id="{7F64C15F-0769-B2CD-D1D4-A62A56933C18}"/>
              </a:ext>
            </a:extLst>
          </p:cNvPr>
          <p:cNvSpPr txBox="1"/>
          <p:nvPr/>
        </p:nvSpPr>
        <p:spPr>
          <a:xfrm>
            <a:off x="679577" y="401024"/>
            <a:ext cx="6131292" cy="1096775"/>
          </a:xfrm>
          <a:prstGeom prst="rect">
            <a:avLst/>
          </a:prstGeom>
          <a:noFill/>
        </p:spPr>
        <p:txBody>
          <a:bodyPr wrap="square" lIns="0" tIns="0" rIns="0" bIns="0" rtlCol="0">
            <a:spAutoFit/>
          </a:bodyPr>
          <a:lstStyle/>
          <a:p>
            <a:pPr marL="0" marR="0" lvl="0" indent="0" algn="ctr" defTabSz="914400" rtl="0" eaLnBrk="1" fontAlgn="auto" latinLnBrk="0" hangingPunct="1">
              <a:lnSpc>
                <a:spcPct val="115000"/>
              </a:lnSpc>
              <a:spcBef>
                <a:spcPts val="0"/>
              </a:spcBef>
              <a:spcAft>
                <a:spcPts val="120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Sự</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kết</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hợp</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yếu</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tố</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truyện</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và</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a:t>
            </a:r>
            <a:r>
              <a:rPr kumimoji="0" 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ơ</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trong</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đoạn</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trích</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Placeholder 8">
            <a:extLst>
              <a:ext uri="{FF2B5EF4-FFF2-40B4-BE49-F238E27FC236}">
                <a16:creationId xmlns:a16="http://schemas.microsoft.com/office/drawing/2014/main" id="{A8541569-387C-8E05-EA9F-68BE9DC3DF4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6801" b="6801"/>
          <a:stretch/>
        </p:blipFill>
        <p:spPr>
          <a:xfrm>
            <a:off x="8154618" y="0"/>
            <a:ext cx="4037382" cy="5485632"/>
          </a:xfrm>
        </p:spPr>
      </p:pic>
      <p:pic>
        <p:nvPicPr>
          <p:cNvPr id="13" name="Picture Placeholder 12">
            <a:extLst>
              <a:ext uri="{FF2B5EF4-FFF2-40B4-BE49-F238E27FC236}">
                <a16:creationId xmlns:a16="http://schemas.microsoft.com/office/drawing/2014/main" id="{62CF1910-9D94-29A2-6277-7A1C62B9E53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018" b="1018"/>
          <a:stretch/>
        </p:blipFill>
        <p:spPr/>
      </p:pic>
      <p:sp>
        <p:nvSpPr>
          <p:cNvPr id="64" name="Rectangle: Rounded Corners 63">
            <a:extLst>
              <a:ext uri="{FF2B5EF4-FFF2-40B4-BE49-F238E27FC236}">
                <a16:creationId xmlns:a16="http://schemas.microsoft.com/office/drawing/2014/main" id="{C3E653D4-53EB-4BAE-8ACE-E64E11396A64}"/>
              </a:ext>
            </a:extLst>
          </p:cNvPr>
          <p:cNvSpPr/>
          <p:nvPr/>
        </p:nvSpPr>
        <p:spPr>
          <a:xfrm rot="2700000">
            <a:off x="7936270" y="2369130"/>
            <a:ext cx="465876" cy="465876"/>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65" name="Rectangle: Rounded Corners 64">
            <a:extLst>
              <a:ext uri="{FF2B5EF4-FFF2-40B4-BE49-F238E27FC236}">
                <a16:creationId xmlns:a16="http://schemas.microsoft.com/office/drawing/2014/main" id="{764620ED-5D53-4C46-AD62-060E9D63E44A}"/>
              </a:ext>
            </a:extLst>
          </p:cNvPr>
          <p:cNvSpPr/>
          <p:nvPr/>
        </p:nvSpPr>
        <p:spPr>
          <a:xfrm rot="2731827">
            <a:off x="9909502" y="915227"/>
            <a:ext cx="631264" cy="631264"/>
          </a:xfrm>
          <a:prstGeom prst="roundRect">
            <a:avLst>
              <a:gd name="adj" fmla="val 10556"/>
            </a:avLst>
          </a:prstGeom>
          <a:solidFill>
            <a:schemeClr val="accent5">
              <a:lumMod val="40000"/>
              <a:lumOff val="60000"/>
            </a:schemeClr>
          </a:solidFill>
          <a:ln>
            <a:noFill/>
          </a:ln>
          <a:effectLst>
            <a:outerShdw blurRad="304800" dist="38100" dir="8100000" algn="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3" name="TextBox 2">
            <a:extLst>
              <a:ext uri="{FF2B5EF4-FFF2-40B4-BE49-F238E27FC236}">
                <a16:creationId xmlns:a16="http://schemas.microsoft.com/office/drawing/2014/main" id="{D97F8F25-A933-BF0B-E24C-FC992B7C7238}"/>
              </a:ext>
            </a:extLst>
          </p:cNvPr>
          <p:cNvSpPr txBox="1"/>
          <p:nvPr/>
        </p:nvSpPr>
        <p:spPr>
          <a:xfrm>
            <a:off x="1377812" y="1641144"/>
            <a:ext cx="6775356" cy="2042995"/>
          </a:xfrm>
          <a:prstGeom prst="rect">
            <a:avLst/>
          </a:prstGeom>
          <a:noFill/>
        </p:spPr>
        <p:txBody>
          <a:bodyPr wrap="square">
            <a:spAutoFit/>
          </a:bodyPr>
          <a:lstStyle/>
          <a:p>
            <a:pPr lvl="0" algn="just">
              <a:lnSpc>
                <a:spcPct val="115000"/>
              </a:lnSpc>
            </a:pPr>
            <a:r>
              <a:rPr lang="en-US" sz="2800" dirty="0" err="1">
                <a:latin typeface="Times New Roman" panose="02020603050405020304" pitchFamily="18" charset="0"/>
                <a:ea typeface="Times New Roman" panose="02020603050405020304" pitchFamily="18" charset="0"/>
              </a:rPr>
              <a:t>Tác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phẩm</a:t>
            </a:r>
            <a:r>
              <a:rPr lang="en-US" sz="2800"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Lục</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Vân</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Tiên</a:t>
            </a:r>
            <a:r>
              <a:rPr lang="en-US" sz="2800" i="1"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nói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chung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đoạn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trích</a:t>
            </a:r>
            <a:r>
              <a:rPr lang="en-US" sz="2800"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Lục</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Vân</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Tiên</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cứu</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Kiều</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Nguyệt</a:t>
            </a:r>
            <a:r>
              <a:rPr lang="en-US" sz="2800" i="1" dirty="0">
                <a:latin typeface="Times New Roman" panose="02020603050405020304" pitchFamily="18" charset="0"/>
                <a:ea typeface="Times New Roman" panose="02020603050405020304" pitchFamily="18" charset="0"/>
              </a:rPr>
              <a:t> Nga </a:t>
            </a:r>
            <a:r>
              <a:rPr lang="en-US" sz="2800" dirty="0" err="1">
                <a:latin typeface="Times New Roman" panose="02020603050405020304" pitchFamily="18" charset="0"/>
                <a:ea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tạo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nên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sự</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phong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phú</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thể</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loại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truyện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thơ</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Nôm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dân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tộc</a:t>
            </a:r>
            <a:r>
              <a:rPr lang="en-US" sz="2800" dirty="0">
                <a:latin typeface="Times New Roman" panose="02020603050405020304" pitchFamily="18" charset="0"/>
                <a:ea typeface="Times New Roman" panose="02020603050405020304" pitchFamily="18"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5" name="组合 1">
            <a:extLst>
              <a:ext uri="{FF2B5EF4-FFF2-40B4-BE49-F238E27FC236}">
                <a16:creationId xmlns:a16="http://schemas.microsoft.com/office/drawing/2014/main" id="{5DE7291B-CD0B-671F-90F8-2C3552985BA6}"/>
              </a:ext>
            </a:extLst>
          </p:cNvPr>
          <p:cNvGrpSpPr/>
          <p:nvPr/>
        </p:nvGrpSpPr>
        <p:grpSpPr>
          <a:xfrm>
            <a:off x="51458" y="1887248"/>
            <a:ext cx="6532635" cy="1377369"/>
            <a:chOff x="-10920532" y="-3331468"/>
            <a:chExt cx="14198165" cy="4644416"/>
          </a:xfrm>
        </p:grpSpPr>
        <p:pic>
          <p:nvPicPr>
            <p:cNvPr id="6" name="Picture 3" descr="F:\1-原创素材\1_mm1102\PPT\PPT_014\materaials\pageimg_g20i.png">
              <a:extLst>
                <a:ext uri="{FF2B5EF4-FFF2-40B4-BE49-F238E27FC236}">
                  <a16:creationId xmlns:a16="http://schemas.microsoft.com/office/drawing/2014/main" id="{38E286CE-319B-7E0B-902F-A8967DB3EADA}"/>
                </a:ext>
              </a:extLst>
            </p:cNvPr>
            <p:cNvPicPr>
              <a:picLocks noChangeAspect="1" noChangeArrowheads="1"/>
            </p:cNvPicPr>
            <p:nvPr/>
          </p:nvPicPr>
          <p:blipFill>
            <a:blip r:embed="rId5"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10920532" y="-3331468"/>
              <a:ext cx="2398709" cy="3938832"/>
            </a:xfrm>
            <a:prstGeom prst="rect">
              <a:avLst/>
            </a:prstGeom>
            <a:noFill/>
            <a:effectLst>
              <a:glow rad="101600">
                <a:schemeClr val="bg1">
                  <a:lumMod val="85000"/>
                  <a:alpha val="60000"/>
                </a:schemeClr>
              </a:glow>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B18CD94-16F0-6C46-64D3-CFFDE1E9094D}"/>
                </a:ext>
              </a:extLst>
            </p:cNvPr>
            <p:cNvSpPr txBox="1"/>
            <p:nvPr/>
          </p:nvSpPr>
          <p:spPr>
            <a:xfrm>
              <a:off x="1480711" y="-1190760"/>
              <a:ext cx="1796922" cy="250370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3200" b="0" i="0" u="none" strike="noStrike" kern="1200" cap="none" spc="0" normalizeH="0" baseline="0" noProof="0" dirty="0">
                <a:ln>
                  <a:noFill/>
                </a:ln>
                <a:solidFill>
                  <a:prstClr val="white"/>
                </a:solidFill>
                <a:effectLst/>
                <a:uLnTx/>
                <a:uFillTx/>
                <a:latin typeface="Times New Roman" pitchFamily="18" charset="0"/>
                <a:ea typeface="华康海报体W12(P)" pitchFamily="82" charset="-122"/>
                <a:cs typeface="Times New Roman" pitchFamily="18" charset="0"/>
              </a:endParaRPr>
            </a:p>
          </p:txBody>
        </p:sp>
      </p:grpSp>
    </p:spTree>
    <p:extLst>
      <p:ext uri="{BB962C8B-B14F-4D97-AF65-F5344CB8AC3E}">
        <p14:creationId xmlns:p14="http://schemas.microsoft.com/office/powerpoint/2010/main" val="39531553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667323" y="-2667324"/>
            <a:ext cx="6857355" cy="12192002"/>
          </a:xfrm>
          <a:prstGeom prst="rect">
            <a:avLst/>
          </a:prstGeom>
        </p:spPr>
      </p:pic>
      <p:sp>
        <p:nvSpPr>
          <p:cNvPr id="26" name="文本框 25">
            <a:extLst>
              <a:ext uri="{FF2B5EF4-FFF2-40B4-BE49-F238E27FC236}">
                <a16:creationId xmlns:a16="http://schemas.microsoft.com/office/drawing/2014/main" id="{E5EA6B31-DC27-445E-AA06-7911F5AD4AC6}"/>
              </a:ext>
            </a:extLst>
          </p:cNvPr>
          <p:cNvSpPr txBox="1"/>
          <p:nvPr/>
        </p:nvSpPr>
        <p:spPr>
          <a:xfrm>
            <a:off x="6241953" y="1261104"/>
            <a:ext cx="4419801" cy="2308324"/>
          </a:xfrm>
          <a:prstGeom prst="rect">
            <a:avLst/>
          </a:prstGeom>
          <a:noFill/>
        </p:spPr>
        <p:txBody>
          <a:bodyPr wrap="none" rtlCol="0">
            <a:spAutoFit/>
          </a:bodyPr>
          <a:lstStyle/>
          <a:p>
            <a:pPr algn="ctr"/>
            <a:r>
              <a:rPr lang="en-US" altLang="zh-CN" sz="7200" b="1" dirty="0">
                <a:solidFill>
                  <a:srgbClr val="794C28"/>
                </a:solidFill>
                <a:cs typeface="+mn-ea"/>
                <a:sym typeface="+mn-lt"/>
              </a:rPr>
              <a:t>III.</a:t>
            </a:r>
          </a:p>
          <a:p>
            <a:pPr algn="ctr"/>
            <a:r>
              <a:rPr lang="en-US" altLang="zh-CN" sz="7200" b="1" dirty="0">
                <a:solidFill>
                  <a:srgbClr val="794C28"/>
                </a:solidFill>
                <a:cs typeface="+mn-ea"/>
                <a:sym typeface="+mn-lt"/>
              </a:rPr>
              <a:t>TỔNG KẾT</a:t>
            </a:r>
            <a:endParaRPr lang="zh-CN" altLang="en-US" sz="7200" b="1" dirty="0">
              <a:solidFill>
                <a:srgbClr val="794C28"/>
              </a:solidFill>
              <a:cs typeface="+mn-ea"/>
              <a:sym typeface="+mn-lt"/>
            </a:endParaRPr>
          </a:p>
        </p:txBody>
      </p:sp>
      <p:pic>
        <p:nvPicPr>
          <p:cNvPr id="9" name="图片 8">
            <a:extLst>
              <a:ext uri="{FF2B5EF4-FFF2-40B4-BE49-F238E27FC236}">
                <a16:creationId xmlns:a16="http://schemas.microsoft.com/office/drawing/2014/main" id="{2D35B905-0C9A-4777-8BB0-10094587B3C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9140" y="0"/>
            <a:ext cx="5500841" cy="7138856"/>
          </a:xfrm>
          <a:prstGeom prst="rect">
            <a:avLst/>
          </a:prstGeom>
        </p:spPr>
      </p:pic>
    </p:spTree>
    <p:extLst>
      <p:ext uri="{BB962C8B-B14F-4D97-AF65-F5344CB8AC3E}">
        <p14:creationId xmlns:p14="http://schemas.microsoft.com/office/powerpoint/2010/main" val="72134340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flipH="1">
            <a:off x="6163189" y="0"/>
            <a:ext cx="5960918" cy="6644799"/>
          </a:xfrm>
          <a:custGeom>
            <a:avLst/>
            <a:gdLst>
              <a:gd name="connsiteX0" fmla="*/ 2718857 w 6311298"/>
              <a:gd name="connsiteY0" fmla="*/ 0 h 5505949"/>
              <a:gd name="connsiteX1" fmla="*/ 2923176 w 6311298"/>
              <a:gd name="connsiteY1" fmla="*/ 18600 h 5505949"/>
              <a:gd name="connsiteX2" fmla="*/ 4520587 w 6311298"/>
              <a:gd name="connsiteY2" fmla="*/ 2632068 h 5505949"/>
              <a:gd name="connsiteX3" fmla="*/ 5746505 w 6311298"/>
              <a:gd name="connsiteY3" fmla="*/ 4929314 h 5505949"/>
              <a:gd name="connsiteX4" fmla="*/ 3536138 w 6311298"/>
              <a:gd name="connsiteY4" fmla="*/ 5505949 h 5505949"/>
              <a:gd name="connsiteX5" fmla="*/ 202008 w 6311298"/>
              <a:gd name="connsiteY5" fmla="*/ 4129462 h 5505949"/>
              <a:gd name="connsiteX6" fmla="*/ 2718857 w 6311298"/>
              <a:gd name="connsiteY6" fmla="*/ 0 h 550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1298" h="5505949">
                <a:moveTo>
                  <a:pt x="2718857" y="0"/>
                </a:moveTo>
                <a:cubicBezTo>
                  <a:pt x="2783869" y="0"/>
                  <a:pt x="2848879" y="9300"/>
                  <a:pt x="2923176" y="18600"/>
                </a:cubicBezTo>
                <a:cubicBezTo>
                  <a:pt x="4892079" y="232515"/>
                  <a:pt x="3935490" y="1934523"/>
                  <a:pt x="4520587" y="2632068"/>
                </a:cubicBezTo>
                <a:cubicBezTo>
                  <a:pt x="5105686" y="3320312"/>
                  <a:pt x="7343915" y="3748138"/>
                  <a:pt x="5746505" y="4929314"/>
                </a:cubicBezTo>
                <a:cubicBezTo>
                  <a:pt x="5244993" y="5301336"/>
                  <a:pt x="4418427" y="5505949"/>
                  <a:pt x="3536138" y="5505949"/>
                </a:cubicBezTo>
                <a:cubicBezTo>
                  <a:pt x="2300930" y="5505949"/>
                  <a:pt x="944989" y="5096723"/>
                  <a:pt x="202008" y="4129462"/>
                </a:cubicBezTo>
                <a:cubicBezTo>
                  <a:pt x="-503824" y="3218004"/>
                  <a:pt x="712807" y="0"/>
                  <a:pt x="2718857" y="0"/>
                </a:cubicBez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sp>
        <p:nvSpPr>
          <p:cNvPr id="15" name="PA_矩形 1"/>
          <p:cNvSpPr>
            <a:spLocks/>
          </p:cNvSpPr>
          <p:nvPr>
            <p:custDataLst>
              <p:tags r:id="rId1"/>
            </p:custDataLst>
          </p:nvPr>
        </p:nvSpPr>
        <p:spPr bwMode="auto">
          <a:xfrm>
            <a:off x="341927" y="4112080"/>
            <a:ext cx="5960918" cy="2042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rIns="60960">
            <a:spAutoFit/>
          </a:bodyPr>
          <a:lstStyle>
            <a:lvl1pPr eaLnBrk="0">
              <a:defRPr sz="4800">
                <a:solidFill>
                  <a:srgbClr val="27282D"/>
                </a:solidFill>
                <a:latin typeface="Calibri" pitchFamily="34" charset="0"/>
                <a:cs typeface="Calibri" pitchFamily="34" charset="0"/>
                <a:sym typeface="Calibri" pitchFamily="34" charset="0"/>
              </a:defRPr>
            </a:lvl1pPr>
            <a:lvl2pPr marL="742950" indent="-285750" eaLnBrk="0">
              <a:defRPr sz="4800">
                <a:solidFill>
                  <a:srgbClr val="27282D"/>
                </a:solidFill>
                <a:latin typeface="Calibri" pitchFamily="34" charset="0"/>
                <a:cs typeface="Calibri" pitchFamily="34" charset="0"/>
                <a:sym typeface="Calibri" pitchFamily="34" charset="0"/>
              </a:defRPr>
            </a:lvl2pPr>
            <a:lvl3pPr marL="1143000" indent="-228600" eaLnBrk="0">
              <a:defRPr sz="4800">
                <a:solidFill>
                  <a:srgbClr val="27282D"/>
                </a:solidFill>
                <a:latin typeface="Calibri" pitchFamily="34" charset="0"/>
                <a:cs typeface="Calibri" pitchFamily="34" charset="0"/>
                <a:sym typeface="Calibri" pitchFamily="34" charset="0"/>
              </a:defRPr>
            </a:lvl3pPr>
            <a:lvl4pPr marL="1600200" indent="-228600" eaLnBrk="0">
              <a:defRPr sz="4800">
                <a:solidFill>
                  <a:srgbClr val="27282D"/>
                </a:solidFill>
                <a:latin typeface="Calibri" pitchFamily="34" charset="0"/>
                <a:cs typeface="Calibri" pitchFamily="34" charset="0"/>
                <a:sym typeface="Calibri" pitchFamily="34" charset="0"/>
              </a:defRPr>
            </a:lvl4pPr>
            <a:lvl5pPr marL="2057400" indent="-228600" eaLnBrk="0">
              <a:defRPr sz="4800">
                <a:solidFill>
                  <a:srgbClr val="27282D"/>
                </a:solidFill>
                <a:latin typeface="Calibri" pitchFamily="34" charset="0"/>
                <a:cs typeface="Calibri" pitchFamily="34" charset="0"/>
                <a:sym typeface="Calibri" pitchFamily="34" charset="0"/>
              </a:defRPr>
            </a:lvl5pPr>
            <a:lvl6pPr marL="25146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6pPr>
            <a:lvl7pPr marL="29718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7pPr>
            <a:lvl8pPr marL="34290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8pPr>
            <a:lvl9pPr marL="38862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9pPr>
          </a:lstStyle>
          <a:p>
            <a:pPr algn="just">
              <a:lnSpc>
                <a:spcPct val="115000"/>
              </a:lnSpc>
              <a:spcAft>
                <a:spcPts val="0"/>
              </a:spcAft>
            </a:pP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Tống</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Trân</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Cúc</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Hoa</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là</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truyện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Nôm</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2800" dirty="0" err="1">
                <a:latin typeface="Times New Roman" panose="02020603050405020304" pitchFamily="18" charset="0"/>
                <a:ea typeface="Calibri" panose="020F0502020204030204" pitchFamily="34" charset="0"/>
                <a:cs typeface="Times New Roman" panose="02020603050405020304" pitchFamily="18" charset="0"/>
              </a:rPr>
              <a:t>khuyết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danh</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gồm</a:t>
            </a:r>
            <a:r>
              <a:rPr lang="en-US" sz="2800" dirty="0">
                <a:latin typeface="Times New Roman" panose="02020603050405020304" pitchFamily="18" charset="0"/>
                <a:ea typeface="Calibri" panose="020F0502020204030204" pitchFamily="34" charset="0"/>
                <a:cs typeface="Times New Roman" panose="02020603050405020304" pitchFamily="18" charset="0"/>
              </a:rPr>
              <a:t> 1.689 </a:t>
            </a:r>
            <a:r>
              <a:rPr lang="en-US" sz="28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bát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xuất</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vào</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khoảng</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từ</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giữa</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thế</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kỷ</a:t>
            </a:r>
            <a:r>
              <a:rPr lang="en-US" sz="2800" dirty="0">
                <a:latin typeface="Times New Roman" panose="02020603050405020304" pitchFamily="18" charset="0"/>
                <a:ea typeface="Calibri" panose="020F0502020204030204" pitchFamily="34" charset="0"/>
                <a:cs typeface="Times New Roman" panose="02020603050405020304" pitchFamily="18" charset="0"/>
              </a:rPr>
              <a:t> 18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đến</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đầu</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thế</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kỷ</a:t>
            </a:r>
            <a:r>
              <a:rPr lang="en-US" sz="2800" dirty="0">
                <a:latin typeface="Times New Roman" panose="02020603050405020304" pitchFamily="18" charset="0"/>
                <a:ea typeface="Calibri" panose="020F0502020204030204" pitchFamily="34" charset="0"/>
                <a:cs typeface="Times New Roman" panose="02020603050405020304" pitchFamily="18" charset="0"/>
              </a:rPr>
              <a:t> 19.</a:t>
            </a:r>
            <a:endParaRPr lang="en-US" sz="2800" dirty="0">
              <a:ea typeface="Calibri" panose="020F0502020204030204" pitchFamily="34" charset="0"/>
              <a:cs typeface="Times New Roman" panose="02020603050405020304" pitchFamily="18" charset="0"/>
            </a:endParaRPr>
          </a:p>
        </p:txBody>
      </p:sp>
      <p:pic>
        <p:nvPicPr>
          <p:cNvPr id="3" name="图片占位符 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p:blipFill>
        <p:spPr>
          <a:xfrm flipH="1">
            <a:off x="6442500" y="765856"/>
            <a:ext cx="5516373" cy="5467744"/>
          </a:xfrm>
        </p:spPr>
      </p:pic>
      <p:pic>
        <p:nvPicPr>
          <p:cNvPr id="4" name="Picture 3">
            <a:extLst>
              <a:ext uri="{FF2B5EF4-FFF2-40B4-BE49-F238E27FC236}">
                <a16:creationId xmlns:a16="http://schemas.microsoft.com/office/drawing/2014/main" id="{8C6E8308-6CC3-45EF-B4B3-5E2386434CCB}"/>
              </a:ext>
            </a:extLst>
          </p:cNvPr>
          <p:cNvPicPr>
            <a:picLocks noChangeAspect="1"/>
          </p:cNvPicPr>
          <p:nvPr/>
        </p:nvPicPr>
        <p:blipFill>
          <a:blip r:embed="rId5"/>
          <a:stretch>
            <a:fillRect/>
          </a:stretch>
        </p:blipFill>
        <p:spPr>
          <a:xfrm>
            <a:off x="1558073" y="167952"/>
            <a:ext cx="3735355" cy="3931492"/>
          </a:xfrm>
          <a:prstGeom prst="rect">
            <a:avLst/>
          </a:prstGeom>
        </p:spPr>
      </p:pic>
    </p:spTree>
    <p:extLst>
      <p:ext uri="{BB962C8B-B14F-4D97-AF65-F5344CB8AC3E}">
        <p14:creationId xmlns:p14="http://schemas.microsoft.com/office/powerpoint/2010/main" val="125106623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1000">
        <p159:morph option="byObjec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B7D0852-59FA-40E5-8F60-0011A7EED2B9}"/>
              </a:ext>
            </a:extLst>
          </p:cNvPr>
          <p:cNvSpPr/>
          <p:nvPr/>
        </p:nvSpPr>
        <p:spPr>
          <a:xfrm>
            <a:off x="8941869" y="447"/>
            <a:ext cx="3250132" cy="685710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6" name="Picture Placeholder 15" descr="A bee on a purple flower&#10;&#10;Description automatically generated">
            <a:extLst>
              <a:ext uri="{FF2B5EF4-FFF2-40B4-BE49-F238E27FC236}">
                <a16:creationId xmlns:a16="http://schemas.microsoft.com/office/drawing/2014/main" id="{5B1B9364-2F5C-3164-9FA7-D5A46610AADB}"/>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val="0"/>
              </a:ext>
            </a:extLst>
          </a:blip>
          <a:srcRect t="3012" b="3012"/>
          <a:stretch>
            <a:fillRect/>
          </a:stretch>
        </p:blipFill>
        <p:spPr>
          <a:xfrm>
            <a:off x="7777214" y="1463919"/>
            <a:ext cx="3359216" cy="3519026"/>
          </a:xfrm>
        </p:spPr>
      </p:pic>
      <p:pic>
        <p:nvPicPr>
          <p:cNvPr id="6" name="Mockup">
            <a:extLst>
              <a:ext uri="{FF2B5EF4-FFF2-40B4-BE49-F238E27FC236}">
                <a16:creationId xmlns:a16="http://schemas.microsoft.com/office/drawing/2014/main" id="{06892826-F93E-4B01-880B-DD9085CBDB2B}"/>
              </a:ext>
            </a:extLst>
          </p:cNvPr>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p:blipFill>
        <p:spPr>
          <a:xfrm>
            <a:off x="7565456" y="1308119"/>
            <a:ext cx="4129391" cy="5549881"/>
          </a:xfrm>
          <a:custGeom>
            <a:avLst/>
            <a:gdLst>
              <a:gd name="connsiteX0" fmla="*/ 0 w 3835819"/>
              <a:gd name="connsiteY0" fmla="*/ 0 h 6560525"/>
              <a:gd name="connsiteX1" fmla="*/ 3835819 w 3835819"/>
              <a:gd name="connsiteY1" fmla="*/ 0 h 6560525"/>
              <a:gd name="connsiteX2" fmla="*/ 3835819 w 3835819"/>
              <a:gd name="connsiteY2" fmla="*/ 4957172 h 6560525"/>
              <a:gd name="connsiteX3" fmla="*/ 3453652 w 3835819"/>
              <a:gd name="connsiteY3" fmla="*/ 4957172 h 6560525"/>
              <a:gd name="connsiteX4" fmla="*/ 3453652 w 3835819"/>
              <a:gd name="connsiteY4" fmla="*/ 6560525 h 6560525"/>
              <a:gd name="connsiteX5" fmla="*/ 438784 w 3835819"/>
              <a:gd name="connsiteY5" fmla="*/ 6560525 h 6560525"/>
              <a:gd name="connsiteX6" fmla="*/ 438784 w 3835819"/>
              <a:gd name="connsiteY6" fmla="*/ 4957172 h 6560525"/>
              <a:gd name="connsiteX7" fmla="*/ 0 w 3835819"/>
              <a:gd name="connsiteY7" fmla="*/ 4957172 h 656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5819" h="6560525">
                <a:moveTo>
                  <a:pt x="0" y="0"/>
                </a:moveTo>
                <a:lnTo>
                  <a:pt x="3835819" y="0"/>
                </a:lnTo>
                <a:lnTo>
                  <a:pt x="3835819" y="4957172"/>
                </a:lnTo>
                <a:lnTo>
                  <a:pt x="3453652" y="4957172"/>
                </a:lnTo>
                <a:lnTo>
                  <a:pt x="3453652" y="6560525"/>
                </a:lnTo>
                <a:lnTo>
                  <a:pt x="438784" y="6560525"/>
                </a:lnTo>
                <a:lnTo>
                  <a:pt x="438784" y="4957172"/>
                </a:lnTo>
                <a:lnTo>
                  <a:pt x="0" y="4957172"/>
                </a:lnTo>
                <a:close/>
              </a:path>
            </a:pathLst>
          </a:custGeom>
        </p:spPr>
      </p:pic>
      <p:sp>
        <p:nvSpPr>
          <p:cNvPr id="5" name="TextBox 4">
            <a:extLst>
              <a:ext uri="{FF2B5EF4-FFF2-40B4-BE49-F238E27FC236}">
                <a16:creationId xmlns:a16="http://schemas.microsoft.com/office/drawing/2014/main" id="{8B8BEE7D-E8AA-C065-EE68-1332625F65EA}"/>
              </a:ext>
            </a:extLst>
          </p:cNvPr>
          <p:cNvSpPr txBox="1"/>
          <p:nvPr/>
        </p:nvSpPr>
        <p:spPr>
          <a:xfrm>
            <a:off x="183281" y="894738"/>
            <a:ext cx="7382175" cy="3350341"/>
          </a:xfrm>
          <a:prstGeom prst="rect">
            <a:avLst/>
          </a:prstGeom>
          <a:noFill/>
        </p:spPr>
        <p:txBody>
          <a:bodyPr wrap="square">
            <a:spAutoFit/>
          </a:bodyPr>
          <a:lstStyle/>
          <a:p>
            <a:pPr algn="just">
              <a:lnSpc>
                <a:spcPct val="115000"/>
              </a:lnSpc>
              <a:spcAft>
                <a:spcPts val="1200"/>
              </a:spcAft>
            </a:pPr>
            <a:r>
              <a:rPr lang="vi-VN" sz="3200" b="1" dirty="0">
                <a:solidFill>
                  <a:srgbClr val="FF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Kĩ thuật trình bày một phút</a:t>
            </a:r>
            <a:endParaRPr lang="en-US" sz="2400" dirty="0">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endParaRPr>
          </a:p>
          <a:p>
            <a:pPr algn="just">
              <a:lnSpc>
                <a:spcPct val="115000"/>
              </a:lnSpc>
              <a:spcAft>
                <a:spcPts val="1200"/>
              </a:spcAft>
            </a:pPr>
            <a:r>
              <a:rPr lang="vi-VN"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Khái quát những nét đặc sắc về nghệ thuật của đoạn trích?</a:t>
            </a:r>
            <a:endParaRPr lang="en-US" sz="2400" dirty="0">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endParaRPr>
          </a:p>
          <a:p>
            <a:pPr algn="just">
              <a:lnSpc>
                <a:spcPct val="115000"/>
              </a:lnSpc>
              <a:spcAft>
                <a:spcPts val="1200"/>
              </a:spcAft>
            </a:pPr>
            <a:r>
              <a:rPr lang="vi-VN"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N</a:t>
            </a: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ê</a:t>
            </a:r>
            <a:r>
              <a:rPr lang="vi-VN"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u ý nghĩa của đoạn trích?</a:t>
            </a:r>
            <a:endParaRPr lang="en-US" sz="2400" dirty="0">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endParaRPr>
          </a:p>
          <a:p>
            <a:pPr algn="just">
              <a:lnSpc>
                <a:spcPct val="115000"/>
              </a:lnSpc>
              <a:spcAft>
                <a:spcPts val="1200"/>
              </a:spcAft>
            </a:pP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Em </a:t>
            </a:r>
            <a:r>
              <a:rPr lang="en-US" sz="3200" dirty="0" err="1">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rút</a:t>
            </a: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a:t>
            </a:r>
            <a:r>
              <a:rPr lang="en-US" sz="3200" dirty="0" err="1">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ra</a:t>
            </a: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a:t>
            </a:r>
            <a:r>
              <a:rPr lang="en-US" sz="3200" dirty="0" err="1">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cách</a:t>
            </a: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a:t>
            </a:r>
            <a:r>
              <a:rPr lang="en-US" sz="3200" dirty="0" err="1">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đọc</a:t>
            </a: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a:t>
            </a:r>
            <a:r>
              <a:rPr lang="en-US" sz="3200" dirty="0" err="1">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thể</a:t>
            </a: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a:t>
            </a:r>
            <a:r>
              <a:rPr lang="en-US" sz="3200" dirty="0" err="1">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loại</a:t>
            </a: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a:t>
            </a:r>
            <a:r>
              <a:rPr lang="en-US" sz="3200" dirty="0" err="1">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truyện</a:t>
            </a: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 </a:t>
            </a:r>
            <a:r>
              <a:rPr lang="en-US" sz="3200" dirty="0" err="1">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thơ</a:t>
            </a:r>
            <a:r>
              <a:rPr lang="en-US" sz="3200" dirty="0">
                <a:solidFill>
                  <a:srgbClr val="000000"/>
                </a:solidFill>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rPr>
              <a:t>?</a:t>
            </a:r>
            <a:endParaRPr lang="en-US" sz="2400" dirty="0">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82522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B7D0852-59FA-40E5-8F60-0011A7EED2B9}"/>
              </a:ext>
            </a:extLst>
          </p:cNvPr>
          <p:cNvSpPr/>
          <p:nvPr/>
        </p:nvSpPr>
        <p:spPr>
          <a:xfrm>
            <a:off x="-64871" y="0"/>
            <a:ext cx="3250132" cy="685710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6" name="Picture Placeholder 15" descr="A bee on a purple flower&#10;&#10;Description automatically generated">
            <a:extLst>
              <a:ext uri="{FF2B5EF4-FFF2-40B4-BE49-F238E27FC236}">
                <a16:creationId xmlns:a16="http://schemas.microsoft.com/office/drawing/2014/main" id="{5B1B9364-2F5C-3164-9FA7-D5A46610AADB}"/>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val="0"/>
              </a:ext>
            </a:extLst>
          </a:blip>
          <a:srcRect t="3012" b="3012"/>
          <a:stretch>
            <a:fillRect/>
          </a:stretch>
        </p:blipFill>
        <p:spPr>
          <a:xfrm>
            <a:off x="803461" y="1454293"/>
            <a:ext cx="3407342" cy="3519026"/>
          </a:xfrm>
        </p:spPr>
      </p:pic>
      <p:pic>
        <p:nvPicPr>
          <p:cNvPr id="6" name="Mockup">
            <a:extLst>
              <a:ext uri="{FF2B5EF4-FFF2-40B4-BE49-F238E27FC236}">
                <a16:creationId xmlns:a16="http://schemas.microsoft.com/office/drawing/2014/main" id="{06892826-F93E-4B01-880B-DD9085CBDB2B}"/>
              </a:ext>
            </a:extLst>
          </p:cNvPr>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p:blipFill>
        <p:spPr>
          <a:xfrm>
            <a:off x="545281" y="1307225"/>
            <a:ext cx="4129391" cy="5549881"/>
          </a:xfrm>
          <a:custGeom>
            <a:avLst/>
            <a:gdLst>
              <a:gd name="connsiteX0" fmla="*/ 0 w 3835819"/>
              <a:gd name="connsiteY0" fmla="*/ 0 h 6560525"/>
              <a:gd name="connsiteX1" fmla="*/ 3835819 w 3835819"/>
              <a:gd name="connsiteY1" fmla="*/ 0 h 6560525"/>
              <a:gd name="connsiteX2" fmla="*/ 3835819 w 3835819"/>
              <a:gd name="connsiteY2" fmla="*/ 4957172 h 6560525"/>
              <a:gd name="connsiteX3" fmla="*/ 3453652 w 3835819"/>
              <a:gd name="connsiteY3" fmla="*/ 4957172 h 6560525"/>
              <a:gd name="connsiteX4" fmla="*/ 3453652 w 3835819"/>
              <a:gd name="connsiteY4" fmla="*/ 6560525 h 6560525"/>
              <a:gd name="connsiteX5" fmla="*/ 438784 w 3835819"/>
              <a:gd name="connsiteY5" fmla="*/ 6560525 h 6560525"/>
              <a:gd name="connsiteX6" fmla="*/ 438784 w 3835819"/>
              <a:gd name="connsiteY6" fmla="*/ 4957172 h 6560525"/>
              <a:gd name="connsiteX7" fmla="*/ 0 w 3835819"/>
              <a:gd name="connsiteY7" fmla="*/ 4957172 h 656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5819" h="6560525">
                <a:moveTo>
                  <a:pt x="0" y="0"/>
                </a:moveTo>
                <a:lnTo>
                  <a:pt x="3835819" y="0"/>
                </a:lnTo>
                <a:lnTo>
                  <a:pt x="3835819" y="4957172"/>
                </a:lnTo>
                <a:lnTo>
                  <a:pt x="3453652" y="4957172"/>
                </a:lnTo>
                <a:lnTo>
                  <a:pt x="3453652" y="6560525"/>
                </a:lnTo>
                <a:lnTo>
                  <a:pt x="438784" y="6560525"/>
                </a:lnTo>
                <a:lnTo>
                  <a:pt x="438784" y="4957172"/>
                </a:lnTo>
                <a:lnTo>
                  <a:pt x="0" y="4957172"/>
                </a:lnTo>
                <a:close/>
              </a:path>
            </a:pathLst>
          </a:custGeom>
        </p:spPr>
      </p:pic>
      <p:sp>
        <p:nvSpPr>
          <p:cNvPr id="5" name="TextBox 4">
            <a:extLst>
              <a:ext uri="{FF2B5EF4-FFF2-40B4-BE49-F238E27FC236}">
                <a16:creationId xmlns:a16="http://schemas.microsoft.com/office/drawing/2014/main" id="{8B8BEE7D-E8AA-C065-EE68-1332625F65EA}"/>
              </a:ext>
            </a:extLst>
          </p:cNvPr>
          <p:cNvSpPr txBox="1"/>
          <p:nvPr/>
        </p:nvSpPr>
        <p:spPr>
          <a:xfrm>
            <a:off x="4674672" y="606487"/>
            <a:ext cx="7416809" cy="5921173"/>
          </a:xfrm>
          <a:prstGeom prst="rect">
            <a:avLst/>
          </a:prstGeom>
          <a:noFill/>
        </p:spPr>
        <p:txBody>
          <a:bodyPr wrap="square">
            <a:spAutoFit/>
          </a:bodyPr>
          <a:lstStyle/>
          <a:p>
            <a:pPr algn="ctr">
              <a:lnSpc>
                <a:spcPct val="150000"/>
              </a:lnSpc>
            </a:pPr>
            <a:r>
              <a:rPr lang="en-US" sz="3200" b="1" dirty="0">
                <a:highlight>
                  <a:srgbClr val="FFFFFF"/>
                </a:highlight>
              </a:rPr>
              <a:t>1</a:t>
            </a:r>
            <a:r>
              <a:rPr lang="vi-VN" sz="3200" b="1" dirty="0">
                <a:highlight>
                  <a:srgbClr val="FFFFFF"/>
                </a:highlight>
              </a:rPr>
              <a:t>. Nghệ thuật</a:t>
            </a:r>
            <a:endParaRPr lang="en-US" sz="3200" dirty="0">
              <a:highlight>
                <a:srgbClr val="FFFFFF"/>
              </a:highlight>
            </a:endParaRPr>
          </a:p>
          <a:p>
            <a:pPr marL="457200" indent="-457200" algn="just">
              <a:lnSpc>
                <a:spcPct val="150000"/>
              </a:lnSpc>
              <a:buClr>
                <a:srgbClr val="FF0000"/>
              </a:buClr>
              <a:buFont typeface="Wingdings" panose="05000000000000000000" pitchFamily="2" charset="2"/>
              <a:buChar char="ü"/>
            </a:pPr>
            <a:r>
              <a:rPr lang="en-US" sz="3200" dirty="0" err="1">
                <a:highlight>
                  <a:srgbClr val="FFFFFF"/>
                </a:highlight>
              </a:rPr>
              <a:t>Sự</a:t>
            </a:r>
            <a:r>
              <a:rPr lang="en-US" sz="3200" dirty="0">
                <a:highlight>
                  <a:srgbClr val="FFFFFF"/>
                </a:highlight>
              </a:rPr>
              <a:t> </a:t>
            </a:r>
            <a:r>
              <a:rPr lang="en-US" sz="3200" dirty="0" err="1">
                <a:highlight>
                  <a:srgbClr val="FFFFFF"/>
                </a:highlight>
              </a:rPr>
              <a:t>kết</a:t>
            </a:r>
            <a:r>
              <a:rPr lang="en-US" sz="3200" dirty="0">
                <a:highlight>
                  <a:srgbClr val="FFFFFF"/>
                </a:highlight>
              </a:rPr>
              <a:t> </a:t>
            </a:r>
            <a:r>
              <a:rPr lang="en-US" sz="3200" dirty="0" err="1">
                <a:highlight>
                  <a:srgbClr val="FFFFFF"/>
                </a:highlight>
              </a:rPr>
              <a:t>hợp</a:t>
            </a:r>
            <a:r>
              <a:rPr lang="en-US" sz="3200" dirty="0">
                <a:highlight>
                  <a:srgbClr val="FFFFFF"/>
                </a:highlight>
              </a:rPr>
              <a:t> </a:t>
            </a:r>
            <a:r>
              <a:rPr lang="en-US" sz="3200" dirty="0" err="1">
                <a:highlight>
                  <a:srgbClr val="FFFFFF"/>
                </a:highlight>
              </a:rPr>
              <a:t>yếu</a:t>
            </a:r>
            <a:r>
              <a:rPr lang="en-US" sz="3200" dirty="0">
                <a:highlight>
                  <a:srgbClr val="FFFFFF"/>
                </a:highlight>
              </a:rPr>
              <a:t> </a:t>
            </a:r>
            <a:r>
              <a:rPr lang="en-US" sz="3200" dirty="0" err="1">
                <a:highlight>
                  <a:srgbClr val="FFFFFF"/>
                </a:highlight>
              </a:rPr>
              <a:t>tố</a:t>
            </a:r>
            <a:r>
              <a:rPr lang="en-US" sz="3200" dirty="0">
                <a:highlight>
                  <a:srgbClr val="FFFFFF"/>
                </a:highlight>
              </a:rPr>
              <a:t> </a:t>
            </a:r>
            <a:r>
              <a:rPr lang="en-US" sz="3200" dirty="0" err="1">
                <a:highlight>
                  <a:srgbClr val="FFFFFF"/>
                </a:highlight>
              </a:rPr>
              <a:t>tự</a:t>
            </a:r>
            <a:r>
              <a:rPr lang="en-US" sz="3200" dirty="0">
                <a:highlight>
                  <a:srgbClr val="FFFFFF"/>
                </a:highlight>
              </a:rPr>
              <a:t> </a:t>
            </a:r>
            <a:r>
              <a:rPr lang="en-US" sz="3200" dirty="0" err="1">
                <a:highlight>
                  <a:srgbClr val="FFFFFF"/>
                </a:highlight>
              </a:rPr>
              <a:t>sự</a:t>
            </a:r>
            <a:r>
              <a:rPr lang="en-US" sz="3200" dirty="0">
                <a:highlight>
                  <a:srgbClr val="FFFFFF"/>
                </a:highlight>
              </a:rPr>
              <a:t> </a:t>
            </a:r>
            <a:r>
              <a:rPr lang="en-US" sz="3200" dirty="0" err="1">
                <a:highlight>
                  <a:srgbClr val="FFFFFF"/>
                </a:highlight>
              </a:rPr>
              <a:t>và</a:t>
            </a:r>
            <a:r>
              <a:rPr lang="en-US" sz="3200" dirty="0">
                <a:highlight>
                  <a:srgbClr val="FFFFFF"/>
                </a:highlight>
              </a:rPr>
              <a:t> </a:t>
            </a:r>
            <a:r>
              <a:rPr lang="en-US" sz="3200" dirty="0" err="1">
                <a:highlight>
                  <a:srgbClr val="FFFFFF"/>
                </a:highlight>
              </a:rPr>
              <a:t>trữ</a:t>
            </a:r>
            <a:r>
              <a:rPr lang="en-US" sz="3200" dirty="0">
                <a:highlight>
                  <a:srgbClr val="FFFFFF"/>
                </a:highlight>
              </a:rPr>
              <a:t> </a:t>
            </a:r>
            <a:r>
              <a:rPr lang="en-US" sz="3200" dirty="0" err="1">
                <a:highlight>
                  <a:srgbClr val="FFFFFF"/>
                </a:highlight>
              </a:rPr>
              <a:t>tình</a:t>
            </a:r>
            <a:r>
              <a:rPr lang="en-US" sz="3200" dirty="0">
                <a:highlight>
                  <a:srgbClr val="FFFFFF"/>
                </a:highlight>
              </a:rPr>
              <a:t>.</a:t>
            </a:r>
          </a:p>
          <a:p>
            <a:pPr marL="457200" indent="-457200" algn="just">
              <a:lnSpc>
                <a:spcPct val="150000"/>
              </a:lnSpc>
              <a:buClr>
                <a:srgbClr val="FF0000"/>
              </a:buClr>
              <a:buFont typeface="Wingdings" panose="05000000000000000000" pitchFamily="2" charset="2"/>
              <a:buChar char="ü"/>
            </a:pPr>
            <a:r>
              <a:rPr lang="en-US" sz="3200" dirty="0" err="1">
                <a:highlight>
                  <a:srgbClr val="FFFFFF"/>
                </a:highlight>
              </a:rPr>
              <a:t>Sử</a:t>
            </a:r>
            <a:r>
              <a:rPr lang="en-US" sz="3200" dirty="0">
                <a:highlight>
                  <a:srgbClr val="FFFFFF"/>
                </a:highlight>
              </a:rPr>
              <a:t> </a:t>
            </a:r>
            <a:r>
              <a:rPr lang="en-US" sz="3200" dirty="0" err="1">
                <a:highlight>
                  <a:srgbClr val="FFFFFF"/>
                </a:highlight>
              </a:rPr>
              <a:t>dụng</a:t>
            </a:r>
            <a:r>
              <a:rPr lang="en-US" sz="3200" dirty="0">
                <a:highlight>
                  <a:srgbClr val="FFFFFF"/>
                </a:highlight>
              </a:rPr>
              <a:t> </a:t>
            </a:r>
            <a:r>
              <a:rPr lang="en-US" sz="3200" dirty="0" err="1">
                <a:highlight>
                  <a:srgbClr val="FFFFFF"/>
                </a:highlight>
              </a:rPr>
              <a:t>thể</a:t>
            </a:r>
            <a:r>
              <a:rPr lang="en-US" sz="3200" dirty="0">
                <a:highlight>
                  <a:srgbClr val="FFFFFF"/>
                </a:highlight>
              </a:rPr>
              <a:t> </a:t>
            </a:r>
            <a:r>
              <a:rPr lang="en-US" sz="3200" dirty="0" err="1">
                <a:highlight>
                  <a:srgbClr val="FFFFFF"/>
                </a:highlight>
              </a:rPr>
              <a:t>thơ</a:t>
            </a:r>
            <a:r>
              <a:rPr lang="en-US" sz="3200" dirty="0">
                <a:highlight>
                  <a:srgbClr val="FFFFFF"/>
                </a:highlight>
              </a:rPr>
              <a:t> </a:t>
            </a:r>
            <a:r>
              <a:rPr lang="en-US" sz="3200" dirty="0" err="1">
                <a:highlight>
                  <a:srgbClr val="FFFFFF"/>
                </a:highlight>
              </a:rPr>
              <a:t>lục</a:t>
            </a:r>
            <a:r>
              <a:rPr lang="en-US" sz="3200" dirty="0">
                <a:highlight>
                  <a:srgbClr val="FFFFFF"/>
                </a:highlight>
              </a:rPr>
              <a:t> </a:t>
            </a:r>
            <a:r>
              <a:rPr lang="en-US" sz="3200" dirty="0" err="1">
                <a:highlight>
                  <a:srgbClr val="FFFFFF"/>
                </a:highlight>
              </a:rPr>
              <a:t>bát</a:t>
            </a:r>
            <a:endParaRPr lang="en-US" sz="3200" dirty="0">
              <a:highlight>
                <a:srgbClr val="FFFFFF"/>
              </a:highlight>
            </a:endParaRPr>
          </a:p>
          <a:p>
            <a:pPr marL="457200" indent="-457200" algn="just">
              <a:lnSpc>
                <a:spcPct val="150000"/>
              </a:lnSpc>
              <a:buClr>
                <a:srgbClr val="FF0000"/>
              </a:buClr>
              <a:buFont typeface="Wingdings" panose="05000000000000000000" pitchFamily="2" charset="2"/>
              <a:buChar char="ü"/>
            </a:pPr>
            <a:r>
              <a:rPr lang="en-US" sz="3200" dirty="0" err="1">
                <a:highlight>
                  <a:srgbClr val="FFFFFF"/>
                </a:highlight>
              </a:rPr>
              <a:t>Cách</a:t>
            </a:r>
            <a:r>
              <a:rPr lang="en-US" sz="3200" dirty="0">
                <a:highlight>
                  <a:srgbClr val="FFFFFF"/>
                </a:highlight>
              </a:rPr>
              <a:t> </a:t>
            </a:r>
            <a:r>
              <a:rPr lang="en-US" sz="3200" dirty="0" err="1">
                <a:highlight>
                  <a:srgbClr val="FFFFFF"/>
                </a:highlight>
              </a:rPr>
              <a:t>xây</a:t>
            </a:r>
            <a:r>
              <a:rPr lang="en-US" sz="3200" dirty="0">
                <a:highlight>
                  <a:srgbClr val="FFFFFF"/>
                </a:highlight>
              </a:rPr>
              <a:t> </a:t>
            </a:r>
            <a:r>
              <a:rPr lang="en-US" sz="3200" dirty="0" err="1">
                <a:highlight>
                  <a:srgbClr val="FFFFFF"/>
                </a:highlight>
              </a:rPr>
              <a:t>dựng</a:t>
            </a:r>
            <a:r>
              <a:rPr lang="en-US" sz="3200" dirty="0">
                <a:highlight>
                  <a:srgbClr val="FFFFFF"/>
                </a:highlight>
              </a:rPr>
              <a:t> </a:t>
            </a:r>
            <a:r>
              <a:rPr lang="en-US" sz="3200" dirty="0" err="1">
                <a:highlight>
                  <a:srgbClr val="FFFFFF"/>
                </a:highlight>
              </a:rPr>
              <a:t>nhân</a:t>
            </a:r>
            <a:r>
              <a:rPr lang="en-US" sz="3200" dirty="0">
                <a:highlight>
                  <a:srgbClr val="FFFFFF"/>
                </a:highlight>
              </a:rPr>
              <a:t> </a:t>
            </a:r>
            <a:r>
              <a:rPr lang="en-US" sz="3200" dirty="0" err="1">
                <a:highlight>
                  <a:srgbClr val="FFFFFF"/>
                </a:highlight>
              </a:rPr>
              <a:t>vật</a:t>
            </a:r>
            <a:r>
              <a:rPr lang="en-US" sz="3200" dirty="0">
                <a:highlight>
                  <a:srgbClr val="FFFFFF"/>
                </a:highlight>
              </a:rPr>
              <a:t> </a:t>
            </a:r>
            <a:r>
              <a:rPr lang="en-US" sz="3200" dirty="0" err="1">
                <a:highlight>
                  <a:srgbClr val="FFFFFF"/>
                </a:highlight>
              </a:rPr>
              <a:t>thông</a:t>
            </a:r>
            <a:r>
              <a:rPr lang="en-US" sz="3200" dirty="0">
                <a:highlight>
                  <a:srgbClr val="FFFFFF"/>
                </a:highlight>
              </a:rPr>
              <a:t> qua nhiều </a:t>
            </a:r>
            <a:r>
              <a:rPr lang="vi-VN" sz="3200" dirty="0">
                <a:highlight>
                  <a:srgbClr val="FFFFFF"/>
                </a:highlight>
              </a:rPr>
              <a:t>phương diện</a:t>
            </a:r>
            <a:r>
              <a:rPr lang="en-US" sz="3200" dirty="0">
                <a:highlight>
                  <a:srgbClr val="FFFFFF"/>
                </a:highlight>
              </a:rPr>
              <a:t> </a:t>
            </a:r>
            <a:r>
              <a:rPr lang="en-US" sz="3200" dirty="0" err="1">
                <a:highlight>
                  <a:srgbClr val="FFFFFF"/>
                </a:highlight>
              </a:rPr>
              <a:t>lời</a:t>
            </a:r>
            <a:r>
              <a:rPr lang="en-US" sz="3200" dirty="0">
                <a:highlight>
                  <a:srgbClr val="FFFFFF"/>
                </a:highlight>
              </a:rPr>
              <a:t> </a:t>
            </a:r>
            <a:r>
              <a:rPr lang="en-US" sz="3200" dirty="0" err="1">
                <a:highlight>
                  <a:srgbClr val="FFFFFF"/>
                </a:highlight>
              </a:rPr>
              <a:t>nói</a:t>
            </a:r>
            <a:r>
              <a:rPr lang="en-US" sz="3200" dirty="0">
                <a:highlight>
                  <a:srgbClr val="FFFFFF"/>
                </a:highlight>
              </a:rPr>
              <a:t>, </a:t>
            </a:r>
            <a:r>
              <a:rPr lang="en-US" sz="3200" dirty="0" err="1">
                <a:highlight>
                  <a:srgbClr val="FFFFFF"/>
                </a:highlight>
              </a:rPr>
              <a:t>hành</a:t>
            </a:r>
            <a:r>
              <a:rPr lang="en-US" sz="3200" dirty="0">
                <a:highlight>
                  <a:srgbClr val="FFFFFF"/>
                </a:highlight>
              </a:rPr>
              <a:t> </a:t>
            </a:r>
            <a:r>
              <a:rPr lang="en-US" sz="3200" dirty="0" err="1">
                <a:highlight>
                  <a:srgbClr val="FFFFFF"/>
                </a:highlight>
              </a:rPr>
              <a:t>động</a:t>
            </a:r>
            <a:r>
              <a:rPr lang="en-US" sz="3200" dirty="0">
                <a:highlight>
                  <a:srgbClr val="FFFFFF"/>
                </a:highlight>
              </a:rPr>
              <a:t>.</a:t>
            </a:r>
          </a:p>
          <a:p>
            <a:pPr marL="457200" indent="-457200" algn="just">
              <a:lnSpc>
                <a:spcPct val="150000"/>
              </a:lnSpc>
              <a:buClr>
                <a:srgbClr val="FF0000"/>
              </a:buClr>
              <a:buFont typeface="Wingdings" panose="05000000000000000000" pitchFamily="2" charset="2"/>
              <a:buChar char="ü"/>
            </a:pPr>
            <a:r>
              <a:rPr lang="en-US" sz="3200" dirty="0">
                <a:highlight>
                  <a:srgbClr val="FFFFFF"/>
                </a:highlight>
              </a:rPr>
              <a:t> </a:t>
            </a:r>
            <a:r>
              <a:rPr lang="en-US" sz="3200" dirty="0" err="1">
                <a:highlight>
                  <a:srgbClr val="FFFFFF"/>
                </a:highlight>
              </a:rPr>
              <a:t>Ngôn</a:t>
            </a:r>
            <a:r>
              <a:rPr lang="en-US" sz="3200" dirty="0">
                <a:highlight>
                  <a:srgbClr val="FFFFFF"/>
                </a:highlight>
              </a:rPr>
              <a:t> </a:t>
            </a:r>
            <a:r>
              <a:rPr lang="en-US" sz="3200" dirty="0" err="1">
                <a:highlight>
                  <a:srgbClr val="FFFFFF"/>
                </a:highlight>
              </a:rPr>
              <a:t>ngữ</a:t>
            </a:r>
            <a:r>
              <a:rPr lang="en-US" sz="3200" dirty="0">
                <a:highlight>
                  <a:srgbClr val="FFFFFF"/>
                </a:highlight>
              </a:rPr>
              <a:t> </a:t>
            </a:r>
            <a:r>
              <a:rPr lang="en-US" sz="3200" dirty="0" err="1">
                <a:highlight>
                  <a:srgbClr val="FFFFFF"/>
                </a:highlight>
              </a:rPr>
              <a:t>giản</a:t>
            </a:r>
            <a:r>
              <a:rPr lang="en-US" sz="3200" dirty="0">
                <a:highlight>
                  <a:srgbClr val="FFFFFF"/>
                </a:highlight>
              </a:rPr>
              <a:t> </a:t>
            </a:r>
            <a:r>
              <a:rPr lang="en-US" sz="3200" dirty="0" err="1">
                <a:highlight>
                  <a:srgbClr val="FFFFFF"/>
                </a:highlight>
              </a:rPr>
              <a:t>dị</a:t>
            </a:r>
            <a:r>
              <a:rPr lang="en-US" sz="3200" dirty="0">
                <a:highlight>
                  <a:srgbClr val="FFFFFF"/>
                </a:highlight>
              </a:rPr>
              <a:t>, </a:t>
            </a:r>
            <a:r>
              <a:rPr lang="en-US" sz="3200" dirty="0" err="1">
                <a:highlight>
                  <a:srgbClr val="FFFFFF"/>
                </a:highlight>
              </a:rPr>
              <a:t>đời</a:t>
            </a:r>
            <a:r>
              <a:rPr lang="en-US" sz="3200" dirty="0">
                <a:highlight>
                  <a:srgbClr val="FFFFFF"/>
                </a:highlight>
              </a:rPr>
              <a:t> </a:t>
            </a:r>
            <a:r>
              <a:rPr lang="en-US" sz="3200" dirty="0" err="1">
                <a:highlight>
                  <a:srgbClr val="FFFFFF"/>
                </a:highlight>
              </a:rPr>
              <a:t>thường</a:t>
            </a:r>
            <a:r>
              <a:rPr lang="en-US" sz="3200" dirty="0">
                <a:highlight>
                  <a:srgbClr val="FFFFFF"/>
                </a:highlight>
              </a:rPr>
              <a:t> </a:t>
            </a:r>
            <a:r>
              <a:rPr lang="en-US" sz="3200" dirty="0" err="1">
                <a:highlight>
                  <a:srgbClr val="FFFFFF"/>
                </a:highlight>
              </a:rPr>
              <a:t>mang</a:t>
            </a:r>
            <a:r>
              <a:rPr lang="en-US" sz="3200" dirty="0">
                <a:highlight>
                  <a:srgbClr val="FFFFFF"/>
                </a:highlight>
              </a:rPr>
              <a:t> </a:t>
            </a:r>
            <a:r>
              <a:rPr lang="en-US" sz="3200" dirty="0" err="1">
                <a:highlight>
                  <a:srgbClr val="FFFFFF"/>
                </a:highlight>
              </a:rPr>
              <a:t>đậm</a:t>
            </a:r>
            <a:r>
              <a:rPr lang="en-US" sz="3200" dirty="0">
                <a:highlight>
                  <a:srgbClr val="FFFFFF"/>
                </a:highlight>
              </a:rPr>
              <a:t> </a:t>
            </a:r>
            <a:r>
              <a:rPr lang="en-US" sz="3200" dirty="0" err="1">
                <a:highlight>
                  <a:srgbClr val="FFFFFF"/>
                </a:highlight>
              </a:rPr>
              <a:t>sắc</a:t>
            </a:r>
            <a:r>
              <a:rPr lang="en-US" sz="3200" dirty="0">
                <a:highlight>
                  <a:srgbClr val="FFFFFF"/>
                </a:highlight>
              </a:rPr>
              <a:t> </a:t>
            </a:r>
            <a:r>
              <a:rPr lang="en-US" sz="3200" dirty="0" err="1">
                <a:highlight>
                  <a:srgbClr val="FFFFFF"/>
                </a:highlight>
              </a:rPr>
              <a:t>thái</a:t>
            </a:r>
            <a:r>
              <a:rPr lang="en-US" sz="3200" dirty="0">
                <a:highlight>
                  <a:srgbClr val="FFFFFF"/>
                </a:highlight>
              </a:rPr>
              <a:t> Nam </a:t>
            </a:r>
            <a:r>
              <a:rPr lang="en-US" sz="3200" dirty="0" err="1">
                <a:highlight>
                  <a:srgbClr val="FFFFFF"/>
                </a:highlight>
              </a:rPr>
              <a:t>Bộ</a:t>
            </a:r>
            <a:r>
              <a:rPr lang="en-US" sz="3200" dirty="0">
                <a:highlight>
                  <a:srgbClr val="FFFFFF"/>
                </a:highlight>
              </a:rPr>
              <a:t>.</a:t>
            </a:r>
          </a:p>
          <a:p>
            <a:pPr marL="457200" indent="-457200" algn="just">
              <a:lnSpc>
                <a:spcPct val="150000"/>
              </a:lnSpc>
              <a:buClr>
                <a:srgbClr val="FF0000"/>
              </a:buClr>
              <a:buFont typeface="Wingdings" panose="05000000000000000000" pitchFamily="2" charset="2"/>
              <a:buChar char="ü"/>
            </a:pPr>
            <a:r>
              <a:rPr lang="en-US" sz="3200" dirty="0" err="1">
                <a:highlight>
                  <a:srgbClr val="FFFFFF"/>
                </a:highlight>
              </a:rPr>
              <a:t>Dùng</a:t>
            </a:r>
            <a:r>
              <a:rPr lang="en-US" sz="3200" dirty="0">
                <a:highlight>
                  <a:srgbClr val="FFFFFF"/>
                </a:highlight>
              </a:rPr>
              <a:t> nhiều </a:t>
            </a:r>
            <a:r>
              <a:rPr lang="en-US" sz="3200" dirty="0" err="1">
                <a:highlight>
                  <a:srgbClr val="FFFFFF"/>
                </a:highlight>
              </a:rPr>
              <a:t>động</a:t>
            </a:r>
            <a:r>
              <a:rPr lang="en-US" sz="3200" dirty="0">
                <a:highlight>
                  <a:srgbClr val="FFFFFF"/>
                </a:highlight>
              </a:rPr>
              <a:t> </a:t>
            </a:r>
            <a:r>
              <a:rPr lang="en-US" sz="3200" dirty="0" err="1">
                <a:highlight>
                  <a:srgbClr val="FFFFFF"/>
                </a:highlight>
              </a:rPr>
              <a:t>từ</a:t>
            </a:r>
            <a:r>
              <a:rPr lang="en-US" sz="3200" dirty="0">
                <a:highlight>
                  <a:srgbClr val="FFFFFF"/>
                </a:highlight>
              </a:rPr>
              <a:t> </a:t>
            </a:r>
            <a:r>
              <a:rPr lang="en-US" sz="3200" dirty="0" err="1">
                <a:highlight>
                  <a:srgbClr val="FFFFFF"/>
                </a:highlight>
              </a:rPr>
              <a:t>mạnh</a:t>
            </a:r>
            <a:r>
              <a:rPr lang="en-US" sz="3200" dirty="0">
                <a:highlight>
                  <a:srgbClr val="FFFFFF"/>
                </a:highlight>
              </a:rPr>
              <a:t>, </a:t>
            </a:r>
            <a:r>
              <a:rPr lang="en-US" sz="3200" dirty="0" err="1">
                <a:highlight>
                  <a:srgbClr val="FFFFFF"/>
                </a:highlight>
              </a:rPr>
              <a:t>đối</a:t>
            </a:r>
            <a:r>
              <a:rPr lang="en-US" sz="3200" dirty="0">
                <a:highlight>
                  <a:srgbClr val="FFFFFF"/>
                </a:highlight>
              </a:rPr>
              <a:t> </a:t>
            </a:r>
            <a:r>
              <a:rPr lang="en-US" sz="3200" dirty="0" err="1">
                <a:highlight>
                  <a:srgbClr val="FFFFFF"/>
                </a:highlight>
              </a:rPr>
              <a:t>lập</a:t>
            </a:r>
            <a:endParaRPr lang="en-US" sz="4000" dirty="0">
              <a:effectLst/>
              <a:highlight>
                <a:srgbClr val="FFFFFF"/>
              </a:highlight>
              <a:latin typeface="#9Slide03 Ample"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702943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B7D0852-59FA-40E5-8F60-0011A7EED2B9}"/>
              </a:ext>
            </a:extLst>
          </p:cNvPr>
          <p:cNvSpPr/>
          <p:nvPr/>
        </p:nvSpPr>
        <p:spPr>
          <a:xfrm rot="16200000">
            <a:off x="4986202" y="-332443"/>
            <a:ext cx="2219595" cy="1219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6" name="Picture Placeholder 15" descr="A bee on a purple flower&#10;&#10;Description automatically generated">
            <a:extLst>
              <a:ext uri="{FF2B5EF4-FFF2-40B4-BE49-F238E27FC236}">
                <a16:creationId xmlns:a16="http://schemas.microsoft.com/office/drawing/2014/main" id="{5B1B9364-2F5C-3164-9FA7-D5A46610AADB}"/>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val="0"/>
              </a:ext>
            </a:extLst>
          </a:blip>
          <a:srcRect t="3012" b="3012"/>
          <a:stretch>
            <a:fillRect/>
          </a:stretch>
        </p:blipFill>
        <p:spPr>
          <a:xfrm>
            <a:off x="182881" y="3244593"/>
            <a:ext cx="3359216" cy="3519026"/>
          </a:xfrm>
        </p:spPr>
      </p:pic>
      <p:pic>
        <p:nvPicPr>
          <p:cNvPr id="6" name="Mockup">
            <a:extLst>
              <a:ext uri="{FF2B5EF4-FFF2-40B4-BE49-F238E27FC236}">
                <a16:creationId xmlns:a16="http://schemas.microsoft.com/office/drawing/2014/main" id="{06892826-F93E-4B01-880B-DD9085CBDB2B}"/>
              </a:ext>
            </a:extLst>
          </p:cNvPr>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p:blipFill>
        <p:spPr>
          <a:xfrm>
            <a:off x="-43265" y="3069542"/>
            <a:ext cx="4129391" cy="5549881"/>
          </a:xfrm>
          <a:custGeom>
            <a:avLst/>
            <a:gdLst>
              <a:gd name="connsiteX0" fmla="*/ 0 w 3835819"/>
              <a:gd name="connsiteY0" fmla="*/ 0 h 6560525"/>
              <a:gd name="connsiteX1" fmla="*/ 3835819 w 3835819"/>
              <a:gd name="connsiteY1" fmla="*/ 0 h 6560525"/>
              <a:gd name="connsiteX2" fmla="*/ 3835819 w 3835819"/>
              <a:gd name="connsiteY2" fmla="*/ 4957172 h 6560525"/>
              <a:gd name="connsiteX3" fmla="*/ 3453652 w 3835819"/>
              <a:gd name="connsiteY3" fmla="*/ 4957172 h 6560525"/>
              <a:gd name="connsiteX4" fmla="*/ 3453652 w 3835819"/>
              <a:gd name="connsiteY4" fmla="*/ 6560525 h 6560525"/>
              <a:gd name="connsiteX5" fmla="*/ 438784 w 3835819"/>
              <a:gd name="connsiteY5" fmla="*/ 6560525 h 6560525"/>
              <a:gd name="connsiteX6" fmla="*/ 438784 w 3835819"/>
              <a:gd name="connsiteY6" fmla="*/ 4957172 h 6560525"/>
              <a:gd name="connsiteX7" fmla="*/ 0 w 3835819"/>
              <a:gd name="connsiteY7" fmla="*/ 4957172 h 656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5819" h="6560525">
                <a:moveTo>
                  <a:pt x="0" y="0"/>
                </a:moveTo>
                <a:lnTo>
                  <a:pt x="3835819" y="0"/>
                </a:lnTo>
                <a:lnTo>
                  <a:pt x="3835819" y="4957172"/>
                </a:lnTo>
                <a:lnTo>
                  <a:pt x="3453652" y="4957172"/>
                </a:lnTo>
                <a:lnTo>
                  <a:pt x="3453652" y="6560525"/>
                </a:lnTo>
                <a:lnTo>
                  <a:pt x="438784" y="6560525"/>
                </a:lnTo>
                <a:lnTo>
                  <a:pt x="438784" y="4957172"/>
                </a:lnTo>
                <a:lnTo>
                  <a:pt x="0" y="4957172"/>
                </a:lnTo>
                <a:close/>
              </a:path>
            </a:pathLst>
          </a:custGeom>
        </p:spPr>
      </p:pic>
      <p:sp>
        <p:nvSpPr>
          <p:cNvPr id="5" name="TextBox 4">
            <a:extLst>
              <a:ext uri="{FF2B5EF4-FFF2-40B4-BE49-F238E27FC236}">
                <a16:creationId xmlns:a16="http://schemas.microsoft.com/office/drawing/2014/main" id="{8B8BEE7D-E8AA-C065-EE68-1332625F65EA}"/>
              </a:ext>
            </a:extLst>
          </p:cNvPr>
          <p:cNvSpPr txBox="1"/>
          <p:nvPr/>
        </p:nvSpPr>
        <p:spPr>
          <a:xfrm>
            <a:off x="991402" y="282150"/>
            <a:ext cx="11078677" cy="2677656"/>
          </a:xfrm>
          <a:prstGeom prst="rect">
            <a:avLst/>
          </a:prstGeom>
          <a:noFill/>
        </p:spPr>
        <p:txBody>
          <a:bodyPr wrap="square">
            <a:spAutoFit/>
          </a:bodyPr>
          <a:lstStyle/>
          <a:p>
            <a:pPr algn="just"/>
            <a:r>
              <a:rPr lang="en-US" sz="2800" b="1" dirty="0">
                <a:highlight>
                  <a:srgbClr val="FFFFFF"/>
                </a:highlight>
              </a:rPr>
              <a:t>2. </a:t>
            </a:r>
            <a:r>
              <a:rPr lang="en-US" sz="2800" b="1" dirty="0" err="1">
                <a:highlight>
                  <a:srgbClr val="FFFFFF"/>
                </a:highlight>
              </a:rPr>
              <a:t>Nội</a:t>
            </a:r>
            <a:r>
              <a:rPr lang="en-US" sz="2800" b="1" dirty="0">
                <a:highlight>
                  <a:srgbClr val="FFFFFF"/>
                </a:highlight>
              </a:rPr>
              <a:t> dung</a:t>
            </a:r>
            <a:endParaRPr lang="en-US" sz="2800" dirty="0">
              <a:highlight>
                <a:srgbClr val="FFFFFF"/>
              </a:highlight>
            </a:endParaRPr>
          </a:p>
          <a:p>
            <a:pPr marL="457200" indent="-457200" algn="just">
              <a:buClr>
                <a:srgbClr val="FF0000"/>
              </a:buClr>
              <a:buFont typeface="Wingdings" panose="05000000000000000000" pitchFamily="2" charset="2"/>
              <a:buChar char="ü"/>
            </a:pPr>
            <a:r>
              <a:rPr lang="en-US" sz="2800" dirty="0">
                <a:highlight>
                  <a:srgbClr val="FFFFFF"/>
                </a:highlight>
              </a:rPr>
              <a:t> </a:t>
            </a:r>
            <a:r>
              <a:rPr lang="en-US" sz="2800" dirty="0" err="1">
                <a:highlight>
                  <a:srgbClr val="FFFFFF"/>
                </a:highlight>
              </a:rPr>
              <a:t>Đoạn</a:t>
            </a:r>
            <a:r>
              <a:rPr lang="en-US" sz="2800" dirty="0">
                <a:highlight>
                  <a:srgbClr val="FFFFFF"/>
                </a:highlight>
              </a:rPr>
              <a:t> </a:t>
            </a:r>
            <a:r>
              <a:rPr lang="en-US" sz="2800" dirty="0" err="1">
                <a:highlight>
                  <a:srgbClr val="FFFFFF"/>
                </a:highlight>
              </a:rPr>
              <a:t>trích</a:t>
            </a:r>
            <a:r>
              <a:rPr lang="en-US" sz="2800" dirty="0">
                <a:highlight>
                  <a:srgbClr val="FFFFFF"/>
                </a:highlight>
              </a:rPr>
              <a:t> đã làm </a:t>
            </a:r>
            <a:r>
              <a:rPr lang="en-US" sz="2800" dirty="0" err="1">
                <a:highlight>
                  <a:srgbClr val="FFFFFF"/>
                </a:highlight>
              </a:rPr>
              <a:t>nổi</a:t>
            </a:r>
            <a:r>
              <a:rPr lang="en-US" sz="2800" dirty="0">
                <a:highlight>
                  <a:srgbClr val="FFFFFF"/>
                </a:highlight>
              </a:rPr>
              <a:t> </a:t>
            </a:r>
            <a:r>
              <a:rPr lang="en-US" sz="2800" dirty="0" err="1">
                <a:highlight>
                  <a:srgbClr val="FFFFFF"/>
                </a:highlight>
              </a:rPr>
              <a:t>bật</a:t>
            </a:r>
            <a:r>
              <a:rPr lang="en-US" sz="2800" dirty="0">
                <a:highlight>
                  <a:srgbClr val="FFFFFF"/>
                </a:highlight>
              </a:rPr>
              <a:t> </a:t>
            </a:r>
            <a:r>
              <a:rPr lang="en-US" sz="2800" dirty="0" err="1">
                <a:highlight>
                  <a:srgbClr val="FFFFFF"/>
                </a:highlight>
              </a:rPr>
              <a:t>vẻ</a:t>
            </a:r>
            <a:r>
              <a:rPr lang="en-US" sz="2800" dirty="0">
                <a:highlight>
                  <a:srgbClr val="FFFFFF"/>
                </a:highlight>
              </a:rPr>
              <a:t> đẹp </a:t>
            </a:r>
            <a:r>
              <a:rPr lang="en-US" sz="2800" dirty="0" err="1">
                <a:highlight>
                  <a:srgbClr val="FFFFFF"/>
                </a:highlight>
              </a:rPr>
              <a:t>của</a:t>
            </a:r>
            <a:r>
              <a:rPr lang="en-US" sz="2800" dirty="0">
                <a:highlight>
                  <a:srgbClr val="FFFFFF"/>
                </a:highlight>
              </a:rPr>
              <a:t> </a:t>
            </a:r>
            <a:r>
              <a:rPr lang="en-US" sz="2800" dirty="0" err="1">
                <a:highlight>
                  <a:srgbClr val="FFFFFF"/>
                </a:highlight>
              </a:rPr>
              <a:t>Lục</a:t>
            </a:r>
            <a:r>
              <a:rPr lang="en-US" sz="2800" dirty="0">
                <a:highlight>
                  <a:srgbClr val="FFFFFF"/>
                </a:highlight>
              </a:rPr>
              <a:t> Vân Tiên là </a:t>
            </a:r>
            <a:r>
              <a:rPr lang="en-US" sz="2800" dirty="0" err="1">
                <a:highlight>
                  <a:srgbClr val="FFFFFF"/>
                </a:highlight>
              </a:rPr>
              <a:t>chàng</a:t>
            </a:r>
            <a:r>
              <a:rPr lang="en-US" sz="2800" dirty="0">
                <a:highlight>
                  <a:srgbClr val="FFFFFF"/>
                </a:highlight>
              </a:rPr>
              <a:t> </a:t>
            </a:r>
            <a:r>
              <a:rPr lang="en-US" sz="2800" dirty="0" err="1">
                <a:highlight>
                  <a:srgbClr val="FFFFFF"/>
                </a:highlight>
              </a:rPr>
              <a:t>trai</a:t>
            </a:r>
            <a:r>
              <a:rPr lang="en-US" sz="2800" dirty="0">
                <a:highlight>
                  <a:srgbClr val="FFFFFF"/>
                </a:highlight>
              </a:rPr>
              <a:t> </a:t>
            </a:r>
            <a:r>
              <a:rPr lang="en-US" sz="2800" dirty="0" err="1">
                <a:highlight>
                  <a:srgbClr val="FFFFFF"/>
                </a:highlight>
              </a:rPr>
              <a:t>anh</a:t>
            </a:r>
            <a:r>
              <a:rPr lang="en-US" sz="2800" dirty="0">
                <a:highlight>
                  <a:srgbClr val="FFFFFF"/>
                </a:highlight>
              </a:rPr>
              <a:t> </a:t>
            </a:r>
            <a:r>
              <a:rPr lang="en-US" sz="2800" dirty="0" err="1">
                <a:highlight>
                  <a:srgbClr val="FFFFFF"/>
                </a:highlight>
              </a:rPr>
              <a:t>hùng</a:t>
            </a:r>
            <a:r>
              <a:rPr lang="en-US" sz="2800" dirty="0">
                <a:highlight>
                  <a:srgbClr val="FFFFFF"/>
                </a:highlight>
              </a:rPr>
              <a:t>, </a:t>
            </a:r>
            <a:r>
              <a:rPr lang="en-US" sz="2800" dirty="0" err="1">
                <a:highlight>
                  <a:srgbClr val="FFFFFF"/>
                </a:highlight>
              </a:rPr>
              <a:t>sẵn</a:t>
            </a:r>
            <a:r>
              <a:rPr lang="en-US" sz="2800" dirty="0">
                <a:highlight>
                  <a:srgbClr val="FFFFFF"/>
                </a:highlight>
              </a:rPr>
              <a:t> </a:t>
            </a:r>
            <a:r>
              <a:rPr lang="en-US" sz="2800" dirty="0" err="1">
                <a:highlight>
                  <a:srgbClr val="FFFFFF"/>
                </a:highlight>
              </a:rPr>
              <a:t>sàng</a:t>
            </a:r>
            <a:r>
              <a:rPr lang="en-US" sz="2800" dirty="0">
                <a:highlight>
                  <a:srgbClr val="FFFFFF"/>
                </a:highlight>
              </a:rPr>
              <a:t> làm việc </a:t>
            </a:r>
            <a:r>
              <a:rPr lang="en-US" sz="2800" dirty="0" err="1">
                <a:highlight>
                  <a:srgbClr val="FFFFFF"/>
                </a:highlight>
              </a:rPr>
              <a:t>nghĩa</a:t>
            </a:r>
            <a:r>
              <a:rPr lang="en-US" sz="2800" dirty="0">
                <a:highlight>
                  <a:srgbClr val="FFFFFF"/>
                </a:highlight>
              </a:rPr>
              <a:t>, </a:t>
            </a:r>
            <a:r>
              <a:rPr lang="en-US" sz="2800" dirty="0" err="1">
                <a:highlight>
                  <a:srgbClr val="FFFFFF"/>
                </a:highlight>
              </a:rPr>
              <a:t>chính</a:t>
            </a:r>
            <a:r>
              <a:rPr lang="en-US" sz="2800" dirty="0">
                <a:highlight>
                  <a:srgbClr val="FFFFFF"/>
                </a:highlight>
              </a:rPr>
              <a:t> </a:t>
            </a:r>
            <a:r>
              <a:rPr lang="en-US" sz="2800" dirty="0" err="1">
                <a:highlight>
                  <a:srgbClr val="FFFFFF"/>
                </a:highlight>
              </a:rPr>
              <a:t>trực</a:t>
            </a:r>
            <a:r>
              <a:rPr lang="en-US" sz="2800" dirty="0">
                <a:highlight>
                  <a:srgbClr val="FFFFFF"/>
                </a:highlight>
              </a:rPr>
              <a:t> </a:t>
            </a:r>
            <a:r>
              <a:rPr lang="en-US" sz="2800" dirty="0" err="1">
                <a:highlight>
                  <a:srgbClr val="FFFFFF"/>
                </a:highlight>
              </a:rPr>
              <a:t>và</a:t>
            </a:r>
            <a:r>
              <a:rPr lang="en-US" sz="2800" dirty="0">
                <a:highlight>
                  <a:srgbClr val="FFFFFF"/>
                </a:highlight>
              </a:rPr>
              <a:t> </a:t>
            </a:r>
            <a:r>
              <a:rPr lang="en-US" sz="2800" dirty="0" err="1">
                <a:highlight>
                  <a:srgbClr val="FFFFFF"/>
                </a:highlight>
              </a:rPr>
              <a:t>Kiều</a:t>
            </a:r>
            <a:r>
              <a:rPr lang="en-US" sz="2800" dirty="0">
                <a:highlight>
                  <a:srgbClr val="FFFFFF"/>
                </a:highlight>
              </a:rPr>
              <a:t> </a:t>
            </a:r>
            <a:r>
              <a:rPr lang="en-US" sz="2800" dirty="0" err="1">
                <a:highlight>
                  <a:srgbClr val="FFFFFF"/>
                </a:highlight>
              </a:rPr>
              <a:t>Nguyệt</a:t>
            </a:r>
            <a:r>
              <a:rPr lang="en-US" sz="2800" dirty="0">
                <a:highlight>
                  <a:srgbClr val="FFFFFF"/>
                </a:highlight>
              </a:rPr>
              <a:t> Nga là </a:t>
            </a:r>
            <a:r>
              <a:rPr lang="en-US" sz="2800" dirty="0" err="1">
                <a:highlight>
                  <a:srgbClr val="FFFFFF"/>
                </a:highlight>
              </a:rPr>
              <a:t>người</a:t>
            </a:r>
            <a:r>
              <a:rPr lang="en-US" sz="2800" dirty="0">
                <a:highlight>
                  <a:srgbClr val="FFFFFF"/>
                </a:highlight>
              </a:rPr>
              <a:t> con </a:t>
            </a:r>
            <a:r>
              <a:rPr lang="en-US" sz="2800" dirty="0" err="1">
                <a:highlight>
                  <a:srgbClr val="FFFFFF"/>
                </a:highlight>
              </a:rPr>
              <a:t>gái</a:t>
            </a:r>
            <a:r>
              <a:rPr lang="en-US" sz="2800" dirty="0">
                <a:highlight>
                  <a:srgbClr val="FFFFFF"/>
                </a:highlight>
              </a:rPr>
              <a:t> </a:t>
            </a:r>
            <a:r>
              <a:rPr lang="en-US" sz="2800" dirty="0" err="1">
                <a:highlight>
                  <a:srgbClr val="FFFFFF"/>
                </a:highlight>
              </a:rPr>
              <a:t>hiếu</a:t>
            </a:r>
            <a:r>
              <a:rPr lang="en-US" sz="2800" dirty="0">
                <a:highlight>
                  <a:srgbClr val="FFFFFF"/>
                </a:highlight>
              </a:rPr>
              <a:t> </a:t>
            </a:r>
            <a:r>
              <a:rPr lang="en-US" sz="2800" dirty="0" err="1">
                <a:highlight>
                  <a:srgbClr val="FFFFFF"/>
                </a:highlight>
              </a:rPr>
              <a:t>nghĩa</a:t>
            </a:r>
            <a:r>
              <a:rPr lang="en-US" sz="2800" dirty="0">
                <a:highlight>
                  <a:srgbClr val="FFFFFF"/>
                </a:highlight>
              </a:rPr>
              <a:t>, </a:t>
            </a:r>
            <a:r>
              <a:rPr lang="en-US" sz="2800" dirty="0" err="1">
                <a:highlight>
                  <a:srgbClr val="FFFFFF"/>
                </a:highlight>
              </a:rPr>
              <a:t>trọng</a:t>
            </a:r>
            <a:r>
              <a:rPr lang="en-US" sz="2800" dirty="0">
                <a:highlight>
                  <a:srgbClr val="FFFFFF"/>
                </a:highlight>
              </a:rPr>
              <a:t> </a:t>
            </a:r>
            <a:r>
              <a:rPr lang="en-US" sz="2800" dirty="0" err="1">
                <a:highlight>
                  <a:srgbClr val="FFFFFF"/>
                </a:highlight>
              </a:rPr>
              <a:t>nghĩa</a:t>
            </a:r>
            <a:r>
              <a:rPr lang="en-US" sz="2800" dirty="0">
                <a:highlight>
                  <a:srgbClr val="FFFFFF"/>
                </a:highlight>
              </a:rPr>
              <a:t> </a:t>
            </a:r>
            <a:r>
              <a:rPr lang="en-US" sz="2800" dirty="0" err="1">
                <a:highlight>
                  <a:srgbClr val="FFFFFF"/>
                </a:highlight>
              </a:rPr>
              <a:t>trọng</a:t>
            </a:r>
            <a:r>
              <a:rPr lang="en-US" sz="2800" dirty="0">
                <a:highlight>
                  <a:srgbClr val="FFFFFF"/>
                </a:highlight>
              </a:rPr>
              <a:t> </a:t>
            </a:r>
            <a:r>
              <a:rPr lang="en-US" sz="2800" dirty="0" err="1">
                <a:highlight>
                  <a:srgbClr val="FFFFFF"/>
                </a:highlight>
              </a:rPr>
              <a:t>tình</a:t>
            </a:r>
            <a:r>
              <a:rPr lang="en-US" sz="2800" dirty="0">
                <a:highlight>
                  <a:srgbClr val="FFFFFF"/>
                </a:highlight>
              </a:rPr>
              <a:t>.</a:t>
            </a:r>
          </a:p>
          <a:p>
            <a:pPr marL="457200" indent="-457200" algn="just">
              <a:buClr>
                <a:srgbClr val="FF0000"/>
              </a:buClr>
              <a:buFont typeface="Wingdings" panose="05000000000000000000" pitchFamily="2" charset="2"/>
              <a:buChar char="ü"/>
            </a:pPr>
            <a:r>
              <a:rPr lang="vi-VN" sz="2800" dirty="0">
                <a:highlight>
                  <a:srgbClr val="FFFFFF"/>
                </a:highlight>
              </a:rPr>
              <a:t> </a:t>
            </a:r>
            <a:r>
              <a:rPr lang="en-US" sz="2800" dirty="0">
                <a:highlight>
                  <a:srgbClr val="FFFFFF"/>
                </a:highlight>
              </a:rPr>
              <a:t>Qua đó </a:t>
            </a:r>
            <a:r>
              <a:rPr lang="en-US" sz="2800" dirty="0" err="1">
                <a:highlight>
                  <a:srgbClr val="FFFFFF"/>
                </a:highlight>
              </a:rPr>
              <a:t>tác</a:t>
            </a:r>
            <a:r>
              <a:rPr lang="en-US" sz="2800" dirty="0">
                <a:highlight>
                  <a:srgbClr val="FFFFFF"/>
                </a:highlight>
              </a:rPr>
              <a:t> </a:t>
            </a:r>
            <a:r>
              <a:rPr lang="en-US" sz="2800" dirty="0" err="1">
                <a:highlight>
                  <a:srgbClr val="FFFFFF"/>
                </a:highlight>
              </a:rPr>
              <a:t>giả</a:t>
            </a:r>
            <a:r>
              <a:rPr lang="en-US" sz="2800" dirty="0">
                <a:highlight>
                  <a:srgbClr val="FFFFFF"/>
                </a:highlight>
              </a:rPr>
              <a:t> muốn </a:t>
            </a:r>
            <a:r>
              <a:rPr lang="en-US" sz="2800" dirty="0" err="1">
                <a:highlight>
                  <a:srgbClr val="FFFFFF"/>
                </a:highlight>
              </a:rPr>
              <a:t>khẳng</a:t>
            </a:r>
            <a:r>
              <a:rPr lang="en-US" sz="2800" dirty="0">
                <a:highlight>
                  <a:srgbClr val="FFFFFF"/>
                </a:highlight>
              </a:rPr>
              <a:t> </a:t>
            </a:r>
            <a:r>
              <a:rPr lang="en-US" sz="2800" dirty="0" err="1">
                <a:highlight>
                  <a:srgbClr val="FFFFFF"/>
                </a:highlight>
              </a:rPr>
              <a:t>định</a:t>
            </a:r>
            <a:r>
              <a:rPr lang="en-US" sz="2800" dirty="0">
                <a:highlight>
                  <a:srgbClr val="FFFFFF"/>
                </a:highlight>
              </a:rPr>
              <a:t> </a:t>
            </a:r>
            <a:r>
              <a:rPr lang="en-US" sz="2800" dirty="0" err="1">
                <a:highlight>
                  <a:srgbClr val="FFFFFF"/>
                </a:highlight>
              </a:rPr>
              <a:t>những</a:t>
            </a:r>
            <a:r>
              <a:rPr lang="en-US" sz="2800" dirty="0">
                <a:highlight>
                  <a:srgbClr val="FFFFFF"/>
                </a:highlight>
              </a:rPr>
              <a:t> </a:t>
            </a:r>
            <a:r>
              <a:rPr lang="en-US" sz="2800" dirty="0" err="1">
                <a:highlight>
                  <a:srgbClr val="FFFFFF"/>
                </a:highlight>
              </a:rPr>
              <a:t>phẩm</a:t>
            </a:r>
            <a:r>
              <a:rPr lang="en-US" sz="2800" dirty="0">
                <a:highlight>
                  <a:srgbClr val="FFFFFF"/>
                </a:highlight>
              </a:rPr>
              <a:t> </a:t>
            </a:r>
            <a:r>
              <a:rPr lang="en-US" sz="2800" dirty="0" err="1">
                <a:highlight>
                  <a:srgbClr val="FFFFFF"/>
                </a:highlight>
              </a:rPr>
              <a:t>chất</a:t>
            </a:r>
            <a:r>
              <a:rPr lang="en-US" sz="2800" dirty="0">
                <a:highlight>
                  <a:srgbClr val="FFFFFF"/>
                </a:highlight>
              </a:rPr>
              <a:t> </a:t>
            </a:r>
            <a:r>
              <a:rPr lang="en-US" sz="2800" dirty="0" err="1">
                <a:highlight>
                  <a:srgbClr val="FFFFFF"/>
                </a:highlight>
              </a:rPr>
              <a:t>tốt</a:t>
            </a:r>
            <a:r>
              <a:rPr lang="en-US" sz="2800" dirty="0">
                <a:highlight>
                  <a:srgbClr val="FFFFFF"/>
                </a:highlight>
              </a:rPr>
              <a:t> đẹp </a:t>
            </a:r>
            <a:r>
              <a:rPr lang="en-US" sz="2800" dirty="0" err="1">
                <a:highlight>
                  <a:srgbClr val="FFFFFF"/>
                </a:highlight>
              </a:rPr>
              <a:t>và</a:t>
            </a:r>
            <a:r>
              <a:rPr lang="en-US" sz="2800" dirty="0">
                <a:highlight>
                  <a:srgbClr val="FFFFFF"/>
                </a:highlight>
              </a:rPr>
              <a:t> </a:t>
            </a:r>
            <a:r>
              <a:rPr lang="en-US" sz="2800" dirty="0" err="1">
                <a:highlight>
                  <a:srgbClr val="FFFFFF"/>
                </a:highlight>
              </a:rPr>
              <a:t>đề</a:t>
            </a:r>
            <a:r>
              <a:rPr lang="en-US" sz="2800" dirty="0">
                <a:highlight>
                  <a:srgbClr val="FFFFFF"/>
                </a:highlight>
              </a:rPr>
              <a:t> </a:t>
            </a:r>
            <a:r>
              <a:rPr lang="en-US" sz="2800" dirty="0" err="1">
                <a:highlight>
                  <a:srgbClr val="FFFFFF"/>
                </a:highlight>
              </a:rPr>
              <a:t>cao</a:t>
            </a:r>
            <a:r>
              <a:rPr lang="en-US" sz="2800" dirty="0">
                <a:highlight>
                  <a:srgbClr val="FFFFFF"/>
                </a:highlight>
              </a:rPr>
              <a:t> </a:t>
            </a:r>
            <a:r>
              <a:rPr lang="en-US" sz="2800" dirty="0" err="1">
                <a:highlight>
                  <a:srgbClr val="FFFFFF"/>
                </a:highlight>
              </a:rPr>
              <a:t>những</a:t>
            </a:r>
            <a:r>
              <a:rPr lang="en-US" sz="2800" dirty="0">
                <a:highlight>
                  <a:srgbClr val="FFFFFF"/>
                </a:highlight>
              </a:rPr>
              <a:t> </a:t>
            </a:r>
            <a:r>
              <a:rPr lang="en-US" sz="2800" dirty="0" err="1">
                <a:highlight>
                  <a:srgbClr val="FFFFFF"/>
                </a:highlight>
              </a:rPr>
              <a:t>truyền</a:t>
            </a:r>
            <a:r>
              <a:rPr lang="en-US" sz="2800" dirty="0">
                <a:highlight>
                  <a:srgbClr val="FFFFFF"/>
                </a:highlight>
              </a:rPr>
              <a:t> </a:t>
            </a:r>
            <a:r>
              <a:rPr lang="en-US" sz="2800" dirty="0" err="1">
                <a:highlight>
                  <a:srgbClr val="FFFFFF"/>
                </a:highlight>
              </a:rPr>
              <a:t>thống</a:t>
            </a:r>
            <a:r>
              <a:rPr lang="en-US" sz="2800" dirty="0">
                <a:highlight>
                  <a:srgbClr val="FFFFFF"/>
                </a:highlight>
              </a:rPr>
              <a:t> </a:t>
            </a:r>
            <a:r>
              <a:rPr lang="en-US" sz="2800" dirty="0" err="1">
                <a:highlight>
                  <a:srgbClr val="FFFFFF"/>
                </a:highlight>
              </a:rPr>
              <a:t>tốt</a:t>
            </a:r>
            <a:r>
              <a:rPr lang="en-US" sz="2800" dirty="0">
                <a:highlight>
                  <a:srgbClr val="FFFFFF"/>
                </a:highlight>
              </a:rPr>
              <a:t> đẹp </a:t>
            </a:r>
            <a:r>
              <a:rPr lang="en-US" sz="2800" dirty="0" err="1">
                <a:highlight>
                  <a:srgbClr val="FFFFFF"/>
                </a:highlight>
              </a:rPr>
              <a:t>của</a:t>
            </a:r>
            <a:r>
              <a:rPr lang="en-US" sz="2800" dirty="0">
                <a:highlight>
                  <a:srgbClr val="FFFFFF"/>
                </a:highlight>
              </a:rPr>
              <a:t> con </a:t>
            </a:r>
            <a:r>
              <a:rPr lang="en-US" sz="2800" dirty="0" err="1">
                <a:highlight>
                  <a:srgbClr val="FFFFFF"/>
                </a:highlight>
              </a:rPr>
              <a:t>người</a:t>
            </a:r>
            <a:r>
              <a:rPr lang="en-US" sz="2800" dirty="0">
                <a:highlight>
                  <a:srgbClr val="FFFFFF"/>
                </a:highlight>
              </a:rPr>
              <a:t> </a:t>
            </a:r>
            <a:r>
              <a:rPr lang="en-US" sz="2800" dirty="0" err="1">
                <a:highlight>
                  <a:srgbClr val="FFFFFF"/>
                </a:highlight>
              </a:rPr>
              <a:t>Việt</a:t>
            </a:r>
            <a:r>
              <a:rPr lang="en-US" sz="2800" dirty="0">
                <a:highlight>
                  <a:srgbClr val="FFFFFF"/>
                </a:highlight>
              </a:rPr>
              <a:t> Nam.</a:t>
            </a:r>
          </a:p>
        </p:txBody>
      </p:sp>
    </p:spTree>
    <p:extLst>
      <p:ext uri="{BB962C8B-B14F-4D97-AF65-F5344CB8AC3E}">
        <p14:creationId xmlns:p14="http://schemas.microsoft.com/office/powerpoint/2010/main" val="464078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B7D0852-59FA-40E5-8F60-0011A7EED2B9}"/>
              </a:ext>
            </a:extLst>
          </p:cNvPr>
          <p:cNvSpPr/>
          <p:nvPr/>
        </p:nvSpPr>
        <p:spPr>
          <a:xfrm rot="16200000">
            <a:off x="5396929" y="-5396929"/>
            <a:ext cx="1398143" cy="1219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pic>
        <p:nvPicPr>
          <p:cNvPr id="16" name="Picture Placeholder 15" descr="A bee on a purple flower&#10;&#10;Description automatically generated">
            <a:extLst>
              <a:ext uri="{FF2B5EF4-FFF2-40B4-BE49-F238E27FC236}">
                <a16:creationId xmlns:a16="http://schemas.microsoft.com/office/drawing/2014/main" id="{5B1B9364-2F5C-3164-9FA7-D5A46610AADB}"/>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val="0"/>
              </a:ext>
            </a:extLst>
          </a:blip>
          <a:srcRect t="3012" b="3012"/>
          <a:stretch>
            <a:fillRect/>
          </a:stretch>
        </p:blipFill>
        <p:spPr>
          <a:xfrm>
            <a:off x="8662738" y="83229"/>
            <a:ext cx="3359216" cy="2053579"/>
          </a:xfrm>
        </p:spPr>
      </p:pic>
      <p:pic>
        <p:nvPicPr>
          <p:cNvPr id="6" name="Mockup">
            <a:extLst>
              <a:ext uri="{FF2B5EF4-FFF2-40B4-BE49-F238E27FC236}">
                <a16:creationId xmlns:a16="http://schemas.microsoft.com/office/drawing/2014/main" id="{06892826-F93E-4B01-880B-DD9085CBDB2B}"/>
              </a:ext>
            </a:extLst>
          </p:cNvPr>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p:blipFill>
        <p:spPr>
          <a:xfrm>
            <a:off x="8518359" y="-1"/>
            <a:ext cx="4023360" cy="3176338"/>
          </a:xfrm>
          <a:custGeom>
            <a:avLst/>
            <a:gdLst>
              <a:gd name="connsiteX0" fmla="*/ 0 w 3835819"/>
              <a:gd name="connsiteY0" fmla="*/ 0 h 6560525"/>
              <a:gd name="connsiteX1" fmla="*/ 3835819 w 3835819"/>
              <a:gd name="connsiteY1" fmla="*/ 0 h 6560525"/>
              <a:gd name="connsiteX2" fmla="*/ 3835819 w 3835819"/>
              <a:gd name="connsiteY2" fmla="*/ 4957172 h 6560525"/>
              <a:gd name="connsiteX3" fmla="*/ 3453652 w 3835819"/>
              <a:gd name="connsiteY3" fmla="*/ 4957172 h 6560525"/>
              <a:gd name="connsiteX4" fmla="*/ 3453652 w 3835819"/>
              <a:gd name="connsiteY4" fmla="*/ 6560525 h 6560525"/>
              <a:gd name="connsiteX5" fmla="*/ 438784 w 3835819"/>
              <a:gd name="connsiteY5" fmla="*/ 6560525 h 6560525"/>
              <a:gd name="connsiteX6" fmla="*/ 438784 w 3835819"/>
              <a:gd name="connsiteY6" fmla="*/ 4957172 h 6560525"/>
              <a:gd name="connsiteX7" fmla="*/ 0 w 3835819"/>
              <a:gd name="connsiteY7" fmla="*/ 4957172 h 656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5819" h="6560525">
                <a:moveTo>
                  <a:pt x="0" y="0"/>
                </a:moveTo>
                <a:lnTo>
                  <a:pt x="3835819" y="0"/>
                </a:lnTo>
                <a:lnTo>
                  <a:pt x="3835819" y="4957172"/>
                </a:lnTo>
                <a:lnTo>
                  <a:pt x="3453652" y="4957172"/>
                </a:lnTo>
                <a:lnTo>
                  <a:pt x="3453652" y="6560525"/>
                </a:lnTo>
                <a:lnTo>
                  <a:pt x="438784" y="6560525"/>
                </a:lnTo>
                <a:lnTo>
                  <a:pt x="438784" y="4957172"/>
                </a:lnTo>
                <a:lnTo>
                  <a:pt x="0" y="4957172"/>
                </a:lnTo>
                <a:close/>
              </a:path>
            </a:pathLst>
          </a:custGeom>
        </p:spPr>
      </p:pic>
      <p:sp>
        <p:nvSpPr>
          <p:cNvPr id="5" name="TextBox 4">
            <a:extLst>
              <a:ext uri="{FF2B5EF4-FFF2-40B4-BE49-F238E27FC236}">
                <a16:creationId xmlns:a16="http://schemas.microsoft.com/office/drawing/2014/main" id="{8B8BEE7D-E8AA-C065-EE68-1332625F65EA}"/>
              </a:ext>
            </a:extLst>
          </p:cNvPr>
          <p:cNvSpPr txBox="1"/>
          <p:nvPr/>
        </p:nvSpPr>
        <p:spPr>
          <a:xfrm>
            <a:off x="45696" y="699071"/>
            <a:ext cx="8953925" cy="6198107"/>
          </a:xfrm>
          <a:prstGeom prst="rect">
            <a:avLst/>
          </a:prstGeom>
          <a:noFill/>
        </p:spPr>
        <p:txBody>
          <a:bodyPr wrap="square">
            <a:spAutoFit/>
          </a:bodyPr>
          <a:lstStyle/>
          <a:p>
            <a:pPr>
              <a:lnSpc>
                <a:spcPct val="130000"/>
              </a:lnSpc>
            </a:pPr>
            <a:r>
              <a:rPr lang="en-US" sz="2800" b="1" dirty="0"/>
              <a:t>3. </a:t>
            </a:r>
            <a:r>
              <a:rPr lang="en-US" sz="2800" b="1" dirty="0" err="1"/>
              <a:t>Cách</a:t>
            </a:r>
            <a:r>
              <a:rPr lang="en-US" sz="2800" b="1" dirty="0"/>
              <a:t> </a:t>
            </a:r>
            <a:r>
              <a:rPr lang="en-US" sz="2800" b="1" dirty="0" err="1"/>
              <a:t>đọc</a:t>
            </a:r>
            <a:r>
              <a:rPr lang="en-US" sz="2800" b="1" dirty="0"/>
              <a:t> </a:t>
            </a:r>
            <a:r>
              <a:rPr lang="en-US" sz="2800" b="1" dirty="0" err="1"/>
              <a:t>thể</a:t>
            </a:r>
            <a:r>
              <a:rPr lang="en-US" sz="2800" b="1" dirty="0"/>
              <a:t> </a:t>
            </a:r>
            <a:r>
              <a:rPr lang="en-US" sz="2800" b="1" dirty="0" err="1"/>
              <a:t>loại</a:t>
            </a:r>
            <a:r>
              <a:rPr lang="en-US" sz="2800" b="1" dirty="0"/>
              <a:t> </a:t>
            </a:r>
            <a:r>
              <a:rPr lang="en-US" sz="2800" b="1" dirty="0" err="1"/>
              <a:t>truyện</a:t>
            </a:r>
            <a:r>
              <a:rPr lang="en-US" sz="2800" b="1" dirty="0"/>
              <a:t> </a:t>
            </a:r>
            <a:r>
              <a:rPr lang="vi-VN" sz="2800" b="1" dirty="0"/>
              <a:t>thơ</a:t>
            </a:r>
            <a:endParaRPr lang="en-US" sz="2800" dirty="0"/>
          </a:p>
          <a:p>
            <a:pPr marL="457200" indent="-457200" algn="just">
              <a:lnSpc>
                <a:spcPct val="130000"/>
              </a:lnSpc>
              <a:buClr>
                <a:srgbClr val="FF0000"/>
              </a:buClr>
              <a:buFont typeface="Wingdings" panose="05000000000000000000" pitchFamily="2" charset="2"/>
              <a:buChar char="ü"/>
            </a:pPr>
            <a:r>
              <a:rPr lang="en-US" sz="2800" b="1" dirty="0"/>
              <a:t> </a:t>
            </a:r>
            <a:r>
              <a:rPr lang="vi-VN" sz="2800" dirty="0"/>
              <a:t>Thấy được sự kết hợp giữa yếu tố tự sự và trữ tình.</a:t>
            </a:r>
            <a:endParaRPr lang="en-US" sz="2800" dirty="0"/>
          </a:p>
          <a:p>
            <a:pPr marL="457200" indent="-457200" algn="just">
              <a:lnSpc>
                <a:spcPct val="130000"/>
              </a:lnSpc>
              <a:buClr>
                <a:srgbClr val="FF0000"/>
              </a:buClr>
              <a:buFont typeface="Wingdings" panose="05000000000000000000" pitchFamily="2" charset="2"/>
              <a:buChar char="ü"/>
            </a:pPr>
            <a:r>
              <a:rPr lang="vi-VN" sz="2800" dirty="0"/>
              <a:t> Xác định và phân tích</a:t>
            </a:r>
            <a:r>
              <a:rPr lang="en-US" sz="2800" dirty="0"/>
              <a:t> </a:t>
            </a:r>
            <a:r>
              <a:rPr lang="en-US" sz="2800" dirty="0" err="1"/>
              <a:t>được</a:t>
            </a:r>
            <a:r>
              <a:rPr lang="en-US" sz="2800" dirty="0"/>
              <a:t> </a:t>
            </a:r>
            <a:r>
              <a:rPr lang="vi-VN" sz="2800" dirty="0"/>
              <a:t>cốt tr</a:t>
            </a:r>
            <a:r>
              <a:rPr lang="en-US" sz="2800" dirty="0" err="1"/>
              <a:t>uyện</a:t>
            </a:r>
            <a:r>
              <a:rPr lang="en-US" sz="2800" dirty="0"/>
              <a:t>, </a:t>
            </a:r>
            <a:r>
              <a:rPr lang="en-US" sz="2800" dirty="0" err="1"/>
              <a:t>lời</a:t>
            </a:r>
            <a:r>
              <a:rPr lang="en-US" sz="2800" dirty="0"/>
              <a:t> </a:t>
            </a:r>
            <a:r>
              <a:rPr lang="en-US" sz="2800" dirty="0" err="1"/>
              <a:t>nhân</a:t>
            </a:r>
            <a:r>
              <a:rPr lang="en-US" sz="2800" dirty="0"/>
              <a:t> </a:t>
            </a:r>
            <a:r>
              <a:rPr lang="en-US" sz="2800" dirty="0" err="1"/>
              <a:t>vật</a:t>
            </a:r>
            <a:r>
              <a:rPr lang="vi-VN" sz="2800" dirty="0"/>
              <a:t>,</a:t>
            </a:r>
            <a:r>
              <a:rPr lang="en-US" sz="2800" dirty="0"/>
              <a:t> </a:t>
            </a:r>
            <a:r>
              <a:rPr lang="en-US" sz="2800" dirty="0" err="1"/>
              <a:t>tình</a:t>
            </a:r>
            <a:r>
              <a:rPr lang="en-US" sz="2800" dirty="0"/>
              <a:t> </a:t>
            </a:r>
            <a:r>
              <a:rPr lang="en-US" sz="2800" dirty="0" err="1"/>
              <a:t>huống</a:t>
            </a:r>
            <a:r>
              <a:rPr lang="en-US" sz="2800" dirty="0"/>
              <a:t>, </a:t>
            </a:r>
            <a:r>
              <a:rPr lang="en-US" sz="2800" dirty="0" err="1"/>
              <a:t>đề</a:t>
            </a:r>
            <a:r>
              <a:rPr lang="en-US" sz="2800" dirty="0"/>
              <a:t> tài, </a:t>
            </a:r>
            <a:r>
              <a:rPr lang="en-US" sz="2800" dirty="0" err="1"/>
              <a:t>bối</a:t>
            </a:r>
            <a:r>
              <a:rPr lang="en-US" sz="2800" dirty="0"/>
              <a:t> </a:t>
            </a:r>
            <a:r>
              <a:rPr lang="en-US" sz="2800" dirty="0" err="1"/>
              <a:t>cảnh</a:t>
            </a:r>
            <a:r>
              <a:rPr lang="en-US" sz="2800" dirty="0"/>
              <a:t>, chi </a:t>
            </a:r>
            <a:r>
              <a:rPr lang="en-US" sz="2800" dirty="0" err="1"/>
              <a:t>tiết</a:t>
            </a:r>
            <a:r>
              <a:rPr lang="en-US" sz="2800" dirty="0"/>
              <a:t> </a:t>
            </a:r>
            <a:r>
              <a:rPr lang="vi-VN" sz="2800" dirty="0"/>
              <a:t>ngôn ngữ</a:t>
            </a:r>
            <a:r>
              <a:rPr lang="en-US" sz="2800" dirty="0"/>
              <a:t>,</a:t>
            </a:r>
            <a:r>
              <a:rPr lang="vi-VN" sz="2800" dirty="0"/>
              <a:t> hình ảnh</a:t>
            </a:r>
            <a:r>
              <a:rPr lang="en-US" sz="2800" dirty="0"/>
              <a:t>…</a:t>
            </a:r>
          </a:p>
          <a:p>
            <a:pPr marL="457200" indent="-457200" algn="just">
              <a:lnSpc>
                <a:spcPct val="130000"/>
              </a:lnSpc>
              <a:buClr>
                <a:srgbClr val="FF0000"/>
              </a:buClr>
              <a:buFont typeface="Wingdings" panose="05000000000000000000" pitchFamily="2" charset="2"/>
              <a:buChar char="ü"/>
            </a:pPr>
            <a:r>
              <a:rPr lang="en-US" sz="2800" dirty="0"/>
              <a:t> </a:t>
            </a:r>
            <a:r>
              <a:rPr lang="en-US" sz="2800" dirty="0" err="1"/>
              <a:t>Phân</a:t>
            </a:r>
            <a:r>
              <a:rPr lang="en-US" sz="2800" dirty="0"/>
              <a:t> </a:t>
            </a:r>
            <a:r>
              <a:rPr lang="en-US" sz="2800" dirty="0" err="1"/>
              <a:t>tích</a:t>
            </a:r>
            <a:r>
              <a:rPr lang="en-US" sz="2800" dirty="0"/>
              <a:t>, </a:t>
            </a:r>
            <a:r>
              <a:rPr lang="en-US" sz="2800" dirty="0" err="1"/>
              <a:t>đánh</a:t>
            </a:r>
            <a:r>
              <a:rPr lang="en-US" sz="2800" dirty="0"/>
              <a:t> giá </a:t>
            </a:r>
            <a:r>
              <a:rPr lang="en-US" sz="2800" dirty="0" err="1"/>
              <a:t>được</a:t>
            </a:r>
            <a:r>
              <a:rPr lang="en-US" sz="2800" dirty="0"/>
              <a:t> </a:t>
            </a:r>
            <a:r>
              <a:rPr lang="en-US" sz="2800" dirty="0" err="1"/>
              <a:t>đặc</a:t>
            </a:r>
            <a:r>
              <a:rPr lang="en-US" sz="2800" dirty="0"/>
              <a:t> </a:t>
            </a:r>
            <a:r>
              <a:rPr lang="en-US" sz="2800" dirty="0" err="1"/>
              <a:t>điểm</a:t>
            </a:r>
            <a:r>
              <a:rPr lang="en-US" sz="2800" dirty="0"/>
              <a:t> </a:t>
            </a:r>
            <a:r>
              <a:rPr lang="en-US" sz="2800" dirty="0" err="1"/>
              <a:t>của</a:t>
            </a:r>
            <a:r>
              <a:rPr lang="en-US" sz="2800" dirty="0"/>
              <a:t> </a:t>
            </a:r>
            <a:r>
              <a:rPr lang="en-US" sz="2800" dirty="0" err="1"/>
              <a:t>nhân</a:t>
            </a:r>
            <a:r>
              <a:rPr lang="en-US" sz="2800" dirty="0"/>
              <a:t> </a:t>
            </a:r>
            <a:r>
              <a:rPr lang="en-US" sz="2800" dirty="0" err="1"/>
              <a:t>vật</a:t>
            </a:r>
            <a:r>
              <a:rPr lang="en-US" sz="2800" dirty="0"/>
              <a:t> </a:t>
            </a:r>
            <a:r>
              <a:rPr lang="en-US" sz="2800" dirty="0" err="1"/>
              <a:t>và</a:t>
            </a:r>
            <a:r>
              <a:rPr lang="en-US" sz="2800" dirty="0"/>
              <a:t> </a:t>
            </a:r>
            <a:r>
              <a:rPr lang="en-US" sz="2800" dirty="0" err="1"/>
              <a:t>vai</a:t>
            </a:r>
            <a:r>
              <a:rPr lang="en-US" sz="2800" dirty="0"/>
              <a:t> </a:t>
            </a:r>
            <a:r>
              <a:rPr lang="en-US" sz="2800" dirty="0" err="1"/>
              <a:t>trò</a:t>
            </a:r>
            <a:r>
              <a:rPr lang="en-US" sz="2800" dirty="0"/>
              <a:t> </a:t>
            </a:r>
            <a:r>
              <a:rPr lang="en-US" sz="2800" dirty="0" err="1"/>
              <a:t>của</a:t>
            </a:r>
            <a:r>
              <a:rPr lang="en-US" sz="2800" dirty="0"/>
              <a:t> </a:t>
            </a:r>
            <a:r>
              <a:rPr lang="en-US" sz="2800" dirty="0" err="1"/>
              <a:t>nhân</a:t>
            </a:r>
            <a:r>
              <a:rPr lang="en-US" sz="2800" dirty="0"/>
              <a:t> </a:t>
            </a:r>
            <a:r>
              <a:rPr lang="en-US" sz="2800" dirty="0" err="1"/>
              <a:t>vật</a:t>
            </a:r>
            <a:r>
              <a:rPr lang="en-US" sz="2800" dirty="0"/>
              <a:t> </a:t>
            </a:r>
            <a:r>
              <a:rPr lang="en-US" sz="2800" dirty="0" err="1"/>
              <a:t>với</a:t>
            </a:r>
            <a:r>
              <a:rPr lang="en-US" sz="2800" dirty="0"/>
              <a:t> việc </a:t>
            </a:r>
            <a:r>
              <a:rPr lang="en-US" sz="2800" dirty="0" err="1"/>
              <a:t>thể</a:t>
            </a:r>
            <a:r>
              <a:rPr lang="en-US" sz="2800" dirty="0"/>
              <a:t> </a:t>
            </a:r>
            <a:r>
              <a:rPr lang="en-US" sz="2800" dirty="0" err="1"/>
              <a:t>hiện</a:t>
            </a:r>
            <a:r>
              <a:rPr lang="en-US" sz="2800" dirty="0"/>
              <a:t> </a:t>
            </a:r>
            <a:r>
              <a:rPr lang="en-US" sz="2800" dirty="0" err="1"/>
              <a:t>chủ</a:t>
            </a:r>
            <a:r>
              <a:rPr lang="en-US" sz="2800" dirty="0"/>
              <a:t> </a:t>
            </a:r>
            <a:r>
              <a:rPr lang="en-US" sz="2800" dirty="0" err="1"/>
              <a:t>đề</a:t>
            </a:r>
            <a:r>
              <a:rPr lang="en-US" sz="2800" dirty="0"/>
              <a:t>, </a:t>
            </a:r>
            <a:r>
              <a:rPr lang="en-US" sz="2800" dirty="0" err="1"/>
              <a:t>tư</a:t>
            </a:r>
            <a:r>
              <a:rPr lang="en-US" sz="2800" dirty="0"/>
              <a:t> </a:t>
            </a:r>
            <a:r>
              <a:rPr lang="en-US" sz="2800" dirty="0" err="1"/>
              <a:t>tưởng</a:t>
            </a:r>
            <a:r>
              <a:rPr lang="en-US" sz="2800" dirty="0"/>
              <a:t> </a:t>
            </a:r>
            <a:r>
              <a:rPr lang="en-US" sz="2800" dirty="0" err="1"/>
              <a:t>của</a:t>
            </a:r>
            <a:r>
              <a:rPr lang="en-US" sz="2800" dirty="0"/>
              <a:t> </a:t>
            </a:r>
            <a:r>
              <a:rPr lang="en-US" sz="2800" dirty="0" err="1"/>
              <a:t>tác</a:t>
            </a:r>
            <a:r>
              <a:rPr lang="en-US" sz="2800" dirty="0"/>
              <a:t> </a:t>
            </a:r>
            <a:r>
              <a:rPr lang="en-US" sz="2800" dirty="0" err="1"/>
              <a:t>phẩm</a:t>
            </a:r>
            <a:r>
              <a:rPr lang="en-US" sz="2800" dirty="0"/>
              <a:t>.</a:t>
            </a:r>
          </a:p>
          <a:p>
            <a:pPr marL="457200" indent="-457200" algn="just">
              <a:lnSpc>
                <a:spcPct val="130000"/>
              </a:lnSpc>
              <a:buClr>
                <a:srgbClr val="FF0000"/>
              </a:buClr>
              <a:buFont typeface="Wingdings" panose="05000000000000000000" pitchFamily="2" charset="2"/>
              <a:buChar char="ü"/>
            </a:pPr>
            <a:r>
              <a:rPr lang="en-US" sz="2800" dirty="0"/>
              <a:t> </a:t>
            </a:r>
            <a:r>
              <a:rPr lang="en-US" sz="2800" dirty="0" err="1"/>
              <a:t>Rút</a:t>
            </a:r>
            <a:r>
              <a:rPr lang="en-US" sz="2800" dirty="0"/>
              <a:t> </a:t>
            </a:r>
            <a:r>
              <a:rPr lang="en-US" sz="2800" dirty="0" err="1"/>
              <a:t>ra</a:t>
            </a:r>
            <a:r>
              <a:rPr lang="en-US" sz="2800" dirty="0"/>
              <a:t> </a:t>
            </a:r>
            <a:r>
              <a:rPr lang="en-US" sz="2800" dirty="0" err="1"/>
              <a:t>được</a:t>
            </a:r>
            <a:r>
              <a:rPr lang="en-US" sz="2800" dirty="0"/>
              <a:t> </a:t>
            </a:r>
            <a:r>
              <a:rPr lang="en-US" sz="2800" dirty="0" err="1"/>
              <a:t>bài</a:t>
            </a:r>
            <a:r>
              <a:rPr lang="en-US" sz="2800" dirty="0"/>
              <a:t> học về </a:t>
            </a:r>
            <a:r>
              <a:rPr lang="en-US" sz="2800" dirty="0" err="1"/>
              <a:t>cách</a:t>
            </a:r>
            <a:r>
              <a:rPr lang="en-US" sz="2800" dirty="0"/>
              <a:t> </a:t>
            </a:r>
            <a:r>
              <a:rPr lang="en-US" sz="2800" dirty="0" err="1"/>
              <a:t>nghĩ</a:t>
            </a:r>
            <a:r>
              <a:rPr lang="en-US" sz="2800" dirty="0"/>
              <a:t>, </a:t>
            </a:r>
            <a:r>
              <a:rPr lang="en-US" sz="2800" dirty="0" err="1"/>
              <a:t>cách</a:t>
            </a:r>
            <a:r>
              <a:rPr lang="en-US" sz="2800" dirty="0"/>
              <a:t> </a:t>
            </a:r>
            <a:r>
              <a:rPr lang="en-US" sz="2800" dirty="0" err="1"/>
              <a:t>ứng</a:t>
            </a:r>
            <a:r>
              <a:rPr lang="en-US" sz="2800" dirty="0"/>
              <a:t> </a:t>
            </a:r>
            <a:r>
              <a:rPr lang="en-US" sz="2800" dirty="0" err="1"/>
              <a:t>xử</a:t>
            </a:r>
            <a:r>
              <a:rPr lang="en-US" sz="2800" dirty="0"/>
              <a:t> do </a:t>
            </a:r>
            <a:r>
              <a:rPr lang="en-US" sz="2800" dirty="0" err="1"/>
              <a:t>văn</a:t>
            </a:r>
            <a:r>
              <a:rPr lang="en-US" sz="2800" dirty="0"/>
              <a:t> </a:t>
            </a:r>
            <a:r>
              <a:rPr lang="en-US" sz="2800" dirty="0" err="1"/>
              <a:t>bản</a:t>
            </a:r>
            <a:r>
              <a:rPr lang="en-US" sz="2800" dirty="0"/>
              <a:t> </a:t>
            </a:r>
            <a:r>
              <a:rPr lang="en-US" sz="2800" dirty="0" err="1"/>
              <a:t>gợi</a:t>
            </a:r>
            <a:r>
              <a:rPr lang="en-US" sz="2800" dirty="0"/>
              <a:t> </a:t>
            </a:r>
            <a:r>
              <a:rPr lang="en-US" sz="2800" dirty="0" err="1"/>
              <a:t>ra.</a:t>
            </a:r>
            <a:r>
              <a:rPr lang="en-US" sz="2800" dirty="0"/>
              <a:t> </a:t>
            </a:r>
          </a:p>
          <a:p>
            <a:pPr marL="457200" indent="-457200" algn="just">
              <a:lnSpc>
                <a:spcPct val="130000"/>
              </a:lnSpc>
              <a:buClr>
                <a:srgbClr val="FF0000"/>
              </a:buClr>
              <a:buFont typeface="Wingdings" panose="05000000000000000000" pitchFamily="2" charset="2"/>
              <a:buChar char="ü"/>
            </a:pPr>
            <a:r>
              <a:rPr lang="en-US" dirty="0"/>
              <a:t> </a:t>
            </a:r>
            <a:r>
              <a:rPr lang="en-US" sz="2800" dirty="0" err="1"/>
              <a:t>Nêu</a:t>
            </a:r>
            <a:r>
              <a:rPr lang="en-US" sz="2800" dirty="0"/>
              <a:t> </a:t>
            </a:r>
            <a:r>
              <a:rPr lang="en-US" sz="2800" dirty="0" err="1"/>
              <a:t>được</a:t>
            </a:r>
            <a:r>
              <a:rPr lang="en-US" sz="2800" dirty="0"/>
              <a:t> ý </a:t>
            </a:r>
            <a:r>
              <a:rPr lang="en-US" sz="2800" dirty="0" err="1"/>
              <a:t>nghĩa</a:t>
            </a:r>
            <a:r>
              <a:rPr lang="en-US" sz="2800" dirty="0"/>
              <a:t> hay </a:t>
            </a:r>
            <a:r>
              <a:rPr lang="en-US" sz="2800" dirty="0" err="1"/>
              <a:t>tác</a:t>
            </a:r>
            <a:r>
              <a:rPr lang="en-US" sz="2800" dirty="0"/>
              <a:t> </a:t>
            </a:r>
            <a:r>
              <a:rPr lang="en-US" sz="2800" dirty="0" err="1"/>
              <a:t>động</a:t>
            </a:r>
            <a:r>
              <a:rPr lang="en-US" sz="2800" dirty="0"/>
              <a:t> </a:t>
            </a:r>
            <a:r>
              <a:rPr lang="en-US" sz="2800" dirty="0" err="1"/>
              <a:t>của</a:t>
            </a:r>
            <a:r>
              <a:rPr lang="en-US" sz="2800" dirty="0"/>
              <a:t> </a:t>
            </a:r>
            <a:r>
              <a:rPr lang="en-US" sz="2800" dirty="0" err="1"/>
              <a:t>tác</a:t>
            </a:r>
            <a:r>
              <a:rPr lang="en-US" sz="2800" dirty="0"/>
              <a:t> </a:t>
            </a:r>
            <a:r>
              <a:rPr lang="en-US" sz="2800" dirty="0" err="1"/>
              <a:t>phẩm</a:t>
            </a:r>
            <a:r>
              <a:rPr lang="en-US" sz="2800" dirty="0"/>
              <a:t> </a:t>
            </a:r>
            <a:r>
              <a:rPr lang="en-US" sz="2800" dirty="0" err="1"/>
              <a:t>đối</a:t>
            </a:r>
            <a:r>
              <a:rPr lang="en-US" sz="2800" dirty="0"/>
              <a:t> </a:t>
            </a:r>
            <a:r>
              <a:rPr lang="en-US" sz="2800" dirty="0" err="1"/>
              <a:t>với</a:t>
            </a:r>
            <a:r>
              <a:rPr lang="en-US" sz="2800" dirty="0"/>
              <a:t> nhận </a:t>
            </a:r>
            <a:r>
              <a:rPr lang="en-US" sz="2800" dirty="0" err="1"/>
              <a:t>thức</a:t>
            </a:r>
            <a:r>
              <a:rPr lang="en-US" sz="2800" dirty="0"/>
              <a:t>, </a:t>
            </a:r>
            <a:r>
              <a:rPr lang="en-US" sz="2800" dirty="0" err="1"/>
              <a:t>tình</a:t>
            </a:r>
            <a:r>
              <a:rPr lang="en-US" sz="2800" dirty="0"/>
              <a:t> cảm, </a:t>
            </a:r>
            <a:r>
              <a:rPr lang="en-US" sz="2800" dirty="0" err="1"/>
              <a:t>quan</a:t>
            </a:r>
            <a:r>
              <a:rPr lang="en-US" sz="2800" dirty="0"/>
              <a:t> </a:t>
            </a:r>
            <a:r>
              <a:rPr lang="en-US" sz="2800" dirty="0" err="1"/>
              <a:t>niệm</a:t>
            </a:r>
            <a:r>
              <a:rPr lang="en-US" sz="2800" dirty="0"/>
              <a:t> </a:t>
            </a:r>
            <a:r>
              <a:rPr lang="en-US" sz="2800" dirty="0" err="1"/>
              <a:t>của</a:t>
            </a:r>
            <a:r>
              <a:rPr lang="en-US" sz="2800" dirty="0"/>
              <a:t> </a:t>
            </a:r>
            <a:r>
              <a:rPr lang="en-US" sz="2800" dirty="0" err="1"/>
              <a:t>bản</a:t>
            </a:r>
            <a:r>
              <a:rPr lang="en-US" sz="2800" dirty="0"/>
              <a:t> </a:t>
            </a:r>
            <a:r>
              <a:rPr lang="en-US" sz="2800" dirty="0" err="1"/>
              <a:t>thân</a:t>
            </a:r>
            <a:r>
              <a:rPr lang="en-US" sz="2800" dirty="0"/>
              <a:t>.</a:t>
            </a:r>
          </a:p>
        </p:txBody>
      </p:sp>
    </p:spTree>
    <p:extLst>
      <p:ext uri="{BB962C8B-B14F-4D97-AF65-F5344CB8AC3E}">
        <p14:creationId xmlns:p14="http://schemas.microsoft.com/office/powerpoint/2010/main" val="25387940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428738" y="333070"/>
            <a:ext cx="5744917" cy="6236924"/>
          </a:xfrm>
          <a:custGeom>
            <a:avLst/>
            <a:gdLst>
              <a:gd name="connsiteX0" fmla="*/ 2718857 w 6311298"/>
              <a:gd name="connsiteY0" fmla="*/ 0 h 5505949"/>
              <a:gd name="connsiteX1" fmla="*/ 2923176 w 6311298"/>
              <a:gd name="connsiteY1" fmla="*/ 18600 h 5505949"/>
              <a:gd name="connsiteX2" fmla="*/ 4520587 w 6311298"/>
              <a:gd name="connsiteY2" fmla="*/ 2632068 h 5505949"/>
              <a:gd name="connsiteX3" fmla="*/ 5746505 w 6311298"/>
              <a:gd name="connsiteY3" fmla="*/ 4929314 h 5505949"/>
              <a:gd name="connsiteX4" fmla="*/ 3536138 w 6311298"/>
              <a:gd name="connsiteY4" fmla="*/ 5505949 h 5505949"/>
              <a:gd name="connsiteX5" fmla="*/ 202008 w 6311298"/>
              <a:gd name="connsiteY5" fmla="*/ 4129462 h 5505949"/>
              <a:gd name="connsiteX6" fmla="*/ 2718857 w 6311298"/>
              <a:gd name="connsiteY6" fmla="*/ 0 h 550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1298" h="5505949">
                <a:moveTo>
                  <a:pt x="2718857" y="0"/>
                </a:moveTo>
                <a:cubicBezTo>
                  <a:pt x="2783869" y="0"/>
                  <a:pt x="2848879" y="9300"/>
                  <a:pt x="2923176" y="18600"/>
                </a:cubicBezTo>
                <a:cubicBezTo>
                  <a:pt x="4892079" y="232515"/>
                  <a:pt x="3935490" y="1934523"/>
                  <a:pt x="4520587" y="2632068"/>
                </a:cubicBezTo>
                <a:cubicBezTo>
                  <a:pt x="5105686" y="3320312"/>
                  <a:pt x="7343915" y="3748138"/>
                  <a:pt x="5746505" y="4929314"/>
                </a:cubicBezTo>
                <a:cubicBezTo>
                  <a:pt x="5244993" y="5301336"/>
                  <a:pt x="4418427" y="5505949"/>
                  <a:pt x="3536138" y="5505949"/>
                </a:cubicBezTo>
                <a:cubicBezTo>
                  <a:pt x="2300930" y="5505949"/>
                  <a:pt x="944989" y="5096723"/>
                  <a:pt x="202008" y="4129462"/>
                </a:cubicBezTo>
                <a:cubicBezTo>
                  <a:pt x="-503824" y="3218004"/>
                  <a:pt x="712807" y="0"/>
                  <a:pt x="2718857" y="0"/>
                </a:cubicBez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_矩形 1"/>
          <p:cNvSpPr>
            <a:spLocks/>
          </p:cNvSpPr>
          <p:nvPr>
            <p:custDataLst>
              <p:tags r:id="rId1"/>
            </p:custDataLst>
          </p:nvPr>
        </p:nvSpPr>
        <p:spPr bwMode="auto">
          <a:xfrm>
            <a:off x="988905" y="849399"/>
            <a:ext cx="7143159" cy="904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rIns="60960">
            <a:spAutoFit/>
          </a:bodyPr>
          <a:lstStyle>
            <a:lvl1pPr eaLnBrk="0">
              <a:defRPr sz="4800">
                <a:solidFill>
                  <a:srgbClr val="27282D"/>
                </a:solidFill>
                <a:latin typeface="Calibri" pitchFamily="34" charset="0"/>
                <a:cs typeface="Calibri" pitchFamily="34" charset="0"/>
                <a:sym typeface="Calibri" pitchFamily="34" charset="0"/>
              </a:defRPr>
            </a:lvl1pPr>
            <a:lvl2pPr marL="742950" indent="-285750" eaLnBrk="0">
              <a:defRPr sz="4800">
                <a:solidFill>
                  <a:srgbClr val="27282D"/>
                </a:solidFill>
                <a:latin typeface="Calibri" pitchFamily="34" charset="0"/>
                <a:cs typeface="Calibri" pitchFamily="34" charset="0"/>
                <a:sym typeface="Calibri" pitchFamily="34" charset="0"/>
              </a:defRPr>
            </a:lvl2pPr>
            <a:lvl3pPr marL="1143000" indent="-228600" eaLnBrk="0">
              <a:defRPr sz="4800">
                <a:solidFill>
                  <a:srgbClr val="27282D"/>
                </a:solidFill>
                <a:latin typeface="Calibri" pitchFamily="34" charset="0"/>
                <a:cs typeface="Calibri" pitchFamily="34" charset="0"/>
                <a:sym typeface="Calibri" pitchFamily="34" charset="0"/>
              </a:defRPr>
            </a:lvl3pPr>
            <a:lvl4pPr marL="1600200" indent="-228600" eaLnBrk="0">
              <a:defRPr sz="4800">
                <a:solidFill>
                  <a:srgbClr val="27282D"/>
                </a:solidFill>
                <a:latin typeface="Calibri" pitchFamily="34" charset="0"/>
                <a:cs typeface="Calibri" pitchFamily="34" charset="0"/>
                <a:sym typeface="Calibri" pitchFamily="34" charset="0"/>
              </a:defRPr>
            </a:lvl4pPr>
            <a:lvl5pPr marL="2057400" indent="-228600" eaLnBrk="0">
              <a:defRPr sz="4800">
                <a:solidFill>
                  <a:srgbClr val="27282D"/>
                </a:solidFill>
                <a:latin typeface="Calibri" pitchFamily="34" charset="0"/>
                <a:cs typeface="Calibri" pitchFamily="34" charset="0"/>
                <a:sym typeface="Calibri" pitchFamily="34" charset="0"/>
              </a:defRPr>
            </a:lvl5pPr>
            <a:lvl6pPr marL="25146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6pPr>
            <a:lvl7pPr marL="29718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7pPr>
            <a:lvl8pPr marL="34290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8pPr>
            <a:lvl9pPr marL="38862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9pPr>
          </a:lstStyle>
          <a:p>
            <a:pPr eaLnBrk="1">
              <a:lnSpc>
                <a:spcPct val="80000"/>
              </a:lnSpc>
            </a:pPr>
            <a:r>
              <a:rPr lang="en-US" altLang="zh-CN" sz="6600" spc="-300" dirty="0">
                <a:solidFill>
                  <a:prstClr val="black">
                    <a:alpha val="4000"/>
                  </a:prstClr>
                </a:solidFill>
                <a:latin typeface="思源黑体" panose="020B0500000000000000" pitchFamily="34" charset="-122"/>
                <a:ea typeface="思源黑体" panose="020B0500000000000000" pitchFamily="34" charset="-122"/>
                <a:sym typeface="Helvetica" pitchFamily="34" charset="0"/>
              </a:rPr>
              <a:t>Nature Tourism</a:t>
            </a:r>
          </a:p>
        </p:txBody>
      </p:sp>
      <p:sp>
        <p:nvSpPr>
          <p:cNvPr id="27" name="矩形 26">
            <a:extLst>
              <a:ext uri="{FF2B5EF4-FFF2-40B4-BE49-F238E27FC236}">
                <a16:creationId xmlns:a16="http://schemas.microsoft.com/office/drawing/2014/main" id="{0C23C515-8702-48A2-864A-43F9653DC72E}"/>
              </a:ext>
            </a:extLst>
          </p:cNvPr>
          <p:cNvSpPr/>
          <p:nvPr/>
        </p:nvSpPr>
        <p:spPr>
          <a:xfrm>
            <a:off x="5161068" y="2110877"/>
            <a:ext cx="4950197" cy="1569660"/>
          </a:xfrm>
          <a:prstGeom prst="rect">
            <a:avLst/>
          </a:prstGeom>
        </p:spPr>
        <p:txBody>
          <a:bodyPr wrap="square">
            <a:spAutoFit/>
          </a:bodyPr>
          <a:lstStyle/>
          <a:p>
            <a:pPr algn="ctr"/>
            <a:r>
              <a:rPr lang="en-US" altLang="zh-CN" sz="3600" b="1" dirty="0">
                <a:solidFill>
                  <a:srgbClr val="0070C0"/>
                </a:solidFill>
                <a:latin typeface="Times New Roman" panose="02020603050405020304" pitchFamily="18" charset="0"/>
                <a:ea typeface="思源黑体" panose="020B0500000000000000" pitchFamily="34" charset="-122"/>
                <a:cs typeface="Times New Roman" panose="02020603050405020304" pitchFamily="18" charset="0"/>
              </a:rPr>
              <a:t>HOẠT ĐỘNG 3</a:t>
            </a:r>
          </a:p>
          <a:p>
            <a:pPr algn="ctr"/>
            <a:r>
              <a:rPr lang="en-US" altLang="zh-CN" sz="6000" b="1" dirty="0">
                <a:solidFill>
                  <a:srgbClr val="FF0000"/>
                </a:solidFill>
                <a:latin typeface="Times New Roman" panose="02020603050405020304" pitchFamily="18" charset="0"/>
                <a:ea typeface="思源黑体" panose="020B0500000000000000" pitchFamily="34" charset="-122"/>
                <a:cs typeface="Times New Roman" panose="02020603050405020304" pitchFamily="18" charset="0"/>
              </a:rPr>
              <a:t>LUYỆN TẬP </a:t>
            </a:r>
            <a:endParaRPr lang="zh-CN" altLang="en-US" sz="4800" b="1" dirty="0">
              <a:solidFill>
                <a:srgbClr val="FF0000"/>
              </a:solidFill>
              <a:latin typeface="Times New Roman" panose="02020603050405020304" pitchFamily="18" charset="0"/>
              <a:ea typeface="思源黑体" panose="020B0500000000000000" pitchFamily="34" charset="-122"/>
              <a:cs typeface="Times New Roman" panose="02020603050405020304" pitchFamily="18" charset="0"/>
            </a:endParaRPr>
          </a:p>
        </p:txBody>
      </p:sp>
      <p:pic>
        <p:nvPicPr>
          <p:cNvPr id="3" name="图片占位符 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p:blipFill>
        <p:spPr>
          <a:xfrm>
            <a:off x="523627" y="689685"/>
            <a:ext cx="5316479" cy="5132120"/>
          </a:xfrm>
        </p:spPr>
      </p:pic>
    </p:spTree>
    <p:extLst>
      <p:ext uri="{BB962C8B-B14F-4D97-AF65-F5344CB8AC3E}">
        <p14:creationId xmlns:p14="http://schemas.microsoft.com/office/powerpoint/2010/main" val="76818431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1000">
        <p159:morph option="byObjec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4298420"/>
          </a:xfrm>
          <a:prstGeom prst="rect">
            <a:avLst/>
          </a:prstGeom>
          <a:noFill/>
        </p:spPr>
        <p:txBody>
          <a:bodyPr wrap="square" rtlCol="0">
            <a:spAutoFit/>
          </a:bodyPr>
          <a:lstStyle/>
          <a:p>
            <a:pPr algn="just">
              <a:lnSpc>
                <a:spcPct val="115000"/>
              </a:lnSpc>
              <a:spcAft>
                <a:spcPts val="800"/>
              </a:spcAft>
            </a:pPr>
            <a:r>
              <a:rPr lang="en-US" sz="24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1:</a:t>
            </a:r>
            <a:r>
              <a:rPr lang="en-US"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b="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Đâu là thông tin đúng về Nguyễn Đình Chiểu</a:t>
            </a:r>
            <a:r>
              <a:rPr lang="en-US" sz="2400" b="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4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vi-VN" sz="24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Sống ở thời kỳ Trung đại, có hoàn cảnh bất hạnh và chỉ sáng tác các tác phẩm bằng chữ Hán.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4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B. </a:t>
            </a:r>
            <a:r>
              <a:rPr lang="vi-VN" sz="24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Sống ở thời kỳ Trung đại, có hoàn cảnh bất hạnh và sáng tác các tác phẩm viết về lòng yêu nước thương dân</a:t>
            </a:r>
            <a:r>
              <a:rPr lang="vi-VN" sz="2400" b="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4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C. </a:t>
            </a:r>
            <a:r>
              <a:rPr lang="vi-VN" sz="24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Sống trong hoàn cảnh có nhiều may mắn, có các tác phẩm bằng cả chữ Hán và chữ Nôm.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4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lang="vi-VN" sz="2400"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Sống ở đầu thế kỷ XX, các tác phẩm của ông viết về lòng yêu nước, thương dân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B</a:t>
            </a:r>
          </a:p>
        </p:txBody>
      </p:sp>
    </p:spTree>
    <p:extLst>
      <p:ext uri="{BB962C8B-B14F-4D97-AF65-F5344CB8AC3E}">
        <p14:creationId xmlns:p14="http://schemas.microsoft.com/office/powerpoint/2010/main" val="1330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3046988"/>
          </a:xfrm>
          <a:prstGeom prst="rect">
            <a:avLst/>
          </a:prstGeom>
          <a:noFill/>
        </p:spPr>
        <p:txBody>
          <a:bodyPr wrap="square" rtlCol="0">
            <a:spAutoFit/>
          </a:bodyPr>
          <a:lstStyle/>
          <a:p>
            <a:pPr algn="just"/>
            <a:r>
              <a:rPr lang="vi-VN" sz="3200" b="1" dirty="0"/>
              <a:t>Câu 2:</a:t>
            </a:r>
            <a:r>
              <a:rPr lang="vi-VN" sz="3200" dirty="0"/>
              <a:t> Đâu</a:t>
            </a:r>
            <a:r>
              <a:rPr lang="vi-VN" sz="3200" b="1" dirty="0"/>
              <a:t> không phải</a:t>
            </a:r>
            <a:r>
              <a:rPr lang="vi-VN" sz="3200" dirty="0"/>
              <a:t> là nội dung tư tưởng trong tác phẩm của Nguyễn Đình Chiểu?</a:t>
            </a:r>
            <a:endParaRPr lang="en-US" sz="3200" dirty="0"/>
          </a:p>
          <a:p>
            <a:pPr algn="just"/>
            <a:r>
              <a:rPr lang="vi-VN" sz="3200" dirty="0"/>
              <a:t>A. Truyền bá đạo lý làm người.</a:t>
            </a:r>
            <a:endParaRPr lang="en-US" sz="3200" dirty="0"/>
          </a:p>
          <a:p>
            <a:pPr algn="just"/>
            <a:r>
              <a:rPr lang="vi-VN" sz="3200" dirty="0"/>
              <a:t>B. Cổ vũ lòng yêu nước.</a:t>
            </a:r>
            <a:endParaRPr lang="en-US" sz="3200" dirty="0"/>
          </a:p>
          <a:p>
            <a:pPr algn="just"/>
            <a:r>
              <a:rPr lang="vi-VN" sz="3200" dirty="0"/>
              <a:t>C. Vẻ đẹp lãng mạn của thiên nhiên.</a:t>
            </a:r>
            <a:endParaRPr lang="en-US" sz="3200" dirty="0"/>
          </a:p>
          <a:p>
            <a:pPr algn="just"/>
            <a:r>
              <a:rPr lang="vi-VN" sz="3200" dirty="0"/>
              <a:t>D. Cứu nước giúp đời.</a:t>
            </a:r>
            <a:endParaRPr lang="en-US" sz="3200" dirty="0"/>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C</a:t>
            </a:r>
          </a:p>
        </p:txBody>
      </p:sp>
    </p:spTree>
    <p:extLst>
      <p:ext uri="{BB962C8B-B14F-4D97-AF65-F5344CB8AC3E}">
        <p14:creationId xmlns:p14="http://schemas.microsoft.com/office/powerpoint/2010/main" val="4024147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3046988"/>
          </a:xfrm>
          <a:prstGeom prst="rect">
            <a:avLst/>
          </a:prstGeom>
          <a:noFill/>
        </p:spPr>
        <p:txBody>
          <a:bodyPr wrap="square" rtlCol="0">
            <a:spAutoFit/>
          </a:bodyPr>
          <a:lstStyle/>
          <a:p>
            <a:r>
              <a:rPr lang="vi-VN" sz="3200" b="1" dirty="0"/>
              <a:t>Câu 3: Đoạn trích </a:t>
            </a:r>
            <a:r>
              <a:rPr lang="vi-VN" sz="3200" b="1" i="1" dirty="0"/>
              <a:t>Lục Vân Tiên cứu Kiều Nguyệt Nga </a:t>
            </a:r>
            <a:r>
              <a:rPr lang="vi-VN" sz="3200" b="1" dirty="0"/>
              <a:t>viết bằng thể loại nào với thể thơ gì?</a:t>
            </a:r>
            <a:endParaRPr lang="en-US" sz="3200" b="1" dirty="0"/>
          </a:p>
          <a:p>
            <a:r>
              <a:rPr lang="vi-VN" sz="3200" dirty="0"/>
              <a:t>A. Truyện ngắn- lục bát.</a:t>
            </a:r>
            <a:endParaRPr lang="en-US" sz="3200" dirty="0"/>
          </a:p>
          <a:p>
            <a:r>
              <a:rPr lang="vi-VN" sz="3200" dirty="0"/>
              <a:t>B. Truyện ngắn- song thất lục bát.</a:t>
            </a:r>
            <a:endParaRPr lang="en-US" sz="3200" dirty="0"/>
          </a:p>
          <a:p>
            <a:r>
              <a:rPr lang="vi-VN" sz="3200" dirty="0"/>
              <a:t>C. Truyện thơ- song thất lục bát.</a:t>
            </a:r>
            <a:endParaRPr lang="en-US" sz="3200" dirty="0"/>
          </a:p>
          <a:p>
            <a:r>
              <a:rPr lang="vi-VN" sz="3200" dirty="0"/>
              <a:t>D. Truyện thơ- lục bát.</a:t>
            </a:r>
            <a:endParaRPr lang="en-US" sz="3200" dirty="0"/>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D</a:t>
            </a:r>
          </a:p>
        </p:txBody>
      </p:sp>
    </p:spTree>
    <p:extLst>
      <p:ext uri="{BB962C8B-B14F-4D97-AF65-F5344CB8AC3E}">
        <p14:creationId xmlns:p14="http://schemas.microsoft.com/office/powerpoint/2010/main" val="283657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2677656"/>
          </a:xfrm>
          <a:prstGeom prst="rect">
            <a:avLst/>
          </a:prstGeom>
          <a:noFill/>
        </p:spPr>
        <p:txBody>
          <a:bodyPr wrap="square" rtlCol="0">
            <a:spAutoFit/>
          </a:bodyPr>
          <a:lstStyle/>
          <a:p>
            <a:r>
              <a:rPr lang="vi-VN" sz="2800" b="1" dirty="0"/>
              <a:t>Câu 4:</a:t>
            </a:r>
            <a:r>
              <a:rPr lang="vi-VN" sz="2800" dirty="0"/>
              <a:t> </a:t>
            </a:r>
            <a:r>
              <a:rPr lang="vi-VN" sz="2800" b="1" dirty="0"/>
              <a:t>Phương thức biểu đạt chính của đoạn trích </a:t>
            </a:r>
            <a:r>
              <a:rPr lang="vi-VN" sz="2800" b="1" i="1" dirty="0"/>
              <a:t>Lục Vân Tiên cứu Kiều Nguyệt Nga </a:t>
            </a:r>
            <a:r>
              <a:rPr lang="vi-VN" sz="2800" b="1" dirty="0"/>
              <a:t> là gì?</a:t>
            </a:r>
            <a:endParaRPr lang="en-US" sz="2800" b="1" dirty="0"/>
          </a:p>
          <a:p>
            <a:r>
              <a:rPr lang="vi-VN" sz="2800" dirty="0"/>
              <a:t>A. Tự sự.</a:t>
            </a:r>
            <a:endParaRPr lang="en-US" sz="2800" dirty="0"/>
          </a:p>
          <a:p>
            <a:r>
              <a:rPr lang="vi-VN" sz="2800" dirty="0"/>
              <a:t>B.</a:t>
            </a:r>
            <a:r>
              <a:rPr lang="vi-VN" sz="2800" b="1" dirty="0"/>
              <a:t> </a:t>
            </a:r>
            <a:r>
              <a:rPr lang="vi-VN" sz="2800" dirty="0"/>
              <a:t>Miêu tả.</a:t>
            </a:r>
            <a:endParaRPr lang="en-US" sz="2800" dirty="0"/>
          </a:p>
          <a:p>
            <a:r>
              <a:rPr lang="vi-VN" sz="2800" dirty="0"/>
              <a:t>C. Biểu cảm.</a:t>
            </a:r>
            <a:endParaRPr lang="en-US" sz="2800" dirty="0"/>
          </a:p>
          <a:p>
            <a:r>
              <a:rPr lang="vi-VN" sz="2800" dirty="0"/>
              <a:t>D. Nghị luận.</a:t>
            </a:r>
            <a:endParaRPr lang="en-US" sz="2800" dirty="0"/>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A</a:t>
            </a:r>
          </a:p>
        </p:txBody>
      </p:sp>
    </p:spTree>
    <p:extLst>
      <p:ext uri="{BB962C8B-B14F-4D97-AF65-F5344CB8AC3E}">
        <p14:creationId xmlns:p14="http://schemas.microsoft.com/office/powerpoint/2010/main" val="899732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3046988"/>
          </a:xfrm>
          <a:prstGeom prst="rect">
            <a:avLst/>
          </a:prstGeom>
          <a:noFill/>
        </p:spPr>
        <p:txBody>
          <a:bodyPr wrap="square" rtlCol="0">
            <a:spAutoFit/>
          </a:bodyPr>
          <a:lstStyle/>
          <a:p>
            <a:r>
              <a:rPr lang="en-US" sz="3200" b="1" dirty="0" err="1"/>
              <a:t>Câu</a:t>
            </a:r>
            <a:r>
              <a:rPr lang="en-US" sz="3200" b="1" dirty="0"/>
              <a:t> 5</a:t>
            </a:r>
            <a:r>
              <a:rPr lang="vi-VN" sz="3200" b="1" dirty="0"/>
              <a:t>: Phẩm chất của Lục Vân Tiên trong đoạn trích là:.</a:t>
            </a:r>
            <a:endParaRPr lang="en-US" sz="3200" b="1" dirty="0"/>
          </a:p>
          <a:p>
            <a:r>
              <a:rPr lang="en-US" sz="3200" dirty="0"/>
              <a:t>A. T</a:t>
            </a:r>
            <a:r>
              <a:rPr lang="vi-VN" sz="3200" dirty="0"/>
              <a:t>ính cách anh hùng.</a:t>
            </a:r>
            <a:r>
              <a:rPr lang="en-US" sz="3200" dirty="0"/>
              <a:t/>
            </a:r>
            <a:br>
              <a:rPr lang="en-US" sz="3200" dirty="0"/>
            </a:br>
            <a:r>
              <a:rPr lang="en-US" sz="3200" dirty="0"/>
              <a:t>B. C</a:t>
            </a:r>
            <a:r>
              <a:rPr lang="vi-VN" sz="3200" dirty="0"/>
              <a:t>ó tài năng</a:t>
            </a:r>
            <a:r>
              <a:rPr lang="en-US" sz="3200" dirty="0"/>
              <a:t/>
            </a:r>
            <a:br>
              <a:rPr lang="en-US" sz="3200" dirty="0"/>
            </a:br>
            <a:r>
              <a:rPr lang="en-US" sz="3200" dirty="0"/>
              <a:t>C. C</a:t>
            </a:r>
            <a:r>
              <a:rPr lang="vi-VN" sz="3200" dirty="0"/>
              <a:t>ó tấm lòng vì nghĩa.</a:t>
            </a:r>
            <a:r>
              <a:rPr lang="en-US" sz="3200" dirty="0"/>
              <a:t/>
            </a:r>
            <a:br>
              <a:rPr lang="en-US" sz="3200" dirty="0"/>
            </a:br>
            <a:r>
              <a:rPr lang="en-US" sz="3200" dirty="0"/>
              <a:t>D. C</a:t>
            </a:r>
            <a:r>
              <a:rPr lang="vi-VN" sz="3200" dirty="0"/>
              <a:t>ả ba phương án trên.</a:t>
            </a:r>
            <a:endParaRPr lang="en-US" sz="3200" dirty="0"/>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D</a:t>
            </a:r>
          </a:p>
        </p:txBody>
      </p:sp>
    </p:spTree>
    <p:extLst>
      <p:ext uri="{BB962C8B-B14F-4D97-AF65-F5344CB8AC3E}">
        <p14:creationId xmlns:p14="http://schemas.microsoft.com/office/powerpoint/2010/main" val="222068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1" y="333070"/>
            <a:ext cx="4058816" cy="5793046"/>
          </a:xfrm>
          <a:custGeom>
            <a:avLst/>
            <a:gdLst>
              <a:gd name="connsiteX0" fmla="*/ 2718857 w 6311298"/>
              <a:gd name="connsiteY0" fmla="*/ 0 h 5505949"/>
              <a:gd name="connsiteX1" fmla="*/ 2923176 w 6311298"/>
              <a:gd name="connsiteY1" fmla="*/ 18600 h 5505949"/>
              <a:gd name="connsiteX2" fmla="*/ 4520587 w 6311298"/>
              <a:gd name="connsiteY2" fmla="*/ 2632068 h 5505949"/>
              <a:gd name="connsiteX3" fmla="*/ 5746505 w 6311298"/>
              <a:gd name="connsiteY3" fmla="*/ 4929314 h 5505949"/>
              <a:gd name="connsiteX4" fmla="*/ 3536138 w 6311298"/>
              <a:gd name="connsiteY4" fmla="*/ 5505949 h 5505949"/>
              <a:gd name="connsiteX5" fmla="*/ 202008 w 6311298"/>
              <a:gd name="connsiteY5" fmla="*/ 4129462 h 5505949"/>
              <a:gd name="connsiteX6" fmla="*/ 2718857 w 6311298"/>
              <a:gd name="connsiteY6" fmla="*/ 0 h 550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1298" h="5505949">
                <a:moveTo>
                  <a:pt x="2718857" y="0"/>
                </a:moveTo>
                <a:cubicBezTo>
                  <a:pt x="2783869" y="0"/>
                  <a:pt x="2848879" y="9300"/>
                  <a:pt x="2923176" y="18600"/>
                </a:cubicBezTo>
                <a:cubicBezTo>
                  <a:pt x="4892079" y="232515"/>
                  <a:pt x="3935490" y="1934523"/>
                  <a:pt x="4520587" y="2632068"/>
                </a:cubicBezTo>
                <a:cubicBezTo>
                  <a:pt x="5105686" y="3320312"/>
                  <a:pt x="7343915" y="3748138"/>
                  <a:pt x="5746505" y="4929314"/>
                </a:cubicBezTo>
                <a:cubicBezTo>
                  <a:pt x="5244993" y="5301336"/>
                  <a:pt x="4418427" y="5505949"/>
                  <a:pt x="3536138" y="5505949"/>
                </a:cubicBezTo>
                <a:cubicBezTo>
                  <a:pt x="2300930" y="5505949"/>
                  <a:pt x="944989" y="5096723"/>
                  <a:pt x="202008" y="4129462"/>
                </a:cubicBezTo>
                <a:cubicBezTo>
                  <a:pt x="-503824" y="3218004"/>
                  <a:pt x="712807" y="0"/>
                  <a:pt x="2718857" y="0"/>
                </a:cubicBez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a:ea typeface="+mn-ea"/>
              <a:cs typeface="+mn-cs"/>
            </a:endParaRPr>
          </a:p>
        </p:txBody>
      </p:sp>
      <p:pic>
        <p:nvPicPr>
          <p:cNvPr id="3" name="图片占位符 2"/>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p:blipFill>
        <p:spPr>
          <a:xfrm>
            <a:off x="250192" y="563901"/>
            <a:ext cx="3491384" cy="5436431"/>
          </a:xfrm>
        </p:spPr>
      </p:pic>
      <p:pic>
        <p:nvPicPr>
          <p:cNvPr id="8" name="Picture 7">
            <a:extLst>
              <a:ext uri="{FF2B5EF4-FFF2-40B4-BE49-F238E27FC236}">
                <a16:creationId xmlns:a16="http://schemas.microsoft.com/office/drawing/2014/main" id="{0BE4A9C2-D252-428B-8AA2-7E2911BF08B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460821" y="109708"/>
            <a:ext cx="6783355" cy="3172408"/>
          </a:xfrm>
          <a:prstGeom prst="rect">
            <a:avLst/>
          </a:prstGeom>
          <a:noFill/>
        </p:spPr>
      </p:pic>
      <p:sp>
        <p:nvSpPr>
          <p:cNvPr id="2" name="Rectangle 1">
            <a:extLst>
              <a:ext uri="{FF2B5EF4-FFF2-40B4-BE49-F238E27FC236}">
                <a16:creationId xmlns:a16="http://schemas.microsoft.com/office/drawing/2014/main" id="{FB6276D6-B7E1-4197-BDEA-9E8CB7617117}"/>
              </a:ext>
            </a:extLst>
          </p:cNvPr>
          <p:cNvSpPr/>
          <p:nvPr/>
        </p:nvSpPr>
        <p:spPr>
          <a:xfrm>
            <a:off x="3741576" y="3464251"/>
            <a:ext cx="8200232" cy="3284041"/>
          </a:xfrm>
          <a:prstGeom prst="rect">
            <a:avLst/>
          </a:prstGeom>
        </p:spPr>
        <p:txBody>
          <a:bodyPr wrap="square">
            <a:spAutoFit/>
          </a:bodyPr>
          <a:lstStyle/>
          <a:p>
            <a:pPr algn="just">
              <a:lnSpc>
                <a:spcPct val="115000"/>
              </a:lnSpc>
              <a:spcAft>
                <a:spcPts val="0"/>
              </a:spcAft>
            </a:pP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Sơ</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kính</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tân</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trang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mới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lược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gương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là</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truyện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600" dirty="0">
                <a:latin typeface="Times New Roman" panose="02020603050405020304" pitchFamily="18" charset="0"/>
                <a:ea typeface="Calibri" panose="020F0502020204030204" pitchFamily="34" charset="0"/>
                <a:cs typeface="Times New Roman" panose="02020603050405020304" pitchFamily="18" charset="0"/>
              </a:rPr>
              <a:t> do </a:t>
            </a:r>
            <a:r>
              <a:rPr lang="en-US" sz="2600" dirty="0" err="1">
                <a:latin typeface="Times New Roman" panose="02020603050405020304" pitchFamily="18" charset="0"/>
                <a:ea typeface="Calibri" panose="020F0502020204030204" pitchFamily="34" charset="0"/>
                <a:cs typeface="Times New Roman" panose="02020603050405020304" pitchFamily="18" charset="0"/>
              </a:rPr>
              <a:t>danh</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sĩ</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Phạm</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Thái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sáng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tác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tại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Việt</a:t>
            </a:r>
            <a:r>
              <a:rPr lang="en-US" sz="2600" dirty="0">
                <a:latin typeface="Times New Roman" panose="02020603050405020304" pitchFamily="18" charset="0"/>
                <a:ea typeface="Calibri" panose="020F0502020204030204" pitchFamily="34" charset="0"/>
                <a:cs typeface="Times New Roman" panose="02020603050405020304" pitchFamily="18" charset="0"/>
              </a:rPr>
              <a:t> Nam ở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đầu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thế</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kỷ</a:t>
            </a:r>
            <a:r>
              <a:rPr lang="en-US" sz="2600" dirty="0">
                <a:latin typeface="Times New Roman" panose="02020603050405020304" pitchFamily="18" charset="0"/>
                <a:ea typeface="Calibri" panose="020F0502020204030204" pitchFamily="34" charset="0"/>
                <a:cs typeface="Times New Roman" panose="02020603050405020304" pitchFamily="18" charset="0"/>
              </a:rPr>
              <a:t> 19, </a:t>
            </a:r>
            <a:r>
              <a:rPr lang="en-US" sz="2600" dirty="0" err="1">
                <a:latin typeface="Times New Roman" panose="02020603050405020304" pitchFamily="18" charset="0"/>
                <a:ea typeface="Calibri" panose="020F0502020204030204" pitchFamily="34" charset="0"/>
                <a:cs typeface="Times New Roman" panose="02020603050405020304" pitchFamily="18" charset="0"/>
              </a:rPr>
              <a:t>dài</a:t>
            </a:r>
            <a:r>
              <a:rPr lang="en-US" sz="2600" dirty="0">
                <a:latin typeface="Times New Roman" panose="02020603050405020304" pitchFamily="18" charset="0"/>
                <a:ea typeface="Calibri" panose="020F0502020204030204" pitchFamily="34" charset="0"/>
                <a:cs typeface="Times New Roman" panose="02020603050405020304" pitchFamily="18" charset="0"/>
              </a:rPr>
              <a:t> 1.484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chữ</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Nôm</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chủ</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yếu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là</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bát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có</a:t>
            </a:r>
            <a:r>
              <a:rPr lang="en-US" sz="2600" dirty="0">
                <a:latin typeface="Times New Roman" panose="02020603050405020304" pitchFamily="18" charset="0"/>
                <a:ea typeface="Calibri" panose="020F0502020204030204" pitchFamily="34" charset="0"/>
                <a:cs typeface="Times New Roman" panose="02020603050405020304" pitchFamily="18" charset="0"/>
              </a:rPr>
              <a:t> xen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ít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600" dirty="0">
                <a:latin typeface="Times New Roman" panose="02020603050405020304" pitchFamily="18" charset="0"/>
                <a:ea typeface="Calibri" panose="020F0502020204030204" pitchFamily="34" charset="0"/>
                <a:cs typeface="Times New Roman" panose="02020603050405020304" pitchFamily="18" charset="0"/>
              </a:rPr>
              <a:t> Đ</a:t>
            </a:r>
            <a:r>
              <a:rPr lang="vi-VN" sz="2600" dirty="0">
                <a:latin typeface="Times New Roman" panose="02020603050405020304" pitchFamily="18" charset="0"/>
                <a:ea typeface="Calibri" panose="020F0502020204030204" pitchFamily="34" charset="0"/>
                <a:cs typeface="Times New Roman" panose="02020603050405020304" pitchFamily="18" charset="0"/>
              </a:rPr>
              <a:t>ư</a:t>
            </a:r>
            <a:r>
              <a:rPr lang="en-US" sz="2600" dirty="0" err="1">
                <a:latin typeface="Times New Roman" panose="02020603050405020304" pitchFamily="18" charset="0"/>
                <a:ea typeface="Calibri" panose="020F0502020204030204" pitchFamily="34" charset="0"/>
                <a:cs typeface="Times New Roman" panose="02020603050405020304" pitchFamily="18" charset="0"/>
              </a:rPr>
              <a:t>ờng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luật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cổ</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phong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dirty="0">
                <a:latin typeface="Times New Roman" panose="02020603050405020304" pitchFamily="18" charset="0"/>
                <a:ea typeface="Calibri" panose="020F0502020204030204" pitchFamily="34" charset="0"/>
                <a:cs typeface="Times New Roman" panose="02020603050405020304" pitchFamily="18" charset="0"/>
              </a:rPr>
              <a:t> song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thất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bát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600" dirty="0">
                <a:latin typeface="Times New Roman" panose="02020603050405020304" pitchFamily="18" charset="0"/>
                <a:ea typeface="Calibri" panose="020F0502020204030204" pitchFamily="34" charset="0"/>
                <a:cs typeface="Times New Roman" panose="02020603050405020304" pitchFamily="18" charset="0"/>
              </a:rPr>
              <a:t> dung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truyện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lại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một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chuyện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tình</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duyên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lãng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mạn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trắc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trở</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hư</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cấu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trên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cơ</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sở</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mối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tình</a:t>
            </a:r>
            <a:r>
              <a:rPr lang="en-US" sz="2600" dirty="0">
                <a:latin typeface="Times New Roman" panose="02020603050405020304" pitchFamily="18" charset="0"/>
                <a:ea typeface="Calibri" panose="020F0502020204030204" pitchFamily="34" charset="0"/>
                <a:cs typeface="Times New Roman" panose="02020603050405020304" pitchFamily="18" charset="0"/>
              </a:rPr>
              <a:t> cay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đắng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chính</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tác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1319441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1000">
        <p159:morph option="byObjec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3539430"/>
          </a:xfrm>
          <a:prstGeom prst="rect">
            <a:avLst/>
          </a:prstGeom>
          <a:noFill/>
        </p:spPr>
        <p:txBody>
          <a:bodyPr wrap="square" rtlCol="0">
            <a:spAutoFit/>
          </a:bodyPr>
          <a:lstStyle/>
          <a:p>
            <a:r>
              <a:rPr lang="en-US" sz="3200" b="1" dirty="0" err="1"/>
              <a:t>Câu</a:t>
            </a:r>
            <a:r>
              <a:rPr lang="en-US" sz="3200" b="1" dirty="0"/>
              <a:t> </a:t>
            </a:r>
            <a:r>
              <a:rPr lang="vi-VN" sz="3200" b="1" dirty="0"/>
              <a:t>6: </a:t>
            </a:r>
            <a:r>
              <a:rPr lang="vi-VN" sz="3200" dirty="0"/>
              <a:t>Biện pháp tu từ nào được sử dụng trong câu thơ “</a:t>
            </a:r>
            <a:r>
              <a:rPr lang="vi-VN" sz="3200" i="1" dirty="0"/>
              <a:t>Vân Tiên tả đột hữu xông/ Khác nào Triệu Tử phá vòng Đương Dang”</a:t>
            </a:r>
            <a:r>
              <a:rPr lang="vi-VN" sz="3200" dirty="0"/>
              <a:t>?</a:t>
            </a:r>
            <a:endParaRPr lang="en-US" sz="3200" dirty="0"/>
          </a:p>
          <a:p>
            <a:pPr lvl="0"/>
            <a:r>
              <a:rPr lang="vi-VN" sz="3200" dirty="0"/>
              <a:t>Nhân hóa</a:t>
            </a:r>
            <a:r>
              <a:rPr lang="en-US" sz="3200" dirty="0"/>
              <a:t/>
            </a:r>
            <a:br>
              <a:rPr lang="en-US" sz="3200" dirty="0"/>
            </a:br>
            <a:r>
              <a:rPr lang="en-US" sz="3200" dirty="0"/>
              <a:t>B. </a:t>
            </a:r>
            <a:r>
              <a:rPr lang="vi-VN" sz="3200" dirty="0"/>
              <a:t>So sánh</a:t>
            </a:r>
            <a:endParaRPr lang="en-US" sz="3200" dirty="0"/>
          </a:p>
          <a:p>
            <a:pPr lvl="0"/>
            <a:r>
              <a:rPr lang="en-US" sz="3200" dirty="0"/>
              <a:t>C.</a:t>
            </a:r>
            <a:r>
              <a:rPr lang="vi-VN" sz="3200" dirty="0"/>
              <a:t>Hoán dụ</a:t>
            </a:r>
            <a:endParaRPr lang="en-US" sz="3200" dirty="0"/>
          </a:p>
          <a:p>
            <a:r>
              <a:rPr lang="en-US" sz="3200" dirty="0"/>
              <a:t>D. </a:t>
            </a:r>
            <a:r>
              <a:rPr lang="vi-VN" sz="3200" dirty="0"/>
              <a:t>Cả 3 đáp án trên.</a:t>
            </a:r>
            <a:endParaRPr lang="en-US" sz="3200" dirty="0"/>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B</a:t>
            </a:r>
          </a:p>
        </p:txBody>
      </p:sp>
    </p:spTree>
    <p:extLst>
      <p:ext uri="{BB962C8B-B14F-4D97-AF65-F5344CB8AC3E}">
        <p14:creationId xmlns:p14="http://schemas.microsoft.com/office/powerpoint/2010/main" val="23991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3108543"/>
          </a:xfrm>
          <a:prstGeom prst="rect">
            <a:avLst/>
          </a:prstGeom>
          <a:noFill/>
        </p:spPr>
        <p:txBody>
          <a:bodyPr wrap="square" rtlCol="0">
            <a:spAutoFit/>
          </a:bodyPr>
          <a:lstStyle/>
          <a:p>
            <a:r>
              <a:rPr lang="vi-VN" sz="2800" b="1" dirty="0"/>
              <a:t>Câu 7:</a:t>
            </a:r>
            <a:r>
              <a:rPr lang="vi-VN" sz="2800" dirty="0"/>
              <a:t> Cụm từ </a:t>
            </a:r>
            <a:r>
              <a:rPr lang="vi-VN" sz="2800" i="1" dirty="0"/>
              <a:t>“Kiến ngãi bất vi</a:t>
            </a:r>
            <a:r>
              <a:rPr lang="vi-VN" sz="2800" dirty="0"/>
              <a:t>” trong câu </a:t>
            </a:r>
            <a:r>
              <a:rPr lang="vi-VN" sz="2800" i="1" dirty="0"/>
              <a:t>“Nhớ câu kiến ngãi bất vi/ Làm người thế ấy cũng phi anh hùng”</a:t>
            </a:r>
            <a:r>
              <a:rPr lang="vi-VN" sz="2800" dirty="0"/>
              <a:t> nói về điều gì?</a:t>
            </a:r>
            <a:endParaRPr lang="en-US" sz="2800" dirty="0"/>
          </a:p>
          <a:p>
            <a:r>
              <a:rPr lang="vi-VN" sz="2800" dirty="0"/>
              <a:t>A. Việc nhỏ như con kiến.</a:t>
            </a:r>
            <a:endParaRPr lang="en-US" sz="2800" dirty="0"/>
          </a:p>
          <a:p>
            <a:r>
              <a:rPr lang="vi-VN" sz="2800" dirty="0"/>
              <a:t>B. Thấy việc nghĩa mà không làm.</a:t>
            </a:r>
            <a:endParaRPr lang="en-US" sz="2800" dirty="0"/>
          </a:p>
          <a:p>
            <a:r>
              <a:rPr lang="vi-VN" sz="2800" dirty="0"/>
              <a:t>C. Thấy việc nghĩa là phải làm.</a:t>
            </a:r>
            <a:endParaRPr lang="en-US" sz="2800" dirty="0"/>
          </a:p>
          <a:p>
            <a:r>
              <a:rPr lang="vi-VN" sz="2800" dirty="0"/>
              <a:t>D. Làm việc nghĩa là anh hùng.</a:t>
            </a:r>
            <a:endParaRPr lang="en-US" sz="2800" dirty="0"/>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B</a:t>
            </a:r>
          </a:p>
        </p:txBody>
      </p:sp>
    </p:spTree>
    <p:extLst>
      <p:ext uri="{BB962C8B-B14F-4D97-AF65-F5344CB8AC3E}">
        <p14:creationId xmlns:p14="http://schemas.microsoft.com/office/powerpoint/2010/main" val="1693505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3108543"/>
          </a:xfrm>
          <a:prstGeom prst="rect">
            <a:avLst/>
          </a:prstGeom>
          <a:noFill/>
        </p:spPr>
        <p:txBody>
          <a:bodyPr wrap="square" rtlCol="0">
            <a:spAutoFit/>
          </a:bodyPr>
          <a:lstStyle/>
          <a:p>
            <a:r>
              <a:rPr lang="vi-VN" sz="2800" b="1" dirty="0"/>
              <a:t>Câu 8:</a:t>
            </a:r>
            <a:r>
              <a:rPr lang="vi-VN" sz="2800" dirty="0"/>
              <a:t> </a:t>
            </a:r>
            <a:r>
              <a:rPr lang="vi-VN" sz="2800" b="1" dirty="0"/>
              <a:t>Lục Vân Tiên có phản ứng như thế nào khi Kiều Nguyệt Nga ngỏ lời muốn trả ơn?</a:t>
            </a:r>
            <a:endParaRPr lang="en-US" sz="2800" b="1" dirty="0"/>
          </a:p>
          <a:p>
            <a:r>
              <a:rPr lang="vi-VN" sz="2800" dirty="0"/>
              <a:t>A. Vui vẻ chấp nhận.</a:t>
            </a:r>
            <a:endParaRPr lang="en-US" sz="2800" dirty="0"/>
          </a:p>
          <a:p>
            <a:r>
              <a:rPr lang="vi-VN" sz="2800" dirty="0"/>
              <a:t>B. Không quan tâm đến lời nói của Kiều Nguyệt Nga.</a:t>
            </a:r>
            <a:endParaRPr lang="en-US" sz="2800" dirty="0"/>
          </a:p>
          <a:p>
            <a:r>
              <a:rPr lang="vi-VN" sz="2800" dirty="0"/>
              <a:t>C. Tâm trạng lo lắng, u sầu, chán nản.</a:t>
            </a:r>
            <a:endParaRPr lang="en-US" sz="2800" dirty="0"/>
          </a:p>
          <a:p>
            <a:r>
              <a:rPr lang="vi-VN" sz="2800" dirty="0"/>
              <a:t>D. Lục Vân Tiên từ chối và cho rằng hành động của mình là việc nên làm.</a:t>
            </a:r>
            <a:endParaRPr lang="en-US" sz="2800" dirty="0"/>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D</a:t>
            </a:r>
          </a:p>
        </p:txBody>
      </p:sp>
    </p:spTree>
    <p:extLst>
      <p:ext uri="{BB962C8B-B14F-4D97-AF65-F5344CB8AC3E}">
        <p14:creationId xmlns:p14="http://schemas.microsoft.com/office/powerpoint/2010/main" val="210148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3539430"/>
          </a:xfrm>
          <a:prstGeom prst="rect">
            <a:avLst/>
          </a:prstGeom>
          <a:noFill/>
        </p:spPr>
        <p:txBody>
          <a:bodyPr wrap="square" rtlCol="0">
            <a:spAutoFit/>
          </a:bodyPr>
          <a:lstStyle/>
          <a:p>
            <a:pPr algn="just"/>
            <a:r>
              <a:rPr lang="vi-VN" sz="3200" b="1" dirty="0"/>
              <a:t>Câu 9: </a:t>
            </a:r>
            <a:r>
              <a:rPr lang="vi-VN" sz="3200" dirty="0"/>
              <a:t>Đâu </a:t>
            </a:r>
            <a:r>
              <a:rPr lang="vi-VN" sz="3200" b="1" dirty="0"/>
              <a:t>không phải</a:t>
            </a:r>
            <a:r>
              <a:rPr lang="vi-VN" sz="3200" dirty="0"/>
              <a:t> là nghệ thuật nổi bật trong đoạn trích  </a:t>
            </a:r>
            <a:r>
              <a:rPr lang="vi-VN" sz="3200" i="1" dirty="0"/>
              <a:t>“Lục Vân Tiên cứu Kiều Nguyệt Nga”</a:t>
            </a:r>
            <a:r>
              <a:rPr lang="vi-VN" sz="3200" dirty="0"/>
              <a:t>?</a:t>
            </a:r>
            <a:endParaRPr lang="en-US" sz="3200" dirty="0"/>
          </a:p>
          <a:p>
            <a:pPr lvl="0" algn="just"/>
            <a:r>
              <a:rPr lang="en-US" sz="3200" dirty="0"/>
              <a:t>A. </a:t>
            </a:r>
            <a:r>
              <a:rPr lang="vi-VN" sz="3200" dirty="0"/>
              <a:t>Xây dựng nhân vật qua lời nói và hành động</a:t>
            </a:r>
            <a:endParaRPr lang="en-US" sz="3200" dirty="0"/>
          </a:p>
          <a:p>
            <a:pPr lvl="0" algn="just"/>
            <a:r>
              <a:rPr lang="en-US" sz="3200" dirty="0"/>
              <a:t>B. </a:t>
            </a:r>
            <a:r>
              <a:rPr lang="vi-VN" sz="3200" dirty="0"/>
              <a:t>Ngôn ngữ chữ Nôm bình dị, đời thường, gần gũi với đời sống</a:t>
            </a:r>
            <a:r>
              <a:rPr lang="vi-VN" sz="3200" b="1" dirty="0"/>
              <a:t>.</a:t>
            </a:r>
            <a:endParaRPr lang="en-US" sz="3200" dirty="0"/>
          </a:p>
          <a:p>
            <a:pPr algn="just"/>
            <a:r>
              <a:rPr lang="vi-VN" sz="3200" dirty="0"/>
              <a:t>C. Bút pháp tả cảnh ngụ tình.</a:t>
            </a:r>
            <a:endParaRPr lang="en-US" sz="3200" dirty="0"/>
          </a:p>
          <a:p>
            <a:pPr algn="just"/>
            <a:r>
              <a:rPr lang="vi-VN" sz="3200" dirty="0"/>
              <a:t>D. Sử dụng nhiều động từ mạnh.</a:t>
            </a:r>
            <a:endParaRPr lang="en-US" sz="3200" dirty="0"/>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C</a:t>
            </a:r>
          </a:p>
        </p:txBody>
      </p:sp>
    </p:spTree>
    <p:extLst>
      <p:ext uri="{BB962C8B-B14F-4D97-AF65-F5344CB8AC3E}">
        <p14:creationId xmlns:p14="http://schemas.microsoft.com/office/powerpoint/2010/main" val="312074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3539430"/>
          </a:xfrm>
          <a:prstGeom prst="rect">
            <a:avLst/>
          </a:prstGeom>
          <a:noFill/>
        </p:spPr>
        <p:txBody>
          <a:bodyPr wrap="square" rtlCol="0">
            <a:spAutoFit/>
          </a:bodyPr>
          <a:lstStyle/>
          <a:p>
            <a:pPr algn="just"/>
            <a:r>
              <a:rPr lang="vi-VN" sz="3200" b="1" dirty="0"/>
              <a:t>Câu 9: </a:t>
            </a:r>
            <a:r>
              <a:rPr lang="vi-VN" sz="3200" dirty="0"/>
              <a:t>Đâu </a:t>
            </a:r>
            <a:r>
              <a:rPr lang="vi-VN" sz="3200" b="1" dirty="0"/>
              <a:t>không phải</a:t>
            </a:r>
            <a:r>
              <a:rPr lang="vi-VN" sz="3200" dirty="0"/>
              <a:t> là nghệ thuật nổi bật trong đoạn trích  </a:t>
            </a:r>
            <a:r>
              <a:rPr lang="vi-VN" sz="3200" i="1" dirty="0"/>
              <a:t>“Lục Vân Tiên cứu Kiều Nguyệt Nga”</a:t>
            </a:r>
            <a:r>
              <a:rPr lang="vi-VN" sz="3200" dirty="0"/>
              <a:t>?</a:t>
            </a:r>
            <a:endParaRPr lang="en-US" sz="3200" dirty="0"/>
          </a:p>
          <a:p>
            <a:pPr lvl="0" algn="just"/>
            <a:r>
              <a:rPr lang="en-US" sz="3200" dirty="0"/>
              <a:t>A. </a:t>
            </a:r>
            <a:r>
              <a:rPr lang="vi-VN" sz="3200" dirty="0"/>
              <a:t>Xây dựng nhân vật qua lời nói và hành động</a:t>
            </a:r>
            <a:endParaRPr lang="en-US" sz="3200" dirty="0"/>
          </a:p>
          <a:p>
            <a:pPr lvl="0" algn="just"/>
            <a:r>
              <a:rPr lang="en-US" sz="3200" dirty="0"/>
              <a:t>B. </a:t>
            </a:r>
            <a:r>
              <a:rPr lang="vi-VN" sz="3200" dirty="0"/>
              <a:t>Ngôn ngữ chữ Nôm bình dị, đời thường, gần gũi với đời sống</a:t>
            </a:r>
            <a:r>
              <a:rPr lang="vi-VN" sz="3200" b="1" dirty="0"/>
              <a:t>.</a:t>
            </a:r>
            <a:endParaRPr lang="en-US" sz="3200" dirty="0"/>
          </a:p>
          <a:p>
            <a:pPr algn="just"/>
            <a:r>
              <a:rPr lang="vi-VN" sz="3200" dirty="0"/>
              <a:t>C. Bút pháp tả cảnh ngụ tình.</a:t>
            </a:r>
            <a:endParaRPr lang="en-US" sz="3200" dirty="0"/>
          </a:p>
          <a:p>
            <a:pPr algn="just"/>
            <a:r>
              <a:rPr lang="vi-VN" sz="3200" dirty="0"/>
              <a:t>D. Sử dụng nhiều động từ mạnh.</a:t>
            </a:r>
            <a:endParaRPr lang="en-US" sz="3200" dirty="0"/>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C</a:t>
            </a:r>
          </a:p>
        </p:txBody>
      </p:sp>
    </p:spTree>
    <p:extLst>
      <p:ext uri="{BB962C8B-B14F-4D97-AF65-F5344CB8AC3E}">
        <p14:creationId xmlns:p14="http://schemas.microsoft.com/office/powerpoint/2010/main" val="380855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C7E0DD2-F383-33FD-0408-435DBA342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500" t="24222" r="46001" b="37556"/>
          <a:stretch>
            <a:fillRect/>
          </a:stretch>
        </p:blipFill>
        <p:spPr bwMode="auto">
          <a:xfrm>
            <a:off x="442762" y="125127"/>
            <a:ext cx="11203805" cy="662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83424C9-A614-35DC-2A0A-64B3212E11FC}"/>
              </a:ext>
            </a:extLst>
          </p:cNvPr>
          <p:cNvSpPr txBox="1"/>
          <p:nvPr/>
        </p:nvSpPr>
        <p:spPr>
          <a:xfrm>
            <a:off x="1413808" y="1287007"/>
            <a:ext cx="9116230" cy="2677656"/>
          </a:xfrm>
          <a:prstGeom prst="rect">
            <a:avLst/>
          </a:prstGeom>
          <a:noFill/>
        </p:spPr>
        <p:txBody>
          <a:bodyPr wrap="square" rtlCol="0">
            <a:spAutoFit/>
          </a:bodyPr>
          <a:lstStyle/>
          <a:p>
            <a:r>
              <a:rPr lang="vi-VN" sz="2800" b="1" dirty="0"/>
              <a:t>Câu 10: Phạm Văn Đồng đánh giá về Nguyễn Đình Chiểu như:</a:t>
            </a:r>
            <a:endParaRPr lang="en-US" sz="2800" b="1" dirty="0"/>
          </a:p>
          <a:p>
            <a:r>
              <a:rPr lang="vi-VN" sz="2800" dirty="0"/>
              <a:t>A. Ngôi sao sáng trên bầu trời văn học</a:t>
            </a:r>
            <a:r>
              <a:rPr lang="en-US" sz="2800" dirty="0"/>
              <a:t>.</a:t>
            </a:r>
          </a:p>
          <a:p>
            <a:r>
              <a:rPr lang="vi-VN" sz="2800" dirty="0"/>
              <a:t>B. Mặt trời của thi ca Việt Nam.</a:t>
            </a:r>
            <a:endParaRPr lang="en-US" sz="2800" dirty="0"/>
          </a:p>
          <a:p>
            <a:r>
              <a:rPr lang="vi-VN" sz="2800" dirty="0"/>
              <a:t>C. Ánh sáng vĩnh cửu trong văn học</a:t>
            </a:r>
            <a:r>
              <a:rPr lang="en-US" sz="2800" dirty="0"/>
              <a:t>.</a:t>
            </a:r>
          </a:p>
          <a:p>
            <a:r>
              <a:rPr lang="vi-VN" sz="2800" dirty="0"/>
              <a:t>D. Người mở đường cho văn học yêu nước</a:t>
            </a:r>
            <a:r>
              <a:rPr lang="en-US" sz="2800" dirty="0"/>
              <a:t>.</a:t>
            </a:r>
          </a:p>
        </p:txBody>
      </p:sp>
      <p:sp>
        <p:nvSpPr>
          <p:cNvPr id="4" name="Flowchart: Alternate Process 3">
            <a:extLst>
              <a:ext uri="{FF2B5EF4-FFF2-40B4-BE49-F238E27FC236}">
                <a16:creationId xmlns:a16="http://schemas.microsoft.com/office/drawing/2014/main" id="{FEDF9B44-A33E-DC7A-59FB-AA43B368A143}"/>
              </a:ext>
            </a:extLst>
          </p:cNvPr>
          <p:cNvSpPr/>
          <p:nvPr/>
        </p:nvSpPr>
        <p:spPr>
          <a:xfrm>
            <a:off x="10116151" y="5653453"/>
            <a:ext cx="1713297" cy="1116530"/>
          </a:xfrm>
          <a:prstGeom prst="flowChartAlternateProcess">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B39F1B6-9381-F242-4677-D16DC7265B8A}"/>
              </a:ext>
            </a:extLst>
          </p:cNvPr>
          <p:cNvSpPr txBox="1"/>
          <p:nvPr/>
        </p:nvSpPr>
        <p:spPr>
          <a:xfrm>
            <a:off x="10510787" y="5735070"/>
            <a:ext cx="1318661" cy="1015663"/>
          </a:xfrm>
          <a:prstGeom prst="rect">
            <a:avLst/>
          </a:prstGeom>
          <a:noFill/>
        </p:spPr>
        <p:txBody>
          <a:bodyPr wrap="square" rtlCol="0">
            <a:spAutoFit/>
          </a:bodyPr>
          <a:lstStyle/>
          <a:p>
            <a:r>
              <a:rPr lang="en-US" sz="6000" b="1" dirty="0">
                <a:solidFill>
                  <a:srgbClr val="FF0000"/>
                </a:solidFill>
                <a:latin typeface="#9Slide03 AmpleSoft Bold" panose="02000000000000000000" pitchFamily="2" charset="0"/>
              </a:rPr>
              <a:t>A</a:t>
            </a:r>
          </a:p>
        </p:txBody>
      </p:sp>
    </p:spTree>
    <p:extLst>
      <p:ext uri="{BB962C8B-B14F-4D97-AF65-F5344CB8AC3E}">
        <p14:creationId xmlns:p14="http://schemas.microsoft.com/office/powerpoint/2010/main" val="55072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428738" y="333070"/>
            <a:ext cx="5744917" cy="6236924"/>
          </a:xfrm>
          <a:custGeom>
            <a:avLst/>
            <a:gdLst>
              <a:gd name="connsiteX0" fmla="*/ 2718857 w 6311298"/>
              <a:gd name="connsiteY0" fmla="*/ 0 h 5505949"/>
              <a:gd name="connsiteX1" fmla="*/ 2923176 w 6311298"/>
              <a:gd name="connsiteY1" fmla="*/ 18600 h 5505949"/>
              <a:gd name="connsiteX2" fmla="*/ 4520587 w 6311298"/>
              <a:gd name="connsiteY2" fmla="*/ 2632068 h 5505949"/>
              <a:gd name="connsiteX3" fmla="*/ 5746505 w 6311298"/>
              <a:gd name="connsiteY3" fmla="*/ 4929314 h 5505949"/>
              <a:gd name="connsiteX4" fmla="*/ 3536138 w 6311298"/>
              <a:gd name="connsiteY4" fmla="*/ 5505949 h 5505949"/>
              <a:gd name="connsiteX5" fmla="*/ 202008 w 6311298"/>
              <a:gd name="connsiteY5" fmla="*/ 4129462 h 5505949"/>
              <a:gd name="connsiteX6" fmla="*/ 2718857 w 6311298"/>
              <a:gd name="connsiteY6" fmla="*/ 0 h 550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1298" h="5505949">
                <a:moveTo>
                  <a:pt x="2718857" y="0"/>
                </a:moveTo>
                <a:cubicBezTo>
                  <a:pt x="2783869" y="0"/>
                  <a:pt x="2848879" y="9300"/>
                  <a:pt x="2923176" y="18600"/>
                </a:cubicBezTo>
                <a:cubicBezTo>
                  <a:pt x="4892079" y="232515"/>
                  <a:pt x="3935490" y="1934523"/>
                  <a:pt x="4520587" y="2632068"/>
                </a:cubicBezTo>
                <a:cubicBezTo>
                  <a:pt x="5105686" y="3320312"/>
                  <a:pt x="7343915" y="3748138"/>
                  <a:pt x="5746505" y="4929314"/>
                </a:cubicBezTo>
                <a:cubicBezTo>
                  <a:pt x="5244993" y="5301336"/>
                  <a:pt x="4418427" y="5505949"/>
                  <a:pt x="3536138" y="5505949"/>
                </a:cubicBezTo>
                <a:cubicBezTo>
                  <a:pt x="2300930" y="5505949"/>
                  <a:pt x="944989" y="5096723"/>
                  <a:pt x="202008" y="4129462"/>
                </a:cubicBezTo>
                <a:cubicBezTo>
                  <a:pt x="-503824" y="3218004"/>
                  <a:pt x="712807" y="0"/>
                  <a:pt x="2718857" y="0"/>
                </a:cubicBezTo>
                <a:close/>
              </a:path>
            </a:pathLst>
          </a:custGeom>
          <a:solidFill>
            <a:schemeClr val="bg1">
              <a:lumMod val="8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_矩形 1"/>
          <p:cNvSpPr>
            <a:spLocks/>
          </p:cNvSpPr>
          <p:nvPr>
            <p:custDataLst>
              <p:tags r:id="rId1"/>
            </p:custDataLst>
          </p:nvPr>
        </p:nvSpPr>
        <p:spPr bwMode="auto">
          <a:xfrm>
            <a:off x="988905" y="849399"/>
            <a:ext cx="7143159" cy="904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0960" rIns="60960">
            <a:spAutoFit/>
          </a:bodyPr>
          <a:lstStyle>
            <a:lvl1pPr eaLnBrk="0">
              <a:defRPr sz="4800">
                <a:solidFill>
                  <a:srgbClr val="27282D"/>
                </a:solidFill>
                <a:latin typeface="Calibri" pitchFamily="34" charset="0"/>
                <a:cs typeface="Calibri" pitchFamily="34" charset="0"/>
                <a:sym typeface="Calibri" pitchFamily="34" charset="0"/>
              </a:defRPr>
            </a:lvl1pPr>
            <a:lvl2pPr marL="742950" indent="-285750" eaLnBrk="0">
              <a:defRPr sz="4800">
                <a:solidFill>
                  <a:srgbClr val="27282D"/>
                </a:solidFill>
                <a:latin typeface="Calibri" pitchFamily="34" charset="0"/>
                <a:cs typeface="Calibri" pitchFamily="34" charset="0"/>
                <a:sym typeface="Calibri" pitchFamily="34" charset="0"/>
              </a:defRPr>
            </a:lvl2pPr>
            <a:lvl3pPr marL="1143000" indent="-228600" eaLnBrk="0">
              <a:defRPr sz="4800">
                <a:solidFill>
                  <a:srgbClr val="27282D"/>
                </a:solidFill>
                <a:latin typeface="Calibri" pitchFamily="34" charset="0"/>
                <a:cs typeface="Calibri" pitchFamily="34" charset="0"/>
                <a:sym typeface="Calibri" pitchFamily="34" charset="0"/>
              </a:defRPr>
            </a:lvl3pPr>
            <a:lvl4pPr marL="1600200" indent="-228600" eaLnBrk="0">
              <a:defRPr sz="4800">
                <a:solidFill>
                  <a:srgbClr val="27282D"/>
                </a:solidFill>
                <a:latin typeface="Calibri" pitchFamily="34" charset="0"/>
                <a:cs typeface="Calibri" pitchFamily="34" charset="0"/>
                <a:sym typeface="Calibri" pitchFamily="34" charset="0"/>
              </a:defRPr>
            </a:lvl4pPr>
            <a:lvl5pPr marL="2057400" indent="-228600" eaLnBrk="0">
              <a:defRPr sz="4800">
                <a:solidFill>
                  <a:srgbClr val="27282D"/>
                </a:solidFill>
                <a:latin typeface="Calibri" pitchFamily="34" charset="0"/>
                <a:cs typeface="Calibri" pitchFamily="34" charset="0"/>
                <a:sym typeface="Calibri" pitchFamily="34" charset="0"/>
              </a:defRPr>
            </a:lvl5pPr>
            <a:lvl6pPr marL="25146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6pPr>
            <a:lvl7pPr marL="29718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7pPr>
            <a:lvl8pPr marL="34290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8pPr>
            <a:lvl9pPr marL="3886200" indent="-228600" defTabSz="2436813" eaLnBrk="0" fontAlgn="base" hangingPunct="0">
              <a:spcBef>
                <a:spcPct val="0"/>
              </a:spcBef>
              <a:spcAft>
                <a:spcPct val="0"/>
              </a:spcAft>
              <a:defRPr sz="4800">
                <a:solidFill>
                  <a:srgbClr val="27282D"/>
                </a:solidFill>
                <a:latin typeface="Calibri" pitchFamily="34" charset="0"/>
                <a:cs typeface="Calibri" pitchFamily="34" charset="0"/>
                <a:sym typeface="Calibri" pitchFamily="34" charset="0"/>
              </a:defRPr>
            </a:lvl9pPr>
          </a:lstStyle>
          <a:p>
            <a:pPr eaLnBrk="1">
              <a:lnSpc>
                <a:spcPct val="80000"/>
              </a:lnSpc>
            </a:pPr>
            <a:r>
              <a:rPr lang="en-US" altLang="zh-CN" sz="6600" spc="-300" dirty="0">
                <a:solidFill>
                  <a:prstClr val="black">
                    <a:alpha val="4000"/>
                  </a:prstClr>
                </a:solidFill>
                <a:latin typeface="思源黑体" panose="020B0500000000000000" pitchFamily="34" charset="-122"/>
                <a:ea typeface="思源黑体" panose="020B0500000000000000" pitchFamily="34" charset="-122"/>
                <a:sym typeface="Helvetica" pitchFamily="34" charset="0"/>
              </a:rPr>
              <a:t>Nature Tourism</a:t>
            </a:r>
          </a:p>
        </p:txBody>
      </p:sp>
      <p:sp>
        <p:nvSpPr>
          <p:cNvPr id="27" name="矩形 26">
            <a:extLst>
              <a:ext uri="{FF2B5EF4-FFF2-40B4-BE49-F238E27FC236}">
                <a16:creationId xmlns:a16="http://schemas.microsoft.com/office/drawing/2014/main" id="{0C23C515-8702-48A2-864A-43F9653DC72E}"/>
              </a:ext>
            </a:extLst>
          </p:cNvPr>
          <p:cNvSpPr/>
          <p:nvPr/>
        </p:nvSpPr>
        <p:spPr>
          <a:xfrm>
            <a:off x="5161068" y="2110877"/>
            <a:ext cx="4950197" cy="1569660"/>
          </a:xfrm>
          <a:prstGeom prst="rect">
            <a:avLst/>
          </a:prstGeom>
        </p:spPr>
        <p:txBody>
          <a:bodyPr wrap="square">
            <a:spAutoFit/>
          </a:bodyPr>
          <a:lstStyle/>
          <a:p>
            <a:pPr algn="ctr"/>
            <a:r>
              <a:rPr lang="en-US" altLang="zh-CN" sz="3600" b="1" dirty="0">
                <a:solidFill>
                  <a:srgbClr val="0070C0"/>
                </a:solidFill>
                <a:latin typeface="Times New Roman" panose="02020603050405020304" pitchFamily="18" charset="0"/>
                <a:ea typeface="思源黑体" panose="020B0500000000000000" pitchFamily="34" charset="-122"/>
                <a:cs typeface="Times New Roman" panose="02020603050405020304" pitchFamily="18" charset="0"/>
              </a:rPr>
              <a:t>HOẠT ĐỘNG 4</a:t>
            </a:r>
          </a:p>
          <a:p>
            <a:pPr algn="ctr"/>
            <a:r>
              <a:rPr lang="en-US" altLang="zh-CN" sz="6000" b="1" dirty="0">
                <a:solidFill>
                  <a:srgbClr val="FF0000"/>
                </a:solidFill>
                <a:latin typeface="Times New Roman" panose="02020603050405020304" pitchFamily="18" charset="0"/>
                <a:ea typeface="思源黑体" panose="020B0500000000000000" pitchFamily="34" charset="-122"/>
                <a:cs typeface="Times New Roman" panose="02020603050405020304" pitchFamily="18" charset="0"/>
              </a:rPr>
              <a:t>VẬN DỤNG </a:t>
            </a:r>
            <a:endParaRPr lang="zh-CN" altLang="en-US" sz="4800" b="1" dirty="0">
              <a:solidFill>
                <a:srgbClr val="FF0000"/>
              </a:solidFill>
              <a:latin typeface="Times New Roman" panose="02020603050405020304" pitchFamily="18" charset="0"/>
              <a:ea typeface="思源黑体" panose="020B0500000000000000" pitchFamily="34" charset="-122"/>
              <a:cs typeface="Times New Roman" panose="02020603050405020304" pitchFamily="18" charset="0"/>
            </a:endParaRPr>
          </a:p>
        </p:txBody>
      </p:sp>
      <p:pic>
        <p:nvPicPr>
          <p:cNvPr id="3" name="图片占位符 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p:blipFill>
        <p:spPr>
          <a:xfrm>
            <a:off x="523627" y="689685"/>
            <a:ext cx="5316479" cy="5132120"/>
          </a:xfrm>
        </p:spPr>
      </p:pic>
    </p:spTree>
    <p:extLst>
      <p:ext uri="{BB962C8B-B14F-4D97-AF65-F5344CB8AC3E}">
        <p14:creationId xmlns:p14="http://schemas.microsoft.com/office/powerpoint/2010/main" val="335657560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1000">
        <p159:morph option="byObjec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F:\1-原创素材\1_mm1102\PPT\PPT_014\materaials\pageimg_g16.png">
            <a:extLst>
              <a:ext uri="{FF2B5EF4-FFF2-40B4-BE49-F238E27FC236}">
                <a16:creationId xmlns:a16="http://schemas.microsoft.com/office/drawing/2014/main" id="{CDC7623E-72DD-06A5-7E93-99B80979133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3467" y="-308008"/>
            <a:ext cx="10905066" cy="64585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7AFCABB-4CD7-EBB8-94C9-687E7DB400CE}"/>
              </a:ext>
            </a:extLst>
          </p:cNvPr>
          <p:cNvSpPr txBox="1"/>
          <p:nvPr/>
        </p:nvSpPr>
        <p:spPr>
          <a:xfrm>
            <a:off x="2011680" y="1590758"/>
            <a:ext cx="8989996" cy="4585871"/>
          </a:xfrm>
          <a:prstGeom prst="rect">
            <a:avLst/>
          </a:prstGeom>
          <a:noFill/>
        </p:spPr>
        <p:txBody>
          <a:bodyPr wrap="square" rtlCol="0">
            <a:spAutoFit/>
          </a:bodyPr>
          <a:lstStyle/>
          <a:p>
            <a:r>
              <a:rPr lang="en-US" sz="2800" b="1" u="sng" dirty="0" err="1"/>
              <a:t>Bài</a:t>
            </a:r>
            <a:r>
              <a:rPr lang="vi-VN" sz="2800" b="1" u="sng" dirty="0"/>
              <a:t> tập 3</a:t>
            </a:r>
            <a:r>
              <a:rPr lang="en-US" sz="2800" b="1" u="sng" dirty="0"/>
              <a:t>:</a:t>
            </a:r>
            <a:r>
              <a:rPr lang="en-US" sz="2800" b="1" dirty="0"/>
              <a:t> </a:t>
            </a:r>
            <a:r>
              <a:rPr lang="vi-VN" sz="2800" dirty="0"/>
              <a:t>Viết đoạn văn phân tích quan niệm về người anh hùng trong hai câu thơ sau:</a:t>
            </a:r>
            <a:endParaRPr lang="en-US" sz="2800" dirty="0"/>
          </a:p>
          <a:p>
            <a:r>
              <a:rPr lang="vi-VN" sz="2800" dirty="0"/>
              <a:t> “</a:t>
            </a:r>
            <a:r>
              <a:rPr lang="vi-VN" sz="2800" i="1" dirty="0"/>
              <a:t>Nhớ câu kiến nghĩa bất vi/</a:t>
            </a:r>
            <a:endParaRPr lang="en-US" sz="2800" dirty="0"/>
          </a:p>
          <a:p>
            <a:r>
              <a:rPr lang="vi-VN" sz="2800" i="1" dirty="0"/>
              <a:t> Làm người thế ấy cũng phi anh hùng</a:t>
            </a:r>
            <a:r>
              <a:rPr lang="vi-VN" sz="2800" dirty="0"/>
              <a:t>” </a:t>
            </a:r>
            <a:endParaRPr lang="en-US" sz="2800" dirty="0"/>
          </a:p>
          <a:p>
            <a:r>
              <a:rPr lang="vi-VN" sz="2800" dirty="0"/>
              <a:t>    (Nhân vật Lục Vân Tiên trong “</a:t>
            </a:r>
            <a:r>
              <a:rPr lang="vi-VN" sz="2800" i="1" dirty="0"/>
              <a:t>Truyện Lục Vân Tiên</a:t>
            </a:r>
            <a:r>
              <a:rPr lang="vi-VN" sz="2800" dirty="0"/>
              <a:t>”)</a:t>
            </a:r>
            <a:endParaRPr lang="en-US" sz="2800" dirty="0"/>
          </a:p>
          <a:p>
            <a:r>
              <a:rPr lang="vi-VN" sz="2800" dirty="0"/>
              <a:t>Và “</a:t>
            </a:r>
            <a:endParaRPr lang="en-US" sz="2800" dirty="0"/>
          </a:p>
          <a:p>
            <a:r>
              <a:rPr lang="vi-VN" sz="2800" dirty="0"/>
              <a:t>“</a:t>
            </a:r>
            <a:r>
              <a:rPr lang="vi-VN" sz="2800" i="1" dirty="0"/>
              <a:t>Anh hùng tiếng đã gọi rằng</a:t>
            </a:r>
            <a:endParaRPr lang="en-US" sz="2800" dirty="0"/>
          </a:p>
          <a:p>
            <a:r>
              <a:rPr lang="vi-VN" sz="2800" i="1" dirty="0"/>
              <a:t>Giữa đường dẫu thấy bất nằng mà tha</a:t>
            </a:r>
            <a:r>
              <a:rPr lang="vi-VN" sz="2800" dirty="0"/>
              <a:t>”</a:t>
            </a:r>
            <a:endParaRPr lang="en-US" sz="2800" dirty="0"/>
          </a:p>
          <a:p>
            <a:r>
              <a:rPr lang="vi-VN" sz="2800" dirty="0"/>
              <a:t>(Nhân vật Từ Hải trong </a:t>
            </a:r>
            <a:r>
              <a:rPr lang="vi-VN" sz="2800" i="1" dirty="0"/>
              <a:t>Truyện Kiều</a:t>
            </a:r>
            <a:r>
              <a:rPr lang="vi-VN" sz="2800" dirty="0"/>
              <a:t>)</a:t>
            </a:r>
            <a:endParaRPr lang="en-US" sz="2800" dirty="0"/>
          </a:p>
          <a:p>
            <a:endParaRPr lang="en-US" sz="4000" dirty="0">
              <a:latin typeface="#9Slide03 AmpleSoft Bold" panose="02000000000000000000" pitchFamily="2" charset="0"/>
            </a:endParaRPr>
          </a:p>
        </p:txBody>
      </p:sp>
    </p:spTree>
    <p:extLst>
      <p:ext uri="{BB962C8B-B14F-4D97-AF65-F5344CB8AC3E}">
        <p14:creationId xmlns:p14="http://schemas.microsoft.com/office/powerpoint/2010/main" val="251397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DE465E-FE2C-2004-AB83-8387FA7A7D0A}"/>
              </a:ext>
            </a:extLst>
          </p:cNvPr>
          <p:cNvSpPr txBox="1"/>
          <p:nvPr/>
        </p:nvSpPr>
        <p:spPr>
          <a:xfrm>
            <a:off x="308008" y="558265"/>
            <a:ext cx="11261557" cy="4922630"/>
          </a:xfrm>
          <a:prstGeom prst="rect">
            <a:avLst/>
          </a:prstGeom>
          <a:noFill/>
        </p:spPr>
        <p:txBody>
          <a:bodyPr wrap="square">
            <a:spAutoFit/>
          </a:bodyPr>
          <a:lstStyle/>
          <a:p>
            <a:pPr algn="just">
              <a:lnSpc>
                <a:spcPct val="115000"/>
              </a:lnSpc>
              <a:spcAft>
                <a:spcPts val="800"/>
              </a:spcAft>
              <a:tabLst>
                <a:tab pos="2639060" algn="l"/>
              </a:tabLst>
            </a:pPr>
            <a:r>
              <a:rPr lang="en-US" sz="2800" b="1" u="sng"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 </a:t>
            </a:r>
            <a:r>
              <a:rPr lang="en-US" sz="2800" b="1"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sz="2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Hai câu thơ đều là lời nói của những người anh hùng, lời của nhân vật Lục Vân Tiên trong “</a:t>
            </a:r>
            <a:r>
              <a:rPr lang="vi-VN"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 Lục Vân Tiên</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lời của Từ Hải trong “</a:t>
            </a:r>
            <a:r>
              <a:rPr lang="vi-VN"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 Kiều</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Lục Vân Tiên cho rằng: Thấy việc nghĩa mà không làm thì không phải là người anh hùng.</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Từ Hải quan niệm: Đã là người anh hùng thì ra được thấy bất bằng, thấy cái độc ác thì không thể tha.</a:t>
            </a:r>
            <a:endParaRPr lang="en-US" sz="2800" dirty="0"/>
          </a:p>
        </p:txBody>
      </p:sp>
    </p:spTree>
    <p:extLst>
      <p:ext uri="{BB962C8B-B14F-4D97-AF65-F5344CB8AC3E}">
        <p14:creationId xmlns:p14="http://schemas.microsoft.com/office/powerpoint/2010/main" val="573166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DE465E-FE2C-2004-AB83-8387FA7A7D0A}"/>
              </a:ext>
            </a:extLst>
          </p:cNvPr>
          <p:cNvSpPr txBox="1"/>
          <p:nvPr/>
        </p:nvSpPr>
        <p:spPr>
          <a:xfrm>
            <a:off x="308008" y="558265"/>
            <a:ext cx="11261557" cy="5926751"/>
          </a:xfrm>
          <a:prstGeom prst="rect">
            <a:avLst/>
          </a:prstGeom>
          <a:noFill/>
        </p:spPr>
        <p:txBody>
          <a:bodyPr wrap="square">
            <a:spAutoFit/>
          </a:bodyPr>
          <a:lstStyle/>
          <a:p>
            <a:pPr algn="just">
              <a:lnSpc>
                <a:spcPct val="115000"/>
              </a:lnSpc>
              <a:spcAft>
                <a:spcPts val="800"/>
              </a:spcAft>
              <a:tabLst>
                <a:tab pos="2639060" algn="l"/>
              </a:tabLst>
            </a:pPr>
            <a:r>
              <a:rPr lang="en-US" sz="2800" b="1" u="sng"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tập </a:t>
            </a:r>
            <a:r>
              <a:rPr lang="en-US" sz="2800" b="1"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sz="2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-&gt; cả hai người đều quan niệm: Đã là người anh hùng thì phải đứng lên chống cái ác, cái xấu, phải thực hành những điều nhân đức, phải cứu người giúp đời.</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-&gt; Đây là lối sống rất cao đẹp thể hiện lí tưởng của những bậc quân tử trong thời đại phong kiến.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quan niệm cao đẹp đó, các tác giả thể hiện một khát khao về một xã hộị có những con người đấu tranh cho công bằng, lẽ phải và mong ước về sự chiến thắng của cái thiện trước cái xấu xa,bạo tàn.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vi-VN" sz="2800" b="1" dirty="0">
                <a:solidFill>
                  <a:srgbClr val="000000"/>
                </a:solidFill>
                <a:effectLst/>
                <a:latin typeface="Times New Roman" panose="02020603050405020304" pitchFamily="18" charset="0"/>
                <a:ea typeface="Times New Roman" panose="02020603050405020304" pitchFamily="18" charset="0"/>
              </a:rPr>
              <a:t>* </a:t>
            </a:r>
            <a:r>
              <a:rPr lang="en-US" sz="2800" b="1" dirty="0">
                <a:solidFill>
                  <a:srgbClr val="000000"/>
                </a:solidFill>
                <a:effectLst/>
                <a:latin typeface="Times New Roman" panose="02020603050405020304" pitchFamily="18" charset="0"/>
                <a:ea typeface="Times New Roman" panose="02020603050405020304" pitchFamily="18" charset="0"/>
              </a:rPr>
              <a:t>Hình </a:t>
            </a:r>
            <a:r>
              <a:rPr lang="en-US" sz="2800" b="1" dirty="0" err="1">
                <a:solidFill>
                  <a:srgbClr val="000000"/>
                </a:solidFill>
                <a:effectLst/>
                <a:latin typeface="Times New Roman" panose="02020603050405020304" pitchFamily="18" charset="0"/>
                <a:ea typeface="Times New Roman" panose="02020603050405020304" pitchFamily="18" charset="0"/>
              </a:rPr>
              <a:t>thức</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đoạn</a:t>
            </a:r>
            <a:r>
              <a:rPr lang="en-US" sz="2800" b="1" dirty="0">
                <a:solidFill>
                  <a:srgbClr val="000000"/>
                </a:solidFill>
                <a:effectLst/>
                <a:latin typeface="Times New Roman" panose="02020603050405020304" pitchFamily="18" charset="0"/>
                <a:ea typeface="Times New Roman" panose="02020603050405020304" pitchFamily="18" charset="0"/>
              </a:rPr>
              <a:t> </a:t>
            </a:r>
            <a:r>
              <a:rPr lang="en-US" sz="2800" b="1" dirty="0" err="1">
                <a:solidFill>
                  <a:srgbClr val="000000"/>
                </a:solidFill>
                <a:effectLst/>
                <a:latin typeface="Times New Roman" panose="02020603050405020304" pitchFamily="18" charset="0"/>
                <a:ea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Đảm</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bảo</a:t>
            </a:r>
            <a:r>
              <a:rPr lang="en-US" sz="2800" dirty="0">
                <a:solidFill>
                  <a:srgbClr val="000000"/>
                </a:solidFill>
                <a:effectLst/>
                <a:latin typeface="Times New Roman" panose="02020603050405020304" pitchFamily="18" charset="0"/>
                <a:ea typeface="Times New Roman" panose="02020603050405020304" pitchFamily="18" charset="0"/>
              </a:rPr>
              <a:t> hình </a:t>
            </a:r>
            <a:r>
              <a:rPr lang="en-US" sz="2800" dirty="0" err="1">
                <a:solidFill>
                  <a:srgbClr val="000000"/>
                </a:solidFill>
                <a:effectLst/>
                <a:latin typeface="Times New Roman" panose="02020603050405020304" pitchFamily="18" charset="0"/>
                <a:ea typeface="Times New Roman" panose="02020603050405020304" pitchFamily="18" charset="0"/>
              </a:rPr>
              <a:t>thức</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đoạn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văn</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tránh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sai</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sót</a:t>
            </a:r>
            <a:r>
              <a:rPr lang="en-US" sz="2800" dirty="0">
                <a:solidFill>
                  <a:srgbClr val="000000"/>
                </a:solidFill>
                <a:effectLst/>
                <a:latin typeface="Times New Roman" panose="02020603050405020304" pitchFamily="18" charset="0"/>
                <a:ea typeface="Times New Roman" panose="02020603050405020304" pitchFamily="18" charset="0"/>
              </a:rPr>
              <a:t> về </a:t>
            </a:r>
            <a:r>
              <a:rPr lang="en-US" sz="2800" dirty="0" err="1">
                <a:solidFill>
                  <a:srgbClr val="000000"/>
                </a:solidFill>
                <a:effectLst/>
                <a:latin typeface="Times New Roman" panose="02020603050405020304" pitchFamily="18" charset="0"/>
                <a:ea typeface="Times New Roman" panose="02020603050405020304" pitchFamily="18" charset="0"/>
              </a:rPr>
              <a:t>chính</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tả</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ngữ</a:t>
            </a: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pháp</a:t>
            </a:r>
            <a:r>
              <a:rPr lang="en-US" sz="2800" dirty="0">
                <a:solidFill>
                  <a:srgbClr val="000000"/>
                </a:solidFill>
                <a:effectLst/>
                <a:latin typeface="Times New Roman" panose="02020603050405020304" pitchFamily="18" charset="0"/>
                <a:ea typeface="Times New Roman" panose="02020603050405020304" pitchFamily="18" charset="0"/>
              </a:rPr>
              <a:t>.</a:t>
            </a:r>
            <a:endParaRPr lang="en-US" sz="2800" dirty="0"/>
          </a:p>
        </p:txBody>
      </p:sp>
    </p:spTree>
    <p:extLst>
      <p:ext uri="{BB962C8B-B14F-4D97-AF65-F5344CB8AC3E}">
        <p14:creationId xmlns:p14="http://schemas.microsoft.com/office/powerpoint/2010/main" val="223108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655467-DE37-FFAE-13FE-FD39646C7583}"/>
              </a:ext>
            </a:extLst>
          </p:cNvPr>
          <p:cNvPicPr>
            <a:picLocks noChangeAspect="1"/>
          </p:cNvPicPr>
          <p:nvPr/>
        </p:nvPicPr>
        <p:blipFill>
          <a:blip r:embed="rId3"/>
          <a:stretch>
            <a:fillRect/>
          </a:stretch>
        </p:blipFill>
        <p:spPr>
          <a:xfrm>
            <a:off x="1679509" y="3598297"/>
            <a:ext cx="2387600" cy="22479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26" name="Picture 2" descr="Soạn bài Tác giả Nguyễn Du – Cuộc đời và sự nghiệp - Ngữ Văn ...">
            <a:extLst>
              <a:ext uri="{FF2B5EF4-FFF2-40B4-BE49-F238E27FC236}">
                <a16:creationId xmlns:a16="http://schemas.microsoft.com/office/drawing/2014/main" id="{291850DA-52CC-938A-0C60-E0320F8C70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5893" y="3061696"/>
            <a:ext cx="3528675" cy="332110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8" name="Picture 4" descr="Tiểu sử Nguyễn Du">
            <a:extLst>
              <a:ext uri="{FF2B5EF4-FFF2-40B4-BE49-F238E27FC236}">
                <a16:creationId xmlns:a16="http://schemas.microsoft.com/office/drawing/2014/main" id="{7940EEC4-A3F5-CF59-EB3F-792DF1AC32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67" y="499900"/>
            <a:ext cx="1889429" cy="1837913"/>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30" name="Picture 6" descr="Top 10 Bài văn thuyết minh về tác giả Nguyễn Du (lớp 9) đặc ...">
            <a:extLst>
              <a:ext uri="{FF2B5EF4-FFF2-40B4-BE49-F238E27FC236}">
                <a16:creationId xmlns:a16="http://schemas.microsoft.com/office/drawing/2014/main" id="{39AB01F4-E9C0-C960-0A6E-240C41DD4A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72331" y="65088"/>
            <a:ext cx="3014875" cy="283104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EF3EFF2-16AB-CC7A-F9DB-77CC347B7644}"/>
              </a:ext>
            </a:extLst>
          </p:cNvPr>
          <p:cNvSpPr txBox="1"/>
          <p:nvPr/>
        </p:nvSpPr>
        <p:spPr>
          <a:xfrm>
            <a:off x="3275045" y="475200"/>
            <a:ext cx="5732061" cy="2713307"/>
          </a:xfrm>
          <a:prstGeom prst="rect">
            <a:avLst/>
          </a:prstGeom>
          <a:noFill/>
        </p:spPr>
        <p:txBody>
          <a:bodyPr wrap="square" rtlCol="0">
            <a:spAutoFit/>
          </a:bodyPr>
          <a:lstStyle/>
          <a:p>
            <a:pPr algn="just">
              <a:lnSpc>
                <a:spcPct val="115000"/>
              </a:lnSpc>
              <a:spcAft>
                <a:spcPts val="0"/>
              </a:spcAft>
            </a:pPr>
            <a:r>
              <a:rPr lang="vi-VN" sz="3000" b="1" i="1" dirty="0">
                <a:solidFill>
                  <a:srgbClr val="FF0000"/>
                </a:solidFill>
                <a:latin typeface="#9Slide05 Brannboll Ny" panose="02000000000000000000" pitchFamily="2" charset="0"/>
                <a:ea typeface="Calibri" panose="020F0502020204030204" pitchFamily="34" charset="0"/>
              </a:rPr>
              <a:t>T</a:t>
            </a:r>
            <a:r>
              <a:rPr lang="en-US" sz="3000" b="1" i="1" dirty="0" err="1">
                <a:solidFill>
                  <a:srgbClr val="FF0000"/>
                </a:solidFill>
                <a:latin typeface="#9Slide05 Brannboll Ny" panose="02000000000000000000" pitchFamily="2" charset="0"/>
                <a:ea typeface="Calibri" panose="020F0502020204030204" pitchFamily="34" charset="0"/>
              </a:rPr>
              <a:t>ruyện</a:t>
            </a:r>
            <a:r>
              <a:rPr lang="en-US" sz="3000" b="1" i="1" dirty="0">
                <a:solidFill>
                  <a:srgbClr val="FF0000"/>
                </a:solidFill>
                <a:latin typeface="#9Slide05 Brannboll Ny" panose="02000000000000000000" pitchFamily="2" charset="0"/>
                <a:ea typeface="Calibri" panose="020F0502020204030204" pitchFamily="34" charset="0"/>
              </a:rPr>
              <a:t> </a:t>
            </a:r>
            <a:r>
              <a:rPr lang="en-US" sz="3000" b="1" i="1" dirty="0" err="1">
                <a:solidFill>
                  <a:srgbClr val="FF0000"/>
                </a:solidFill>
                <a:latin typeface="#9Slide05 Brannboll Ny" panose="02000000000000000000" pitchFamily="2" charset="0"/>
                <a:ea typeface="Calibri" panose="020F0502020204030204" pitchFamily="34" charset="0"/>
              </a:rPr>
              <a:t>Kiều</a:t>
            </a:r>
            <a:r>
              <a:rPr lang="en-US" sz="3000" b="1" i="1" dirty="0">
                <a:solidFill>
                  <a:srgbClr val="FF0000"/>
                </a:solidFill>
                <a:latin typeface="#9Slide05 Brannboll Ny" panose="02000000000000000000" pitchFamily="2" charset="0"/>
                <a:ea typeface="Calibri" panose="020F0502020204030204" pitchFamily="34"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là</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một</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truyện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Nôm</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đại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hào</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Nguyễn</a:t>
            </a:r>
            <a:r>
              <a:rPr lang="en-US" sz="3000" dirty="0">
                <a:latin typeface="Times New Roman" panose="02020603050405020304" pitchFamily="18" charset="0"/>
                <a:ea typeface="Calibri" panose="020F0502020204030204" pitchFamily="34" charset="0"/>
                <a:cs typeface="Times New Roman" panose="02020603050405020304" pitchFamily="18" charset="0"/>
              </a:rPr>
              <a:t> Du. </a:t>
            </a:r>
            <a:r>
              <a:rPr lang="en-US" sz="3000" dirty="0" err="1">
                <a:latin typeface="Times New Roman" panose="02020603050405020304" pitchFamily="18" charset="0"/>
                <a:ea typeface="Calibri" panose="020F0502020204030204" pitchFamily="34" charset="0"/>
                <a:cs typeface="Times New Roman" panose="02020603050405020304" pitchFamily="18" charset="0"/>
              </a:rPr>
              <a:t>Đây</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xem</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là</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truyện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nổi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tiếng</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nhất</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và</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xét</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vào</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hàng</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kinh</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điển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trong</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văn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học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Việt</a:t>
            </a:r>
            <a:r>
              <a:rPr lang="en-US" sz="3000" dirty="0">
                <a:latin typeface="Times New Roman" panose="02020603050405020304" pitchFamily="18" charset="0"/>
                <a:ea typeface="Calibri" panose="020F0502020204030204" pitchFamily="34" charset="0"/>
                <a:cs typeface="Times New Roman" panose="02020603050405020304" pitchFamily="18" charset="0"/>
              </a:rPr>
              <a:t> Nam. </a:t>
            </a:r>
            <a:endParaRPr lang="en-US" sz="3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9DBA8BCB-70D0-4119-B1E3-9DEC80BCD835}"/>
              </a:ext>
            </a:extLst>
          </p:cNvPr>
          <p:cNvPicPr>
            <a:picLocks noChangeAspect="1"/>
          </p:cNvPicPr>
          <p:nvPr/>
        </p:nvPicPr>
        <p:blipFill>
          <a:blip r:embed="rId7"/>
          <a:stretch>
            <a:fillRect/>
          </a:stretch>
        </p:blipFill>
        <p:spPr>
          <a:xfrm>
            <a:off x="9397041" y="3513414"/>
            <a:ext cx="2365453" cy="2798307"/>
          </a:xfrm>
          <a:prstGeom prst="rect">
            <a:avLst/>
          </a:prstGeom>
        </p:spPr>
      </p:pic>
    </p:spTree>
    <p:extLst>
      <p:ext uri="{BB962C8B-B14F-4D97-AF65-F5344CB8AC3E}">
        <p14:creationId xmlns:p14="http://schemas.microsoft.com/office/powerpoint/2010/main" val="32908143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762202A-62C4-B3FB-A2A4-045E4B8FC679}"/>
              </a:ext>
            </a:extLst>
          </p:cNvPr>
          <p:cNvGraphicFramePr>
            <a:graphicFrameLocks noGrp="1"/>
          </p:cNvGraphicFramePr>
          <p:nvPr>
            <p:extLst>
              <p:ext uri="{D42A27DB-BD31-4B8C-83A1-F6EECF244321}">
                <p14:modId xmlns:p14="http://schemas.microsoft.com/office/powerpoint/2010/main" val="4033071459"/>
              </p:ext>
            </p:extLst>
          </p:nvPr>
        </p:nvGraphicFramePr>
        <p:xfrm>
          <a:off x="433137" y="1031903"/>
          <a:ext cx="11396310" cy="5376120"/>
        </p:xfrm>
        <a:graphic>
          <a:graphicData uri="http://schemas.openxmlformats.org/drawingml/2006/table">
            <a:tbl>
              <a:tblPr firstRow="1" firstCol="1" bandRow="1"/>
              <a:tblGrid>
                <a:gridCol w="2771245">
                  <a:extLst>
                    <a:ext uri="{9D8B030D-6E8A-4147-A177-3AD203B41FA5}">
                      <a16:colId xmlns:a16="http://schemas.microsoft.com/office/drawing/2014/main" val="2247655120"/>
                    </a:ext>
                  </a:extLst>
                </a:gridCol>
                <a:gridCol w="2008200">
                  <a:extLst>
                    <a:ext uri="{9D8B030D-6E8A-4147-A177-3AD203B41FA5}">
                      <a16:colId xmlns:a16="http://schemas.microsoft.com/office/drawing/2014/main" val="830604026"/>
                    </a:ext>
                  </a:extLst>
                </a:gridCol>
                <a:gridCol w="2243280">
                  <a:extLst>
                    <a:ext uri="{9D8B030D-6E8A-4147-A177-3AD203B41FA5}">
                      <a16:colId xmlns:a16="http://schemas.microsoft.com/office/drawing/2014/main" val="4015734852"/>
                    </a:ext>
                  </a:extLst>
                </a:gridCol>
                <a:gridCol w="4373585">
                  <a:extLst>
                    <a:ext uri="{9D8B030D-6E8A-4147-A177-3AD203B41FA5}">
                      <a16:colId xmlns:a16="http://schemas.microsoft.com/office/drawing/2014/main" val="3738745639"/>
                    </a:ext>
                  </a:extLst>
                </a:gridCol>
              </a:tblGrid>
              <a:tr h="1232789">
                <a:tc>
                  <a:txBody>
                    <a:bodyPr/>
                    <a:lstStyle/>
                    <a:p>
                      <a:pPr algn="l" fontAlgn="t">
                        <a:lnSpc>
                          <a:spcPct val="115000"/>
                        </a:lnSpc>
                        <a:spcBef>
                          <a:spcPts val="0"/>
                        </a:spcBef>
                        <a:spcAft>
                          <a:spcPts val="800"/>
                        </a:spcAft>
                      </a:pPr>
                      <a:r>
                        <a:rPr lang="en-US" sz="2400" b="1" i="0" u="none" strike="noStrike" dirty="0">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0" u="none" strike="noStrike" dirty="0" err="1">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Mức</a:t>
                      </a:r>
                      <a:r>
                        <a:rPr lang="en-US" sz="2400" b="1" i="0" u="none" strike="noStrike" dirty="0">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0" u="none" strike="noStrike" dirty="0" err="1">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độ</a:t>
                      </a:r>
                      <a:endParaRPr lang="en-US" sz="2800" b="0" i="0" u="none" strike="noStrike" dirty="0">
                        <a:effectLst/>
                        <a:highlight>
                          <a:srgbClr val="FFC299"/>
                        </a:highlight>
                        <a:latin typeface="Arial" panose="020B0604020202020204" pitchFamily="34" charset="0"/>
                      </a:endParaRPr>
                    </a:p>
                    <a:p>
                      <a:pPr algn="l" fontAlgn="t">
                        <a:lnSpc>
                          <a:spcPct val="115000"/>
                        </a:lnSpc>
                        <a:spcBef>
                          <a:spcPts val="0"/>
                        </a:spcBef>
                        <a:spcAft>
                          <a:spcPts val="800"/>
                        </a:spcAft>
                      </a:pPr>
                      <a:r>
                        <a:rPr lang="en-US" sz="2400" b="0" i="0" u="none" strike="noStrike" dirty="0">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b="0" i="0" u="none" strike="noStrike" dirty="0">
                        <a:effectLst/>
                        <a:highlight>
                          <a:srgbClr val="FFC299"/>
                        </a:highlight>
                        <a:latin typeface="Arial" panose="020B0604020202020204" pitchFamily="34" charset="0"/>
                      </a:endParaRPr>
                    </a:p>
                    <a:p>
                      <a:pPr algn="l" fontAlgn="t">
                        <a:lnSpc>
                          <a:spcPct val="115000"/>
                        </a:lnSpc>
                        <a:spcBef>
                          <a:spcPts val="0"/>
                        </a:spcBef>
                        <a:spcAft>
                          <a:spcPts val="800"/>
                        </a:spcAft>
                      </a:pPr>
                      <a:r>
                        <a:rPr lang="en-US" sz="2400" b="1" i="0" u="none" strike="noStrike" dirty="0">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0" u="none" strike="noStrike" dirty="0" err="1">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Tiêu</a:t>
                      </a:r>
                      <a:r>
                        <a:rPr lang="en-US" sz="2400" b="1" i="0" u="none" strike="noStrike" dirty="0">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0" u="none" strike="noStrike" dirty="0" err="1">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chí</a:t>
                      </a:r>
                      <a:endParaRPr lang="en-US" sz="2800" b="0" i="0" u="none" strike="noStrike" dirty="0">
                        <a:effectLst/>
                        <a:highlight>
                          <a:srgbClr val="FFC299"/>
                        </a:highlight>
                        <a:latin typeface="Arial" panose="020B0604020202020204" pitchFamily="34" charset="0"/>
                      </a:endParaRPr>
                    </a:p>
                  </a:txBody>
                  <a:tcPr marL="91359" marR="91359" marT="1191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l" fontAlgn="t">
                        <a:lnSpc>
                          <a:spcPct val="115000"/>
                        </a:lnSpc>
                        <a:spcBef>
                          <a:spcPts val="0"/>
                        </a:spcBef>
                        <a:spcAft>
                          <a:spcPts val="800"/>
                        </a:spcAft>
                      </a:pPr>
                      <a:r>
                        <a:rPr lang="en-US" sz="2400" b="0" i="0" u="none" strike="noStrike">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b="0" i="0" u="none" strike="noStrike">
                        <a:effectLst/>
                        <a:highlight>
                          <a:srgbClr val="FFC299"/>
                        </a:highlight>
                        <a:latin typeface="Arial" panose="020B0604020202020204" pitchFamily="34" charset="0"/>
                      </a:endParaRPr>
                    </a:p>
                    <a:p>
                      <a:pPr algn="l" fontAlgn="t">
                        <a:lnSpc>
                          <a:spcPct val="115000"/>
                        </a:lnSpc>
                        <a:spcBef>
                          <a:spcPts val="0"/>
                        </a:spcBef>
                        <a:spcAft>
                          <a:spcPts val="800"/>
                        </a:spcAft>
                      </a:pPr>
                      <a:r>
                        <a:rPr lang="en-US" sz="2400" b="1" i="0" u="none" strike="noStrike">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Mức 1</a:t>
                      </a:r>
                      <a:endParaRPr lang="en-US" sz="2800" b="0" i="0" u="none" strike="noStrike">
                        <a:effectLst/>
                        <a:highlight>
                          <a:srgbClr val="FFC299"/>
                        </a:highlight>
                        <a:latin typeface="Arial" panose="020B0604020202020204" pitchFamily="34" charset="0"/>
                      </a:endParaRPr>
                    </a:p>
                  </a:txBody>
                  <a:tcPr marL="91359" marR="91359" marT="1191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l" fontAlgn="t">
                        <a:lnSpc>
                          <a:spcPct val="115000"/>
                        </a:lnSpc>
                        <a:spcBef>
                          <a:spcPts val="0"/>
                        </a:spcBef>
                        <a:spcAft>
                          <a:spcPts val="800"/>
                        </a:spcAft>
                      </a:pPr>
                      <a:r>
                        <a:rPr lang="en-US" sz="2400" b="0" i="0" u="none" strike="noStrike">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b="0" i="0" u="none" strike="noStrike">
                        <a:effectLst/>
                        <a:highlight>
                          <a:srgbClr val="FFC299"/>
                        </a:highlight>
                        <a:latin typeface="Arial" panose="020B0604020202020204" pitchFamily="34" charset="0"/>
                      </a:endParaRPr>
                    </a:p>
                    <a:p>
                      <a:pPr algn="l" fontAlgn="t">
                        <a:lnSpc>
                          <a:spcPct val="115000"/>
                        </a:lnSpc>
                        <a:spcBef>
                          <a:spcPts val="0"/>
                        </a:spcBef>
                        <a:spcAft>
                          <a:spcPts val="800"/>
                        </a:spcAft>
                      </a:pPr>
                      <a:r>
                        <a:rPr lang="en-US" sz="2400" b="1" i="0" u="none" strike="noStrike">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Mức 2</a:t>
                      </a:r>
                      <a:endParaRPr lang="en-US" sz="2800" b="0" i="0" u="none" strike="noStrike">
                        <a:effectLst/>
                        <a:highlight>
                          <a:srgbClr val="FFC299"/>
                        </a:highlight>
                        <a:latin typeface="Arial" panose="020B0604020202020204" pitchFamily="34" charset="0"/>
                      </a:endParaRPr>
                    </a:p>
                  </a:txBody>
                  <a:tcPr marL="91359" marR="91359" marT="1191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gn="l" fontAlgn="t">
                        <a:lnSpc>
                          <a:spcPct val="115000"/>
                        </a:lnSpc>
                        <a:spcBef>
                          <a:spcPts val="0"/>
                        </a:spcBef>
                        <a:spcAft>
                          <a:spcPts val="800"/>
                        </a:spcAft>
                      </a:pPr>
                      <a:r>
                        <a:rPr lang="en-US" sz="2400" b="0" i="0" u="none" strike="noStrike">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b="0" i="0" u="none" strike="noStrike">
                        <a:effectLst/>
                        <a:highlight>
                          <a:srgbClr val="FFC299"/>
                        </a:highlight>
                        <a:latin typeface="Arial" panose="020B0604020202020204" pitchFamily="34" charset="0"/>
                      </a:endParaRPr>
                    </a:p>
                    <a:p>
                      <a:pPr algn="l" fontAlgn="t">
                        <a:lnSpc>
                          <a:spcPct val="115000"/>
                        </a:lnSpc>
                        <a:spcBef>
                          <a:spcPts val="0"/>
                        </a:spcBef>
                        <a:spcAft>
                          <a:spcPts val="800"/>
                        </a:spcAft>
                      </a:pPr>
                      <a:r>
                        <a:rPr lang="en-US" sz="2400" b="1" i="0" u="none" strike="noStrike">
                          <a:solidFill>
                            <a:srgbClr val="172103"/>
                          </a:solidFill>
                          <a:effectLst/>
                          <a:highlight>
                            <a:srgbClr val="FFC299"/>
                          </a:highlight>
                          <a:latin typeface="Times New Roman" panose="02020603050405020304" pitchFamily="18" charset="0"/>
                          <a:ea typeface="Times New Roman" panose="02020603050405020304" pitchFamily="18" charset="0"/>
                          <a:cs typeface="Times New Roman" panose="02020603050405020304" pitchFamily="18" charset="0"/>
                        </a:rPr>
                        <a:t>        Mức 3</a:t>
                      </a:r>
                      <a:endParaRPr lang="en-US" sz="2800" b="0" i="0" u="none" strike="noStrike">
                        <a:effectLst/>
                        <a:highlight>
                          <a:srgbClr val="FFC299"/>
                        </a:highlight>
                        <a:latin typeface="Arial" panose="020B0604020202020204" pitchFamily="34" charset="0"/>
                      </a:endParaRPr>
                    </a:p>
                  </a:txBody>
                  <a:tcPr marL="91359" marR="91359" marT="1191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extLst>
                  <a:ext uri="{0D108BD9-81ED-4DB2-BD59-A6C34878D82A}">
                    <a16:rowId xmlns:a16="http://schemas.microsoft.com/office/drawing/2014/main" val="90658875"/>
                  </a:ext>
                </a:extLst>
              </a:tr>
              <a:tr h="3561406">
                <a:tc>
                  <a:txBody>
                    <a:bodyPr/>
                    <a:lstStyle/>
                    <a:p>
                      <a:pPr algn="l" fontAlgn="t">
                        <a:lnSpc>
                          <a:spcPct val="115000"/>
                        </a:lnSpc>
                        <a:spcBef>
                          <a:spcPts val="0"/>
                        </a:spcBef>
                        <a:spcAft>
                          <a:spcPts val="800"/>
                        </a:spcAft>
                      </a:pPr>
                      <a:r>
                        <a:rPr lang="vi-VN" sz="2400" b="1" i="0" u="none" strike="noStrike">
                          <a:solidFill>
                            <a:srgbClr val="000000"/>
                          </a:solidFill>
                          <a:effectLst/>
                          <a:highlight>
                            <a:srgbClr val="E9F9C8"/>
                          </a:highlight>
                          <a:latin typeface="Times New Roman" panose="02020603050405020304" pitchFamily="18" charset="0"/>
                          <a:ea typeface="Times New Roman" panose="02020603050405020304" pitchFamily="18" charset="0"/>
                          <a:cs typeface="Times New Roman" panose="02020603050405020304" pitchFamily="18" charset="0"/>
                        </a:rPr>
                        <a:t>Đoạn văn có chủ đề</a:t>
                      </a:r>
                      <a:r>
                        <a:rPr lang="vi-VN" sz="2400" b="1" i="1" u="none" strike="noStrike">
                          <a:solidFill>
                            <a:srgbClr val="000000"/>
                          </a:solidFill>
                          <a:effectLst/>
                          <a:highlight>
                            <a:srgbClr val="E9F9C8"/>
                          </a:highlight>
                          <a:latin typeface="Times New Roman" panose="02020603050405020304" pitchFamily="18" charset="0"/>
                          <a:ea typeface="Times New Roman" panose="02020603050405020304" pitchFamily="18" charset="0"/>
                          <a:cs typeface="Times New Roman" panose="02020603050405020304" pitchFamily="18" charset="0"/>
                        </a:rPr>
                        <a:t>: Việc tái hiện sự khác nhau trong cách nhìn những bức tranh liên quan chặt chẽ đến ý nghĩa của đoạn trích. </a:t>
                      </a:r>
                      <a:r>
                        <a:rPr lang="vi-VN" sz="2400" b="1" i="0" u="none" strike="noStrike">
                          <a:solidFill>
                            <a:srgbClr val="172103"/>
                          </a:solidFill>
                          <a:effectLst/>
                          <a:highlight>
                            <a:srgbClr val="E9F9C8"/>
                          </a:highlight>
                          <a:latin typeface="Times New Roman" panose="02020603050405020304" pitchFamily="18" charset="0"/>
                          <a:ea typeface="Times New Roman" panose="02020603050405020304" pitchFamily="18" charset="0"/>
                          <a:cs typeface="Times New Roman" panose="02020603050405020304" pitchFamily="18" charset="0"/>
                        </a:rPr>
                        <a:t>(10 điểm)</a:t>
                      </a:r>
                      <a:endParaRPr lang="vi-VN" sz="2800" b="0" i="0" u="none" strike="noStrike">
                        <a:effectLst/>
                        <a:highlight>
                          <a:srgbClr val="E9F9C8"/>
                        </a:highlight>
                        <a:latin typeface="Arial" panose="020B0604020202020204" pitchFamily="34" charset="0"/>
                      </a:endParaRPr>
                    </a:p>
                  </a:txBody>
                  <a:tcPr marL="91359" marR="91359" marT="1191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F9C8"/>
                    </a:solidFill>
                  </a:tcPr>
                </a:tc>
                <a:tc>
                  <a:txBody>
                    <a:bodyPr/>
                    <a:lstStyle/>
                    <a:p>
                      <a:pPr algn="just" fontAlgn="t">
                        <a:lnSpc>
                          <a:spcPct val="115000"/>
                        </a:lnSpc>
                        <a:spcBef>
                          <a:spcPts val="0"/>
                        </a:spcBef>
                        <a:spcAft>
                          <a:spcPts val="800"/>
                        </a:spcAft>
                      </a:pPr>
                      <a:r>
                        <a:rPr lang="vi-VN" sz="2400" b="0" i="0" u="none" strike="noStrike">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đã bám vào yêu cầu song còn sơ sài; mắc một số lỗi chính tả, ngữ pháp.</a:t>
                      </a:r>
                      <a:endParaRPr lang="vi-VN" sz="2800" b="0" i="0" u="none" strike="noStrike">
                        <a:effectLst/>
                        <a:latin typeface="Arial" panose="020B0604020202020204" pitchFamily="34" charset="0"/>
                      </a:endParaRPr>
                    </a:p>
                    <a:p>
                      <a:pPr algn="just" fontAlgn="t">
                        <a:lnSpc>
                          <a:spcPct val="115000"/>
                        </a:lnSpc>
                        <a:spcBef>
                          <a:spcPts val="0"/>
                        </a:spcBef>
                        <a:spcAft>
                          <a:spcPts val="800"/>
                        </a:spcAft>
                      </a:pPr>
                      <a:r>
                        <a:rPr lang="vi-VN" sz="2400" b="0" i="0" u="none" strike="noStrike">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( 5 – 6 điểm)</a:t>
                      </a:r>
                      <a:endParaRPr lang="vi-VN" sz="2800" b="0" i="0" u="none" strike="noStrike">
                        <a:effectLst/>
                        <a:latin typeface="Arial" panose="020B0604020202020204" pitchFamily="34" charset="0"/>
                      </a:endParaRPr>
                    </a:p>
                  </a:txBody>
                  <a:tcPr marL="91359" marR="91359" marT="1191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fontAlgn="t">
                        <a:lnSpc>
                          <a:spcPct val="115000"/>
                        </a:lnSpc>
                        <a:spcBef>
                          <a:spcPts val="0"/>
                        </a:spcBef>
                        <a:spcAft>
                          <a:spcPts val="800"/>
                        </a:spcAft>
                      </a:pPr>
                      <a:r>
                        <a:rPr lang="vi-VN" sz="2400" b="0" i="0" u="none" strike="noStrike" dirty="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tương đối chi tiết; trình bày thuyết phục về</a:t>
                      </a:r>
                      <a:r>
                        <a:rPr lang="vi-VN" sz="2400" b="0" i="0" u="none" strike="noStrike"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vấn đề.</a:t>
                      </a:r>
                      <a:r>
                        <a:rPr lang="vi-VN" sz="2400" b="0" i="0" u="none" strike="noStrike" dirty="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(7- 8 điểm)</a:t>
                      </a:r>
                      <a:endParaRPr lang="vi-VN" sz="2800" b="0" i="0" u="none" strike="noStrike" dirty="0">
                        <a:effectLst/>
                        <a:latin typeface="Arial" panose="020B0604020202020204" pitchFamily="34" charset="0"/>
                      </a:endParaRPr>
                    </a:p>
                  </a:txBody>
                  <a:tcPr marL="91359" marR="91359" marT="1191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fontAlgn="t">
                        <a:lnSpc>
                          <a:spcPct val="115000"/>
                        </a:lnSpc>
                        <a:spcBef>
                          <a:spcPts val="0"/>
                        </a:spcBef>
                        <a:spcAft>
                          <a:spcPts val="800"/>
                        </a:spcAft>
                      </a:pPr>
                      <a:r>
                        <a:rPr lang="vi-VN" sz="2400" b="0" i="0" u="none" strike="noStrike" dirty="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chi tiết; trình bày được suy nghĩ riêng có sức thuyết phục về chủ đề </a:t>
                      </a:r>
                      <a:r>
                        <a:rPr lang="vi-VN" sz="2400" b="0" i="0" u="none" strike="noStrike"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việc tái hiện sự khác nhau trong cách nhìn những bức tranh liên quan chặt chẽ đến ý nghĩa của đoạn trích,</a:t>
                      </a:r>
                      <a:r>
                        <a:rPr lang="vi-VN" sz="2400" b="0" i="0" u="none" strike="noStrike" dirty="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diễn đạt sáng tạo, có cảm xúc, không mắc lỗi chính tả, ngữ pháp.</a:t>
                      </a:r>
                      <a:endParaRPr lang="vi-VN" sz="2800" b="0" i="0" u="none" strike="noStrike" dirty="0">
                        <a:effectLst/>
                        <a:latin typeface="Arial" panose="020B0604020202020204" pitchFamily="34" charset="0"/>
                      </a:endParaRPr>
                    </a:p>
                    <a:p>
                      <a:pPr algn="just" fontAlgn="t">
                        <a:lnSpc>
                          <a:spcPct val="115000"/>
                        </a:lnSpc>
                        <a:spcBef>
                          <a:spcPts val="0"/>
                        </a:spcBef>
                        <a:spcAft>
                          <a:spcPts val="800"/>
                        </a:spcAft>
                      </a:pPr>
                      <a:r>
                        <a:rPr lang="vi-VN" sz="2400" b="0" i="0" u="none" strike="noStrike" dirty="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(9- 10 điểm)</a:t>
                      </a:r>
                      <a:endParaRPr lang="vi-VN" sz="2800" b="0" i="0" u="none" strike="noStrike" dirty="0">
                        <a:effectLst/>
                        <a:latin typeface="Arial" panose="020B0604020202020204" pitchFamily="34" charset="0"/>
                      </a:endParaRPr>
                    </a:p>
                  </a:txBody>
                  <a:tcPr marL="91359" marR="91359" marT="1191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02062477"/>
                  </a:ext>
                </a:extLst>
              </a:tr>
            </a:tbl>
          </a:graphicData>
        </a:graphic>
      </p:graphicFrame>
      <p:sp>
        <p:nvSpPr>
          <p:cNvPr id="4" name="TextBox 3">
            <a:extLst>
              <a:ext uri="{FF2B5EF4-FFF2-40B4-BE49-F238E27FC236}">
                <a16:creationId xmlns:a16="http://schemas.microsoft.com/office/drawing/2014/main" id="{A0316CBE-4891-71C2-08CF-88FB8A3AD872}"/>
              </a:ext>
            </a:extLst>
          </p:cNvPr>
          <p:cNvSpPr txBox="1"/>
          <p:nvPr/>
        </p:nvSpPr>
        <p:spPr>
          <a:xfrm>
            <a:off x="2560321" y="88603"/>
            <a:ext cx="6795435" cy="556434"/>
          </a:xfrm>
          <a:prstGeom prst="rect">
            <a:avLst/>
          </a:prstGeom>
          <a:noFill/>
          <a:ln w="28575">
            <a:solidFill>
              <a:srgbClr val="FFC299"/>
            </a:solidFill>
          </a:ln>
        </p:spPr>
        <p:txBody>
          <a:bodyPr wrap="square">
            <a:spAutoFit/>
          </a:bodyPr>
          <a:lstStyle/>
          <a:p>
            <a:pPr>
              <a:lnSpc>
                <a:spcPct val="115000"/>
              </a:lnSpc>
              <a:spcAft>
                <a:spcPts val="800"/>
              </a:spcAft>
            </a:pP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Rubric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đánh</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giá viết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6920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F:\1-原创素材\1_mm1102\PPT\PPT_014\materaials\pageimg_g16.png">
            <a:extLst>
              <a:ext uri="{FF2B5EF4-FFF2-40B4-BE49-F238E27FC236}">
                <a16:creationId xmlns:a16="http://schemas.microsoft.com/office/drawing/2014/main" id="{CDC7623E-72DD-06A5-7E93-99B80979133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3467" y="693019"/>
            <a:ext cx="10905066" cy="488973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7AFCABB-4CD7-EBB8-94C9-687E7DB400CE}"/>
              </a:ext>
            </a:extLst>
          </p:cNvPr>
          <p:cNvSpPr txBox="1"/>
          <p:nvPr/>
        </p:nvSpPr>
        <p:spPr>
          <a:xfrm>
            <a:off x="1876926" y="2293402"/>
            <a:ext cx="7950468" cy="2317558"/>
          </a:xfrm>
          <a:prstGeom prst="rect">
            <a:avLst/>
          </a:prstGeom>
          <a:noFill/>
        </p:spPr>
        <p:txBody>
          <a:bodyPr wrap="square" rtlCol="0">
            <a:spAutoFit/>
          </a:bodyPr>
          <a:lstStyle/>
          <a:p>
            <a:pPr algn="ctr">
              <a:lnSpc>
                <a:spcPct val="115000"/>
              </a:lnSpc>
              <a:spcAft>
                <a:spcPts val="800"/>
              </a:spcAft>
            </a:pPr>
            <a:r>
              <a:rPr lang="en-US" sz="2800" b="1" dirty="0">
                <a:solidFill>
                  <a:srgbClr val="FF0000"/>
                </a:solidFill>
                <a:effectLst/>
                <a:highlight>
                  <a:srgbClr val="FFFFFF"/>
                </a:highlight>
                <a:latin typeface="#9Slide03 AmpleSoft Bold" panose="02000000000000000000" pitchFamily="2" charset="0"/>
                <a:ea typeface="Times New Roman" panose="02020603050405020304" pitchFamily="18" charset="0"/>
                <a:cs typeface="Times New Roman" panose="02020603050405020304" pitchFamily="18" charset="0"/>
              </a:rPr>
              <a:t>HƯỚNG DẪN TỰ HỌC</a:t>
            </a:r>
            <a:endParaRPr lang="en-US" sz="2800" dirty="0">
              <a:effectLst/>
              <a:highlight>
                <a:srgbClr val="FFFFFF"/>
              </a:highlight>
              <a:latin typeface="#9Slide03 AmpleSoft Bold" panose="02000000000000000000" pitchFamily="2" charset="0"/>
              <a:ea typeface="Calibri" panose="020F0502020204030204" pitchFamily="34" charset="0"/>
              <a:cs typeface="Times New Roman" panose="02020603050405020304" pitchFamily="18" charset="0"/>
            </a:endParaRPr>
          </a:p>
          <a:p>
            <a:pPr>
              <a:lnSpc>
                <a:spcPct val="115000"/>
              </a:lnSpc>
              <a:spcAft>
                <a:spcPts val="800"/>
              </a:spcAft>
            </a:pPr>
            <a:r>
              <a:rPr lang="pt-BR" sz="2800" dirty="0">
                <a:effectLst/>
                <a:latin typeface="#9Slide03 AmpleSoft Bold" panose="02000000000000000000" pitchFamily="2" charset="0"/>
                <a:ea typeface="Times New Roman" panose="02020603050405020304" pitchFamily="18" charset="0"/>
                <a:cs typeface="Times New Roman" panose="02020603050405020304" pitchFamily="18" charset="0"/>
              </a:rPr>
              <a:t>- Hoàn thiện các nội dung đã học trong bài;</a:t>
            </a:r>
            <a:endParaRPr lang="en-US" sz="2800" dirty="0">
              <a:effectLst/>
              <a:latin typeface="#9Slide03 AmpleSoft Bold" panose="02000000000000000000" pitchFamily="2" charset="0"/>
              <a:ea typeface="Calibri" panose="020F0502020204030204" pitchFamily="34" charset="0"/>
              <a:cs typeface="Times New Roman" panose="02020603050405020304" pitchFamily="18" charset="0"/>
            </a:endParaRPr>
          </a:p>
          <a:p>
            <a:pPr>
              <a:lnSpc>
                <a:spcPct val="115000"/>
              </a:lnSpc>
              <a:spcAft>
                <a:spcPts val="800"/>
              </a:spcAft>
            </a:pPr>
            <a:r>
              <a:rPr lang="pt-BR" sz="2800" dirty="0">
                <a:effectLst/>
                <a:latin typeface="#9Slide03 AmpleSoft Bold" panose="02000000000000000000" pitchFamily="2" charset="0"/>
                <a:ea typeface="Times New Roman" panose="02020603050405020304" pitchFamily="18" charset="0"/>
                <a:cs typeface="Times New Roman" panose="02020603050405020304" pitchFamily="18" charset="0"/>
              </a:rPr>
              <a:t>- Chuẩn bị soạn bài: </a:t>
            </a:r>
            <a:r>
              <a:rPr lang="vi-VN" sz="2800" dirty="0">
                <a:effectLst/>
                <a:latin typeface="#9Slide03 AmpleSoft Bold" panose="02000000000000000000" pitchFamily="2" charset="0"/>
                <a:ea typeface="Times New Roman" panose="02020603050405020304" pitchFamily="18" charset="0"/>
                <a:cs typeface="Times New Roman" panose="02020603050405020304" pitchFamily="18" charset="0"/>
              </a:rPr>
              <a:t>Điển cố, điển tích.</a:t>
            </a:r>
            <a:endParaRPr lang="en-US" sz="2800" dirty="0">
              <a:effectLst/>
              <a:latin typeface="#9Slide03 AmpleSoft Bold" panose="02000000000000000000" pitchFamily="2" charset="0"/>
              <a:ea typeface="Calibri" panose="020F0502020204030204" pitchFamily="34" charset="0"/>
              <a:cs typeface="Times New Roman" panose="02020603050405020304" pitchFamily="18" charset="0"/>
            </a:endParaRPr>
          </a:p>
          <a:p>
            <a:endParaRPr lang="en-US" sz="2800" dirty="0">
              <a:latin typeface="#9Slide03 AmpleSoft Bold" panose="02000000000000000000" pitchFamily="2" charset="0"/>
            </a:endParaRPr>
          </a:p>
        </p:txBody>
      </p:sp>
    </p:spTree>
    <p:extLst>
      <p:ext uri="{BB962C8B-B14F-4D97-AF65-F5344CB8AC3E}">
        <p14:creationId xmlns:p14="http://schemas.microsoft.com/office/powerpoint/2010/main" val="205680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7B7B774-95C9-4D71-9177-B5A6B6B2A2E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26571" y="466529"/>
            <a:ext cx="4970267" cy="5769039"/>
          </a:xfrm>
          <a:prstGeom prst="rect">
            <a:avLst/>
          </a:prstGeom>
          <a:noFill/>
        </p:spPr>
      </p:pic>
      <p:sp>
        <p:nvSpPr>
          <p:cNvPr id="2" name="Rectangle 1">
            <a:extLst>
              <a:ext uri="{FF2B5EF4-FFF2-40B4-BE49-F238E27FC236}">
                <a16:creationId xmlns:a16="http://schemas.microsoft.com/office/drawing/2014/main" id="{E42656A7-8819-4D6F-8F90-184EEAF21588}"/>
              </a:ext>
            </a:extLst>
          </p:cNvPr>
          <p:cNvSpPr/>
          <p:nvPr/>
        </p:nvSpPr>
        <p:spPr>
          <a:xfrm>
            <a:off x="5455457" y="1303566"/>
            <a:ext cx="6587550" cy="3775136"/>
          </a:xfrm>
          <a:prstGeom prst="rect">
            <a:avLst/>
          </a:prstGeom>
        </p:spPr>
        <p:txBody>
          <a:bodyPr wrap="square">
            <a:spAutoFit/>
          </a:bodyPr>
          <a:lstStyle/>
          <a:p>
            <a:pPr algn="just">
              <a:lnSpc>
                <a:spcPct val="115000"/>
              </a:lnSpc>
              <a:spcAft>
                <a:spcPts val="0"/>
              </a:spcAft>
            </a:pPr>
            <a:r>
              <a:rPr lang="en-US" sz="30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Bích</a:t>
            </a:r>
            <a:r>
              <a:rPr lang="en-US" sz="30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30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Câu</a:t>
            </a:r>
            <a:r>
              <a:rPr lang="en-US" sz="30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kỳ</a:t>
            </a:r>
            <a:r>
              <a:rPr lang="en-US" sz="30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ngộ</a:t>
            </a:r>
            <a:r>
              <a:rPr lang="en-US" sz="30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a:latin typeface="Times New Roman" panose="02020603050405020304" pitchFamily="18" charset="0"/>
                <a:ea typeface="Calibri" panose="020F0502020204030204" pitchFamily="34" charset="0"/>
                <a:cs typeface="Times New Roman" panose="02020603050405020304" pitchFamily="18" charset="0"/>
              </a:rPr>
              <a:t>(</a:t>
            </a:r>
            <a:r>
              <a:rPr lang="en-US" sz="3000" dirty="0" err="1">
                <a:latin typeface="Times New Roman" panose="02020603050405020304" pitchFamily="18" charset="0"/>
                <a:ea typeface="Calibri" panose="020F0502020204030204" pitchFamily="34" charset="0"/>
                <a:cs typeface="Times New Roman" panose="02020603050405020304" pitchFamily="18" charset="0"/>
              </a:rPr>
              <a:t>Cuộc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gặp</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gỡ</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lạ</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lùng</a:t>
            </a:r>
            <a:r>
              <a:rPr lang="en-US" sz="3000" dirty="0">
                <a:latin typeface="Times New Roman" panose="02020603050405020304" pitchFamily="18" charset="0"/>
                <a:ea typeface="Calibri" panose="020F0502020204030204" pitchFamily="34" charset="0"/>
                <a:cs typeface="Times New Roman" panose="02020603050405020304" pitchFamily="18" charset="0"/>
              </a:rPr>
              <a:t> ở </a:t>
            </a:r>
            <a:r>
              <a:rPr lang="en-US" sz="3000" dirty="0" err="1">
                <a:latin typeface="Times New Roman" panose="02020603050405020304" pitchFamily="18" charset="0"/>
                <a:ea typeface="Calibri" panose="020F0502020204030204" pitchFamily="34" charset="0"/>
                <a:cs typeface="Times New Roman" panose="02020603050405020304" pitchFamily="18" charset="0"/>
              </a:rPr>
              <a:t>Bích</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là</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truyện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thơ</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Nôm</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dài</a:t>
            </a:r>
            <a:r>
              <a:rPr lang="en-US" sz="3000" dirty="0">
                <a:latin typeface="Times New Roman" panose="02020603050405020304" pitchFamily="18" charset="0"/>
                <a:ea typeface="Calibri" panose="020F0502020204030204" pitchFamily="34" charset="0"/>
                <a:cs typeface="Times New Roman" panose="02020603050405020304" pitchFamily="18" charset="0"/>
              </a:rPr>
              <a:t> 678 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a:t>
            </a:r>
            <a:r>
              <a:rPr lang="vi-VN" sz="3000" dirty="0">
                <a:latin typeface="Times New Roman" panose="02020603050405020304" pitchFamily="18" charset="0"/>
                <a:ea typeface="Calibri" panose="020F0502020204030204" pitchFamily="34" charset="0"/>
                <a:cs typeface="Times New Roman" panose="02020603050405020304" pitchFamily="18" charset="0"/>
              </a:rPr>
              <a:t>ơ</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lục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bát</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kể</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sự</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tích</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một</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người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học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trò</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tên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là</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Trần</a:t>
            </a:r>
            <a:r>
              <a:rPr lang="en-US" sz="3000" dirty="0">
                <a:latin typeface="Times New Roman" panose="02020603050405020304" pitchFamily="18" charset="0"/>
                <a:ea typeface="Calibri" panose="020F0502020204030204" pitchFamily="34" charset="0"/>
                <a:cs typeface="Times New Roman" panose="02020603050405020304" pitchFamily="18" charset="0"/>
              </a:rPr>
              <a:t> Tú </a:t>
            </a:r>
            <a:r>
              <a:rPr lang="en-US" sz="3000" dirty="0" err="1">
                <a:latin typeface="Times New Roman" panose="02020603050405020304" pitchFamily="18" charset="0"/>
                <a:ea typeface="Calibri" panose="020F0502020204030204" pitchFamily="34" charset="0"/>
                <a:cs typeface="Times New Roman" panose="02020603050405020304" pitchFamily="18" charset="0"/>
              </a:rPr>
              <a:t>Uyên</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gặp</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nàng</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Giáng</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Kiều</a:t>
            </a:r>
            <a:r>
              <a:rPr lang="en-US" sz="3000" dirty="0">
                <a:latin typeface="Times New Roman" panose="02020603050405020304" pitchFamily="18" charset="0"/>
                <a:ea typeface="Calibri" panose="020F0502020204030204" pitchFamily="34" charset="0"/>
                <a:cs typeface="Times New Roman" panose="02020603050405020304" pitchFamily="18" charset="0"/>
              </a:rPr>
              <a:t> ở </a:t>
            </a:r>
            <a:r>
              <a:rPr lang="en-US" sz="3000" dirty="0" err="1">
                <a:latin typeface="Times New Roman" panose="02020603050405020304" pitchFamily="18" charset="0"/>
                <a:ea typeface="Calibri" panose="020F0502020204030204" pitchFamily="34" charset="0"/>
                <a:cs typeface="Times New Roman" panose="02020603050405020304" pitchFamily="18" charset="0"/>
              </a:rPr>
              <a:t>đất</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Bích</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Bích</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có</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nghĩa</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là</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ngòi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biếc</a:t>
            </a:r>
            <a:r>
              <a:rPr lang="en-US" sz="3000" dirty="0">
                <a:latin typeface="Times New Roman" panose="02020603050405020304" pitchFamily="18" charset="0"/>
                <a:ea typeface="Calibri" panose="020F0502020204030204" pitchFamily="34" charset="0"/>
                <a:cs typeface="Times New Roman" panose="02020603050405020304" pitchFamily="18" charset="0"/>
              </a:rPr>
              <a:t>, nay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thuộc</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thành</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phố</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Hà</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3000" dirty="0">
                <a:latin typeface="Times New Roman" panose="02020603050405020304" pitchFamily="18" charset="0"/>
                <a:ea typeface="Calibri" panose="020F0502020204030204" pitchFamily="34" charset="0"/>
                <a:cs typeface="Times New Roman" panose="02020603050405020304" pitchFamily="18" charset="0"/>
              </a:rPr>
              <a:t>. </a:t>
            </a:r>
            <a:endParaRPr lang="en-US" sz="3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8261684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1000">
        <p159:morph option="byObjec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6468" t="-4012" r="-1768" b="18147"/>
          <a:stretch/>
        </p:blipFill>
        <p:spPr>
          <a:xfrm>
            <a:off x="3617155" y="227736"/>
            <a:ext cx="8406232" cy="5667226"/>
          </a:xfrm>
        </p:spPr>
      </p:pic>
      <p:sp>
        <p:nvSpPr>
          <p:cNvPr id="6" name="Rectangle 5"/>
          <p:cNvSpPr/>
          <p:nvPr/>
        </p:nvSpPr>
        <p:spPr>
          <a:xfrm>
            <a:off x="615564" y="5438271"/>
            <a:ext cx="6612087" cy="1191993"/>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sz="3000" b="1" i="0" u="none" strike="noStrike" kern="1200" cap="none" spc="0" normalizeH="0" baseline="0" noProof="0" dirty="0" err="1">
                <a:ln>
                  <a:noFill/>
                </a:ln>
                <a:solidFill>
                  <a:srgbClr val="FF000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Truyện</a:t>
            </a:r>
            <a:r>
              <a:rPr kumimoji="0" lang="en-US" sz="3000" b="1" i="0" u="none" strike="noStrike" kern="1200" cap="none" spc="0" normalizeH="0" noProof="0" dirty="0">
                <a:ln>
                  <a:noFill/>
                </a:ln>
                <a:solidFill>
                  <a:srgbClr val="FF000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000" b="1" i="0" u="none" strike="noStrike" kern="1200" cap="none" spc="0" normalizeH="0" noProof="0" dirty="0" err="1">
                <a:ln>
                  <a:noFill/>
                </a:ln>
                <a:solidFill>
                  <a:srgbClr val="FF000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thơ</a:t>
            </a:r>
            <a:r>
              <a:rPr kumimoji="0" lang="en-US" sz="3000" b="1" i="0" u="none" strike="noStrike" kern="1200" cap="none" spc="0" normalizeH="0" noProof="0" dirty="0">
                <a:ln>
                  <a:noFill/>
                </a:ln>
                <a:solidFill>
                  <a:srgbClr val="FF000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en-US" sz="3000" b="1" i="0" u="none" strike="noStrike" kern="1200" cap="none" spc="0" normalizeH="0" noProof="0" dirty="0" err="1">
                <a:ln>
                  <a:noFill/>
                </a:ln>
                <a:solidFill>
                  <a:srgbClr val="FF000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Nôm</a:t>
            </a:r>
            <a:r>
              <a:rPr kumimoji="0" lang="en-US" sz="3000" b="1" i="0" u="none" strike="noStrike" kern="1200" cap="none" spc="0" normalizeH="0" noProof="0" dirty="0">
                <a:ln>
                  <a:noFill/>
                </a:ln>
                <a:solidFill>
                  <a:srgbClr val="FF000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 </a:t>
            </a:r>
            <a:r>
              <a:rPr kumimoji="0" lang="vi-VN" sz="3000" b="1" i="0" u="none" strike="noStrike" kern="1200" cap="none" spc="0" normalizeH="0" baseline="0" noProof="0" dirty="0">
                <a:ln>
                  <a:noFill/>
                </a:ln>
                <a:solidFill>
                  <a:srgbClr val="FF0000"/>
                </a:solidFill>
                <a:effectLst/>
                <a:uLnTx/>
                <a:uFillTx/>
                <a:latin typeface="#9Slide03 AmpleSoft Bold" panose="02000000000000000000" pitchFamily="2" charset="0"/>
                <a:ea typeface="Calibri" panose="020F0502020204030204" pitchFamily="34" charset="0"/>
                <a:cs typeface="Times New Roman" panose="02020603050405020304" pitchFamily="18" charset="0"/>
              </a:rPr>
              <a:t>LỤC VÂN TIÊN </a:t>
            </a:r>
            <a:endParaRPr kumimoji="0" lang="en-US" sz="3000" b="1" i="0" u="none" strike="noStrike" kern="1200" cap="none" spc="0" normalizeH="0" baseline="0" noProof="0" dirty="0">
              <a:ln>
                <a:noFill/>
              </a:ln>
              <a:solidFill>
                <a:srgbClr val="FF0000"/>
              </a:solidFill>
              <a:effectLst/>
              <a:uLnTx/>
              <a:uFillTx/>
              <a:latin typeface="#9Slide03 AmpleSoft Bold" panose="02000000000000000000" pitchFamily="2"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vi-VN" sz="2800" b="1" i="0" u="none" strike="noStrike" kern="1200" cap="none" spc="0" normalizeH="0" baseline="0" noProof="0" dirty="0">
                <a:ln>
                  <a:noFill/>
                </a:ln>
                <a:solidFill>
                  <a:prstClr val="black"/>
                </a:solidFill>
                <a:effectLst/>
                <a:uLnTx/>
                <a:uFillTx/>
                <a:latin typeface="#9Slide03 AmpleSoft Bold" panose="02000000000000000000" pitchFamily="2" charset="0"/>
                <a:ea typeface="Calibri" panose="020F0502020204030204" pitchFamily="34" charset="0"/>
                <a:cs typeface="+mn-cs"/>
              </a:rPr>
              <a:t>NGUYỄN ĐÌNH CHIỂU</a:t>
            </a:r>
            <a:endParaRPr kumimoji="0" lang="en-US" sz="2800" b="0" i="0" u="none" strike="noStrike" kern="1200" cap="none" spc="0" normalizeH="0" baseline="0" noProof="0" dirty="0">
              <a:ln>
                <a:noFill/>
              </a:ln>
              <a:solidFill>
                <a:srgbClr val="0070C0"/>
              </a:solidFill>
              <a:effectLst/>
              <a:uLnTx/>
              <a:uFillTx/>
              <a:latin typeface="#9Slide03 AmpleSoft Bold" panose="02000000000000000000" pitchFamily="2" charset="0"/>
              <a:ea typeface="Times New Roman" panose="02020603050405020304" pitchFamily="18" charset="0"/>
              <a:cs typeface="+mn-cs"/>
            </a:endParaRPr>
          </a:p>
        </p:txBody>
      </p:sp>
      <p:pic>
        <p:nvPicPr>
          <p:cNvPr id="2" name="Picture 1">
            <a:extLst>
              <a:ext uri="{FF2B5EF4-FFF2-40B4-BE49-F238E27FC236}">
                <a16:creationId xmlns:a16="http://schemas.microsoft.com/office/drawing/2014/main" id="{9F61A733-7234-43FC-A294-61121C90677C}"/>
              </a:ext>
            </a:extLst>
          </p:cNvPr>
          <p:cNvPicPr>
            <a:picLocks noChangeAspect="1"/>
          </p:cNvPicPr>
          <p:nvPr/>
        </p:nvPicPr>
        <p:blipFill>
          <a:blip r:embed="rId3"/>
          <a:stretch>
            <a:fillRect/>
          </a:stretch>
        </p:blipFill>
        <p:spPr>
          <a:xfrm>
            <a:off x="168613" y="665480"/>
            <a:ext cx="3385226" cy="4101073"/>
          </a:xfrm>
          <a:prstGeom prst="rect">
            <a:avLst/>
          </a:prstGeom>
        </p:spPr>
      </p:pic>
    </p:spTree>
    <p:extLst>
      <p:ext uri="{BB962C8B-B14F-4D97-AF65-F5344CB8AC3E}">
        <p14:creationId xmlns:p14="http://schemas.microsoft.com/office/powerpoint/2010/main" val="17493318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Tm="1000">
        <p159:morph option="byObject"/>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mẫu 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www.freeppt7.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617</TotalTime>
  <Words>4287</Words>
  <Application>Microsoft Office PowerPoint</Application>
  <PresentationFormat>Widescreen</PresentationFormat>
  <Paragraphs>390</Paragraphs>
  <Slides>71</Slides>
  <Notes>14</Notes>
  <HiddenSlides>0</HiddenSlides>
  <MMClips>1</MMClips>
  <ScaleCrop>false</ScaleCrop>
  <HeadingPairs>
    <vt:vector size="6" baseType="variant">
      <vt:variant>
        <vt:lpstr>Fonts Used</vt:lpstr>
      </vt:variant>
      <vt:variant>
        <vt:i4>18</vt:i4>
      </vt:variant>
      <vt:variant>
        <vt:lpstr>Theme</vt:lpstr>
      </vt:variant>
      <vt:variant>
        <vt:i4>2</vt:i4>
      </vt:variant>
      <vt:variant>
        <vt:lpstr>Slide Titles</vt:lpstr>
      </vt:variant>
      <vt:variant>
        <vt:i4>71</vt:i4>
      </vt:variant>
    </vt:vector>
  </HeadingPairs>
  <TitlesOfParts>
    <vt:vector size="91" baseType="lpstr">
      <vt:lpstr>Calibri</vt:lpstr>
      <vt:lpstr>Aptos</vt:lpstr>
      <vt:lpstr>Roboto Condensed ExtraBold</vt:lpstr>
      <vt:lpstr>#9Slide03 AmpleSoft Bold</vt:lpstr>
      <vt:lpstr>#9Slide03 AmpleSoft</vt:lpstr>
      <vt:lpstr>#9Slide05 Brannboll Ny</vt:lpstr>
      <vt:lpstr>Wingdings</vt:lpstr>
      <vt:lpstr>等线</vt:lpstr>
      <vt:lpstr>#9Slide03 Ample</vt:lpstr>
      <vt:lpstr>times new roman</vt:lpstr>
      <vt:lpstr>Helvetica</vt:lpstr>
      <vt:lpstr>MS Mincho</vt:lpstr>
      <vt:lpstr>思源黑体</vt:lpstr>
      <vt:lpstr>SimSun</vt:lpstr>
      <vt:lpstr>华康海报体W12(P)</vt:lpstr>
      <vt:lpstr>times new roman</vt:lpstr>
      <vt:lpstr>Arial</vt:lpstr>
      <vt:lpstr>#9Slide05 Fourth</vt:lpstr>
      <vt:lpstr>Office Theme</vt:lpstr>
      <vt:lpstr>www.freeppt7.com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kimhuong8784@gmail.com</dc:creator>
  <cp:lastModifiedBy>Admin</cp:lastModifiedBy>
  <cp:revision>61</cp:revision>
  <dcterms:created xsi:type="dcterms:W3CDTF">2024-07-08T07:44:40Z</dcterms:created>
  <dcterms:modified xsi:type="dcterms:W3CDTF">2024-10-30T08:46:19Z</dcterms:modified>
</cp:coreProperties>
</file>