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3" r:id="rId3"/>
    <p:sldMasterId id="2147483686" r:id="rId4"/>
  </p:sldMasterIdLst>
  <p:notesMasterIdLst>
    <p:notesMasterId r:id="rId55"/>
  </p:notesMasterIdLst>
  <p:sldIdLst>
    <p:sldId id="268" r:id="rId5"/>
    <p:sldId id="269" r:id="rId6"/>
    <p:sldId id="256" r:id="rId7"/>
    <p:sldId id="267" r:id="rId8"/>
    <p:sldId id="270" r:id="rId9"/>
    <p:sldId id="271" r:id="rId10"/>
    <p:sldId id="272" r:id="rId11"/>
    <p:sldId id="315" r:id="rId12"/>
    <p:sldId id="273" r:id="rId13"/>
    <p:sldId id="274" r:id="rId14"/>
    <p:sldId id="275" r:id="rId15"/>
    <p:sldId id="276" r:id="rId16"/>
    <p:sldId id="277" r:id="rId17"/>
    <p:sldId id="316" r:id="rId18"/>
    <p:sldId id="278" r:id="rId19"/>
    <p:sldId id="279" r:id="rId20"/>
    <p:sldId id="280" r:id="rId21"/>
    <p:sldId id="281" r:id="rId22"/>
    <p:sldId id="282" r:id="rId23"/>
    <p:sldId id="283" r:id="rId24"/>
    <p:sldId id="284" r:id="rId25"/>
    <p:sldId id="285" r:id="rId26"/>
    <p:sldId id="286" r:id="rId27"/>
    <p:sldId id="287" r:id="rId28"/>
    <p:sldId id="288" r:id="rId29"/>
    <p:sldId id="290" r:id="rId30"/>
    <p:sldId id="291" r:id="rId31"/>
    <p:sldId id="292" r:id="rId32"/>
    <p:sldId id="293" r:id="rId33"/>
    <p:sldId id="294" r:id="rId34"/>
    <p:sldId id="295" r:id="rId35"/>
    <p:sldId id="296" r:id="rId36"/>
    <p:sldId id="297" r:id="rId37"/>
    <p:sldId id="258" r:id="rId38"/>
    <p:sldId id="298" r:id="rId39"/>
    <p:sldId id="299" r:id="rId40"/>
    <p:sldId id="300" r:id="rId41"/>
    <p:sldId id="301" r:id="rId42"/>
    <p:sldId id="302" r:id="rId43"/>
    <p:sldId id="303" r:id="rId44"/>
    <p:sldId id="304" r:id="rId45"/>
    <p:sldId id="305" r:id="rId46"/>
    <p:sldId id="308" r:id="rId47"/>
    <p:sldId id="310" r:id="rId48"/>
    <p:sldId id="311" r:id="rId49"/>
    <p:sldId id="312" r:id="rId50"/>
    <p:sldId id="313" r:id="rId51"/>
    <p:sldId id="257" r:id="rId52"/>
    <p:sldId id="259" r:id="rId53"/>
    <p:sldId id="266" r:id="rId54"/>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6" d="100"/>
          <a:sy n="46" d="100"/>
        </p:scale>
        <p:origin x="756" y="5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notesMaster" Target="notesMasters/notesMaster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theme" Target="theme/theme1.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viewProps" Target="view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549874-673A-4412-826B-83EB74079F75}" type="datetimeFigureOut">
              <a:rPr lang="en-GB" smtClean="0"/>
              <a:t>29/11/2024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0D9CCDA-781D-4435-A821-131AA3950583}" type="slidenum">
              <a:rPr lang="en-GB" smtClean="0"/>
              <a:t>‹#›</a:t>
            </a:fld>
            <a:endParaRPr lang="en-GB"/>
          </a:p>
        </p:txBody>
      </p:sp>
    </p:spTree>
    <p:extLst>
      <p:ext uri="{BB962C8B-B14F-4D97-AF65-F5344CB8AC3E}">
        <p14:creationId xmlns:p14="http://schemas.microsoft.com/office/powerpoint/2010/main" val="883152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545"/>
            <a:ext cx="13716000" cy="3581400"/>
          </a:xfrm>
        </p:spPr>
        <p:txBody>
          <a:bodyPr anchor="b"/>
          <a:lstStyle>
            <a:lvl1pPr algn="ctr">
              <a:defRPr sz="9000"/>
            </a:lvl1pPr>
          </a:lstStyle>
          <a:p>
            <a:r>
              <a:rPr lang="en-US" smtClean="0"/>
              <a:t>Click to edit Master title style</a:t>
            </a:r>
            <a:endParaRPr lang="en-GB"/>
          </a:p>
        </p:txBody>
      </p:sp>
      <p:sp>
        <p:nvSpPr>
          <p:cNvPr id="3" name="Subtitle 2"/>
          <p:cNvSpPr>
            <a:spLocks noGrp="1"/>
          </p:cNvSpPr>
          <p:nvPr>
            <p:ph type="subTitle" idx="1"/>
          </p:nvPr>
        </p:nvSpPr>
        <p:spPr>
          <a:xfrm>
            <a:off x="2286000" y="5403057"/>
            <a:ext cx="13716000" cy="2483643"/>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68423258-5F3F-494F-801D-058BBD85885B}" type="datetimeFigureOut">
              <a:rPr lang="en-GB" smtClean="0">
                <a:solidFill>
                  <a:prstClr val="black">
                    <a:tint val="75000"/>
                  </a:prstClr>
                </a:solidFill>
              </a:rPr>
              <a:pPr/>
              <a:t>29/11/2024</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BDCBC7E2-BBB4-49F0-9D53-2C86634E726E}"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42268791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8423258-5F3F-494F-801D-058BBD85885B}" type="datetimeFigureOut">
              <a:rPr lang="en-GB" smtClean="0">
                <a:solidFill>
                  <a:prstClr val="black">
                    <a:tint val="75000"/>
                  </a:prstClr>
                </a:solidFill>
              </a:rPr>
              <a:pPr/>
              <a:t>29/11/2024</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BDCBC7E2-BBB4-49F0-9D53-2C86634E726E}"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4428218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47775" y="2564608"/>
            <a:ext cx="15773400" cy="4279106"/>
          </a:xfrm>
        </p:spPr>
        <p:txBody>
          <a:bodyPr anchor="b"/>
          <a:lstStyle>
            <a:lvl1pPr>
              <a:defRPr sz="9000"/>
            </a:lvl1pPr>
          </a:lstStyle>
          <a:p>
            <a:r>
              <a:rPr lang="en-US" smtClean="0"/>
              <a:t>Click to edit Master title style</a:t>
            </a:r>
            <a:endParaRPr lang="en-GB"/>
          </a:p>
        </p:txBody>
      </p:sp>
      <p:sp>
        <p:nvSpPr>
          <p:cNvPr id="3" name="Text Placeholder 2"/>
          <p:cNvSpPr>
            <a:spLocks noGrp="1"/>
          </p:cNvSpPr>
          <p:nvPr>
            <p:ph type="body" idx="1"/>
          </p:nvPr>
        </p:nvSpPr>
        <p:spPr>
          <a:xfrm>
            <a:off x="1247775" y="6884195"/>
            <a:ext cx="15773400" cy="2250281"/>
          </a:xfrm>
        </p:spPr>
        <p:txBody>
          <a:bodyPr/>
          <a:lstStyle>
            <a:lvl1pPr marL="0" indent="0">
              <a:buNone/>
              <a:defRPr sz="3600">
                <a:solidFill>
                  <a:schemeClr val="tx1">
                    <a:tint val="75000"/>
                  </a:schemeClr>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68423258-5F3F-494F-801D-058BBD85885B}" type="datetimeFigureOut">
              <a:rPr lang="en-GB" smtClean="0">
                <a:solidFill>
                  <a:prstClr val="black">
                    <a:tint val="75000"/>
                  </a:prstClr>
                </a:solidFill>
              </a:rPr>
              <a:pPr/>
              <a:t>29/11/2024</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BDCBC7E2-BBB4-49F0-9D53-2C86634E726E}"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2747837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1257300" y="2738438"/>
            <a:ext cx="7772400" cy="65270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9258300" y="2738438"/>
            <a:ext cx="7772400" cy="65270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68423258-5F3F-494F-801D-058BBD85885B}" type="datetimeFigureOut">
              <a:rPr lang="en-GB" smtClean="0">
                <a:solidFill>
                  <a:prstClr val="black">
                    <a:tint val="75000"/>
                  </a:prstClr>
                </a:solidFill>
              </a:rPr>
              <a:pPr/>
              <a:t>29/11/2024</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BDCBC7E2-BBB4-49F0-9D53-2C86634E726E}"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0717824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688"/>
            <a:ext cx="15773400" cy="1988345"/>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1259683" y="2521745"/>
            <a:ext cx="7736681"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smtClean="0"/>
              <a:t>Edit Master text styles</a:t>
            </a:r>
          </a:p>
        </p:txBody>
      </p:sp>
      <p:sp>
        <p:nvSpPr>
          <p:cNvPr id="4" name="Content Placeholder 3"/>
          <p:cNvSpPr>
            <a:spLocks noGrp="1"/>
          </p:cNvSpPr>
          <p:nvPr>
            <p:ph sz="half" idx="2"/>
          </p:nvPr>
        </p:nvSpPr>
        <p:spPr>
          <a:xfrm>
            <a:off x="1259683" y="3757613"/>
            <a:ext cx="7736681" cy="552688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9258300" y="2521745"/>
            <a:ext cx="7774782"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smtClean="0"/>
              <a:t>Edit Master text styles</a:t>
            </a:r>
          </a:p>
        </p:txBody>
      </p:sp>
      <p:sp>
        <p:nvSpPr>
          <p:cNvPr id="6" name="Content Placeholder 5"/>
          <p:cNvSpPr>
            <a:spLocks noGrp="1"/>
          </p:cNvSpPr>
          <p:nvPr>
            <p:ph sz="quarter" idx="4"/>
          </p:nvPr>
        </p:nvSpPr>
        <p:spPr>
          <a:xfrm>
            <a:off x="9258300" y="3757613"/>
            <a:ext cx="7774782" cy="552688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68423258-5F3F-494F-801D-058BBD85885B}" type="datetimeFigureOut">
              <a:rPr lang="en-GB" smtClean="0">
                <a:solidFill>
                  <a:prstClr val="black">
                    <a:tint val="75000"/>
                  </a:prstClr>
                </a:solidFill>
              </a:rPr>
              <a:pPr/>
              <a:t>29/11/2024</a:t>
            </a:fld>
            <a:endParaRPr lang="en-GB">
              <a:solidFill>
                <a:prstClr val="black">
                  <a:tint val="75000"/>
                </a:prstClr>
              </a:solidFill>
            </a:endParaRPr>
          </a:p>
        </p:txBody>
      </p:sp>
      <p:sp>
        <p:nvSpPr>
          <p:cNvPr id="8" name="Footer Placeholder 7"/>
          <p:cNvSpPr>
            <a:spLocks noGrp="1"/>
          </p:cNvSpPr>
          <p:nvPr>
            <p:ph type="ftr" sz="quarter" idx="11"/>
          </p:nvPr>
        </p:nvSpPr>
        <p:spPr/>
        <p:txBody>
          <a:bodyPr/>
          <a:lstStyle/>
          <a:p>
            <a:endParaRPr lang="en-GB">
              <a:solidFill>
                <a:prstClr val="black">
                  <a:tint val="75000"/>
                </a:prstClr>
              </a:solidFill>
            </a:endParaRPr>
          </a:p>
        </p:txBody>
      </p:sp>
      <p:sp>
        <p:nvSpPr>
          <p:cNvPr id="9" name="Slide Number Placeholder 8"/>
          <p:cNvSpPr>
            <a:spLocks noGrp="1"/>
          </p:cNvSpPr>
          <p:nvPr>
            <p:ph type="sldNum" sz="quarter" idx="12"/>
          </p:nvPr>
        </p:nvSpPr>
        <p:spPr/>
        <p:txBody>
          <a:bodyPr/>
          <a:lstStyle/>
          <a:p>
            <a:fld id="{BDCBC7E2-BBB4-49F0-9D53-2C86634E726E}"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40108834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68423258-5F3F-494F-801D-058BBD85885B}" type="datetimeFigureOut">
              <a:rPr lang="en-GB" smtClean="0">
                <a:solidFill>
                  <a:prstClr val="black">
                    <a:tint val="75000"/>
                  </a:prstClr>
                </a:solidFill>
              </a:rPr>
              <a:pPr/>
              <a:t>29/11/2024</a:t>
            </a:fld>
            <a:endParaRPr lang="en-GB">
              <a:solidFill>
                <a:prstClr val="black">
                  <a:tint val="75000"/>
                </a:prstClr>
              </a:solidFill>
            </a:endParaRPr>
          </a:p>
        </p:txBody>
      </p:sp>
      <p:sp>
        <p:nvSpPr>
          <p:cNvPr id="4" name="Footer Placeholder 3"/>
          <p:cNvSpPr>
            <a:spLocks noGrp="1"/>
          </p:cNvSpPr>
          <p:nvPr>
            <p:ph type="ftr" sz="quarter" idx="11"/>
          </p:nvPr>
        </p:nvSpPr>
        <p:spPr/>
        <p:txBody>
          <a:bodyPr/>
          <a:lstStyle/>
          <a:p>
            <a:endParaRPr lang="en-GB">
              <a:solidFill>
                <a:prstClr val="black">
                  <a:tint val="75000"/>
                </a:prstClr>
              </a:solidFill>
            </a:endParaRPr>
          </a:p>
        </p:txBody>
      </p:sp>
      <p:sp>
        <p:nvSpPr>
          <p:cNvPr id="5" name="Slide Number Placeholder 4"/>
          <p:cNvSpPr>
            <a:spLocks noGrp="1"/>
          </p:cNvSpPr>
          <p:nvPr>
            <p:ph type="sldNum" sz="quarter" idx="12"/>
          </p:nvPr>
        </p:nvSpPr>
        <p:spPr/>
        <p:txBody>
          <a:bodyPr/>
          <a:lstStyle/>
          <a:p>
            <a:fld id="{BDCBC7E2-BBB4-49F0-9D53-2C86634E726E}"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4503631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423258-5F3F-494F-801D-058BBD85885B}" type="datetimeFigureOut">
              <a:rPr lang="en-GB" smtClean="0">
                <a:solidFill>
                  <a:prstClr val="black">
                    <a:tint val="75000"/>
                  </a:prstClr>
                </a:solidFill>
              </a:rPr>
              <a:pPr/>
              <a:t>29/11/2024</a:t>
            </a:fld>
            <a:endParaRPr lang="en-GB">
              <a:solidFill>
                <a:prstClr val="black">
                  <a:tint val="75000"/>
                </a:prstClr>
              </a:solidFill>
            </a:endParaRPr>
          </a:p>
        </p:txBody>
      </p:sp>
      <p:sp>
        <p:nvSpPr>
          <p:cNvPr id="3" name="Footer Placeholder 2"/>
          <p:cNvSpPr>
            <a:spLocks noGrp="1"/>
          </p:cNvSpPr>
          <p:nvPr>
            <p:ph type="ftr" sz="quarter" idx="11"/>
          </p:nvPr>
        </p:nvSpPr>
        <p:spPr/>
        <p:txBody>
          <a:bodyPr/>
          <a:lstStyle/>
          <a:p>
            <a:endParaRPr lang="en-GB">
              <a:solidFill>
                <a:prstClr val="black">
                  <a:tint val="75000"/>
                </a:prstClr>
              </a:solidFill>
            </a:endParaRPr>
          </a:p>
        </p:txBody>
      </p:sp>
      <p:sp>
        <p:nvSpPr>
          <p:cNvPr id="4" name="Slide Number Placeholder 3"/>
          <p:cNvSpPr>
            <a:spLocks noGrp="1"/>
          </p:cNvSpPr>
          <p:nvPr>
            <p:ph type="sldNum" sz="quarter" idx="12"/>
          </p:nvPr>
        </p:nvSpPr>
        <p:spPr/>
        <p:txBody>
          <a:bodyPr/>
          <a:lstStyle/>
          <a:p>
            <a:fld id="{BDCBC7E2-BBB4-49F0-9D53-2C86634E726E}"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9462137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smtClean="0"/>
              <a:t>Click to edit Master title style</a:t>
            </a:r>
            <a:endParaRPr lang="en-GB"/>
          </a:p>
        </p:txBody>
      </p:sp>
      <p:sp>
        <p:nvSpPr>
          <p:cNvPr id="3" name="Content Placeholder 2"/>
          <p:cNvSpPr>
            <a:spLocks noGrp="1"/>
          </p:cNvSpPr>
          <p:nvPr>
            <p:ph idx="1"/>
          </p:nvPr>
        </p:nvSpPr>
        <p:spPr>
          <a:xfrm>
            <a:off x="7774782" y="1481138"/>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smtClean="0"/>
              <a:t>Edit Master text styles</a:t>
            </a:r>
          </a:p>
        </p:txBody>
      </p:sp>
      <p:sp>
        <p:nvSpPr>
          <p:cNvPr id="5" name="Date Placeholder 4"/>
          <p:cNvSpPr>
            <a:spLocks noGrp="1"/>
          </p:cNvSpPr>
          <p:nvPr>
            <p:ph type="dt" sz="half" idx="10"/>
          </p:nvPr>
        </p:nvSpPr>
        <p:spPr/>
        <p:txBody>
          <a:bodyPr/>
          <a:lstStyle/>
          <a:p>
            <a:fld id="{68423258-5F3F-494F-801D-058BBD85885B}" type="datetimeFigureOut">
              <a:rPr lang="en-GB" smtClean="0">
                <a:solidFill>
                  <a:prstClr val="black">
                    <a:tint val="75000"/>
                  </a:prstClr>
                </a:solidFill>
              </a:rPr>
              <a:pPr/>
              <a:t>29/11/2024</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BDCBC7E2-BBB4-49F0-9D53-2C86634E726E}"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723590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smtClean="0"/>
              <a:t>Click to edit Master title style</a:t>
            </a:r>
            <a:endParaRPr lang="en-GB"/>
          </a:p>
        </p:txBody>
      </p:sp>
      <p:sp>
        <p:nvSpPr>
          <p:cNvPr id="3" name="Picture Placeholder 2"/>
          <p:cNvSpPr>
            <a:spLocks noGrp="1"/>
          </p:cNvSpPr>
          <p:nvPr>
            <p:ph type="pic" idx="1"/>
          </p:nvPr>
        </p:nvSpPr>
        <p:spPr>
          <a:xfrm>
            <a:off x="7774782" y="1481138"/>
            <a:ext cx="9258300" cy="7310438"/>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endParaRPr lang="en-GB"/>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smtClean="0"/>
              <a:t>Edit Master text styles</a:t>
            </a:r>
          </a:p>
        </p:txBody>
      </p:sp>
      <p:sp>
        <p:nvSpPr>
          <p:cNvPr id="5" name="Date Placeholder 4"/>
          <p:cNvSpPr>
            <a:spLocks noGrp="1"/>
          </p:cNvSpPr>
          <p:nvPr>
            <p:ph type="dt" sz="half" idx="10"/>
          </p:nvPr>
        </p:nvSpPr>
        <p:spPr/>
        <p:txBody>
          <a:bodyPr/>
          <a:lstStyle/>
          <a:p>
            <a:fld id="{68423258-5F3F-494F-801D-058BBD85885B}" type="datetimeFigureOut">
              <a:rPr lang="en-GB" smtClean="0">
                <a:solidFill>
                  <a:prstClr val="black">
                    <a:tint val="75000"/>
                  </a:prstClr>
                </a:solidFill>
              </a:rPr>
              <a:pPr/>
              <a:t>29/11/2024</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BDCBC7E2-BBB4-49F0-9D53-2C86634E726E}"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141167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8423258-5F3F-494F-801D-058BBD85885B}" type="datetimeFigureOut">
              <a:rPr lang="en-GB" smtClean="0">
                <a:solidFill>
                  <a:prstClr val="black">
                    <a:tint val="75000"/>
                  </a:prstClr>
                </a:solidFill>
              </a:rPr>
              <a:pPr/>
              <a:t>29/11/2024</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BDCBC7E2-BBB4-49F0-9D53-2C86634E726E}"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2614163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0" y="547688"/>
            <a:ext cx="3943350" cy="871775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1257300" y="547688"/>
            <a:ext cx="11601450" cy="871775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8423258-5F3F-494F-801D-058BBD85885B}" type="datetimeFigureOut">
              <a:rPr lang="en-GB" smtClean="0">
                <a:solidFill>
                  <a:prstClr val="black">
                    <a:tint val="75000"/>
                  </a:prstClr>
                </a:solidFill>
              </a:rPr>
              <a:pPr/>
              <a:t>29/11/2024</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BDCBC7E2-BBB4-49F0-9D53-2C86634E726E}"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807042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Abstract placeholder 07">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9144002" y="0"/>
            <a:ext cx="9144000" cy="10287000"/>
          </a:xfrm>
          <a:custGeom>
            <a:avLst/>
            <a:gdLst>
              <a:gd name="connsiteX0" fmla="*/ 0 w 1981200"/>
              <a:gd name="connsiteY0" fmla="*/ 0 h 2228850"/>
              <a:gd name="connsiteX1" fmla="*/ 1981200 w 1981200"/>
              <a:gd name="connsiteY1" fmla="*/ 0 h 2228850"/>
              <a:gd name="connsiteX2" fmla="*/ 1981200 w 1981200"/>
              <a:gd name="connsiteY2" fmla="*/ 2228850 h 2228850"/>
              <a:gd name="connsiteX3" fmla="*/ 0 w 1981200"/>
              <a:gd name="connsiteY3" fmla="*/ 2228850 h 2228850"/>
              <a:gd name="connsiteX4" fmla="*/ 509451 w 1981200"/>
              <a:gd name="connsiteY4" fmla="*/ 1116311 h 2228850"/>
              <a:gd name="connsiteX5" fmla="*/ 0 w 1981200"/>
              <a:gd name="connsiteY5" fmla="*/ 0 h 222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81200" h="2228850">
                <a:moveTo>
                  <a:pt x="0" y="0"/>
                </a:moveTo>
                <a:cubicBezTo>
                  <a:pt x="0" y="0"/>
                  <a:pt x="0" y="0"/>
                  <a:pt x="1981200" y="0"/>
                </a:cubicBezTo>
                <a:lnTo>
                  <a:pt x="1981200" y="2228850"/>
                </a:lnTo>
                <a:cubicBezTo>
                  <a:pt x="1981200" y="2228850"/>
                  <a:pt x="1981200" y="2228850"/>
                  <a:pt x="0" y="2228850"/>
                </a:cubicBezTo>
                <a:cubicBezTo>
                  <a:pt x="313218" y="1957315"/>
                  <a:pt x="509451" y="1561327"/>
                  <a:pt x="509451" y="1116311"/>
                </a:cubicBezTo>
                <a:cubicBezTo>
                  <a:pt x="509451" y="671295"/>
                  <a:pt x="313218" y="271535"/>
                  <a:pt x="0"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769477058"/>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545"/>
            <a:ext cx="13716000" cy="3581400"/>
          </a:xfrm>
        </p:spPr>
        <p:txBody>
          <a:bodyPr anchor="b"/>
          <a:lstStyle>
            <a:lvl1pPr algn="ctr">
              <a:defRPr sz="9000"/>
            </a:lvl1pPr>
          </a:lstStyle>
          <a:p>
            <a:r>
              <a:rPr lang="en-US" smtClean="0"/>
              <a:t>Click to edit Master title style</a:t>
            </a:r>
            <a:endParaRPr lang="en-GB"/>
          </a:p>
        </p:txBody>
      </p:sp>
      <p:sp>
        <p:nvSpPr>
          <p:cNvPr id="3" name="Subtitle 2"/>
          <p:cNvSpPr>
            <a:spLocks noGrp="1"/>
          </p:cNvSpPr>
          <p:nvPr>
            <p:ph type="subTitle" idx="1"/>
          </p:nvPr>
        </p:nvSpPr>
        <p:spPr>
          <a:xfrm>
            <a:off x="2286000" y="5403057"/>
            <a:ext cx="13716000" cy="2483643"/>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68423258-5F3F-494F-801D-058BBD85885B}" type="datetimeFigureOut">
              <a:rPr lang="en-GB" smtClean="0">
                <a:solidFill>
                  <a:prstClr val="black">
                    <a:tint val="75000"/>
                  </a:prstClr>
                </a:solidFill>
              </a:rPr>
              <a:pPr/>
              <a:t>29/11/2024</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BDCBC7E2-BBB4-49F0-9D53-2C86634E726E}"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405448898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8423258-5F3F-494F-801D-058BBD85885B}" type="datetimeFigureOut">
              <a:rPr lang="en-GB" smtClean="0">
                <a:solidFill>
                  <a:prstClr val="black">
                    <a:tint val="75000"/>
                  </a:prstClr>
                </a:solidFill>
              </a:rPr>
              <a:pPr/>
              <a:t>29/11/2024</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BDCBC7E2-BBB4-49F0-9D53-2C86634E726E}"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941103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47775" y="2564608"/>
            <a:ext cx="15773400" cy="4279106"/>
          </a:xfrm>
        </p:spPr>
        <p:txBody>
          <a:bodyPr anchor="b"/>
          <a:lstStyle>
            <a:lvl1pPr>
              <a:defRPr sz="9000"/>
            </a:lvl1pPr>
          </a:lstStyle>
          <a:p>
            <a:r>
              <a:rPr lang="en-US" smtClean="0"/>
              <a:t>Click to edit Master title style</a:t>
            </a:r>
            <a:endParaRPr lang="en-GB"/>
          </a:p>
        </p:txBody>
      </p:sp>
      <p:sp>
        <p:nvSpPr>
          <p:cNvPr id="3" name="Text Placeholder 2"/>
          <p:cNvSpPr>
            <a:spLocks noGrp="1"/>
          </p:cNvSpPr>
          <p:nvPr>
            <p:ph type="body" idx="1"/>
          </p:nvPr>
        </p:nvSpPr>
        <p:spPr>
          <a:xfrm>
            <a:off x="1247775" y="6884195"/>
            <a:ext cx="15773400" cy="2250281"/>
          </a:xfrm>
        </p:spPr>
        <p:txBody>
          <a:bodyPr/>
          <a:lstStyle>
            <a:lvl1pPr marL="0" indent="0">
              <a:buNone/>
              <a:defRPr sz="3600">
                <a:solidFill>
                  <a:schemeClr val="tx1">
                    <a:tint val="75000"/>
                  </a:schemeClr>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68423258-5F3F-494F-801D-058BBD85885B}" type="datetimeFigureOut">
              <a:rPr lang="en-GB" smtClean="0">
                <a:solidFill>
                  <a:prstClr val="black">
                    <a:tint val="75000"/>
                  </a:prstClr>
                </a:solidFill>
              </a:rPr>
              <a:pPr/>
              <a:t>29/11/2024</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BDCBC7E2-BBB4-49F0-9D53-2C86634E726E}"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15390107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1257300" y="2738438"/>
            <a:ext cx="7772400" cy="65270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9258300" y="2738438"/>
            <a:ext cx="7772400" cy="65270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68423258-5F3F-494F-801D-058BBD85885B}" type="datetimeFigureOut">
              <a:rPr lang="en-GB" smtClean="0">
                <a:solidFill>
                  <a:prstClr val="black">
                    <a:tint val="75000"/>
                  </a:prstClr>
                </a:solidFill>
              </a:rPr>
              <a:pPr/>
              <a:t>29/11/2024</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BDCBC7E2-BBB4-49F0-9D53-2C86634E726E}"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60034823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688"/>
            <a:ext cx="15773400" cy="1988345"/>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1259683" y="2521745"/>
            <a:ext cx="7736681"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smtClean="0"/>
              <a:t>Edit Master text styles</a:t>
            </a:r>
          </a:p>
        </p:txBody>
      </p:sp>
      <p:sp>
        <p:nvSpPr>
          <p:cNvPr id="4" name="Content Placeholder 3"/>
          <p:cNvSpPr>
            <a:spLocks noGrp="1"/>
          </p:cNvSpPr>
          <p:nvPr>
            <p:ph sz="half" idx="2"/>
          </p:nvPr>
        </p:nvSpPr>
        <p:spPr>
          <a:xfrm>
            <a:off x="1259683" y="3757613"/>
            <a:ext cx="7736681" cy="552688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9258300" y="2521745"/>
            <a:ext cx="7774782"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smtClean="0"/>
              <a:t>Edit Master text styles</a:t>
            </a:r>
          </a:p>
        </p:txBody>
      </p:sp>
      <p:sp>
        <p:nvSpPr>
          <p:cNvPr id="6" name="Content Placeholder 5"/>
          <p:cNvSpPr>
            <a:spLocks noGrp="1"/>
          </p:cNvSpPr>
          <p:nvPr>
            <p:ph sz="quarter" idx="4"/>
          </p:nvPr>
        </p:nvSpPr>
        <p:spPr>
          <a:xfrm>
            <a:off x="9258300" y="3757613"/>
            <a:ext cx="7774782" cy="552688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68423258-5F3F-494F-801D-058BBD85885B}" type="datetimeFigureOut">
              <a:rPr lang="en-GB" smtClean="0">
                <a:solidFill>
                  <a:prstClr val="black">
                    <a:tint val="75000"/>
                  </a:prstClr>
                </a:solidFill>
              </a:rPr>
              <a:pPr/>
              <a:t>29/11/2024</a:t>
            </a:fld>
            <a:endParaRPr lang="en-GB">
              <a:solidFill>
                <a:prstClr val="black">
                  <a:tint val="75000"/>
                </a:prstClr>
              </a:solidFill>
            </a:endParaRPr>
          </a:p>
        </p:txBody>
      </p:sp>
      <p:sp>
        <p:nvSpPr>
          <p:cNvPr id="8" name="Footer Placeholder 7"/>
          <p:cNvSpPr>
            <a:spLocks noGrp="1"/>
          </p:cNvSpPr>
          <p:nvPr>
            <p:ph type="ftr" sz="quarter" idx="11"/>
          </p:nvPr>
        </p:nvSpPr>
        <p:spPr/>
        <p:txBody>
          <a:bodyPr/>
          <a:lstStyle/>
          <a:p>
            <a:endParaRPr lang="en-GB">
              <a:solidFill>
                <a:prstClr val="black">
                  <a:tint val="75000"/>
                </a:prstClr>
              </a:solidFill>
            </a:endParaRPr>
          </a:p>
        </p:txBody>
      </p:sp>
      <p:sp>
        <p:nvSpPr>
          <p:cNvPr id="9" name="Slide Number Placeholder 8"/>
          <p:cNvSpPr>
            <a:spLocks noGrp="1"/>
          </p:cNvSpPr>
          <p:nvPr>
            <p:ph type="sldNum" sz="quarter" idx="12"/>
          </p:nvPr>
        </p:nvSpPr>
        <p:spPr/>
        <p:txBody>
          <a:bodyPr/>
          <a:lstStyle/>
          <a:p>
            <a:fld id="{BDCBC7E2-BBB4-49F0-9D53-2C86634E726E}"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427646252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68423258-5F3F-494F-801D-058BBD85885B}" type="datetimeFigureOut">
              <a:rPr lang="en-GB" smtClean="0">
                <a:solidFill>
                  <a:prstClr val="black">
                    <a:tint val="75000"/>
                  </a:prstClr>
                </a:solidFill>
              </a:rPr>
              <a:pPr/>
              <a:t>29/11/2024</a:t>
            </a:fld>
            <a:endParaRPr lang="en-GB">
              <a:solidFill>
                <a:prstClr val="black">
                  <a:tint val="75000"/>
                </a:prstClr>
              </a:solidFill>
            </a:endParaRPr>
          </a:p>
        </p:txBody>
      </p:sp>
      <p:sp>
        <p:nvSpPr>
          <p:cNvPr id="4" name="Footer Placeholder 3"/>
          <p:cNvSpPr>
            <a:spLocks noGrp="1"/>
          </p:cNvSpPr>
          <p:nvPr>
            <p:ph type="ftr" sz="quarter" idx="11"/>
          </p:nvPr>
        </p:nvSpPr>
        <p:spPr/>
        <p:txBody>
          <a:bodyPr/>
          <a:lstStyle/>
          <a:p>
            <a:endParaRPr lang="en-GB">
              <a:solidFill>
                <a:prstClr val="black">
                  <a:tint val="75000"/>
                </a:prstClr>
              </a:solidFill>
            </a:endParaRPr>
          </a:p>
        </p:txBody>
      </p:sp>
      <p:sp>
        <p:nvSpPr>
          <p:cNvPr id="5" name="Slide Number Placeholder 4"/>
          <p:cNvSpPr>
            <a:spLocks noGrp="1"/>
          </p:cNvSpPr>
          <p:nvPr>
            <p:ph type="sldNum" sz="quarter" idx="12"/>
          </p:nvPr>
        </p:nvSpPr>
        <p:spPr/>
        <p:txBody>
          <a:bodyPr/>
          <a:lstStyle/>
          <a:p>
            <a:fld id="{BDCBC7E2-BBB4-49F0-9D53-2C86634E726E}"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4561477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423258-5F3F-494F-801D-058BBD85885B}" type="datetimeFigureOut">
              <a:rPr lang="en-GB" smtClean="0">
                <a:solidFill>
                  <a:prstClr val="black">
                    <a:tint val="75000"/>
                  </a:prstClr>
                </a:solidFill>
              </a:rPr>
              <a:pPr/>
              <a:t>29/11/2024</a:t>
            </a:fld>
            <a:endParaRPr lang="en-GB">
              <a:solidFill>
                <a:prstClr val="black">
                  <a:tint val="75000"/>
                </a:prstClr>
              </a:solidFill>
            </a:endParaRPr>
          </a:p>
        </p:txBody>
      </p:sp>
      <p:sp>
        <p:nvSpPr>
          <p:cNvPr id="3" name="Footer Placeholder 2"/>
          <p:cNvSpPr>
            <a:spLocks noGrp="1"/>
          </p:cNvSpPr>
          <p:nvPr>
            <p:ph type="ftr" sz="quarter" idx="11"/>
          </p:nvPr>
        </p:nvSpPr>
        <p:spPr/>
        <p:txBody>
          <a:bodyPr/>
          <a:lstStyle/>
          <a:p>
            <a:endParaRPr lang="en-GB">
              <a:solidFill>
                <a:prstClr val="black">
                  <a:tint val="75000"/>
                </a:prstClr>
              </a:solidFill>
            </a:endParaRPr>
          </a:p>
        </p:txBody>
      </p:sp>
      <p:sp>
        <p:nvSpPr>
          <p:cNvPr id="4" name="Slide Number Placeholder 3"/>
          <p:cNvSpPr>
            <a:spLocks noGrp="1"/>
          </p:cNvSpPr>
          <p:nvPr>
            <p:ph type="sldNum" sz="quarter" idx="12"/>
          </p:nvPr>
        </p:nvSpPr>
        <p:spPr/>
        <p:txBody>
          <a:bodyPr/>
          <a:lstStyle/>
          <a:p>
            <a:fld id="{BDCBC7E2-BBB4-49F0-9D53-2C86634E726E}"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00006369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smtClean="0"/>
              <a:t>Click to edit Master title style</a:t>
            </a:r>
            <a:endParaRPr lang="en-GB"/>
          </a:p>
        </p:txBody>
      </p:sp>
      <p:sp>
        <p:nvSpPr>
          <p:cNvPr id="3" name="Content Placeholder 2"/>
          <p:cNvSpPr>
            <a:spLocks noGrp="1"/>
          </p:cNvSpPr>
          <p:nvPr>
            <p:ph idx="1"/>
          </p:nvPr>
        </p:nvSpPr>
        <p:spPr>
          <a:xfrm>
            <a:off x="7774782" y="1481138"/>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smtClean="0"/>
              <a:t>Edit Master text styles</a:t>
            </a:r>
          </a:p>
        </p:txBody>
      </p:sp>
      <p:sp>
        <p:nvSpPr>
          <p:cNvPr id="5" name="Date Placeholder 4"/>
          <p:cNvSpPr>
            <a:spLocks noGrp="1"/>
          </p:cNvSpPr>
          <p:nvPr>
            <p:ph type="dt" sz="half" idx="10"/>
          </p:nvPr>
        </p:nvSpPr>
        <p:spPr/>
        <p:txBody>
          <a:bodyPr/>
          <a:lstStyle/>
          <a:p>
            <a:fld id="{68423258-5F3F-494F-801D-058BBD85885B}" type="datetimeFigureOut">
              <a:rPr lang="en-GB" smtClean="0">
                <a:solidFill>
                  <a:prstClr val="black">
                    <a:tint val="75000"/>
                  </a:prstClr>
                </a:solidFill>
              </a:rPr>
              <a:pPr/>
              <a:t>29/11/2024</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BDCBC7E2-BBB4-49F0-9D53-2C86634E726E}"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19344321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smtClean="0"/>
              <a:t>Click to edit Master title style</a:t>
            </a:r>
            <a:endParaRPr lang="en-GB"/>
          </a:p>
        </p:txBody>
      </p:sp>
      <p:sp>
        <p:nvSpPr>
          <p:cNvPr id="3" name="Picture Placeholder 2"/>
          <p:cNvSpPr>
            <a:spLocks noGrp="1"/>
          </p:cNvSpPr>
          <p:nvPr>
            <p:ph type="pic" idx="1"/>
          </p:nvPr>
        </p:nvSpPr>
        <p:spPr>
          <a:xfrm>
            <a:off x="7774782" y="1481138"/>
            <a:ext cx="9258300" cy="7310438"/>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endParaRPr lang="en-GB"/>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smtClean="0"/>
              <a:t>Edit Master text styles</a:t>
            </a:r>
          </a:p>
        </p:txBody>
      </p:sp>
      <p:sp>
        <p:nvSpPr>
          <p:cNvPr id="5" name="Date Placeholder 4"/>
          <p:cNvSpPr>
            <a:spLocks noGrp="1"/>
          </p:cNvSpPr>
          <p:nvPr>
            <p:ph type="dt" sz="half" idx="10"/>
          </p:nvPr>
        </p:nvSpPr>
        <p:spPr/>
        <p:txBody>
          <a:bodyPr/>
          <a:lstStyle/>
          <a:p>
            <a:fld id="{68423258-5F3F-494F-801D-058BBD85885B}" type="datetimeFigureOut">
              <a:rPr lang="en-GB" smtClean="0">
                <a:solidFill>
                  <a:prstClr val="black">
                    <a:tint val="75000"/>
                  </a:prstClr>
                </a:solidFill>
              </a:rPr>
              <a:pPr/>
              <a:t>29/11/2024</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BDCBC7E2-BBB4-49F0-9D53-2C86634E726E}"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66584475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8423258-5F3F-494F-801D-058BBD85885B}" type="datetimeFigureOut">
              <a:rPr lang="en-GB" smtClean="0">
                <a:solidFill>
                  <a:prstClr val="black">
                    <a:tint val="75000"/>
                  </a:prstClr>
                </a:solidFill>
              </a:rPr>
              <a:pPr/>
              <a:t>29/11/2024</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BDCBC7E2-BBB4-49F0-9D53-2C86634E726E}"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45881085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0" y="547688"/>
            <a:ext cx="3943350" cy="871775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1257300" y="547688"/>
            <a:ext cx="11601450" cy="871775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8423258-5F3F-494F-801D-058BBD85885B}" type="datetimeFigureOut">
              <a:rPr lang="en-GB" smtClean="0">
                <a:solidFill>
                  <a:prstClr val="black">
                    <a:tint val="75000"/>
                  </a:prstClr>
                </a:solidFill>
              </a:rPr>
              <a:pPr/>
              <a:t>29/11/2024</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BDCBC7E2-BBB4-49F0-9D53-2C86634E726E}"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66574193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Abstract placeholder 07">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9144002" y="0"/>
            <a:ext cx="9144000" cy="10287000"/>
          </a:xfrm>
          <a:custGeom>
            <a:avLst/>
            <a:gdLst>
              <a:gd name="connsiteX0" fmla="*/ 0 w 1981200"/>
              <a:gd name="connsiteY0" fmla="*/ 0 h 2228850"/>
              <a:gd name="connsiteX1" fmla="*/ 1981200 w 1981200"/>
              <a:gd name="connsiteY1" fmla="*/ 0 h 2228850"/>
              <a:gd name="connsiteX2" fmla="*/ 1981200 w 1981200"/>
              <a:gd name="connsiteY2" fmla="*/ 2228850 h 2228850"/>
              <a:gd name="connsiteX3" fmla="*/ 0 w 1981200"/>
              <a:gd name="connsiteY3" fmla="*/ 2228850 h 2228850"/>
              <a:gd name="connsiteX4" fmla="*/ 509451 w 1981200"/>
              <a:gd name="connsiteY4" fmla="*/ 1116311 h 2228850"/>
              <a:gd name="connsiteX5" fmla="*/ 0 w 1981200"/>
              <a:gd name="connsiteY5" fmla="*/ 0 h 222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81200" h="2228850">
                <a:moveTo>
                  <a:pt x="0" y="0"/>
                </a:moveTo>
                <a:cubicBezTo>
                  <a:pt x="0" y="0"/>
                  <a:pt x="0" y="0"/>
                  <a:pt x="1981200" y="0"/>
                </a:cubicBezTo>
                <a:lnTo>
                  <a:pt x="1981200" y="2228850"/>
                </a:lnTo>
                <a:cubicBezTo>
                  <a:pt x="1981200" y="2228850"/>
                  <a:pt x="1981200" y="2228850"/>
                  <a:pt x="0" y="2228850"/>
                </a:cubicBezTo>
                <a:cubicBezTo>
                  <a:pt x="313218" y="1957315"/>
                  <a:pt x="509451" y="1561327"/>
                  <a:pt x="509451" y="1116311"/>
                </a:cubicBezTo>
                <a:cubicBezTo>
                  <a:pt x="509451" y="671295"/>
                  <a:pt x="313218" y="271535"/>
                  <a:pt x="0"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1154441661"/>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683545"/>
            <a:ext cx="15544800" cy="3581400"/>
          </a:xfrm>
        </p:spPr>
        <p:txBody>
          <a:bodyPr anchor="b"/>
          <a:lstStyle>
            <a:lvl1pPr algn="ctr">
              <a:defRPr sz="9000"/>
            </a:lvl1pPr>
          </a:lstStyle>
          <a:p>
            <a:r>
              <a:rPr lang="en-US"/>
              <a:t>Click to edit Master title style</a:t>
            </a:r>
            <a:endParaRPr lang="en-US" dirty="0"/>
          </a:p>
        </p:txBody>
      </p:sp>
      <p:sp>
        <p:nvSpPr>
          <p:cNvPr id="3" name="Subtitle 2"/>
          <p:cNvSpPr>
            <a:spLocks noGrp="1"/>
          </p:cNvSpPr>
          <p:nvPr>
            <p:ph type="subTitle" idx="1"/>
          </p:nvPr>
        </p:nvSpPr>
        <p:spPr>
          <a:xfrm>
            <a:off x="2286000" y="5403057"/>
            <a:ext cx="13716000" cy="2483643"/>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A661F8B-F623-4588-A9EE-D1963B1AC4BA}" type="datetimeFigureOut">
              <a:rPr lang="en-US" smtClean="0">
                <a:solidFill>
                  <a:prstClr val="black">
                    <a:tint val="75000"/>
                  </a:prstClr>
                </a:solidFill>
              </a:rPr>
              <a:pPr/>
              <a:t>11/29/2024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955C3F0-2CE9-445A-B520-C41D3F81A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9523664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A661F8B-F623-4588-A9EE-D1963B1AC4BA}" type="datetimeFigureOut">
              <a:rPr lang="en-US" smtClean="0">
                <a:solidFill>
                  <a:prstClr val="black">
                    <a:tint val="75000"/>
                  </a:prstClr>
                </a:solidFill>
              </a:rPr>
              <a:pPr/>
              <a:t>11/29/2024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955C3F0-2CE9-445A-B520-C41D3F81A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0424499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47777" y="2564611"/>
            <a:ext cx="15773400" cy="4279106"/>
          </a:xfrm>
        </p:spPr>
        <p:txBody>
          <a:bodyPr anchor="b"/>
          <a:lstStyle>
            <a:lvl1pPr>
              <a:defRPr sz="9000"/>
            </a:lvl1pPr>
          </a:lstStyle>
          <a:p>
            <a:r>
              <a:rPr lang="en-US"/>
              <a:t>Click to edit Master title style</a:t>
            </a:r>
            <a:endParaRPr lang="en-US" dirty="0"/>
          </a:p>
        </p:txBody>
      </p:sp>
      <p:sp>
        <p:nvSpPr>
          <p:cNvPr id="3" name="Text Placeholder 2"/>
          <p:cNvSpPr>
            <a:spLocks noGrp="1"/>
          </p:cNvSpPr>
          <p:nvPr>
            <p:ph type="body" idx="1"/>
          </p:nvPr>
        </p:nvSpPr>
        <p:spPr>
          <a:xfrm>
            <a:off x="1247777" y="6884198"/>
            <a:ext cx="15773400" cy="2250281"/>
          </a:xfrm>
        </p:spPr>
        <p:txBody>
          <a:bodyPr/>
          <a:lstStyle>
            <a:lvl1pPr marL="0" indent="0">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A661F8B-F623-4588-A9EE-D1963B1AC4BA}" type="datetimeFigureOut">
              <a:rPr lang="en-US" smtClean="0">
                <a:solidFill>
                  <a:prstClr val="black">
                    <a:tint val="75000"/>
                  </a:prstClr>
                </a:solidFill>
              </a:rPr>
              <a:pPr/>
              <a:t>11/29/2024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955C3F0-2CE9-445A-B520-C41D3F81A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5030437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57300" y="2738438"/>
            <a:ext cx="7772400" cy="65270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9258300" y="2738438"/>
            <a:ext cx="7772400" cy="65270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A661F8B-F623-4588-A9EE-D1963B1AC4BA}" type="datetimeFigureOut">
              <a:rPr lang="en-US" smtClean="0">
                <a:solidFill>
                  <a:prstClr val="black">
                    <a:tint val="75000"/>
                  </a:prstClr>
                </a:solidFill>
              </a:rPr>
              <a:pPr/>
              <a:t>11/29/2024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955C3F0-2CE9-445A-B520-C41D3F81A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9206171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11/29/2024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691"/>
            <a:ext cx="15773400" cy="1988345"/>
          </a:xfrm>
        </p:spPr>
        <p:txBody>
          <a:bodyPr/>
          <a:lstStyle/>
          <a:p>
            <a:r>
              <a:rPr lang="en-US"/>
              <a:t>Click to edit Master title style</a:t>
            </a:r>
            <a:endParaRPr lang="en-US" dirty="0"/>
          </a:p>
        </p:txBody>
      </p:sp>
      <p:sp>
        <p:nvSpPr>
          <p:cNvPr id="3" name="Text Placeholder 2"/>
          <p:cNvSpPr>
            <a:spLocks noGrp="1"/>
          </p:cNvSpPr>
          <p:nvPr>
            <p:ph type="body" idx="1"/>
          </p:nvPr>
        </p:nvSpPr>
        <p:spPr>
          <a:xfrm>
            <a:off x="1259684" y="2521745"/>
            <a:ext cx="7736681"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4" name="Content Placeholder 3"/>
          <p:cNvSpPr>
            <a:spLocks noGrp="1"/>
          </p:cNvSpPr>
          <p:nvPr>
            <p:ph sz="half" idx="2"/>
          </p:nvPr>
        </p:nvSpPr>
        <p:spPr>
          <a:xfrm>
            <a:off x="1259684" y="3757613"/>
            <a:ext cx="7736681"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9258302" y="2521745"/>
            <a:ext cx="7774782"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6" name="Content Placeholder 5"/>
          <p:cNvSpPr>
            <a:spLocks noGrp="1"/>
          </p:cNvSpPr>
          <p:nvPr>
            <p:ph sz="quarter" idx="4"/>
          </p:nvPr>
        </p:nvSpPr>
        <p:spPr>
          <a:xfrm>
            <a:off x="9258302" y="3757613"/>
            <a:ext cx="7774782"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A661F8B-F623-4588-A9EE-D1963B1AC4BA}" type="datetimeFigureOut">
              <a:rPr lang="en-US" smtClean="0">
                <a:solidFill>
                  <a:prstClr val="black">
                    <a:tint val="75000"/>
                  </a:prstClr>
                </a:solidFill>
              </a:rPr>
              <a:pPr/>
              <a:t>11/29/2024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5955C3F0-2CE9-445A-B520-C41D3F81A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6168520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A661F8B-F623-4588-A9EE-D1963B1AC4BA}" type="datetimeFigureOut">
              <a:rPr lang="en-US" smtClean="0">
                <a:solidFill>
                  <a:prstClr val="black">
                    <a:tint val="75000"/>
                  </a:prstClr>
                </a:solidFill>
              </a:rPr>
              <a:pPr/>
              <a:t>11/29/2024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5955C3F0-2CE9-445A-B520-C41D3F81A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5717368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A661F8B-F623-4588-A9EE-D1963B1AC4BA}" type="datetimeFigureOut">
              <a:rPr lang="en-US" smtClean="0">
                <a:solidFill>
                  <a:prstClr val="black">
                    <a:tint val="75000"/>
                  </a:prstClr>
                </a:solidFill>
              </a:rPr>
              <a:pPr/>
              <a:t>11/29/2024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5955C3F0-2CE9-445A-B520-C41D3F81A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0500418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a:t>Click to edit Master title style</a:t>
            </a:r>
            <a:endParaRPr lang="en-US" dirty="0"/>
          </a:p>
        </p:txBody>
      </p:sp>
      <p:sp>
        <p:nvSpPr>
          <p:cNvPr id="3" name="Content Placeholder 2"/>
          <p:cNvSpPr>
            <a:spLocks noGrp="1"/>
          </p:cNvSpPr>
          <p:nvPr>
            <p:ph idx="1"/>
          </p:nvPr>
        </p:nvSpPr>
        <p:spPr>
          <a:xfrm>
            <a:off x="7774782" y="1481141"/>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Click to edit Master text styles</a:t>
            </a:r>
          </a:p>
        </p:txBody>
      </p:sp>
      <p:sp>
        <p:nvSpPr>
          <p:cNvPr id="5" name="Date Placeholder 4"/>
          <p:cNvSpPr>
            <a:spLocks noGrp="1"/>
          </p:cNvSpPr>
          <p:nvPr>
            <p:ph type="dt" sz="half" idx="10"/>
          </p:nvPr>
        </p:nvSpPr>
        <p:spPr/>
        <p:txBody>
          <a:bodyPr/>
          <a:lstStyle/>
          <a:p>
            <a:fld id="{4A661F8B-F623-4588-A9EE-D1963B1AC4BA}" type="datetimeFigureOut">
              <a:rPr lang="en-US" smtClean="0">
                <a:solidFill>
                  <a:prstClr val="black">
                    <a:tint val="75000"/>
                  </a:prstClr>
                </a:solidFill>
              </a:rPr>
              <a:pPr/>
              <a:t>11/29/2024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955C3F0-2CE9-445A-B520-C41D3F81A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4526236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774782" y="1481141"/>
            <a:ext cx="9258300" cy="7310438"/>
          </a:xfrm>
        </p:spPr>
        <p:txBody>
          <a:bodyPr anchor="t"/>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r>
              <a:rPr lang="en-US"/>
              <a:t>Click icon to add picture</a:t>
            </a:r>
            <a:endParaRPr lang="en-US" dirty="0"/>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Click to edit Master text styles</a:t>
            </a:r>
          </a:p>
        </p:txBody>
      </p:sp>
      <p:sp>
        <p:nvSpPr>
          <p:cNvPr id="5" name="Date Placeholder 4"/>
          <p:cNvSpPr>
            <a:spLocks noGrp="1"/>
          </p:cNvSpPr>
          <p:nvPr>
            <p:ph type="dt" sz="half" idx="10"/>
          </p:nvPr>
        </p:nvSpPr>
        <p:spPr/>
        <p:txBody>
          <a:bodyPr/>
          <a:lstStyle/>
          <a:p>
            <a:fld id="{4A661F8B-F623-4588-A9EE-D1963B1AC4BA}" type="datetimeFigureOut">
              <a:rPr lang="en-US" smtClean="0">
                <a:solidFill>
                  <a:prstClr val="black">
                    <a:tint val="75000"/>
                  </a:prstClr>
                </a:solidFill>
              </a:rPr>
              <a:pPr/>
              <a:t>11/29/2024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955C3F0-2CE9-445A-B520-C41D3F81A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0110501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A661F8B-F623-4588-A9EE-D1963B1AC4BA}" type="datetimeFigureOut">
              <a:rPr lang="en-US" smtClean="0">
                <a:solidFill>
                  <a:prstClr val="black">
                    <a:tint val="75000"/>
                  </a:prstClr>
                </a:solidFill>
              </a:rPr>
              <a:pPr/>
              <a:t>11/29/2024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955C3F0-2CE9-445A-B520-C41D3F81A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9639577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2" y="547688"/>
            <a:ext cx="3943350" cy="871775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57302" y="547688"/>
            <a:ext cx="11601450" cy="871775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A661F8B-F623-4588-A9EE-D1963B1AC4BA}" type="datetimeFigureOut">
              <a:rPr lang="en-US" smtClean="0">
                <a:solidFill>
                  <a:prstClr val="black">
                    <a:tint val="75000"/>
                  </a:prstClr>
                </a:solidFill>
              </a:rPr>
              <a:pPr/>
              <a:t>11/29/2024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955C3F0-2CE9-445A-B520-C41D3F81A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9126714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11/29/2024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11/29/2024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11/29/2024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11/29/2024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688"/>
            <a:ext cx="15773400" cy="1988345"/>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1257300" y="2738438"/>
            <a:ext cx="15773400" cy="6527007"/>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1257300" y="9534526"/>
            <a:ext cx="41148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fld id="{68423258-5F3F-494F-801D-058BBD85885B}" type="datetimeFigureOut">
              <a:rPr lang="en-GB" smtClean="0">
                <a:solidFill>
                  <a:prstClr val="black">
                    <a:tint val="75000"/>
                  </a:prstClr>
                </a:solidFill>
              </a:rPr>
              <a:pPr/>
              <a:t>29/11/2024</a:t>
            </a:fld>
            <a:endParaRPr lang="en-GB">
              <a:solidFill>
                <a:prstClr val="black">
                  <a:tint val="75000"/>
                </a:prstClr>
              </a:solidFill>
            </a:endParaRPr>
          </a:p>
        </p:txBody>
      </p:sp>
      <p:sp>
        <p:nvSpPr>
          <p:cNvPr id="5" name="Footer Placeholder 4"/>
          <p:cNvSpPr>
            <a:spLocks noGrp="1"/>
          </p:cNvSpPr>
          <p:nvPr>
            <p:ph type="ftr" sz="quarter" idx="3"/>
          </p:nvPr>
        </p:nvSpPr>
        <p:spPr>
          <a:xfrm>
            <a:off x="6057900" y="9534526"/>
            <a:ext cx="6172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endParaRPr lang="en-GB">
              <a:solidFill>
                <a:prstClr val="black">
                  <a:tint val="75000"/>
                </a:prstClr>
              </a:solidFill>
            </a:endParaRPr>
          </a:p>
        </p:txBody>
      </p:sp>
      <p:sp>
        <p:nvSpPr>
          <p:cNvPr id="6" name="Slide Number Placeholder 5"/>
          <p:cNvSpPr>
            <a:spLocks noGrp="1"/>
          </p:cNvSpPr>
          <p:nvPr>
            <p:ph type="sldNum" sz="quarter" idx="4"/>
          </p:nvPr>
        </p:nvSpPr>
        <p:spPr>
          <a:xfrm>
            <a:off x="12915900" y="9534526"/>
            <a:ext cx="41148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fld id="{BDCBC7E2-BBB4-49F0-9D53-2C86634E726E}"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414521908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688"/>
            <a:ext cx="15773400" cy="1988345"/>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1257300" y="2738438"/>
            <a:ext cx="15773400" cy="6527007"/>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1257300" y="9534526"/>
            <a:ext cx="41148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fld id="{68423258-5F3F-494F-801D-058BBD85885B}" type="datetimeFigureOut">
              <a:rPr lang="en-GB" smtClean="0">
                <a:solidFill>
                  <a:prstClr val="black">
                    <a:tint val="75000"/>
                  </a:prstClr>
                </a:solidFill>
              </a:rPr>
              <a:pPr/>
              <a:t>29/11/2024</a:t>
            </a:fld>
            <a:endParaRPr lang="en-GB">
              <a:solidFill>
                <a:prstClr val="black">
                  <a:tint val="75000"/>
                </a:prstClr>
              </a:solidFill>
            </a:endParaRPr>
          </a:p>
        </p:txBody>
      </p:sp>
      <p:sp>
        <p:nvSpPr>
          <p:cNvPr id="5" name="Footer Placeholder 4"/>
          <p:cNvSpPr>
            <a:spLocks noGrp="1"/>
          </p:cNvSpPr>
          <p:nvPr>
            <p:ph type="ftr" sz="quarter" idx="3"/>
          </p:nvPr>
        </p:nvSpPr>
        <p:spPr>
          <a:xfrm>
            <a:off x="6057900" y="9534526"/>
            <a:ext cx="6172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endParaRPr lang="en-GB">
              <a:solidFill>
                <a:prstClr val="black">
                  <a:tint val="75000"/>
                </a:prstClr>
              </a:solidFill>
            </a:endParaRPr>
          </a:p>
        </p:txBody>
      </p:sp>
      <p:sp>
        <p:nvSpPr>
          <p:cNvPr id="6" name="Slide Number Placeholder 5"/>
          <p:cNvSpPr>
            <a:spLocks noGrp="1"/>
          </p:cNvSpPr>
          <p:nvPr>
            <p:ph type="sldNum" sz="quarter" idx="4"/>
          </p:nvPr>
        </p:nvSpPr>
        <p:spPr>
          <a:xfrm>
            <a:off x="12915900" y="9534526"/>
            <a:ext cx="41148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fld id="{BDCBC7E2-BBB4-49F0-9D53-2C86634E726E}"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969793648"/>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691"/>
            <a:ext cx="15773400" cy="1988345"/>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57300" y="2738438"/>
            <a:ext cx="15773400" cy="652700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257300" y="9534529"/>
            <a:ext cx="41148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pPr defTabSz="685800"/>
            <a:fld id="{4A661F8B-F623-4588-A9EE-D1963B1AC4BA}" type="datetimeFigureOut">
              <a:rPr lang="en-US" smtClean="0">
                <a:solidFill>
                  <a:prstClr val="black">
                    <a:tint val="75000"/>
                  </a:prstClr>
                </a:solidFill>
              </a:rPr>
              <a:pPr defTabSz="685800"/>
              <a:t>11/29/2024</a:t>
            </a:fld>
            <a:endParaRPr lang="en-US">
              <a:solidFill>
                <a:prstClr val="black">
                  <a:tint val="75000"/>
                </a:prstClr>
              </a:solidFill>
            </a:endParaRPr>
          </a:p>
        </p:txBody>
      </p:sp>
      <p:sp>
        <p:nvSpPr>
          <p:cNvPr id="5" name="Footer Placeholder 4"/>
          <p:cNvSpPr>
            <a:spLocks noGrp="1"/>
          </p:cNvSpPr>
          <p:nvPr>
            <p:ph type="ftr" sz="quarter" idx="3"/>
          </p:nvPr>
        </p:nvSpPr>
        <p:spPr>
          <a:xfrm>
            <a:off x="6057900" y="9534529"/>
            <a:ext cx="6172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pPr defTabSz="685800"/>
            <a:endParaRPr lang="en-US">
              <a:solidFill>
                <a:prstClr val="black">
                  <a:tint val="75000"/>
                </a:prstClr>
              </a:solidFill>
            </a:endParaRPr>
          </a:p>
        </p:txBody>
      </p:sp>
      <p:sp>
        <p:nvSpPr>
          <p:cNvPr id="6" name="Slide Number Placeholder 5"/>
          <p:cNvSpPr>
            <a:spLocks noGrp="1"/>
          </p:cNvSpPr>
          <p:nvPr>
            <p:ph type="sldNum" sz="quarter" idx="4"/>
          </p:nvPr>
        </p:nvSpPr>
        <p:spPr>
          <a:xfrm>
            <a:off x="12915900" y="9534529"/>
            <a:ext cx="41148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pPr defTabSz="685800"/>
            <a:fld id="{5955C3F0-2CE9-445A-B520-C41D3F81A63F}"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924224915"/>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18.jpg"/><Relationship Id="rId5" Type="http://schemas.openxmlformats.org/officeDocument/2006/relationships/image" Target="../media/image10.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10.png"/><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10.png"/><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2.jpg"/><Relationship Id="rId1" Type="http://schemas.openxmlformats.org/officeDocument/2006/relationships/slideLayout" Target="../slideLayouts/slideLayout25.xml"/><Relationship Id="rId4" Type="http://schemas.microsoft.com/office/2007/relationships/hdphoto" Target="../media/hdphoto1.wdp"/></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6.png"/></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slideLayout" Target="../slideLayouts/slideLayout7.xml"/><Relationship Id="rId7" Type="http://schemas.openxmlformats.org/officeDocument/2006/relationships/image" Target="../media/image8.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30.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10.png"/><Relationship Id="rId4" Type="http://schemas.openxmlformats.org/officeDocument/2006/relationships/image" Target="../media/image9.png"/></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7.png"/></Relationships>
</file>

<file path=ppt/slides/_rels/slide37.xml.rels><?xml version="1.0" encoding="UTF-8" standalone="yes"?>
<Relationships xmlns="http://schemas.openxmlformats.org/package/2006/relationships"><Relationship Id="rId8" Type="http://schemas.openxmlformats.org/officeDocument/2006/relationships/slide" Target="slide15.xml"/><Relationship Id="rId3" Type="http://schemas.openxmlformats.org/officeDocument/2006/relationships/slide" Target="slide17.xml"/><Relationship Id="rId7" Type="http://schemas.openxmlformats.org/officeDocument/2006/relationships/slide" Target="slide13.xml"/><Relationship Id="rId12" Type="http://schemas.openxmlformats.org/officeDocument/2006/relationships/image" Target="../media/image30.png"/><Relationship Id="rId2" Type="http://schemas.openxmlformats.org/officeDocument/2006/relationships/image" Target="../media/image28.png"/><Relationship Id="rId1" Type="http://schemas.openxmlformats.org/officeDocument/2006/relationships/slideLayout" Target="../slideLayouts/slideLayout36.xml"/><Relationship Id="rId6" Type="http://schemas.openxmlformats.org/officeDocument/2006/relationships/slide" Target="slide12.xml"/><Relationship Id="rId11" Type="http://schemas.openxmlformats.org/officeDocument/2006/relationships/slide" Target="slide19.xml"/><Relationship Id="rId5" Type="http://schemas.openxmlformats.org/officeDocument/2006/relationships/slide" Target="slide11.xml"/><Relationship Id="rId10" Type="http://schemas.openxmlformats.org/officeDocument/2006/relationships/slide" Target="slide18.xml"/><Relationship Id="rId4" Type="http://schemas.openxmlformats.org/officeDocument/2006/relationships/image" Target="../media/image29.png"/><Relationship Id="rId9" Type="http://schemas.openxmlformats.org/officeDocument/2006/relationships/slide" Target="slide16.xml"/></Relationships>
</file>

<file path=ppt/slides/_rels/slide38.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audio" Target="../media/audio2.wav"/><Relationship Id="rId7" Type="http://schemas.openxmlformats.org/officeDocument/2006/relationships/slide" Target="slide34.xml"/><Relationship Id="rId2" Type="http://schemas.openxmlformats.org/officeDocument/2006/relationships/audio" Target="../media/audio1.wav"/><Relationship Id="rId1" Type="http://schemas.openxmlformats.org/officeDocument/2006/relationships/slideLayout" Target="../slideLayouts/slideLayout36.xml"/><Relationship Id="rId6" Type="http://schemas.openxmlformats.org/officeDocument/2006/relationships/image" Target="../media/image33.png"/><Relationship Id="rId5" Type="http://schemas.openxmlformats.org/officeDocument/2006/relationships/image" Target="../media/image32.png"/><Relationship Id="rId10" Type="http://schemas.openxmlformats.org/officeDocument/2006/relationships/image" Target="../media/image36.png"/><Relationship Id="rId4" Type="http://schemas.openxmlformats.org/officeDocument/2006/relationships/image" Target="../media/image31.png"/><Relationship Id="rId9" Type="http://schemas.openxmlformats.org/officeDocument/2006/relationships/image" Target="../media/image35.gif"/></Relationships>
</file>

<file path=ppt/slides/_rels/slide39.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audio" Target="../media/audio1.wav"/><Relationship Id="rId7" Type="http://schemas.openxmlformats.org/officeDocument/2006/relationships/slide" Target="slide34.xml"/><Relationship Id="rId2" Type="http://schemas.openxmlformats.org/officeDocument/2006/relationships/audio" Target="../media/audio2.wav"/><Relationship Id="rId1" Type="http://schemas.openxmlformats.org/officeDocument/2006/relationships/slideLayout" Target="../slideLayouts/slideLayout36.xml"/><Relationship Id="rId6" Type="http://schemas.openxmlformats.org/officeDocument/2006/relationships/image" Target="../media/image33.png"/><Relationship Id="rId5" Type="http://schemas.openxmlformats.org/officeDocument/2006/relationships/image" Target="../media/image32.png"/><Relationship Id="rId10" Type="http://schemas.openxmlformats.org/officeDocument/2006/relationships/image" Target="../media/image36.png"/><Relationship Id="rId4" Type="http://schemas.openxmlformats.org/officeDocument/2006/relationships/image" Target="../media/image31.png"/><Relationship Id="rId9" Type="http://schemas.openxmlformats.org/officeDocument/2006/relationships/image" Target="../media/image35.gif"/></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g"/><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audio" Target="../media/audio1.wav"/><Relationship Id="rId7" Type="http://schemas.openxmlformats.org/officeDocument/2006/relationships/slide" Target="slide34.xml"/><Relationship Id="rId2" Type="http://schemas.openxmlformats.org/officeDocument/2006/relationships/audio" Target="../media/audio2.wav"/><Relationship Id="rId1" Type="http://schemas.openxmlformats.org/officeDocument/2006/relationships/slideLayout" Target="../slideLayouts/slideLayout36.xml"/><Relationship Id="rId6" Type="http://schemas.openxmlformats.org/officeDocument/2006/relationships/image" Target="../media/image33.png"/><Relationship Id="rId5" Type="http://schemas.openxmlformats.org/officeDocument/2006/relationships/image" Target="../media/image32.png"/><Relationship Id="rId10" Type="http://schemas.openxmlformats.org/officeDocument/2006/relationships/image" Target="../media/image36.png"/><Relationship Id="rId4" Type="http://schemas.openxmlformats.org/officeDocument/2006/relationships/image" Target="../media/image31.png"/><Relationship Id="rId9" Type="http://schemas.openxmlformats.org/officeDocument/2006/relationships/image" Target="../media/image35.gif"/></Relationships>
</file>

<file path=ppt/slides/_rels/slide41.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audio" Target="../media/audio1.wav"/><Relationship Id="rId7" Type="http://schemas.openxmlformats.org/officeDocument/2006/relationships/slide" Target="slide34.xml"/><Relationship Id="rId2" Type="http://schemas.openxmlformats.org/officeDocument/2006/relationships/audio" Target="../media/audio2.wav"/><Relationship Id="rId1" Type="http://schemas.openxmlformats.org/officeDocument/2006/relationships/slideLayout" Target="../slideLayouts/slideLayout36.xml"/><Relationship Id="rId6" Type="http://schemas.openxmlformats.org/officeDocument/2006/relationships/image" Target="../media/image33.png"/><Relationship Id="rId5" Type="http://schemas.openxmlformats.org/officeDocument/2006/relationships/image" Target="../media/image32.png"/><Relationship Id="rId10" Type="http://schemas.openxmlformats.org/officeDocument/2006/relationships/image" Target="../media/image36.png"/><Relationship Id="rId4" Type="http://schemas.openxmlformats.org/officeDocument/2006/relationships/image" Target="../media/image31.png"/><Relationship Id="rId9" Type="http://schemas.openxmlformats.org/officeDocument/2006/relationships/image" Target="../media/image35.gif"/></Relationships>
</file>

<file path=ppt/slides/_rels/slide42.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audio" Target="../media/audio1.wav"/><Relationship Id="rId7" Type="http://schemas.openxmlformats.org/officeDocument/2006/relationships/slide" Target="slide34.xml"/><Relationship Id="rId2" Type="http://schemas.openxmlformats.org/officeDocument/2006/relationships/audio" Target="../media/audio2.wav"/><Relationship Id="rId1" Type="http://schemas.openxmlformats.org/officeDocument/2006/relationships/slideLayout" Target="../slideLayouts/slideLayout36.xml"/><Relationship Id="rId6" Type="http://schemas.openxmlformats.org/officeDocument/2006/relationships/image" Target="../media/image33.png"/><Relationship Id="rId5" Type="http://schemas.openxmlformats.org/officeDocument/2006/relationships/image" Target="../media/image32.png"/><Relationship Id="rId10" Type="http://schemas.openxmlformats.org/officeDocument/2006/relationships/image" Target="../media/image36.png"/><Relationship Id="rId4" Type="http://schemas.openxmlformats.org/officeDocument/2006/relationships/image" Target="../media/image31.png"/><Relationship Id="rId9" Type="http://schemas.openxmlformats.org/officeDocument/2006/relationships/image" Target="../media/image35.gif"/></Relationships>
</file>

<file path=ppt/slides/_rels/slide43.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audio" Target="../media/audio1.wav"/><Relationship Id="rId7" Type="http://schemas.openxmlformats.org/officeDocument/2006/relationships/slide" Target="slide34.xml"/><Relationship Id="rId2" Type="http://schemas.openxmlformats.org/officeDocument/2006/relationships/audio" Target="../media/audio2.wav"/><Relationship Id="rId1" Type="http://schemas.openxmlformats.org/officeDocument/2006/relationships/slideLayout" Target="../slideLayouts/slideLayout36.xml"/><Relationship Id="rId6" Type="http://schemas.openxmlformats.org/officeDocument/2006/relationships/image" Target="../media/image33.png"/><Relationship Id="rId5" Type="http://schemas.openxmlformats.org/officeDocument/2006/relationships/image" Target="../media/image32.png"/><Relationship Id="rId10" Type="http://schemas.openxmlformats.org/officeDocument/2006/relationships/image" Target="../media/image36.png"/><Relationship Id="rId4" Type="http://schemas.openxmlformats.org/officeDocument/2006/relationships/image" Target="../media/image31.png"/><Relationship Id="rId9" Type="http://schemas.openxmlformats.org/officeDocument/2006/relationships/image" Target="../media/image35.gif"/></Relationships>
</file>

<file path=ppt/slides/_rels/slide44.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audio" Target="../media/audio1.wav"/><Relationship Id="rId7" Type="http://schemas.openxmlformats.org/officeDocument/2006/relationships/slide" Target="slide34.xml"/><Relationship Id="rId2" Type="http://schemas.openxmlformats.org/officeDocument/2006/relationships/audio" Target="../media/audio2.wav"/><Relationship Id="rId1" Type="http://schemas.openxmlformats.org/officeDocument/2006/relationships/slideLayout" Target="../slideLayouts/slideLayout36.xml"/><Relationship Id="rId6" Type="http://schemas.openxmlformats.org/officeDocument/2006/relationships/image" Target="../media/image33.png"/><Relationship Id="rId5" Type="http://schemas.openxmlformats.org/officeDocument/2006/relationships/image" Target="../media/image32.png"/><Relationship Id="rId10" Type="http://schemas.openxmlformats.org/officeDocument/2006/relationships/image" Target="../media/image36.png"/><Relationship Id="rId4" Type="http://schemas.openxmlformats.org/officeDocument/2006/relationships/image" Target="../media/image31.png"/><Relationship Id="rId9" Type="http://schemas.openxmlformats.org/officeDocument/2006/relationships/image" Target="../media/image35.gif"/></Relationships>
</file>

<file path=ppt/slides/_rels/slide45.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audio" Target="../media/audio1.wav"/><Relationship Id="rId7" Type="http://schemas.openxmlformats.org/officeDocument/2006/relationships/slide" Target="slide34.xml"/><Relationship Id="rId2" Type="http://schemas.openxmlformats.org/officeDocument/2006/relationships/audio" Target="../media/audio2.wav"/><Relationship Id="rId1" Type="http://schemas.openxmlformats.org/officeDocument/2006/relationships/slideLayout" Target="../slideLayouts/slideLayout36.xml"/><Relationship Id="rId6" Type="http://schemas.openxmlformats.org/officeDocument/2006/relationships/image" Target="../media/image33.png"/><Relationship Id="rId5" Type="http://schemas.openxmlformats.org/officeDocument/2006/relationships/image" Target="../media/image32.png"/><Relationship Id="rId10" Type="http://schemas.openxmlformats.org/officeDocument/2006/relationships/image" Target="../media/image36.png"/><Relationship Id="rId4" Type="http://schemas.openxmlformats.org/officeDocument/2006/relationships/image" Target="../media/image31.png"/><Relationship Id="rId9" Type="http://schemas.openxmlformats.org/officeDocument/2006/relationships/image" Target="../media/image35.gif"/></Relationships>
</file>

<file path=ppt/slides/_rels/slide4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21.jpg"/><Relationship Id="rId1" Type="http://schemas.openxmlformats.org/officeDocument/2006/relationships/slideLayout" Target="../slideLayouts/slideLayout37.xml"/></Relationships>
</file>

<file path=ppt/slides/_rels/slide47.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4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4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744" y="0"/>
            <a:ext cx="18279256" cy="10296556"/>
          </a:xfrm>
        </p:spPr>
      </p:pic>
      <p:sp>
        <p:nvSpPr>
          <p:cNvPr id="5" name="Rectangle 4"/>
          <p:cNvSpPr/>
          <p:nvPr/>
        </p:nvSpPr>
        <p:spPr>
          <a:xfrm>
            <a:off x="0" y="-266700"/>
            <a:ext cx="9144000" cy="8215326"/>
          </a:xfrm>
          <a:prstGeom prst="rect">
            <a:avLst/>
          </a:prstGeom>
        </p:spPr>
        <p:txBody>
          <a:bodyPr>
            <a:spAutoFit/>
          </a:bodyPr>
          <a:lstStyle/>
          <a:p>
            <a:pPr algn="ctr">
              <a:lnSpc>
                <a:spcPct val="115000"/>
              </a:lnSpc>
              <a:spcAft>
                <a:spcPts val="0"/>
              </a:spcAft>
            </a:pPr>
            <a:r>
              <a:rPr lang="vi-VN" sz="34400" b="1" smtClean="0">
                <a:solidFill>
                  <a:srgbClr val="FF0000"/>
                </a:solidFill>
                <a:effectLst>
                  <a:outerShdw blurRad="38100" dist="38100" dir="2700000" algn="tl">
                    <a:srgbClr val="000000">
                      <a:alpha val="43137"/>
                    </a:srgbClr>
                  </a:outerShdw>
                </a:effectLst>
                <a:latin typeface="#9Slide05 Agile Script Calligra" panose="03070402050302030203" pitchFamily="66" charset="-93"/>
                <a:ea typeface="Times New Roman" panose="02020603050405020304" pitchFamily="18" charset="0"/>
                <a:cs typeface="Times New Roman" panose="02020603050405020304" pitchFamily="18" charset="0"/>
              </a:rPr>
              <a:t>Làng</a:t>
            </a:r>
            <a:r>
              <a:rPr lang="de-DE" sz="34400" b="1" smtClean="0">
                <a:effectLst>
                  <a:outerShdw blurRad="38100" dist="38100" dir="2700000" algn="tl">
                    <a:srgbClr val="000000">
                      <a:alpha val="43137"/>
                    </a:srgbClr>
                  </a:outerShdw>
                </a:effectLst>
                <a:latin typeface="#9Slide05 Agile Script Calligra" panose="03070402050302030203" pitchFamily="66" charset="-93"/>
                <a:ea typeface="Times New Roman" panose="02020603050405020304" pitchFamily="18" charset="0"/>
                <a:cs typeface="Times New Roman" panose="02020603050405020304" pitchFamily="18" charset="0"/>
              </a:rPr>
              <a:t>                              </a:t>
            </a:r>
            <a:r>
              <a:rPr lang="de-DE" sz="11500" b="1">
                <a:solidFill>
                  <a:srgbClr val="FF0000"/>
                </a:solidFill>
                <a:effectLst>
                  <a:outerShdw blurRad="38100" dist="38100" dir="2700000" algn="tl">
                    <a:srgbClr val="000000">
                      <a:alpha val="43137"/>
                    </a:srgbClr>
                  </a:outerShdw>
                </a:effectLst>
                <a:latin typeface="#9Slide05 Agile Script Calligra" panose="03070402050302030203" pitchFamily="66" charset="-93"/>
                <a:ea typeface="Times New Roman" panose="02020603050405020304" pitchFamily="18" charset="0"/>
                <a:cs typeface="Times New Roman" panose="02020603050405020304" pitchFamily="18" charset="0"/>
              </a:rPr>
              <a:t>(Kim Lân)</a:t>
            </a:r>
            <a:endParaRPr lang="en-GB" sz="11500">
              <a:solidFill>
                <a:srgbClr val="FF0000"/>
              </a:solidFill>
              <a:effectLst>
                <a:outerShdw blurRad="38100" dist="38100" dir="2700000" algn="tl">
                  <a:srgbClr val="000000">
                    <a:alpha val="43137"/>
                  </a:srgbClr>
                </a:outerShdw>
              </a:effectLst>
              <a:latin typeface="#9Slide05 Agile Script Calligra" panose="03070402050302030203" pitchFamily="66" charset="-93"/>
              <a:ea typeface="Calibri" panose="020F0502020204030204" pitchFamily="34" charset="0"/>
              <a:cs typeface="Times New Roman" panose="02020603050405020304" pitchFamily="18"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3164" y="412704"/>
            <a:ext cx="8272236" cy="7505469"/>
          </a:xfrm>
          <a:prstGeom prst="rect">
            <a:avLst/>
          </a:prstGeom>
        </p:spPr>
      </p:pic>
    </p:spTree>
    <p:extLst>
      <p:ext uri="{BB962C8B-B14F-4D97-AF65-F5344CB8AC3E}">
        <p14:creationId xmlns:p14="http://schemas.microsoft.com/office/powerpoint/2010/main" val="55131664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4777" b="-4777"/>
            </a:stretch>
          </a:blipFill>
        </p:spPr>
      </p:sp>
      <p:sp>
        <p:nvSpPr>
          <p:cNvPr id="4" name="Freeform 4"/>
          <p:cNvSpPr/>
          <p:nvPr/>
        </p:nvSpPr>
        <p:spPr>
          <a:xfrm>
            <a:off x="2086514" y="6199721"/>
            <a:ext cx="17295702" cy="10886590"/>
          </a:xfrm>
          <a:custGeom>
            <a:avLst/>
            <a:gdLst/>
            <a:ahLst/>
            <a:cxnLst/>
            <a:rect l="l" t="t" r="r" b="b"/>
            <a:pathLst>
              <a:path w="17295702" h="10886590">
                <a:moveTo>
                  <a:pt x="0" y="0"/>
                </a:moveTo>
                <a:lnTo>
                  <a:pt x="17295702" y="0"/>
                </a:lnTo>
                <a:lnTo>
                  <a:pt x="17295702" y="10886589"/>
                </a:lnTo>
                <a:lnTo>
                  <a:pt x="0" y="10886589"/>
                </a:lnTo>
                <a:lnTo>
                  <a:pt x="0" y="0"/>
                </a:lnTo>
                <a:close/>
              </a:path>
            </a:pathLst>
          </a:custGeom>
          <a:blipFill>
            <a:blip r:embed="rId3"/>
            <a:stretch>
              <a:fillRect/>
            </a:stretch>
          </a:blipFill>
        </p:spPr>
      </p:sp>
      <p:sp>
        <p:nvSpPr>
          <p:cNvPr id="5" name="Freeform 5"/>
          <p:cNvSpPr/>
          <p:nvPr/>
        </p:nvSpPr>
        <p:spPr>
          <a:xfrm>
            <a:off x="14732590" y="-830581"/>
            <a:ext cx="5051575" cy="8543891"/>
          </a:xfrm>
          <a:custGeom>
            <a:avLst/>
            <a:gdLst/>
            <a:ahLst/>
            <a:cxnLst/>
            <a:rect l="l" t="t" r="r" b="b"/>
            <a:pathLst>
              <a:path w="5051575" h="8543891">
                <a:moveTo>
                  <a:pt x="0" y="0"/>
                </a:moveTo>
                <a:lnTo>
                  <a:pt x="5051576" y="0"/>
                </a:lnTo>
                <a:lnTo>
                  <a:pt x="5051576" y="8543891"/>
                </a:lnTo>
                <a:lnTo>
                  <a:pt x="0" y="8543891"/>
                </a:lnTo>
                <a:lnTo>
                  <a:pt x="0" y="0"/>
                </a:lnTo>
                <a:close/>
              </a:path>
            </a:pathLst>
          </a:custGeom>
          <a:blipFill>
            <a:blip r:embed="rId4"/>
            <a:stretch>
              <a:fillRect/>
            </a:stretch>
          </a:blipFill>
        </p:spPr>
      </p:sp>
      <p:grpSp>
        <p:nvGrpSpPr>
          <p:cNvPr id="6" name="Group 6"/>
          <p:cNvGrpSpPr/>
          <p:nvPr/>
        </p:nvGrpSpPr>
        <p:grpSpPr>
          <a:xfrm>
            <a:off x="2439129" y="1634504"/>
            <a:ext cx="13974593" cy="2511081"/>
            <a:chOff x="0" y="0"/>
            <a:chExt cx="2815378" cy="505893"/>
          </a:xfrm>
        </p:grpSpPr>
        <p:sp>
          <p:nvSpPr>
            <p:cNvPr id="7" name="Freeform 7"/>
            <p:cNvSpPr/>
            <p:nvPr/>
          </p:nvSpPr>
          <p:spPr>
            <a:xfrm>
              <a:off x="0" y="0"/>
              <a:ext cx="2815378" cy="505893"/>
            </a:xfrm>
            <a:custGeom>
              <a:avLst/>
              <a:gdLst/>
              <a:ahLst/>
              <a:cxnLst/>
              <a:rect l="l" t="t" r="r" b="b"/>
              <a:pathLst>
                <a:path w="2815378" h="505893">
                  <a:moveTo>
                    <a:pt x="18836" y="0"/>
                  </a:moveTo>
                  <a:lnTo>
                    <a:pt x="2796542" y="0"/>
                  </a:lnTo>
                  <a:cubicBezTo>
                    <a:pt x="2801538" y="0"/>
                    <a:pt x="2806329" y="1985"/>
                    <a:pt x="2809861" y="5517"/>
                  </a:cubicBezTo>
                  <a:cubicBezTo>
                    <a:pt x="2813394" y="9049"/>
                    <a:pt x="2815378" y="13840"/>
                    <a:pt x="2815378" y="18836"/>
                  </a:cubicBezTo>
                  <a:lnTo>
                    <a:pt x="2815378" y="487057"/>
                  </a:lnTo>
                  <a:cubicBezTo>
                    <a:pt x="2815378" y="492052"/>
                    <a:pt x="2813394" y="496843"/>
                    <a:pt x="2809861" y="500376"/>
                  </a:cubicBezTo>
                  <a:cubicBezTo>
                    <a:pt x="2806329" y="503908"/>
                    <a:pt x="2801538" y="505893"/>
                    <a:pt x="2796542" y="505893"/>
                  </a:cubicBezTo>
                  <a:lnTo>
                    <a:pt x="18836" y="505893"/>
                  </a:lnTo>
                  <a:cubicBezTo>
                    <a:pt x="13840" y="505893"/>
                    <a:pt x="9049" y="503908"/>
                    <a:pt x="5517" y="500376"/>
                  </a:cubicBezTo>
                  <a:cubicBezTo>
                    <a:pt x="1985" y="496843"/>
                    <a:pt x="0" y="492052"/>
                    <a:pt x="0" y="487057"/>
                  </a:cubicBezTo>
                  <a:lnTo>
                    <a:pt x="0" y="18836"/>
                  </a:lnTo>
                  <a:cubicBezTo>
                    <a:pt x="0" y="13840"/>
                    <a:pt x="1985" y="9049"/>
                    <a:pt x="5517" y="5517"/>
                  </a:cubicBezTo>
                  <a:cubicBezTo>
                    <a:pt x="9049" y="1985"/>
                    <a:pt x="13840" y="0"/>
                    <a:pt x="18836" y="0"/>
                  </a:cubicBezTo>
                  <a:close/>
                </a:path>
              </a:pathLst>
            </a:custGeom>
            <a:solidFill>
              <a:srgbClr val="FFFFFF"/>
            </a:solidFill>
          </p:spPr>
        </p:sp>
        <p:sp>
          <p:nvSpPr>
            <p:cNvPr id="8" name="TextBox 8"/>
            <p:cNvSpPr txBox="1"/>
            <p:nvPr/>
          </p:nvSpPr>
          <p:spPr>
            <a:xfrm>
              <a:off x="0" y="-38100"/>
              <a:ext cx="2815378" cy="543993"/>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9" name="Group 9"/>
          <p:cNvGrpSpPr/>
          <p:nvPr/>
        </p:nvGrpSpPr>
        <p:grpSpPr>
          <a:xfrm>
            <a:off x="2439129" y="4710906"/>
            <a:ext cx="13974593" cy="2511081"/>
            <a:chOff x="0" y="0"/>
            <a:chExt cx="2815378" cy="505893"/>
          </a:xfrm>
        </p:grpSpPr>
        <p:sp>
          <p:nvSpPr>
            <p:cNvPr id="10" name="Freeform 10"/>
            <p:cNvSpPr/>
            <p:nvPr/>
          </p:nvSpPr>
          <p:spPr>
            <a:xfrm>
              <a:off x="0" y="0"/>
              <a:ext cx="2815378" cy="505893"/>
            </a:xfrm>
            <a:custGeom>
              <a:avLst/>
              <a:gdLst/>
              <a:ahLst/>
              <a:cxnLst/>
              <a:rect l="l" t="t" r="r" b="b"/>
              <a:pathLst>
                <a:path w="2815378" h="505893">
                  <a:moveTo>
                    <a:pt x="18836" y="0"/>
                  </a:moveTo>
                  <a:lnTo>
                    <a:pt x="2796542" y="0"/>
                  </a:lnTo>
                  <a:cubicBezTo>
                    <a:pt x="2801538" y="0"/>
                    <a:pt x="2806329" y="1985"/>
                    <a:pt x="2809861" y="5517"/>
                  </a:cubicBezTo>
                  <a:cubicBezTo>
                    <a:pt x="2813394" y="9049"/>
                    <a:pt x="2815378" y="13840"/>
                    <a:pt x="2815378" y="18836"/>
                  </a:cubicBezTo>
                  <a:lnTo>
                    <a:pt x="2815378" y="487057"/>
                  </a:lnTo>
                  <a:cubicBezTo>
                    <a:pt x="2815378" y="492052"/>
                    <a:pt x="2813394" y="496843"/>
                    <a:pt x="2809861" y="500376"/>
                  </a:cubicBezTo>
                  <a:cubicBezTo>
                    <a:pt x="2806329" y="503908"/>
                    <a:pt x="2801538" y="505893"/>
                    <a:pt x="2796542" y="505893"/>
                  </a:cubicBezTo>
                  <a:lnTo>
                    <a:pt x="18836" y="505893"/>
                  </a:lnTo>
                  <a:cubicBezTo>
                    <a:pt x="13840" y="505893"/>
                    <a:pt x="9049" y="503908"/>
                    <a:pt x="5517" y="500376"/>
                  </a:cubicBezTo>
                  <a:cubicBezTo>
                    <a:pt x="1985" y="496843"/>
                    <a:pt x="0" y="492052"/>
                    <a:pt x="0" y="487057"/>
                  </a:cubicBezTo>
                  <a:lnTo>
                    <a:pt x="0" y="18836"/>
                  </a:lnTo>
                  <a:cubicBezTo>
                    <a:pt x="0" y="13840"/>
                    <a:pt x="1985" y="9049"/>
                    <a:pt x="5517" y="5517"/>
                  </a:cubicBezTo>
                  <a:cubicBezTo>
                    <a:pt x="9049" y="1985"/>
                    <a:pt x="13840" y="0"/>
                    <a:pt x="18836" y="0"/>
                  </a:cubicBezTo>
                  <a:close/>
                </a:path>
              </a:pathLst>
            </a:custGeom>
            <a:solidFill>
              <a:srgbClr val="FFFFFF"/>
            </a:solidFill>
          </p:spPr>
        </p:sp>
        <p:sp>
          <p:nvSpPr>
            <p:cNvPr id="11" name="TextBox 11"/>
            <p:cNvSpPr txBox="1"/>
            <p:nvPr/>
          </p:nvSpPr>
          <p:spPr>
            <a:xfrm>
              <a:off x="0" y="-38100"/>
              <a:ext cx="2815378" cy="543993"/>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2" name="TextBox 12"/>
          <p:cNvSpPr txBox="1"/>
          <p:nvPr/>
        </p:nvSpPr>
        <p:spPr>
          <a:xfrm>
            <a:off x="2850878" y="1874381"/>
            <a:ext cx="13151094" cy="2031325"/>
          </a:xfrm>
          <a:prstGeom prst="rect">
            <a:avLst/>
          </a:prstGeom>
        </p:spPr>
        <p:txBody>
          <a:bodyPr wrap="square" lIns="0" tIns="0" rIns="0" bIns="0" rtlCol="0" anchor="t">
            <a:spAutoFit/>
          </a:bodyPr>
          <a:lstStyle/>
          <a:p>
            <a:pPr algn="just">
              <a:spcBef>
                <a:spcPct val="0"/>
              </a:spcBef>
            </a:pPr>
            <a:r>
              <a:rPr lang="de-DE" sz="4400">
                <a:latin typeface="Times New Roman" panose="02020603050405020304" pitchFamily="18" charset="0"/>
                <a:cs typeface="Times New Roman" panose="02020603050405020304" pitchFamily="18" charset="0"/>
              </a:rPr>
              <a:t>Mỗi người đọc có vốn hiểu biết, vốn sống, sở thích… khác nhau sẽ có những cách cảm nhận, lí giải về tác phẩm không giống nhau khi đọc hiểu về một văn bản học. </a:t>
            </a:r>
            <a:endParaRPr lang="en-US" sz="4400">
              <a:solidFill>
                <a:srgbClr val="000000"/>
              </a:solidFill>
              <a:latin typeface="Times New Roman" panose="02020603050405020304" pitchFamily="18" charset="0"/>
              <a:ea typeface="One Little Font"/>
              <a:cs typeface="Times New Roman" panose="02020603050405020304" pitchFamily="18" charset="0"/>
              <a:sym typeface="One Little Font"/>
            </a:endParaRPr>
          </a:p>
        </p:txBody>
      </p:sp>
      <p:sp>
        <p:nvSpPr>
          <p:cNvPr id="13" name="TextBox 13"/>
          <p:cNvSpPr txBox="1"/>
          <p:nvPr/>
        </p:nvSpPr>
        <p:spPr>
          <a:xfrm>
            <a:off x="3079506" y="5174038"/>
            <a:ext cx="12745235" cy="1354217"/>
          </a:xfrm>
          <a:prstGeom prst="rect">
            <a:avLst/>
          </a:prstGeom>
        </p:spPr>
        <p:txBody>
          <a:bodyPr lIns="0" tIns="0" rIns="0" bIns="0" rtlCol="0" anchor="t">
            <a:spAutoFit/>
          </a:bodyPr>
          <a:lstStyle/>
          <a:p>
            <a:pPr algn="just"/>
            <a:r>
              <a:rPr lang="vi-VN" sz="4400" b="1" smtClean="0">
                <a:latin typeface="Times New Roman" panose="02020603050405020304" pitchFamily="18" charset="0"/>
                <a:cs typeface="Times New Roman" panose="02020603050405020304" pitchFamily="18" charset="0"/>
              </a:rPr>
              <a:t>Phải </a:t>
            </a:r>
            <a:r>
              <a:rPr lang="de-DE" sz="4400" b="1" smtClean="0">
                <a:latin typeface="Times New Roman" panose="02020603050405020304" pitchFamily="18" charset="0"/>
                <a:cs typeface="Times New Roman" panose="02020603050405020304" pitchFamily="18" charset="0"/>
              </a:rPr>
              <a:t>dựa </a:t>
            </a:r>
            <a:r>
              <a:rPr lang="de-DE" sz="4400" b="1">
                <a:latin typeface="Times New Roman" panose="02020603050405020304" pitchFamily="18" charset="0"/>
                <a:cs typeface="Times New Roman" panose="02020603050405020304" pitchFamily="18" charset="0"/>
              </a:rPr>
              <a:t>trên văn bản tác phẩm</a:t>
            </a:r>
            <a:r>
              <a:rPr lang="de-DE" sz="4400">
                <a:latin typeface="Times New Roman" panose="02020603050405020304" pitchFamily="18" charset="0"/>
                <a:cs typeface="Times New Roman" panose="02020603050405020304" pitchFamily="18" charset="0"/>
              </a:rPr>
              <a:t>, không được thoát li văn bản của nhà văn.</a:t>
            </a:r>
            <a:endParaRPr lang="en-GB" sz="4400">
              <a:latin typeface="Times New Roman" panose="02020603050405020304" pitchFamily="18" charset="0"/>
              <a:cs typeface="Times New Roman" panose="02020603050405020304" pitchFamily="18" charset="0"/>
            </a:endParaRPr>
          </a:p>
        </p:txBody>
      </p:sp>
      <p:sp>
        <p:nvSpPr>
          <p:cNvPr id="14" name="Freeform 14"/>
          <p:cNvSpPr/>
          <p:nvPr/>
        </p:nvSpPr>
        <p:spPr>
          <a:xfrm>
            <a:off x="-1297277" y="7868787"/>
            <a:ext cx="16081668" cy="3645178"/>
          </a:xfrm>
          <a:custGeom>
            <a:avLst/>
            <a:gdLst/>
            <a:ahLst/>
            <a:cxnLst/>
            <a:rect l="l" t="t" r="r" b="b"/>
            <a:pathLst>
              <a:path w="16081668" h="3645178">
                <a:moveTo>
                  <a:pt x="0" y="0"/>
                </a:moveTo>
                <a:lnTo>
                  <a:pt x="16081668" y="0"/>
                </a:lnTo>
                <a:lnTo>
                  <a:pt x="16081668" y="3645179"/>
                </a:lnTo>
                <a:lnTo>
                  <a:pt x="0" y="3645179"/>
                </a:lnTo>
                <a:lnTo>
                  <a:pt x="0" y="0"/>
                </a:lnTo>
                <a:close/>
              </a:path>
            </a:pathLst>
          </a:custGeom>
          <a:blipFill>
            <a:blip r:embed="rId5"/>
            <a:stretch>
              <a:fillRect/>
            </a:stretch>
          </a:blipFill>
        </p:spPr>
      </p:sp>
      <p:sp>
        <p:nvSpPr>
          <p:cNvPr id="15" name="Freeform 15"/>
          <p:cNvSpPr/>
          <p:nvPr/>
        </p:nvSpPr>
        <p:spPr>
          <a:xfrm>
            <a:off x="14142221" y="8278631"/>
            <a:ext cx="4593801" cy="2383034"/>
          </a:xfrm>
          <a:custGeom>
            <a:avLst/>
            <a:gdLst/>
            <a:ahLst/>
            <a:cxnLst/>
            <a:rect l="l" t="t" r="r" b="b"/>
            <a:pathLst>
              <a:path w="4593801" h="2383034">
                <a:moveTo>
                  <a:pt x="0" y="0"/>
                </a:moveTo>
                <a:lnTo>
                  <a:pt x="4593802" y="0"/>
                </a:lnTo>
                <a:lnTo>
                  <a:pt x="4593802" y="2383034"/>
                </a:lnTo>
                <a:lnTo>
                  <a:pt x="0" y="2383034"/>
                </a:lnTo>
                <a:lnTo>
                  <a:pt x="0" y="0"/>
                </a:lnTo>
                <a:close/>
              </a:path>
            </a:pathLst>
          </a:custGeom>
          <a:blipFill>
            <a:blip r:embed="rId6"/>
            <a:stretch>
              <a:fillRect/>
            </a:stretch>
          </a:blipFill>
        </p:spPr>
      </p:sp>
      <p:sp>
        <p:nvSpPr>
          <p:cNvPr id="17" name="TextBox 17"/>
          <p:cNvSpPr txBox="1"/>
          <p:nvPr/>
        </p:nvSpPr>
        <p:spPr>
          <a:xfrm>
            <a:off x="1848878" y="6370719"/>
            <a:ext cx="934598" cy="607226"/>
          </a:xfrm>
          <a:prstGeom prst="rect">
            <a:avLst/>
          </a:prstGeom>
        </p:spPr>
        <p:txBody>
          <a:bodyPr lIns="0" tIns="0" rIns="0" bIns="0" rtlCol="0" anchor="t">
            <a:spAutoFit/>
          </a:bodyPr>
          <a:lstStyle/>
          <a:p>
            <a:pPr algn="ctr">
              <a:lnSpc>
                <a:spcPts val="4986"/>
              </a:lnSpc>
              <a:spcBef>
                <a:spcPct val="0"/>
              </a:spcBef>
            </a:pPr>
            <a:r>
              <a:rPr lang="en-US" sz="3561">
                <a:solidFill>
                  <a:srgbClr val="FFFFFF"/>
                </a:solidFill>
                <a:latin typeface="One Little Font Bold"/>
                <a:ea typeface="One Little Font Bold"/>
                <a:cs typeface="One Little Font Bold"/>
                <a:sym typeface="One Little Font Bold"/>
              </a:rPr>
              <a:t>02</a:t>
            </a:r>
          </a:p>
        </p:txBody>
      </p:sp>
    </p:spTree>
    <p:extLst>
      <p:ext uri="{BB962C8B-B14F-4D97-AF65-F5344CB8AC3E}">
        <p14:creationId xmlns:p14="http://schemas.microsoft.com/office/powerpoint/2010/main" val="1898505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arn(inVertical)">
                                      <p:cBhvr>
                                        <p:cTn id="15" dur="500"/>
                                        <p:tgtEl>
                                          <p:spTgt spid="13"/>
                                        </p:tgtEl>
                                      </p:cBhvr>
                                    </p:animEffect>
                                  </p:childTnLst>
                                </p:cTn>
                              </p:par>
                              <p:par>
                                <p:cTn id="16" presetID="16" presetClass="entr" presetSubtype="21"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a:off x="0"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2"/>
            <a:stretch>
              <a:fillRect t="-4777" b="-4777"/>
            </a:stretch>
          </a:blipFill>
        </p:spPr>
      </p:sp>
      <p:sp>
        <p:nvSpPr>
          <p:cNvPr id="3" name="Freeform 3"/>
          <p:cNvSpPr/>
          <p:nvPr/>
        </p:nvSpPr>
        <p:spPr>
          <a:xfrm>
            <a:off x="-268992" y="4128100"/>
            <a:ext cx="19184045" cy="9314518"/>
          </a:xfrm>
          <a:custGeom>
            <a:avLst/>
            <a:gdLst/>
            <a:ahLst/>
            <a:cxnLst/>
            <a:rect l="l" t="t" r="r" b="b"/>
            <a:pathLst>
              <a:path w="19184045" h="9314518">
                <a:moveTo>
                  <a:pt x="0" y="0"/>
                </a:moveTo>
                <a:lnTo>
                  <a:pt x="19184046" y="0"/>
                </a:lnTo>
                <a:lnTo>
                  <a:pt x="19184046" y="9314518"/>
                </a:lnTo>
                <a:lnTo>
                  <a:pt x="0" y="9314518"/>
                </a:lnTo>
                <a:lnTo>
                  <a:pt x="0" y="0"/>
                </a:lnTo>
                <a:close/>
              </a:path>
            </a:pathLst>
          </a:custGeom>
          <a:blipFill>
            <a:blip r:embed="rId3"/>
            <a:stretch>
              <a:fillRect/>
            </a:stretch>
          </a:blipFill>
        </p:spPr>
      </p:sp>
      <p:grpSp>
        <p:nvGrpSpPr>
          <p:cNvPr id="4" name="Group 4"/>
          <p:cNvGrpSpPr/>
          <p:nvPr/>
        </p:nvGrpSpPr>
        <p:grpSpPr>
          <a:xfrm>
            <a:off x="1630238" y="2564506"/>
            <a:ext cx="7334731" cy="5902284"/>
            <a:chOff x="0" y="0"/>
            <a:chExt cx="1699573" cy="1367653"/>
          </a:xfrm>
        </p:grpSpPr>
        <p:sp>
          <p:nvSpPr>
            <p:cNvPr id="5" name="Freeform 5"/>
            <p:cNvSpPr/>
            <p:nvPr/>
          </p:nvSpPr>
          <p:spPr>
            <a:xfrm>
              <a:off x="0" y="0"/>
              <a:ext cx="1699573" cy="1367653"/>
            </a:xfrm>
            <a:custGeom>
              <a:avLst/>
              <a:gdLst/>
              <a:ahLst/>
              <a:cxnLst/>
              <a:rect l="l" t="t" r="r" b="b"/>
              <a:pathLst>
                <a:path w="1699573" h="1367653">
                  <a:moveTo>
                    <a:pt x="35888" y="0"/>
                  </a:moveTo>
                  <a:lnTo>
                    <a:pt x="1663686" y="0"/>
                  </a:lnTo>
                  <a:cubicBezTo>
                    <a:pt x="1683506" y="0"/>
                    <a:pt x="1699573" y="16067"/>
                    <a:pt x="1699573" y="35888"/>
                  </a:cubicBezTo>
                  <a:lnTo>
                    <a:pt x="1699573" y="1331765"/>
                  </a:lnTo>
                  <a:cubicBezTo>
                    <a:pt x="1699573" y="1341283"/>
                    <a:pt x="1695792" y="1350411"/>
                    <a:pt x="1689062" y="1357142"/>
                  </a:cubicBezTo>
                  <a:cubicBezTo>
                    <a:pt x="1682332" y="1363872"/>
                    <a:pt x="1673204" y="1367653"/>
                    <a:pt x="1663686" y="1367653"/>
                  </a:cubicBezTo>
                  <a:lnTo>
                    <a:pt x="35888" y="1367653"/>
                  </a:lnTo>
                  <a:cubicBezTo>
                    <a:pt x="16067" y="1367653"/>
                    <a:pt x="0" y="1351585"/>
                    <a:pt x="0" y="1331765"/>
                  </a:cubicBezTo>
                  <a:lnTo>
                    <a:pt x="0" y="35888"/>
                  </a:lnTo>
                  <a:cubicBezTo>
                    <a:pt x="0" y="26370"/>
                    <a:pt x="3781" y="17241"/>
                    <a:pt x="10511" y="10511"/>
                  </a:cubicBezTo>
                  <a:cubicBezTo>
                    <a:pt x="17241" y="3781"/>
                    <a:pt x="26370" y="0"/>
                    <a:pt x="35888" y="0"/>
                  </a:cubicBezTo>
                  <a:close/>
                </a:path>
              </a:pathLst>
            </a:custGeom>
            <a:solidFill>
              <a:srgbClr val="FFFFFF"/>
            </a:solidFill>
          </p:spPr>
        </p:sp>
        <p:sp>
          <p:nvSpPr>
            <p:cNvPr id="6" name="TextBox 6"/>
            <p:cNvSpPr txBox="1"/>
            <p:nvPr/>
          </p:nvSpPr>
          <p:spPr>
            <a:xfrm>
              <a:off x="0" y="-38100"/>
              <a:ext cx="1699573" cy="1405753"/>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7" name="Freeform 7"/>
          <p:cNvSpPr/>
          <p:nvPr/>
        </p:nvSpPr>
        <p:spPr>
          <a:xfrm>
            <a:off x="-1297277" y="7868787"/>
            <a:ext cx="16081668" cy="3645178"/>
          </a:xfrm>
          <a:custGeom>
            <a:avLst/>
            <a:gdLst/>
            <a:ahLst/>
            <a:cxnLst/>
            <a:rect l="l" t="t" r="r" b="b"/>
            <a:pathLst>
              <a:path w="16081668" h="3645178">
                <a:moveTo>
                  <a:pt x="0" y="0"/>
                </a:moveTo>
                <a:lnTo>
                  <a:pt x="16081668" y="0"/>
                </a:lnTo>
                <a:lnTo>
                  <a:pt x="16081668" y="3645179"/>
                </a:lnTo>
                <a:lnTo>
                  <a:pt x="0" y="3645179"/>
                </a:lnTo>
                <a:lnTo>
                  <a:pt x="0" y="0"/>
                </a:lnTo>
                <a:close/>
              </a:path>
            </a:pathLst>
          </a:custGeom>
          <a:blipFill>
            <a:blip r:embed="rId4"/>
            <a:stretch>
              <a:fillRect/>
            </a:stretch>
          </a:blipFill>
        </p:spPr>
      </p:sp>
      <p:sp>
        <p:nvSpPr>
          <p:cNvPr id="8" name="Freeform 8"/>
          <p:cNvSpPr/>
          <p:nvPr/>
        </p:nvSpPr>
        <p:spPr>
          <a:xfrm>
            <a:off x="14142221" y="8278631"/>
            <a:ext cx="4593801" cy="2383034"/>
          </a:xfrm>
          <a:custGeom>
            <a:avLst/>
            <a:gdLst/>
            <a:ahLst/>
            <a:cxnLst/>
            <a:rect l="l" t="t" r="r" b="b"/>
            <a:pathLst>
              <a:path w="4593801" h="2383034">
                <a:moveTo>
                  <a:pt x="0" y="0"/>
                </a:moveTo>
                <a:lnTo>
                  <a:pt x="4593802" y="0"/>
                </a:lnTo>
                <a:lnTo>
                  <a:pt x="4593802" y="2383034"/>
                </a:lnTo>
                <a:lnTo>
                  <a:pt x="0" y="2383034"/>
                </a:lnTo>
                <a:lnTo>
                  <a:pt x="0" y="0"/>
                </a:lnTo>
                <a:close/>
              </a:path>
            </a:pathLst>
          </a:custGeom>
          <a:blipFill>
            <a:blip r:embed="rId5"/>
            <a:stretch>
              <a:fillRect/>
            </a:stretch>
          </a:blipFill>
        </p:spPr>
      </p:sp>
      <p:grpSp>
        <p:nvGrpSpPr>
          <p:cNvPr id="9" name="Group 9"/>
          <p:cNvGrpSpPr/>
          <p:nvPr/>
        </p:nvGrpSpPr>
        <p:grpSpPr>
          <a:xfrm>
            <a:off x="9323031" y="2573993"/>
            <a:ext cx="7334731" cy="5902284"/>
            <a:chOff x="0" y="0"/>
            <a:chExt cx="1699573" cy="1367653"/>
          </a:xfrm>
        </p:grpSpPr>
        <p:sp>
          <p:nvSpPr>
            <p:cNvPr id="10" name="Freeform 10"/>
            <p:cNvSpPr/>
            <p:nvPr/>
          </p:nvSpPr>
          <p:spPr>
            <a:xfrm>
              <a:off x="0" y="0"/>
              <a:ext cx="1699573" cy="1367653"/>
            </a:xfrm>
            <a:custGeom>
              <a:avLst/>
              <a:gdLst/>
              <a:ahLst/>
              <a:cxnLst/>
              <a:rect l="l" t="t" r="r" b="b"/>
              <a:pathLst>
                <a:path w="1699573" h="1367653">
                  <a:moveTo>
                    <a:pt x="35888" y="0"/>
                  </a:moveTo>
                  <a:lnTo>
                    <a:pt x="1663686" y="0"/>
                  </a:lnTo>
                  <a:cubicBezTo>
                    <a:pt x="1683506" y="0"/>
                    <a:pt x="1699573" y="16067"/>
                    <a:pt x="1699573" y="35888"/>
                  </a:cubicBezTo>
                  <a:lnTo>
                    <a:pt x="1699573" y="1331765"/>
                  </a:lnTo>
                  <a:cubicBezTo>
                    <a:pt x="1699573" y="1341283"/>
                    <a:pt x="1695792" y="1350411"/>
                    <a:pt x="1689062" y="1357142"/>
                  </a:cubicBezTo>
                  <a:cubicBezTo>
                    <a:pt x="1682332" y="1363872"/>
                    <a:pt x="1673204" y="1367653"/>
                    <a:pt x="1663686" y="1367653"/>
                  </a:cubicBezTo>
                  <a:lnTo>
                    <a:pt x="35888" y="1367653"/>
                  </a:lnTo>
                  <a:cubicBezTo>
                    <a:pt x="16067" y="1367653"/>
                    <a:pt x="0" y="1351585"/>
                    <a:pt x="0" y="1331765"/>
                  </a:cubicBezTo>
                  <a:lnTo>
                    <a:pt x="0" y="35888"/>
                  </a:lnTo>
                  <a:cubicBezTo>
                    <a:pt x="0" y="26370"/>
                    <a:pt x="3781" y="17241"/>
                    <a:pt x="10511" y="10511"/>
                  </a:cubicBezTo>
                  <a:cubicBezTo>
                    <a:pt x="17241" y="3781"/>
                    <a:pt x="26370" y="0"/>
                    <a:pt x="35888" y="0"/>
                  </a:cubicBezTo>
                  <a:close/>
                </a:path>
              </a:pathLst>
            </a:custGeom>
            <a:solidFill>
              <a:srgbClr val="FFFFFF"/>
            </a:solidFill>
          </p:spPr>
        </p:sp>
        <p:sp>
          <p:nvSpPr>
            <p:cNvPr id="11" name="TextBox 11"/>
            <p:cNvSpPr txBox="1"/>
            <p:nvPr/>
          </p:nvSpPr>
          <p:spPr>
            <a:xfrm>
              <a:off x="0" y="-38100"/>
              <a:ext cx="1699573" cy="1405753"/>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2" name="TextBox 12"/>
          <p:cNvSpPr txBox="1"/>
          <p:nvPr/>
        </p:nvSpPr>
        <p:spPr>
          <a:xfrm>
            <a:off x="4173416" y="845577"/>
            <a:ext cx="10299228" cy="1015663"/>
          </a:xfrm>
          <a:prstGeom prst="rect">
            <a:avLst/>
          </a:prstGeom>
        </p:spPr>
        <p:txBody>
          <a:bodyPr wrap="square" lIns="0" tIns="0" rIns="0" bIns="0" rtlCol="0" anchor="t">
            <a:spAutoFit/>
          </a:bodyPr>
          <a:lstStyle/>
          <a:p>
            <a:pPr algn="just"/>
            <a:r>
              <a:rPr lang="de-DE" sz="6600" b="1">
                <a:latin typeface="Times New Roman" panose="02020603050405020304" pitchFamily="18" charset="0"/>
                <a:cs typeface="Times New Roman" panose="02020603050405020304" pitchFamily="18" charset="0"/>
              </a:rPr>
              <a:t>3. Bối cảnh tiếp nhận cụ </a:t>
            </a:r>
            <a:r>
              <a:rPr lang="de-DE" sz="6600" b="1" smtClean="0">
                <a:latin typeface="Times New Roman" panose="02020603050405020304" pitchFamily="18" charset="0"/>
                <a:cs typeface="Times New Roman" panose="02020603050405020304" pitchFamily="18" charset="0"/>
              </a:rPr>
              <a:t>thể </a:t>
            </a:r>
            <a:endParaRPr lang="en-GB" sz="6600">
              <a:latin typeface="Times New Roman" panose="02020603050405020304" pitchFamily="18" charset="0"/>
              <a:cs typeface="Times New Roman" panose="02020603050405020304" pitchFamily="18" charset="0"/>
            </a:endParaRPr>
          </a:p>
        </p:txBody>
      </p:sp>
      <p:sp>
        <p:nvSpPr>
          <p:cNvPr id="13" name="TextBox 13"/>
          <p:cNvSpPr txBox="1"/>
          <p:nvPr/>
        </p:nvSpPr>
        <p:spPr>
          <a:xfrm>
            <a:off x="2139237" y="2944362"/>
            <a:ext cx="6316731" cy="4924425"/>
          </a:xfrm>
          <a:prstGeom prst="rect">
            <a:avLst/>
          </a:prstGeom>
        </p:spPr>
        <p:txBody>
          <a:bodyPr lIns="0" tIns="0" rIns="0" bIns="0" rtlCol="0" anchor="t">
            <a:spAutoFit/>
          </a:bodyPr>
          <a:lstStyle/>
          <a:p>
            <a:pPr algn="ctr"/>
            <a:r>
              <a:rPr lang="de-DE" sz="4000" b="1" smtClean="0">
                <a:latin typeface="Times New Roman" panose="02020603050405020304" pitchFamily="18" charset="0"/>
                <a:cs typeface="Times New Roman" panose="02020603050405020304" pitchFamily="18" charset="0"/>
              </a:rPr>
              <a:t>Bao gồm</a:t>
            </a:r>
            <a:endParaRPr lang="en-GB" sz="4000">
              <a:latin typeface="Times New Roman" panose="02020603050405020304" pitchFamily="18" charset="0"/>
              <a:cs typeface="Times New Roman" panose="02020603050405020304" pitchFamily="18" charset="0"/>
            </a:endParaRPr>
          </a:p>
          <a:p>
            <a:pPr algn="just"/>
            <a:r>
              <a:rPr lang="de-DE" sz="4000">
                <a:latin typeface="Times New Roman" panose="02020603050405020304" pitchFamily="18" charset="0"/>
                <a:cs typeface="Times New Roman" panose="02020603050405020304" pitchFamily="18" charset="0"/>
              </a:rPr>
              <a:t>+ Hoàn cảnh hẹp: là không gian, thời gian, tâm thế của người đọc…</a:t>
            </a:r>
            <a:endParaRPr lang="en-GB" sz="4000">
              <a:latin typeface="Times New Roman" panose="02020603050405020304" pitchFamily="18" charset="0"/>
              <a:cs typeface="Times New Roman" panose="02020603050405020304" pitchFamily="18" charset="0"/>
            </a:endParaRPr>
          </a:p>
          <a:p>
            <a:pPr algn="just"/>
            <a:r>
              <a:rPr lang="de-DE" sz="4000">
                <a:latin typeface="Times New Roman" panose="02020603050405020304" pitchFamily="18" charset="0"/>
                <a:cs typeface="Times New Roman" panose="02020603050405020304" pitchFamily="18" charset="0"/>
              </a:rPr>
              <a:t>+ Hoàn cảnh rộng: hoàn cảnh chính trị, kinh tế, xã hội, văn hoá… của thời đại mà hoạt động đọc diễn ra. </a:t>
            </a:r>
            <a:endParaRPr lang="en-GB" sz="4000">
              <a:latin typeface="Times New Roman" panose="02020603050405020304" pitchFamily="18" charset="0"/>
              <a:cs typeface="Times New Roman" panose="02020603050405020304" pitchFamily="18" charset="0"/>
            </a:endParaRPr>
          </a:p>
        </p:txBody>
      </p:sp>
      <p:sp>
        <p:nvSpPr>
          <p:cNvPr id="14" name="TextBox 14"/>
          <p:cNvSpPr txBox="1"/>
          <p:nvPr/>
        </p:nvSpPr>
        <p:spPr>
          <a:xfrm>
            <a:off x="9832030" y="3035465"/>
            <a:ext cx="6316731" cy="4924425"/>
          </a:xfrm>
          <a:prstGeom prst="rect">
            <a:avLst/>
          </a:prstGeom>
        </p:spPr>
        <p:txBody>
          <a:bodyPr lIns="0" tIns="0" rIns="0" bIns="0" rtlCol="0" anchor="t">
            <a:spAutoFit/>
          </a:bodyPr>
          <a:lstStyle/>
          <a:p>
            <a:pPr algn="ctr"/>
            <a:r>
              <a:rPr lang="de-DE" sz="4000" b="1" smtClean="0">
                <a:latin typeface="Times New Roman" panose="02020603050405020304" pitchFamily="18" charset="0"/>
                <a:cs typeface="Times New Roman" panose="02020603050405020304" pitchFamily="18" charset="0"/>
              </a:rPr>
              <a:t>Vai trò</a:t>
            </a:r>
            <a:endParaRPr lang="en-GB" sz="4000" b="1">
              <a:latin typeface="Times New Roman" panose="02020603050405020304" pitchFamily="18" charset="0"/>
              <a:cs typeface="Times New Roman" panose="02020603050405020304" pitchFamily="18" charset="0"/>
            </a:endParaRPr>
          </a:p>
          <a:p>
            <a:pPr algn="just"/>
            <a:r>
              <a:rPr lang="de-DE" sz="4000">
                <a:latin typeface="Times New Roman" panose="02020603050405020304" pitchFamily="18" charset="0"/>
                <a:cs typeface="Times New Roman" panose="02020603050405020304" pitchFamily="18" charset="0"/>
              </a:rPr>
              <a:t>+ Người đọc sử dụng để suy luận, phát hiện ý nghĩa của văn bản khi đọc hiểu. </a:t>
            </a:r>
            <a:endParaRPr lang="en-GB" sz="4000">
              <a:latin typeface="Times New Roman" panose="02020603050405020304" pitchFamily="18" charset="0"/>
              <a:cs typeface="Times New Roman" panose="02020603050405020304" pitchFamily="18" charset="0"/>
            </a:endParaRPr>
          </a:p>
          <a:p>
            <a:pPr algn="just"/>
            <a:r>
              <a:rPr lang="de-DE" sz="4000">
                <a:latin typeface="Times New Roman" panose="02020603050405020304" pitchFamily="18" charset="0"/>
                <a:cs typeface="Times New Roman" panose="02020603050405020304" pitchFamily="18" charset="0"/>
              </a:rPr>
              <a:t>+ </a:t>
            </a:r>
            <a:r>
              <a:rPr lang="vi-VN" sz="4000">
                <a:latin typeface="Times New Roman" panose="02020603050405020304" pitchFamily="18" charset="0"/>
                <a:cs typeface="Times New Roman" panose="02020603050405020304" pitchFamily="18" charset="0"/>
              </a:rPr>
              <a:t>K</a:t>
            </a:r>
            <a:r>
              <a:rPr lang="de-DE" sz="4000" smtClean="0">
                <a:latin typeface="Times New Roman" panose="02020603050405020304" pitchFamily="18" charset="0"/>
                <a:cs typeface="Times New Roman" panose="02020603050405020304" pitchFamily="18" charset="0"/>
              </a:rPr>
              <a:t>hiến </a:t>
            </a:r>
            <a:r>
              <a:rPr lang="de-DE" sz="4000">
                <a:latin typeface="Times New Roman" panose="02020603050405020304" pitchFamily="18" charset="0"/>
                <a:cs typeface="Times New Roman" panose="02020603050405020304" pitchFamily="18" charset="0"/>
              </a:rPr>
              <a:t>cho ý nghĩa của văn bản được mở rộng, phong phú, mới mẻ và cập nhật hơn với cuộc sống.</a:t>
            </a:r>
            <a:endParaRPr lang="en-US" sz="3600">
              <a:solidFill>
                <a:srgbClr val="000000"/>
              </a:solidFill>
              <a:latin typeface="Times New Roman" panose="02020603050405020304" pitchFamily="18" charset="0"/>
              <a:ea typeface="One Little Font"/>
              <a:cs typeface="Times New Roman" panose="02020603050405020304" pitchFamily="18" charset="0"/>
              <a:sym typeface="One Little Font"/>
            </a:endParaRPr>
          </a:p>
        </p:txBody>
      </p:sp>
    </p:spTree>
    <p:extLst>
      <p:ext uri="{BB962C8B-B14F-4D97-AF65-F5344CB8AC3E}">
        <p14:creationId xmlns:p14="http://schemas.microsoft.com/office/powerpoint/2010/main" val="2636382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par>
                                <p:cTn id="13" presetID="16" presetClass="entr" presetSubtype="21"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down)">
                                      <p:cBhvr>
                                        <p:cTn id="20" dur="500"/>
                                        <p:tgtEl>
                                          <p:spTgt spid="14"/>
                                        </p:tgtEl>
                                      </p:cBhvr>
                                    </p:animEffect>
                                  </p:childTnLst>
                                </p:cTn>
                              </p:par>
                              <p:par>
                                <p:cTn id="21" presetID="22" presetClass="entr" presetSubtype="4"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a:off x="0"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2"/>
            <a:stretch>
              <a:fillRect t="-4777" b="-4777"/>
            </a:stretch>
          </a:blipFill>
        </p:spPr>
      </p:sp>
      <p:grpSp>
        <p:nvGrpSpPr>
          <p:cNvPr id="3" name="Group 3"/>
          <p:cNvGrpSpPr/>
          <p:nvPr/>
        </p:nvGrpSpPr>
        <p:grpSpPr>
          <a:xfrm>
            <a:off x="457200" y="2066429"/>
            <a:ext cx="3507745" cy="4262107"/>
            <a:chOff x="0" y="0"/>
            <a:chExt cx="812800" cy="987598"/>
          </a:xfrm>
        </p:grpSpPr>
        <p:sp>
          <p:nvSpPr>
            <p:cNvPr id="4" name="Freeform 4"/>
            <p:cNvSpPr/>
            <p:nvPr/>
          </p:nvSpPr>
          <p:spPr>
            <a:xfrm>
              <a:off x="0" y="0"/>
              <a:ext cx="812800" cy="987598"/>
            </a:xfrm>
            <a:custGeom>
              <a:avLst/>
              <a:gdLst/>
              <a:ahLst/>
              <a:cxnLst/>
              <a:rect l="l" t="t" r="r" b="b"/>
              <a:pathLst>
                <a:path w="812800" h="987598">
                  <a:moveTo>
                    <a:pt x="0" y="0"/>
                  </a:moveTo>
                  <a:lnTo>
                    <a:pt x="812800" y="0"/>
                  </a:lnTo>
                  <a:lnTo>
                    <a:pt x="812800" y="987598"/>
                  </a:lnTo>
                  <a:lnTo>
                    <a:pt x="0" y="987598"/>
                  </a:lnTo>
                  <a:close/>
                </a:path>
              </a:pathLst>
            </a:custGeom>
            <a:solidFill>
              <a:srgbClr val="257167"/>
            </a:solidFill>
          </p:spPr>
        </p:sp>
        <p:sp>
          <p:nvSpPr>
            <p:cNvPr id="5" name="TextBox 5"/>
            <p:cNvSpPr txBox="1"/>
            <p:nvPr/>
          </p:nvSpPr>
          <p:spPr>
            <a:xfrm>
              <a:off x="0" y="-38100"/>
              <a:ext cx="812800" cy="1025698"/>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6" name="Group 6"/>
          <p:cNvGrpSpPr/>
          <p:nvPr/>
        </p:nvGrpSpPr>
        <p:grpSpPr>
          <a:xfrm>
            <a:off x="304800" y="1914029"/>
            <a:ext cx="3507745" cy="4262107"/>
            <a:chOff x="0" y="0"/>
            <a:chExt cx="812800" cy="987598"/>
          </a:xfrm>
        </p:grpSpPr>
        <p:sp>
          <p:nvSpPr>
            <p:cNvPr id="7" name="Freeform 7"/>
            <p:cNvSpPr/>
            <p:nvPr/>
          </p:nvSpPr>
          <p:spPr>
            <a:xfrm>
              <a:off x="0" y="0"/>
              <a:ext cx="812800" cy="987598"/>
            </a:xfrm>
            <a:custGeom>
              <a:avLst/>
              <a:gdLst/>
              <a:ahLst/>
              <a:cxnLst/>
              <a:rect l="l" t="t" r="r" b="b"/>
              <a:pathLst>
                <a:path w="812800" h="987598">
                  <a:moveTo>
                    <a:pt x="0" y="0"/>
                  </a:moveTo>
                  <a:lnTo>
                    <a:pt x="812800" y="0"/>
                  </a:lnTo>
                  <a:lnTo>
                    <a:pt x="812800" y="987598"/>
                  </a:lnTo>
                  <a:lnTo>
                    <a:pt x="0" y="987598"/>
                  </a:lnTo>
                  <a:close/>
                </a:path>
              </a:pathLst>
            </a:custGeom>
            <a:solidFill>
              <a:srgbClr val="FFFFFF"/>
            </a:solidFill>
          </p:spPr>
        </p:sp>
        <p:sp>
          <p:nvSpPr>
            <p:cNvPr id="8" name="TextBox 8"/>
            <p:cNvSpPr txBox="1"/>
            <p:nvPr/>
          </p:nvSpPr>
          <p:spPr>
            <a:xfrm>
              <a:off x="0" y="-38100"/>
              <a:ext cx="812800" cy="1025698"/>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27" name="Freeform 27"/>
          <p:cNvSpPr/>
          <p:nvPr/>
        </p:nvSpPr>
        <p:spPr>
          <a:xfrm>
            <a:off x="-330457" y="7951813"/>
            <a:ext cx="19175494" cy="4670374"/>
          </a:xfrm>
          <a:custGeom>
            <a:avLst/>
            <a:gdLst/>
            <a:ahLst/>
            <a:cxnLst/>
            <a:rect l="l" t="t" r="r" b="b"/>
            <a:pathLst>
              <a:path w="19175494" h="4670374">
                <a:moveTo>
                  <a:pt x="0" y="0"/>
                </a:moveTo>
                <a:lnTo>
                  <a:pt x="19175494" y="0"/>
                </a:lnTo>
                <a:lnTo>
                  <a:pt x="19175494" y="4670374"/>
                </a:lnTo>
                <a:lnTo>
                  <a:pt x="0" y="4670374"/>
                </a:lnTo>
                <a:lnTo>
                  <a:pt x="0" y="0"/>
                </a:lnTo>
                <a:close/>
              </a:path>
            </a:pathLst>
          </a:custGeom>
          <a:blipFill>
            <a:blip r:embed="rId3"/>
            <a:stretch>
              <a:fillRect l="-29038"/>
            </a:stretch>
          </a:blipFill>
        </p:spPr>
      </p:sp>
      <p:sp>
        <p:nvSpPr>
          <p:cNvPr id="28" name="Freeform 28"/>
          <p:cNvSpPr/>
          <p:nvPr/>
        </p:nvSpPr>
        <p:spPr>
          <a:xfrm>
            <a:off x="-1297277" y="7868787"/>
            <a:ext cx="16081668" cy="3645178"/>
          </a:xfrm>
          <a:custGeom>
            <a:avLst/>
            <a:gdLst/>
            <a:ahLst/>
            <a:cxnLst/>
            <a:rect l="l" t="t" r="r" b="b"/>
            <a:pathLst>
              <a:path w="16081668" h="3645178">
                <a:moveTo>
                  <a:pt x="0" y="0"/>
                </a:moveTo>
                <a:lnTo>
                  <a:pt x="16081668" y="0"/>
                </a:lnTo>
                <a:lnTo>
                  <a:pt x="16081668" y="3645179"/>
                </a:lnTo>
                <a:lnTo>
                  <a:pt x="0" y="3645179"/>
                </a:lnTo>
                <a:lnTo>
                  <a:pt x="0" y="0"/>
                </a:lnTo>
                <a:close/>
              </a:path>
            </a:pathLst>
          </a:custGeom>
          <a:blipFill>
            <a:blip r:embed="rId4"/>
            <a:stretch>
              <a:fillRect/>
            </a:stretch>
          </a:blipFill>
        </p:spPr>
      </p:sp>
      <p:sp>
        <p:nvSpPr>
          <p:cNvPr id="29" name="Freeform 29"/>
          <p:cNvSpPr/>
          <p:nvPr/>
        </p:nvSpPr>
        <p:spPr>
          <a:xfrm>
            <a:off x="14142221" y="8278631"/>
            <a:ext cx="4593801" cy="2383034"/>
          </a:xfrm>
          <a:custGeom>
            <a:avLst/>
            <a:gdLst/>
            <a:ahLst/>
            <a:cxnLst/>
            <a:rect l="l" t="t" r="r" b="b"/>
            <a:pathLst>
              <a:path w="4593801" h="2383034">
                <a:moveTo>
                  <a:pt x="0" y="0"/>
                </a:moveTo>
                <a:lnTo>
                  <a:pt x="4593802" y="0"/>
                </a:lnTo>
                <a:lnTo>
                  <a:pt x="4593802" y="2383034"/>
                </a:lnTo>
                <a:lnTo>
                  <a:pt x="0" y="2383034"/>
                </a:lnTo>
                <a:lnTo>
                  <a:pt x="0" y="0"/>
                </a:lnTo>
                <a:close/>
              </a:path>
            </a:pathLst>
          </a:custGeom>
          <a:blipFill>
            <a:blip r:embed="rId5"/>
            <a:stretch>
              <a:fillRect/>
            </a:stretch>
          </a:blipFill>
        </p:spPr>
      </p:sp>
      <p:sp>
        <p:nvSpPr>
          <p:cNvPr id="30" name="TextBox 30"/>
          <p:cNvSpPr txBox="1"/>
          <p:nvPr/>
        </p:nvSpPr>
        <p:spPr>
          <a:xfrm>
            <a:off x="5181600" y="615004"/>
            <a:ext cx="12711340" cy="923330"/>
          </a:xfrm>
          <a:prstGeom prst="rect">
            <a:avLst/>
          </a:prstGeom>
        </p:spPr>
        <p:txBody>
          <a:bodyPr wrap="square" lIns="0" tIns="0" rIns="0" bIns="0" rtlCol="0" anchor="t">
            <a:spAutoFit/>
          </a:bodyPr>
          <a:lstStyle/>
          <a:p>
            <a:r>
              <a:rPr lang="vi-VN" sz="6000" b="1">
                <a:latin typeface="Times New Roman" panose="02020603050405020304" pitchFamily="18" charset="0"/>
                <a:cs typeface="Times New Roman" panose="02020603050405020304" pitchFamily="18" charset="0"/>
              </a:rPr>
              <a:t>II. ĐỌC- TÌM HIỂU CHUNG</a:t>
            </a:r>
            <a:endParaRPr lang="en-GB" sz="6000">
              <a:latin typeface="Times New Roman" panose="02020603050405020304" pitchFamily="18" charset="0"/>
              <a:cs typeface="Times New Roman" panose="02020603050405020304" pitchFamily="18" charset="0"/>
            </a:endParaRPr>
          </a:p>
        </p:txBody>
      </p:sp>
      <p:sp>
        <p:nvSpPr>
          <p:cNvPr id="31" name="TextBox 31"/>
          <p:cNvSpPr txBox="1"/>
          <p:nvPr/>
        </p:nvSpPr>
        <p:spPr>
          <a:xfrm>
            <a:off x="-36286" y="6641822"/>
            <a:ext cx="4472046" cy="1154162"/>
          </a:xfrm>
          <a:prstGeom prst="rect">
            <a:avLst/>
          </a:prstGeom>
        </p:spPr>
        <p:txBody>
          <a:bodyPr lIns="0" tIns="0" rIns="0" bIns="0" rtlCol="0" anchor="t">
            <a:spAutoFit/>
          </a:bodyPr>
          <a:lstStyle/>
          <a:p>
            <a:pPr algn="ctr">
              <a:lnSpc>
                <a:spcPts val="4491"/>
              </a:lnSpc>
              <a:spcBef>
                <a:spcPct val="0"/>
              </a:spcBef>
            </a:pPr>
            <a:r>
              <a:rPr lang="vi-VN" sz="3600" b="1">
                <a:latin typeface="Times New Roman" panose="02020603050405020304" pitchFamily="18" charset="0"/>
                <a:cs typeface="Times New Roman" panose="02020603050405020304" pitchFamily="18" charset="0"/>
              </a:rPr>
              <a:t>Kim Lân </a:t>
            </a:r>
            <a:endParaRPr lang="vi-VN" sz="3600" b="1" smtClean="0">
              <a:latin typeface="Times New Roman" panose="02020603050405020304" pitchFamily="18" charset="0"/>
              <a:cs typeface="Times New Roman" panose="02020603050405020304" pitchFamily="18" charset="0"/>
            </a:endParaRPr>
          </a:p>
          <a:p>
            <a:pPr algn="ctr">
              <a:lnSpc>
                <a:spcPts val="4491"/>
              </a:lnSpc>
              <a:spcBef>
                <a:spcPct val="0"/>
              </a:spcBef>
            </a:pPr>
            <a:r>
              <a:rPr lang="vi-VN" sz="3600" smtClean="0">
                <a:latin typeface="Times New Roman" panose="02020603050405020304" pitchFamily="18" charset="0"/>
                <a:cs typeface="Times New Roman" panose="02020603050405020304" pitchFamily="18" charset="0"/>
              </a:rPr>
              <a:t>(</a:t>
            </a:r>
            <a:r>
              <a:rPr lang="vi-VN" sz="3600">
                <a:latin typeface="Times New Roman" panose="02020603050405020304" pitchFamily="18" charset="0"/>
                <a:cs typeface="Times New Roman" panose="02020603050405020304" pitchFamily="18" charset="0"/>
              </a:rPr>
              <a:t>19</a:t>
            </a:r>
            <a:r>
              <a:rPr lang="en-US" sz="3600">
                <a:latin typeface="Times New Roman" panose="02020603050405020304" pitchFamily="18" charset="0"/>
                <a:cs typeface="Times New Roman" panose="02020603050405020304" pitchFamily="18" charset="0"/>
              </a:rPr>
              <a:t>20</a:t>
            </a:r>
            <a:r>
              <a:rPr lang="vi-VN" sz="3600">
                <a:latin typeface="Times New Roman" panose="02020603050405020304" pitchFamily="18" charset="0"/>
                <a:cs typeface="Times New Roman" panose="02020603050405020304" pitchFamily="18" charset="0"/>
              </a:rPr>
              <a:t> – </a:t>
            </a:r>
            <a:r>
              <a:rPr lang="en-US" sz="3600">
                <a:latin typeface="Times New Roman" panose="02020603050405020304" pitchFamily="18" charset="0"/>
                <a:cs typeface="Times New Roman" panose="02020603050405020304" pitchFamily="18" charset="0"/>
              </a:rPr>
              <a:t>2007</a:t>
            </a:r>
            <a:r>
              <a:rPr lang="vi-VN" sz="3600">
                <a:latin typeface="Times New Roman" panose="02020603050405020304" pitchFamily="18" charset="0"/>
                <a:cs typeface="Times New Roman" panose="02020603050405020304" pitchFamily="18" charset="0"/>
              </a:rPr>
              <a:t>) </a:t>
            </a:r>
            <a:endParaRPr lang="en-US" sz="3207">
              <a:solidFill>
                <a:srgbClr val="000000"/>
              </a:solidFill>
              <a:latin typeface="Times New Roman" panose="02020603050405020304" pitchFamily="18" charset="0"/>
              <a:ea typeface="One Little Font"/>
              <a:cs typeface="Times New Roman" panose="02020603050405020304" pitchFamily="18" charset="0"/>
              <a:sym typeface="One Little Font"/>
            </a:endParaRPr>
          </a:p>
        </p:txBody>
      </p:sp>
      <p:pic>
        <p:nvPicPr>
          <p:cNvPr id="34" name="图片占位符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7200" y="2066429"/>
            <a:ext cx="3231710" cy="397240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5" name="Rectangle 34"/>
          <p:cNvSpPr/>
          <p:nvPr/>
        </p:nvSpPr>
        <p:spPr>
          <a:xfrm>
            <a:off x="8001000" y="1651384"/>
            <a:ext cx="3354316" cy="1154162"/>
          </a:xfrm>
          <a:prstGeom prst="rect">
            <a:avLst/>
          </a:prstGeom>
        </p:spPr>
        <p:txBody>
          <a:bodyPr wrap="none">
            <a:spAutoFit/>
          </a:bodyPr>
          <a:lstStyle/>
          <a:p>
            <a:pPr algn="just">
              <a:lnSpc>
                <a:spcPct val="115000"/>
              </a:lnSpc>
              <a:spcAft>
                <a:spcPts val="0"/>
              </a:spcAft>
            </a:pPr>
            <a:r>
              <a:rPr lang="vi-VN" sz="6000" b="1">
                <a:solidFill>
                  <a:srgbClr val="0070C0"/>
                </a:solidFill>
                <a:latin typeface="Times New Roman" panose="02020603050405020304" pitchFamily="18" charset="0"/>
                <a:ea typeface="Calibri" panose="020F0502020204030204" pitchFamily="34" charset="0"/>
                <a:cs typeface="Times New Roman" panose="02020603050405020304" pitchFamily="18" charset="0"/>
              </a:rPr>
              <a:t>1. Tác giả</a:t>
            </a:r>
            <a:endParaRPr lang="en-GB" sz="60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36" name="Rectangle 35"/>
          <p:cNvSpPr/>
          <p:nvPr/>
        </p:nvSpPr>
        <p:spPr>
          <a:xfrm>
            <a:off x="4351245" y="3065085"/>
            <a:ext cx="12851981" cy="707886"/>
          </a:xfrm>
          <a:prstGeom prst="rect">
            <a:avLst/>
          </a:prstGeom>
        </p:spPr>
        <p:txBody>
          <a:bodyPr wrap="square">
            <a:spAutoFit/>
          </a:bodyPr>
          <a:lstStyle/>
          <a:p>
            <a:pPr algn="just">
              <a:spcAft>
                <a:spcPts val="0"/>
              </a:spcAft>
            </a:pPr>
            <a:r>
              <a:rPr lang="en-US" sz="4000">
                <a:latin typeface="Times New Roman" panose="02020603050405020304" pitchFamily="18" charset="0"/>
                <a:ea typeface="Times New Roman" panose="02020603050405020304" pitchFamily="18" charset="0"/>
                <a:cs typeface="Times New Roman" panose="02020603050405020304" pitchFamily="18" charset="0"/>
              </a:rPr>
              <a:t>- </a:t>
            </a:r>
            <a:r>
              <a:rPr lang="vi-VN" sz="4000" b="1" smtClean="0">
                <a:latin typeface="Times New Roman" panose="02020603050405020304" pitchFamily="18" charset="0"/>
                <a:ea typeface="Times New Roman" panose="02020603050405020304" pitchFamily="18" charset="0"/>
                <a:cs typeface="Times New Roman" panose="02020603050405020304" pitchFamily="18" charset="0"/>
              </a:rPr>
              <a:t>Tên khai </a:t>
            </a:r>
            <a:r>
              <a:rPr lang="vi-VN" sz="4000" b="1">
                <a:latin typeface="Times New Roman" panose="02020603050405020304" pitchFamily="18" charset="0"/>
                <a:ea typeface="Times New Roman" panose="02020603050405020304" pitchFamily="18" charset="0"/>
                <a:cs typeface="Times New Roman" panose="02020603050405020304" pitchFamily="18" charset="0"/>
              </a:rPr>
              <a:t>sinh </a:t>
            </a:r>
            <a:r>
              <a:rPr lang="vi-VN" sz="4000">
                <a:latin typeface="Times New Roman" panose="02020603050405020304" pitchFamily="18" charset="0"/>
                <a:ea typeface="Times New Roman" panose="02020603050405020304" pitchFamily="18" charset="0"/>
                <a:cs typeface="Times New Roman" panose="02020603050405020304" pitchFamily="18" charset="0"/>
              </a:rPr>
              <a:t>là </a:t>
            </a:r>
            <a:r>
              <a:rPr lang="en-US" sz="4000">
                <a:latin typeface="Times New Roman" panose="02020603050405020304" pitchFamily="18" charset="0"/>
                <a:ea typeface="Times New Roman" panose="02020603050405020304" pitchFamily="18" charset="0"/>
                <a:cs typeface="Times New Roman" panose="02020603050405020304" pitchFamily="18" charset="0"/>
              </a:rPr>
              <a:t>Nguyễn Văn Tài</a:t>
            </a:r>
            <a:r>
              <a:rPr lang="vi-VN" sz="4000">
                <a:latin typeface="Times New Roman" panose="02020603050405020304" pitchFamily="18" charset="0"/>
                <a:ea typeface="Times New Roman" panose="02020603050405020304" pitchFamily="18" charset="0"/>
                <a:cs typeface="Times New Roman" panose="02020603050405020304" pitchFamily="18" charset="0"/>
              </a:rPr>
              <a:t>, quê ở </a:t>
            </a:r>
            <a:r>
              <a:rPr lang="en-US" sz="4000">
                <a:latin typeface="Times New Roman" panose="02020603050405020304" pitchFamily="18" charset="0"/>
                <a:ea typeface="Times New Roman" panose="02020603050405020304" pitchFamily="18" charset="0"/>
                <a:cs typeface="Times New Roman" panose="02020603050405020304" pitchFamily="18" charset="0"/>
              </a:rPr>
              <a:t>Bắc Ninh</a:t>
            </a:r>
            <a:r>
              <a:rPr lang="vi-VN" sz="4000">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38" name="Rectangle 37"/>
          <p:cNvSpPr/>
          <p:nvPr/>
        </p:nvSpPr>
        <p:spPr>
          <a:xfrm>
            <a:off x="4167130" y="6888138"/>
            <a:ext cx="11933075" cy="707886"/>
          </a:xfrm>
          <a:prstGeom prst="rect">
            <a:avLst/>
          </a:prstGeom>
        </p:spPr>
        <p:txBody>
          <a:bodyPr wrap="none">
            <a:spAutoFit/>
          </a:bodyPr>
          <a:lstStyle/>
          <a:p>
            <a:pPr algn="just">
              <a:spcAft>
                <a:spcPts val="0"/>
              </a:spcAft>
            </a:pPr>
            <a:r>
              <a:rPr lang="vi-VN" sz="4000">
                <a:latin typeface="Times New Roman" panose="02020603050405020304" pitchFamily="18" charset="0"/>
                <a:ea typeface="Times New Roman" panose="02020603050405020304" pitchFamily="18" charset="0"/>
                <a:cs typeface="Times New Roman" panose="02020603050405020304" pitchFamily="18" charset="0"/>
              </a:rPr>
              <a:t>- </a:t>
            </a:r>
            <a:r>
              <a:rPr lang="vi-VN" sz="4000" b="1">
                <a:latin typeface="Times New Roman" panose="02020603050405020304" pitchFamily="18" charset="0"/>
                <a:ea typeface="Times New Roman" panose="02020603050405020304" pitchFamily="18" charset="0"/>
                <a:cs typeface="Times New Roman" panose="02020603050405020304" pitchFamily="18" charset="0"/>
              </a:rPr>
              <a:t>Tác phẩm chính</a:t>
            </a:r>
            <a:r>
              <a:rPr lang="vi-VN" sz="4000">
                <a:latin typeface="Times New Roman" panose="02020603050405020304" pitchFamily="18" charset="0"/>
                <a:ea typeface="Times New Roman" panose="02020603050405020304" pitchFamily="18" charset="0"/>
                <a:cs typeface="Times New Roman" panose="02020603050405020304" pitchFamily="18" charset="0"/>
              </a:rPr>
              <a:t>:</a:t>
            </a:r>
            <a:r>
              <a:rPr lang="vi-VN" sz="4000">
                <a:latin typeface="Times New Roman" panose="02020603050405020304" pitchFamily="18" charset="0"/>
                <a:ea typeface="Calibri" panose="020F0502020204030204" pitchFamily="34" charset="0"/>
                <a:cs typeface="Times New Roman" panose="02020603050405020304" pitchFamily="18" charset="0"/>
              </a:rPr>
              <a:t> </a:t>
            </a:r>
            <a:r>
              <a:rPr lang="vi-VN" sz="4000" i="1">
                <a:latin typeface="Times New Roman" panose="02020603050405020304" pitchFamily="18" charset="0"/>
                <a:ea typeface="Times New Roman" panose="02020603050405020304" pitchFamily="18" charset="0"/>
                <a:cs typeface="Times New Roman" panose="02020603050405020304" pitchFamily="18" charset="0"/>
              </a:rPr>
              <a:t>Nên vợ nên chồng</a:t>
            </a:r>
            <a:r>
              <a:rPr lang="vi-VN" sz="4000">
                <a:latin typeface="Times New Roman" panose="02020603050405020304" pitchFamily="18" charset="0"/>
                <a:ea typeface="Times New Roman" panose="02020603050405020304" pitchFamily="18" charset="0"/>
                <a:cs typeface="Times New Roman" panose="02020603050405020304" pitchFamily="18" charset="0"/>
              </a:rPr>
              <a:t>, </a:t>
            </a:r>
            <a:r>
              <a:rPr lang="vi-VN" sz="4000" i="1">
                <a:latin typeface="Times New Roman" panose="02020603050405020304" pitchFamily="18" charset="0"/>
                <a:ea typeface="Times New Roman" panose="02020603050405020304" pitchFamily="18" charset="0"/>
                <a:cs typeface="Times New Roman" panose="02020603050405020304" pitchFamily="18" charset="0"/>
              </a:rPr>
              <a:t>Làng</a:t>
            </a:r>
            <a:r>
              <a:rPr lang="vi-VN" sz="4000">
                <a:latin typeface="Times New Roman" panose="02020603050405020304" pitchFamily="18" charset="0"/>
                <a:ea typeface="Times New Roman" panose="02020603050405020304" pitchFamily="18" charset="0"/>
                <a:cs typeface="Times New Roman" panose="02020603050405020304" pitchFamily="18" charset="0"/>
              </a:rPr>
              <a:t>, </a:t>
            </a:r>
            <a:r>
              <a:rPr lang="vi-VN" sz="4000" i="1">
                <a:latin typeface="Times New Roman" panose="02020603050405020304" pitchFamily="18" charset="0"/>
                <a:ea typeface="Times New Roman" panose="02020603050405020304" pitchFamily="18" charset="0"/>
                <a:cs typeface="Times New Roman" panose="02020603050405020304" pitchFamily="18" charset="0"/>
              </a:rPr>
              <a:t>Vợ nhặt, …</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39" name="Rectangle 38"/>
          <p:cNvSpPr/>
          <p:nvPr/>
        </p:nvSpPr>
        <p:spPr>
          <a:xfrm>
            <a:off x="4351138" y="3977805"/>
            <a:ext cx="11650861" cy="2554545"/>
          </a:xfrm>
          <a:prstGeom prst="rect">
            <a:avLst/>
          </a:prstGeom>
        </p:spPr>
        <p:txBody>
          <a:bodyPr wrap="square">
            <a:spAutoFit/>
          </a:bodyPr>
          <a:lstStyle/>
          <a:p>
            <a:pPr algn="just">
              <a:spcAft>
                <a:spcPts val="0"/>
              </a:spcAft>
            </a:pPr>
            <a:r>
              <a:rPr lang="vi-VN" sz="4000">
                <a:latin typeface="Times New Roman" panose="02020603050405020304" pitchFamily="18" charset="0"/>
                <a:ea typeface="Times New Roman" panose="02020603050405020304" pitchFamily="18" charset="0"/>
                <a:cs typeface="Times New Roman" panose="02020603050405020304" pitchFamily="18" charset="0"/>
              </a:rPr>
              <a:t>- </a:t>
            </a:r>
            <a:r>
              <a:rPr lang="vi-VN" sz="4000" b="1">
                <a:latin typeface="Times New Roman" panose="02020603050405020304" pitchFamily="18" charset="0"/>
                <a:ea typeface="Times New Roman" panose="02020603050405020304" pitchFamily="18" charset="0"/>
                <a:cs typeface="Times New Roman" panose="02020603050405020304" pitchFamily="18" charset="0"/>
              </a:rPr>
              <a:t>Phong cách nghệ thuật</a:t>
            </a:r>
            <a:r>
              <a:rPr lang="vi-VN" sz="4000">
                <a:latin typeface="Times New Roman" panose="02020603050405020304" pitchFamily="18" charset="0"/>
                <a:ea typeface="Times New Roman" panose="02020603050405020304" pitchFamily="18" charset="0"/>
                <a:cs typeface="Times New Roman" panose="02020603050405020304" pitchFamily="18" charset="0"/>
              </a:rPr>
              <a:t>: S</a:t>
            </a:r>
            <a:r>
              <a:rPr lang="vi-VN" sz="4000" smtClean="0">
                <a:latin typeface="Times New Roman" panose="02020603050405020304" pitchFamily="18" charset="0"/>
                <a:ea typeface="Times New Roman" panose="02020603050405020304" pitchFamily="18" charset="0"/>
                <a:cs typeface="Times New Roman" panose="02020603050405020304" pitchFamily="18" charset="0"/>
              </a:rPr>
              <a:t>ở </a:t>
            </a:r>
            <a:r>
              <a:rPr lang="vi-VN" sz="4000">
                <a:latin typeface="Times New Roman" panose="02020603050405020304" pitchFamily="18" charset="0"/>
                <a:ea typeface="Times New Roman" panose="02020603050405020304" pitchFamily="18" charset="0"/>
                <a:cs typeface="Times New Roman" panose="02020603050405020304" pitchFamily="18" charset="0"/>
              </a:rPr>
              <a:t>trường viết về người nông dân và những sinh hoạt làng quê. Được coi là nhà văn “</a:t>
            </a:r>
            <a:r>
              <a:rPr lang="vi-VN" sz="4000" i="1">
                <a:latin typeface="Times New Roman" panose="02020603050405020304" pitchFamily="18" charset="0"/>
                <a:ea typeface="Times New Roman" panose="02020603050405020304" pitchFamily="18" charset="0"/>
                <a:cs typeface="Times New Roman" panose="02020603050405020304" pitchFamily="18" charset="0"/>
              </a:rPr>
              <a:t>Một lòng đi về với đất với người nông dân, với cái thuần hậu, nguyên thuỷ của cuộc sống nông thôn</a:t>
            </a:r>
            <a:r>
              <a:rPr lang="vi-VN" sz="4000">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34123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arn(inVertical)">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barn(inVertical)">
                                      <p:cBhvr>
                                        <p:cTn id="12" dur="500"/>
                                        <p:tgtEl>
                                          <p:spTgt spid="3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down)">
                                      <p:cBhvr>
                                        <p:cTn id="17" dur="500"/>
                                        <p:tgtEl>
                                          <p:spTgt spid="3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down)">
                                      <p:cBhvr>
                                        <p:cTn id="22" dur="500"/>
                                        <p:tgtEl>
                                          <p:spTgt spid="3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wipe(down)">
                                      <p:cBhvr>
                                        <p:cTn id="2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5" grpId="0"/>
      <p:bldP spid="36" grpId="0"/>
      <p:bldP spid="38" grpId="0"/>
      <p:bldP spid="3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658" y="-1"/>
            <a:ext cx="18320658" cy="10334171"/>
          </a:xfrm>
          <a:prstGeom prst="rect">
            <a:avLst/>
          </a:prstGeom>
        </p:spPr>
      </p:pic>
      <p:sp>
        <p:nvSpPr>
          <p:cNvPr id="3" name="Rectangle 2"/>
          <p:cNvSpPr/>
          <p:nvPr/>
        </p:nvSpPr>
        <p:spPr>
          <a:xfrm>
            <a:off x="1828800" y="818037"/>
            <a:ext cx="5609934" cy="1323439"/>
          </a:xfrm>
          <a:prstGeom prst="rect">
            <a:avLst/>
          </a:prstGeom>
        </p:spPr>
        <p:txBody>
          <a:bodyPr wrap="none">
            <a:spAutoFit/>
          </a:bodyPr>
          <a:lstStyle/>
          <a:p>
            <a:r>
              <a:rPr lang="vi-VN" sz="8000" b="1">
                <a:solidFill>
                  <a:srgbClr val="FFFF00"/>
                </a:solidFill>
                <a:latin typeface="Times New Roman" panose="02020603050405020304" pitchFamily="18" charset="0"/>
                <a:ea typeface="MS Mincho"/>
              </a:rPr>
              <a:t>2. Tác phẩm</a:t>
            </a:r>
            <a:endParaRPr lang="en-GB" sz="9600">
              <a:solidFill>
                <a:srgbClr val="FFFF00"/>
              </a:solidFill>
            </a:endParaRPr>
          </a:p>
        </p:txBody>
      </p:sp>
      <p:sp>
        <p:nvSpPr>
          <p:cNvPr id="4" name="Rectangle 3"/>
          <p:cNvSpPr/>
          <p:nvPr/>
        </p:nvSpPr>
        <p:spPr>
          <a:xfrm>
            <a:off x="1981200" y="2141476"/>
            <a:ext cx="4964821" cy="1086964"/>
          </a:xfrm>
          <a:prstGeom prst="rect">
            <a:avLst/>
          </a:prstGeom>
        </p:spPr>
        <p:txBody>
          <a:bodyPr wrap="none">
            <a:spAutoFit/>
          </a:bodyPr>
          <a:lstStyle/>
          <a:p>
            <a:pPr algn="just">
              <a:lnSpc>
                <a:spcPct val="115000"/>
              </a:lnSpc>
              <a:spcAft>
                <a:spcPts val="0"/>
              </a:spcAft>
              <a:tabLst>
                <a:tab pos="1386840" algn="l"/>
              </a:tabLst>
            </a:pPr>
            <a:r>
              <a:rPr lang="vi-VN" sz="6000" b="1">
                <a:solidFill>
                  <a:srgbClr val="FFFF00"/>
                </a:solidFill>
                <a:latin typeface="Times New Roman" panose="02020603050405020304" pitchFamily="18" charset="0"/>
                <a:ea typeface="MS Mincho"/>
                <a:cs typeface="Times New Roman" panose="02020603050405020304" pitchFamily="18" charset="0"/>
              </a:rPr>
              <a:t> a. Đọc, từ khó</a:t>
            </a:r>
            <a:endParaRPr lang="en-GB" sz="480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angle 4"/>
          <p:cNvSpPr/>
          <p:nvPr/>
        </p:nvSpPr>
        <p:spPr>
          <a:xfrm>
            <a:off x="2209800" y="3322206"/>
            <a:ext cx="6156365" cy="1086964"/>
          </a:xfrm>
          <a:prstGeom prst="rect">
            <a:avLst/>
          </a:prstGeom>
        </p:spPr>
        <p:txBody>
          <a:bodyPr wrap="none">
            <a:spAutoFit/>
          </a:bodyPr>
          <a:lstStyle/>
          <a:p>
            <a:pPr algn="just">
              <a:lnSpc>
                <a:spcPct val="115000"/>
              </a:lnSpc>
              <a:spcAft>
                <a:spcPts val="0"/>
              </a:spcAft>
            </a:pPr>
            <a:r>
              <a:rPr lang="vi-VN" sz="6000" b="1">
                <a:solidFill>
                  <a:srgbClr val="FFFF00"/>
                </a:solidFill>
                <a:latin typeface="Times New Roman" panose="02020603050405020304" pitchFamily="18" charset="0"/>
                <a:ea typeface="MS Mincho"/>
                <a:cs typeface="Times New Roman" panose="02020603050405020304" pitchFamily="18" charset="0"/>
              </a:rPr>
              <a:t>b. Tìm hiểu chung</a:t>
            </a:r>
            <a:endParaRPr lang="en-GB" sz="480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38327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4777" b="-4777"/>
            </a:stretch>
          </a:blipFill>
        </p:spPr>
      </p:sp>
      <p:sp>
        <p:nvSpPr>
          <p:cNvPr id="4" name="Freeform 4"/>
          <p:cNvSpPr/>
          <p:nvPr/>
        </p:nvSpPr>
        <p:spPr>
          <a:xfrm>
            <a:off x="0" y="8801100"/>
            <a:ext cx="19175494" cy="4670374"/>
          </a:xfrm>
          <a:custGeom>
            <a:avLst/>
            <a:gdLst/>
            <a:ahLst/>
            <a:cxnLst/>
            <a:rect l="l" t="t" r="r" b="b"/>
            <a:pathLst>
              <a:path w="19175494" h="4670374">
                <a:moveTo>
                  <a:pt x="0" y="0"/>
                </a:moveTo>
                <a:lnTo>
                  <a:pt x="19175494" y="0"/>
                </a:lnTo>
                <a:lnTo>
                  <a:pt x="19175494" y="4670374"/>
                </a:lnTo>
                <a:lnTo>
                  <a:pt x="0" y="4670374"/>
                </a:lnTo>
                <a:lnTo>
                  <a:pt x="0" y="0"/>
                </a:lnTo>
                <a:close/>
              </a:path>
            </a:pathLst>
          </a:custGeom>
          <a:blipFill>
            <a:blip r:embed="rId3"/>
            <a:stretch>
              <a:fillRect l="-29038"/>
            </a:stretch>
          </a:blipFill>
        </p:spPr>
      </p:sp>
      <p:graphicFrame>
        <p:nvGraphicFramePr>
          <p:cNvPr id="3" name="Table 2"/>
          <p:cNvGraphicFramePr>
            <a:graphicFrameLocks noGrp="1"/>
          </p:cNvGraphicFramePr>
          <p:nvPr>
            <p:extLst>
              <p:ext uri="{D42A27DB-BD31-4B8C-83A1-F6EECF244321}">
                <p14:modId xmlns:p14="http://schemas.microsoft.com/office/powerpoint/2010/main" val="3054871425"/>
              </p:ext>
            </p:extLst>
          </p:nvPr>
        </p:nvGraphicFramePr>
        <p:xfrm>
          <a:off x="838200" y="1409700"/>
          <a:ext cx="16611600" cy="7267956"/>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9982200">
                  <a:extLst>
                    <a:ext uri="{9D8B030D-6E8A-4147-A177-3AD203B41FA5}">
                      <a16:colId xmlns:a16="http://schemas.microsoft.com/office/drawing/2014/main" val="20000"/>
                    </a:ext>
                  </a:extLst>
                </a:gridCol>
                <a:gridCol w="6629400">
                  <a:extLst>
                    <a:ext uri="{9D8B030D-6E8A-4147-A177-3AD203B41FA5}">
                      <a16:colId xmlns:a16="http://schemas.microsoft.com/office/drawing/2014/main" val="20001"/>
                    </a:ext>
                  </a:extLst>
                </a:gridCol>
              </a:tblGrid>
              <a:tr h="110389">
                <a:tc gridSpan="2">
                  <a:txBody>
                    <a:bodyPr/>
                    <a:lstStyle/>
                    <a:p>
                      <a:pPr algn="ctr">
                        <a:lnSpc>
                          <a:spcPct val="100000"/>
                        </a:lnSpc>
                        <a:spcAft>
                          <a:spcPts val="0"/>
                        </a:spcAft>
                      </a:pPr>
                      <a:r>
                        <a:rPr lang="pt-BR" sz="36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Tìm hiểu chung về văn bản</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30854" marR="30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en-GB"/>
                    </a:p>
                  </a:txBody>
                  <a:tcPr/>
                </a:tc>
                <a:extLst>
                  <a:ext uri="{0D108BD9-81ED-4DB2-BD59-A6C34878D82A}">
                    <a16:rowId xmlns:a16="http://schemas.microsoft.com/office/drawing/2014/main" val="10000"/>
                  </a:ext>
                </a:extLst>
              </a:tr>
              <a:tr h="110389">
                <a:tc>
                  <a:txBody>
                    <a:bodyPr/>
                    <a:lstStyle/>
                    <a:p>
                      <a:pPr algn="ctr">
                        <a:lnSpc>
                          <a:spcPct val="100000"/>
                        </a:lnSpc>
                        <a:spcAft>
                          <a:spcPts val="0"/>
                        </a:spcAft>
                      </a:pPr>
                      <a:r>
                        <a:rPr lang="pt-BR" sz="3600" b="1">
                          <a:effectLst/>
                          <a:latin typeface="Times New Roman" panose="02020603050405020304" pitchFamily="18" charset="0"/>
                          <a:ea typeface="Times New Roman" panose="02020603050405020304" pitchFamily="18" charset="0"/>
                          <a:cs typeface="Times New Roman" panose="02020603050405020304" pitchFamily="18" charset="0"/>
                        </a:rPr>
                        <a:t>Câu hỏi</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30854" marR="30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a:txBody>
                    <a:bodyPr/>
                    <a:lstStyle/>
                    <a:p>
                      <a:pPr algn="ctr">
                        <a:lnSpc>
                          <a:spcPct val="100000"/>
                        </a:lnSpc>
                        <a:spcAft>
                          <a:spcPts val="0"/>
                        </a:spcAft>
                      </a:pPr>
                      <a:r>
                        <a:rPr lang="pt-BR" sz="3600" b="1">
                          <a:effectLst/>
                          <a:latin typeface="Times New Roman" panose="02020603050405020304" pitchFamily="18" charset="0"/>
                          <a:ea typeface="Times New Roman" panose="02020603050405020304" pitchFamily="18" charset="0"/>
                          <a:cs typeface="Times New Roman" panose="02020603050405020304" pitchFamily="18" charset="0"/>
                        </a:rPr>
                        <a:t>Trả lời</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30854" marR="30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extLst>
                  <a:ext uri="{0D108BD9-81ED-4DB2-BD59-A6C34878D82A}">
                    <a16:rowId xmlns:a16="http://schemas.microsoft.com/office/drawing/2014/main" val="10001"/>
                  </a:ext>
                </a:extLst>
              </a:tr>
              <a:tr h="220779">
                <a:tc>
                  <a:txBody>
                    <a:bodyPr/>
                    <a:lstStyle/>
                    <a:p>
                      <a:pPr algn="just">
                        <a:lnSpc>
                          <a:spcPct val="100000"/>
                        </a:lnSpc>
                        <a:spcAft>
                          <a:spcPts val="0"/>
                        </a:spcAft>
                      </a:pPr>
                      <a:r>
                        <a:rPr lang="en-US" sz="3600" i="1">
                          <a:effectLst/>
                          <a:latin typeface="Times New Roman" panose="02020603050405020304" pitchFamily="18" charset="0"/>
                          <a:ea typeface="Times New Roman" panose="02020603050405020304" pitchFamily="18" charset="0"/>
                          <a:cs typeface="Times New Roman" panose="02020603050405020304" pitchFamily="18" charset="0"/>
                        </a:rPr>
                        <a:t>Xác định thể loại của văn bản. </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30854" marR="30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pt-BR" sz="3600">
                          <a:effectLst/>
                          <a:latin typeface="Times New Roman" panose="02020603050405020304" pitchFamily="18" charset="0"/>
                          <a:ea typeface="Times New Roman" panose="02020603050405020304" pitchFamily="18" charset="0"/>
                          <a:cs typeface="Times New Roman" panose="02020603050405020304" pitchFamily="18" charset="0"/>
                        </a:rPr>
                        <a:t>- Thể loại: </a:t>
                      </a:r>
                      <a:r>
                        <a:rPr lang="pt-BR" sz="36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30854" marR="30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31168">
                <a:tc>
                  <a:txBody>
                    <a:bodyPr/>
                    <a:lstStyle/>
                    <a:p>
                      <a:pPr algn="just">
                        <a:lnSpc>
                          <a:spcPct val="100000"/>
                        </a:lnSpc>
                        <a:spcAft>
                          <a:spcPts val="0"/>
                        </a:spcAft>
                      </a:pPr>
                      <a:r>
                        <a:rPr lang="en-US" sz="3600" i="1">
                          <a:effectLst/>
                          <a:latin typeface="Times New Roman" panose="02020603050405020304" pitchFamily="18" charset="0"/>
                          <a:ea typeface="Times New Roman" panose="02020603050405020304" pitchFamily="18" charset="0"/>
                          <a:cs typeface="Times New Roman" panose="02020603050405020304" pitchFamily="18" charset="0"/>
                        </a:rPr>
                        <a:t>Văn bản có những nhân vật nào? </a:t>
                      </a:r>
                      <a:r>
                        <a:rPr lang="fr-FR" sz="3600" i="1">
                          <a:effectLst/>
                          <a:latin typeface="Times New Roman" panose="02020603050405020304" pitchFamily="18" charset="0"/>
                          <a:ea typeface="Times New Roman" panose="02020603050405020304" pitchFamily="18" charset="0"/>
                          <a:cs typeface="Times New Roman" panose="02020603050405020304" pitchFamily="18" charset="0"/>
                        </a:rPr>
                        <a:t>Ai là nhân vật chính?</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0000"/>
                        </a:lnSpc>
                        <a:spcAft>
                          <a:spcPts val="0"/>
                        </a:spcAft>
                      </a:pPr>
                      <a:r>
                        <a:rPr lang="fr-FR" sz="3600" i="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30854" marR="30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pt-BR" sz="3600">
                          <a:effectLst/>
                          <a:latin typeface="Times New Roman" panose="02020603050405020304" pitchFamily="18" charset="0"/>
                          <a:ea typeface="Times New Roman" panose="02020603050405020304" pitchFamily="18" charset="0"/>
                          <a:cs typeface="Times New Roman" panose="02020603050405020304" pitchFamily="18" charset="0"/>
                        </a:rPr>
                        <a:t>- Nhân vật:</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0000"/>
                        </a:lnSpc>
                        <a:spcAft>
                          <a:spcPts val="0"/>
                        </a:spcAft>
                      </a:pPr>
                      <a:r>
                        <a:rPr lang="pt-BR" sz="3600">
                          <a:effectLst/>
                          <a:latin typeface="Times New Roman" panose="02020603050405020304" pitchFamily="18" charset="0"/>
                          <a:ea typeface="Times New Roman" panose="02020603050405020304" pitchFamily="18" charset="0"/>
                          <a:cs typeface="Times New Roman" panose="02020603050405020304" pitchFamily="18" charset="0"/>
                        </a:rPr>
                        <a:t>+ Nhân vật chính</a:t>
                      </a:r>
                      <a:r>
                        <a:rPr lang="pt-BR" sz="36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0000"/>
                        </a:lnSpc>
                        <a:spcAft>
                          <a:spcPts val="0"/>
                        </a:spcAft>
                      </a:pPr>
                      <a:r>
                        <a:rPr lang="pt-BR" sz="3600">
                          <a:effectLst/>
                          <a:latin typeface="Times New Roman" panose="02020603050405020304" pitchFamily="18" charset="0"/>
                          <a:ea typeface="Times New Roman" panose="02020603050405020304" pitchFamily="18" charset="0"/>
                          <a:cs typeface="Times New Roman" panose="02020603050405020304" pitchFamily="18" charset="0"/>
                        </a:rPr>
                        <a:t>+ Nhân vật phụ</a:t>
                      </a:r>
                      <a:r>
                        <a:rPr lang="pt-BR" sz="36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30854" marR="30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07492">
                <a:tc>
                  <a:txBody>
                    <a:bodyPr/>
                    <a:lstStyle/>
                    <a:p>
                      <a:pPr algn="just">
                        <a:lnSpc>
                          <a:spcPct val="100000"/>
                        </a:lnSpc>
                        <a:spcAft>
                          <a:spcPts val="0"/>
                        </a:spcAft>
                      </a:pPr>
                      <a:r>
                        <a:rPr lang="vi-VN" sz="3600" i="1" smtClean="0">
                          <a:effectLst/>
                          <a:latin typeface="Times New Roman" panose="02020603050405020304" pitchFamily="18" charset="0"/>
                          <a:ea typeface="Times New Roman" panose="02020603050405020304" pitchFamily="18" charset="0"/>
                          <a:cs typeface="Times New Roman" panose="02020603050405020304" pitchFamily="18" charset="0"/>
                        </a:rPr>
                        <a:t>V</a:t>
                      </a:r>
                      <a:r>
                        <a:rPr lang="en-US" sz="3600" i="1" smtClean="0">
                          <a:effectLst/>
                          <a:latin typeface="Times New Roman" panose="02020603050405020304" pitchFamily="18" charset="0"/>
                          <a:ea typeface="Times New Roman" panose="02020603050405020304" pitchFamily="18" charset="0"/>
                          <a:cs typeface="Times New Roman" panose="02020603050405020304" pitchFamily="18" charset="0"/>
                        </a:rPr>
                        <a:t>ăn </a:t>
                      </a:r>
                      <a:r>
                        <a:rPr lang="en-US" sz="3600" i="1">
                          <a:effectLst/>
                          <a:latin typeface="Times New Roman" panose="02020603050405020304" pitchFamily="18" charset="0"/>
                          <a:ea typeface="Times New Roman" panose="02020603050405020304" pitchFamily="18" charset="0"/>
                          <a:cs typeface="Times New Roman" panose="02020603050405020304" pitchFamily="18" charset="0"/>
                        </a:rPr>
                        <a:t>bản được kể ở ngôi thứ mấy? </a:t>
                      </a:r>
                      <a:r>
                        <a:rPr lang="fr-FR" sz="3600" i="1">
                          <a:effectLst/>
                          <a:latin typeface="Times New Roman" panose="02020603050405020304" pitchFamily="18" charset="0"/>
                          <a:ea typeface="Times New Roman" panose="02020603050405020304" pitchFamily="18" charset="0"/>
                          <a:cs typeface="Times New Roman" panose="02020603050405020304" pitchFamily="18" charset="0"/>
                        </a:rPr>
                        <a:t>Ai là người kể lại câu chuyện</a:t>
                      </a:r>
                      <a:r>
                        <a:rPr lang="fr-FR" sz="3600" i="1"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30854" marR="30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pt-BR" sz="3600">
                          <a:effectLst/>
                          <a:latin typeface="Times New Roman" panose="02020603050405020304" pitchFamily="18" charset="0"/>
                          <a:ea typeface="Times New Roman" panose="02020603050405020304" pitchFamily="18" charset="0"/>
                          <a:cs typeface="Times New Roman" panose="02020603050405020304" pitchFamily="18" charset="0"/>
                        </a:rPr>
                        <a:t>- Ngôi kể: </a:t>
                      </a:r>
                      <a:r>
                        <a:rPr lang="pt-BR" sz="360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pt-BR" sz="3600">
                          <a:effectLst/>
                          <a:latin typeface="Times New Roman" panose="02020603050405020304" pitchFamily="18" charset="0"/>
                          <a:ea typeface="Times New Roman" panose="02020603050405020304" pitchFamily="18" charset="0"/>
                          <a:cs typeface="Times New Roman" panose="02020603050405020304" pitchFamily="18" charset="0"/>
                        </a:rPr>
                        <a:t>người kể chuyện là</a:t>
                      </a:r>
                      <a:r>
                        <a:rPr lang="pt-BR" sz="36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30854" marR="30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10389">
                <a:tc>
                  <a:txBody>
                    <a:bodyPr/>
                    <a:lstStyle/>
                    <a:p>
                      <a:pPr algn="just">
                        <a:lnSpc>
                          <a:spcPct val="100000"/>
                        </a:lnSpc>
                        <a:spcAft>
                          <a:spcPts val="0"/>
                        </a:spcAft>
                      </a:pPr>
                      <a:r>
                        <a:rPr lang="fr-FR" sz="3600" i="1">
                          <a:effectLst/>
                          <a:latin typeface="Times New Roman" panose="02020603050405020304" pitchFamily="18" charset="0"/>
                          <a:ea typeface="Times New Roman" panose="02020603050405020304" pitchFamily="18" charset="0"/>
                          <a:cs typeface="Times New Roman" panose="02020603050405020304" pitchFamily="18" charset="0"/>
                        </a:rPr>
                        <a:t>Văn bản viết về vấn đề gì ?</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30854" marR="30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pt-BR" sz="3600">
                          <a:effectLst/>
                          <a:latin typeface="Times New Roman" panose="02020603050405020304" pitchFamily="18" charset="0"/>
                          <a:ea typeface="Times New Roman" panose="02020603050405020304" pitchFamily="18" charset="0"/>
                          <a:cs typeface="Times New Roman" panose="02020603050405020304" pitchFamily="18" charset="0"/>
                        </a:rPr>
                        <a:t>- Đề tài: </a:t>
                      </a:r>
                      <a:r>
                        <a:rPr lang="pt-BR" sz="36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30854" marR="30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20779">
                <a:tc>
                  <a:txBody>
                    <a:bodyPr/>
                    <a:lstStyle/>
                    <a:p>
                      <a:pPr algn="just">
                        <a:lnSpc>
                          <a:spcPct val="100000"/>
                        </a:lnSpc>
                        <a:spcAft>
                          <a:spcPts val="0"/>
                        </a:spcAft>
                      </a:pPr>
                      <a:r>
                        <a:rPr lang="en-US" sz="3600" i="1">
                          <a:effectLst/>
                          <a:latin typeface="Times New Roman" panose="02020603050405020304" pitchFamily="18" charset="0"/>
                          <a:ea typeface="Times New Roman" panose="02020603050405020304" pitchFamily="18" charset="0"/>
                          <a:cs typeface="Times New Roman" panose="02020603050405020304" pitchFamily="18" charset="0"/>
                        </a:rPr>
                        <a:t>Vấn đề cơ bản nào được đặt ra từ đề tài văn bản?</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30854" marR="30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pt-BR" sz="3600">
                          <a:effectLst/>
                          <a:latin typeface="Times New Roman" panose="02020603050405020304" pitchFamily="18" charset="0"/>
                          <a:ea typeface="Times New Roman" panose="02020603050405020304" pitchFamily="18" charset="0"/>
                          <a:cs typeface="Times New Roman" panose="02020603050405020304" pitchFamily="18" charset="0"/>
                        </a:rPr>
                        <a:t>- Chủ đề: </a:t>
                      </a:r>
                      <a:r>
                        <a:rPr lang="pt-BR" sz="36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30854" marR="30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595884">
                <a:tc>
                  <a:txBody>
                    <a:bodyPr/>
                    <a:lstStyle/>
                    <a:p>
                      <a:pPr algn="just">
                        <a:lnSpc>
                          <a:spcPct val="100000"/>
                        </a:lnSpc>
                        <a:spcAft>
                          <a:spcPts val="0"/>
                        </a:spcAft>
                      </a:pPr>
                      <a:r>
                        <a:rPr lang="en-US" sz="3600" i="1">
                          <a:effectLst/>
                          <a:latin typeface="Times New Roman" panose="02020603050405020304" pitchFamily="18" charset="0"/>
                          <a:ea typeface="Times New Roman" panose="02020603050405020304" pitchFamily="18" charset="0"/>
                          <a:cs typeface="Times New Roman" panose="02020603050405020304" pitchFamily="18" charset="0"/>
                        </a:rPr>
                        <a:t>Văn bản có thể chia thành mấy phần? Nội dung chính từng phần?</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30854" marR="30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pt-BR" sz="3600">
                          <a:effectLst/>
                          <a:latin typeface="Times New Roman" panose="02020603050405020304" pitchFamily="18" charset="0"/>
                          <a:ea typeface="Times New Roman" panose="02020603050405020304" pitchFamily="18" charset="0"/>
                          <a:cs typeface="Times New Roman" panose="02020603050405020304" pitchFamily="18" charset="0"/>
                        </a:rPr>
                        <a:t>- Bố cục</a:t>
                      </a:r>
                      <a:r>
                        <a:rPr lang="pt-BR" sz="36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30854" marR="30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684276">
                <a:tc>
                  <a:txBody>
                    <a:bodyPr/>
                    <a:lstStyle/>
                    <a:p>
                      <a:pPr algn="just">
                        <a:lnSpc>
                          <a:spcPct val="100000"/>
                        </a:lnSpc>
                        <a:spcAft>
                          <a:spcPts val="0"/>
                        </a:spcAft>
                      </a:pPr>
                      <a:r>
                        <a:rPr lang="en-US" sz="3600" i="1">
                          <a:effectLst/>
                          <a:latin typeface="Times New Roman" panose="02020603050405020304" pitchFamily="18" charset="0"/>
                          <a:ea typeface="Times New Roman" panose="02020603050405020304" pitchFamily="18" charset="0"/>
                          <a:cs typeface="Times New Roman" panose="02020603050405020304" pitchFamily="18" charset="0"/>
                        </a:rPr>
                        <a:t>Dựa vào bố cục, tóm tắt nội dung chính của văn bản.</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30854" marR="30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pt-BR" sz="36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30854" marR="30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
        <p:nvSpPr>
          <p:cNvPr id="7" name="Rectangle 6"/>
          <p:cNvSpPr/>
          <p:nvPr/>
        </p:nvSpPr>
        <p:spPr>
          <a:xfrm>
            <a:off x="5410200" y="211125"/>
            <a:ext cx="6501075" cy="987450"/>
          </a:xfrm>
          <a:prstGeom prst="rect">
            <a:avLst/>
          </a:prstGeom>
        </p:spPr>
        <p:txBody>
          <a:bodyPr wrap="none">
            <a:spAutoFit/>
          </a:bodyPr>
          <a:lstStyle/>
          <a:p>
            <a:pPr algn="ctr">
              <a:lnSpc>
                <a:spcPct val="115000"/>
              </a:lnSpc>
            </a:pPr>
            <a:r>
              <a:rPr lang="en-US" sz="54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PHIẾU HỌC TẬP 02</a:t>
            </a:r>
            <a:endParaRPr lang="en-GB" sz="5400">
              <a:solidFill>
                <a:prstClr val="black"/>
              </a:solidFill>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79295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28" y="-1"/>
            <a:ext cx="18284372" cy="10311923"/>
          </a:xfrm>
          <a:prstGeom prst="rect">
            <a:avLst/>
          </a:prstGeom>
        </p:spPr>
      </p:pic>
      <p:grpSp>
        <p:nvGrpSpPr>
          <p:cNvPr id="3" name="Group 6"/>
          <p:cNvGrpSpPr/>
          <p:nvPr/>
        </p:nvGrpSpPr>
        <p:grpSpPr>
          <a:xfrm>
            <a:off x="11582400" y="2088537"/>
            <a:ext cx="4267200" cy="1969709"/>
            <a:chOff x="0" y="0"/>
            <a:chExt cx="2815378" cy="505893"/>
          </a:xfrm>
          <a:scene3d>
            <a:camera prst="orthographicFront">
              <a:rot lat="0" lon="0" rev="0"/>
            </a:camera>
            <a:lightRig rig="contrasting" dir="t">
              <a:rot lat="0" lon="0" rev="1500000"/>
            </a:lightRig>
          </a:scene3d>
        </p:grpSpPr>
        <p:sp>
          <p:nvSpPr>
            <p:cNvPr id="4" name="Freeform 7"/>
            <p:cNvSpPr/>
            <p:nvPr/>
          </p:nvSpPr>
          <p:spPr>
            <a:xfrm>
              <a:off x="0" y="0"/>
              <a:ext cx="2815378" cy="505893"/>
            </a:xfrm>
            <a:custGeom>
              <a:avLst/>
              <a:gdLst/>
              <a:ahLst/>
              <a:cxnLst/>
              <a:rect l="l" t="t" r="r" b="b"/>
              <a:pathLst>
                <a:path w="2815378" h="505893">
                  <a:moveTo>
                    <a:pt x="18836" y="0"/>
                  </a:moveTo>
                  <a:lnTo>
                    <a:pt x="2796542" y="0"/>
                  </a:lnTo>
                  <a:cubicBezTo>
                    <a:pt x="2801538" y="0"/>
                    <a:pt x="2806329" y="1985"/>
                    <a:pt x="2809861" y="5517"/>
                  </a:cubicBezTo>
                  <a:cubicBezTo>
                    <a:pt x="2813394" y="9049"/>
                    <a:pt x="2815378" y="13840"/>
                    <a:pt x="2815378" y="18836"/>
                  </a:cubicBezTo>
                  <a:lnTo>
                    <a:pt x="2815378" y="487057"/>
                  </a:lnTo>
                  <a:cubicBezTo>
                    <a:pt x="2815378" y="492052"/>
                    <a:pt x="2813394" y="496843"/>
                    <a:pt x="2809861" y="500376"/>
                  </a:cubicBezTo>
                  <a:cubicBezTo>
                    <a:pt x="2806329" y="503908"/>
                    <a:pt x="2801538" y="505893"/>
                    <a:pt x="2796542" y="505893"/>
                  </a:cubicBezTo>
                  <a:lnTo>
                    <a:pt x="18836" y="505893"/>
                  </a:lnTo>
                  <a:cubicBezTo>
                    <a:pt x="13840" y="505893"/>
                    <a:pt x="9049" y="503908"/>
                    <a:pt x="5517" y="500376"/>
                  </a:cubicBezTo>
                  <a:cubicBezTo>
                    <a:pt x="1985" y="496843"/>
                    <a:pt x="0" y="492052"/>
                    <a:pt x="0" y="487057"/>
                  </a:cubicBezTo>
                  <a:lnTo>
                    <a:pt x="0" y="18836"/>
                  </a:lnTo>
                  <a:cubicBezTo>
                    <a:pt x="0" y="13840"/>
                    <a:pt x="1985" y="9049"/>
                    <a:pt x="5517" y="5517"/>
                  </a:cubicBezTo>
                  <a:cubicBezTo>
                    <a:pt x="9049" y="1985"/>
                    <a:pt x="13840" y="0"/>
                    <a:pt x="18836" y="0"/>
                  </a:cubicBezTo>
                  <a:close/>
                </a:path>
              </a:pathLst>
            </a:custGeom>
            <a:solidFill>
              <a:srgbClr val="FFFFFF"/>
            </a:solidFill>
            <a:ln>
              <a:noFill/>
            </a:ln>
            <a:effectLst>
              <a:outerShdw blurRad="149987" dist="250190" dir="8460000" algn="ctr">
                <a:srgbClr val="000000">
                  <a:alpha val="28000"/>
                </a:srgbClr>
              </a:outerShdw>
            </a:effectLst>
            <a:sp3d prstMaterial="metal">
              <a:bevelT w="88900" h="88900"/>
            </a:sp3d>
          </p:spPr>
        </p:sp>
        <p:sp>
          <p:nvSpPr>
            <p:cNvPr id="5" name="TextBox 8"/>
            <p:cNvSpPr txBox="1"/>
            <p:nvPr/>
          </p:nvSpPr>
          <p:spPr>
            <a:xfrm>
              <a:off x="0" y="-38100"/>
              <a:ext cx="2815378" cy="543993"/>
            </a:xfrm>
            <a:prstGeom prst="rect">
              <a:avLst/>
            </a:prstGeom>
            <a:ln>
              <a:noFill/>
            </a:ln>
            <a:effectLst>
              <a:outerShdw blurRad="149987" dist="250190" dir="8460000" algn="ctr">
                <a:srgbClr val="000000">
                  <a:alpha val="28000"/>
                </a:srgbClr>
              </a:outerShdw>
            </a:effectLst>
            <a:sp3d prstMaterial="metal">
              <a:bevelT w="88900" h="88900"/>
            </a:sp3d>
          </p:spPr>
          <p:txBody>
            <a:bodyPr lIns="50800" tIns="50800" rIns="50800" bIns="50800" rtlCol="0" anchor="ctr"/>
            <a:lstStyle/>
            <a:p>
              <a:pPr algn="ctr">
                <a:lnSpc>
                  <a:spcPts val="2659"/>
                </a:lnSpc>
              </a:pPr>
              <a:endParaRPr/>
            </a:p>
          </p:txBody>
        </p:sp>
      </p:grpSp>
      <p:grpSp>
        <p:nvGrpSpPr>
          <p:cNvPr id="6" name="Group 9"/>
          <p:cNvGrpSpPr/>
          <p:nvPr/>
        </p:nvGrpSpPr>
        <p:grpSpPr>
          <a:xfrm>
            <a:off x="9448800" y="4382751"/>
            <a:ext cx="7924800" cy="2284749"/>
            <a:chOff x="0" y="0"/>
            <a:chExt cx="2815378" cy="505893"/>
          </a:xfrm>
          <a:scene3d>
            <a:camera prst="orthographicFront">
              <a:rot lat="0" lon="0" rev="0"/>
            </a:camera>
            <a:lightRig rig="contrasting" dir="t">
              <a:rot lat="0" lon="0" rev="1500000"/>
            </a:lightRig>
          </a:scene3d>
        </p:grpSpPr>
        <p:sp>
          <p:nvSpPr>
            <p:cNvPr id="7" name="Freeform 10"/>
            <p:cNvSpPr/>
            <p:nvPr/>
          </p:nvSpPr>
          <p:spPr>
            <a:xfrm>
              <a:off x="0" y="0"/>
              <a:ext cx="2815378" cy="505893"/>
            </a:xfrm>
            <a:custGeom>
              <a:avLst/>
              <a:gdLst/>
              <a:ahLst/>
              <a:cxnLst/>
              <a:rect l="l" t="t" r="r" b="b"/>
              <a:pathLst>
                <a:path w="2815378" h="505893">
                  <a:moveTo>
                    <a:pt x="18836" y="0"/>
                  </a:moveTo>
                  <a:lnTo>
                    <a:pt x="2796542" y="0"/>
                  </a:lnTo>
                  <a:cubicBezTo>
                    <a:pt x="2801538" y="0"/>
                    <a:pt x="2806329" y="1985"/>
                    <a:pt x="2809861" y="5517"/>
                  </a:cubicBezTo>
                  <a:cubicBezTo>
                    <a:pt x="2813394" y="9049"/>
                    <a:pt x="2815378" y="13840"/>
                    <a:pt x="2815378" y="18836"/>
                  </a:cubicBezTo>
                  <a:lnTo>
                    <a:pt x="2815378" y="487057"/>
                  </a:lnTo>
                  <a:cubicBezTo>
                    <a:pt x="2815378" y="492052"/>
                    <a:pt x="2813394" y="496843"/>
                    <a:pt x="2809861" y="500376"/>
                  </a:cubicBezTo>
                  <a:cubicBezTo>
                    <a:pt x="2806329" y="503908"/>
                    <a:pt x="2801538" y="505893"/>
                    <a:pt x="2796542" y="505893"/>
                  </a:cubicBezTo>
                  <a:lnTo>
                    <a:pt x="18836" y="505893"/>
                  </a:lnTo>
                  <a:cubicBezTo>
                    <a:pt x="13840" y="505893"/>
                    <a:pt x="9049" y="503908"/>
                    <a:pt x="5517" y="500376"/>
                  </a:cubicBezTo>
                  <a:cubicBezTo>
                    <a:pt x="1985" y="496843"/>
                    <a:pt x="0" y="492052"/>
                    <a:pt x="0" y="487057"/>
                  </a:cubicBezTo>
                  <a:lnTo>
                    <a:pt x="0" y="18836"/>
                  </a:lnTo>
                  <a:cubicBezTo>
                    <a:pt x="0" y="13840"/>
                    <a:pt x="1985" y="9049"/>
                    <a:pt x="5517" y="5517"/>
                  </a:cubicBezTo>
                  <a:cubicBezTo>
                    <a:pt x="9049" y="1985"/>
                    <a:pt x="13840" y="0"/>
                    <a:pt x="18836" y="0"/>
                  </a:cubicBezTo>
                  <a:close/>
                </a:path>
              </a:pathLst>
            </a:custGeom>
            <a:solidFill>
              <a:srgbClr val="FFFFFF"/>
            </a:solidFill>
            <a:ln>
              <a:noFill/>
            </a:ln>
            <a:effectLst>
              <a:outerShdw blurRad="149987" dist="250190" dir="8460000" algn="ctr">
                <a:srgbClr val="000000">
                  <a:alpha val="28000"/>
                </a:srgbClr>
              </a:outerShdw>
            </a:effectLst>
            <a:sp3d prstMaterial="metal">
              <a:bevelT w="88900" h="88900"/>
            </a:sp3d>
          </p:spPr>
        </p:sp>
        <p:sp>
          <p:nvSpPr>
            <p:cNvPr id="8" name="TextBox 11"/>
            <p:cNvSpPr txBox="1"/>
            <p:nvPr/>
          </p:nvSpPr>
          <p:spPr>
            <a:xfrm>
              <a:off x="0" y="-38100"/>
              <a:ext cx="2815378" cy="543993"/>
            </a:xfrm>
            <a:prstGeom prst="rect">
              <a:avLst/>
            </a:prstGeom>
            <a:ln>
              <a:noFill/>
            </a:ln>
            <a:effectLst>
              <a:outerShdw blurRad="149987" dist="250190" dir="8460000" algn="ctr">
                <a:srgbClr val="000000">
                  <a:alpha val="28000"/>
                </a:srgbClr>
              </a:outerShdw>
            </a:effectLst>
            <a:sp3d prstMaterial="metal">
              <a:bevelT w="88900" h="88900"/>
            </a:sp3d>
          </p:spPr>
          <p:txBody>
            <a:bodyPr lIns="50800" tIns="50800" rIns="50800" bIns="50800" rtlCol="0" anchor="ctr"/>
            <a:lstStyle/>
            <a:p>
              <a:pPr algn="ctr">
                <a:lnSpc>
                  <a:spcPts val="2659"/>
                </a:lnSpc>
              </a:pPr>
              <a:endParaRPr/>
            </a:p>
          </p:txBody>
        </p:sp>
      </p:grpSp>
      <p:grpSp>
        <p:nvGrpSpPr>
          <p:cNvPr id="9" name="Group 6"/>
          <p:cNvGrpSpPr/>
          <p:nvPr/>
        </p:nvGrpSpPr>
        <p:grpSpPr>
          <a:xfrm>
            <a:off x="2667000" y="2088537"/>
            <a:ext cx="4060372" cy="1999617"/>
            <a:chOff x="0" y="0"/>
            <a:chExt cx="2815378" cy="505893"/>
          </a:xfrm>
          <a:scene3d>
            <a:camera prst="orthographicFront">
              <a:rot lat="0" lon="0" rev="0"/>
            </a:camera>
            <a:lightRig rig="contrasting" dir="t">
              <a:rot lat="0" lon="0" rev="1500000"/>
            </a:lightRig>
          </a:scene3d>
        </p:grpSpPr>
        <p:sp>
          <p:nvSpPr>
            <p:cNvPr id="10" name="Freeform 7"/>
            <p:cNvSpPr/>
            <p:nvPr/>
          </p:nvSpPr>
          <p:spPr>
            <a:xfrm>
              <a:off x="0" y="0"/>
              <a:ext cx="2815378" cy="505893"/>
            </a:xfrm>
            <a:custGeom>
              <a:avLst/>
              <a:gdLst/>
              <a:ahLst/>
              <a:cxnLst/>
              <a:rect l="l" t="t" r="r" b="b"/>
              <a:pathLst>
                <a:path w="2815378" h="505893">
                  <a:moveTo>
                    <a:pt x="18836" y="0"/>
                  </a:moveTo>
                  <a:lnTo>
                    <a:pt x="2796542" y="0"/>
                  </a:lnTo>
                  <a:cubicBezTo>
                    <a:pt x="2801538" y="0"/>
                    <a:pt x="2806329" y="1985"/>
                    <a:pt x="2809861" y="5517"/>
                  </a:cubicBezTo>
                  <a:cubicBezTo>
                    <a:pt x="2813394" y="9049"/>
                    <a:pt x="2815378" y="13840"/>
                    <a:pt x="2815378" y="18836"/>
                  </a:cubicBezTo>
                  <a:lnTo>
                    <a:pt x="2815378" y="487057"/>
                  </a:lnTo>
                  <a:cubicBezTo>
                    <a:pt x="2815378" y="492052"/>
                    <a:pt x="2813394" y="496843"/>
                    <a:pt x="2809861" y="500376"/>
                  </a:cubicBezTo>
                  <a:cubicBezTo>
                    <a:pt x="2806329" y="503908"/>
                    <a:pt x="2801538" y="505893"/>
                    <a:pt x="2796542" y="505893"/>
                  </a:cubicBezTo>
                  <a:lnTo>
                    <a:pt x="18836" y="505893"/>
                  </a:lnTo>
                  <a:cubicBezTo>
                    <a:pt x="13840" y="505893"/>
                    <a:pt x="9049" y="503908"/>
                    <a:pt x="5517" y="500376"/>
                  </a:cubicBezTo>
                  <a:cubicBezTo>
                    <a:pt x="1985" y="496843"/>
                    <a:pt x="0" y="492052"/>
                    <a:pt x="0" y="487057"/>
                  </a:cubicBezTo>
                  <a:lnTo>
                    <a:pt x="0" y="18836"/>
                  </a:lnTo>
                  <a:cubicBezTo>
                    <a:pt x="0" y="13840"/>
                    <a:pt x="1985" y="9049"/>
                    <a:pt x="5517" y="5517"/>
                  </a:cubicBezTo>
                  <a:cubicBezTo>
                    <a:pt x="9049" y="1985"/>
                    <a:pt x="13840" y="0"/>
                    <a:pt x="18836" y="0"/>
                  </a:cubicBezTo>
                  <a:close/>
                </a:path>
              </a:pathLst>
            </a:custGeom>
            <a:solidFill>
              <a:srgbClr val="FFFFFF"/>
            </a:solidFill>
            <a:ln>
              <a:noFill/>
            </a:ln>
            <a:effectLst>
              <a:outerShdw blurRad="149987" dist="250190" dir="8460000" algn="ctr">
                <a:srgbClr val="000000">
                  <a:alpha val="28000"/>
                </a:srgbClr>
              </a:outerShdw>
            </a:effectLst>
            <a:sp3d prstMaterial="metal">
              <a:bevelT w="88900" h="88900"/>
            </a:sp3d>
          </p:spPr>
        </p:sp>
        <p:sp>
          <p:nvSpPr>
            <p:cNvPr id="11" name="TextBox 8"/>
            <p:cNvSpPr txBox="1"/>
            <p:nvPr/>
          </p:nvSpPr>
          <p:spPr>
            <a:xfrm>
              <a:off x="0" y="-38100"/>
              <a:ext cx="2815378" cy="543993"/>
            </a:xfrm>
            <a:prstGeom prst="rect">
              <a:avLst/>
            </a:prstGeom>
            <a:ln>
              <a:noFill/>
            </a:ln>
            <a:effectLst>
              <a:outerShdw blurRad="149987" dist="250190" dir="8460000" algn="ctr">
                <a:srgbClr val="000000">
                  <a:alpha val="28000"/>
                </a:srgbClr>
              </a:outerShdw>
            </a:effectLst>
            <a:sp3d prstMaterial="metal">
              <a:bevelT w="88900" h="88900"/>
            </a:sp3d>
          </p:spPr>
          <p:txBody>
            <a:bodyPr lIns="50800" tIns="50800" rIns="50800" bIns="50800" rtlCol="0" anchor="ctr"/>
            <a:lstStyle/>
            <a:p>
              <a:pPr algn="ctr">
                <a:lnSpc>
                  <a:spcPts val="2659"/>
                </a:lnSpc>
              </a:pPr>
              <a:endParaRPr/>
            </a:p>
          </p:txBody>
        </p:sp>
      </p:grpSp>
      <p:grpSp>
        <p:nvGrpSpPr>
          <p:cNvPr id="12" name="Group 9"/>
          <p:cNvGrpSpPr/>
          <p:nvPr/>
        </p:nvGrpSpPr>
        <p:grpSpPr>
          <a:xfrm>
            <a:off x="2514599" y="4377306"/>
            <a:ext cx="4212773" cy="2290194"/>
            <a:chOff x="0" y="0"/>
            <a:chExt cx="2815378" cy="505893"/>
          </a:xfrm>
          <a:scene3d>
            <a:camera prst="orthographicFront">
              <a:rot lat="0" lon="0" rev="0"/>
            </a:camera>
            <a:lightRig rig="contrasting" dir="t">
              <a:rot lat="0" lon="0" rev="1500000"/>
            </a:lightRig>
          </a:scene3d>
        </p:grpSpPr>
        <p:sp>
          <p:nvSpPr>
            <p:cNvPr id="13" name="Freeform 10"/>
            <p:cNvSpPr/>
            <p:nvPr/>
          </p:nvSpPr>
          <p:spPr>
            <a:xfrm>
              <a:off x="0" y="0"/>
              <a:ext cx="2815378" cy="505893"/>
            </a:xfrm>
            <a:custGeom>
              <a:avLst/>
              <a:gdLst/>
              <a:ahLst/>
              <a:cxnLst/>
              <a:rect l="l" t="t" r="r" b="b"/>
              <a:pathLst>
                <a:path w="2815378" h="505893">
                  <a:moveTo>
                    <a:pt x="18836" y="0"/>
                  </a:moveTo>
                  <a:lnTo>
                    <a:pt x="2796542" y="0"/>
                  </a:lnTo>
                  <a:cubicBezTo>
                    <a:pt x="2801538" y="0"/>
                    <a:pt x="2806329" y="1985"/>
                    <a:pt x="2809861" y="5517"/>
                  </a:cubicBezTo>
                  <a:cubicBezTo>
                    <a:pt x="2813394" y="9049"/>
                    <a:pt x="2815378" y="13840"/>
                    <a:pt x="2815378" y="18836"/>
                  </a:cubicBezTo>
                  <a:lnTo>
                    <a:pt x="2815378" y="487057"/>
                  </a:lnTo>
                  <a:cubicBezTo>
                    <a:pt x="2815378" y="492052"/>
                    <a:pt x="2813394" y="496843"/>
                    <a:pt x="2809861" y="500376"/>
                  </a:cubicBezTo>
                  <a:cubicBezTo>
                    <a:pt x="2806329" y="503908"/>
                    <a:pt x="2801538" y="505893"/>
                    <a:pt x="2796542" y="505893"/>
                  </a:cubicBezTo>
                  <a:lnTo>
                    <a:pt x="18836" y="505893"/>
                  </a:lnTo>
                  <a:cubicBezTo>
                    <a:pt x="13840" y="505893"/>
                    <a:pt x="9049" y="503908"/>
                    <a:pt x="5517" y="500376"/>
                  </a:cubicBezTo>
                  <a:cubicBezTo>
                    <a:pt x="1985" y="496843"/>
                    <a:pt x="0" y="492052"/>
                    <a:pt x="0" y="487057"/>
                  </a:cubicBezTo>
                  <a:lnTo>
                    <a:pt x="0" y="18836"/>
                  </a:lnTo>
                  <a:cubicBezTo>
                    <a:pt x="0" y="13840"/>
                    <a:pt x="1985" y="9049"/>
                    <a:pt x="5517" y="5517"/>
                  </a:cubicBezTo>
                  <a:cubicBezTo>
                    <a:pt x="9049" y="1985"/>
                    <a:pt x="13840" y="0"/>
                    <a:pt x="18836" y="0"/>
                  </a:cubicBezTo>
                  <a:close/>
                </a:path>
              </a:pathLst>
            </a:custGeom>
            <a:solidFill>
              <a:srgbClr val="FFFFFF"/>
            </a:solidFill>
            <a:ln>
              <a:noFill/>
            </a:ln>
            <a:effectLst>
              <a:outerShdw blurRad="149987" dist="250190" dir="8460000" algn="ctr">
                <a:srgbClr val="000000">
                  <a:alpha val="28000"/>
                </a:srgbClr>
              </a:outerShdw>
            </a:effectLst>
            <a:sp3d prstMaterial="metal">
              <a:bevelT w="88900" h="88900"/>
            </a:sp3d>
          </p:spPr>
        </p:sp>
        <p:sp>
          <p:nvSpPr>
            <p:cNvPr id="14" name="TextBox 11"/>
            <p:cNvSpPr txBox="1"/>
            <p:nvPr/>
          </p:nvSpPr>
          <p:spPr>
            <a:xfrm>
              <a:off x="0" y="-38100"/>
              <a:ext cx="2815378" cy="543993"/>
            </a:xfrm>
            <a:prstGeom prst="rect">
              <a:avLst/>
            </a:prstGeom>
            <a:ln>
              <a:noFill/>
            </a:ln>
            <a:effectLst>
              <a:outerShdw blurRad="149987" dist="250190" dir="8460000" algn="ctr">
                <a:srgbClr val="000000">
                  <a:alpha val="28000"/>
                </a:srgbClr>
              </a:outerShdw>
            </a:effectLst>
            <a:sp3d prstMaterial="metal">
              <a:bevelT w="88900" h="88900"/>
            </a:sp3d>
          </p:spPr>
          <p:txBody>
            <a:bodyPr lIns="50800" tIns="50800" rIns="50800" bIns="50800" rtlCol="0" anchor="ctr"/>
            <a:lstStyle/>
            <a:p>
              <a:pPr algn="ctr">
                <a:lnSpc>
                  <a:spcPts val="2659"/>
                </a:lnSpc>
              </a:pPr>
              <a:endParaRPr/>
            </a:p>
          </p:txBody>
        </p:sp>
      </p:grpSp>
      <p:sp>
        <p:nvSpPr>
          <p:cNvPr id="20" name="Rectangle 19"/>
          <p:cNvSpPr/>
          <p:nvPr/>
        </p:nvSpPr>
        <p:spPr>
          <a:xfrm>
            <a:off x="3298372" y="2275945"/>
            <a:ext cx="3031023" cy="1446550"/>
          </a:xfrm>
          <a:prstGeom prst="rect">
            <a:avLst/>
          </a:prstGeom>
        </p:spPr>
        <p:txBody>
          <a:bodyPr wrap="none">
            <a:spAutoFit/>
          </a:bodyPr>
          <a:lstStyle/>
          <a:p>
            <a:pPr algn="ctr"/>
            <a:r>
              <a:rPr lang="en-GB" sz="4400" b="1">
                <a:latin typeface="Times New Roman" panose="02020603050405020304" pitchFamily="18" charset="0"/>
                <a:ea typeface="Calibri" panose="020F0502020204030204" pitchFamily="34" charset="0"/>
              </a:rPr>
              <a:t>Thể </a:t>
            </a:r>
            <a:r>
              <a:rPr lang="en-GB" sz="4400" b="1" smtClean="0">
                <a:latin typeface="Times New Roman" panose="02020603050405020304" pitchFamily="18" charset="0"/>
                <a:ea typeface="Calibri" panose="020F0502020204030204" pitchFamily="34" charset="0"/>
              </a:rPr>
              <a:t>loại</a:t>
            </a:r>
            <a:endParaRPr lang="vi-VN" sz="4400" b="1" smtClean="0">
              <a:latin typeface="Times New Roman" panose="02020603050405020304" pitchFamily="18" charset="0"/>
              <a:ea typeface="Calibri" panose="020F0502020204030204" pitchFamily="34" charset="0"/>
            </a:endParaRPr>
          </a:p>
          <a:p>
            <a:pPr algn="ctr"/>
            <a:r>
              <a:rPr lang="en-GB" sz="4400" smtClean="0">
                <a:latin typeface="Times New Roman" panose="02020603050405020304" pitchFamily="18" charset="0"/>
                <a:ea typeface="Calibri" panose="020F0502020204030204" pitchFamily="34" charset="0"/>
              </a:rPr>
              <a:t>Truyện ngắn</a:t>
            </a:r>
            <a:endParaRPr lang="en-GB" sz="4400"/>
          </a:p>
        </p:txBody>
      </p:sp>
      <p:sp>
        <p:nvSpPr>
          <p:cNvPr id="21" name="Rectangle 20"/>
          <p:cNvSpPr/>
          <p:nvPr/>
        </p:nvSpPr>
        <p:spPr>
          <a:xfrm>
            <a:off x="2598058" y="4794217"/>
            <a:ext cx="3886000" cy="1446550"/>
          </a:xfrm>
          <a:prstGeom prst="rect">
            <a:avLst/>
          </a:prstGeom>
        </p:spPr>
        <p:txBody>
          <a:bodyPr wrap="none">
            <a:spAutoFit/>
          </a:bodyPr>
          <a:lstStyle/>
          <a:p>
            <a:pPr algn="ctr"/>
            <a:r>
              <a:rPr lang="en-GB" sz="4400" b="1">
                <a:latin typeface="Times New Roman" panose="02020603050405020304" pitchFamily="18" charset="0"/>
                <a:ea typeface="Calibri" panose="020F0502020204030204" pitchFamily="34" charset="0"/>
              </a:rPr>
              <a:t>Nhân vật </a:t>
            </a:r>
            <a:r>
              <a:rPr lang="en-GB" sz="4400" b="1" smtClean="0">
                <a:latin typeface="Times New Roman" panose="02020603050405020304" pitchFamily="18" charset="0"/>
                <a:ea typeface="Calibri" panose="020F0502020204030204" pitchFamily="34" charset="0"/>
              </a:rPr>
              <a:t>chính</a:t>
            </a:r>
            <a:endParaRPr lang="vi-VN" sz="4400" b="1" smtClean="0">
              <a:latin typeface="Times New Roman" panose="02020603050405020304" pitchFamily="18" charset="0"/>
              <a:ea typeface="Calibri" panose="020F0502020204030204" pitchFamily="34" charset="0"/>
            </a:endParaRPr>
          </a:p>
          <a:p>
            <a:pPr algn="ctr"/>
            <a:r>
              <a:rPr lang="en-GB" sz="4400" smtClean="0">
                <a:latin typeface="Times New Roman" panose="02020603050405020304" pitchFamily="18" charset="0"/>
                <a:ea typeface="Calibri" panose="020F0502020204030204" pitchFamily="34" charset="0"/>
              </a:rPr>
              <a:t>Ông </a:t>
            </a:r>
            <a:r>
              <a:rPr lang="en-GB" sz="4400">
                <a:latin typeface="Times New Roman" panose="02020603050405020304" pitchFamily="18" charset="0"/>
                <a:ea typeface="Calibri" panose="020F0502020204030204" pitchFamily="34" charset="0"/>
              </a:rPr>
              <a:t>Hai</a:t>
            </a:r>
            <a:endParaRPr lang="en-GB" sz="4400"/>
          </a:p>
        </p:txBody>
      </p:sp>
      <p:sp>
        <p:nvSpPr>
          <p:cNvPr id="22" name="Rectangle 21"/>
          <p:cNvSpPr/>
          <p:nvPr/>
        </p:nvSpPr>
        <p:spPr>
          <a:xfrm>
            <a:off x="11691413" y="2309587"/>
            <a:ext cx="4001416" cy="1446550"/>
          </a:xfrm>
          <a:prstGeom prst="rect">
            <a:avLst/>
          </a:prstGeom>
        </p:spPr>
        <p:txBody>
          <a:bodyPr wrap="none">
            <a:spAutoFit/>
          </a:bodyPr>
          <a:lstStyle/>
          <a:p>
            <a:pPr algn="ctr"/>
            <a:r>
              <a:rPr lang="en-GB" sz="4400" b="1">
                <a:latin typeface="Times New Roman" panose="02020603050405020304" pitchFamily="18" charset="0"/>
                <a:ea typeface="Calibri" panose="020F0502020204030204" pitchFamily="34" charset="0"/>
              </a:rPr>
              <a:t>Đề </a:t>
            </a:r>
            <a:r>
              <a:rPr lang="en-GB" sz="4400" b="1" smtClean="0">
                <a:latin typeface="Times New Roman" panose="02020603050405020304" pitchFamily="18" charset="0"/>
                <a:ea typeface="Calibri" panose="020F0502020204030204" pitchFamily="34" charset="0"/>
              </a:rPr>
              <a:t>tài</a:t>
            </a:r>
            <a:endParaRPr lang="vi-VN" sz="4400">
              <a:latin typeface="Times New Roman" panose="02020603050405020304" pitchFamily="18" charset="0"/>
              <a:ea typeface="Calibri" panose="020F0502020204030204" pitchFamily="34" charset="0"/>
            </a:endParaRPr>
          </a:p>
          <a:p>
            <a:pPr algn="ctr"/>
            <a:r>
              <a:rPr lang="en-GB" sz="4400" smtClean="0">
                <a:latin typeface="Times New Roman" panose="02020603050405020304" pitchFamily="18" charset="0"/>
                <a:ea typeface="Calibri" panose="020F0502020204030204" pitchFamily="34" charset="0"/>
              </a:rPr>
              <a:t> </a:t>
            </a:r>
            <a:r>
              <a:rPr lang="vi-VN" sz="4400">
                <a:latin typeface="Times New Roman" panose="02020603050405020304" pitchFamily="18" charset="0"/>
                <a:ea typeface="Calibri" panose="020F0502020204030204" pitchFamily="34" charset="0"/>
              </a:rPr>
              <a:t>N</a:t>
            </a:r>
            <a:r>
              <a:rPr lang="en-GB" sz="4400" smtClean="0">
                <a:latin typeface="Times New Roman" panose="02020603050405020304" pitchFamily="18" charset="0"/>
                <a:ea typeface="Calibri" panose="020F0502020204030204" pitchFamily="34" charset="0"/>
              </a:rPr>
              <a:t>gười </a:t>
            </a:r>
            <a:r>
              <a:rPr lang="en-GB" sz="4400">
                <a:latin typeface="Times New Roman" panose="02020603050405020304" pitchFamily="18" charset="0"/>
                <a:ea typeface="Calibri" panose="020F0502020204030204" pitchFamily="34" charset="0"/>
              </a:rPr>
              <a:t>nông dân</a:t>
            </a:r>
            <a:endParaRPr lang="en-GB" sz="4400"/>
          </a:p>
        </p:txBody>
      </p:sp>
      <p:sp>
        <p:nvSpPr>
          <p:cNvPr id="23" name="Rectangle 22"/>
          <p:cNvSpPr/>
          <p:nvPr/>
        </p:nvSpPr>
        <p:spPr>
          <a:xfrm>
            <a:off x="9753600" y="4555629"/>
            <a:ext cx="7315200" cy="1938992"/>
          </a:xfrm>
          <a:prstGeom prst="rect">
            <a:avLst/>
          </a:prstGeom>
        </p:spPr>
        <p:txBody>
          <a:bodyPr wrap="square">
            <a:spAutoFit/>
          </a:bodyPr>
          <a:lstStyle/>
          <a:p>
            <a:pPr algn="ctr"/>
            <a:r>
              <a:rPr lang="en-GB" sz="4000" b="1">
                <a:latin typeface="Times New Roman" panose="02020603050405020304" pitchFamily="18" charset="0"/>
                <a:ea typeface="Calibri" panose="020F0502020204030204" pitchFamily="34" charset="0"/>
              </a:rPr>
              <a:t>Chủ </a:t>
            </a:r>
            <a:r>
              <a:rPr lang="en-GB" sz="4000" b="1" smtClean="0">
                <a:latin typeface="Times New Roman" panose="02020603050405020304" pitchFamily="18" charset="0"/>
                <a:ea typeface="Calibri" panose="020F0502020204030204" pitchFamily="34" charset="0"/>
              </a:rPr>
              <a:t>đề</a:t>
            </a:r>
            <a:endParaRPr lang="vi-VN" sz="4000">
              <a:latin typeface="Times New Roman" panose="02020603050405020304" pitchFamily="18" charset="0"/>
              <a:ea typeface="Calibri" panose="020F0502020204030204" pitchFamily="34" charset="0"/>
            </a:endParaRPr>
          </a:p>
          <a:p>
            <a:pPr algn="just"/>
            <a:r>
              <a:rPr lang="vi-VN" sz="4000">
                <a:latin typeface="Times New Roman" panose="02020603050405020304" pitchFamily="18" charset="0"/>
                <a:ea typeface="Calibri" panose="020F0502020204030204" pitchFamily="34" charset="0"/>
              </a:rPr>
              <a:t>T</a:t>
            </a:r>
            <a:r>
              <a:rPr lang="en-GB" sz="4000" smtClean="0">
                <a:latin typeface="Times New Roman" panose="02020603050405020304" pitchFamily="18" charset="0"/>
                <a:ea typeface="Calibri" panose="020F0502020204030204" pitchFamily="34" charset="0"/>
              </a:rPr>
              <a:t>ình </a:t>
            </a:r>
            <a:r>
              <a:rPr lang="en-GB" sz="4000">
                <a:latin typeface="Times New Roman" panose="02020603050405020304" pitchFamily="18" charset="0"/>
                <a:ea typeface="Calibri" panose="020F0502020204030204" pitchFamily="34" charset="0"/>
              </a:rPr>
              <a:t>yêu làng, yêu </a:t>
            </a:r>
            <a:r>
              <a:rPr lang="en-GB" sz="4000" smtClean="0">
                <a:latin typeface="Times New Roman" panose="02020603050405020304" pitchFamily="18" charset="0"/>
                <a:ea typeface="Calibri" panose="020F0502020204030204" pitchFamily="34" charset="0"/>
              </a:rPr>
              <a:t>nước</a:t>
            </a:r>
            <a:r>
              <a:rPr lang="vi-VN" sz="4000">
                <a:latin typeface="Times New Roman" panose="02020603050405020304" pitchFamily="18" charset="0"/>
                <a:ea typeface="Calibri" panose="020F0502020204030204" pitchFamily="34" charset="0"/>
              </a:rPr>
              <a:t> </a:t>
            </a:r>
            <a:r>
              <a:rPr lang="en-GB" sz="4000" smtClean="0">
                <a:latin typeface="Times New Roman" panose="02020603050405020304" pitchFamily="18" charset="0"/>
                <a:ea typeface="Calibri" panose="020F0502020204030204" pitchFamily="34" charset="0"/>
              </a:rPr>
              <a:t>của </a:t>
            </a:r>
            <a:r>
              <a:rPr lang="en-GB" sz="4000">
                <a:latin typeface="Times New Roman" panose="02020603050405020304" pitchFamily="18" charset="0"/>
                <a:ea typeface="Calibri" panose="020F0502020204030204" pitchFamily="34" charset="0"/>
              </a:rPr>
              <a:t>người nông dân trong kháng chiến</a:t>
            </a:r>
            <a:endParaRPr lang="en-GB" sz="4000"/>
          </a:p>
        </p:txBody>
      </p:sp>
    </p:spTree>
    <p:extLst>
      <p:ext uri="{BB962C8B-B14F-4D97-AF65-F5344CB8AC3E}">
        <p14:creationId xmlns:p14="http://schemas.microsoft.com/office/powerpoint/2010/main" val="3766421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barn(inVertical)">
                                      <p:cBhvr>
                                        <p:cTn id="29" dur="500"/>
                                        <p:tgtEl>
                                          <p:spTgt spid="22"/>
                                        </p:tgtEl>
                                      </p:cBhvr>
                                    </p:animEffect>
                                  </p:childTnLst>
                                </p:cTn>
                              </p:par>
                              <p:par>
                                <p:cTn id="30" presetID="16" presetClass="entr" presetSubtype="21" fill="hold"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barn(inVertical)">
                                      <p:cBhvr>
                                        <p:cTn id="32" dur="5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1000"/>
                                        <p:tgtEl>
                                          <p:spTgt spid="23"/>
                                        </p:tgtEl>
                                      </p:cBhvr>
                                    </p:animEffect>
                                    <p:anim calcmode="lin" valueType="num">
                                      <p:cBhvr>
                                        <p:cTn id="38" dur="1000" fill="hold"/>
                                        <p:tgtEl>
                                          <p:spTgt spid="23"/>
                                        </p:tgtEl>
                                        <p:attrNameLst>
                                          <p:attrName>ppt_x</p:attrName>
                                        </p:attrNameLst>
                                      </p:cBhvr>
                                      <p:tavLst>
                                        <p:tav tm="0">
                                          <p:val>
                                            <p:strVal val="#ppt_x"/>
                                          </p:val>
                                        </p:tav>
                                        <p:tav tm="100000">
                                          <p:val>
                                            <p:strVal val="#ppt_x"/>
                                          </p:val>
                                        </p:tav>
                                      </p:tavLst>
                                    </p:anim>
                                    <p:anim calcmode="lin" valueType="num">
                                      <p:cBhvr>
                                        <p:cTn id="39" dur="1000" fill="hold"/>
                                        <p:tgtEl>
                                          <p:spTgt spid="23"/>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1000"/>
                                        <p:tgtEl>
                                          <p:spTgt spid="6"/>
                                        </p:tgtEl>
                                      </p:cBhvr>
                                    </p:animEffect>
                                    <p:anim calcmode="lin" valueType="num">
                                      <p:cBhvr>
                                        <p:cTn id="43" dur="1000" fill="hold"/>
                                        <p:tgtEl>
                                          <p:spTgt spid="6"/>
                                        </p:tgtEl>
                                        <p:attrNameLst>
                                          <p:attrName>ppt_x</p:attrName>
                                        </p:attrNameLst>
                                      </p:cBhvr>
                                      <p:tavLst>
                                        <p:tav tm="0">
                                          <p:val>
                                            <p:strVal val="#ppt_x"/>
                                          </p:val>
                                        </p:tav>
                                        <p:tav tm="100000">
                                          <p:val>
                                            <p:strVal val="#ppt_x"/>
                                          </p:val>
                                        </p:tav>
                                      </p:tavLst>
                                    </p:anim>
                                    <p:anim calcmode="lin" valueType="num">
                                      <p:cBhvr>
                                        <p:cTn id="4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a:off x="0"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2"/>
            <a:stretch>
              <a:fillRect t="-4777" b="-4777"/>
            </a:stretch>
          </a:blipFill>
        </p:spPr>
      </p:sp>
      <p:grpSp>
        <p:nvGrpSpPr>
          <p:cNvPr id="3" name="Group 3"/>
          <p:cNvGrpSpPr/>
          <p:nvPr/>
        </p:nvGrpSpPr>
        <p:grpSpPr>
          <a:xfrm>
            <a:off x="1240256" y="3017391"/>
            <a:ext cx="5076635" cy="4262107"/>
            <a:chOff x="0" y="0"/>
            <a:chExt cx="812800" cy="987598"/>
          </a:xfrm>
        </p:grpSpPr>
        <p:sp>
          <p:nvSpPr>
            <p:cNvPr id="4" name="Freeform 4"/>
            <p:cNvSpPr/>
            <p:nvPr/>
          </p:nvSpPr>
          <p:spPr>
            <a:xfrm>
              <a:off x="0" y="0"/>
              <a:ext cx="812800" cy="987598"/>
            </a:xfrm>
            <a:custGeom>
              <a:avLst/>
              <a:gdLst/>
              <a:ahLst/>
              <a:cxnLst/>
              <a:rect l="l" t="t" r="r" b="b"/>
              <a:pathLst>
                <a:path w="812800" h="987598">
                  <a:moveTo>
                    <a:pt x="0" y="0"/>
                  </a:moveTo>
                  <a:lnTo>
                    <a:pt x="812800" y="0"/>
                  </a:lnTo>
                  <a:lnTo>
                    <a:pt x="812800" y="987598"/>
                  </a:lnTo>
                  <a:lnTo>
                    <a:pt x="0" y="987598"/>
                  </a:lnTo>
                  <a:close/>
                </a:path>
              </a:pathLst>
            </a:custGeom>
            <a:solidFill>
              <a:srgbClr val="257167"/>
            </a:solidFill>
          </p:spPr>
        </p:sp>
        <p:sp>
          <p:nvSpPr>
            <p:cNvPr id="5" name="TextBox 5"/>
            <p:cNvSpPr txBox="1"/>
            <p:nvPr/>
          </p:nvSpPr>
          <p:spPr>
            <a:xfrm>
              <a:off x="0" y="-38100"/>
              <a:ext cx="812800" cy="1025698"/>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6" name="Group 6"/>
          <p:cNvGrpSpPr/>
          <p:nvPr/>
        </p:nvGrpSpPr>
        <p:grpSpPr>
          <a:xfrm>
            <a:off x="1087856" y="2864991"/>
            <a:ext cx="5076636" cy="4262107"/>
            <a:chOff x="0" y="0"/>
            <a:chExt cx="812800" cy="987598"/>
          </a:xfrm>
        </p:grpSpPr>
        <p:sp>
          <p:nvSpPr>
            <p:cNvPr id="7" name="Freeform 7"/>
            <p:cNvSpPr/>
            <p:nvPr/>
          </p:nvSpPr>
          <p:spPr>
            <a:xfrm>
              <a:off x="0" y="0"/>
              <a:ext cx="812800" cy="987598"/>
            </a:xfrm>
            <a:custGeom>
              <a:avLst/>
              <a:gdLst/>
              <a:ahLst/>
              <a:cxnLst/>
              <a:rect l="l" t="t" r="r" b="b"/>
              <a:pathLst>
                <a:path w="812800" h="987598">
                  <a:moveTo>
                    <a:pt x="0" y="0"/>
                  </a:moveTo>
                  <a:lnTo>
                    <a:pt x="812800" y="0"/>
                  </a:lnTo>
                  <a:lnTo>
                    <a:pt x="812800" y="987598"/>
                  </a:lnTo>
                  <a:lnTo>
                    <a:pt x="0" y="987598"/>
                  </a:lnTo>
                  <a:close/>
                </a:path>
              </a:pathLst>
            </a:custGeom>
            <a:solidFill>
              <a:srgbClr val="FFFFFF"/>
            </a:solidFill>
          </p:spPr>
        </p:sp>
        <p:sp>
          <p:nvSpPr>
            <p:cNvPr id="8" name="TextBox 8"/>
            <p:cNvSpPr txBox="1"/>
            <p:nvPr/>
          </p:nvSpPr>
          <p:spPr>
            <a:xfrm>
              <a:off x="0" y="-38100"/>
              <a:ext cx="812800" cy="1025698"/>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1" name="Group 11"/>
          <p:cNvGrpSpPr/>
          <p:nvPr/>
        </p:nvGrpSpPr>
        <p:grpSpPr>
          <a:xfrm>
            <a:off x="7119272" y="2987746"/>
            <a:ext cx="4796368" cy="4262107"/>
            <a:chOff x="0" y="0"/>
            <a:chExt cx="812800" cy="987598"/>
          </a:xfrm>
        </p:grpSpPr>
        <p:sp>
          <p:nvSpPr>
            <p:cNvPr id="12" name="Freeform 12"/>
            <p:cNvSpPr/>
            <p:nvPr/>
          </p:nvSpPr>
          <p:spPr>
            <a:xfrm>
              <a:off x="0" y="0"/>
              <a:ext cx="812800" cy="987598"/>
            </a:xfrm>
            <a:custGeom>
              <a:avLst/>
              <a:gdLst/>
              <a:ahLst/>
              <a:cxnLst/>
              <a:rect l="l" t="t" r="r" b="b"/>
              <a:pathLst>
                <a:path w="812800" h="987598">
                  <a:moveTo>
                    <a:pt x="0" y="0"/>
                  </a:moveTo>
                  <a:lnTo>
                    <a:pt x="812800" y="0"/>
                  </a:lnTo>
                  <a:lnTo>
                    <a:pt x="812800" y="987598"/>
                  </a:lnTo>
                  <a:lnTo>
                    <a:pt x="0" y="987598"/>
                  </a:lnTo>
                  <a:close/>
                </a:path>
              </a:pathLst>
            </a:custGeom>
            <a:solidFill>
              <a:srgbClr val="257167"/>
            </a:solidFill>
          </p:spPr>
        </p:sp>
        <p:sp>
          <p:nvSpPr>
            <p:cNvPr id="13" name="TextBox 13"/>
            <p:cNvSpPr txBox="1"/>
            <p:nvPr/>
          </p:nvSpPr>
          <p:spPr>
            <a:xfrm>
              <a:off x="0" y="-38100"/>
              <a:ext cx="812800" cy="1025698"/>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4" name="Group 14"/>
          <p:cNvGrpSpPr/>
          <p:nvPr/>
        </p:nvGrpSpPr>
        <p:grpSpPr>
          <a:xfrm>
            <a:off x="6838698" y="2835346"/>
            <a:ext cx="4924541" cy="4262107"/>
            <a:chOff x="0" y="0"/>
            <a:chExt cx="812800" cy="987598"/>
          </a:xfrm>
        </p:grpSpPr>
        <p:sp>
          <p:nvSpPr>
            <p:cNvPr id="15" name="Freeform 15"/>
            <p:cNvSpPr/>
            <p:nvPr/>
          </p:nvSpPr>
          <p:spPr>
            <a:xfrm>
              <a:off x="0" y="0"/>
              <a:ext cx="812800" cy="987598"/>
            </a:xfrm>
            <a:custGeom>
              <a:avLst/>
              <a:gdLst/>
              <a:ahLst/>
              <a:cxnLst/>
              <a:rect l="l" t="t" r="r" b="b"/>
              <a:pathLst>
                <a:path w="812800" h="987598">
                  <a:moveTo>
                    <a:pt x="0" y="0"/>
                  </a:moveTo>
                  <a:lnTo>
                    <a:pt x="812800" y="0"/>
                  </a:lnTo>
                  <a:lnTo>
                    <a:pt x="812800" y="987598"/>
                  </a:lnTo>
                  <a:lnTo>
                    <a:pt x="0" y="987598"/>
                  </a:lnTo>
                  <a:close/>
                </a:path>
              </a:pathLst>
            </a:custGeom>
            <a:solidFill>
              <a:srgbClr val="FFFFFF"/>
            </a:solidFill>
          </p:spPr>
        </p:sp>
        <p:sp>
          <p:nvSpPr>
            <p:cNvPr id="16" name="TextBox 16"/>
            <p:cNvSpPr txBox="1"/>
            <p:nvPr/>
          </p:nvSpPr>
          <p:spPr>
            <a:xfrm>
              <a:off x="0" y="-38100"/>
              <a:ext cx="812800" cy="1025698"/>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9" name="Group 19"/>
          <p:cNvGrpSpPr/>
          <p:nvPr/>
        </p:nvGrpSpPr>
        <p:grpSpPr>
          <a:xfrm>
            <a:off x="12494448" y="3017391"/>
            <a:ext cx="5034098" cy="4262107"/>
            <a:chOff x="0" y="0"/>
            <a:chExt cx="812800" cy="987598"/>
          </a:xfrm>
        </p:grpSpPr>
        <p:sp>
          <p:nvSpPr>
            <p:cNvPr id="20" name="Freeform 20"/>
            <p:cNvSpPr/>
            <p:nvPr/>
          </p:nvSpPr>
          <p:spPr>
            <a:xfrm>
              <a:off x="0" y="0"/>
              <a:ext cx="812800" cy="987598"/>
            </a:xfrm>
            <a:custGeom>
              <a:avLst/>
              <a:gdLst/>
              <a:ahLst/>
              <a:cxnLst/>
              <a:rect l="l" t="t" r="r" b="b"/>
              <a:pathLst>
                <a:path w="812800" h="987598">
                  <a:moveTo>
                    <a:pt x="0" y="0"/>
                  </a:moveTo>
                  <a:lnTo>
                    <a:pt x="812800" y="0"/>
                  </a:lnTo>
                  <a:lnTo>
                    <a:pt x="812800" y="987598"/>
                  </a:lnTo>
                  <a:lnTo>
                    <a:pt x="0" y="987598"/>
                  </a:lnTo>
                  <a:close/>
                </a:path>
              </a:pathLst>
            </a:custGeom>
            <a:solidFill>
              <a:srgbClr val="257167"/>
            </a:solidFill>
          </p:spPr>
        </p:sp>
        <p:sp>
          <p:nvSpPr>
            <p:cNvPr id="21" name="TextBox 21"/>
            <p:cNvSpPr txBox="1"/>
            <p:nvPr/>
          </p:nvSpPr>
          <p:spPr>
            <a:xfrm>
              <a:off x="0" y="-38100"/>
              <a:ext cx="812800" cy="1025698"/>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22" name="Group 22"/>
          <p:cNvGrpSpPr/>
          <p:nvPr/>
        </p:nvGrpSpPr>
        <p:grpSpPr>
          <a:xfrm>
            <a:off x="12342046" y="2864991"/>
            <a:ext cx="5034099" cy="4262107"/>
            <a:chOff x="0" y="0"/>
            <a:chExt cx="812800" cy="987598"/>
          </a:xfrm>
        </p:grpSpPr>
        <p:sp>
          <p:nvSpPr>
            <p:cNvPr id="23" name="Freeform 23"/>
            <p:cNvSpPr/>
            <p:nvPr/>
          </p:nvSpPr>
          <p:spPr>
            <a:xfrm>
              <a:off x="0" y="0"/>
              <a:ext cx="812800" cy="987598"/>
            </a:xfrm>
            <a:custGeom>
              <a:avLst/>
              <a:gdLst/>
              <a:ahLst/>
              <a:cxnLst/>
              <a:rect l="l" t="t" r="r" b="b"/>
              <a:pathLst>
                <a:path w="812800" h="987598">
                  <a:moveTo>
                    <a:pt x="0" y="0"/>
                  </a:moveTo>
                  <a:lnTo>
                    <a:pt x="812800" y="0"/>
                  </a:lnTo>
                  <a:lnTo>
                    <a:pt x="812800" y="987598"/>
                  </a:lnTo>
                  <a:lnTo>
                    <a:pt x="0" y="987598"/>
                  </a:lnTo>
                  <a:close/>
                </a:path>
              </a:pathLst>
            </a:custGeom>
            <a:solidFill>
              <a:srgbClr val="FFFFFF"/>
            </a:solidFill>
          </p:spPr>
        </p:sp>
        <p:sp>
          <p:nvSpPr>
            <p:cNvPr id="24" name="TextBox 24"/>
            <p:cNvSpPr txBox="1"/>
            <p:nvPr/>
          </p:nvSpPr>
          <p:spPr>
            <a:xfrm>
              <a:off x="0" y="-38100"/>
              <a:ext cx="812800" cy="1025698"/>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27" name="Freeform 27"/>
          <p:cNvSpPr/>
          <p:nvPr/>
        </p:nvSpPr>
        <p:spPr>
          <a:xfrm>
            <a:off x="-330457" y="7951813"/>
            <a:ext cx="19175494" cy="4670374"/>
          </a:xfrm>
          <a:custGeom>
            <a:avLst/>
            <a:gdLst/>
            <a:ahLst/>
            <a:cxnLst/>
            <a:rect l="l" t="t" r="r" b="b"/>
            <a:pathLst>
              <a:path w="19175494" h="4670374">
                <a:moveTo>
                  <a:pt x="0" y="0"/>
                </a:moveTo>
                <a:lnTo>
                  <a:pt x="19175494" y="0"/>
                </a:lnTo>
                <a:lnTo>
                  <a:pt x="19175494" y="4670374"/>
                </a:lnTo>
                <a:lnTo>
                  <a:pt x="0" y="4670374"/>
                </a:lnTo>
                <a:lnTo>
                  <a:pt x="0" y="0"/>
                </a:lnTo>
                <a:close/>
              </a:path>
            </a:pathLst>
          </a:custGeom>
          <a:blipFill>
            <a:blip r:embed="rId3"/>
            <a:stretch>
              <a:fillRect l="-29038"/>
            </a:stretch>
          </a:blipFill>
        </p:spPr>
      </p:sp>
      <p:sp>
        <p:nvSpPr>
          <p:cNvPr id="28" name="Freeform 28"/>
          <p:cNvSpPr/>
          <p:nvPr/>
        </p:nvSpPr>
        <p:spPr>
          <a:xfrm>
            <a:off x="-1297277" y="7868787"/>
            <a:ext cx="16081668" cy="3645178"/>
          </a:xfrm>
          <a:custGeom>
            <a:avLst/>
            <a:gdLst/>
            <a:ahLst/>
            <a:cxnLst/>
            <a:rect l="l" t="t" r="r" b="b"/>
            <a:pathLst>
              <a:path w="16081668" h="3645178">
                <a:moveTo>
                  <a:pt x="0" y="0"/>
                </a:moveTo>
                <a:lnTo>
                  <a:pt x="16081668" y="0"/>
                </a:lnTo>
                <a:lnTo>
                  <a:pt x="16081668" y="3645179"/>
                </a:lnTo>
                <a:lnTo>
                  <a:pt x="0" y="3645179"/>
                </a:lnTo>
                <a:lnTo>
                  <a:pt x="0" y="0"/>
                </a:lnTo>
                <a:close/>
              </a:path>
            </a:pathLst>
          </a:custGeom>
          <a:blipFill>
            <a:blip r:embed="rId4"/>
            <a:stretch>
              <a:fillRect/>
            </a:stretch>
          </a:blipFill>
        </p:spPr>
      </p:sp>
      <p:sp>
        <p:nvSpPr>
          <p:cNvPr id="29" name="Freeform 29"/>
          <p:cNvSpPr/>
          <p:nvPr/>
        </p:nvSpPr>
        <p:spPr>
          <a:xfrm>
            <a:off x="14142221" y="8278631"/>
            <a:ext cx="4593801" cy="2383034"/>
          </a:xfrm>
          <a:custGeom>
            <a:avLst/>
            <a:gdLst/>
            <a:ahLst/>
            <a:cxnLst/>
            <a:rect l="l" t="t" r="r" b="b"/>
            <a:pathLst>
              <a:path w="4593801" h="2383034">
                <a:moveTo>
                  <a:pt x="0" y="0"/>
                </a:moveTo>
                <a:lnTo>
                  <a:pt x="4593802" y="0"/>
                </a:lnTo>
                <a:lnTo>
                  <a:pt x="4593802" y="2383034"/>
                </a:lnTo>
                <a:lnTo>
                  <a:pt x="0" y="2383034"/>
                </a:lnTo>
                <a:lnTo>
                  <a:pt x="0" y="0"/>
                </a:lnTo>
                <a:close/>
              </a:path>
            </a:pathLst>
          </a:custGeom>
          <a:blipFill>
            <a:blip r:embed="rId5"/>
            <a:stretch>
              <a:fillRect/>
            </a:stretch>
          </a:blipFill>
        </p:spPr>
      </p:sp>
      <p:sp>
        <p:nvSpPr>
          <p:cNvPr id="30" name="TextBox 30"/>
          <p:cNvSpPr txBox="1"/>
          <p:nvPr/>
        </p:nvSpPr>
        <p:spPr>
          <a:xfrm>
            <a:off x="5576660" y="1166453"/>
            <a:ext cx="7134680" cy="899990"/>
          </a:xfrm>
          <a:prstGeom prst="rect">
            <a:avLst/>
          </a:prstGeom>
        </p:spPr>
        <p:txBody>
          <a:bodyPr lIns="0" tIns="0" rIns="0" bIns="0" rtlCol="0" anchor="t">
            <a:spAutoFit/>
          </a:bodyPr>
          <a:lstStyle/>
          <a:p>
            <a:pPr algn="ctr">
              <a:lnSpc>
                <a:spcPts val="6937"/>
              </a:lnSpc>
              <a:spcBef>
                <a:spcPct val="0"/>
              </a:spcBef>
            </a:pPr>
            <a:r>
              <a:rPr lang="vi-VN" sz="8000" b="1">
                <a:effectLst>
                  <a:glow rad="63500">
                    <a:schemeClr val="accent2">
                      <a:satMod val="175000"/>
                      <a:alpha val="40000"/>
                    </a:schemeClr>
                  </a:glow>
                </a:effectLst>
                <a:latin typeface="Times New Roman" panose="02020603050405020304" pitchFamily="18" charset="0"/>
                <a:cs typeface="Times New Roman" panose="02020603050405020304" pitchFamily="18" charset="0"/>
              </a:rPr>
              <a:t>Bố cục</a:t>
            </a:r>
            <a:endParaRPr lang="en-US" sz="7459">
              <a:solidFill>
                <a:srgbClr val="257167"/>
              </a:solidFill>
              <a:effectLst>
                <a:glow rad="63500">
                  <a:schemeClr val="accent2">
                    <a:satMod val="175000"/>
                    <a:alpha val="40000"/>
                  </a:schemeClr>
                </a:glow>
              </a:effectLst>
              <a:latin typeface="Times New Roman" panose="02020603050405020304" pitchFamily="18" charset="0"/>
              <a:ea typeface="Lilita One"/>
              <a:cs typeface="Times New Roman" panose="02020603050405020304" pitchFamily="18" charset="0"/>
              <a:sym typeface="Lilita One"/>
            </a:endParaRPr>
          </a:p>
        </p:txBody>
      </p:sp>
      <p:sp>
        <p:nvSpPr>
          <p:cNvPr id="34" name="Rectangle 33"/>
          <p:cNvSpPr/>
          <p:nvPr/>
        </p:nvSpPr>
        <p:spPr>
          <a:xfrm>
            <a:off x="1378273" y="3077273"/>
            <a:ext cx="4548569" cy="3970318"/>
          </a:xfrm>
          <a:prstGeom prst="rect">
            <a:avLst/>
          </a:prstGeom>
        </p:spPr>
        <p:txBody>
          <a:bodyPr wrap="square">
            <a:spAutoFit/>
          </a:bodyPr>
          <a:lstStyle/>
          <a:p>
            <a:pPr algn="ctr">
              <a:spcAft>
                <a:spcPts val="0"/>
              </a:spcAft>
            </a:pPr>
            <a:r>
              <a:rPr lang="en-GB" sz="3600" b="1">
                <a:latin typeface="Times New Roman" panose="02020603050405020304" pitchFamily="18" charset="0"/>
                <a:ea typeface="Times New Roman" panose="02020603050405020304" pitchFamily="18" charset="0"/>
                <a:cs typeface="Times New Roman" panose="02020603050405020304" pitchFamily="18" charset="0"/>
              </a:rPr>
              <a:t>Phần </a:t>
            </a:r>
            <a:r>
              <a:rPr lang="en-GB" sz="3600" b="1" smtClean="0">
                <a:latin typeface="Times New Roman" panose="02020603050405020304" pitchFamily="18" charset="0"/>
                <a:ea typeface="Times New Roman" panose="02020603050405020304" pitchFamily="18" charset="0"/>
                <a:cs typeface="Times New Roman" panose="02020603050405020304" pitchFamily="18" charset="0"/>
              </a:rPr>
              <a:t>1</a:t>
            </a:r>
            <a:endParaRPr lang="vi-VN" sz="3600" b="1" smtClean="0">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en-GB" sz="3600" smtClean="0">
                <a:latin typeface="Times New Roman" panose="02020603050405020304" pitchFamily="18" charset="0"/>
                <a:ea typeface="Times New Roman" panose="02020603050405020304" pitchFamily="18" charset="0"/>
                <a:cs typeface="Times New Roman" panose="02020603050405020304" pitchFamily="18" charset="0"/>
              </a:rPr>
              <a:t>(từ </a:t>
            </a:r>
            <a:r>
              <a:rPr lang="en-GB" sz="3600">
                <a:latin typeface="Times New Roman" panose="02020603050405020304" pitchFamily="18" charset="0"/>
                <a:ea typeface="Times New Roman" panose="02020603050405020304" pitchFamily="18" charset="0"/>
                <a:cs typeface="Times New Roman" panose="02020603050405020304" pitchFamily="18" charset="0"/>
              </a:rPr>
              <a:t>đầu… “</a:t>
            </a:r>
            <a:r>
              <a:rPr lang="en-GB" sz="3600" i="1">
                <a:latin typeface="Times New Roman" panose="02020603050405020304" pitchFamily="18" charset="0"/>
                <a:ea typeface="Times New Roman" panose="02020603050405020304" pitchFamily="18" charset="0"/>
                <a:cs typeface="Times New Roman" panose="02020603050405020304" pitchFamily="18" charset="0"/>
              </a:rPr>
              <a:t>Ông thoáng nghĩ đến mụ chủ nhà</a:t>
            </a:r>
            <a:r>
              <a:rPr lang="en-GB" sz="3600">
                <a:latin typeface="Times New Roman" panose="02020603050405020304" pitchFamily="18" charset="0"/>
                <a:ea typeface="Times New Roman" panose="02020603050405020304" pitchFamily="18" charset="0"/>
                <a:cs typeface="Times New Roman" panose="02020603050405020304" pitchFamily="18" charset="0"/>
              </a:rPr>
              <a:t>”): Hoàn cảnh, tâm trạng của ông Hai khi nghe tin đồn làng chợ Dầu Việt gian.</a:t>
            </a:r>
            <a:endParaRPr lang="en-GB" sz="36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5" name="Rectangle 34"/>
          <p:cNvSpPr/>
          <p:nvPr/>
        </p:nvSpPr>
        <p:spPr>
          <a:xfrm>
            <a:off x="7149201" y="3051428"/>
            <a:ext cx="4280990" cy="3416320"/>
          </a:xfrm>
          <a:prstGeom prst="rect">
            <a:avLst/>
          </a:prstGeom>
        </p:spPr>
        <p:txBody>
          <a:bodyPr wrap="square">
            <a:spAutoFit/>
          </a:bodyPr>
          <a:lstStyle/>
          <a:p>
            <a:pPr algn="ctr"/>
            <a:r>
              <a:rPr lang="en-GB" sz="3600" b="1">
                <a:latin typeface="Times New Roman" panose="02020603050405020304" pitchFamily="18" charset="0"/>
                <a:ea typeface="Times New Roman" panose="02020603050405020304" pitchFamily="18" charset="0"/>
              </a:rPr>
              <a:t>Phần </a:t>
            </a:r>
            <a:r>
              <a:rPr lang="en-GB" sz="3600" b="1" smtClean="0">
                <a:latin typeface="Times New Roman" panose="02020603050405020304" pitchFamily="18" charset="0"/>
                <a:ea typeface="Times New Roman" panose="02020603050405020304" pitchFamily="18" charset="0"/>
              </a:rPr>
              <a:t>2</a:t>
            </a:r>
            <a:endParaRPr lang="vi-VN" sz="3600" b="1" smtClean="0">
              <a:latin typeface="Times New Roman" panose="02020603050405020304" pitchFamily="18" charset="0"/>
              <a:ea typeface="Times New Roman" panose="02020603050405020304" pitchFamily="18" charset="0"/>
            </a:endParaRPr>
          </a:p>
          <a:p>
            <a:pPr algn="just"/>
            <a:r>
              <a:rPr lang="en-GB" sz="3600" smtClean="0">
                <a:latin typeface="Times New Roman" panose="02020603050405020304" pitchFamily="18" charset="0"/>
                <a:ea typeface="Times New Roman" panose="02020603050405020304" pitchFamily="18" charset="0"/>
              </a:rPr>
              <a:t>(</a:t>
            </a:r>
            <a:r>
              <a:rPr lang="en-GB" sz="3600">
                <a:latin typeface="Times New Roman" panose="02020603050405020304" pitchFamily="18" charset="0"/>
                <a:ea typeface="Times New Roman" panose="02020603050405020304" pitchFamily="18" charset="0"/>
              </a:rPr>
              <a:t>tiếp</a:t>
            </a:r>
            <a:r>
              <a:rPr lang="en-GB" sz="3600" i="1">
                <a:latin typeface="Times New Roman" panose="02020603050405020304" pitchFamily="18" charset="0"/>
                <a:ea typeface="Times New Roman" panose="02020603050405020304" pitchFamily="18" charset="0"/>
              </a:rPr>
              <a:t>… “vợi đi được đôi phần”</a:t>
            </a:r>
            <a:r>
              <a:rPr lang="en-GB" sz="3600">
                <a:latin typeface="Times New Roman" panose="02020603050405020304" pitchFamily="18" charset="0"/>
                <a:ea typeface="Times New Roman" panose="02020603050405020304" pitchFamily="18" charset="0"/>
              </a:rPr>
              <a:t>):</a:t>
            </a:r>
            <a:r>
              <a:rPr lang="en-GB" sz="3600" b="1">
                <a:latin typeface="Times New Roman" panose="02020603050405020304" pitchFamily="18" charset="0"/>
                <a:ea typeface="Times New Roman" panose="02020603050405020304" pitchFamily="18" charset="0"/>
              </a:rPr>
              <a:t> </a:t>
            </a:r>
            <a:r>
              <a:rPr lang="en-GB" sz="3600">
                <a:latin typeface="Times New Roman" panose="02020603050405020304" pitchFamily="18" charset="0"/>
                <a:ea typeface="Times New Roman" panose="02020603050405020304" pitchFamily="18" charset="0"/>
              </a:rPr>
              <a:t>Diễn biến tâm trạng của ông Hai sau khi nghe tin đồn làng mình Việt gian. </a:t>
            </a:r>
            <a:endParaRPr lang="en-GB" sz="3600"/>
          </a:p>
        </p:txBody>
      </p:sp>
      <p:sp>
        <p:nvSpPr>
          <p:cNvPr id="36" name="Rectangle 35"/>
          <p:cNvSpPr/>
          <p:nvPr/>
        </p:nvSpPr>
        <p:spPr>
          <a:xfrm>
            <a:off x="12598794" y="3140722"/>
            <a:ext cx="4520602" cy="3416320"/>
          </a:xfrm>
          <a:prstGeom prst="rect">
            <a:avLst/>
          </a:prstGeom>
        </p:spPr>
        <p:txBody>
          <a:bodyPr wrap="square">
            <a:spAutoFit/>
          </a:bodyPr>
          <a:lstStyle/>
          <a:p>
            <a:pPr algn="ctr"/>
            <a:r>
              <a:rPr lang="en-GB" sz="3600" b="1">
                <a:latin typeface="Times New Roman" panose="02020603050405020304" pitchFamily="18" charset="0"/>
                <a:ea typeface="Times New Roman" panose="02020603050405020304" pitchFamily="18" charset="0"/>
              </a:rPr>
              <a:t>Phần </a:t>
            </a:r>
            <a:r>
              <a:rPr lang="en-GB" sz="3600" b="1" smtClean="0">
                <a:latin typeface="Times New Roman" panose="02020603050405020304" pitchFamily="18" charset="0"/>
                <a:ea typeface="Times New Roman" panose="02020603050405020304" pitchFamily="18" charset="0"/>
              </a:rPr>
              <a:t>3</a:t>
            </a:r>
            <a:endParaRPr lang="vi-VN" sz="3600" b="1" smtClean="0">
              <a:latin typeface="Times New Roman" panose="02020603050405020304" pitchFamily="18" charset="0"/>
              <a:ea typeface="Times New Roman" panose="02020603050405020304" pitchFamily="18" charset="0"/>
            </a:endParaRPr>
          </a:p>
          <a:p>
            <a:pPr algn="just"/>
            <a:r>
              <a:rPr lang="en-GB" sz="3600" b="1" smtClean="0">
                <a:latin typeface="Times New Roman" panose="02020603050405020304" pitchFamily="18" charset="0"/>
                <a:ea typeface="Times New Roman" panose="02020603050405020304" pitchFamily="18" charset="0"/>
              </a:rPr>
              <a:t>(</a:t>
            </a:r>
            <a:r>
              <a:rPr lang="en-GB" sz="3600" smtClean="0">
                <a:latin typeface="Times New Roman" panose="02020603050405020304" pitchFamily="18" charset="0"/>
                <a:ea typeface="Times New Roman" panose="02020603050405020304" pitchFamily="18" charset="0"/>
              </a:rPr>
              <a:t>phần </a:t>
            </a:r>
            <a:r>
              <a:rPr lang="en-GB" sz="3600">
                <a:latin typeface="Times New Roman" panose="02020603050405020304" pitchFamily="18" charset="0"/>
                <a:ea typeface="Times New Roman" panose="02020603050405020304" pitchFamily="18" charset="0"/>
              </a:rPr>
              <a:t>còn lại)</a:t>
            </a:r>
            <a:r>
              <a:rPr lang="en-GB" sz="3600" b="1">
                <a:latin typeface="Times New Roman" panose="02020603050405020304" pitchFamily="18" charset="0"/>
                <a:ea typeface="Times New Roman" panose="02020603050405020304" pitchFamily="18" charset="0"/>
              </a:rPr>
              <a:t> </a:t>
            </a:r>
            <a:r>
              <a:rPr lang="en-GB" sz="3600">
                <a:latin typeface="Times New Roman" panose="02020603050405020304" pitchFamily="18" charset="0"/>
                <a:ea typeface="Calibri" panose="020F0502020204030204" pitchFamily="34" charset="0"/>
              </a:rPr>
              <a:t>Hành động và tâm trạng của ông Hai khi nghe được tin cải chính làng mình không theo Tây.</a:t>
            </a:r>
            <a:endParaRPr lang="en-GB" sz="3600"/>
          </a:p>
        </p:txBody>
      </p:sp>
    </p:spTree>
    <p:extLst>
      <p:ext uri="{BB962C8B-B14F-4D97-AF65-F5344CB8AC3E}">
        <p14:creationId xmlns:p14="http://schemas.microsoft.com/office/powerpoint/2010/main" val="2984557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0">
                                            <p:txEl>
                                              <p:pRg st="0" end="0"/>
                                            </p:txEl>
                                          </p:spTgt>
                                        </p:tgtEl>
                                        <p:attrNameLst>
                                          <p:attrName>style.visibility</p:attrName>
                                        </p:attrNameLst>
                                      </p:cBhvr>
                                      <p:to>
                                        <p:strVal val="visible"/>
                                      </p:to>
                                    </p:set>
                                    <p:animEffect transition="in" filter="barn(inVertical)">
                                      <p:cBhvr>
                                        <p:cTn id="7" dur="500"/>
                                        <p:tgtEl>
                                          <p:spTgt spid="3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anim calcmode="lin" valueType="num">
                                      <p:cBhvr>
                                        <p:cTn id="13" dur="1000" fill="hold"/>
                                        <p:tgtEl>
                                          <p:spTgt spid="34"/>
                                        </p:tgtEl>
                                        <p:attrNameLst>
                                          <p:attrName>ppt_x</p:attrName>
                                        </p:attrNameLst>
                                      </p:cBhvr>
                                      <p:tavLst>
                                        <p:tav tm="0">
                                          <p:val>
                                            <p:strVal val="#ppt_x"/>
                                          </p:val>
                                        </p:tav>
                                        <p:tav tm="100000">
                                          <p:val>
                                            <p:strVal val="#ppt_x"/>
                                          </p:val>
                                        </p:tav>
                                      </p:tavLst>
                                    </p:anim>
                                    <p:anim calcmode="lin" valueType="num">
                                      <p:cBhvr>
                                        <p:cTn id="14" dur="1000" fill="hold"/>
                                        <p:tgtEl>
                                          <p:spTgt spid="3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fade">
                                      <p:cBhvr>
                                        <p:cTn id="29" dur="1000"/>
                                        <p:tgtEl>
                                          <p:spTgt spid="35"/>
                                        </p:tgtEl>
                                      </p:cBhvr>
                                    </p:animEffect>
                                    <p:anim calcmode="lin" valueType="num">
                                      <p:cBhvr>
                                        <p:cTn id="30" dur="1000" fill="hold"/>
                                        <p:tgtEl>
                                          <p:spTgt spid="35"/>
                                        </p:tgtEl>
                                        <p:attrNameLst>
                                          <p:attrName>ppt_x</p:attrName>
                                        </p:attrNameLst>
                                      </p:cBhvr>
                                      <p:tavLst>
                                        <p:tav tm="0">
                                          <p:val>
                                            <p:strVal val="#ppt_x"/>
                                          </p:val>
                                        </p:tav>
                                        <p:tav tm="100000">
                                          <p:val>
                                            <p:strVal val="#ppt_x"/>
                                          </p:val>
                                        </p:tav>
                                      </p:tavLst>
                                    </p:anim>
                                    <p:anim calcmode="lin" valueType="num">
                                      <p:cBhvr>
                                        <p:cTn id="31" dur="1000" fill="hold"/>
                                        <p:tgtEl>
                                          <p:spTgt spid="35"/>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1000" fill="hold"/>
                                        <p:tgtEl>
                                          <p:spTgt spid="11"/>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1000"/>
                                        <p:tgtEl>
                                          <p:spTgt spid="14"/>
                                        </p:tgtEl>
                                      </p:cBhvr>
                                    </p:animEffect>
                                    <p:anim calcmode="lin" valueType="num">
                                      <p:cBhvr>
                                        <p:cTn id="40" dur="1000" fill="hold"/>
                                        <p:tgtEl>
                                          <p:spTgt spid="14"/>
                                        </p:tgtEl>
                                        <p:attrNameLst>
                                          <p:attrName>ppt_x</p:attrName>
                                        </p:attrNameLst>
                                      </p:cBhvr>
                                      <p:tavLst>
                                        <p:tav tm="0">
                                          <p:val>
                                            <p:strVal val="#ppt_x"/>
                                          </p:val>
                                        </p:tav>
                                        <p:tav tm="100000">
                                          <p:val>
                                            <p:strVal val="#ppt_x"/>
                                          </p:val>
                                        </p:tav>
                                      </p:tavLst>
                                    </p:anim>
                                    <p:anim calcmode="lin" valueType="num">
                                      <p:cBhvr>
                                        <p:cTn id="4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grpId="0" nodeType="click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barn(inVertical)">
                                      <p:cBhvr>
                                        <p:cTn id="46" dur="500"/>
                                        <p:tgtEl>
                                          <p:spTgt spid="36"/>
                                        </p:tgtEl>
                                      </p:cBhvr>
                                    </p:animEffect>
                                  </p:childTnLst>
                                </p:cTn>
                              </p:par>
                              <p:par>
                                <p:cTn id="47" presetID="16" presetClass="entr" presetSubtype="21" fill="hold" nodeType="with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barn(inVertical)">
                                      <p:cBhvr>
                                        <p:cTn id="49" dur="500"/>
                                        <p:tgtEl>
                                          <p:spTgt spid="2"/>
                                        </p:tgtEl>
                                      </p:cBhvr>
                                    </p:animEffect>
                                  </p:childTnLst>
                                </p:cTn>
                              </p:par>
                              <p:par>
                                <p:cTn id="50" presetID="16" presetClass="entr" presetSubtype="21" fill="hold"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barn(inVertical)">
                                      <p:cBhvr>
                                        <p:cTn id="52" dur="500"/>
                                        <p:tgtEl>
                                          <p:spTgt spid="19"/>
                                        </p:tgtEl>
                                      </p:cBhvr>
                                    </p:animEffect>
                                  </p:childTnLst>
                                </p:cTn>
                              </p:par>
                              <p:par>
                                <p:cTn id="53" presetID="16" presetClass="entr" presetSubtype="21" fill="hold"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barn(inVertical)">
                                      <p:cBhvr>
                                        <p:cTn id="5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grpSp>
        <p:nvGrpSpPr>
          <p:cNvPr id="3" name="Group 4"/>
          <p:cNvGrpSpPr/>
          <p:nvPr/>
        </p:nvGrpSpPr>
        <p:grpSpPr>
          <a:xfrm>
            <a:off x="8991600" y="342900"/>
            <a:ext cx="8915400" cy="9677400"/>
            <a:chOff x="0" y="0"/>
            <a:chExt cx="2002648" cy="1412484"/>
          </a:xfrm>
        </p:grpSpPr>
        <p:sp>
          <p:nvSpPr>
            <p:cNvPr id="4" name="Freeform 5"/>
            <p:cNvSpPr/>
            <p:nvPr/>
          </p:nvSpPr>
          <p:spPr>
            <a:xfrm>
              <a:off x="0" y="0"/>
              <a:ext cx="2002648" cy="1412484"/>
            </a:xfrm>
            <a:custGeom>
              <a:avLst/>
              <a:gdLst/>
              <a:ahLst/>
              <a:cxnLst/>
              <a:rect l="l" t="t" r="r" b="b"/>
              <a:pathLst>
                <a:path w="2002648" h="1412484">
                  <a:moveTo>
                    <a:pt x="30456" y="0"/>
                  </a:moveTo>
                  <a:lnTo>
                    <a:pt x="1972191" y="0"/>
                  </a:lnTo>
                  <a:cubicBezTo>
                    <a:pt x="1980269" y="0"/>
                    <a:pt x="1988015" y="3209"/>
                    <a:pt x="1993727" y="8920"/>
                  </a:cubicBezTo>
                  <a:cubicBezTo>
                    <a:pt x="1999439" y="14632"/>
                    <a:pt x="2002648" y="22379"/>
                    <a:pt x="2002648" y="30456"/>
                  </a:cubicBezTo>
                  <a:lnTo>
                    <a:pt x="2002648" y="1382028"/>
                  </a:lnTo>
                  <a:cubicBezTo>
                    <a:pt x="2002648" y="1398848"/>
                    <a:pt x="1989012" y="1412484"/>
                    <a:pt x="1972191" y="1412484"/>
                  </a:cubicBezTo>
                  <a:lnTo>
                    <a:pt x="30456" y="1412484"/>
                  </a:lnTo>
                  <a:cubicBezTo>
                    <a:pt x="22379" y="1412484"/>
                    <a:pt x="14632" y="1409275"/>
                    <a:pt x="8920" y="1403564"/>
                  </a:cubicBezTo>
                  <a:cubicBezTo>
                    <a:pt x="3209" y="1397852"/>
                    <a:pt x="0" y="1390105"/>
                    <a:pt x="0" y="1382028"/>
                  </a:cubicBezTo>
                  <a:lnTo>
                    <a:pt x="0" y="30456"/>
                  </a:lnTo>
                  <a:cubicBezTo>
                    <a:pt x="0" y="13636"/>
                    <a:pt x="13636" y="0"/>
                    <a:pt x="30456" y="0"/>
                  </a:cubicBezTo>
                  <a:close/>
                </a:path>
              </a:pathLst>
            </a:custGeom>
            <a:solidFill>
              <a:srgbClr val="FFFFFF"/>
            </a:solidFill>
          </p:spPr>
        </p:sp>
        <p:sp>
          <p:nvSpPr>
            <p:cNvPr id="5" name="TextBox 6"/>
            <p:cNvSpPr txBox="1"/>
            <p:nvPr/>
          </p:nvSpPr>
          <p:spPr>
            <a:xfrm>
              <a:off x="0" y="-38100"/>
              <a:ext cx="2002648" cy="1450584"/>
            </a:xfrm>
            <a:prstGeom prst="rect">
              <a:avLst/>
            </a:prstGeom>
          </p:spPr>
          <p:txBody>
            <a:bodyPr lIns="50800" tIns="50800" rIns="50800" bIns="50800" rtlCol="0" anchor="ctr"/>
            <a:lstStyle/>
            <a:p>
              <a:pPr algn="ctr">
                <a:lnSpc>
                  <a:spcPts val="2659"/>
                </a:lnSpc>
              </a:pPr>
              <a:endParaRPr/>
            </a:p>
          </p:txBody>
        </p:sp>
      </p:grpSp>
      <p:sp>
        <p:nvSpPr>
          <p:cNvPr id="6" name="Rectangle 5"/>
          <p:cNvSpPr/>
          <p:nvPr/>
        </p:nvSpPr>
        <p:spPr>
          <a:xfrm>
            <a:off x="11430000" y="647700"/>
            <a:ext cx="3995325" cy="707886"/>
          </a:xfrm>
          <a:prstGeom prst="rect">
            <a:avLst/>
          </a:prstGeom>
        </p:spPr>
        <p:txBody>
          <a:bodyPr wrap="none">
            <a:spAutoFit/>
          </a:bodyPr>
          <a:lstStyle/>
          <a:p>
            <a:r>
              <a:rPr lang="en-GB" sz="4000" b="1">
                <a:latin typeface="Times New Roman" panose="02020603050405020304" pitchFamily="18" charset="0"/>
                <a:ea typeface="Times New Roman" panose="02020603050405020304" pitchFamily="18" charset="0"/>
              </a:rPr>
              <a:t>e. Tóm tắt truyện</a:t>
            </a:r>
            <a:endParaRPr lang="en-GB" sz="4000"/>
          </a:p>
        </p:txBody>
      </p:sp>
      <p:sp>
        <p:nvSpPr>
          <p:cNvPr id="7" name="Rectangle 6"/>
          <p:cNvSpPr/>
          <p:nvPr/>
        </p:nvSpPr>
        <p:spPr>
          <a:xfrm>
            <a:off x="9296400" y="1437450"/>
            <a:ext cx="8153400" cy="8463855"/>
          </a:xfrm>
          <a:prstGeom prst="rect">
            <a:avLst/>
          </a:prstGeom>
        </p:spPr>
        <p:txBody>
          <a:bodyPr wrap="square">
            <a:spAutoFit/>
          </a:bodyPr>
          <a:lstStyle/>
          <a:p>
            <a:pPr algn="just"/>
            <a:r>
              <a:rPr lang="en-GB" sz="3200">
                <a:latin typeface="Times New Roman" panose="02020603050405020304" pitchFamily="18" charset="0"/>
                <a:ea typeface="Times New Roman" panose="02020603050405020304" pitchFamily="18" charset="0"/>
              </a:rPr>
              <a:t>Ông Hai là một người nông dân làng chợ Dầu. Vì chiến tranh, ông phải cùng gia đình rời làng đi tản cư. Tuy xa quê, nhưng lúc nào ông cũng một lòng nhớ về quê hương mình và tự hào về truyền thống yêu nước của làng. Nhưng một ngày nọ ông lại nghe được tin làng mình Việt gian theo Tây. Xấu hổ, bàng hoàng, đau khổ, ông thu mình về nhà, lẩn trốn không dám ra ngoài. Ông chỉ biết tâm sự với đứa con út để giãi bày nỗi lòng. Khi bị mụ chủ nhà đuổi, dù không biết đưa gia đình đi đâu về đâu, nhưng ông lão vẫn kiên quyết rằng làng mà theo Tây thì phải thù. Một hôm, ông nghe được tin cải chính làng ông không theo Tây, ông Hai vui sướng vô cùng, ông lại càng thêm yêu và tự hào về làng mình. Lại phấn khởi đi khoe với mọi người về ngôi làng anh hùng của mình.</a:t>
            </a:r>
            <a:endParaRPr lang="en-GB" sz="3200"/>
          </a:p>
        </p:txBody>
      </p:sp>
    </p:spTree>
    <p:extLst>
      <p:ext uri="{BB962C8B-B14F-4D97-AF65-F5344CB8AC3E}">
        <p14:creationId xmlns:p14="http://schemas.microsoft.com/office/powerpoint/2010/main" val="3267971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circle(in)">
                                      <p:cBhvr>
                                        <p:cTn id="15"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a:off x="0"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2"/>
            <a:stretch>
              <a:fillRect t="-4777" b="-4777"/>
            </a:stretch>
          </a:blipFill>
        </p:spPr>
      </p:sp>
      <p:sp>
        <p:nvSpPr>
          <p:cNvPr id="3" name="Freeform 3"/>
          <p:cNvSpPr/>
          <p:nvPr/>
        </p:nvSpPr>
        <p:spPr>
          <a:xfrm>
            <a:off x="2086514" y="6199721"/>
            <a:ext cx="17295702" cy="10886590"/>
          </a:xfrm>
          <a:custGeom>
            <a:avLst/>
            <a:gdLst/>
            <a:ahLst/>
            <a:cxnLst/>
            <a:rect l="l" t="t" r="r" b="b"/>
            <a:pathLst>
              <a:path w="17295702" h="10886590">
                <a:moveTo>
                  <a:pt x="0" y="0"/>
                </a:moveTo>
                <a:lnTo>
                  <a:pt x="17295702" y="0"/>
                </a:lnTo>
                <a:lnTo>
                  <a:pt x="17295702" y="10886589"/>
                </a:lnTo>
                <a:lnTo>
                  <a:pt x="0" y="10886589"/>
                </a:lnTo>
                <a:lnTo>
                  <a:pt x="0" y="0"/>
                </a:lnTo>
                <a:close/>
              </a:path>
            </a:pathLst>
          </a:custGeom>
          <a:blipFill>
            <a:blip r:embed="rId3"/>
            <a:stretch>
              <a:fillRect/>
            </a:stretch>
          </a:blipFill>
        </p:spPr>
      </p:sp>
      <p:grpSp>
        <p:nvGrpSpPr>
          <p:cNvPr id="4" name="Group 4"/>
          <p:cNvGrpSpPr/>
          <p:nvPr/>
        </p:nvGrpSpPr>
        <p:grpSpPr>
          <a:xfrm>
            <a:off x="1155290" y="3390899"/>
            <a:ext cx="8642688" cy="4887731"/>
            <a:chOff x="0" y="0"/>
            <a:chExt cx="2002648" cy="1412484"/>
          </a:xfrm>
        </p:grpSpPr>
        <p:sp>
          <p:nvSpPr>
            <p:cNvPr id="5" name="Freeform 5"/>
            <p:cNvSpPr/>
            <p:nvPr/>
          </p:nvSpPr>
          <p:spPr>
            <a:xfrm>
              <a:off x="0" y="0"/>
              <a:ext cx="2002648" cy="1412484"/>
            </a:xfrm>
            <a:custGeom>
              <a:avLst/>
              <a:gdLst/>
              <a:ahLst/>
              <a:cxnLst/>
              <a:rect l="l" t="t" r="r" b="b"/>
              <a:pathLst>
                <a:path w="2002648" h="1412484">
                  <a:moveTo>
                    <a:pt x="30456" y="0"/>
                  </a:moveTo>
                  <a:lnTo>
                    <a:pt x="1972191" y="0"/>
                  </a:lnTo>
                  <a:cubicBezTo>
                    <a:pt x="1980269" y="0"/>
                    <a:pt x="1988015" y="3209"/>
                    <a:pt x="1993727" y="8920"/>
                  </a:cubicBezTo>
                  <a:cubicBezTo>
                    <a:pt x="1999439" y="14632"/>
                    <a:pt x="2002648" y="22379"/>
                    <a:pt x="2002648" y="30456"/>
                  </a:cubicBezTo>
                  <a:lnTo>
                    <a:pt x="2002648" y="1382028"/>
                  </a:lnTo>
                  <a:cubicBezTo>
                    <a:pt x="2002648" y="1398848"/>
                    <a:pt x="1989012" y="1412484"/>
                    <a:pt x="1972191" y="1412484"/>
                  </a:cubicBezTo>
                  <a:lnTo>
                    <a:pt x="30456" y="1412484"/>
                  </a:lnTo>
                  <a:cubicBezTo>
                    <a:pt x="22379" y="1412484"/>
                    <a:pt x="14632" y="1409275"/>
                    <a:pt x="8920" y="1403564"/>
                  </a:cubicBezTo>
                  <a:cubicBezTo>
                    <a:pt x="3209" y="1397852"/>
                    <a:pt x="0" y="1390105"/>
                    <a:pt x="0" y="1382028"/>
                  </a:cubicBezTo>
                  <a:lnTo>
                    <a:pt x="0" y="30456"/>
                  </a:lnTo>
                  <a:cubicBezTo>
                    <a:pt x="0" y="13636"/>
                    <a:pt x="13636" y="0"/>
                    <a:pt x="30456" y="0"/>
                  </a:cubicBezTo>
                  <a:close/>
                </a:path>
              </a:pathLst>
            </a:custGeom>
            <a:solidFill>
              <a:srgbClr val="FFFFFF"/>
            </a:solidFill>
          </p:spPr>
        </p:sp>
        <p:sp>
          <p:nvSpPr>
            <p:cNvPr id="6" name="TextBox 6"/>
            <p:cNvSpPr txBox="1"/>
            <p:nvPr/>
          </p:nvSpPr>
          <p:spPr>
            <a:xfrm>
              <a:off x="0" y="-38100"/>
              <a:ext cx="2002648" cy="1450584"/>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7" name="Freeform 7"/>
          <p:cNvSpPr/>
          <p:nvPr/>
        </p:nvSpPr>
        <p:spPr>
          <a:xfrm>
            <a:off x="-1297277" y="7868787"/>
            <a:ext cx="16081668" cy="3645178"/>
          </a:xfrm>
          <a:custGeom>
            <a:avLst/>
            <a:gdLst/>
            <a:ahLst/>
            <a:cxnLst/>
            <a:rect l="l" t="t" r="r" b="b"/>
            <a:pathLst>
              <a:path w="16081668" h="3645178">
                <a:moveTo>
                  <a:pt x="0" y="0"/>
                </a:moveTo>
                <a:lnTo>
                  <a:pt x="16081668" y="0"/>
                </a:lnTo>
                <a:lnTo>
                  <a:pt x="16081668" y="3645179"/>
                </a:lnTo>
                <a:lnTo>
                  <a:pt x="0" y="3645179"/>
                </a:lnTo>
                <a:lnTo>
                  <a:pt x="0" y="0"/>
                </a:lnTo>
                <a:close/>
              </a:path>
            </a:pathLst>
          </a:custGeom>
          <a:blipFill>
            <a:blip r:embed="rId4"/>
            <a:stretch>
              <a:fillRect/>
            </a:stretch>
          </a:blipFill>
        </p:spPr>
      </p:sp>
      <p:sp>
        <p:nvSpPr>
          <p:cNvPr id="8" name="Freeform 8"/>
          <p:cNvSpPr/>
          <p:nvPr/>
        </p:nvSpPr>
        <p:spPr>
          <a:xfrm>
            <a:off x="14142221" y="8278631"/>
            <a:ext cx="4593801" cy="2383034"/>
          </a:xfrm>
          <a:custGeom>
            <a:avLst/>
            <a:gdLst/>
            <a:ahLst/>
            <a:cxnLst/>
            <a:rect l="l" t="t" r="r" b="b"/>
            <a:pathLst>
              <a:path w="4593801" h="2383034">
                <a:moveTo>
                  <a:pt x="0" y="0"/>
                </a:moveTo>
                <a:lnTo>
                  <a:pt x="4593802" y="0"/>
                </a:lnTo>
                <a:lnTo>
                  <a:pt x="4593802" y="2383034"/>
                </a:lnTo>
                <a:lnTo>
                  <a:pt x="0" y="2383034"/>
                </a:lnTo>
                <a:lnTo>
                  <a:pt x="0" y="0"/>
                </a:lnTo>
                <a:close/>
              </a:path>
            </a:pathLst>
          </a:custGeom>
          <a:blipFill>
            <a:blip r:embed="rId5"/>
            <a:stretch>
              <a:fillRect/>
            </a:stretch>
          </a:blipFill>
        </p:spPr>
      </p:sp>
      <p:sp>
        <p:nvSpPr>
          <p:cNvPr id="9" name="TextBox 9"/>
          <p:cNvSpPr txBox="1"/>
          <p:nvPr/>
        </p:nvSpPr>
        <p:spPr>
          <a:xfrm>
            <a:off x="1404595" y="415665"/>
            <a:ext cx="8275234" cy="830997"/>
          </a:xfrm>
          <a:prstGeom prst="rect">
            <a:avLst/>
          </a:prstGeom>
        </p:spPr>
        <p:txBody>
          <a:bodyPr lIns="0" tIns="0" rIns="0" bIns="0" rtlCol="0" anchor="t">
            <a:spAutoFit/>
          </a:bodyPr>
          <a:lstStyle/>
          <a:p>
            <a:r>
              <a:rPr lang="vi-VN" sz="5400" b="1">
                <a:latin typeface="Times New Roman" panose="02020603050405020304" pitchFamily="18" charset="0"/>
                <a:cs typeface="Times New Roman" panose="02020603050405020304" pitchFamily="18" charset="0"/>
              </a:rPr>
              <a:t>III. ĐỌC- HIỂU VĂN BẢN</a:t>
            </a:r>
            <a:endParaRPr lang="en-GB" sz="5400">
              <a:latin typeface="Times New Roman" panose="02020603050405020304" pitchFamily="18" charset="0"/>
              <a:cs typeface="Times New Roman" panose="02020603050405020304" pitchFamily="18" charset="0"/>
            </a:endParaRPr>
          </a:p>
        </p:txBody>
      </p:sp>
      <p:sp>
        <p:nvSpPr>
          <p:cNvPr id="10" name="TextBox 10"/>
          <p:cNvSpPr txBox="1"/>
          <p:nvPr/>
        </p:nvSpPr>
        <p:spPr>
          <a:xfrm>
            <a:off x="1610513" y="3792961"/>
            <a:ext cx="7732242" cy="3693319"/>
          </a:xfrm>
          <a:prstGeom prst="rect">
            <a:avLst/>
          </a:prstGeom>
        </p:spPr>
        <p:txBody>
          <a:bodyPr lIns="0" tIns="0" rIns="0" bIns="0" rtlCol="0" anchor="t">
            <a:spAutoFit/>
          </a:bodyPr>
          <a:lstStyle/>
          <a:p>
            <a:pPr marL="514350" indent="-514350" algn="ctr">
              <a:buAutoNum type="alphaLcPeriod"/>
            </a:pPr>
            <a:r>
              <a:rPr lang="vi-VN" sz="4000" b="1" smtClean="0">
                <a:latin typeface="Times New Roman" panose="02020603050405020304" pitchFamily="18" charset="0"/>
                <a:cs typeface="Times New Roman" panose="02020603050405020304" pitchFamily="18" charset="0"/>
              </a:rPr>
              <a:t>Tình </a:t>
            </a:r>
            <a:r>
              <a:rPr lang="vi-VN" sz="4000" b="1">
                <a:latin typeface="Times New Roman" panose="02020603050405020304" pitchFamily="18" charset="0"/>
                <a:cs typeface="Times New Roman" panose="02020603050405020304" pitchFamily="18" charset="0"/>
              </a:rPr>
              <a:t>huống </a:t>
            </a:r>
            <a:r>
              <a:rPr lang="vi-VN" sz="4000" b="1" smtClean="0">
                <a:latin typeface="Times New Roman" panose="02020603050405020304" pitchFamily="18" charset="0"/>
                <a:cs typeface="Times New Roman" panose="02020603050405020304" pitchFamily="18" charset="0"/>
              </a:rPr>
              <a:t>truyện</a:t>
            </a:r>
          </a:p>
          <a:p>
            <a:pPr algn="just"/>
            <a:r>
              <a:rPr lang="vi-VN" sz="4000" b="1" smtClean="0">
                <a:latin typeface="Times New Roman" panose="02020603050405020304" pitchFamily="18" charset="0"/>
                <a:cs typeface="Times New Roman" panose="02020603050405020304" pitchFamily="18" charset="0"/>
              </a:rPr>
              <a:t> </a:t>
            </a:r>
            <a:r>
              <a:rPr lang="en-GB" sz="4000">
                <a:latin typeface="Times New Roman" panose="02020603050405020304" pitchFamily="18" charset="0"/>
                <a:cs typeface="Times New Roman" panose="02020603050405020304" pitchFamily="18" charset="0"/>
              </a:rPr>
              <a:t>Ông Hai là một người nông dân yêu làng, luôn tự hào về tinh thần kháng chiến của làng nghe được tin đồn làng mình theo Tây, phản Cách Mạng. </a:t>
            </a:r>
          </a:p>
        </p:txBody>
      </p:sp>
      <p:sp>
        <p:nvSpPr>
          <p:cNvPr id="11" name="Freeform 11"/>
          <p:cNvSpPr/>
          <p:nvPr/>
        </p:nvSpPr>
        <p:spPr>
          <a:xfrm>
            <a:off x="12135037" y="971490"/>
            <a:ext cx="8608171" cy="6897297"/>
          </a:xfrm>
          <a:custGeom>
            <a:avLst/>
            <a:gdLst/>
            <a:ahLst/>
            <a:cxnLst/>
            <a:rect l="l" t="t" r="r" b="b"/>
            <a:pathLst>
              <a:path w="8608171" h="6897297">
                <a:moveTo>
                  <a:pt x="0" y="0"/>
                </a:moveTo>
                <a:lnTo>
                  <a:pt x="8608171" y="0"/>
                </a:lnTo>
                <a:lnTo>
                  <a:pt x="8608171" y="6897297"/>
                </a:lnTo>
                <a:lnTo>
                  <a:pt x="0" y="6897297"/>
                </a:lnTo>
                <a:lnTo>
                  <a:pt x="0" y="0"/>
                </a:lnTo>
                <a:close/>
              </a:path>
            </a:pathLst>
          </a:custGeom>
          <a:blipFill>
            <a:blip r:embed="rId6"/>
            <a:stretch>
              <a:fillRect/>
            </a:stretch>
          </a:blipFill>
        </p:spPr>
      </p:sp>
      <p:sp>
        <p:nvSpPr>
          <p:cNvPr id="12" name="Rectangle 11"/>
          <p:cNvSpPr/>
          <p:nvPr/>
        </p:nvSpPr>
        <p:spPr>
          <a:xfrm>
            <a:off x="1958940" y="1557033"/>
            <a:ext cx="7035388" cy="1451359"/>
          </a:xfrm>
          <a:prstGeom prst="rect">
            <a:avLst/>
          </a:prstGeom>
        </p:spPr>
        <p:txBody>
          <a:bodyPr wrap="square">
            <a:spAutoFit/>
          </a:bodyPr>
          <a:lstStyle/>
          <a:p>
            <a:pPr marL="742950" indent="-742950" algn="ctr">
              <a:lnSpc>
                <a:spcPct val="115000"/>
              </a:lnSpc>
              <a:spcAft>
                <a:spcPts val="0"/>
              </a:spcAft>
              <a:buAutoNum type="arabicPeriod"/>
            </a:pPr>
            <a:r>
              <a:rPr lang="vi-VN" sz="4000" b="1" smtClean="0">
                <a:latin typeface="Times New Roman" panose="02020603050405020304" pitchFamily="18" charset="0"/>
                <a:ea typeface="Times New Roman" panose="02020603050405020304" pitchFamily="18" charset="0"/>
                <a:cs typeface="Times New Roman" panose="02020603050405020304" pitchFamily="18" charset="0"/>
              </a:rPr>
              <a:t>Tình </a:t>
            </a:r>
            <a:r>
              <a:rPr lang="vi-VN" sz="4000" b="1">
                <a:latin typeface="Times New Roman" panose="02020603050405020304" pitchFamily="18" charset="0"/>
                <a:ea typeface="Times New Roman" panose="02020603050405020304" pitchFamily="18" charset="0"/>
                <a:cs typeface="Times New Roman" panose="02020603050405020304" pitchFamily="18" charset="0"/>
              </a:rPr>
              <a:t>huống truyện và </a:t>
            </a:r>
            <a:r>
              <a:rPr lang="en-GB" sz="4000" b="1">
                <a:latin typeface="Times New Roman" panose="02020603050405020304" pitchFamily="18" charset="0"/>
                <a:ea typeface="Times New Roman" panose="02020603050405020304" pitchFamily="18" charset="0"/>
                <a:cs typeface="Times New Roman" panose="02020603050405020304" pitchFamily="18" charset="0"/>
              </a:rPr>
              <a:t>tác dụng của tình </a:t>
            </a:r>
            <a:r>
              <a:rPr lang="en-GB" sz="4000" b="1" smtClean="0">
                <a:latin typeface="Times New Roman" panose="02020603050405020304" pitchFamily="18" charset="0"/>
                <a:ea typeface="Times New Roman" panose="02020603050405020304" pitchFamily="18" charset="0"/>
                <a:cs typeface="Times New Roman" panose="02020603050405020304" pitchFamily="18" charset="0"/>
              </a:rPr>
              <a:t>huống</a:t>
            </a:r>
            <a:endParaRPr lang="vi-VN" sz="4000" b="1" smtClean="0">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04135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par>
                                <p:cTn id="18" presetID="16" presetClass="entr" presetSubtype="21"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4777" b="-4777"/>
            </a:stretch>
          </a:blipFill>
        </p:spPr>
      </p:sp>
      <p:sp>
        <p:nvSpPr>
          <p:cNvPr id="3" name="Freeform 3"/>
          <p:cNvSpPr/>
          <p:nvPr/>
        </p:nvSpPr>
        <p:spPr>
          <a:xfrm>
            <a:off x="-302128" y="4881248"/>
            <a:ext cx="18892255" cy="8910430"/>
          </a:xfrm>
          <a:custGeom>
            <a:avLst/>
            <a:gdLst/>
            <a:ahLst/>
            <a:cxnLst/>
            <a:rect l="l" t="t" r="r" b="b"/>
            <a:pathLst>
              <a:path w="18892255" h="8910430">
                <a:moveTo>
                  <a:pt x="0" y="0"/>
                </a:moveTo>
                <a:lnTo>
                  <a:pt x="18892256" y="0"/>
                </a:lnTo>
                <a:lnTo>
                  <a:pt x="18892256" y="8910431"/>
                </a:lnTo>
                <a:lnTo>
                  <a:pt x="0" y="8910431"/>
                </a:lnTo>
                <a:lnTo>
                  <a:pt x="0" y="0"/>
                </a:lnTo>
                <a:close/>
              </a:path>
            </a:pathLst>
          </a:custGeom>
          <a:blipFill>
            <a:blip r:embed="rId3"/>
            <a:stretch>
              <a:fillRect/>
            </a:stretch>
          </a:blipFill>
        </p:spPr>
      </p:sp>
      <p:grpSp>
        <p:nvGrpSpPr>
          <p:cNvPr id="4" name="Group 4"/>
          <p:cNvGrpSpPr/>
          <p:nvPr/>
        </p:nvGrpSpPr>
        <p:grpSpPr>
          <a:xfrm>
            <a:off x="838201" y="2883133"/>
            <a:ext cx="5359694" cy="5257694"/>
            <a:chOff x="0" y="0"/>
            <a:chExt cx="976437" cy="913743"/>
          </a:xfrm>
        </p:grpSpPr>
        <p:sp>
          <p:nvSpPr>
            <p:cNvPr id="5" name="Freeform 5"/>
            <p:cNvSpPr/>
            <p:nvPr/>
          </p:nvSpPr>
          <p:spPr>
            <a:xfrm>
              <a:off x="0" y="0"/>
              <a:ext cx="976437" cy="913743"/>
            </a:xfrm>
            <a:custGeom>
              <a:avLst/>
              <a:gdLst/>
              <a:ahLst/>
              <a:cxnLst/>
              <a:rect l="l" t="t" r="r" b="b"/>
              <a:pathLst>
                <a:path w="976437" h="913743">
                  <a:moveTo>
                    <a:pt x="54310" y="0"/>
                  </a:moveTo>
                  <a:lnTo>
                    <a:pt x="922127" y="0"/>
                  </a:lnTo>
                  <a:cubicBezTo>
                    <a:pt x="952122" y="0"/>
                    <a:pt x="976437" y="24315"/>
                    <a:pt x="976437" y="54310"/>
                  </a:cubicBezTo>
                  <a:lnTo>
                    <a:pt x="976437" y="859432"/>
                  </a:lnTo>
                  <a:cubicBezTo>
                    <a:pt x="976437" y="889427"/>
                    <a:pt x="952122" y="913743"/>
                    <a:pt x="922127" y="913743"/>
                  </a:cubicBezTo>
                  <a:lnTo>
                    <a:pt x="54310" y="913743"/>
                  </a:lnTo>
                  <a:cubicBezTo>
                    <a:pt x="24315" y="913743"/>
                    <a:pt x="0" y="889427"/>
                    <a:pt x="0" y="859432"/>
                  </a:cubicBezTo>
                  <a:lnTo>
                    <a:pt x="0" y="54310"/>
                  </a:lnTo>
                  <a:cubicBezTo>
                    <a:pt x="0" y="24315"/>
                    <a:pt x="24315" y="0"/>
                    <a:pt x="54310" y="0"/>
                  </a:cubicBezTo>
                  <a:close/>
                </a:path>
              </a:pathLst>
            </a:custGeom>
            <a:solidFill>
              <a:srgbClr val="FFFFFF"/>
            </a:solidFill>
          </p:spPr>
        </p:sp>
        <p:sp>
          <p:nvSpPr>
            <p:cNvPr id="6" name="TextBox 6"/>
            <p:cNvSpPr txBox="1"/>
            <p:nvPr/>
          </p:nvSpPr>
          <p:spPr>
            <a:xfrm>
              <a:off x="0" y="-38100"/>
              <a:ext cx="976437" cy="951843"/>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7" name="Group 7"/>
          <p:cNvGrpSpPr/>
          <p:nvPr/>
        </p:nvGrpSpPr>
        <p:grpSpPr>
          <a:xfrm>
            <a:off x="6720647" y="2883134"/>
            <a:ext cx="4846707" cy="5257694"/>
            <a:chOff x="0" y="0"/>
            <a:chExt cx="976437" cy="913743"/>
          </a:xfrm>
        </p:grpSpPr>
        <p:sp>
          <p:nvSpPr>
            <p:cNvPr id="8" name="Freeform 8"/>
            <p:cNvSpPr/>
            <p:nvPr/>
          </p:nvSpPr>
          <p:spPr>
            <a:xfrm>
              <a:off x="0" y="0"/>
              <a:ext cx="976437" cy="913743"/>
            </a:xfrm>
            <a:custGeom>
              <a:avLst/>
              <a:gdLst/>
              <a:ahLst/>
              <a:cxnLst/>
              <a:rect l="l" t="t" r="r" b="b"/>
              <a:pathLst>
                <a:path w="976437" h="913743">
                  <a:moveTo>
                    <a:pt x="54310" y="0"/>
                  </a:moveTo>
                  <a:lnTo>
                    <a:pt x="922127" y="0"/>
                  </a:lnTo>
                  <a:cubicBezTo>
                    <a:pt x="952122" y="0"/>
                    <a:pt x="976437" y="24315"/>
                    <a:pt x="976437" y="54310"/>
                  </a:cubicBezTo>
                  <a:lnTo>
                    <a:pt x="976437" y="859432"/>
                  </a:lnTo>
                  <a:cubicBezTo>
                    <a:pt x="976437" y="889427"/>
                    <a:pt x="952122" y="913743"/>
                    <a:pt x="922127" y="913743"/>
                  </a:cubicBezTo>
                  <a:lnTo>
                    <a:pt x="54310" y="913743"/>
                  </a:lnTo>
                  <a:cubicBezTo>
                    <a:pt x="24315" y="913743"/>
                    <a:pt x="0" y="889427"/>
                    <a:pt x="0" y="859432"/>
                  </a:cubicBezTo>
                  <a:lnTo>
                    <a:pt x="0" y="54310"/>
                  </a:lnTo>
                  <a:cubicBezTo>
                    <a:pt x="0" y="24315"/>
                    <a:pt x="24315" y="0"/>
                    <a:pt x="54310" y="0"/>
                  </a:cubicBezTo>
                  <a:close/>
                </a:path>
              </a:pathLst>
            </a:custGeom>
            <a:solidFill>
              <a:srgbClr val="FFFFFF"/>
            </a:solidFill>
          </p:spPr>
        </p:sp>
        <p:sp>
          <p:nvSpPr>
            <p:cNvPr id="9" name="TextBox 9"/>
            <p:cNvSpPr txBox="1"/>
            <p:nvPr/>
          </p:nvSpPr>
          <p:spPr>
            <a:xfrm>
              <a:off x="0" y="-38100"/>
              <a:ext cx="976437" cy="951843"/>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0" name="Group 10"/>
          <p:cNvGrpSpPr/>
          <p:nvPr/>
        </p:nvGrpSpPr>
        <p:grpSpPr>
          <a:xfrm>
            <a:off x="12078820" y="3086100"/>
            <a:ext cx="4846707" cy="5054727"/>
            <a:chOff x="0" y="0"/>
            <a:chExt cx="976437" cy="913743"/>
          </a:xfrm>
        </p:grpSpPr>
        <p:sp>
          <p:nvSpPr>
            <p:cNvPr id="11" name="Freeform 11"/>
            <p:cNvSpPr/>
            <p:nvPr/>
          </p:nvSpPr>
          <p:spPr>
            <a:xfrm>
              <a:off x="0" y="0"/>
              <a:ext cx="976437" cy="913743"/>
            </a:xfrm>
            <a:custGeom>
              <a:avLst/>
              <a:gdLst/>
              <a:ahLst/>
              <a:cxnLst/>
              <a:rect l="l" t="t" r="r" b="b"/>
              <a:pathLst>
                <a:path w="976437" h="913743">
                  <a:moveTo>
                    <a:pt x="54310" y="0"/>
                  </a:moveTo>
                  <a:lnTo>
                    <a:pt x="922127" y="0"/>
                  </a:lnTo>
                  <a:cubicBezTo>
                    <a:pt x="952122" y="0"/>
                    <a:pt x="976437" y="24315"/>
                    <a:pt x="976437" y="54310"/>
                  </a:cubicBezTo>
                  <a:lnTo>
                    <a:pt x="976437" y="859432"/>
                  </a:lnTo>
                  <a:cubicBezTo>
                    <a:pt x="976437" y="889427"/>
                    <a:pt x="952122" y="913743"/>
                    <a:pt x="922127" y="913743"/>
                  </a:cubicBezTo>
                  <a:lnTo>
                    <a:pt x="54310" y="913743"/>
                  </a:lnTo>
                  <a:cubicBezTo>
                    <a:pt x="24315" y="913743"/>
                    <a:pt x="0" y="889427"/>
                    <a:pt x="0" y="859432"/>
                  </a:cubicBezTo>
                  <a:lnTo>
                    <a:pt x="0" y="54310"/>
                  </a:lnTo>
                  <a:cubicBezTo>
                    <a:pt x="0" y="24315"/>
                    <a:pt x="24315" y="0"/>
                    <a:pt x="54310" y="0"/>
                  </a:cubicBezTo>
                  <a:close/>
                </a:path>
              </a:pathLst>
            </a:custGeom>
            <a:solidFill>
              <a:srgbClr val="FFFFFF"/>
            </a:solidFill>
          </p:spPr>
        </p:sp>
        <p:sp>
          <p:nvSpPr>
            <p:cNvPr id="12" name="TextBox 12"/>
            <p:cNvSpPr txBox="1"/>
            <p:nvPr/>
          </p:nvSpPr>
          <p:spPr>
            <a:xfrm>
              <a:off x="0" y="-38100"/>
              <a:ext cx="976437" cy="951843"/>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3" name="Freeform 13"/>
          <p:cNvSpPr/>
          <p:nvPr/>
        </p:nvSpPr>
        <p:spPr>
          <a:xfrm>
            <a:off x="-1297277" y="7868787"/>
            <a:ext cx="16081668" cy="3645178"/>
          </a:xfrm>
          <a:custGeom>
            <a:avLst/>
            <a:gdLst/>
            <a:ahLst/>
            <a:cxnLst/>
            <a:rect l="l" t="t" r="r" b="b"/>
            <a:pathLst>
              <a:path w="16081668" h="3645178">
                <a:moveTo>
                  <a:pt x="0" y="0"/>
                </a:moveTo>
                <a:lnTo>
                  <a:pt x="16081668" y="0"/>
                </a:lnTo>
                <a:lnTo>
                  <a:pt x="16081668" y="3645179"/>
                </a:lnTo>
                <a:lnTo>
                  <a:pt x="0" y="3645179"/>
                </a:lnTo>
                <a:lnTo>
                  <a:pt x="0" y="0"/>
                </a:lnTo>
                <a:close/>
              </a:path>
            </a:pathLst>
          </a:custGeom>
          <a:blipFill>
            <a:blip r:embed="rId4"/>
            <a:stretch>
              <a:fillRect/>
            </a:stretch>
          </a:blipFill>
        </p:spPr>
      </p:sp>
      <p:sp>
        <p:nvSpPr>
          <p:cNvPr id="14" name="Freeform 14"/>
          <p:cNvSpPr/>
          <p:nvPr/>
        </p:nvSpPr>
        <p:spPr>
          <a:xfrm>
            <a:off x="14142221" y="8278631"/>
            <a:ext cx="4593801" cy="2383034"/>
          </a:xfrm>
          <a:custGeom>
            <a:avLst/>
            <a:gdLst/>
            <a:ahLst/>
            <a:cxnLst/>
            <a:rect l="l" t="t" r="r" b="b"/>
            <a:pathLst>
              <a:path w="4593801" h="2383034">
                <a:moveTo>
                  <a:pt x="0" y="0"/>
                </a:moveTo>
                <a:lnTo>
                  <a:pt x="4593802" y="0"/>
                </a:lnTo>
                <a:lnTo>
                  <a:pt x="4593802" y="2383034"/>
                </a:lnTo>
                <a:lnTo>
                  <a:pt x="0" y="2383034"/>
                </a:lnTo>
                <a:lnTo>
                  <a:pt x="0" y="0"/>
                </a:lnTo>
                <a:close/>
              </a:path>
            </a:pathLst>
          </a:custGeom>
          <a:blipFill>
            <a:blip r:embed="rId5"/>
            <a:stretch>
              <a:fillRect/>
            </a:stretch>
          </a:blipFill>
        </p:spPr>
      </p:sp>
      <p:sp>
        <p:nvSpPr>
          <p:cNvPr id="15" name="TextBox 15"/>
          <p:cNvSpPr txBox="1"/>
          <p:nvPr/>
        </p:nvSpPr>
        <p:spPr>
          <a:xfrm>
            <a:off x="4114800" y="425904"/>
            <a:ext cx="8839200" cy="2031325"/>
          </a:xfrm>
          <a:prstGeom prst="rect">
            <a:avLst/>
          </a:prstGeom>
        </p:spPr>
        <p:txBody>
          <a:bodyPr wrap="square" lIns="0" tIns="0" rIns="0" bIns="0" rtlCol="0" anchor="t">
            <a:spAutoFit/>
          </a:bodyPr>
          <a:lstStyle/>
          <a:p>
            <a:pPr algn="ctr">
              <a:spcBef>
                <a:spcPct val="0"/>
              </a:spcBef>
            </a:pPr>
            <a:r>
              <a:rPr lang="vi-VN" sz="6600" b="1">
                <a:latin typeface="Times New Roman" panose="02020603050405020304" pitchFamily="18" charset="0"/>
                <a:cs typeface="Times New Roman" panose="02020603050405020304" pitchFamily="18" charset="0"/>
              </a:rPr>
              <a:t>b. </a:t>
            </a:r>
            <a:r>
              <a:rPr lang="en-GB" sz="6600" b="1">
                <a:latin typeface="Times New Roman" panose="02020603050405020304" pitchFamily="18" charset="0"/>
                <a:cs typeface="Times New Roman" panose="02020603050405020304" pitchFamily="18" charset="0"/>
              </a:rPr>
              <a:t>Vai trò của tình huống truyện</a:t>
            </a:r>
            <a:endParaRPr lang="en-US" sz="6600">
              <a:solidFill>
                <a:srgbClr val="257167"/>
              </a:solidFill>
              <a:latin typeface="Times New Roman" panose="02020603050405020304" pitchFamily="18" charset="0"/>
              <a:ea typeface="Lilita One"/>
              <a:cs typeface="Times New Roman" panose="02020603050405020304" pitchFamily="18" charset="0"/>
              <a:sym typeface="Lilita One"/>
            </a:endParaRPr>
          </a:p>
        </p:txBody>
      </p:sp>
      <p:sp>
        <p:nvSpPr>
          <p:cNvPr id="16" name="TextBox 16"/>
          <p:cNvSpPr txBox="1"/>
          <p:nvPr/>
        </p:nvSpPr>
        <p:spPr>
          <a:xfrm>
            <a:off x="1241454" y="3246643"/>
            <a:ext cx="4524312" cy="4431983"/>
          </a:xfrm>
          <a:prstGeom prst="rect">
            <a:avLst/>
          </a:prstGeom>
        </p:spPr>
        <p:txBody>
          <a:bodyPr wrap="square" lIns="0" tIns="0" rIns="0" bIns="0" rtlCol="0" anchor="t">
            <a:spAutoFit/>
          </a:bodyPr>
          <a:lstStyle/>
          <a:p>
            <a:pPr algn="just"/>
            <a:r>
              <a:rPr lang="en-GB" sz="3600" b="1">
                <a:latin typeface="Times New Roman" panose="02020603050405020304" pitchFamily="18" charset="0"/>
                <a:cs typeface="Times New Roman" panose="02020603050405020304" pitchFamily="18" charset="0"/>
              </a:rPr>
              <a:t>Trong khắc hoạ nhân vật</a:t>
            </a:r>
            <a:r>
              <a:rPr lang="vi-VN" sz="3600" b="1">
                <a:latin typeface="Times New Roman" panose="02020603050405020304" pitchFamily="18" charset="0"/>
                <a:cs typeface="Times New Roman" panose="02020603050405020304" pitchFamily="18" charset="0"/>
              </a:rPr>
              <a:t>: </a:t>
            </a:r>
            <a:r>
              <a:rPr lang="en-GB" sz="3600" smtClean="0">
                <a:latin typeface="Times New Roman" panose="02020603050405020304" pitchFamily="18" charset="0"/>
                <a:cs typeface="Times New Roman" panose="02020603050405020304" pitchFamily="18" charset="0"/>
              </a:rPr>
              <a:t>ông </a:t>
            </a:r>
            <a:r>
              <a:rPr lang="en-GB" sz="3600">
                <a:latin typeface="Times New Roman" panose="02020603050405020304" pitchFamily="18" charset="0"/>
                <a:cs typeface="Times New Roman" panose="02020603050405020304" pitchFamily="18" charset="0"/>
              </a:rPr>
              <a:t>Hai bị đặt vào 1 tình huống giằng xé, đấu tranh dữ dội giữa tình cảm cá nhân và trách nhiệm công dân, giữa tình yêu quê hương và lòng yêu đất nước.</a:t>
            </a:r>
          </a:p>
        </p:txBody>
      </p:sp>
      <p:sp>
        <p:nvSpPr>
          <p:cNvPr id="20" name="TextBox 20"/>
          <p:cNvSpPr txBox="1"/>
          <p:nvPr/>
        </p:nvSpPr>
        <p:spPr>
          <a:xfrm>
            <a:off x="6979129" y="3567114"/>
            <a:ext cx="4329740" cy="3877985"/>
          </a:xfrm>
          <a:prstGeom prst="rect">
            <a:avLst/>
          </a:prstGeom>
        </p:spPr>
        <p:txBody>
          <a:bodyPr wrap="square" lIns="0" tIns="0" rIns="0" bIns="0" rtlCol="0" anchor="t">
            <a:spAutoFit/>
          </a:bodyPr>
          <a:lstStyle/>
          <a:p>
            <a:pPr algn="just">
              <a:spcBef>
                <a:spcPct val="0"/>
              </a:spcBef>
            </a:pPr>
            <a:r>
              <a:rPr lang="en-GB" sz="3600" b="1">
                <a:latin typeface="Times New Roman" panose="02020603050405020304" pitchFamily="18" charset="0"/>
                <a:cs typeface="Times New Roman" panose="02020603050405020304" pitchFamily="18" charset="0"/>
              </a:rPr>
              <a:t>Trong thể hiện chủ đề tác phẩm: </a:t>
            </a:r>
            <a:r>
              <a:rPr lang="vi-VN" sz="3600">
                <a:latin typeface="Times New Roman" panose="02020603050405020304" pitchFamily="18" charset="0"/>
                <a:cs typeface="Times New Roman" panose="02020603050405020304" pitchFamily="18" charset="0"/>
              </a:rPr>
              <a:t>L</a:t>
            </a:r>
            <a:r>
              <a:rPr lang="en-GB" sz="3600" smtClean="0">
                <a:latin typeface="Times New Roman" panose="02020603050405020304" pitchFamily="18" charset="0"/>
                <a:cs typeface="Times New Roman" panose="02020603050405020304" pitchFamily="18" charset="0"/>
              </a:rPr>
              <a:t>àm </a:t>
            </a:r>
            <a:r>
              <a:rPr lang="en-GB" sz="3600">
                <a:latin typeface="Times New Roman" panose="02020603050405020304" pitchFamily="18" charset="0"/>
                <a:cs typeface="Times New Roman" panose="02020603050405020304" pitchFamily="18" charset="0"/>
              </a:rPr>
              <a:t>nổi bật tư tưởng chủ đề của truyện: tình yêu làng quê, yêu đất nước sâu nặng của người nông dân kháng chiến.</a:t>
            </a:r>
            <a:endParaRPr lang="en-US" sz="3200">
              <a:solidFill>
                <a:srgbClr val="000000"/>
              </a:solidFill>
              <a:latin typeface="Times New Roman" panose="02020603050405020304" pitchFamily="18" charset="0"/>
              <a:ea typeface="One Little Font"/>
              <a:cs typeface="Times New Roman" panose="02020603050405020304" pitchFamily="18" charset="0"/>
              <a:sym typeface="One Little Font"/>
            </a:endParaRPr>
          </a:p>
        </p:txBody>
      </p:sp>
      <p:sp>
        <p:nvSpPr>
          <p:cNvPr id="21" name="TextBox 21"/>
          <p:cNvSpPr txBox="1"/>
          <p:nvPr/>
        </p:nvSpPr>
        <p:spPr>
          <a:xfrm>
            <a:off x="12447713" y="3882190"/>
            <a:ext cx="4116693" cy="2769989"/>
          </a:xfrm>
          <a:prstGeom prst="rect">
            <a:avLst/>
          </a:prstGeom>
        </p:spPr>
        <p:txBody>
          <a:bodyPr lIns="0" tIns="0" rIns="0" bIns="0" rtlCol="0" anchor="t">
            <a:spAutoFit/>
          </a:bodyPr>
          <a:lstStyle/>
          <a:p>
            <a:pPr algn="just"/>
            <a:r>
              <a:rPr lang="en-GB" sz="3600" b="1">
                <a:latin typeface="Times New Roman" panose="02020603050405020304" pitchFamily="18" charset="0"/>
                <a:cs typeface="Times New Roman" panose="02020603050405020304" pitchFamily="18" charset="0"/>
              </a:rPr>
              <a:t>Trong cốt truyện</a:t>
            </a:r>
            <a:r>
              <a:rPr lang="en-GB" sz="3600">
                <a:latin typeface="Times New Roman" panose="02020603050405020304" pitchFamily="18" charset="0"/>
                <a:cs typeface="Times New Roman" panose="02020603050405020304" pitchFamily="18" charset="0"/>
              </a:rPr>
              <a:t>: đóng vai trò quan trọng, tạo nút thắt, đưa câu chuyện đến cao trào, đỉnh điểm.</a:t>
            </a:r>
          </a:p>
        </p:txBody>
      </p:sp>
    </p:spTree>
    <p:extLst>
      <p:ext uri="{BB962C8B-B14F-4D97-AF65-F5344CB8AC3E}">
        <p14:creationId xmlns:p14="http://schemas.microsoft.com/office/powerpoint/2010/main" val="2360626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arn(inVertical)">
                                      <p:cBhvr>
                                        <p:cTn id="12" dur="500"/>
                                        <p:tgtEl>
                                          <p:spTgt spid="16"/>
                                        </p:tgtEl>
                                      </p:cBhvr>
                                    </p:animEffect>
                                  </p:childTnLst>
                                </p:cTn>
                              </p:par>
                              <p:par>
                                <p:cTn id="13" presetID="16" presetClass="entr" presetSubtype="21"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circle(in)">
                                      <p:cBhvr>
                                        <p:cTn id="20" dur="2000"/>
                                        <p:tgtEl>
                                          <p:spTgt spid="20"/>
                                        </p:tgtEl>
                                      </p:cBhvr>
                                    </p:animEffect>
                                  </p:childTnLst>
                                </p:cTn>
                              </p:par>
                              <p:par>
                                <p:cTn id="21" presetID="6" presetClass="entr" presetSubtype="16"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circle(in)">
                                      <p:cBhvr>
                                        <p:cTn id="23" dur="2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ipe(down)">
                                      <p:cBhvr>
                                        <p:cTn id="28" dur="500"/>
                                        <p:tgtEl>
                                          <p:spTgt spid="21"/>
                                        </p:tgtEl>
                                      </p:cBhvr>
                                    </p:animEffect>
                                  </p:childTnLst>
                                </p:cTn>
                              </p:par>
                              <p:par>
                                <p:cTn id="29" presetID="22" presetClass="entr" presetSubtype="4"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20" grpId="0"/>
      <p:bldP spid="2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8288000" cy="10261600"/>
          </a:xfrm>
        </p:spPr>
      </p:pic>
      <p:sp>
        <p:nvSpPr>
          <p:cNvPr id="7" name="Rectangle 6"/>
          <p:cNvSpPr/>
          <p:nvPr/>
        </p:nvSpPr>
        <p:spPr>
          <a:xfrm>
            <a:off x="228600" y="2526962"/>
            <a:ext cx="7408759" cy="3985706"/>
          </a:xfrm>
          <a:prstGeom prst="rect">
            <a:avLst/>
          </a:prstGeom>
        </p:spPr>
        <p:txBody>
          <a:bodyPr wrap="none">
            <a:spAutoFit/>
          </a:bodyPr>
          <a:lstStyle/>
          <a:p>
            <a:pPr algn="ctr">
              <a:lnSpc>
                <a:spcPct val="150000"/>
              </a:lnSpc>
              <a:spcAft>
                <a:spcPts val="0"/>
              </a:spcAft>
            </a:pPr>
            <a:r>
              <a:rPr lang="vi-VN" sz="8800" b="1" smtClean="0">
                <a:solidFill>
                  <a:schemeClr val="bg1"/>
                </a:solidFill>
                <a:effectLst>
                  <a:outerShdw blurRad="38100" dist="38100" dir="2700000" algn="tl">
                    <a:srgbClr val="000000">
                      <a:alpha val="43137"/>
                    </a:srgbClr>
                  </a:outerShdw>
                </a:effectLst>
                <a:latin typeface="#9Slide05 Aphrodite Pro" panose="02000000000000000000" pitchFamily="2" charset="-93"/>
                <a:ea typeface="Segoe UI" panose="020B0502040204020203" pitchFamily="34" charset="0"/>
                <a:cs typeface="Times New Roman" panose="02020603050405020304" pitchFamily="18" charset="0"/>
              </a:rPr>
              <a:t>Hoạt động 1</a:t>
            </a:r>
            <a:r>
              <a:rPr lang="vi-VN" sz="8800" b="1" spc="-5" smtClean="0">
                <a:solidFill>
                  <a:schemeClr val="bg1"/>
                </a:solidFill>
                <a:effectLst>
                  <a:outerShdw blurRad="38100" dist="38100" dir="2700000" algn="tl">
                    <a:srgbClr val="000000">
                      <a:alpha val="43137"/>
                    </a:srgbClr>
                  </a:outerShdw>
                </a:effectLst>
                <a:latin typeface="#9Slide05 Aphrodite Pro" panose="02000000000000000000" pitchFamily="2" charset="-93"/>
                <a:ea typeface="Segoe UI" panose="020B0502040204020203" pitchFamily="34" charset="0"/>
                <a:cs typeface="Times New Roman" panose="02020603050405020304" pitchFamily="18" charset="0"/>
              </a:rPr>
              <a:t> </a:t>
            </a:r>
          </a:p>
          <a:p>
            <a:pPr algn="ctr">
              <a:lnSpc>
                <a:spcPct val="150000"/>
              </a:lnSpc>
              <a:spcAft>
                <a:spcPts val="0"/>
              </a:spcAft>
            </a:pPr>
            <a:r>
              <a:rPr lang="vi-VN" sz="8800" b="1" spc="-5" smtClean="0">
                <a:solidFill>
                  <a:schemeClr val="bg1"/>
                </a:solidFill>
                <a:effectLst>
                  <a:outerShdw blurRad="38100" dist="38100" dir="2700000" algn="tl">
                    <a:srgbClr val="000000">
                      <a:alpha val="43137"/>
                    </a:srgbClr>
                  </a:outerShdw>
                </a:effectLst>
                <a:latin typeface="#9Slide05 Aphrodite Pro" panose="02000000000000000000" pitchFamily="2" charset="-93"/>
                <a:ea typeface="Calibri" panose="020F0502020204030204" pitchFamily="34" charset="0"/>
                <a:cs typeface="Times New Roman" panose="02020603050405020304" pitchFamily="18" charset="0"/>
              </a:rPr>
              <a:t>Khởi động</a:t>
            </a:r>
            <a:endParaRPr lang="en-GB" sz="8800">
              <a:solidFill>
                <a:schemeClr val="bg1"/>
              </a:solidFill>
              <a:effectLst>
                <a:outerShdw blurRad="38100" dist="38100" dir="2700000" algn="tl">
                  <a:srgbClr val="000000">
                    <a:alpha val="43137"/>
                  </a:srgbClr>
                </a:outerShdw>
              </a:effectLst>
              <a:latin typeface="#9Slide05 Aphrodite Pro" panose="02000000000000000000" pitchFamily="2" charset="-93"/>
              <a:ea typeface="Calibri" panose="020F0502020204030204" pitchFamily="34" charset="0"/>
              <a:cs typeface="Times New Roman" panose="02020603050405020304" pitchFamily="18"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14500"/>
            <a:ext cx="8305800" cy="6035254"/>
          </a:xfrm>
          <a:prstGeom prst="rect">
            <a:avLst/>
          </a:prstGeom>
        </p:spPr>
      </p:pic>
    </p:spTree>
    <p:extLst>
      <p:ext uri="{BB962C8B-B14F-4D97-AF65-F5344CB8AC3E}">
        <p14:creationId xmlns:p14="http://schemas.microsoft.com/office/powerpoint/2010/main" val="357779076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514" y="0"/>
            <a:ext cx="18302514" cy="10271276"/>
          </a:xfrm>
          <a:prstGeom prst="rect">
            <a:avLst/>
          </a:prstGeom>
        </p:spPr>
      </p:pic>
      <p:sp>
        <p:nvSpPr>
          <p:cNvPr id="3" name="Rectangle 2"/>
          <p:cNvSpPr/>
          <p:nvPr/>
        </p:nvSpPr>
        <p:spPr>
          <a:xfrm>
            <a:off x="399143" y="4152900"/>
            <a:ext cx="8763000" cy="3139321"/>
          </a:xfrm>
          <a:prstGeom prst="rect">
            <a:avLst/>
          </a:prstGeom>
        </p:spPr>
        <p:txBody>
          <a:bodyPr wrap="square">
            <a:spAutoFit/>
          </a:bodyPr>
          <a:lstStyle/>
          <a:p>
            <a:pPr algn="ctr"/>
            <a:r>
              <a:rPr lang="en-GB" sz="6600" b="1">
                <a:solidFill>
                  <a:schemeClr val="bg1"/>
                </a:solidFill>
                <a:latin typeface="Times New Roman" panose="02020603050405020304" pitchFamily="18" charset="0"/>
                <a:ea typeface="Times New Roman" panose="02020603050405020304" pitchFamily="18" charset="0"/>
              </a:rPr>
              <a:t>2. Trạm tâm lý </a:t>
            </a:r>
            <a:endParaRPr lang="vi-VN" sz="6600" b="1" smtClean="0">
              <a:solidFill>
                <a:schemeClr val="bg1"/>
              </a:solidFill>
              <a:latin typeface="Times New Roman" panose="02020603050405020304" pitchFamily="18" charset="0"/>
              <a:ea typeface="Times New Roman" panose="02020603050405020304" pitchFamily="18" charset="0"/>
            </a:endParaRPr>
          </a:p>
          <a:p>
            <a:pPr algn="ctr"/>
            <a:r>
              <a:rPr lang="en-GB" sz="6600" b="1" smtClean="0">
                <a:solidFill>
                  <a:schemeClr val="bg1"/>
                </a:solidFill>
                <a:latin typeface="Times New Roman" panose="02020603050405020304" pitchFamily="18" charset="0"/>
                <a:ea typeface="Times New Roman" panose="02020603050405020304" pitchFamily="18" charset="0"/>
              </a:rPr>
              <a:t>(</a:t>
            </a:r>
            <a:r>
              <a:rPr lang="en-GB" sz="6600" b="1">
                <a:solidFill>
                  <a:schemeClr val="bg1"/>
                </a:solidFill>
                <a:latin typeface="Times New Roman" panose="02020603050405020304" pitchFamily="18" charset="0"/>
                <a:ea typeface="Times New Roman" panose="02020603050405020304" pitchFamily="18" charset="0"/>
              </a:rPr>
              <a:t>Diễn biến tâm trạng của nhân vật ông Hai)</a:t>
            </a:r>
            <a:endParaRPr lang="en-GB" sz="6600">
              <a:solidFill>
                <a:schemeClr val="bg1"/>
              </a:solidFill>
            </a:endParaRPr>
          </a:p>
        </p:txBody>
      </p:sp>
    </p:spTree>
    <p:extLst>
      <p:ext uri="{BB962C8B-B14F-4D97-AF65-F5344CB8AC3E}">
        <p14:creationId xmlns:p14="http://schemas.microsoft.com/office/powerpoint/2010/main" val="1078238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4777" b="-4777"/>
            </a:stretch>
          </a:blipFill>
        </p:spPr>
      </p:sp>
      <p:sp>
        <p:nvSpPr>
          <p:cNvPr id="4" name="Freeform 4"/>
          <p:cNvSpPr/>
          <p:nvPr/>
        </p:nvSpPr>
        <p:spPr>
          <a:xfrm>
            <a:off x="-330457" y="7951813"/>
            <a:ext cx="19175494" cy="4670374"/>
          </a:xfrm>
          <a:custGeom>
            <a:avLst/>
            <a:gdLst/>
            <a:ahLst/>
            <a:cxnLst/>
            <a:rect l="l" t="t" r="r" b="b"/>
            <a:pathLst>
              <a:path w="19175494" h="4670374">
                <a:moveTo>
                  <a:pt x="0" y="0"/>
                </a:moveTo>
                <a:lnTo>
                  <a:pt x="19175494" y="0"/>
                </a:lnTo>
                <a:lnTo>
                  <a:pt x="19175494" y="4670374"/>
                </a:lnTo>
                <a:lnTo>
                  <a:pt x="0" y="4670374"/>
                </a:lnTo>
                <a:lnTo>
                  <a:pt x="0" y="0"/>
                </a:lnTo>
                <a:close/>
              </a:path>
            </a:pathLst>
          </a:custGeom>
          <a:blipFill>
            <a:blip r:embed="rId3"/>
            <a:stretch>
              <a:fillRect l="-29038"/>
            </a:stretch>
          </a:blipFill>
        </p:spPr>
      </p:sp>
      <p:sp>
        <p:nvSpPr>
          <p:cNvPr id="5" name="Freeform 5"/>
          <p:cNvSpPr/>
          <p:nvPr/>
        </p:nvSpPr>
        <p:spPr>
          <a:xfrm>
            <a:off x="-1356101" y="7553608"/>
            <a:ext cx="16081668" cy="3645178"/>
          </a:xfrm>
          <a:custGeom>
            <a:avLst/>
            <a:gdLst/>
            <a:ahLst/>
            <a:cxnLst/>
            <a:rect l="l" t="t" r="r" b="b"/>
            <a:pathLst>
              <a:path w="16081668" h="3645178">
                <a:moveTo>
                  <a:pt x="0" y="0"/>
                </a:moveTo>
                <a:lnTo>
                  <a:pt x="16081668" y="0"/>
                </a:lnTo>
                <a:lnTo>
                  <a:pt x="16081668" y="3645179"/>
                </a:lnTo>
                <a:lnTo>
                  <a:pt x="0" y="3645179"/>
                </a:lnTo>
                <a:lnTo>
                  <a:pt x="0" y="0"/>
                </a:lnTo>
                <a:close/>
              </a:path>
            </a:pathLst>
          </a:custGeom>
          <a:blipFill>
            <a:blip r:embed="rId4"/>
            <a:stretch>
              <a:fillRect/>
            </a:stretch>
          </a:blipFill>
        </p:spPr>
      </p:sp>
      <p:sp>
        <p:nvSpPr>
          <p:cNvPr id="6" name="Freeform 6"/>
          <p:cNvSpPr/>
          <p:nvPr/>
        </p:nvSpPr>
        <p:spPr>
          <a:xfrm>
            <a:off x="14142221" y="8278631"/>
            <a:ext cx="4593801" cy="2383034"/>
          </a:xfrm>
          <a:custGeom>
            <a:avLst/>
            <a:gdLst/>
            <a:ahLst/>
            <a:cxnLst/>
            <a:rect l="l" t="t" r="r" b="b"/>
            <a:pathLst>
              <a:path w="4593801" h="2383034">
                <a:moveTo>
                  <a:pt x="0" y="0"/>
                </a:moveTo>
                <a:lnTo>
                  <a:pt x="4593802" y="0"/>
                </a:lnTo>
                <a:lnTo>
                  <a:pt x="4593802" y="2383034"/>
                </a:lnTo>
                <a:lnTo>
                  <a:pt x="0" y="2383034"/>
                </a:lnTo>
                <a:lnTo>
                  <a:pt x="0" y="0"/>
                </a:lnTo>
                <a:close/>
              </a:path>
            </a:pathLst>
          </a:custGeom>
          <a:blipFill>
            <a:blip r:embed="rId5"/>
            <a:stretch>
              <a:fillRect/>
            </a:stretch>
          </a:blipFill>
        </p:spPr>
      </p:sp>
      <p:grpSp>
        <p:nvGrpSpPr>
          <p:cNvPr id="7" name="Group 7"/>
          <p:cNvGrpSpPr/>
          <p:nvPr/>
        </p:nvGrpSpPr>
        <p:grpSpPr>
          <a:xfrm>
            <a:off x="1155289" y="2516881"/>
            <a:ext cx="14595921" cy="4897811"/>
            <a:chOff x="0" y="0"/>
            <a:chExt cx="2002648" cy="1412484"/>
          </a:xfrm>
        </p:grpSpPr>
        <p:sp>
          <p:nvSpPr>
            <p:cNvPr id="8" name="Freeform 8"/>
            <p:cNvSpPr/>
            <p:nvPr/>
          </p:nvSpPr>
          <p:spPr>
            <a:xfrm>
              <a:off x="0" y="0"/>
              <a:ext cx="2002648" cy="1412484"/>
            </a:xfrm>
            <a:custGeom>
              <a:avLst/>
              <a:gdLst/>
              <a:ahLst/>
              <a:cxnLst/>
              <a:rect l="l" t="t" r="r" b="b"/>
              <a:pathLst>
                <a:path w="2002648" h="1412484">
                  <a:moveTo>
                    <a:pt x="30456" y="0"/>
                  </a:moveTo>
                  <a:lnTo>
                    <a:pt x="1972191" y="0"/>
                  </a:lnTo>
                  <a:cubicBezTo>
                    <a:pt x="1980269" y="0"/>
                    <a:pt x="1988015" y="3209"/>
                    <a:pt x="1993727" y="8920"/>
                  </a:cubicBezTo>
                  <a:cubicBezTo>
                    <a:pt x="1999439" y="14632"/>
                    <a:pt x="2002648" y="22379"/>
                    <a:pt x="2002648" y="30456"/>
                  </a:cubicBezTo>
                  <a:lnTo>
                    <a:pt x="2002648" y="1382028"/>
                  </a:lnTo>
                  <a:cubicBezTo>
                    <a:pt x="2002648" y="1398848"/>
                    <a:pt x="1989012" y="1412484"/>
                    <a:pt x="1972191" y="1412484"/>
                  </a:cubicBezTo>
                  <a:lnTo>
                    <a:pt x="30456" y="1412484"/>
                  </a:lnTo>
                  <a:cubicBezTo>
                    <a:pt x="22379" y="1412484"/>
                    <a:pt x="14632" y="1409275"/>
                    <a:pt x="8920" y="1403564"/>
                  </a:cubicBezTo>
                  <a:cubicBezTo>
                    <a:pt x="3209" y="1397852"/>
                    <a:pt x="0" y="1390105"/>
                    <a:pt x="0" y="1382028"/>
                  </a:cubicBezTo>
                  <a:lnTo>
                    <a:pt x="0" y="30456"/>
                  </a:lnTo>
                  <a:cubicBezTo>
                    <a:pt x="0" y="13636"/>
                    <a:pt x="13636" y="0"/>
                    <a:pt x="30456" y="0"/>
                  </a:cubicBezTo>
                  <a:close/>
                </a:path>
              </a:pathLst>
            </a:custGeom>
            <a:solidFill>
              <a:srgbClr val="FFFFFF"/>
            </a:solidFill>
          </p:spPr>
        </p:sp>
        <p:sp>
          <p:nvSpPr>
            <p:cNvPr id="9" name="TextBox 9"/>
            <p:cNvSpPr txBox="1"/>
            <p:nvPr/>
          </p:nvSpPr>
          <p:spPr>
            <a:xfrm>
              <a:off x="0" y="-38100"/>
              <a:ext cx="2002648" cy="1450584"/>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0" name="TextBox 10"/>
          <p:cNvSpPr txBox="1"/>
          <p:nvPr/>
        </p:nvSpPr>
        <p:spPr>
          <a:xfrm>
            <a:off x="1600200" y="2953836"/>
            <a:ext cx="13400886" cy="4062651"/>
          </a:xfrm>
          <a:prstGeom prst="rect">
            <a:avLst/>
          </a:prstGeom>
        </p:spPr>
        <p:txBody>
          <a:bodyPr wrap="square" lIns="0" tIns="0" rIns="0" bIns="0" rtlCol="0" anchor="t">
            <a:spAutoFit/>
          </a:bodyPr>
          <a:lstStyle/>
          <a:p>
            <a:pPr algn="just"/>
            <a:r>
              <a:rPr lang="en-GB" sz="4400">
                <a:latin typeface="Times New Roman" panose="02020603050405020304" pitchFamily="18" charset="0"/>
                <a:cs typeface="Times New Roman" panose="02020603050405020304" pitchFamily="18" charset="0"/>
              </a:rPr>
              <a:t>+ </a:t>
            </a:r>
            <a:r>
              <a:rPr lang="en-GB" sz="4400" i="1">
                <a:latin typeface="Times New Roman" panose="02020603050405020304" pitchFamily="18" charset="0"/>
                <a:cs typeface="Times New Roman" panose="02020603050405020304" pitchFamily="18" charset="0"/>
              </a:rPr>
              <a:t>Nó... nó vào làng chợ Dầu hở bác? Thế ta giết được bao nhiêu thằng</a:t>
            </a:r>
            <a:r>
              <a:rPr lang="en-GB" sz="4400">
                <a:latin typeface="Times New Roman" panose="02020603050405020304" pitchFamily="18" charset="0"/>
                <a:cs typeface="Times New Roman" panose="02020603050405020304" pitchFamily="18" charset="0"/>
              </a:rPr>
              <a:t>; </a:t>
            </a:r>
          </a:p>
          <a:p>
            <a:pPr algn="just"/>
            <a:r>
              <a:rPr lang="en-GB" sz="4400">
                <a:latin typeface="Times New Roman" panose="02020603050405020304" pitchFamily="18" charset="0"/>
                <a:cs typeface="Times New Roman" panose="02020603050405020304" pitchFamily="18" charset="0"/>
              </a:rPr>
              <a:t>+ </a:t>
            </a:r>
            <a:r>
              <a:rPr lang="en-GB" sz="4400" i="1">
                <a:latin typeface="Times New Roman" panose="02020603050405020304" pitchFamily="18" charset="0"/>
                <a:cs typeface="Times New Roman" panose="02020603050405020304" pitchFamily="18" charset="0"/>
              </a:rPr>
              <a:t>Cổ họng ông lão nghẹn ắng lại, da mặt tê rân rân. Ông lặng đi, tưởng như đến không thở được</a:t>
            </a:r>
            <a:r>
              <a:rPr lang="en-GB" sz="4400">
                <a:latin typeface="Times New Roman" panose="02020603050405020304" pitchFamily="18" charset="0"/>
                <a:cs typeface="Times New Roman" panose="02020603050405020304" pitchFamily="18" charset="0"/>
              </a:rPr>
              <a:t>; </a:t>
            </a:r>
          </a:p>
          <a:p>
            <a:pPr algn="just"/>
            <a:r>
              <a:rPr lang="en-GB" sz="4400">
                <a:latin typeface="Times New Roman" panose="02020603050405020304" pitchFamily="18" charset="0"/>
                <a:cs typeface="Times New Roman" panose="02020603050405020304" pitchFamily="18" charset="0"/>
              </a:rPr>
              <a:t>+ </a:t>
            </a:r>
            <a:r>
              <a:rPr lang="en-GB" sz="4400" i="1">
                <a:latin typeface="Times New Roman" panose="02020603050405020304" pitchFamily="18" charset="0"/>
                <a:cs typeface="Times New Roman" panose="02020603050405020304" pitchFamily="18" charset="0"/>
              </a:rPr>
              <a:t>Liệu có thật không hở bác, hay là chỉ lại...; </a:t>
            </a:r>
            <a:endParaRPr lang="en-GB" sz="4400">
              <a:latin typeface="Times New Roman" panose="02020603050405020304" pitchFamily="18" charset="0"/>
              <a:cs typeface="Times New Roman" panose="02020603050405020304" pitchFamily="18" charset="0"/>
            </a:endParaRPr>
          </a:p>
          <a:p>
            <a:pPr algn="just"/>
            <a:r>
              <a:rPr lang="en-GB" sz="4400" i="1">
                <a:latin typeface="Times New Roman" panose="02020603050405020304" pitchFamily="18" charset="0"/>
                <a:cs typeface="Times New Roman" panose="02020603050405020304" pitchFamily="18" charset="0"/>
              </a:rPr>
              <a:t>+ Ông lão vờ đứng lảng ra chỗ khác, rồi đi thẳng; </a:t>
            </a:r>
            <a:endParaRPr lang="en-GB" sz="4400">
              <a:latin typeface="Times New Roman" panose="02020603050405020304" pitchFamily="18" charset="0"/>
              <a:cs typeface="Times New Roman" panose="02020603050405020304" pitchFamily="18" charset="0"/>
            </a:endParaRPr>
          </a:p>
        </p:txBody>
      </p:sp>
      <p:sp>
        <p:nvSpPr>
          <p:cNvPr id="12" name="Rectangle 11"/>
          <p:cNvSpPr/>
          <p:nvPr/>
        </p:nvSpPr>
        <p:spPr>
          <a:xfrm>
            <a:off x="3596889" y="432603"/>
            <a:ext cx="13624499" cy="769441"/>
          </a:xfrm>
          <a:prstGeom prst="rect">
            <a:avLst/>
          </a:prstGeom>
        </p:spPr>
        <p:txBody>
          <a:bodyPr wrap="none">
            <a:spAutoFit/>
          </a:bodyPr>
          <a:lstStyle/>
          <a:p>
            <a:r>
              <a:rPr lang="en-GB" sz="4400" b="1">
                <a:latin typeface="Times New Roman" panose="02020603050405020304" pitchFamily="18" charset="0"/>
                <a:ea typeface="Times New Roman" panose="02020603050405020304" pitchFamily="18" charset="0"/>
              </a:rPr>
              <a:t>a. Trạm 1: Tâm trạng của ông Hai khi đón nhận tin đồn</a:t>
            </a:r>
            <a:endParaRPr lang="en-GB" sz="4400"/>
          </a:p>
        </p:txBody>
      </p:sp>
      <p:sp>
        <p:nvSpPr>
          <p:cNvPr id="13" name="Rectangle 12"/>
          <p:cNvSpPr/>
          <p:nvPr/>
        </p:nvSpPr>
        <p:spPr>
          <a:xfrm>
            <a:off x="4301174" y="1343253"/>
            <a:ext cx="12075742" cy="769441"/>
          </a:xfrm>
          <a:prstGeom prst="rect">
            <a:avLst/>
          </a:prstGeom>
        </p:spPr>
        <p:txBody>
          <a:bodyPr wrap="none">
            <a:spAutoFit/>
          </a:bodyPr>
          <a:lstStyle/>
          <a:p>
            <a:r>
              <a:rPr lang="en-GB" sz="4400">
                <a:latin typeface="Times New Roman" panose="02020603050405020304" pitchFamily="18" charset="0"/>
                <a:ea typeface="Calibri" panose="020F0502020204030204" pitchFamily="34" charset="0"/>
              </a:rPr>
              <a:t>Các chi tiết thể hiện diễn biến tâm trạng của ông Hai</a:t>
            </a:r>
            <a:endParaRPr lang="en-GB" sz="4400"/>
          </a:p>
        </p:txBody>
      </p:sp>
    </p:spTree>
    <p:extLst>
      <p:ext uri="{BB962C8B-B14F-4D97-AF65-F5344CB8AC3E}">
        <p14:creationId xmlns:p14="http://schemas.microsoft.com/office/powerpoint/2010/main" val="1997446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par>
                                <p:cTn id="18" presetID="16" presetClass="entr" presetSubtype="21"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arn(inVertical)">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a:off x="0"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2"/>
            <a:stretch>
              <a:fillRect t="-4777" b="-4777"/>
            </a:stretch>
          </a:blipFill>
        </p:spPr>
      </p:sp>
      <p:sp>
        <p:nvSpPr>
          <p:cNvPr id="3" name="Freeform 3"/>
          <p:cNvSpPr/>
          <p:nvPr/>
        </p:nvSpPr>
        <p:spPr>
          <a:xfrm>
            <a:off x="2086514" y="6199721"/>
            <a:ext cx="17295702" cy="10886590"/>
          </a:xfrm>
          <a:custGeom>
            <a:avLst/>
            <a:gdLst/>
            <a:ahLst/>
            <a:cxnLst/>
            <a:rect l="l" t="t" r="r" b="b"/>
            <a:pathLst>
              <a:path w="17295702" h="10886590">
                <a:moveTo>
                  <a:pt x="0" y="0"/>
                </a:moveTo>
                <a:lnTo>
                  <a:pt x="17295702" y="0"/>
                </a:lnTo>
                <a:lnTo>
                  <a:pt x="17295702" y="10886589"/>
                </a:lnTo>
                <a:lnTo>
                  <a:pt x="0" y="10886589"/>
                </a:lnTo>
                <a:lnTo>
                  <a:pt x="0" y="0"/>
                </a:lnTo>
                <a:close/>
              </a:path>
            </a:pathLst>
          </a:custGeom>
          <a:blipFill>
            <a:blip r:embed="rId3"/>
            <a:stretch>
              <a:fillRect/>
            </a:stretch>
          </a:blipFill>
        </p:spPr>
      </p:sp>
      <p:grpSp>
        <p:nvGrpSpPr>
          <p:cNvPr id="4" name="Group 4"/>
          <p:cNvGrpSpPr/>
          <p:nvPr/>
        </p:nvGrpSpPr>
        <p:grpSpPr>
          <a:xfrm>
            <a:off x="1155290" y="1562100"/>
            <a:ext cx="8642688" cy="6716531"/>
            <a:chOff x="0" y="0"/>
            <a:chExt cx="2002648" cy="1412484"/>
          </a:xfrm>
        </p:grpSpPr>
        <p:sp>
          <p:nvSpPr>
            <p:cNvPr id="5" name="Freeform 5"/>
            <p:cNvSpPr/>
            <p:nvPr/>
          </p:nvSpPr>
          <p:spPr>
            <a:xfrm>
              <a:off x="0" y="0"/>
              <a:ext cx="2002648" cy="1412484"/>
            </a:xfrm>
            <a:custGeom>
              <a:avLst/>
              <a:gdLst/>
              <a:ahLst/>
              <a:cxnLst/>
              <a:rect l="l" t="t" r="r" b="b"/>
              <a:pathLst>
                <a:path w="2002648" h="1412484">
                  <a:moveTo>
                    <a:pt x="30456" y="0"/>
                  </a:moveTo>
                  <a:lnTo>
                    <a:pt x="1972191" y="0"/>
                  </a:lnTo>
                  <a:cubicBezTo>
                    <a:pt x="1980269" y="0"/>
                    <a:pt x="1988015" y="3209"/>
                    <a:pt x="1993727" y="8920"/>
                  </a:cubicBezTo>
                  <a:cubicBezTo>
                    <a:pt x="1999439" y="14632"/>
                    <a:pt x="2002648" y="22379"/>
                    <a:pt x="2002648" y="30456"/>
                  </a:cubicBezTo>
                  <a:lnTo>
                    <a:pt x="2002648" y="1382028"/>
                  </a:lnTo>
                  <a:cubicBezTo>
                    <a:pt x="2002648" y="1398848"/>
                    <a:pt x="1989012" y="1412484"/>
                    <a:pt x="1972191" y="1412484"/>
                  </a:cubicBezTo>
                  <a:lnTo>
                    <a:pt x="30456" y="1412484"/>
                  </a:lnTo>
                  <a:cubicBezTo>
                    <a:pt x="22379" y="1412484"/>
                    <a:pt x="14632" y="1409275"/>
                    <a:pt x="8920" y="1403564"/>
                  </a:cubicBezTo>
                  <a:cubicBezTo>
                    <a:pt x="3209" y="1397852"/>
                    <a:pt x="0" y="1390105"/>
                    <a:pt x="0" y="1382028"/>
                  </a:cubicBezTo>
                  <a:lnTo>
                    <a:pt x="0" y="30456"/>
                  </a:lnTo>
                  <a:cubicBezTo>
                    <a:pt x="0" y="13636"/>
                    <a:pt x="13636" y="0"/>
                    <a:pt x="30456" y="0"/>
                  </a:cubicBezTo>
                  <a:close/>
                </a:path>
              </a:pathLst>
            </a:custGeom>
            <a:solidFill>
              <a:srgbClr val="FFFFFF"/>
            </a:solidFill>
          </p:spPr>
        </p:sp>
        <p:sp>
          <p:nvSpPr>
            <p:cNvPr id="6" name="TextBox 6"/>
            <p:cNvSpPr txBox="1"/>
            <p:nvPr/>
          </p:nvSpPr>
          <p:spPr>
            <a:xfrm>
              <a:off x="0" y="-38100"/>
              <a:ext cx="2002648" cy="1450584"/>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7" name="Freeform 7"/>
          <p:cNvSpPr/>
          <p:nvPr/>
        </p:nvSpPr>
        <p:spPr>
          <a:xfrm>
            <a:off x="-1297277" y="7868787"/>
            <a:ext cx="16081668" cy="3645178"/>
          </a:xfrm>
          <a:custGeom>
            <a:avLst/>
            <a:gdLst/>
            <a:ahLst/>
            <a:cxnLst/>
            <a:rect l="l" t="t" r="r" b="b"/>
            <a:pathLst>
              <a:path w="16081668" h="3645178">
                <a:moveTo>
                  <a:pt x="0" y="0"/>
                </a:moveTo>
                <a:lnTo>
                  <a:pt x="16081668" y="0"/>
                </a:lnTo>
                <a:lnTo>
                  <a:pt x="16081668" y="3645179"/>
                </a:lnTo>
                <a:lnTo>
                  <a:pt x="0" y="3645179"/>
                </a:lnTo>
                <a:lnTo>
                  <a:pt x="0" y="0"/>
                </a:lnTo>
                <a:close/>
              </a:path>
            </a:pathLst>
          </a:custGeom>
          <a:blipFill>
            <a:blip r:embed="rId4"/>
            <a:stretch>
              <a:fillRect/>
            </a:stretch>
          </a:blipFill>
        </p:spPr>
      </p:sp>
      <p:sp>
        <p:nvSpPr>
          <p:cNvPr id="8" name="Freeform 8"/>
          <p:cNvSpPr/>
          <p:nvPr/>
        </p:nvSpPr>
        <p:spPr>
          <a:xfrm>
            <a:off x="14142221" y="8278631"/>
            <a:ext cx="4593801" cy="2383034"/>
          </a:xfrm>
          <a:custGeom>
            <a:avLst/>
            <a:gdLst/>
            <a:ahLst/>
            <a:cxnLst/>
            <a:rect l="l" t="t" r="r" b="b"/>
            <a:pathLst>
              <a:path w="4593801" h="2383034">
                <a:moveTo>
                  <a:pt x="0" y="0"/>
                </a:moveTo>
                <a:lnTo>
                  <a:pt x="4593802" y="0"/>
                </a:lnTo>
                <a:lnTo>
                  <a:pt x="4593802" y="2383034"/>
                </a:lnTo>
                <a:lnTo>
                  <a:pt x="0" y="2383034"/>
                </a:lnTo>
                <a:lnTo>
                  <a:pt x="0" y="0"/>
                </a:lnTo>
                <a:close/>
              </a:path>
            </a:pathLst>
          </a:custGeom>
          <a:blipFill>
            <a:blip r:embed="rId5"/>
            <a:stretch>
              <a:fillRect/>
            </a:stretch>
          </a:blipFill>
        </p:spPr>
      </p:sp>
      <p:sp>
        <p:nvSpPr>
          <p:cNvPr id="10" name="TextBox 10"/>
          <p:cNvSpPr txBox="1"/>
          <p:nvPr/>
        </p:nvSpPr>
        <p:spPr>
          <a:xfrm>
            <a:off x="1610513" y="1923840"/>
            <a:ext cx="7732242" cy="6093976"/>
          </a:xfrm>
          <a:prstGeom prst="rect">
            <a:avLst/>
          </a:prstGeom>
        </p:spPr>
        <p:txBody>
          <a:bodyPr lIns="0" tIns="0" rIns="0" bIns="0" rtlCol="0" anchor="t">
            <a:spAutoFit/>
          </a:bodyPr>
          <a:lstStyle/>
          <a:p>
            <a:pPr algn="ctr"/>
            <a:r>
              <a:rPr lang="en-GB" sz="4400" b="1">
                <a:latin typeface="Times New Roman" panose="02020603050405020304" pitchFamily="18" charset="0"/>
                <a:cs typeface="Times New Roman" panose="02020603050405020304" pitchFamily="18" charset="0"/>
              </a:rPr>
              <a:t>Nhận </a:t>
            </a:r>
            <a:r>
              <a:rPr lang="vi-VN" sz="4400" b="1" smtClean="0">
                <a:latin typeface="Times New Roman" panose="02020603050405020304" pitchFamily="18" charset="0"/>
                <a:cs typeface="Times New Roman" panose="02020603050405020304" pitchFamily="18" charset="0"/>
              </a:rPr>
              <a:t>xét</a:t>
            </a:r>
            <a:endParaRPr lang="vi-VN" sz="4400" b="1">
              <a:latin typeface="Times New Roman" panose="02020603050405020304" pitchFamily="18" charset="0"/>
              <a:cs typeface="Times New Roman" panose="02020603050405020304" pitchFamily="18" charset="0"/>
            </a:endParaRPr>
          </a:p>
          <a:p>
            <a:pPr algn="just"/>
            <a:r>
              <a:rPr lang="en-GB" sz="4400" smtClean="0">
                <a:latin typeface="Times New Roman" panose="02020603050405020304" pitchFamily="18" charset="0"/>
                <a:cs typeface="Times New Roman" panose="02020603050405020304" pitchFamily="18" charset="0"/>
              </a:rPr>
              <a:t>Ông </a:t>
            </a:r>
            <a:r>
              <a:rPr lang="en-GB" sz="4400">
                <a:latin typeface="Times New Roman" panose="02020603050405020304" pitchFamily="18" charset="0"/>
                <a:cs typeface="Times New Roman" panose="02020603050405020304" pitchFamily="18" charset="0"/>
              </a:rPr>
              <a:t>lão luôn tin tưởng vào tinh thần kháng chiến của làng, nên khi nghe tin làng Việt gian theo Tây, ông lão đau đớn, uất nghẹn như có một luồng điện mạnh chi phối thân thể mình, sau đó là sự bẽ bàng, xấu hổ, ê chề nhục nhã của ông Hai.</a:t>
            </a:r>
          </a:p>
        </p:txBody>
      </p:sp>
      <p:sp>
        <p:nvSpPr>
          <p:cNvPr id="11" name="Freeform 11"/>
          <p:cNvSpPr/>
          <p:nvPr/>
        </p:nvSpPr>
        <p:spPr>
          <a:xfrm>
            <a:off x="12135037" y="971490"/>
            <a:ext cx="8608171" cy="6897297"/>
          </a:xfrm>
          <a:custGeom>
            <a:avLst/>
            <a:gdLst/>
            <a:ahLst/>
            <a:cxnLst/>
            <a:rect l="l" t="t" r="r" b="b"/>
            <a:pathLst>
              <a:path w="8608171" h="6897297">
                <a:moveTo>
                  <a:pt x="0" y="0"/>
                </a:moveTo>
                <a:lnTo>
                  <a:pt x="8608171" y="0"/>
                </a:lnTo>
                <a:lnTo>
                  <a:pt x="8608171" y="6897297"/>
                </a:lnTo>
                <a:lnTo>
                  <a:pt x="0" y="6897297"/>
                </a:lnTo>
                <a:lnTo>
                  <a:pt x="0" y="0"/>
                </a:lnTo>
                <a:close/>
              </a:path>
            </a:pathLst>
          </a:custGeom>
          <a:blipFill>
            <a:blip r:embed="rId6"/>
            <a:stretch>
              <a:fillRect/>
            </a:stretch>
          </a:blipFill>
        </p:spPr>
      </p:sp>
    </p:spTree>
    <p:extLst>
      <p:ext uri="{BB962C8B-B14F-4D97-AF65-F5344CB8AC3E}">
        <p14:creationId xmlns:p14="http://schemas.microsoft.com/office/powerpoint/2010/main" val="2206425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4777" b="-4777"/>
            </a:stretch>
          </a:blipFill>
        </p:spPr>
      </p:sp>
      <p:sp>
        <p:nvSpPr>
          <p:cNvPr id="4" name="Freeform 4"/>
          <p:cNvSpPr/>
          <p:nvPr/>
        </p:nvSpPr>
        <p:spPr>
          <a:xfrm>
            <a:off x="-330457" y="7951813"/>
            <a:ext cx="19175494" cy="4670374"/>
          </a:xfrm>
          <a:custGeom>
            <a:avLst/>
            <a:gdLst/>
            <a:ahLst/>
            <a:cxnLst/>
            <a:rect l="l" t="t" r="r" b="b"/>
            <a:pathLst>
              <a:path w="19175494" h="4670374">
                <a:moveTo>
                  <a:pt x="0" y="0"/>
                </a:moveTo>
                <a:lnTo>
                  <a:pt x="19175494" y="0"/>
                </a:lnTo>
                <a:lnTo>
                  <a:pt x="19175494" y="4670374"/>
                </a:lnTo>
                <a:lnTo>
                  <a:pt x="0" y="4670374"/>
                </a:lnTo>
                <a:lnTo>
                  <a:pt x="0" y="0"/>
                </a:lnTo>
                <a:close/>
              </a:path>
            </a:pathLst>
          </a:custGeom>
          <a:blipFill>
            <a:blip r:embed="rId3"/>
            <a:stretch>
              <a:fillRect l="-29038"/>
            </a:stretch>
          </a:blipFill>
        </p:spPr>
      </p:sp>
      <p:sp>
        <p:nvSpPr>
          <p:cNvPr id="5" name="Freeform 5"/>
          <p:cNvSpPr/>
          <p:nvPr/>
        </p:nvSpPr>
        <p:spPr>
          <a:xfrm>
            <a:off x="-1297277" y="7868787"/>
            <a:ext cx="16081668" cy="3645178"/>
          </a:xfrm>
          <a:custGeom>
            <a:avLst/>
            <a:gdLst/>
            <a:ahLst/>
            <a:cxnLst/>
            <a:rect l="l" t="t" r="r" b="b"/>
            <a:pathLst>
              <a:path w="16081668" h="3645178">
                <a:moveTo>
                  <a:pt x="0" y="0"/>
                </a:moveTo>
                <a:lnTo>
                  <a:pt x="16081668" y="0"/>
                </a:lnTo>
                <a:lnTo>
                  <a:pt x="16081668" y="3645179"/>
                </a:lnTo>
                <a:lnTo>
                  <a:pt x="0" y="3645179"/>
                </a:lnTo>
                <a:lnTo>
                  <a:pt x="0" y="0"/>
                </a:lnTo>
                <a:close/>
              </a:path>
            </a:pathLst>
          </a:custGeom>
          <a:blipFill>
            <a:blip r:embed="rId4"/>
            <a:stretch>
              <a:fillRect/>
            </a:stretch>
          </a:blipFill>
        </p:spPr>
      </p:sp>
      <p:sp>
        <p:nvSpPr>
          <p:cNvPr id="6" name="Freeform 6"/>
          <p:cNvSpPr/>
          <p:nvPr/>
        </p:nvSpPr>
        <p:spPr>
          <a:xfrm>
            <a:off x="14142221" y="8278631"/>
            <a:ext cx="4593801" cy="2383034"/>
          </a:xfrm>
          <a:custGeom>
            <a:avLst/>
            <a:gdLst/>
            <a:ahLst/>
            <a:cxnLst/>
            <a:rect l="l" t="t" r="r" b="b"/>
            <a:pathLst>
              <a:path w="4593801" h="2383034">
                <a:moveTo>
                  <a:pt x="0" y="0"/>
                </a:moveTo>
                <a:lnTo>
                  <a:pt x="4593802" y="0"/>
                </a:lnTo>
                <a:lnTo>
                  <a:pt x="4593802" y="2383034"/>
                </a:lnTo>
                <a:lnTo>
                  <a:pt x="0" y="2383034"/>
                </a:lnTo>
                <a:lnTo>
                  <a:pt x="0" y="0"/>
                </a:lnTo>
                <a:close/>
              </a:path>
            </a:pathLst>
          </a:custGeom>
          <a:blipFill>
            <a:blip r:embed="rId5"/>
            <a:stretch>
              <a:fillRect/>
            </a:stretch>
          </a:blipFill>
        </p:spPr>
      </p:sp>
      <p:grpSp>
        <p:nvGrpSpPr>
          <p:cNvPr id="7" name="Group 7"/>
          <p:cNvGrpSpPr/>
          <p:nvPr/>
        </p:nvGrpSpPr>
        <p:grpSpPr>
          <a:xfrm>
            <a:off x="222314" y="3302354"/>
            <a:ext cx="8642688" cy="5562600"/>
            <a:chOff x="0" y="0"/>
            <a:chExt cx="2002648" cy="1412484"/>
          </a:xfrm>
        </p:grpSpPr>
        <p:sp>
          <p:nvSpPr>
            <p:cNvPr id="8" name="Freeform 8"/>
            <p:cNvSpPr/>
            <p:nvPr/>
          </p:nvSpPr>
          <p:spPr>
            <a:xfrm>
              <a:off x="0" y="0"/>
              <a:ext cx="2002648" cy="1412484"/>
            </a:xfrm>
            <a:custGeom>
              <a:avLst/>
              <a:gdLst/>
              <a:ahLst/>
              <a:cxnLst/>
              <a:rect l="l" t="t" r="r" b="b"/>
              <a:pathLst>
                <a:path w="2002648" h="1412484">
                  <a:moveTo>
                    <a:pt x="30456" y="0"/>
                  </a:moveTo>
                  <a:lnTo>
                    <a:pt x="1972191" y="0"/>
                  </a:lnTo>
                  <a:cubicBezTo>
                    <a:pt x="1980269" y="0"/>
                    <a:pt x="1988015" y="3209"/>
                    <a:pt x="1993727" y="8920"/>
                  </a:cubicBezTo>
                  <a:cubicBezTo>
                    <a:pt x="1999439" y="14632"/>
                    <a:pt x="2002648" y="22379"/>
                    <a:pt x="2002648" y="30456"/>
                  </a:cubicBezTo>
                  <a:lnTo>
                    <a:pt x="2002648" y="1382028"/>
                  </a:lnTo>
                  <a:cubicBezTo>
                    <a:pt x="2002648" y="1398848"/>
                    <a:pt x="1989012" y="1412484"/>
                    <a:pt x="1972191" y="1412484"/>
                  </a:cubicBezTo>
                  <a:lnTo>
                    <a:pt x="30456" y="1412484"/>
                  </a:lnTo>
                  <a:cubicBezTo>
                    <a:pt x="22379" y="1412484"/>
                    <a:pt x="14632" y="1409275"/>
                    <a:pt x="8920" y="1403564"/>
                  </a:cubicBezTo>
                  <a:cubicBezTo>
                    <a:pt x="3209" y="1397852"/>
                    <a:pt x="0" y="1390105"/>
                    <a:pt x="0" y="1382028"/>
                  </a:cubicBezTo>
                  <a:lnTo>
                    <a:pt x="0" y="30456"/>
                  </a:lnTo>
                  <a:cubicBezTo>
                    <a:pt x="0" y="13636"/>
                    <a:pt x="13636" y="0"/>
                    <a:pt x="30456" y="0"/>
                  </a:cubicBezTo>
                  <a:close/>
                </a:path>
              </a:pathLst>
            </a:custGeom>
            <a:solidFill>
              <a:srgbClr val="FFFFFF"/>
            </a:solidFill>
          </p:spPr>
        </p:sp>
        <p:sp>
          <p:nvSpPr>
            <p:cNvPr id="9" name="TextBox 9"/>
            <p:cNvSpPr txBox="1"/>
            <p:nvPr/>
          </p:nvSpPr>
          <p:spPr>
            <a:xfrm>
              <a:off x="0" y="-38100"/>
              <a:ext cx="2002648" cy="1450584"/>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0" name="TextBox 10"/>
          <p:cNvSpPr txBox="1"/>
          <p:nvPr/>
        </p:nvSpPr>
        <p:spPr>
          <a:xfrm>
            <a:off x="476921" y="3533931"/>
            <a:ext cx="8065912" cy="4985980"/>
          </a:xfrm>
          <a:prstGeom prst="rect">
            <a:avLst/>
          </a:prstGeom>
        </p:spPr>
        <p:txBody>
          <a:bodyPr wrap="square" lIns="0" tIns="0" rIns="0" bIns="0" rtlCol="0" anchor="t">
            <a:spAutoFit/>
          </a:bodyPr>
          <a:lstStyle/>
          <a:p>
            <a:pPr algn="just"/>
            <a:r>
              <a:rPr lang="en-GB" sz="3600">
                <a:latin typeface="Times New Roman" panose="02020603050405020304" pitchFamily="18" charset="0"/>
                <a:cs typeface="Times New Roman" panose="02020603050405020304" pitchFamily="18" charset="0"/>
              </a:rPr>
              <a:t>+ </a:t>
            </a:r>
            <a:r>
              <a:rPr lang="vi-VN" sz="3600" i="1">
                <a:latin typeface="Times New Roman" panose="02020603050405020304" pitchFamily="18" charset="0"/>
                <a:cs typeface="Times New Roman" panose="02020603050405020304" pitchFamily="18" charset="0"/>
              </a:rPr>
              <a:t>Nằm vật ra giường, tủi thân, nước mắt giàn ra.</a:t>
            </a:r>
            <a:endParaRPr lang="en-GB" sz="3600">
              <a:latin typeface="Times New Roman" panose="02020603050405020304" pitchFamily="18" charset="0"/>
              <a:cs typeface="Times New Roman" panose="02020603050405020304" pitchFamily="18" charset="0"/>
            </a:endParaRPr>
          </a:p>
          <a:p>
            <a:pPr algn="just"/>
            <a:r>
              <a:rPr lang="vi-VN" sz="3600">
                <a:latin typeface="Times New Roman" panose="02020603050405020304" pitchFamily="18" charset="0"/>
                <a:cs typeface="Times New Roman" panose="02020603050405020304" pitchFamily="18" charset="0"/>
              </a:rPr>
              <a:t>+ </a:t>
            </a:r>
            <a:r>
              <a:rPr lang="vi-VN" sz="3600" i="1">
                <a:latin typeface="Times New Roman" panose="02020603050405020304" pitchFamily="18" charset="0"/>
                <a:cs typeface="Times New Roman" panose="02020603050405020304" pitchFamily="18" charset="0"/>
              </a:rPr>
              <a:t>Chúng nó cũng là trẻ con làng Việt gian đấy ư? Chúng nó cũng bị người ta rẻ rúng, hắt hủi đấy ư?</a:t>
            </a:r>
            <a:endParaRPr lang="en-GB" sz="3600">
              <a:latin typeface="Times New Roman" panose="02020603050405020304" pitchFamily="18" charset="0"/>
              <a:cs typeface="Times New Roman" panose="02020603050405020304" pitchFamily="18" charset="0"/>
            </a:endParaRPr>
          </a:p>
          <a:p>
            <a:pPr algn="just"/>
            <a:r>
              <a:rPr lang="vi-VN" sz="3600">
                <a:latin typeface="Times New Roman" panose="02020603050405020304" pitchFamily="18" charset="0"/>
                <a:cs typeface="Times New Roman" panose="02020603050405020304" pitchFamily="18" charset="0"/>
              </a:rPr>
              <a:t>+ </a:t>
            </a:r>
            <a:r>
              <a:rPr lang="vi-VN" sz="3600" i="1">
                <a:latin typeface="Times New Roman" panose="02020603050405020304" pitchFamily="18" charset="0"/>
                <a:cs typeface="Times New Roman" panose="02020603050405020304" pitchFamily="18" charset="0"/>
              </a:rPr>
              <a:t>Ông nắm chặt tay, rít lên: “chúng bay … mà nhục nhã thế này</a:t>
            </a:r>
            <a:r>
              <a:rPr lang="vi-VN" sz="3600" i="1" smtClean="0">
                <a:latin typeface="Times New Roman" panose="02020603050405020304" pitchFamily="18" charset="0"/>
                <a:cs typeface="Times New Roman" panose="02020603050405020304" pitchFamily="18" charset="0"/>
              </a:rPr>
              <a:t>”</a:t>
            </a:r>
          </a:p>
          <a:p>
            <a:pPr algn="just"/>
            <a:r>
              <a:rPr lang="vi-VN" sz="3600">
                <a:latin typeface="Times New Roman" panose="02020603050405020304" pitchFamily="18" charset="0"/>
                <a:cs typeface="Times New Roman" panose="02020603050405020304" pitchFamily="18" charset="0"/>
              </a:rPr>
              <a:t>+ Không dám đi đâu, chỉ quanh quẩn ở nhà, chột dạ, nơm nớp, lủi ra một góc, nín thít</a:t>
            </a:r>
            <a:r>
              <a:rPr lang="vi-VN" sz="3600" smtClean="0">
                <a:latin typeface="Times New Roman" panose="02020603050405020304" pitchFamily="18" charset="0"/>
                <a:cs typeface="Times New Roman" panose="02020603050405020304" pitchFamily="18" charset="0"/>
              </a:rPr>
              <a:t>.</a:t>
            </a:r>
            <a:endParaRPr lang="en-GB" sz="3600">
              <a:latin typeface="Times New Roman" panose="02020603050405020304" pitchFamily="18" charset="0"/>
              <a:cs typeface="Times New Roman" panose="02020603050405020304" pitchFamily="18" charset="0"/>
            </a:endParaRPr>
          </a:p>
        </p:txBody>
      </p:sp>
      <p:sp>
        <p:nvSpPr>
          <p:cNvPr id="12" name="Rectangle 11"/>
          <p:cNvSpPr/>
          <p:nvPr/>
        </p:nvSpPr>
        <p:spPr>
          <a:xfrm>
            <a:off x="3389890" y="70924"/>
            <a:ext cx="11734800" cy="2123658"/>
          </a:xfrm>
          <a:prstGeom prst="rect">
            <a:avLst/>
          </a:prstGeom>
        </p:spPr>
        <p:txBody>
          <a:bodyPr wrap="square">
            <a:spAutoFit/>
          </a:bodyPr>
          <a:lstStyle/>
          <a:p>
            <a:pPr algn="ctr"/>
            <a:r>
              <a:rPr lang="en-GB" sz="4400" b="1">
                <a:latin typeface="Times New Roman" panose="02020603050405020304" pitchFamily="18" charset="0"/>
                <a:cs typeface="Times New Roman" panose="02020603050405020304" pitchFamily="18" charset="0"/>
              </a:rPr>
              <a:t>b. Trạm </a:t>
            </a:r>
            <a:r>
              <a:rPr lang="en-GB" sz="4400" b="1" smtClean="0">
                <a:latin typeface="Times New Roman" panose="02020603050405020304" pitchFamily="18" charset="0"/>
                <a:cs typeface="Times New Roman" panose="02020603050405020304" pitchFamily="18" charset="0"/>
              </a:rPr>
              <a:t>2</a:t>
            </a:r>
            <a:endParaRPr lang="vi-VN" sz="4400" b="1" smtClean="0">
              <a:latin typeface="Times New Roman" panose="02020603050405020304" pitchFamily="18" charset="0"/>
              <a:cs typeface="Times New Roman" panose="02020603050405020304" pitchFamily="18" charset="0"/>
            </a:endParaRPr>
          </a:p>
          <a:p>
            <a:pPr algn="ctr"/>
            <a:r>
              <a:rPr lang="en-GB" sz="4400" b="1" smtClean="0">
                <a:latin typeface="Times New Roman" panose="02020603050405020304" pitchFamily="18" charset="0"/>
                <a:cs typeface="Times New Roman" panose="02020603050405020304" pitchFamily="18" charset="0"/>
              </a:rPr>
              <a:t>Diễn </a:t>
            </a:r>
            <a:r>
              <a:rPr lang="en-GB" sz="4400" b="1">
                <a:latin typeface="Times New Roman" panose="02020603050405020304" pitchFamily="18" charset="0"/>
                <a:cs typeface="Times New Roman" panose="02020603050405020304" pitchFamily="18" charset="0"/>
              </a:rPr>
              <a:t>biến t</a:t>
            </a:r>
            <a:r>
              <a:rPr lang="vi-VN" sz="4400" b="1">
                <a:latin typeface="Times New Roman" panose="02020603050405020304" pitchFamily="18" charset="0"/>
                <a:cs typeface="Times New Roman" panose="02020603050405020304" pitchFamily="18" charset="0"/>
              </a:rPr>
              <a:t>âm trạng của </a:t>
            </a:r>
            <a:r>
              <a:rPr lang="en-GB" sz="4400" b="1">
                <a:latin typeface="Times New Roman" panose="02020603050405020304" pitchFamily="18" charset="0"/>
                <a:cs typeface="Times New Roman" panose="02020603050405020304" pitchFamily="18" charset="0"/>
              </a:rPr>
              <a:t>ông Hai khi về nhà trọ và mấy ngày sau đó</a:t>
            </a:r>
            <a:endParaRPr lang="en-GB" sz="4400">
              <a:solidFill>
                <a:prstClr val="black"/>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2809050" y="2144131"/>
            <a:ext cx="12896479" cy="769441"/>
          </a:xfrm>
          <a:prstGeom prst="rect">
            <a:avLst/>
          </a:prstGeom>
        </p:spPr>
        <p:txBody>
          <a:bodyPr wrap="none">
            <a:spAutoFit/>
          </a:bodyPr>
          <a:lstStyle/>
          <a:p>
            <a:r>
              <a:rPr lang="en-GB" sz="4400" b="1" i="1">
                <a:solidFill>
                  <a:prstClr val="black"/>
                </a:solidFill>
                <a:latin typeface="Times New Roman" panose="02020603050405020304" pitchFamily="18" charset="0"/>
                <a:ea typeface="Calibri" panose="020F0502020204030204" pitchFamily="34" charset="0"/>
                <a:cs typeface="Times New Roman" panose="02020603050405020304" pitchFamily="18" charset="0"/>
              </a:rPr>
              <a:t>Các chi tiết thể hiện diễn biến tâm trạng của ông Hai</a:t>
            </a:r>
            <a:endParaRPr lang="en-GB" sz="4400" b="1" i="1">
              <a:solidFill>
                <a:prstClr val="black"/>
              </a:solidFill>
              <a:latin typeface="Times New Roman" panose="02020603050405020304" pitchFamily="18" charset="0"/>
              <a:cs typeface="Times New Roman" panose="02020603050405020304" pitchFamily="18" charset="0"/>
            </a:endParaRPr>
          </a:p>
        </p:txBody>
      </p:sp>
      <p:grpSp>
        <p:nvGrpSpPr>
          <p:cNvPr id="14" name="Group 7"/>
          <p:cNvGrpSpPr/>
          <p:nvPr/>
        </p:nvGrpSpPr>
        <p:grpSpPr>
          <a:xfrm>
            <a:off x="9279442" y="3240390"/>
            <a:ext cx="8758739" cy="5617611"/>
            <a:chOff x="0" y="0"/>
            <a:chExt cx="2002648" cy="1412484"/>
          </a:xfrm>
        </p:grpSpPr>
        <p:sp>
          <p:nvSpPr>
            <p:cNvPr id="15" name="Freeform 8"/>
            <p:cNvSpPr/>
            <p:nvPr/>
          </p:nvSpPr>
          <p:spPr>
            <a:xfrm>
              <a:off x="0" y="0"/>
              <a:ext cx="2002648" cy="1412484"/>
            </a:xfrm>
            <a:custGeom>
              <a:avLst/>
              <a:gdLst/>
              <a:ahLst/>
              <a:cxnLst/>
              <a:rect l="l" t="t" r="r" b="b"/>
              <a:pathLst>
                <a:path w="2002648" h="1412484">
                  <a:moveTo>
                    <a:pt x="30456" y="0"/>
                  </a:moveTo>
                  <a:lnTo>
                    <a:pt x="1972191" y="0"/>
                  </a:lnTo>
                  <a:cubicBezTo>
                    <a:pt x="1980269" y="0"/>
                    <a:pt x="1988015" y="3209"/>
                    <a:pt x="1993727" y="8920"/>
                  </a:cubicBezTo>
                  <a:cubicBezTo>
                    <a:pt x="1999439" y="14632"/>
                    <a:pt x="2002648" y="22379"/>
                    <a:pt x="2002648" y="30456"/>
                  </a:cubicBezTo>
                  <a:lnTo>
                    <a:pt x="2002648" y="1382028"/>
                  </a:lnTo>
                  <a:cubicBezTo>
                    <a:pt x="2002648" y="1398848"/>
                    <a:pt x="1989012" y="1412484"/>
                    <a:pt x="1972191" y="1412484"/>
                  </a:cubicBezTo>
                  <a:lnTo>
                    <a:pt x="30456" y="1412484"/>
                  </a:lnTo>
                  <a:cubicBezTo>
                    <a:pt x="22379" y="1412484"/>
                    <a:pt x="14632" y="1409275"/>
                    <a:pt x="8920" y="1403564"/>
                  </a:cubicBezTo>
                  <a:cubicBezTo>
                    <a:pt x="3209" y="1397852"/>
                    <a:pt x="0" y="1390105"/>
                    <a:pt x="0" y="1382028"/>
                  </a:cubicBezTo>
                  <a:lnTo>
                    <a:pt x="0" y="30456"/>
                  </a:lnTo>
                  <a:cubicBezTo>
                    <a:pt x="0" y="13636"/>
                    <a:pt x="13636" y="0"/>
                    <a:pt x="30456" y="0"/>
                  </a:cubicBezTo>
                  <a:close/>
                </a:path>
              </a:pathLst>
            </a:custGeom>
            <a:solidFill>
              <a:srgbClr val="FFFFFF"/>
            </a:solidFill>
          </p:spPr>
        </p:sp>
        <p:sp>
          <p:nvSpPr>
            <p:cNvPr id="16" name="TextBox 9"/>
            <p:cNvSpPr txBox="1"/>
            <p:nvPr/>
          </p:nvSpPr>
          <p:spPr>
            <a:xfrm>
              <a:off x="0" y="-38100"/>
              <a:ext cx="2002648" cy="1450584"/>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7" name="TextBox 10"/>
          <p:cNvSpPr txBox="1"/>
          <p:nvPr/>
        </p:nvSpPr>
        <p:spPr>
          <a:xfrm>
            <a:off x="9737026" y="3533931"/>
            <a:ext cx="7825251" cy="4985980"/>
          </a:xfrm>
          <a:prstGeom prst="rect">
            <a:avLst/>
          </a:prstGeom>
        </p:spPr>
        <p:txBody>
          <a:bodyPr wrap="square" lIns="0" tIns="0" rIns="0" bIns="0" rtlCol="0" anchor="t">
            <a:spAutoFit/>
          </a:bodyPr>
          <a:lstStyle/>
          <a:p>
            <a:pPr algn="just"/>
            <a:r>
              <a:rPr lang="vi-VN" sz="3600" smtClean="0">
                <a:latin typeface="Times New Roman" panose="02020603050405020304" pitchFamily="18" charset="0"/>
                <a:cs typeface="Times New Roman" panose="02020603050405020304" pitchFamily="18" charset="0"/>
              </a:rPr>
              <a:t>+ </a:t>
            </a:r>
            <a:r>
              <a:rPr lang="vi-VN" sz="3600">
                <a:latin typeface="Times New Roman" panose="02020603050405020304" pitchFamily="18" charset="0"/>
                <a:cs typeface="Times New Roman" panose="02020603050405020304" pitchFamily="18" charset="0"/>
              </a:rPr>
              <a:t>Khi mụ chủ nhà đánh tiếng đuổi đi: ông bế tắc, tuyệt vọng.</a:t>
            </a:r>
            <a:endParaRPr lang="en-GB" sz="3600">
              <a:latin typeface="Times New Roman" panose="02020603050405020304" pitchFamily="18" charset="0"/>
              <a:cs typeface="Times New Roman" panose="02020603050405020304" pitchFamily="18" charset="0"/>
            </a:endParaRPr>
          </a:p>
          <a:p>
            <a:pPr algn="just"/>
            <a:r>
              <a:rPr lang="vi-VN" sz="3600">
                <a:latin typeface="Times New Roman" panose="02020603050405020304" pitchFamily="18" charset="0"/>
                <a:cs typeface="Times New Roman" panose="02020603050405020304" pitchFamily="18" charset="0"/>
              </a:rPr>
              <a:t>+ Ông băn khoăn trước quyết định “</a:t>
            </a:r>
            <a:r>
              <a:rPr lang="vi-VN" sz="3600" i="1">
                <a:latin typeface="Times New Roman" panose="02020603050405020304" pitchFamily="18" charset="0"/>
                <a:cs typeface="Times New Roman" panose="02020603050405020304" pitchFamily="18" charset="0"/>
              </a:rPr>
              <a:t>hay là về làng</a:t>
            </a:r>
            <a:r>
              <a:rPr lang="vi-VN" sz="3600">
                <a:latin typeface="Times New Roman" panose="02020603050405020304" pitchFamily="18" charset="0"/>
                <a:cs typeface="Times New Roman" panose="02020603050405020304" pitchFamily="18" charset="0"/>
              </a:rPr>
              <a:t>” nhưng cuối cùng ông đã kiên quyết: “</a:t>
            </a:r>
            <a:r>
              <a:rPr lang="vi-VN" sz="3600" i="1">
                <a:latin typeface="Times New Roman" panose="02020603050405020304" pitchFamily="18" charset="0"/>
                <a:cs typeface="Times New Roman" panose="02020603050405020304" pitchFamily="18" charset="0"/>
              </a:rPr>
              <a:t>làng thì yêu thật nhưng làng theo Tây mất rồi thì phải thù</a:t>
            </a:r>
            <a:r>
              <a:rPr lang="vi-VN" sz="3600">
                <a:latin typeface="Times New Roman" panose="02020603050405020304" pitchFamily="18" charset="0"/>
                <a:cs typeface="Times New Roman" panose="02020603050405020304" pitchFamily="18" charset="0"/>
              </a:rPr>
              <a:t>”</a:t>
            </a:r>
            <a:endParaRPr lang="en-GB" sz="3600">
              <a:latin typeface="Times New Roman" panose="02020603050405020304" pitchFamily="18" charset="0"/>
              <a:cs typeface="Times New Roman" panose="02020603050405020304" pitchFamily="18" charset="0"/>
            </a:endParaRPr>
          </a:p>
          <a:p>
            <a:pPr algn="just"/>
            <a:r>
              <a:rPr lang="vi-VN" sz="3600">
                <a:latin typeface="Times New Roman" panose="02020603050405020304" pitchFamily="18" charset="0"/>
                <a:cs typeface="Times New Roman" panose="02020603050405020304" pitchFamily="18" charset="0"/>
              </a:rPr>
              <a:t>+ Ông trò chuyện với đứa con út để khẳng định thêm: “</a:t>
            </a:r>
            <a:r>
              <a:rPr lang="vi-VN" sz="3600" i="1">
                <a:latin typeface="Times New Roman" panose="02020603050405020304" pitchFamily="18" charset="0"/>
                <a:cs typeface="Times New Roman" panose="02020603050405020304" pitchFamily="18" charset="0"/>
              </a:rPr>
              <a:t>Ủng hộ cụ Hồ Chí Minh muôn năm</a:t>
            </a:r>
            <a:r>
              <a:rPr lang="vi-VN" sz="3600">
                <a:latin typeface="Times New Roman" panose="02020603050405020304" pitchFamily="18" charset="0"/>
                <a:cs typeface="Times New Roman" panose="02020603050405020304" pitchFamily="18" charset="0"/>
              </a:rPr>
              <a:t>”.</a:t>
            </a:r>
            <a:endParaRPr lang="en-GB" sz="36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87246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par>
                                <p:cTn id="18" presetID="16" presetClass="entr" presetSubtype="21"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arn(inVertical)">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down)">
                                      <p:cBhvr>
                                        <p:cTn id="25" dur="500"/>
                                        <p:tgtEl>
                                          <p:spTgt spid="17"/>
                                        </p:tgtEl>
                                      </p:cBhvr>
                                    </p:animEffect>
                                  </p:childTnLst>
                                </p:cTn>
                              </p:par>
                              <p:par>
                                <p:cTn id="26" presetID="22" presetClass="entr" presetSubtype="4"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P spid="1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28" y="-1"/>
            <a:ext cx="18284372" cy="10311923"/>
          </a:xfrm>
          <a:prstGeom prst="rect">
            <a:avLst/>
          </a:prstGeom>
        </p:spPr>
      </p:pic>
      <p:sp>
        <p:nvSpPr>
          <p:cNvPr id="3" name="Rounded Rectangle 2"/>
          <p:cNvSpPr/>
          <p:nvPr/>
        </p:nvSpPr>
        <p:spPr>
          <a:xfrm>
            <a:off x="8001000" y="266700"/>
            <a:ext cx="9982200" cy="4724400"/>
          </a:xfrm>
          <a:prstGeom prst="roundRect">
            <a:avLst/>
          </a:prstGeom>
          <a:solidFill>
            <a:schemeClr val="bg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p:cNvSpPr/>
          <p:nvPr/>
        </p:nvSpPr>
        <p:spPr>
          <a:xfrm>
            <a:off x="8362950" y="671441"/>
            <a:ext cx="9258300" cy="3914918"/>
          </a:xfrm>
          <a:prstGeom prst="rect">
            <a:avLst/>
          </a:prstGeom>
        </p:spPr>
        <p:txBody>
          <a:bodyPr wrap="square">
            <a:spAutoFit/>
          </a:bodyPr>
          <a:lstStyle/>
          <a:p>
            <a:pPr algn="ctr">
              <a:lnSpc>
                <a:spcPct val="115000"/>
              </a:lnSpc>
              <a:spcAft>
                <a:spcPts val="0"/>
              </a:spcAft>
            </a:pPr>
            <a:r>
              <a:rPr lang="vi-VN" sz="3600" b="1">
                <a:latin typeface="Times New Roman" panose="02020603050405020304" pitchFamily="18" charset="0"/>
                <a:ea typeface="Times New Roman" panose="02020603050405020304" pitchFamily="18" charset="0"/>
                <a:cs typeface="Times New Roman" panose="02020603050405020304" pitchFamily="18" charset="0"/>
              </a:rPr>
              <a:t>Nhận </a:t>
            </a:r>
            <a:r>
              <a:rPr lang="vi-VN" sz="3600" b="1" smtClean="0">
                <a:latin typeface="Times New Roman" panose="02020603050405020304" pitchFamily="18" charset="0"/>
                <a:ea typeface="Times New Roman" panose="02020603050405020304" pitchFamily="18" charset="0"/>
                <a:cs typeface="Times New Roman" panose="02020603050405020304" pitchFamily="18" charset="0"/>
              </a:rPr>
              <a:t>xét</a:t>
            </a:r>
          </a:p>
          <a:p>
            <a:pPr algn="just">
              <a:lnSpc>
                <a:spcPct val="115000"/>
              </a:lnSpc>
              <a:spcAft>
                <a:spcPts val="0"/>
              </a:spcAft>
            </a:pPr>
            <a:r>
              <a:rPr lang="vi-VN" sz="3600" smtClean="0">
                <a:latin typeface="Times New Roman" panose="02020603050405020304" pitchFamily="18" charset="0"/>
                <a:ea typeface="Times New Roman" panose="02020603050405020304" pitchFamily="18" charset="0"/>
                <a:cs typeface="Times New Roman" panose="02020603050405020304" pitchFamily="18" charset="0"/>
              </a:rPr>
              <a:t>Ông </a:t>
            </a:r>
            <a:r>
              <a:rPr lang="vi-VN" sz="3600">
                <a:latin typeface="Times New Roman" panose="02020603050405020304" pitchFamily="18" charset="0"/>
                <a:ea typeface="Times New Roman" panose="02020603050405020304" pitchFamily="18" charset="0"/>
                <a:cs typeface="Times New Roman" panose="02020603050405020304" pitchFamily="18" charset="0"/>
              </a:rPr>
              <a:t>Hai đau khổ, cay đắng tủi nhục, uất hận và ám ảnh thường trực bởi tin đồn về làng. Nhưng khi phải lựa chọn giữa làng và nước, ông lão đã kiên quyết lựa chọn tình yêu nước, tấm lòng trung thành tuyệt đối với kháng chiến, với cụ Hồ.</a:t>
            </a:r>
            <a:endParaRPr lang="en-GB" sz="36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642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4777" b="-4777"/>
            </a:stretch>
          </a:blipFill>
        </p:spPr>
      </p:sp>
      <p:sp>
        <p:nvSpPr>
          <p:cNvPr id="3" name="Freeform 3"/>
          <p:cNvSpPr/>
          <p:nvPr/>
        </p:nvSpPr>
        <p:spPr>
          <a:xfrm>
            <a:off x="-254521" y="2564506"/>
            <a:ext cx="19306203" cy="8620083"/>
          </a:xfrm>
          <a:custGeom>
            <a:avLst/>
            <a:gdLst/>
            <a:ahLst/>
            <a:cxnLst/>
            <a:rect l="l" t="t" r="r" b="b"/>
            <a:pathLst>
              <a:path w="19306203" h="8620083">
                <a:moveTo>
                  <a:pt x="0" y="0"/>
                </a:moveTo>
                <a:lnTo>
                  <a:pt x="19306202" y="0"/>
                </a:lnTo>
                <a:lnTo>
                  <a:pt x="19306202" y="8620083"/>
                </a:lnTo>
                <a:lnTo>
                  <a:pt x="0" y="8620083"/>
                </a:lnTo>
                <a:lnTo>
                  <a:pt x="0" y="0"/>
                </a:lnTo>
                <a:close/>
              </a:path>
            </a:pathLst>
          </a:custGeom>
          <a:blipFill>
            <a:blip r:embed="rId3"/>
            <a:stretch>
              <a:fillRect r="-44134" b="-52254"/>
            </a:stretch>
          </a:blipFill>
        </p:spPr>
      </p:sp>
      <p:sp>
        <p:nvSpPr>
          <p:cNvPr id="4" name="Freeform 4"/>
          <p:cNvSpPr/>
          <p:nvPr/>
        </p:nvSpPr>
        <p:spPr>
          <a:xfrm>
            <a:off x="-1297277" y="7868787"/>
            <a:ext cx="16081668" cy="3645178"/>
          </a:xfrm>
          <a:custGeom>
            <a:avLst/>
            <a:gdLst/>
            <a:ahLst/>
            <a:cxnLst/>
            <a:rect l="l" t="t" r="r" b="b"/>
            <a:pathLst>
              <a:path w="16081668" h="3645178">
                <a:moveTo>
                  <a:pt x="0" y="0"/>
                </a:moveTo>
                <a:lnTo>
                  <a:pt x="16081668" y="0"/>
                </a:lnTo>
                <a:lnTo>
                  <a:pt x="16081668" y="3645179"/>
                </a:lnTo>
                <a:lnTo>
                  <a:pt x="0" y="3645179"/>
                </a:lnTo>
                <a:lnTo>
                  <a:pt x="0" y="0"/>
                </a:lnTo>
                <a:close/>
              </a:path>
            </a:pathLst>
          </a:custGeom>
          <a:blipFill>
            <a:blip r:embed="rId4"/>
            <a:stretch>
              <a:fillRect/>
            </a:stretch>
          </a:blipFill>
        </p:spPr>
      </p:sp>
      <p:sp>
        <p:nvSpPr>
          <p:cNvPr id="5" name="Freeform 5"/>
          <p:cNvSpPr/>
          <p:nvPr/>
        </p:nvSpPr>
        <p:spPr>
          <a:xfrm>
            <a:off x="14142221" y="8278631"/>
            <a:ext cx="4593801" cy="2383034"/>
          </a:xfrm>
          <a:custGeom>
            <a:avLst/>
            <a:gdLst/>
            <a:ahLst/>
            <a:cxnLst/>
            <a:rect l="l" t="t" r="r" b="b"/>
            <a:pathLst>
              <a:path w="4593801" h="2383034">
                <a:moveTo>
                  <a:pt x="0" y="0"/>
                </a:moveTo>
                <a:lnTo>
                  <a:pt x="4593802" y="0"/>
                </a:lnTo>
                <a:lnTo>
                  <a:pt x="4593802" y="2383034"/>
                </a:lnTo>
                <a:lnTo>
                  <a:pt x="0" y="2383034"/>
                </a:lnTo>
                <a:lnTo>
                  <a:pt x="0" y="0"/>
                </a:lnTo>
                <a:close/>
              </a:path>
            </a:pathLst>
          </a:custGeom>
          <a:blipFill>
            <a:blip r:embed="rId5"/>
            <a:stretch>
              <a:fillRect/>
            </a:stretch>
          </a:blipFill>
        </p:spPr>
      </p:sp>
      <p:sp>
        <p:nvSpPr>
          <p:cNvPr id="8" name="Freeform 8"/>
          <p:cNvSpPr/>
          <p:nvPr/>
        </p:nvSpPr>
        <p:spPr>
          <a:xfrm>
            <a:off x="914400" y="2716086"/>
            <a:ext cx="4369446" cy="4512764"/>
          </a:xfrm>
          <a:custGeom>
            <a:avLst/>
            <a:gdLst/>
            <a:ahLst/>
            <a:cxnLst/>
            <a:rect l="l" t="t" r="r" b="b"/>
            <a:pathLst>
              <a:path w="6350000" h="6558280">
                <a:moveTo>
                  <a:pt x="5218430" y="6558280"/>
                </a:moveTo>
                <a:lnTo>
                  <a:pt x="1131570" y="6558280"/>
                </a:lnTo>
                <a:cubicBezTo>
                  <a:pt x="508000" y="6558280"/>
                  <a:pt x="0" y="6050280"/>
                  <a:pt x="0" y="5426710"/>
                </a:cubicBezTo>
                <a:lnTo>
                  <a:pt x="0" y="1131570"/>
                </a:lnTo>
                <a:cubicBezTo>
                  <a:pt x="0" y="508000"/>
                  <a:pt x="508000" y="0"/>
                  <a:pt x="1131570" y="0"/>
                </a:cubicBezTo>
                <a:lnTo>
                  <a:pt x="5218430" y="0"/>
                </a:lnTo>
                <a:cubicBezTo>
                  <a:pt x="5842000" y="0"/>
                  <a:pt x="6350000" y="508000"/>
                  <a:pt x="6350000" y="1131570"/>
                </a:cubicBezTo>
                <a:lnTo>
                  <a:pt x="6350000" y="5425440"/>
                </a:lnTo>
                <a:cubicBezTo>
                  <a:pt x="6350000" y="6050280"/>
                  <a:pt x="5842000" y="6558280"/>
                  <a:pt x="5218430" y="6558280"/>
                </a:cubicBezTo>
                <a:close/>
                <a:moveTo>
                  <a:pt x="1131570" y="149860"/>
                </a:moveTo>
                <a:cubicBezTo>
                  <a:pt x="590550" y="149860"/>
                  <a:pt x="149860" y="590550"/>
                  <a:pt x="149860" y="1131570"/>
                </a:cubicBezTo>
                <a:lnTo>
                  <a:pt x="149860" y="5425440"/>
                </a:lnTo>
                <a:cubicBezTo>
                  <a:pt x="149860" y="5966460"/>
                  <a:pt x="590550" y="6407150"/>
                  <a:pt x="1131570" y="6407150"/>
                </a:cubicBezTo>
                <a:lnTo>
                  <a:pt x="5218430" y="6407150"/>
                </a:lnTo>
                <a:cubicBezTo>
                  <a:pt x="5759450" y="6407150"/>
                  <a:pt x="6200140" y="5966460"/>
                  <a:pt x="6200140" y="5425440"/>
                </a:cubicBezTo>
                <a:lnTo>
                  <a:pt x="6200140" y="1131570"/>
                </a:lnTo>
                <a:cubicBezTo>
                  <a:pt x="6200140" y="590550"/>
                  <a:pt x="5759450" y="149860"/>
                  <a:pt x="5218430" y="149860"/>
                </a:cubicBezTo>
                <a:lnTo>
                  <a:pt x="1131570" y="149860"/>
                </a:lnTo>
                <a:close/>
              </a:path>
            </a:pathLst>
          </a:custGeom>
          <a:solidFill>
            <a:srgbClr val="FFFFFF"/>
          </a:solidFill>
        </p:spPr>
      </p:sp>
      <p:sp>
        <p:nvSpPr>
          <p:cNvPr id="11" name="Freeform 11"/>
          <p:cNvSpPr/>
          <p:nvPr/>
        </p:nvSpPr>
        <p:spPr>
          <a:xfrm>
            <a:off x="5855831" y="2714861"/>
            <a:ext cx="4369446" cy="4512764"/>
          </a:xfrm>
          <a:custGeom>
            <a:avLst/>
            <a:gdLst/>
            <a:ahLst/>
            <a:cxnLst/>
            <a:rect l="l" t="t" r="r" b="b"/>
            <a:pathLst>
              <a:path w="6350000" h="6558280">
                <a:moveTo>
                  <a:pt x="5218430" y="6558280"/>
                </a:moveTo>
                <a:lnTo>
                  <a:pt x="1131570" y="6558280"/>
                </a:lnTo>
                <a:cubicBezTo>
                  <a:pt x="508000" y="6558280"/>
                  <a:pt x="0" y="6050280"/>
                  <a:pt x="0" y="5426710"/>
                </a:cubicBezTo>
                <a:lnTo>
                  <a:pt x="0" y="1131570"/>
                </a:lnTo>
                <a:cubicBezTo>
                  <a:pt x="0" y="508000"/>
                  <a:pt x="508000" y="0"/>
                  <a:pt x="1131570" y="0"/>
                </a:cubicBezTo>
                <a:lnTo>
                  <a:pt x="5218430" y="0"/>
                </a:lnTo>
                <a:cubicBezTo>
                  <a:pt x="5842000" y="0"/>
                  <a:pt x="6350000" y="508000"/>
                  <a:pt x="6350000" y="1131570"/>
                </a:cubicBezTo>
                <a:lnTo>
                  <a:pt x="6350000" y="5425440"/>
                </a:lnTo>
                <a:cubicBezTo>
                  <a:pt x="6350000" y="6050280"/>
                  <a:pt x="5842000" y="6558280"/>
                  <a:pt x="5218430" y="6558280"/>
                </a:cubicBezTo>
                <a:close/>
                <a:moveTo>
                  <a:pt x="1131570" y="149860"/>
                </a:moveTo>
                <a:cubicBezTo>
                  <a:pt x="590550" y="149860"/>
                  <a:pt x="149860" y="590550"/>
                  <a:pt x="149860" y="1131570"/>
                </a:cubicBezTo>
                <a:lnTo>
                  <a:pt x="149860" y="5425440"/>
                </a:lnTo>
                <a:cubicBezTo>
                  <a:pt x="149860" y="5966460"/>
                  <a:pt x="590550" y="6407150"/>
                  <a:pt x="1131570" y="6407150"/>
                </a:cubicBezTo>
                <a:lnTo>
                  <a:pt x="5218430" y="6407150"/>
                </a:lnTo>
                <a:cubicBezTo>
                  <a:pt x="5759450" y="6407150"/>
                  <a:pt x="6200140" y="5966460"/>
                  <a:pt x="6200140" y="5425440"/>
                </a:cubicBezTo>
                <a:lnTo>
                  <a:pt x="6200140" y="1131570"/>
                </a:lnTo>
                <a:cubicBezTo>
                  <a:pt x="6200140" y="590550"/>
                  <a:pt x="5759450" y="149860"/>
                  <a:pt x="5218430" y="149860"/>
                </a:cubicBezTo>
                <a:lnTo>
                  <a:pt x="1131570" y="149860"/>
                </a:lnTo>
                <a:close/>
              </a:path>
            </a:pathLst>
          </a:custGeom>
          <a:solidFill>
            <a:srgbClr val="FFFFFF"/>
          </a:solidFill>
        </p:spPr>
      </p:sp>
      <p:sp>
        <p:nvSpPr>
          <p:cNvPr id="14" name="Freeform 14"/>
          <p:cNvSpPr/>
          <p:nvPr/>
        </p:nvSpPr>
        <p:spPr>
          <a:xfrm>
            <a:off x="10896600" y="2887118"/>
            <a:ext cx="5192015" cy="4512764"/>
          </a:xfrm>
          <a:custGeom>
            <a:avLst/>
            <a:gdLst/>
            <a:ahLst/>
            <a:cxnLst/>
            <a:rect l="l" t="t" r="r" b="b"/>
            <a:pathLst>
              <a:path w="6350000" h="6558280">
                <a:moveTo>
                  <a:pt x="5218430" y="6558280"/>
                </a:moveTo>
                <a:lnTo>
                  <a:pt x="1131570" y="6558280"/>
                </a:lnTo>
                <a:cubicBezTo>
                  <a:pt x="508000" y="6558280"/>
                  <a:pt x="0" y="6050280"/>
                  <a:pt x="0" y="5426710"/>
                </a:cubicBezTo>
                <a:lnTo>
                  <a:pt x="0" y="1131570"/>
                </a:lnTo>
                <a:cubicBezTo>
                  <a:pt x="0" y="508000"/>
                  <a:pt x="508000" y="0"/>
                  <a:pt x="1131570" y="0"/>
                </a:cubicBezTo>
                <a:lnTo>
                  <a:pt x="5218430" y="0"/>
                </a:lnTo>
                <a:cubicBezTo>
                  <a:pt x="5842000" y="0"/>
                  <a:pt x="6350000" y="508000"/>
                  <a:pt x="6350000" y="1131570"/>
                </a:cubicBezTo>
                <a:lnTo>
                  <a:pt x="6350000" y="5425440"/>
                </a:lnTo>
                <a:cubicBezTo>
                  <a:pt x="6350000" y="6050280"/>
                  <a:pt x="5842000" y="6558280"/>
                  <a:pt x="5218430" y="6558280"/>
                </a:cubicBezTo>
                <a:close/>
                <a:moveTo>
                  <a:pt x="1131570" y="149860"/>
                </a:moveTo>
                <a:cubicBezTo>
                  <a:pt x="590550" y="149860"/>
                  <a:pt x="149860" y="590550"/>
                  <a:pt x="149860" y="1131570"/>
                </a:cubicBezTo>
                <a:lnTo>
                  <a:pt x="149860" y="5425440"/>
                </a:lnTo>
                <a:cubicBezTo>
                  <a:pt x="149860" y="5966460"/>
                  <a:pt x="590550" y="6407150"/>
                  <a:pt x="1131570" y="6407150"/>
                </a:cubicBezTo>
                <a:lnTo>
                  <a:pt x="5218430" y="6407150"/>
                </a:lnTo>
                <a:cubicBezTo>
                  <a:pt x="5759450" y="6407150"/>
                  <a:pt x="6200140" y="5966460"/>
                  <a:pt x="6200140" y="5425440"/>
                </a:cubicBezTo>
                <a:lnTo>
                  <a:pt x="6200140" y="1131570"/>
                </a:lnTo>
                <a:cubicBezTo>
                  <a:pt x="6200140" y="590550"/>
                  <a:pt x="5759450" y="149860"/>
                  <a:pt x="5218430" y="149860"/>
                </a:cubicBezTo>
                <a:lnTo>
                  <a:pt x="1131570" y="149860"/>
                </a:lnTo>
                <a:close/>
              </a:path>
            </a:pathLst>
          </a:custGeom>
          <a:solidFill>
            <a:srgbClr val="FFFFFF"/>
          </a:solidFill>
        </p:spPr>
      </p:sp>
      <p:sp>
        <p:nvSpPr>
          <p:cNvPr id="15" name="TextBox 15"/>
          <p:cNvSpPr txBox="1"/>
          <p:nvPr/>
        </p:nvSpPr>
        <p:spPr>
          <a:xfrm>
            <a:off x="4495800" y="571323"/>
            <a:ext cx="9519785" cy="1661993"/>
          </a:xfrm>
          <a:prstGeom prst="rect">
            <a:avLst/>
          </a:prstGeom>
        </p:spPr>
        <p:txBody>
          <a:bodyPr lIns="0" tIns="0" rIns="0" bIns="0" rtlCol="0" anchor="t">
            <a:spAutoFit/>
          </a:bodyPr>
          <a:lstStyle/>
          <a:p>
            <a:pPr algn="ctr"/>
            <a:r>
              <a:rPr lang="vi-VN" sz="5400" b="1">
                <a:latin typeface="Times New Roman" panose="02020603050405020304" pitchFamily="18" charset="0"/>
                <a:cs typeface="Times New Roman" panose="02020603050405020304" pitchFamily="18" charset="0"/>
              </a:rPr>
              <a:t>c. </a:t>
            </a:r>
            <a:r>
              <a:rPr lang="en-GB" sz="5400" b="1">
                <a:latin typeface="Times New Roman" panose="02020603050405020304" pitchFamily="18" charset="0"/>
                <a:cs typeface="Times New Roman" panose="02020603050405020304" pitchFamily="18" charset="0"/>
              </a:rPr>
              <a:t>Trạm 3: </a:t>
            </a:r>
            <a:r>
              <a:rPr lang="vi-VN" sz="5400" b="1">
                <a:latin typeface="Times New Roman" panose="02020603050405020304" pitchFamily="18" charset="0"/>
                <a:cs typeface="Times New Roman" panose="02020603050405020304" pitchFamily="18" charset="0"/>
              </a:rPr>
              <a:t>Tâm trạng của ông Hai khi nghe tin cải </a:t>
            </a:r>
            <a:r>
              <a:rPr lang="vi-VN" sz="5400" b="1" smtClean="0">
                <a:latin typeface="Times New Roman" panose="02020603050405020304" pitchFamily="18" charset="0"/>
                <a:cs typeface="Times New Roman" panose="02020603050405020304" pitchFamily="18" charset="0"/>
              </a:rPr>
              <a:t>chính</a:t>
            </a:r>
            <a:endParaRPr lang="en-GB" sz="5400">
              <a:latin typeface="Times New Roman" panose="02020603050405020304" pitchFamily="18" charset="0"/>
              <a:cs typeface="Times New Roman" panose="02020603050405020304" pitchFamily="18" charset="0"/>
            </a:endParaRPr>
          </a:p>
        </p:txBody>
      </p:sp>
      <p:sp>
        <p:nvSpPr>
          <p:cNvPr id="6" name="Rectangle 5"/>
          <p:cNvSpPr/>
          <p:nvPr/>
        </p:nvSpPr>
        <p:spPr>
          <a:xfrm>
            <a:off x="1479128" y="3524669"/>
            <a:ext cx="2874687" cy="2800767"/>
          </a:xfrm>
          <a:prstGeom prst="rect">
            <a:avLst/>
          </a:prstGeom>
        </p:spPr>
        <p:txBody>
          <a:bodyPr wrap="square">
            <a:spAutoFit/>
          </a:bodyPr>
          <a:lstStyle/>
          <a:p>
            <a:pPr algn="just"/>
            <a:r>
              <a:rPr lang="vi-VN" sz="4400">
                <a:latin typeface="Times New Roman" panose="02020603050405020304" pitchFamily="18" charset="0"/>
                <a:ea typeface="Times New Roman" panose="02020603050405020304" pitchFamily="18" charset="0"/>
              </a:rPr>
              <a:t>Ông lão vui vẻ mua quà bánh cho các con.</a:t>
            </a:r>
            <a:endParaRPr lang="en-GB" sz="4400"/>
          </a:p>
        </p:txBody>
      </p:sp>
      <p:sp>
        <p:nvSpPr>
          <p:cNvPr id="7" name="Rectangle 6"/>
          <p:cNvSpPr/>
          <p:nvPr/>
        </p:nvSpPr>
        <p:spPr>
          <a:xfrm>
            <a:off x="6211754" y="3229517"/>
            <a:ext cx="3505200" cy="3477875"/>
          </a:xfrm>
          <a:prstGeom prst="rect">
            <a:avLst/>
          </a:prstGeom>
        </p:spPr>
        <p:txBody>
          <a:bodyPr wrap="square">
            <a:spAutoFit/>
          </a:bodyPr>
          <a:lstStyle/>
          <a:p>
            <a:pPr algn="just">
              <a:spcAft>
                <a:spcPts val="0"/>
              </a:spcAft>
            </a:pPr>
            <a:r>
              <a:rPr lang="vi-VN" sz="4400">
                <a:latin typeface="Times New Roman" panose="02020603050405020304" pitchFamily="18" charset="0"/>
                <a:ea typeface="Times New Roman" panose="02020603050405020304" pitchFamily="18" charset="0"/>
                <a:cs typeface="Times New Roman" panose="02020603050405020304" pitchFamily="18" charset="0"/>
              </a:rPr>
              <a:t>Chạy khắp nơi khoe: "</a:t>
            </a:r>
            <a:r>
              <a:rPr lang="vi-VN" sz="4400" i="1">
                <a:latin typeface="Times New Roman" panose="02020603050405020304" pitchFamily="18" charset="0"/>
                <a:ea typeface="Times New Roman" panose="02020603050405020304" pitchFamily="18" charset="0"/>
                <a:cs typeface="Times New Roman" panose="02020603050405020304" pitchFamily="18" charset="0"/>
              </a:rPr>
              <a:t>Tây nó đốt nhà tôi rồi bác ạ. Đốt nhẵn</a:t>
            </a:r>
            <a:r>
              <a:rPr lang="vi-VN" sz="4400">
                <a:latin typeface="Times New Roman" panose="02020603050405020304" pitchFamily="18" charset="0"/>
                <a:ea typeface="Times New Roman" panose="02020603050405020304" pitchFamily="18" charset="0"/>
                <a:cs typeface="Times New Roman" panose="02020603050405020304" pitchFamily="18" charset="0"/>
              </a:rPr>
              <a:t>".</a:t>
            </a:r>
            <a:endParaRPr lang="en-GB" sz="44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6" name="Rectangle 15"/>
          <p:cNvSpPr/>
          <p:nvPr/>
        </p:nvSpPr>
        <p:spPr>
          <a:xfrm>
            <a:off x="11268033" y="3087167"/>
            <a:ext cx="4490415" cy="4154984"/>
          </a:xfrm>
          <a:prstGeom prst="rect">
            <a:avLst/>
          </a:prstGeom>
        </p:spPr>
        <p:txBody>
          <a:bodyPr wrap="square">
            <a:spAutoFit/>
          </a:bodyPr>
          <a:lstStyle/>
          <a:p>
            <a:pPr algn="just">
              <a:spcAft>
                <a:spcPts val="0"/>
              </a:spcAft>
            </a:pPr>
            <a:r>
              <a:rPr lang="vi-VN" sz="4400">
                <a:latin typeface="Times New Roman" panose="02020603050405020304" pitchFamily="18" charset="0"/>
                <a:ea typeface="Times New Roman" panose="02020603050405020304" pitchFamily="18" charset="0"/>
                <a:cs typeface="Times New Roman" panose="02020603050405020304" pitchFamily="18" charset="0"/>
              </a:rPr>
              <a:t>Say sưa kể lại quá trình chống giặc của dân làng như chính mình vừa tham gia trận đánh đó vậy.</a:t>
            </a:r>
            <a:endParaRPr lang="en-GB" sz="44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41807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arn(inVertical)">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par>
                                <p:cTn id="13" presetID="16" presetClass="entr" presetSubtype="21"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circle(in)">
                                      <p:cBhvr>
                                        <p:cTn id="20" dur="2000"/>
                                        <p:tgtEl>
                                          <p:spTgt spid="7"/>
                                        </p:tgtEl>
                                      </p:cBhvr>
                                    </p:animEffect>
                                  </p:childTnLst>
                                </p:cTn>
                              </p:par>
                              <p:par>
                                <p:cTn id="21" presetID="6" presetClass="entr" presetSubtype="16"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circle(in)">
                                      <p:cBhvr>
                                        <p:cTn id="23" dur="20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circle(in)">
                                      <p:cBhvr>
                                        <p:cTn id="28" dur="2000"/>
                                        <p:tgtEl>
                                          <p:spTgt spid="16"/>
                                        </p:tgtEl>
                                      </p:cBhvr>
                                    </p:animEffect>
                                  </p:childTnLst>
                                </p:cTn>
                              </p:par>
                              <p:par>
                                <p:cTn id="29" presetID="6" presetClass="entr" presetSubtype="16"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circle(in)">
                                      <p:cBhvr>
                                        <p:cTn id="31"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4000" b="-4000"/>
          </a:stretch>
        </a:blip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 y="0"/>
            <a:ext cx="18288002" cy="10317138"/>
          </a:xfrm>
          <a:prstGeom prst="rect">
            <a:avLst/>
          </a:prstGeom>
        </p:spPr>
      </p:pic>
      <p:sp>
        <p:nvSpPr>
          <p:cNvPr id="2" name="Rounded Rectangle 1"/>
          <p:cNvSpPr/>
          <p:nvPr/>
        </p:nvSpPr>
        <p:spPr>
          <a:xfrm>
            <a:off x="457200" y="571500"/>
            <a:ext cx="8686800" cy="4495800"/>
          </a:xfrm>
          <a:prstGeom prst="round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p:cNvSpPr/>
          <p:nvPr/>
        </p:nvSpPr>
        <p:spPr>
          <a:xfrm>
            <a:off x="609600" y="542985"/>
            <a:ext cx="8077200" cy="4524315"/>
          </a:xfrm>
          <a:prstGeom prst="rect">
            <a:avLst/>
          </a:prstGeom>
        </p:spPr>
        <p:txBody>
          <a:bodyPr wrap="square">
            <a:spAutoFit/>
          </a:bodyPr>
          <a:lstStyle/>
          <a:p>
            <a:pPr algn="just"/>
            <a:r>
              <a:rPr lang="vi-VN" sz="3600">
                <a:solidFill>
                  <a:schemeClr val="bg1"/>
                </a:solidFill>
                <a:latin typeface="Times New Roman" panose="02020603050405020304" pitchFamily="18" charset="0"/>
                <a:ea typeface="Times New Roman" panose="02020603050405020304" pitchFamily="18" charset="0"/>
              </a:rPr>
              <a:t>Vui mừng tột độ, tự hào, hãnh diện khi làng không theo giặc, cũng đồng thời thấy được tình yêu làng, yêu nước của người nông dân như ông Hai. Tình yêu làng quê hoà trong tình yêu đất nước và tinh thần kháng chiến, ông vui với niềm vui chung của làng nước mà chẳng hề bận tâm đến mất mát của gia đình, cá nhân mình</a:t>
            </a:r>
            <a:r>
              <a:rPr lang="vi-VN" sz="1400">
                <a:latin typeface="Times New Roman" panose="02020603050405020304" pitchFamily="18" charset="0"/>
                <a:ea typeface="Times New Roman" panose="02020603050405020304" pitchFamily="18" charset="0"/>
              </a:rPr>
              <a:t>.</a:t>
            </a:r>
            <a:endParaRPr lang="en-GB"/>
          </a:p>
        </p:txBody>
      </p:sp>
    </p:spTree>
    <p:extLst>
      <p:ext uri="{BB962C8B-B14F-4D97-AF65-F5344CB8AC3E}">
        <p14:creationId xmlns:p14="http://schemas.microsoft.com/office/powerpoint/2010/main" val="4245510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a:off x="0" y="545701"/>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2"/>
            <a:stretch>
              <a:fillRect t="-4777" b="-4777"/>
            </a:stretch>
          </a:blipFill>
        </p:spPr>
      </p:sp>
      <p:sp>
        <p:nvSpPr>
          <p:cNvPr id="3" name="Freeform 3"/>
          <p:cNvSpPr/>
          <p:nvPr/>
        </p:nvSpPr>
        <p:spPr>
          <a:xfrm>
            <a:off x="-268992" y="4128100"/>
            <a:ext cx="19184045" cy="9314518"/>
          </a:xfrm>
          <a:custGeom>
            <a:avLst/>
            <a:gdLst/>
            <a:ahLst/>
            <a:cxnLst/>
            <a:rect l="l" t="t" r="r" b="b"/>
            <a:pathLst>
              <a:path w="19184045" h="9314518">
                <a:moveTo>
                  <a:pt x="0" y="0"/>
                </a:moveTo>
                <a:lnTo>
                  <a:pt x="19184046" y="0"/>
                </a:lnTo>
                <a:lnTo>
                  <a:pt x="19184046" y="9314518"/>
                </a:lnTo>
                <a:lnTo>
                  <a:pt x="0" y="9314518"/>
                </a:lnTo>
                <a:lnTo>
                  <a:pt x="0" y="0"/>
                </a:lnTo>
                <a:close/>
              </a:path>
            </a:pathLst>
          </a:custGeom>
          <a:blipFill>
            <a:blip r:embed="rId3"/>
            <a:stretch>
              <a:fillRect/>
            </a:stretch>
          </a:blipFill>
        </p:spPr>
      </p:sp>
      <p:grpSp>
        <p:nvGrpSpPr>
          <p:cNvPr id="4" name="Group 4"/>
          <p:cNvGrpSpPr/>
          <p:nvPr/>
        </p:nvGrpSpPr>
        <p:grpSpPr>
          <a:xfrm>
            <a:off x="1630239" y="2564506"/>
            <a:ext cx="5837362" cy="5902284"/>
            <a:chOff x="0" y="0"/>
            <a:chExt cx="1699573" cy="1367653"/>
          </a:xfrm>
        </p:grpSpPr>
        <p:sp>
          <p:nvSpPr>
            <p:cNvPr id="5" name="Freeform 5"/>
            <p:cNvSpPr/>
            <p:nvPr/>
          </p:nvSpPr>
          <p:spPr>
            <a:xfrm>
              <a:off x="0" y="0"/>
              <a:ext cx="1699573" cy="1367653"/>
            </a:xfrm>
            <a:custGeom>
              <a:avLst/>
              <a:gdLst/>
              <a:ahLst/>
              <a:cxnLst/>
              <a:rect l="l" t="t" r="r" b="b"/>
              <a:pathLst>
                <a:path w="1699573" h="1367653">
                  <a:moveTo>
                    <a:pt x="35888" y="0"/>
                  </a:moveTo>
                  <a:lnTo>
                    <a:pt x="1663686" y="0"/>
                  </a:lnTo>
                  <a:cubicBezTo>
                    <a:pt x="1683506" y="0"/>
                    <a:pt x="1699573" y="16067"/>
                    <a:pt x="1699573" y="35888"/>
                  </a:cubicBezTo>
                  <a:lnTo>
                    <a:pt x="1699573" y="1331765"/>
                  </a:lnTo>
                  <a:cubicBezTo>
                    <a:pt x="1699573" y="1341283"/>
                    <a:pt x="1695792" y="1350411"/>
                    <a:pt x="1689062" y="1357142"/>
                  </a:cubicBezTo>
                  <a:cubicBezTo>
                    <a:pt x="1682332" y="1363872"/>
                    <a:pt x="1673204" y="1367653"/>
                    <a:pt x="1663686" y="1367653"/>
                  </a:cubicBezTo>
                  <a:lnTo>
                    <a:pt x="35888" y="1367653"/>
                  </a:lnTo>
                  <a:cubicBezTo>
                    <a:pt x="16067" y="1367653"/>
                    <a:pt x="0" y="1351585"/>
                    <a:pt x="0" y="1331765"/>
                  </a:cubicBezTo>
                  <a:lnTo>
                    <a:pt x="0" y="35888"/>
                  </a:lnTo>
                  <a:cubicBezTo>
                    <a:pt x="0" y="26370"/>
                    <a:pt x="3781" y="17241"/>
                    <a:pt x="10511" y="10511"/>
                  </a:cubicBezTo>
                  <a:cubicBezTo>
                    <a:pt x="17241" y="3781"/>
                    <a:pt x="26370" y="0"/>
                    <a:pt x="35888" y="0"/>
                  </a:cubicBezTo>
                  <a:close/>
                </a:path>
              </a:pathLst>
            </a:custGeom>
            <a:solidFill>
              <a:srgbClr val="FFFFFF"/>
            </a:solidFill>
          </p:spPr>
        </p:sp>
        <p:sp>
          <p:nvSpPr>
            <p:cNvPr id="6" name="TextBox 6"/>
            <p:cNvSpPr txBox="1"/>
            <p:nvPr/>
          </p:nvSpPr>
          <p:spPr>
            <a:xfrm>
              <a:off x="0" y="-38100"/>
              <a:ext cx="1699573" cy="1405753"/>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7" name="Freeform 7"/>
          <p:cNvSpPr/>
          <p:nvPr/>
        </p:nvSpPr>
        <p:spPr>
          <a:xfrm>
            <a:off x="-1297277" y="7868787"/>
            <a:ext cx="16081668" cy="3645178"/>
          </a:xfrm>
          <a:custGeom>
            <a:avLst/>
            <a:gdLst/>
            <a:ahLst/>
            <a:cxnLst/>
            <a:rect l="l" t="t" r="r" b="b"/>
            <a:pathLst>
              <a:path w="16081668" h="3645178">
                <a:moveTo>
                  <a:pt x="0" y="0"/>
                </a:moveTo>
                <a:lnTo>
                  <a:pt x="16081668" y="0"/>
                </a:lnTo>
                <a:lnTo>
                  <a:pt x="16081668" y="3645179"/>
                </a:lnTo>
                <a:lnTo>
                  <a:pt x="0" y="3645179"/>
                </a:lnTo>
                <a:lnTo>
                  <a:pt x="0" y="0"/>
                </a:lnTo>
                <a:close/>
              </a:path>
            </a:pathLst>
          </a:custGeom>
          <a:blipFill>
            <a:blip r:embed="rId4"/>
            <a:stretch>
              <a:fillRect/>
            </a:stretch>
          </a:blipFill>
        </p:spPr>
      </p:sp>
      <p:sp>
        <p:nvSpPr>
          <p:cNvPr id="8" name="Freeform 8"/>
          <p:cNvSpPr/>
          <p:nvPr/>
        </p:nvSpPr>
        <p:spPr>
          <a:xfrm>
            <a:off x="14142221" y="8278631"/>
            <a:ext cx="4593801" cy="2383034"/>
          </a:xfrm>
          <a:custGeom>
            <a:avLst/>
            <a:gdLst/>
            <a:ahLst/>
            <a:cxnLst/>
            <a:rect l="l" t="t" r="r" b="b"/>
            <a:pathLst>
              <a:path w="4593801" h="2383034">
                <a:moveTo>
                  <a:pt x="0" y="0"/>
                </a:moveTo>
                <a:lnTo>
                  <a:pt x="4593802" y="0"/>
                </a:lnTo>
                <a:lnTo>
                  <a:pt x="4593802" y="2383034"/>
                </a:lnTo>
                <a:lnTo>
                  <a:pt x="0" y="2383034"/>
                </a:lnTo>
                <a:lnTo>
                  <a:pt x="0" y="0"/>
                </a:lnTo>
                <a:close/>
              </a:path>
            </a:pathLst>
          </a:custGeom>
          <a:blipFill>
            <a:blip r:embed="rId5"/>
            <a:stretch>
              <a:fillRect/>
            </a:stretch>
          </a:blipFill>
        </p:spPr>
      </p:sp>
      <p:grpSp>
        <p:nvGrpSpPr>
          <p:cNvPr id="9" name="Group 9"/>
          <p:cNvGrpSpPr/>
          <p:nvPr/>
        </p:nvGrpSpPr>
        <p:grpSpPr>
          <a:xfrm>
            <a:off x="7736593" y="2573993"/>
            <a:ext cx="8921169" cy="5902284"/>
            <a:chOff x="0" y="0"/>
            <a:chExt cx="1699573" cy="1367653"/>
          </a:xfrm>
        </p:grpSpPr>
        <p:sp>
          <p:nvSpPr>
            <p:cNvPr id="10" name="Freeform 10"/>
            <p:cNvSpPr/>
            <p:nvPr/>
          </p:nvSpPr>
          <p:spPr>
            <a:xfrm>
              <a:off x="0" y="0"/>
              <a:ext cx="1699573" cy="1367653"/>
            </a:xfrm>
            <a:custGeom>
              <a:avLst/>
              <a:gdLst/>
              <a:ahLst/>
              <a:cxnLst/>
              <a:rect l="l" t="t" r="r" b="b"/>
              <a:pathLst>
                <a:path w="1699573" h="1367653">
                  <a:moveTo>
                    <a:pt x="35888" y="0"/>
                  </a:moveTo>
                  <a:lnTo>
                    <a:pt x="1663686" y="0"/>
                  </a:lnTo>
                  <a:cubicBezTo>
                    <a:pt x="1683506" y="0"/>
                    <a:pt x="1699573" y="16067"/>
                    <a:pt x="1699573" y="35888"/>
                  </a:cubicBezTo>
                  <a:lnTo>
                    <a:pt x="1699573" y="1331765"/>
                  </a:lnTo>
                  <a:cubicBezTo>
                    <a:pt x="1699573" y="1341283"/>
                    <a:pt x="1695792" y="1350411"/>
                    <a:pt x="1689062" y="1357142"/>
                  </a:cubicBezTo>
                  <a:cubicBezTo>
                    <a:pt x="1682332" y="1363872"/>
                    <a:pt x="1673204" y="1367653"/>
                    <a:pt x="1663686" y="1367653"/>
                  </a:cubicBezTo>
                  <a:lnTo>
                    <a:pt x="35888" y="1367653"/>
                  </a:lnTo>
                  <a:cubicBezTo>
                    <a:pt x="16067" y="1367653"/>
                    <a:pt x="0" y="1351585"/>
                    <a:pt x="0" y="1331765"/>
                  </a:cubicBezTo>
                  <a:lnTo>
                    <a:pt x="0" y="35888"/>
                  </a:lnTo>
                  <a:cubicBezTo>
                    <a:pt x="0" y="26370"/>
                    <a:pt x="3781" y="17241"/>
                    <a:pt x="10511" y="10511"/>
                  </a:cubicBezTo>
                  <a:cubicBezTo>
                    <a:pt x="17241" y="3781"/>
                    <a:pt x="26370" y="0"/>
                    <a:pt x="35888" y="0"/>
                  </a:cubicBezTo>
                  <a:close/>
                </a:path>
              </a:pathLst>
            </a:custGeom>
            <a:solidFill>
              <a:srgbClr val="FFFFFF"/>
            </a:solidFill>
          </p:spPr>
        </p:sp>
        <p:sp>
          <p:nvSpPr>
            <p:cNvPr id="11" name="TextBox 11"/>
            <p:cNvSpPr txBox="1"/>
            <p:nvPr/>
          </p:nvSpPr>
          <p:spPr>
            <a:xfrm>
              <a:off x="0" y="-38100"/>
              <a:ext cx="1699573" cy="1405753"/>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2" name="TextBox 12"/>
          <p:cNvSpPr txBox="1"/>
          <p:nvPr/>
        </p:nvSpPr>
        <p:spPr>
          <a:xfrm>
            <a:off x="3107926" y="893138"/>
            <a:ext cx="11676465" cy="830997"/>
          </a:xfrm>
          <a:prstGeom prst="rect">
            <a:avLst/>
          </a:prstGeom>
        </p:spPr>
        <p:txBody>
          <a:bodyPr wrap="square" lIns="0" tIns="0" rIns="0" bIns="0" rtlCol="0" anchor="t">
            <a:spAutoFit/>
          </a:bodyPr>
          <a:lstStyle/>
          <a:p>
            <a:pPr algn="ctr"/>
            <a:r>
              <a:rPr lang="vi-VN" sz="5400" b="1">
                <a:latin typeface="Times New Roman" panose="02020603050405020304" pitchFamily="18" charset="0"/>
                <a:cs typeface="Times New Roman" panose="02020603050405020304" pitchFamily="18" charset="0"/>
              </a:rPr>
              <a:t>* Trạm dừng (Tiểu kết)</a:t>
            </a:r>
            <a:endParaRPr lang="en-GB" sz="5400">
              <a:latin typeface="Times New Roman" panose="02020603050405020304" pitchFamily="18" charset="0"/>
              <a:cs typeface="Times New Roman" panose="02020603050405020304" pitchFamily="18" charset="0"/>
            </a:endParaRPr>
          </a:p>
        </p:txBody>
      </p:sp>
      <p:sp>
        <p:nvSpPr>
          <p:cNvPr id="13" name="TextBox 13"/>
          <p:cNvSpPr txBox="1"/>
          <p:nvPr/>
        </p:nvSpPr>
        <p:spPr>
          <a:xfrm>
            <a:off x="2075239" y="3062139"/>
            <a:ext cx="4947362" cy="4431983"/>
          </a:xfrm>
          <a:prstGeom prst="rect">
            <a:avLst/>
          </a:prstGeom>
        </p:spPr>
        <p:txBody>
          <a:bodyPr wrap="square" lIns="0" tIns="0" rIns="0" bIns="0" rtlCol="0" anchor="t">
            <a:spAutoFit/>
          </a:bodyPr>
          <a:lstStyle/>
          <a:p>
            <a:pPr algn="just"/>
            <a:r>
              <a:rPr lang="vi-VN" sz="3600" b="1">
                <a:latin typeface="Times New Roman" panose="02020603050405020304" pitchFamily="18" charset="0"/>
                <a:cs typeface="Times New Roman" panose="02020603050405020304" pitchFamily="18" charset="0"/>
              </a:rPr>
              <a:t>- Nhận xét về nhân vật ông Hai:</a:t>
            </a:r>
            <a:endParaRPr lang="en-GB" sz="3600" b="1">
              <a:latin typeface="Times New Roman" panose="02020603050405020304" pitchFamily="18" charset="0"/>
              <a:cs typeface="Times New Roman" panose="02020603050405020304" pitchFamily="18" charset="0"/>
            </a:endParaRPr>
          </a:p>
          <a:p>
            <a:pPr algn="just"/>
            <a:r>
              <a:rPr lang="vi-VN" sz="3600">
                <a:latin typeface="Times New Roman" panose="02020603050405020304" pitchFamily="18" charset="0"/>
                <a:cs typeface="Times New Roman" panose="02020603050405020304" pitchFamily="18" charset="0"/>
              </a:rPr>
              <a:t>+ Ông Hai là đại diện của tầng lớp nhân dân nghèo với tinh thần yêu quê hương đất nước sâu sắc.</a:t>
            </a:r>
            <a:endParaRPr lang="en-GB" sz="3600">
              <a:latin typeface="Times New Roman" panose="02020603050405020304" pitchFamily="18" charset="0"/>
              <a:cs typeface="Times New Roman" panose="02020603050405020304" pitchFamily="18" charset="0"/>
            </a:endParaRPr>
          </a:p>
          <a:p>
            <a:pPr algn="just"/>
            <a:r>
              <a:rPr lang="vi-VN" sz="3600">
                <a:latin typeface="Times New Roman" panose="02020603050405020304" pitchFamily="18" charset="0"/>
                <a:cs typeface="Times New Roman" panose="02020603050405020304" pitchFamily="18" charset="0"/>
              </a:rPr>
              <a:t>+ Tình yêu làng được hòa chung với lòng yêu nước.</a:t>
            </a:r>
            <a:endParaRPr lang="en-GB" sz="3600">
              <a:latin typeface="Times New Roman" panose="02020603050405020304" pitchFamily="18" charset="0"/>
              <a:cs typeface="Times New Roman" panose="02020603050405020304" pitchFamily="18" charset="0"/>
            </a:endParaRPr>
          </a:p>
        </p:txBody>
      </p:sp>
      <p:sp>
        <p:nvSpPr>
          <p:cNvPr id="14" name="TextBox 14"/>
          <p:cNvSpPr txBox="1"/>
          <p:nvPr/>
        </p:nvSpPr>
        <p:spPr>
          <a:xfrm>
            <a:off x="8165515" y="3034199"/>
            <a:ext cx="8063324" cy="4962897"/>
          </a:xfrm>
          <a:prstGeom prst="rect">
            <a:avLst/>
          </a:prstGeom>
        </p:spPr>
        <p:txBody>
          <a:bodyPr wrap="square" lIns="0" tIns="0" rIns="0" bIns="0" rtlCol="0" anchor="t">
            <a:spAutoFit/>
          </a:bodyPr>
          <a:lstStyle/>
          <a:p>
            <a:pPr algn="just">
              <a:lnSpc>
                <a:spcPts val="4326"/>
              </a:lnSpc>
              <a:spcBef>
                <a:spcPct val="0"/>
              </a:spcBef>
            </a:pPr>
            <a:r>
              <a:rPr lang="vi-VN" sz="3600">
                <a:latin typeface="Times New Roman" panose="02020603050405020304" pitchFamily="18" charset="0"/>
                <a:cs typeface="Times New Roman" panose="02020603050405020304" pitchFamily="18" charset="0"/>
              </a:rPr>
              <a:t>- </a:t>
            </a:r>
            <a:r>
              <a:rPr lang="vi-VN" sz="3600" b="1">
                <a:latin typeface="Times New Roman" panose="02020603050405020304" pitchFamily="18" charset="0"/>
                <a:cs typeface="Times New Roman" panose="02020603050405020304" pitchFamily="18" charset="0"/>
              </a:rPr>
              <a:t>Nghệ thuật miêu tả nội tâm nhân </a:t>
            </a:r>
            <a:r>
              <a:rPr lang="vi-VN" sz="3600" b="1" smtClean="0">
                <a:latin typeface="Times New Roman" panose="02020603050405020304" pitchFamily="18" charset="0"/>
                <a:cs typeface="Times New Roman" panose="02020603050405020304" pitchFamily="18" charset="0"/>
              </a:rPr>
              <a:t>vật</a:t>
            </a:r>
            <a:r>
              <a:rPr lang="vi-VN" sz="3600" smtClean="0">
                <a:latin typeface="Times New Roman" panose="02020603050405020304" pitchFamily="18" charset="0"/>
                <a:cs typeface="Times New Roman" panose="02020603050405020304" pitchFamily="18" charset="0"/>
              </a:rPr>
              <a:t>: nhân </a:t>
            </a:r>
            <a:r>
              <a:rPr lang="vi-VN" sz="3600">
                <a:latin typeface="Times New Roman" panose="02020603050405020304" pitchFamily="18" charset="0"/>
                <a:cs typeface="Times New Roman" panose="02020603050405020304" pitchFamily="18" charset="0"/>
              </a:rPr>
              <a:t>vật </a:t>
            </a:r>
            <a:r>
              <a:rPr lang="vi-VN" sz="3600" smtClean="0">
                <a:latin typeface="Times New Roman" panose="02020603050405020304" pitchFamily="18" charset="0"/>
                <a:cs typeface="Times New Roman" panose="02020603050405020304" pitchFamily="18" charset="0"/>
              </a:rPr>
              <a:t>được đặt vào </a:t>
            </a:r>
            <a:r>
              <a:rPr lang="vi-VN" sz="3600">
                <a:latin typeface="Times New Roman" panose="02020603050405020304" pitchFamily="18" charset="0"/>
                <a:cs typeface="Times New Roman" panose="02020603050405020304" pitchFamily="18" charset="0"/>
              </a:rPr>
              <a:t>tình huống đặc biệt, từ đó tạo ra mâu thuẫn bên trong để khám phá chiều sâu tâm trạng. Tác giả miêu tả tâm lý nhân vật qua ngoại hình, hành động, cảm giác, ngôn ngữ độc thoại, đối thoại, rất hợp lý. Từ chỗ đau đớn rụng rời đến chỗ bế tắc tuyệt vọng và cuối cùng là sung sướng, hả hê, giải tỏa tâm lý bằng tin cải chính.</a:t>
            </a:r>
            <a:endParaRPr lang="en-US" sz="3600">
              <a:solidFill>
                <a:srgbClr val="000000"/>
              </a:solidFill>
              <a:latin typeface="Times New Roman" panose="02020603050405020304" pitchFamily="18" charset="0"/>
              <a:ea typeface="One Little Font"/>
              <a:cs typeface="Times New Roman" panose="02020603050405020304" pitchFamily="18" charset="0"/>
              <a:sym typeface="One Little Font"/>
            </a:endParaRPr>
          </a:p>
        </p:txBody>
      </p:sp>
    </p:spTree>
    <p:extLst>
      <p:ext uri="{BB962C8B-B14F-4D97-AF65-F5344CB8AC3E}">
        <p14:creationId xmlns:p14="http://schemas.microsoft.com/office/powerpoint/2010/main" val="2025400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par>
                                <p:cTn id="13" presetID="22" presetClass="entr" presetSubtype="4"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down)">
                                      <p:cBhvr>
                                        <p:cTn id="20" dur="500"/>
                                        <p:tgtEl>
                                          <p:spTgt spid="14"/>
                                        </p:tgtEl>
                                      </p:cBhvr>
                                    </p:animEffect>
                                  </p:childTnLst>
                                </p:cTn>
                              </p:par>
                              <p:par>
                                <p:cTn id="21" presetID="22" presetClass="entr" presetSubtype="4"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4777" b="-4777"/>
            </a:stretch>
          </a:blipFill>
        </p:spPr>
      </p:sp>
      <p:sp>
        <p:nvSpPr>
          <p:cNvPr id="3" name="TextBox 3"/>
          <p:cNvSpPr txBox="1"/>
          <p:nvPr/>
        </p:nvSpPr>
        <p:spPr>
          <a:xfrm>
            <a:off x="3756452" y="510535"/>
            <a:ext cx="10528116" cy="884858"/>
          </a:xfrm>
          <a:prstGeom prst="rect">
            <a:avLst/>
          </a:prstGeom>
        </p:spPr>
        <p:txBody>
          <a:bodyPr wrap="square" lIns="0" tIns="0" rIns="0" bIns="0" rtlCol="0" anchor="t">
            <a:spAutoFit/>
          </a:bodyPr>
          <a:lstStyle/>
          <a:p>
            <a:pPr algn="ctr">
              <a:lnSpc>
                <a:spcPts val="6937"/>
              </a:lnSpc>
              <a:spcBef>
                <a:spcPct val="0"/>
              </a:spcBef>
            </a:pPr>
            <a:r>
              <a:rPr lang="en-GB" sz="5400" b="1">
                <a:latin typeface="Times New Roman" panose="02020603050405020304" pitchFamily="18" charset="0"/>
                <a:cs typeface="Times New Roman" panose="02020603050405020304" pitchFamily="18" charset="0"/>
              </a:rPr>
              <a:t>3. Ngôn ngữ nhân vật trong truyện</a:t>
            </a:r>
            <a:endParaRPr lang="en-US" sz="5400">
              <a:solidFill>
                <a:srgbClr val="257167"/>
              </a:solidFill>
              <a:latin typeface="Times New Roman" panose="02020603050405020304" pitchFamily="18" charset="0"/>
              <a:ea typeface="Lilita One"/>
              <a:cs typeface="Times New Roman" panose="02020603050405020304" pitchFamily="18" charset="0"/>
              <a:sym typeface="Lilita One"/>
            </a:endParaRPr>
          </a:p>
        </p:txBody>
      </p:sp>
      <p:sp>
        <p:nvSpPr>
          <p:cNvPr id="4" name="Freeform 4"/>
          <p:cNvSpPr/>
          <p:nvPr/>
        </p:nvSpPr>
        <p:spPr>
          <a:xfrm>
            <a:off x="2086514" y="6199721"/>
            <a:ext cx="17295702" cy="10886590"/>
          </a:xfrm>
          <a:custGeom>
            <a:avLst/>
            <a:gdLst/>
            <a:ahLst/>
            <a:cxnLst/>
            <a:rect l="l" t="t" r="r" b="b"/>
            <a:pathLst>
              <a:path w="17295702" h="10886590">
                <a:moveTo>
                  <a:pt x="0" y="0"/>
                </a:moveTo>
                <a:lnTo>
                  <a:pt x="17295702" y="0"/>
                </a:lnTo>
                <a:lnTo>
                  <a:pt x="17295702" y="10886589"/>
                </a:lnTo>
                <a:lnTo>
                  <a:pt x="0" y="10886589"/>
                </a:lnTo>
                <a:lnTo>
                  <a:pt x="0" y="0"/>
                </a:lnTo>
                <a:close/>
              </a:path>
            </a:pathLst>
          </a:custGeom>
          <a:blipFill>
            <a:blip r:embed="rId3"/>
            <a:stretch>
              <a:fillRect/>
            </a:stretch>
          </a:blipFill>
        </p:spPr>
      </p:sp>
      <p:sp>
        <p:nvSpPr>
          <p:cNvPr id="5" name="Freeform 5"/>
          <p:cNvSpPr/>
          <p:nvPr/>
        </p:nvSpPr>
        <p:spPr>
          <a:xfrm>
            <a:off x="14732590" y="-830581"/>
            <a:ext cx="5051575" cy="8543891"/>
          </a:xfrm>
          <a:custGeom>
            <a:avLst/>
            <a:gdLst/>
            <a:ahLst/>
            <a:cxnLst/>
            <a:rect l="l" t="t" r="r" b="b"/>
            <a:pathLst>
              <a:path w="5051575" h="8543891">
                <a:moveTo>
                  <a:pt x="0" y="0"/>
                </a:moveTo>
                <a:lnTo>
                  <a:pt x="5051576" y="0"/>
                </a:lnTo>
                <a:lnTo>
                  <a:pt x="5051576" y="8543891"/>
                </a:lnTo>
                <a:lnTo>
                  <a:pt x="0" y="8543891"/>
                </a:lnTo>
                <a:lnTo>
                  <a:pt x="0" y="0"/>
                </a:lnTo>
                <a:close/>
              </a:path>
            </a:pathLst>
          </a:custGeom>
          <a:blipFill>
            <a:blip r:embed="rId4"/>
            <a:stretch>
              <a:fillRect/>
            </a:stretch>
          </a:blipFill>
        </p:spPr>
      </p:sp>
      <p:grpSp>
        <p:nvGrpSpPr>
          <p:cNvPr id="6" name="Group 6"/>
          <p:cNvGrpSpPr/>
          <p:nvPr/>
        </p:nvGrpSpPr>
        <p:grpSpPr>
          <a:xfrm>
            <a:off x="2460900" y="1689558"/>
            <a:ext cx="14104493" cy="1158983"/>
            <a:chOff x="0" y="0"/>
            <a:chExt cx="2815378" cy="505893"/>
          </a:xfrm>
        </p:grpSpPr>
        <p:sp>
          <p:nvSpPr>
            <p:cNvPr id="7" name="Freeform 7"/>
            <p:cNvSpPr/>
            <p:nvPr/>
          </p:nvSpPr>
          <p:spPr>
            <a:xfrm>
              <a:off x="0" y="0"/>
              <a:ext cx="2815378" cy="505893"/>
            </a:xfrm>
            <a:custGeom>
              <a:avLst/>
              <a:gdLst/>
              <a:ahLst/>
              <a:cxnLst/>
              <a:rect l="l" t="t" r="r" b="b"/>
              <a:pathLst>
                <a:path w="2815378" h="505893">
                  <a:moveTo>
                    <a:pt x="18836" y="0"/>
                  </a:moveTo>
                  <a:lnTo>
                    <a:pt x="2796542" y="0"/>
                  </a:lnTo>
                  <a:cubicBezTo>
                    <a:pt x="2801538" y="0"/>
                    <a:pt x="2806329" y="1985"/>
                    <a:pt x="2809861" y="5517"/>
                  </a:cubicBezTo>
                  <a:cubicBezTo>
                    <a:pt x="2813394" y="9049"/>
                    <a:pt x="2815378" y="13840"/>
                    <a:pt x="2815378" y="18836"/>
                  </a:cubicBezTo>
                  <a:lnTo>
                    <a:pt x="2815378" y="487057"/>
                  </a:lnTo>
                  <a:cubicBezTo>
                    <a:pt x="2815378" y="492052"/>
                    <a:pt x="2813394" y="496843"/>
                    <a:pt x="2809861" y="500376"/>
                  </a:cubicBezTo>
                  <a:cubicBezTo>
                    <a:pt x="2806329" y="503908"/>
                    <a:pt x="2801538" y="505893"/>
                    <a:pt x="2796542" y="505893"/>
                  </a:cubicBezTo>
                  <a:lnTo>
                    <a:pt x="18836" y="505893"/>
                  </a:lnTo>
                  <a:cubicBezTo>
                    <a:pt x="13840" y="505893"/>
                    <a:pt x="9049" y="503908"/>
                    <a:pt x="5517" y="500376"/>
                  </a:cubicBezTo>
                  <a:cubicBezTo>
                    <a:pt x="1985" y="496843"/>
                    <a:pt x="0" y="492052"/>
                    <a:pt x="0" y="487057"/>
                  </a:cubicBezTo>
                  <a:lnTo>
                    <a:pt x="0" y="18836"/>
                  </a:lnTo>
                  <a:cubicBezTo>
                    <a:pt x="0" y="13840"/>
                    <a:pt x="1985" y="9049"/>
                    <a:pt x="5517" y="5517"/>
                  </a:cubicBezTo>
                  <a:cubicBezTo>
                    <a:pt x="9049" y="1985"/>
                    <a:pt x="13840" y="0"/>
                    <a:pt x="18836" y="0"/>
                  </a:cubicBezTo>
                  <a:close/>
                </a:path>
              </a:pathLst>
            </a:custGeom>
            <a:solidFill>
              <a:srgbClr val="FFFFFF"/>
            </a:solidFill>
          </p:spPr>
        </p:sp>
        <p:sp>
          <p:nvSpPr>
            <p:cNvPr id="8" name="TextBox 8"/>
            <p:cNvSpPr txBox="1"/>
            <p:nvPr/>
          </p:nvSpPr>
          <p:spPr>
            <a:xfrm>
              <a:off x="0" y="-38100"/>
              <a:ext cx="2815378" cy="543993"/>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9" name="Group 9"/>
          <p:cNvGrpSpPr/>
          <p:nvPr/>
        </p:nvGrpSpPr>
        <p:grpSpPr>
          <a:xfrm>
            <a:off x="2464529" y="3046753"/>
            <a:ext cx="13974593" cy="1189693"/>
            <a:chOff x="0" y="0"/>
            <a:chExt cx="2815378" cy="505893"/>
          </a:xfrm>
        </p:grpSpPr>
        <p:sp>
          <p:nvSpPr>
            <p:cNvPr id="10" name="Freeform 10"/>
            <p:cNvSpPr/>
            <p:nvPr/>
          </p:nvSpPr>
          <p:spPr>
            <a:xfrm>
              <a:off x="0" y="0"/>
              <a:ext cx="2815378" cy="505893"/>
            </a:xfrm>
            <a:custGeom>
              <a:avLst/>
              <a:gdLst/>
              <a:ahLst/>
              <a:cxnLst/>
              <a:rect l="l" t="t" r="r" b="b"/>
              <a:pathLst>
                <a:path w="2815378" h="505893">
                  <a:moveTo>
                    <a:pt x="18836" y="0"/>
                  </a:moveTo>
                  <a:lnTo>
                    <a:pt x="2796542" y="0"/>
                  </a:lnTo>
                  <a:cubicBezTo>
                    <a:pt x="2801538" y="0"/>
                    <a:pt x="2806329" y="1985"/>
                    <a:pt x="2809861" y="5517"/>
                  </a:cubicBezTo>
                  <a:cubicBezTo>
                    <a:pt x="2813394" y="9049"/>
                    <a:pt x="2815378" y="13840"/>
                    <a:pt x="2815378" y="18836"/>
                  </a:cubicBezTo>
                  <a:lnTo>
                    <a:pt x="2815378" y="487057"/>
                  </a:lnTo>
                  <a:cubicBezTo>
                    <a:pt x="2815378" y="492052"/>
                    <a:pt x="2813394" y="496843"/>
                    <a:pt x="2809861" y="500376"/>
                  </a:cubicBezTo>
                  <a:cubicBezTo>
                    <a:pt x="2806329" y="503908"/>
                    <a:pt x="2801538" y="505893"/>
                    <a:pt x="2796542" y="505893"/>
                  </a:cubicBezTo>
                  <a:lnTo>
                    <a:pt x="18836" y="505893"/>
                  </a:lnTo>
                  <a:cubicBezTo>
                    <a:pt x="13840" y="505893"/>
                    <a:pt x="9049" y="503908"/>
                    <a:pt x="5517" y="500376"/>
                  </a:cubicBezTo>
                  <a:cubicBezTo>
                    <a:pt x="1985" y="496843"/>
                    <a:pt x="0" y="492052"/>
                    <a:pt x="0" y="487057"/>
                  </a:cubicBezTo>
                  <a:lnTo>
                    <a:pt x="0" y="18836"/>
                  </a:lnTo>
                  <a:cubicBezTo>
                    <a:pt x="0" y="13840"/>
                    <a:pt x="1985" y="9049"/>
                    <a:pt x="5517" y="5517"/>
                  </a:cubicBezTo>
                  <a:cubicBezTo>
                    <a:pt x="9049" y="1985"/>
                    <a:pt x="13840" y="0"/>
                    <a:pt x="18836" y="0"/>
                  </a:cubicBezTo>
                  <a:close/>
                </a:path>
              </a:pathLst>
            </a:custGeom>
            <a:solidFill>
              <a:srgbClr val="FFFFFF"/>
            </a:solidFill>
          </p:spPr>
        </p:sp>
        <p:sp>
          <p:nvSpPr>
            <p:cNvPr id="11" name="TextBox 11"/>
            <p:cNvSpPr txBox="1"/>
            <p:nvPr/>
          </p:nvSpPr>
          <p:spPr>
            <a:xfrm>
              <a:off x="0" y="-38100"/>
              <a:ext cx="2815378" cy="543993"/>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2" name="TextBox 12"/>
          <p:cNvSpPr txBox="1"/>
          <p:nvPr/>
        </p:nvSpPr>
        <p:spPr>
          <a:xfrm>
            <a:off x="3231177" y="2047907"/>
            <a:ext cx="12745235" cy="525785"/>
          </a:xfrm>
          <a:prstGeom prst="rect">
            <a:avLst/>
          </a:prstGeom>
        </p:spPr>
        <p:txBody>
          <a:bodyPr lIns="0" tIns="0" rIns="0" bIns="0" rtlCol="0" anchor="t">
            <a:spAutoFit/>
          </a:bodyPr>
          <a:lstStyle/>
          <a:p>
            <a:pPr>
              <a:lnSpc>
                <a:spcPts val="4067"/>
              </a:lnSpc>
              <a:spcBef>
                <a:spcPct val="0"/>
              </a:spcBef>
            </a:pPr>
            <a:r>
              <a:rPr lang="en-GB" sz="3600">
                <a:latin typeface="Times New Roman" panose="02020603050405020304" pitchFamily="18" charset="0"/>
                <a:cs typeface="Times New Roman" panose="02020603050405020304" pitchFamily="18" charset="0"/>
              </a:rPr>
              <a:t>Ngôn ngữ nhân vật đan xen với ngôn ngữ người kể chuyện.</a:t>
            </a:r>
            <a:endParaRPr lang="en-US" sz="3600">
              <a:solidFill>
                <a:srgbClr val="000000"/>
              </a:solidFill>
              <a:latin typeface="Times New Roman" panose="02020603050405020304" pitchFamily="18" charset="0"/>
              <a:ea typeface="One Little Font"/>
              <a:cs typeface="Times New Roman" panose="02020603050405020304" pitchFamily="18" charset="0"/>
              <a:sym typeface="One Little Font"/>
            </a:endParaRPr>
          </a:p>
        </p:txBody>
      </p:sp>
      <p:sp>
        <p:nvSpPr>
          <p:cNvPr id="13" name="TextBox 13"/>
          <p:cNvSpPr txBox="1"/>
          <p:nvPr/>
        </p:nvSpPr>
        <p:spPr>
          <a:xfrm>
            <a:off x="3104906" y="3509885"/>
            <a:ext cx="12745235" cy="553998"/>
          </a:xfrm>
          <a:prstGeom prst="rect">
            <a:avLst/>
          </a:prstGeom>
        </p:spPr>
        <p:txBody>
          <a:bodyPr lIns="0" tIns="0" rIns="0" bIns="0" rtlCol="0" anchor="t">
            <a:spAutoFit/>
          </a:bodyPr>
          <a:lstStyle/>
          <a:p>
            <a:r>
              <a:rPr lang="en-GB" sz="3600" smtClean="0">
                <a:latin typeface="Times New Roman" panose="02020603050405020304" pitchFamily="18" charset="0"/>
                <a:cs typeface="Times New Roman" panose="02020603050405020304" pitchFamily="18" charset="0"/>
              </a:rPr>
              <a:t>Ngôn </a:t>
            </a:r>
            <a:r>
              <a:rPr lang="en-GB" sz="3600">
                <a:latin typeface="Times New Roman" panose="02020603050405020304" pitchFamily="18" charset="0"/>
                <a:cs typeface="Times New Roman" panose="02020603050405020304" pitchFamily="18" charset="0"/>
              </a:rPr>
              <a:t>ngữ nhân vật bao gồm</a:t>
            </a:r>
            <a:r>
              <a:rPr lang="en-GB" sz="3600" smtClean="0">
                <a:latin typeface="Times New Roman" panose="02020603050405020304" pitchFamily="18" charset="0"/>
                <a:cs typeface="Times New Roman" panose="02020603050405020304" pitchFamily="18" charset="0"/>
              </a:rPr>
              <a:t>: </a:t>
            </a:r>
            <a:r>
              <a:rPr lang="en-GB" sz="3600">
                <a:latin typeface="Times New Roman" panose="02020603050405020304" pitchFamily="18" charset="0"/>
                <a:cs typeface="Times New Roman" panose="02020603050405020304" pitchFamily="18" charset="0"/>
              </a:rPr>
              <a:t>Đối </a:t>
            </a:r>
            <a:r>
              <a:rPr lang="vi-VN" sz="3600" smtClean="0">
                <a:latin typeface="Times New Roman" panose="02020603050405020304" pitchFamily="18" charset="0"/>
                <a:cs typeface="Times New Roman" panose="02020603050405020304" pitchFamily="18" charset="0"/>
              </a:rPr>
              <a:t>thoại, đ</a:t>
            </a:r>
            <a:r>
              <a:rPr lang="en-GB" sz="3600" smtClean="0">
                <a:latin typeface="Times New Roman" panose="02020603050405020304" pitchFamily="18" charset="0"/>
                <a:cs typeface="Times New Roman" panose="02020603050405020304" pitchFamily="18" charset="0"/>
              </a:rPr>
              <a:t>ộc </a:t>
            </a:r>
            <a:r>
              <a:rPr lang="vi-VN" sz="3600" smtClean="0">
                <a:latin typeface="Times New Roman" panose="02020603050405020304" pitchFamily="18" charset="0"/>
                <a:cs typeface="Times New Roman" panose="02020603050405020304" pitchFamily="18" charset="0"/>
              </a:rPr>
              <a:t>thoại,</a:t>
            </a:r>
            <a:r>
              <a:rPr lang="en-GB" sz="3600" smtClean="0">
                <a:latin typeface="Times New Roman" panose="02020603050405020304" pitchFamily="18" charset="0"/>
                <a:cs typeface="Times New Roman" panose="02020603050405020304" pitchFamily="18" charset="0"/>
              </a:rPr>
              <a:t> </a:t>
            </a:r>
            <a:r>
              <a:rPr lang="vi-VN" sz="3600">
                <a:latin typeface="Times New Roman" panose="02020603050405020304" pitchFamily="18" charset="0"/>
                <a:cs typeface="Times New Roman" panose="02020603050405020304" pitchFamily="18" charset="0"/>
              </a:rPr>
              <a:t>đ</a:t>
            </a:r>
            <a:r>
              <a:rPr lang="en-GB" sz="3600" smtClean="0">
                <a:latin typeface="Times New Roman" panose="02020603050405020304" pitchFamily="18" charset="0"/>
                <a:cs typeface="Times New Roman" panose="02020603050405020304" pitchFamily="18" charset="0"/>
              </a:rPr>
              <a:t>ộc </a:t>
            </a:r>
            <a:r>
              <a:rPr lang="en-GB" sz="3600">
                <a:latin typeface="Times New Roman" panose="02020603050405020304" pitchFamily="18" charset="0"/>
                <a:cs typeface="Times New Roman" panose="02020603050405020304" pitchFamily="18" charset="0"/>
              </a:rPr>
              <a:t>thoại nội </a:t>
            </a:r>
            <a:r>
              <a:rPr lang="vi-VN" sz="3600" smtClean="0">
                <a:latin typeface="Times New Roman" panose="02020603050405020304" pitchFamily="18" charset="0"/>
                <a:cs typeface="Times New Roman" panose="02020603050405020304" pitchFamily="18" charset="0"/>
              </a:rPr>
              <a:t>tâm.</a:t>
            </a:r>
            <a:endParaRPr lang="en-GB" sz="3600">
              <a:latin typeface="Times New Roman" panose="02020603050405020304" pitchFamily="18" charset="0"/>
              <a:cs typeface="Times New Roman" panose="02020603050405020304" pitchFamily="18" charset="0"/>
            </a:endParaRPr>
          </a:p>
        </p:txBody>
      </p:sp>
      <p:sp>
        <p:nvSpPr>
          <p:cNvPr id="14" name="Freeform 14"/>
          <p:cNvSpPr/>
          <p:nvPr/>
        </p:nvSpPr>
        <p:spPr>
          <a:xfrm>
            <a:off x="-1297277" y="7868787"/>
            <a:ext cx="16081668" cy="3645178"/>
          </a:xfrm>
          <a:custGeom>
            <a:avLst/>
            <a:gdLst/>
            <a:ahLst/>
            <a:cxnLst/>
            <a:rect l="l" t="t" r="r" b="b"/>
            <a:pathLst>
              <a:path w="16081668" h="3645178">
                <a:moveTo>
                  <a:pt x="0" y="0"/>
                </a:moveTo>
                <a:lnTo>
                  <a:pt x="16081668" y="0"/>
                </a:lnTo>
                <a:lnTo>
                  <a:pt x="16081668" y="3645179"/>
                </a:lnTo>
                <a:lnTo>
                  <a:pt x="0" y="3645179"/>
                </a:lnTo>
                <a:lnTo>
                  <a:pt x="0" y="0"/>
                </a:lnTo>
                <a:close/>
              </a:path>
            </a:pathLst>
          </a:custGeom>
          <a:blipFill>
            <a:blip r:embed="rId5"/>
            <a:stretch>
              <a:fillRect/>
            </a:stretch>
          </a:blipFill>
        </p:spPr>
      </p:sp>
      <p:sp>
        <p:nvSpPr>
          <p:cNvPr id="15" name="Freeform 15"/>
          <p:cNvSpPr/>
          <p:nvPr/>
        </p:nvSpPr>
        <p:spPr>
          <a:xfrm>
            <a:off x="14142221" y="8278631"/>
            <a:ext cx="4593801" cy="2383034"/>
          </a:xfrm>
          <a:custGeom>
            <a:avLst/>
            <a:gdLst/>
            <a:ahLst/>
            <a:cxnLst/>
            <a:rect l="l" t="t" r="r" b="b"/>
            <a:pathLst>
              <a:path w="4593801" h="2383034">
                <a:moveTo>
                  <a:pt x="0" y="0"/>
                </a:moveTo>
                <a:lnTo>
                  <a:pt x="4593802" y="0"/>
                </a:lnTo>
                <a:lnTo>
                  <a:pt x="4593802" y="2383034"/>
                </a:lnTo>
                <a:lnTo>
                  <a:pt x="0" y="2383034"/>
                </a:lnTo>
                <a:lnTo>
                  <a:pt x="0" y="0"/>
                </a:lnTo>
                <a:close/>
              </a:path>
            </a:pathLst>
          </a:custGeom>
          <a:blipFill>
            <a:blip r:embed="rId6"/>
            <a:stretch>
              <a:fillRect/>
            </a:stretch>
          </a:blipFill>
        </p:spPr>
      </p:sp>
      <p:sp>
        <p:nvSpPr>
          <p:cNvPr id="17" name="TextBox 17"/>
          <p:cNvSpPr txBox="1"/>
          <p:nvPr/>
        </p:nvSpPr>
        <p:spPr>
          <a:xfrm>
            <a:off x="1848878" y="6370719"/>
            <a:ext cx="934598" cy="607226"/>
          </a:xfrm>
          <a:prstGeom prst="rect">
            <a:avLst/>
          </a:prstGeom>
        </p:spPr>
        <p:txBody>
          <a:bodyPr lIns="0" tIns="0" rIns="0" bIns="0" rtlCol="0" anchor="t">
            <a:spAutoFit/>
          </a:bodyPr>
          <a:lstStyle/>
          <a:p>
            <a:pPr algn="ctr">
              <a:lnSpc>
                <a:spcPts val="4986"/>
              </a:lnSpc>
              <a:spcBef>
                <a:spcPct val="0"/>
              </a:spcBef>
            </a:pPr>
            <a:r>
              <a:rPr lang="en-US" sz="3561">
                <a:solidFill>
                  <a:srgbClr val="FFFFFF"/>
                </a:solidFill>
                <a:latin typeface="One Little Font Bold"/>
                <a:ea typeface="One Little Font Bold"/>
                <a:cs typeface="One Little Font Bold"/>
                <a:sym typeface="One Little Font Bold"/>
              </a:rPr>
              <a:t>02</a:t>
            </a:r>
          </a:p>
        </p:txBody>
      </p:sp>
      <p:grpSp>
        <p:nvGrpSpPr>
          <p:cNvPr id="18" name="Group 6"/>
          <p:cNvGrpSpPr/>
          <p:nvPr/>
        </p:nvGrpSpPr>
        <p:grpSpPr>
          <a:xfrm>
            <a:off x="2460900" y="4392356"/>
            <a:ext cx="13974593" cy="1571811"/>
            <a:chOff x="0" y="0"/>
            <a:chExt cx="2815378" cy="505893"/>
          </a:xfrm>
        </p:grpSpPr>
        <p:sp>
          <p:nvSpPr>
            <p:cNvPr id="19" name="Freeform 7"/>
            <p:cNvSpPr/>
            <p:nvPr/>
          </p:nvSpPr>
          <p:spPr>
            <a:xfrm>
              <a:off x="0" y="0"/>
              <a:ext cx="2815378" cy="505893"/>
            </a:xfrm>
            <a:custGeom>
              <a:avLst/>
              <a:gdLst/>
              <a:ahLst/>
              <a:cxnLst/>
              <a:rect l="l" t="t" r="r" b="b"/>
              <a:pathLst>
                <a:path w="2815378" h="505893">
                  <a:moveTo>
                    <a:pt x="18836" y="0"/>
                  </a:moveTo>
                  <a:lnTo>
                    <a:pt x="2796542" y="0"/>
                  </a:lnTo>
                  <a:cubicBezTo>
                    <a:pt x="2801538" y="0"/>
                    <a:pt x="2806329" y="1985"/>
                    <a:pt x="2809861" y="5517"/>
                  </a:cubicBezTo>
                  <a:cubicBezTo>
                    <a:pt x="2813394" y="9049"/>
                    <a:pt x="2815378" y="13840"/>
                    <a:pt x="2815378" y="18836"/>
                  </a:cubicBezTo>
                  <a:lnTo>
                    <a:pt x="2815378" y="487057"/>
                  </a:lnTo>
                  <a:cubicBezTo>
                    <a:pt x="2815378" y="492052"/>
                    <a:pt x="2813394" y="496843"/>
                    <a:pt x="2809861" y="500376"/>
                  </a:cubicBezTo>
                  <a:cubicBezTo>
                    <a:pt x="2806329" y="503908"/>
                    <a:pt x="2801538" y="505893"/>
                    <a:pt x="2796542" y="505893"/>
                  </a:cubicBezTo>
                  <a:lnTo>
                    <a:pt x="18836" y="505893"/>
                  </a:lnTo>
                  <a:cubicBezTo>
                    <a:pt x="13840" y="505893"/>
                    <a:pt x="9049" y="503908"/>
                    <a:pt x="5517" y="500376"/>
                  </a:cubicBezTo>
                  <a:cubicBezTo>
                    <a:pt x="1985" y="496843"/>
                    <a:pt x="0" y="492052"/>
                    <a:pt x="0" y="487057"/>
                  </a:cubicBezTo>
                  <a:lnTo>
                    <a:pt x="0" y="18836"/>
                  </a:lnTo>
                  <a:cubicBezTo>
                    <a:pt x="0" y="13840"/>
                    <a:pt x="1985" y="9049"/>
                    <a:pt x="5517" y="5517"/>
                  </a:cubicBezTo>
                  <a:cubicBezTo>
                    <a:pt x="9049" y="1985"/>
                    <a:pt x="13840" y="0"/>
                    <a:pt x="18836" y="0"/>
                  </a:cubicBezTo>
                  <a:close/>
                </a:path>
              </a:pathLst>
            </a:custGeom>
            <a:solidFill>
              <a:srgbClr val="FFFFFF"/>
            </a:solidFill>
          </p:spPr>
        </p:sp>
        <p:sp>
          <p:nvSpPr>
            <p:cNvPr id="20" name="TextBox 8"/>
            <p:cNvSpPr txBox="1"/>
            <p:nvPr/>
          </p:nvSpPr>
          <p:spPr>
            <a:xfrm>
              <a:off x="0" y="-38100"/>
              <a:ext cx="2815378" cy="543993"/>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21" name="Group 9"/>
          <p:cNvGrpSpPr/>
          <p:nvPr/>
        </p:nvGrpSpPr>
        <p:grpSpPr>
          <a:xfrm>
            <a:off x="2460900" y="6236967"/>
            <a:ext cx="13974593" cy="2367186"/>
            <a:chOff x="0" y="0"/>
            <a:chExt cx="2815378" cy="505893"/>
          </a:xfrm>
        </p:grpSpPr>
        <p:sp>
          <p:nvSpPr>
            <p:cNvPr id="22" name="Freeform 10"/>
            <p:cNvSpPr/>
            <p:nvPr/>
          </p:nvSpPr>
          <p:spPr>
            <a:xfrm>
              <a:off x="0" y="0"/>
              <a:ext cx="2815378" cy="505893"/>
            </a:xfrm>
            <a:custGeom>
              <a:avLst/>
              <a:gdLst/>
              <a:ahLst/>
              <a:cxnLst/>
              <a:rect l="l" t="t" r="r" b="b"/>
              <a:pathLst>
                <a:path w="2815378" h="505893">
                  <a:moveTo>
                    <a:pt x="18836" y="0"/>
                  </a:moveTo>
                  <a:lnTo>
                    <a:pt x="2796542" y="0"/>
                  </a:lnTo>
                  <a:cubicBezTo>
                    <a:pt x="2801538" y="0"/>
                    <a:pt x="2806329" y="1985"/>
                    <a:pt x="2809861" y="5517"/>
                  </a:cubicBezTo>
                  <a:cubicBezTo>
                    <a:pt x="2813394" y="9049"/>
                    <a:pt x="2815378" y="13840"/>
                    <a:pt x="2815378" y="18836"/>
                  </a:cubicBezTo>
                  <a:lnTo>
                    <a:pt x="2815378" y="487057"/>
                  </a:lnTo>
                  <a:cubicBezTo>
                    <a:pt x="2815378" y="492052"/>
                    <a:pt x="2813394" y="496843"/>
                    <a:pt x="2809861" y="500376"/>
                  </a:cubicBezTo>
                  <a:cubicBezTo>
                    <a:pt x="2806329" y="503908"/>
                    <a:pt x="2801538" y="505893"/>
                    <a:pt x="2796542" y="505893"/>
                  </a:cubicBezTo>
                  <a:lnTo>
                    <a:pt x="18836" y="505893"/>
                  </a:lnTo>
                  <a:cubicBezTo>
                    <a:pt x="13840" y="505893"/>
                    <a:pt x="9049" y="503908"/>
                    <a:pt x="5517" y="500376"/>
                  </a:cubicBezTo>
                  <a:cubicBezTo>
                    <a:pt x="1985" y="496843"/>
                    <a:pt x="0" y="492052"/>
                    <a:pt x="0" y="487057"/>
                  </a:cubicBezTo>
                  <a:lnTo>
                    <a:pt x="0" y="18836"/>
                  </a:lnTo>
                  <a:cubicBezTo>
                    <a:pt x="0" y="13840"/>
                    <a:pt x="1985" y="9049"/>
                    <a:pt x="5517" y="5517"/>
                  </a:cubicBezTo>
                  <a:cubicBezTo>
                    <a:pt x="9049" y="1985"/>
                    <a:pt x="13840" y="0"/>
                    <a:pt x="18836" y="0"/>
                  </a:cubicBezTo>
                  <a:close/>
                </a:path>
              </a:pathLst>
            </a:custGeom>
            <a:solidFill>
              <a:srgbClr val="FFFFFF"/>
            </a:solidFill>
          </p:spPr>
        </p:sp>
        <p:sp>
          <p:nvSpPr>
            <p:cNvPr id="23" name="TextBox 11"/>
            <p:cNvSpPr txBox="1"/>
            <p:nvPr/>
          </p:nvSpPr>
          <p:spPr>
            <a:xfrm>
              <a:off x="0" y="-38100"/>
              <a:ext cx="2815378" cy="543993"/>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24" name="TextBox 12"/>
          <p:cNvSpPr txBox="1"/>
          <p:nvPr/>
        </p:nvSpPr>
        <p:spPr>
          <a:xfrm>
            <a:off x="3086763" y="4739975"/>
            <a:ext cx="12745235" cy="1051570"/>
          </a:xfrm>
          <a:prstGeom prst="rect">
            <a:avLst/>
          </a:prstGeom>
        </p:spPr>
        <p:txBody>
          <a:bodyPr lIns="0" tIns="0" rIns="0" bIns="0" rtlCol="0" anchor="t">
            <a:spAutoFit/>
          </a:bodyPr>
          <a:lstStyle/>
          <a:p>
            <a:pPr>
              <a:lnSpc>
                <a:spcPts val="4067"/>
              </a:lnSpc>
              <a:spcBef>
                <a:spcPct val="0"/>
              </a:spcBef>
            </a:pPr>
            <a:r>
              <a:rPr lang="en-GB" sz="3600">
                <a:latin typeface="Times New Roman" panose="02020603050405020304" pitchFamily="18" charset="0"/>
                <a:cs typeface="Times New Roman" panose="02020603050405020304" pitchFamily="18" charset="0"/>
              </a:rPr>
              <a:t>Ngôn ngữ nhân vật mang đậm chất khẩu ngữ và là lời ăn tiếng nói của người nông dân Bắc Bộ</a:t>
            </a:r>
            <a:endParaRPr lang="en-US" sz="3600">
              <a:solidFill>
                <a:srgbClr val="000000"/>
              </a:solidFill>
              <a:latin typeface="Times New Roman" panose="02020603050405020304" pitchFamily="18" charset="0"/>
              <a:ea typeface="One Little Font"/>
              <a:cs typeface="Times New Roman" panose="02020603050405020304" pitchFamily="18" charset="0"/>
              <a:sym typeface="One Little Font"/>
            </a:endParaRPr>
          </a:p>
        </p:txBody>
      </p:sp>
      <p:sp>
        <p:nvSpPr>
          <p:cNvPr id="25" name="TextBox 13"/>
          <p:cNvSpPr txBox="1"/>
          <p:nvPr/>
        </p:nvSpPr>
        <p:spPr>
          <a:xfrm>
            <a:off x="3086762" y="6545799"/>
            <a:ext cx="12745235" cy="1577355"/>
          </a:xfrm>
          <a:prstGeom prst="rect">
            <a:avLst/>
          </a:prstGeom>
        </p:spPr>
        <p:txBody>
          <a:bodyPr lIns="0" tIns="0" rIns="0" bIns="0" rtlCol="0" anchor="t">
            <a:spAutoFit/>
          </a:bodyPr>
          <a:lstStyle/>
          <a:p>
            <a:pPr algn="just">
              <a:lnSpc>
                <a:spcPts val="4067"/>
              </a:lnSpc>
              <a:spcBef>
                <a:spcPct val="0"/>
              </a:spcBef>
            </a:pPr>
            <a:r>
              <a:rPr lang="en-GB" sz="3600">
                <a:latin typeface="Times New Roman" panose="02020603050405020304" pitchFamily="18" charset="0"/>
                <a:cs typeface="Times New Roman" panose="02020603050405020304" pitchFamily="18" charset="0"/>
              </a:rPr>
              <a:t>Lời trần thuật và lời nhân vật có sự thống nhất về sắc thái, giọng điệu do truyện được trần thuật chủ yếu theo điểm nhìn của ông Hai, dù vẫn dùng cách trần thuật ở ngôi thứ ba.</a:t>
            </a:r>
            <a:endParaRPr lang="en-US" sz="3600">
              <a:solidFill>
                <a:srgbClr val="000000"/>
              </a:solidFill>
              <a:latin typeface="Times New Roman" panose="02020603050405020304" pitchFamily="18" charset="0"/>
              <a:ea typeface="One Little Font"/>
              <a:cs typeface="Times New Roman" panose="02020603050405020304" pitchFamily="18" charset="0"/>
              <a:sym typeface="One Little Font"/>
            </a:endParaRPr>
          </a:p>
        </p:txBody>
      </p:sp>
    </p:spTree>
    <p:extLst>
      <p:ext uri="{BB962C8B-B14F-4D97-AF65-F5344CB8AC3E}">
        <p14:creationId xmlns:p14="http://schemas.microsoft.com/office/powerpoint/2010/main" val="3578220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par>
                                <p:cTn id="13" presetID="16" presetClass="entr" presetSubtype="21"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arn(inVertical)">
                                      <p:cBhvr>
                                        <p:cTn id="20" dur="500"/>
                                        <p:tgtEl>
                                          <p:spTgt spid="13"/>
                                        </p:tgtEl>
                                      </p:cBhvr>
                                    </p:animEffect>
                                  </p:childTnLst>
                                </p:cTn>
                              </p:par>
                              <p:par>
                                <p:cTn id="21" presetID="16" presetClass="entr" presetSubtype="21"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arn(inVertical)">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barn(inVertical)">
                                      <p:cBhvr>
                                        <p:cTn id="28" dur="500"/>
                                        <p:tgtEl>
                                          <p:spTgt spid="24"/>
                                        </p:tgtEl>
                                      </p:cBhvr>
                                    </p:animEffect>
                                  </p:childTnLst>
                                </p:cTn>
                              </p:par>
                              <p:par>
                                <p:cTn id="29" presetID="16" presetClass="entr" presetSubtype="21"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barn(inVertical)">
                                      <p:cBhvr>
                                        <p:cTn id="31" dur="500"/>
                                        <p:tgtEl>
                                          <p:spTgt spid="18"/>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barn(inVertical)">
                                      <p:cBhvr>
                                        <p:cTn id="36" dur="500"/>
                                        <p:tgtEl>
                                          <p:spTgt spid="25"/>
                                        </p:tgtEl>
                                      </p:cBhvr>
                                    </p:animEffect>
                                  </p:childTnLst>
                                </p:cTn>
                              </p:par>
                              <p:par>
                                <p:cTn id="37" presetID="16" presetClass="entr" presetSubtype="21"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barn(inVertical)">
                                      <p:cBhvr>
                                        <p:cTn id="3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24" grpId="0"/>
      <p:bldP spid="2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4777" b="-4777"/>
            </a:stretch>
          </a:blipFill>
        </p:spPr>
      </p:sp>
      <p:sp>
        <p:nvSpPr>
          <p:cNvPr id="3" name="Freeform 3"/>
          <p:cNvSpPr/>
          <p:nvPr/>
        </p:nvSpPr>
        <p:spPr>
          <a:xfrm>
            <a:off x="-302128" y="4881248"/>
            <a:ext cx="18892255" cy="8910430"/>
          </a:xfrm>
          <a:custGeom>
            <a:avLst/>
            <a:gdLst/>
            <a:ahLst/>
            <a:cxnLst/>
            <a:rect l="l" t="t" r="r" b="b"/>
            <a:pathLst>
              <a:path w="18892255" h="8910430">
                <a:moveTo>
                  <a:pt x="0" y="0"/>
                </a:moveTo>
                <a:lnTo>
                  <a:pt x="18892256" y="0"/>
                </a:lnTo>
                <a:lnTo>
                  <a:pt x="18892256" y="8910431"/>
                </a:lnTo>
                <a:lnTo>
                  <a:pt x="0" y="8910431"/>
                </a:lnTo>
                <a:lnTo>
                  <a:pt x="0" y="0"/>
                </a:lnTo>
                <a:close/>
              </a:path>
            </a:pathLst>
          </a:custGeom>
          <a:blipFill>
            <a:blip r:embed="rId3"/>
            <a:stretch>
              <a:fillRect/>
            </a:stretch>
          </a:blipFill>
        </p:spPr>
      </p:sp>
      <p:grpSp>
        <p:nvGrpSpPr>
          <p:cNvPr id="4" name="Group 4"/>
          <p:cNvGrpSpPr/>
          <p:nvPr/>
        </p:nvGrpSpPr>
        <p:grpSpPr>
          <a:xfrm>
            <a:off x="1371600" y="3160407"/>
            <a:ext cx="3830413" cy="4535512"/>
            <a:chOff x="0" y="0"/>
            <a:chExt cx="976437" cy="913743"/>
          </a:xfrm>
        </p:grpSpPr>
        <p:sp>
          <p:nvSpPr>
            <p:cNvPr id="5" name="Freeform 5"/>
            <p:cNvSpPr/>
            <p:nvPr/>
          </p:nvSpPr>
          <p:spPr>
            <a:xfrm>
              <a:off x="0" y="0"/>
              <a:ext cx="976437" cy="913743"/>
            </a:xfrm>
            <a:custGeom>
              <a:avLst/>
              <a:gdLst/>
              <a:ahLst/>
              <a:cxnLst/>
              <a:rect l="l" t="t" r="r" b="b"/>
              <a:pathLst>
                <a:path w="976437" h="913743">
                  <a:moveTo>
                    <a:pt x="54310" y="0"/>
                  </a:moveTo>
                  <a:lnTo>
                    <a:pt x="922127" y="0"/>
                  </a:lnTo>
                  <a:cubicBezTo>
                    <a:pt x="952122" y="0"/>
                    <a:pt x="976437" y="24315"/>
                    <a:pt x="976437" y="54310"/>
                  </a:cubicBezTo>
                  <a:lnTo>
                    <a:pt x="976437" y="859432"/>
                  </a:lnTo>
                  <a:cubicBezTo>
                    <a:pt x="976437" y="889427"/>
                    <a:pt x="952122" y="913743"/>
                    <a:pt x="922127" y="913743"/>
                  </a:cubicBezTo>
                  <a:lnTo>
                    <a:pt x="54310" y="913743"/>
                  </a:lnTo>
                  <a:cubicBezTo>
                    <a:pt x="24315" y="913743"/>
                    <a:pt x="0" y="889427"/>
                    <a:pt x="0" y="859432"/>
                  </a:cubicBezTo>
                  <a:lnTo>
                    <a:pt x="0" y="54310"/>
                  </a:lnTo>
                  <a:cubicBezTo>
                    <a:pt x="0" y="24315"/>
                    <a:pt x="24315" y="0"/>
                    <a:pt x="54310" y="0"/>
                  </a:cubicBezTo>
                  <a:close/>
                </a:path>
              </a:pathLst>
            </a:custGeom>
            <a:solidFill>
              <a:srgbClr val="FFFFFF"/>
            </a:solidFill>
          </p:spPr>
        </p:sp>
        <p:sp>
          <p:nvSpPr>
            <p:cNvPr id="6" name="TextBox 6"/>
            <p:cNvSpPr txBox="1"/>
            <p:nvPr/>
          </p:nvSpPr>
          <p:spPr>
            <a:xfrm>
              <a:off x="0" y="-38100"/>
              <a:ext cx="976437" cy="951843"/>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7" name="Group 7"/>
          <p:cNvGrpSpPr/>
          <p:nvPr/>
        </p:nvGrpSpPr>
        <p:grpSpPr>
          <a:xfrm>
            <a:off x="5504142" y="3160407"/>
            <a:ext cx="6083626" cy="4535512"/>
            <a:chOff x="0" y="0"/>
            <a:chExt cx="976437" cy="913743"/>
          </a:xfrm>
        </p:grpSpPr>
        <p:sp>
          <p:nvSpPr>
            <p:cNvPr id="8" name="Freeform 8"/>
            <p:cNvSpPr/>
            <p:nvPr/>
          </p:nvSpPr>
          <p:spPr>
            <a:xfrm>
              <a:off x="0" y="0"/>
              <a:ext cx="976437" cy="913743"/>
            </a:xfrm>
            <a:custGeom>
              <a:avLst/>
              <a:gdLst/>
              <a:ahLst/>
              <a:cxnLst/>
              <a:rect l="l" t="t" r="r" b="b"/>
              <a:pathLst>
                <a:path w="976437" h="913743">
                  <a:moveTo>
                    <a:pt x="54310" y="0"/>
                  </a:moveTo>
                  <a:lnTo>
                    <a:pt x="922127" y="0"/>
                  </a:lnTo>
                  <a:cubicBezTo>
                    <a:pt x="952122" y="0"/>
                    <a:pt x="976437" y="24315"/>
                    <a:pt x="976437" y="54310"/>
                  </a:cubicBezTo>
                  <a:lnTo>
                    <a:pt x="976437" y="859432"/>
                  </a:lnTo>
                  <a:cubicBezTo>
                    <a:pt x="976437" y="889427"/>
                    <a:pt x="952122" y="913743"/>
                    <a:pt x="922127" y="913743"/>
                  </a:cubicBezTo>
                  <a:lnTo>
                    <a:pt x="54310" y="913743"/>
                  </a:lnTo>
                  <a:cubicBezTo>
                    <a:pt x="24315" y="913743"/>
                    <a:pt x="0" y="889427"/>
                    <a:pt x="0" y="859432"/>
                  </a:cubicBezTo>
                  <a:lnTo>
                    <a:pt x="0" y="54310"/>
                  </a:lnTo>
                  <a:cubicBezTo>
                    <a:pt x="0" y="24315"/>
                    <a:pt x="24315" y="0"/>
                    <a:pt x="54310" y="0"/>
                  </a:cubicBezTo>
                  <a:close/>
                </a:path>
              </a:pathLst>
            </a:custGeom>
            <a:solidFill>
              <a:srgbClr val="FFFFFF"/>
            </a:solidFill>
          </p:spPr>
        </p:sp>
        <p:sp>
          <p:nvSpPr>
            <p:cNvPr id="9" name="TextBox 9"/>
            <p:cNvSpPr txBox="1"/>
            <p:nvPr/>
          </p:nvSpPr>
          <p:spPr>
            <a:xfrm>
              <a:off x="0" y="-38100"/>
              <a:ext cx="976437" cy="951843"/>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0" name="Group 10"/>
          <p:cNvGrpSpPr/>
          <p:nvPr/>
        </p:nvGrpSpPr>
        <p:grpSpPr>
          <a:xfrm>
            <a:off x="12099233" y="3160407"/>
            <a:ext cx="4846707" cy="4535512"/>
            <a:chOff x="0" y="0"/>
            <a:chExt cx="976437" cy="913743"/>
          </a:xfrm>
        </p:grpSpPr>
        <p:sp>
          <p:nvSpPr>
            <p:cNvPr id="11" name="Freeform 11"/>
            <p:cNvSpPr/>
            <p:nvPr/>
          </p:nvSpPr>
          <p:spPr>
            <a:xfrm>
              <a:off x="0" y="0"/>
              <a:ext cx="976437" cy="913743"/>
            </a:xfrm>
            <a:custGeom>
              <a:avLst/>
              <a:gdLst/>
              <a:ahLst/>
              <a:cxnLst/>
              <a:rect l="l" t="t" r="r" b="b"/>
              <a:pathLst>
                <a:path w="976437" h="913743">
                  <a:moveTo>
                    <a:pt x="54310" y="0"/>
                  </a:moveTo>
                  <a:lnTo>
                    <a:pt x="922127" y="0"/>
                  </a:lnTo>
                  <a:cubicBezTo>
                    <a:pt x="952122" y="0"/>
                    <a:pt x="976437" y="24315"/>
                    <a:pt x="976437" y="54310"/>
                  </a:cubicBezTo>
                  <a:lnTo>
                    <a:pt x="976437" y="859432"/>
                  </a:lnTo>
                  <a:cubicBezTo>
                    <a:pt x="976437" y="889427"/>
                    <a:pt x="952122" y="913743"/>
                    <a:pt x="922127" y="913743"/>
                  </a:cubicBezTo>
                  <a:lnTo>
                    <a:pt x="54310" y="913743"/>
                  </a:lnTo>
                  <a:cubicBezTo>
                    <a:pt x="24315" y="913743"/>
                    <a:pt x="0" y="889427"/>
                    <a:pt x="0" y="859432"/>
                  </a:cubicBezTo>
                  <a:lnTo>
                    <a:pt x="0" y="54310"/>
                  </a:lnTo>
                  <a:cubicBezTo>
                    <a:pt x="0" y="24315"/>
                    <a:pt x="24315" y="0"/>
                    <a:pt x="54310" y="0"/>
                  </a:cubicBezTo>
                  <a:close/>
                </a:path>
              </a:pathLst>
            </a:custGeom>
            <a:solidFill>
              <a:srgbClr val="FFFFFF"/>
            </a:solidFill>
          </p:spPr>
        </p:sp>
        <p:sp>
          <p:nvSpPr>
            <p:cNvPr id="12" name="TextBox 12"/>
            <p:cNvSpPr txBox="1"/>
            <p:nvPr/>
          </p:nvSpPr>
          <p:spPr>
            <a:xfrm>
              <a:off x="0" y="-38100"/>
              <a:ext cx="976437" cy="951843"/>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3" name="Freeform 13"/>
          <p:cNvSpPr/>
          <p:nvPr/>
        </p:nvSpPr>
        <p:spPr>
          <a:xfrm>
            <a:off x="-1297277" y="7868787"/>
            <a:ext cx="16081668" cy="3645178"/>
          </a:xfrm>
          <a:custGeom>
            <a:avLst/>
            <a:gdLst/>
            <a:ahLst/>
            <a:cxnLst/>
            <a:rect l="l" t="t" r="r" b="b"/>
            <a:pathLst>
              <a:path w="16081668" h="3645178">
                <a:moveTo>
                  <a:pt x="0" y="0"/>
                </a:moveTo>
                <a:lnTo>
                  <a:pt x="16081668" y="0"/>
                </a:lnTo>
                <a:lnTo>
                  <a:pt x="16081668" y="3645179"/>
                </a:lnTo>
                <a:lnTo>
                  <a:pt x="0" y="3645179"/>
                </a:lnTo>
                <a:lnTo>
                  <a:pt x="0" y="0"/>
                </a:lnTo>
                <a:close/>
              </a:path>
            </a:pathLst>
          </a:custGeom>
          <a:blipFill>
            <a:blip r:embed="rId4"/>
            <a:stretch>
              <a:fillRect/>
            </a:stretch>
          </a:blipFill>
        </p:spPr>
      </p:sp>
      <p:sp>
        <p:nvSpPr>
          <p:cNvPr id="14" name="Freeform 14"/>
          <p:cNvSpPr/>
          <p:nvPr/>
        </p:nvSpPr>
        <p:spPr>
          <a:xfrm>
            <a:off x="14142221" y="8278631"/>
            <a:ext cx="4593801" cy="2383034"/>
          </a:xfrm>
          <a:custGeom>
            <a:avLst/>
            <a:gdLst/>
            <a:ahLst/>
            <a:cxnLst/>
            <a:rect l="l" t="t" r="r" b="b"/>
            <a:pathLst>
              <a:path w="4593801" h="2383034">
                <a:moveTo>
                  <a:pt x="0" y="0"/>
                </a:moveTo>
                <a:lnTo>
                  <a:pt x="4593802" y="0"/>
                </a:lnTo>
                <a:lnTo>
                  <a:pt x="4593802" y="2383034"/>
                </a:lnTo>
                <a:lnTo>
                  <a:pt x="0" y="2383034"/>
                </a:lnTo>
                <a:lnTo>
                  <a:pt x="0" y="0"/>
                </a:lnTo>
                <a:close/>
              </a:path>
            </a:pathLst>
          </a:custGeom>
          <a:blipFill>
            <a:blip r:embed="rId5"/>
            <a:stretch>
              <a:fillRect/>
            </a:stretch>
          </a:blipFill>
        </p:spPr>
      </p:sp>
      <p:sp>
        <p:nvSpPr>
          <p:cNvPr id="16" name="TextBox 16"/>
          <p:cNvSpPr txBox="1"/>
          <p:nvPr/>
        </p:nvSpPr>
        <p:spPr>
          <a:xfrm>
            <a:off x="1744008" y="3437282"/>
            <a:ext cx="3229406" cy="3590727"/>
          </a:xfrm>
          <a:prstGeom prst="rect">
            <a:avLst/>
          </a:prstGeom>
        </p:spPr>
        <p:txBody>
          <a:bodyPr wrap="square" lIns="0" tIns="0" rIns="0" bIns="0" rtlCol="0" anchor="t">
            <a:spAutoFit/>
          </a:bodyPr>
          <a:lstStyle/>
          <a:p>
            <a:pPr algn="just">
              <a:lnSpc>
                <a:spcPts val="3956"/>
              </a:lnSpc>
              <a:spcBef>
                <a:spcPct val="0"/>
              </a:spcBef>
            </a:pPr>
            <a:r>
              <a:rPr lang="en-GB" sz="3600">
                <a:latin typeface="Times New Roman" panose="02020603050405020304" pitchFamily="18" charset="0"/>
                <a:cs typeface="Times New Roman" panose="02020603050405020304" pitchFamily="18" charset="0"/>
              </a:rPr>
              <a:t>Nếu đặt là “</a:t>
            </a:r>
            <a:r>
              <a:rPr lang="en-GB" sz="3600" i="1">
                <a:latin typeface="Times New Roman" panose="02020603050405020304" pitchFamily="18" charset="0"/>
                <a:cs typeface="Times New Roman" panose="02020603050405020304" pitchFamily="18" charset="0"/>
              </a:rPr>
              <a:t>Làng Chợ Dầu</a:t>
            </a:r>
            <a:r>
              <a:rPr lang="en-GB" sz="3600">
                <a:latin typeface="Times New Roman" panose="02020603050405020304" pitchFamily="18" charset="0"/>
                <a:cs typeface="Times New Roman" panose="02020603050405020304" pitchFamily="18" charset="0"/>
              </a:rPr>
              <a:t>” thì vấn đề mà tác giả đề cập tới chỉ nằm trong phạm vi nhỏ hẹp, cụ thể ở một làng. </a:t>
            </a:r>
            <a:endParaRPr lang="en-US" sz="3200">
              <a:solidFill>
                <a:srgbClr val="000000"/>
              </a:solidFill>
              <a:latin typeface="Times New Roman" panose="02020603050405020304" pitchFamily="18" charset="0"/>
              <a:ea typeface="One Little Font"/>
              <a:cs typeface="Times New Roman" panose="02020603050405020304" pitchFamily="18" charset="0"/>
              <a:sym typeface="One Little Font"/>
            </a:endParaRPr>
          </a:p>
        </p:txBody>
      </p:sp>
      <p:sp>
        <p:nvSpPr>
          <p:cNvPr id="20" name="TextBox 20"/>
          <p:cNvSpPr txBox="1"/>
          <p:nvPr/>
        </p:nvSpPr>
        <p:spPr>
          <a:xfrm>
            <a:off x="5830031" y="3451336"/>
            <a:ext cx="5518707" cy="3877985"/>
          </a:xfrm>
          <a:prstGeom prst="rect">
            <a:avLst/>
          </a:prstGeom>
        </p:spPr>
        <p:txBody>
          <a:bodyPr wrap="square" lIns="0" tIns="0" rIns="0" bIns="0" rtlCol="0" anchor="t">
            <a:spAutoFit/>
          </a:bodyPr>
          <a:lstStyle/>
          <a:p>
            <a:pPr algn="just"/>
            <a:r>
              <a:rPr lang="en-GB" sz="3600">
                <a:latin typeface="Times New Roman" panose="02020603050405020304" pitchFamily="18" charset="0"/>
                <a:cs typeface="Times New Roman" panose="02020603050405020304" pitchFamily="18" charset="0"/>
              </a:rPr>
              <a:t>Dụng ý của tác giả muốn nói tới một vấn đề mang tính phổ biến ở khắp các làng quê, có trong mọi người nông dân. Bởi thế “</a:t>
            </a:r>
            <a:r>
              <a:rPr lang="en-GB" sz="3600" i="1">
                <a:latin typeface="Times New Roman" panose="02020603050405020304" pitchFamily="18" charset="0"/>
                <a:cs typeface="Times New Roman" panose="02020603050405020304" pitchFamily="18" charset="0"/>
              </a:rPr>
              <a:t>Làng</a:t>
            </a:r>
            <a:r>
              <a:rPr lang="en-GB" sz="3600">
                <a:latin typeface="Times New Roman" panose="02020603050405020304" pitchFamily="18" charset="0"/>
                <a:cs typeface="Times New Roman" panose="02020603050405020304" pitchFamily="18" charset="0"/>
              </a:rPr>
              <a:t>” là nhan đề hợp lý và mang tính khái quát, rộng lớn hơn. </a:t>
            </a:r>
          </a:p>
        </p:txBody>
      </p:sp>
      <p:sp>
        <p:nvSpPr>
          <p:cNvPr id="21" name="TextBox 21"/>
          <p:cNvSpPr txBox="1"/>
          <p:nvPr/>
        </p:nvSpPr>
        <p:spPr>
          <a:xfrm>
            <a:off x="12468126" y="3437282"/>
            <a:ext cx="4116693" cy="3590727"/>
          </a:xfrm>
          <a:prstGeom prst="rect">
            <a:avLst/>
          </a:prstGeom>
        </p:spPr>
        <p:txBody>
          <a:bodyPr lIns="0" tIns="0" rIns="0" bIns="0" rtlCol="0" anchor="t">
            <a:spAutoFit/>
          </a:bodyPr>
          <a:lstStyle/>
          <a:p>
            <a:pPr algn="just">
              <a:lnSpc>
                <a:spcPts val="3956"/>
              </a:lnSpc>
              <a:spcBef>
                <a:spcPct val="0"/>
              </a:spcBef>
            </a:pPr>
            <a:r>
              <a:rPr lang="en-GB" sz="3600">
                <a:latin typeface="Times New Roman" panose="02020603050405020304" pitchFamily="18" charset="0"/>
                <a:cs typeface="Times New Roman" panose="02020603050405020304" pitchFamily="18" charset="0"/>
              </a:rPr>
              <a:t>Qua đó ta hiểu chủ đề của truyện: ca ngợi tình yêu làng quê tha thiết của những người nông dân Việt Nam trong kháng chiến chống Pháp.</a:t>
            </a:r>
            <a:endParaRPr lang="en-US" sz="3200">
              <a:solidFill>
                <a:srgbClr val="000000"/>
              </a:solidFill>
              <a:latin typeface="Times New Roman" panose="02020603050405020304" pitchFamily="18" charset="0"/>
              <a:ea typeface="One Little Font"/>
              <a:cs typeface="Times New Roman" panose="02020603050405020304" pitchFamily="18" charset="0"/>
              <a:sym typeface="One Little Font"/>
            </a:endParaRPr>
          </a:p>
        </p:txBody>
      </p:sp>
      <p:sp>
        <p:nvSpPr>
          <p:cNvPr id="22" name="Rectangle 21"/>
          <p:cNvSpPr/>
          <p:nvPr/>
        </p:nvSpPr>
        <p:spPr>
          <a:xfrm>
            <a:off x="3991437" y="652738"/>
            <a:ext cx="9155070" cy="821700"/>
          </a:xfrm>
          <a:prstGeom prst="rect">
            <a:avLst/>
          </a:prstGeom>
        </p:spPr>
        <p:txBody>
          <a:bodyPr wrap="none">
            <a:spAutoFit/>
          </a:bodyPr>
          <a:lstStyle/>
          <a:p>
            <a:pPr algn="just">
              <a:lnSpc>
                <a:spcPct val="115000"/>
              </a:lnSpc>
              <a:spcAft>
                <a:spcPts val="0"/>
              </a:spcAft>
              <a:tabLst>
                <a:tab pos="90170" algn="l"/>
                <a:tab pos="180340" algn="l"/>
              </a:tabLst>
            </a:pPr>
            <a:r>
              <a:rPr lang="en-GB" sz="4400" b="1">
                <a:latin typeface="Times New Roman" panose="02020603050405020304" pitchFamily="18" charset="0"/>
                <a:ea typeface="Times New Roman" panose="02020603050405020304" pitchFamily="18" charset="0"/>
                <a:cs typeface="Times New Roman" panose="02020603050405020304" pitchFamily="18" charset="0"/>
              </a:rPr>
              <a:t>4. Ý nghĩa nhan đề truyện ngắn </a:t>
            </a:r>
            <a:r>
              <a:rPr lang="en-GB" sz="4400" b="1" i="1">
                <a:latin typeface="Times New Roman" panose="02020603050405020304" pitchFamily="18" charset="0"/>
                <a:ea typeface="Times New Roman" panose="02020603050405020304" pitchFamily="18" charset="0"/>
                <a:cs typeface="Times New Roman" panose="02020603050405020304" pitchFamily="18" charset="0"/>
              </a:rPr>
              <a:t>Làng</a:t>
            </a:r>
            <a:endParaRPr lang="en-GB" sz="44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3" name="Rectangle 22"/>
          <p:cNvSpPr/>
          <p:nvPr/>
        </p:nvSpPr>
        <p:spPr>
          <a:xfrm>
            <a:off x="2667000" y="1854841"/>
            <a:ext cx="13422264" cy="707886"/>
          </a:xfrm>
          <a:prstGeom prst="rect">
            <a:avLst/>
          </a:prstGeom>
        </p:spPr>
        <p:txBody>
          <a:bodyPr wrap="none">
            <a:spAutoFit/>
          </a:bodyPr>
          <a:lstStyle/>
          <a:p>
            <a:r>
              <a:rPr lang="en-GB" sz="4000">
                <a:latin typeface="Times New Roman" panose="02020603050405020304" pitchFamily="18" charset="0"/>
                <a:ea typeface="Times New Roman" panose="02020603050405020304" pitchFamily="18" charset="0"/>
              </a:rPr>
              <a:t>Nhan đề của truyện là “</a:t>
            </a:r>
            <a:r>
              <a:rPr lang="en-GB" sz="4000" i="1">
                <a:latin typeface="Times New Roman" panose="02020603050405020304" pitchFamily="18" charset="0"/>
                <a:ea typeface="Times New Roman" panose="02020603050405020304" pitchFamily="18" charset="0"/>
              </a:rPr>
              <a:t>Làng</a:t>
            </a:r>
            <a:r>
              <a:rPr lang="en-GB" sz="4000">
                <a:latin typeface="Times New Roman" panose="02020603050405020304" pitchFamily="18" charset="0"/>
                <a:ea typeface="Times New Roman" panose="02020603050405020304" pitchFamily="18" charset="0"/>
              </a:rPr>
              <a:t>” không phải là “</a:t>
            </a:r>
            <a:r>
              <a:rPr lang="en-GB" sz="4000" i="1">
                <a:latin typeface="Times New Roman" panose="02020603050405020304" pitchFamily="18" charset="0"/>
                <a:ea typeface="Times New Roman" panose="02020603050405020304" pitchFamily="18" charset="0"/>
              </a:rPr>
              <a:t>Làng Chợ Dầu</a:t>
            </a:r>
            <a:r>
              <a:rPr lang="en-GB" sz="4000">
                <a:latin typeface="Times New Roman" panose="02020603050405020304" pitchFamily="18" charset="0"/>
                <a:ea typeface="Times New Roman" panose="02020603050405020304" pitchFamily="18" charset="0"/>
              </a:rPr>
              <a:t>” vì</a:t>
            </a:r>
            <a:endParaRPr lang="en-GB" sz="4000"/>
          </a:p>
        </p:txBody>
      </p:sp>
    </p:spTree>
    <p:extLst>
      <p:ext uri="{BB962C8B-B14F-4D97-AF65-F5344CB8AC3E}">
        <p14:creationId xmlns:p14="http://schemas.microsoft.com/office/powerpoint/2010/main" val="3714875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barn(inVertical)">
                                      <p:cBhvr>
                                        <p:cTn id="7" dur="500"/>
                                        <p:tgtEl>
                                          <p:spTgt spid="2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barn(inVertical)">
                                      <p:cBhvr>
                                        <p:cTn id="19" dur="500"/>
                                        <p:tgtEl>
                                          <p:spTgt spid="16"/>
                                        </p:tgtEl>
                                      </p:cBhvr>
                                    </p:animEffect>
                                  </p:childTnLst>
                                </p:cTn>
                              </p:par>
                              <p:par>
                                <p:cTn id="20" presetID="16" presetClass="entr" presetSubtype="21"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arn(inVertic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down)">
                                      <p:cBhvr>
                                        <p:cTn id="27" dur="500"/>
                                        <p:tgtEl>
                                          <p:spTgt spid="20"/>
                                        </p:tgtEl>
                                      </p:cBhvr>
                                    </p:animEffect>
                                  </p:childTnLst>
                                </p:cTn>
                              </p:par>
                              <p:par>
                                <p:cTn id="28" presetID="22" presetClass="entr" presetSubtype="4" fill="hold"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down)">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down)">
                                      <p:cBhvr>
                                        <p:cTn id="35" dur="500"/>
                                        <p:tgtEl>
                                          <p:spTgt spid="21"/>
                                        </p:tgtEl>
                                      </p:cBhvr>
                                    </p:animEffect>
                                  </p:childTnLst>
                                </p:cTn>
                              </p:par>
                              <p:par>
                                <p:cTn id="36" presetID="22" presetClass="entr" presetSubtype="4" fill="hold"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down)">
                                      <p:cBhvr>
                                        <p:cTn id="3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0" grpId="0"/>
      <p:bldP spid="21" grpId="0"/>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a:off x="0"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4"/>
            <a:stretch>
              <a:fillRect t="-4777" b="-4777"/>
            </a:stretch>
          </a:blipFill>
        </p:spPr>
      </p:sp>
      <p:sp>
        <p:nvSpPr>
          <p:cNvPr id="3" name="Freeform 3"/>
          <p:cNvSpPr/>
          <p:nvPr/>
        </p:nvSpPr>
        <p:spPr>
          <a:xfrm>
            <a:off x="15211586" y="1258100"/>
            <a:ext cx="5051575" cy="8543891"/>
          </a:xfrm>
          <a:custGeom>
            <a:avLst/>
            <a:gdLst/>
            <a:ahLst/>
            <a:cxnLst/>
            <a:rect l="l" t="t" r="r" b="b"/>
            <a:pathLst>
              <a:path w="5051575" h="8543891">
                <a:moveTo>
                  <a:pt x="0" y="0"/>
                </a:moveTo>
                <a:lnTo>
                  <a:pt x="5051575" y="0"/>
                </a:lnTo>
                <a:lnTo>
                  <a:pt x="5051575" y="8543891"/>
                </a:lnTo>
                <a:lnTo>
                  <a:pt x="0" y="8543891"/>
                </a:lnTo>
                <a:lnTo>
                  <a:pt x="0" y="0"/>
                </a:lnTo>
                <a:close/>
              </a:path>
            </a:pathLst>
          </a:custGeom>
          <a:blipFill>
            <a:blip r:embed="rId5"/>
            <a:stretch>
              <a:fillRect/>
            </a:stretch>
          </a:blipFill>
        </p:spPr>
      </p:sp>
      <p:sp>
        <p:nvSpPr>
          <p:cNvPr id="4" name="Freeform 4"/>
          <p:cNvSpPr/>
          <p:nvPr/>
        </p:nvSpPr>
        <p:spPr>
          <a:xfrm>
            <a:off x="-784785" y="5530045"/>
            <a:ext cx="19274505" cy="9010831"/>
          </a:xfrm>
          <a:custGeom>
            <a:avLst/>
            <a:gdLst/>
            <a:ahLst/>
            <a:cxnLst/>
            <a:rect l="l" t="t" r="r" b="b"/>
            <a:pathLst>
              <a:path w="19274505" h="9010831">
                <a:moveTo>
                  <a:pt x="0" y="0"/>
                </a:moveTo>
                <a:lnTo>
                  <a:pt x="19274505" y="0"/>
                </a:lnTo>
                <a:lnTo>
                  <a:pt x="19274505" y="9010832"/>
                </a:lnTo>
                <a:lnTo>
                  <a:pt x="0" y="9010832"/>
                </a:lnTo>
                <a:lnTo>
                  <a:pt x="0" y="0"/>
                </a:lnTo>
                <a:close/>
              </a:path>
            </a:pathLst>
          </a:custGeom>
          <a:blipFill>
            <a:blip r:embed="rId6"/>
            <a:stretch>
              <a:fillRect/>
            </a:stretch>
          </a:blipFill>
        </p:spPr>
      </p:sp>
      <p:sp>
        <p:nvSpPr>
          <p:cNvPr id="5" name="Freeform 5"/>
          <p:cNvSpPr/>
          <p:nvPr/>
        </p:nvSpPr>
        <p:spPr>
          <a:xfrm>
            <a:off x="-3087507" y="601646"/>
            <a:ext cx="6757559" cy="5414494"/>
          </a:xfrm>
          <a:custGeom>
            <a:avLst/>
            <a:gdLst/>
            <a:ahLst/>
            <a:cxnLst/>
            <a:rect l="l" t="t" r="r" b="b"/>
            <a:pathLst>
              <a:path w="6757559" h="5414494">
                <a:moveTo>
                  <a:pt x="0" y="0"/>
                </a:moveTo>
                <a:lnTo>
                  <a:pt x="6757559" y="0"/>
                </a:lnTo>
                <a:lnTo>
                  <a:pt x="6757559" y="5414494"/>
                </a:lnTo>
                <a:lnTo>
                  <a:pt x="0" y="5414494"/>
                </a:lnTo>
                <a:lnTo>
                  <a:pt x="0" y="0"/>
                </a:lnTo>
                <a:close/>
              </a:path>
            </a:pathLst>
          </a:custGeom>
          <a:blipFill>
            <a:blip r:embed="rId7"/>
            <a:stretch>
              <a:fillRect/>
            </a:stretch>
          </a:blipFill>
        </p:spPr>
      </p:sp>
      <p:sp>
        <p:nvSpPr>
          <p:cNvPr id="6" name="Freeform 6"/>
          <p:cNvSpPr/>
          <p:nvPr/>
        </p:nvSpPr>
        <p:spPr>
          <a:xfrm>
            <a:off x="-1297277" y="7868787"/>
            <a:ext cx="16081668" cy="3645178"/>
          </a:xfrm>
          <a:custGeom>
            <a:avLst/>
            <a:gdLst/>
            <a:ahLst/>
            <a:cxnLst/>
            <a:rect l="l" t="t" r="r" b="b"/>
            <a:pathLst>
              <a:path w="16081668" h="3645178">
                <a:moveTo>
                  <a:pt x="0" y="0"/>
                </a:moveTo>
                <a:lnTo>
                  <a:pt x="16081668" y="0"/>
                </a:lnTo>
                <a:lnTo>
                  <a:pt x="16081668" y="3645179"/>
                </a:lnTo>
                <a:lnTo>
                  <a:pt x="0" y="3645179"/>
                </a:lnTo>
                <a:lnTo>
                  <a:pt x="0" y="0"/>
                </a:lnTo>
                <a:close/>
              </a:path>
            </a:pathLst>
          </a:custGeom>
          <a:blipFill>
            <a:blip r:embed="rId8"/>
            <a:stretch>
              <a:fillRect/>
            </a:stretch>
          </a:blipFill>
        </p:spPr>
      </p:sp>
      <p:sp>
        <p:nvSpPr>
          <p:cNvPr id="7" name="Freeform 7"/>
          <p:cNvSpPr/>
          <p:nvPr/>
        </p:nvSpPr>
        <p:spPr>
          <a:xfrm>
            <a:off x="14142221" y="8278631"/>
            <a:ext cx="4593801" cy="2383034"/>
          </a:xfrm>
          <a:custGeom>
            <a:avLst/>
            <a:gdLst/>
            <a:ahLst/>
            <a:cxnLst/>
            <a:rect l="l" t="t" r="r" b="b"/>
            <a:pathLst>
              <a:path w="4593801" h="2383034">
                <a:moveTo>
                  <a:pt x="0" y="0"/>
                </a:moveTo>
                <a:lnTo>
                  <a:pt x="4593802" y="0"/>
                </a:lnTo>
                <a:lnTo>
                  <a:pt x="4593802" y="2383034"/>
                </a:lnTo>
                <a:lnTo>
                  <a:pt x="0" y="2383034"/>
                </a:lnTo>
                <a:lnTo>
                  <a:pt x="0" y="0"/>
                </a:lnTo>
                <a:close/>
              </a:path>
            </a:pathLst>
          </a:custGeom>
          <a:blipFill>
            <a:blip r:embed="rId9"/>
            <a:stretch>
              <a:fillRect/>
            </a:stretch>
          </a:blipFill>
        </p:spPr>
      </p:sp>
      <p:sp>
        <p:nvSpPr>
          <p:cNvPr id="10" name="Rectangle 9"/>
          <p:cNvSpPr/>
          <p:nvPr/>
        </p:nvSpPr>
        <p:spPr>
          <a:xfrm>
            <a:off x="3213210" y="193886"/>
            <a:ext cx="10839833" cy="2123658"/>
          </a:xfrm>
          <a:prstGeom prst="rect">
            <a:avLst/>
          </a:prstGeom>
        </p:spPr>
        <p:txBody>
          <a:bodyPr wrap="square">
            <a:spAutoFit/>
          </a:bodyPr>
          <a:lstStyle/>
          <a:p>
            <a:pPr algn="ctr"/>
            <a:r>
              <a:rPr lang="vi-VN" sz="4400" b="1" smtClean="0">
                <a:solidFill>
                  <a:srgbClr val="222222"/>
                </a:solidFill>
                <a:latin typeface="Times New Roman" panose="02020603050405020304" pitchFamily="18" charset="0"/>
                <a:ea typeface="Calibri" panose="020F0502020204030204" pitchFamily="34" charset="0"/>
              </a:rPr>
              <a:t>Xem video và trả lời câu hỏi</a:t>
            </a:r>
          </a:p>
          <a:p>
            <a:pPr algn="ctr"/>
            <a:r>
              <a:rPr lang="vi-VN" sz="4400" b="1" smtClean="0">
                <a:solidFill>
                  <a:srgbClr val="222222"/>
                </a:solidFill>
                <a:latin typeface="Times New Roman" panose="02020603050405020304" pitchFamily="18" charset="0"/>
                <a:ea typeface="Calibri" panose="020F0502020204030204" pitchFamily="34" charset="0"/>
              </a:rPr>
              <a:t>Giai </a:t>
            </a:r>
            <a:r>
              <a:rPr lang="vi-VN" sz="4400" b="1">
                <a:solidFill>
                  <a:srgbClr val="222222"/>
                </a:solidFill>
                <a:latin typeface="Times New Roman" panose="02020603050405020304" pitchFamily="18" charset="0"/>
                <a:ea typeface="Calibri" panose="020F0502020204030204" pitchFamily="34" charset="0"/>
              </a:rPr>
              <a:t>điệu và bối cảnh âm nhạc ấy gợi cho em những suy nghĩ, cảm xúc gì? </a:t>
            </a:r>
            <a:endParaRPr lang="en-GB" sz="4400"/>
          </a:p>
        </p:txBody>
      </p:sp>
      <p:pic>
        <p:nvPicPr>
          <p:cNvPr id="11" name="Video bài 4.1.Trần Mạnh Tuấn biểu diễn tại bệnh viện dã chiến điều trị Covid - 19.">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10"/>
          <a:stretch>
            <a:fillRect/>
          </a:stretch>
        </p:blipFill>
        <p:spPr>
          <a:xfrm>
            <a:off x="2756535" y="2511429"/>
            <a:ext cx="11753185" cy="6606005"/>
          </a:xfrm>
          <a:prstGeom prst="round2SameRect">
            <a:avLst>
              <a:gd name="adj1" fmla="val 6955"/>
              <a:gd name="adj2" fmla="val 0"/>
            </a:avLst>
          </a:prstGeom>
          <a:ln>
            <a:noFill/>
          </a:ln>
          <a:effectLst>
            <a:reflection blurRad="6350" stA="52000" endPos="35000" dist="25400" dir="5400000" sy="-100000" algn="bl" rotWithShape="0"/>
          </a:effectLst>
          <a:scene3d>
            <a:camera prst="orthographicFront"/>
            <a:lightRig rig="threePt" dir="t"/>
          </a:scene3d>
          <a:sp3d>
            <a:bevelT w="190500" prst="hardEdge"/>
            <a:contourClr>
              <a:srgbClr val="C0C0C0"/>
            </a:contourClr>
          </a:sp3d>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1"/>
                                        </p:tgtEl>
                                      </p:cBhvr>
                                    </p:cmd>
                                  </p:childTnLst>
                                </p:cTn>
                              </p:par>
                            </p:childTnLst>
                          </p:cTn>
                        </p:par>
                      </p:childTnLst>
                    </p:cTn>
                  </p:par>
                </p:childTnLst>
              </p:cTn>
              <p:nextCondLst>
                <p:cond evt="onClick" delay="0">
                  <p:tgtEl>
                    <p:spTgt spid="11"/>
                  </p:tgtEl>
                </p:cond>
              </p:nextCondLst>
            </p:seq>
            <p:video>
              <p:cMediaNode vol="80000">
                <p:cTn id="7" fill="hold" display="0">
                  <p:stCondLst>
                    <p:cond delay="indefinite"/>
                  </p:stCondLst>
                </p:cTn>
                <p:tgtEl>
                  <p:spTgt spid="11"/>
                </p:tgtEl>
              </p:cMediaNode>
            </p:vide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8288000" cy="10312400"/>
          </a:xfrm>
          <a:prstGeom prst="rect">
            <a:avLst/>
          </a:prstGeom>
        </p:spPr>
      </p:pic>
      <p:sp>
        <p:nvSpPr>
          <p:cNvPr id="3" name="Rectangle 2"/>
          <p:cNvSpPr/>
          <p:nvPr/>
        </p:nvSpPr>
        <p:spPr>
          <a:xfrm>
            <a:off x="4343400" y="3009900"/>
            <a:ext cx="8518871" cy="1683731"/>
          </a:xfrm>
          <a:prstGeom prst="rect">
            <a:avLst/>
          </a:prstGeom>
        </p:spPr>
        <p:txBody>
          <a:bodyPr wrap="none">
            <a:spAutoFit/>
          </a:bodyPr>
          <a:lstStyle/>
          <a:p>
            <a:pPr>
              <a:lnSpc>
                <a:spcPct val="115000"/>
              </a:lnSpc>
              <a:spcAft>
                <a:spcPts val="0"/>
              </a:spcAft>
            </a:pPr>
            <a:r>
              <a:rPr lang="vi-VN" sz="9600" b="1">
                <a:solidFill>
                  <a:srgbClr val="FFFF00"/>
                </a:solidFill>
                <a:effectLst>
                  <a:glow rad="101600">
                    <a:schemeClr val="accent2">
                      <a:satMod val="175000"/>
                      <a:alpha val="40000"/>
                    </a:schemeClr>
                  </a:glow>
                </a:effectLst>
                <a:latin typeface="Times New Roman" panose="02020603050405020304" pitchFamily="18" charset="0"/>
                <a:ea typeface="Times New Roman" panose="02020603050405020304" pitchFamily="18" charset="0"/>
                <a:cs typeface="Times New Roman" panose="02020603050405020304" pitchFamily="18" charset="0"/>
              </a:rPr>
              <a:t>IV. TỔNG KẾT</a:t>
            </a:r>
            <a:endParaRPr lang="en-GB" sz="9600">
              <a:solidFill>
                <a:srgbClr val="FFFF00"/>
              </a:solidFill>
              <a:effectLst>
                <a:glow rad="101600">
                  <a:schemeClr val="accent2">
                    <a:satMod val="175000"/>
                    <a:alpha val="40000"/>
                  </a:schemeClr>
                </a:glow>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91027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070"/>
            <a:ext cx="18288000" cy="10925629"/>
          </a:xfrm>
          <a:prstGeom prst="rect">
            <a:avLst/>
          </a:prstGeom>
        </p:spPr>
      </p:pic>
      <p:sp>
        <p:nvSpPr>
          <p:cNvPr id="3" name="Rounded Rectangle 2"/>
          <p:cNvSpPr/>
          <p:nvPr/>
        </p:nvSpPr>
        <p:spPr>
          <a:xfrm>
            <a:off x="457200" y="342900"/>
            <a:ext cx="16154400" cy="4114800"/>
          </a:xfrm>
          <a:prstGeom prst="roundRect">
            <a:avLst/>
          </a:prstGeom>
          <a:solidFill>
            <a:schemeClr val="accent3">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accent6">
                  <a:lumMod val="40000"/>
                  <a:lumOff val="60000"/>
                </a:schemeClr>
              </a:solidFill>
            </a:endParaRPr>
          </a:p>
        </p:txBody>
      </p:sp>
      <p:sp>
        <p:nvSpPr>
          <p:cNvPr id="4" name="Rectangle 3"/>
          <p:cNvSpPr/>
          <p:nvPr/>
        </p:nvSpPr>
        <p:spPr>
          <a:xfrm>
            <a:off x="5867400" y="471273"/>
            <a:ext cx="3429144" cy="808619"/>
          </a:xfrm>
          <a:prstGeom prst="rect">
            <a:avLst/>
          </a:prstGeom>
        </p:spPr>
        <p:txBody>
          <a:bodyPr wrap="none">
            <a:spAutoFit/>
          </a:bodyPr>
          <a:lstStyle/>
          <a:p>
            <a:pPr algn="ctr">
              <a:lnSpc>
                <a:spcPct val="115000"/>
              </a:lnSpc>
              <a:spcAft>
                <a:spcPts val="0"/>
              </a:spcAft>
            </a:pPr>
            <a:r>
              <a:rPr lang="vi-VN" sz="4400" b="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1. Nghệ thuật</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5" name="Rectangle 4"/>
          <p:cNvSpPr/>
          <p:nvPr/>
        </p:nvSpPr>
        <p:spPr>
          <a:xfrm>
            <a:off x="762000" y="1446807"/>
            <a:ext cx="15011400" cy="2640723"/>
          </a:xfrm>
          <a:prstGeom prst="rect">
            <a:avLst/>
          </a:prstGeom>
        </p:spPr>
        <p:txBody>
          <a:bodyPr wrap="square">
            <a:spAutoFit/>
          </a:bodyPr>
          <a:lstStyle/>
          <a:p>
            <a:pPr algn="just">
              <a:lnSpc>
                <a:spcPct val="115000"/>
              </a:lnSpc>
              <a:spcAft>
                <a:spcPts val="0"/>
              </a:spcAft>
            </a:pPr>
            <a:r>
              <a:rPr lang="vi-VN" sz="3600">
                <a:latin typeface="Times New Roman" panose="02020603050405020304" pitchFamily="18" charset="0"/>
                <a:ea typeface="Times New Roman" panose="02020603050405020304" pitchFamily="18" charset="0"/>
                <a:cs typeface="Times New Roman" panose="02020603050405020304" pitchFamily="18" charset="0"/>
              </a:rPr>
              <a:t>- Xây dựng cốt truyện tâm lí, tình huống truyện đặc sắc, thắt nút, cởi nút rất tự nhiên, hợp lý.</a:t>
            </a:r>
            <a:endParaRPr lang="en-GB" sz="36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vi-VN" sz="3600">
                <a:latin typeface="Times New Roman" panose="02020603050405020304" pitchFamily="18" charset="0"/>
                <a:ea typeface="Times New Roman" panose="02020603050405020304" pitchFamily="18" charset="0"/>
                <a:cs typeface="Times New Roman" panose="02020603050405020304" pitchFamily="18" charset="0"/>
              </a:rPr>
              <a:t>- Nghệ thuật miêu tả tâm lý nhân vật sâu sắc, tinh tế.</a:t>
            </a:r>
            <a:endParaRPr lang="en-GB" sz="36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vi-VN" sz="3600">
                <a:latin typeface="Times New Roman" panose="02020603050405020304" pitchFamily="18" charset="0"/>
                <a:ea typeface="Times New Roman" panose="02020603050405020304" pitchFamily="18" charset="0"/>
                <a:cs typeface="Times New Roman" panose="02020603050405020304" pitchFamily="18" charset="0"/>
              </a:rPr>
              <a:t>- Ngôn ngữ nhân vật sinh động, giàu tính khẩu ngữ thể hiện cá tính của nhân vật.</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54657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56" y="0"/>
            <a:ext cx="18280744" cy="10337222"/>
          </a:xfrm>
          <a:prstGeom prst="rect">
            <a:avLst/>
          </a:prstGeom>
        </p:spPr>
      </p:pic>
      <p:sp>
        <p:nvSpPr>
          <p:cNvPr id="3" name="Rounded Rectangle 2"/>
          <p:cNvSpPr/>
          <p:nvPr/>
        </p:nvSpPr>
        <p:spPr>
          <a:xfrm>
            <a:off x="381000" y="419100"/>
            <a:ext cx="6477000" cy="5410200"/>
          </a:xfrm>
          <a:prstGeom prst="roundRect">
            <a:avLst/>
          </a:prstGeom>
          <a:solidFill>
            <a:schemeClr val="accent2">
              <a:lumMod val="60000"/>
              <a:lumOff val="4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p:cNvSpPr/>
          <p:nvPr/>
        </p:nvSpPr>
        <p:spPr>
          <a:xfrm>
            <a:off x="2265603" y="647700"/>
            <a:ext cx="2707793" cy="755400"/>
          </a:xfrm>
          <a:prstGeom prst="rect">
            <a:avLst/>
          </a:prstGeom>
        </p:spPr>
        <p:txBody>
          <a:bodyPr wrap="none">
            <a:spAutoFit/>
          </a:bodyPr>
          <a:lstStyle/>
          <a:p>
            <a:pPr algn="just">
              <a:lnSpc>
                <a:spcPct val="115000"/>
              </a:lnSpc>
              <a:spcAft>
                <a:spcPts val="0"/>
              </a:spcAft>
            </a:pPr>
            <a:r>
              <a:rPr lang="vi-VN" sz="4000" b="1">
                <a:latin typeface="Times New Roman" panose="02020603050405020304" pitchFamily="18" charset="0"/>
                <a:ea typeface="Times New Roman" panose="02020603050405020304" pitchFamily="18" charset="0"/>
                <a:cs typeface="Times New Roman" panose="02020603050405020304" pitchFamily="18" charset="0"/>
              </a:rPr>
              <a:t>2. Nội dung</a:t>
            </a:r>
            <a:endParaRPr lang="en-GB" sz="40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angle 4"/>
          <p:cNvSpPr/>
          <p:nvPr/>
        </p:nvSpPr>
        <p:spPr>
          <a:xfrm>
            <a:off x="914400" y="1631700"/>
            <a:ext cx="5334000" cy="3785652"/>
          </a:xfrm>
          <a:prstGeom prst="rect">
            <a:avLst/>
          </a:prstGeom>
        </p:spPr>
        <p:txBody>
          <a:bodyPr wrap="square">
            <a:spAutoFit/>
          </a:bodyPr>
          <a:lstStyle/>
          <a:p>
            <a:pPr algn="just"/>
            <a:r>
              <a:rPr lang="vi-VN" sz="4000">
                <a:latin typeface="Times New Roman" panose="02020603050405020304" pitchFamily="18" charset="0"/>
                <a:ea typeface="MS Mincho"/>
              </a:rPr>
              <a:t>Tình yêu làng, yêu nước, yêu kháng chiến, của người nông dân phải rời làng đi tản cư được bộc lộ chân thực, cảm động qua nhân vật ông Hai. </a:t>
            </a:r>
            <a:endParaRPr lang="en-GB" sz="4000"/>
          </a:p>
        </p:txBody>
      </p:sp>
    </p:spTree>
    <p:extLst>
      <p:ext uri="{BB962C8B-B14F-4D97-AF65-F5344CB8AC3E}">
        <p14:creationId xmlns:p14="http://schemas.microsoft.com/office/powerpoint/2010/main" val="2130314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6328"/>
            <a:ext cx="18300323" cy="10270672"/>
          </a:xfrm>
          <a:prstGeom prst="rect">
            <a:avLst/>
          </a:prstGeom>
        </p:spPr>
      </p:pic>
      <p:sp>
        <p:nvSpPr>
          <p:cNvPr id="3" name="Rounded Rectangle 2"/>
          <p:cNvSpPr/>
          <p:nvPr/>
        </p:nvSpPr>
        <p:spPr>
          <a:xfrm>
            <a:off x="609600" y="266700"/>
            <a:ext cx="7010400" cy="6362916"/>
          </a:xfrm>
          <a:prstGeom prst="roundRect">
            <a:avLst/>
          </a:prstGeom>
          <a:solidFill>
            <a:schemeClr val="accent6">
              <a:lumMod val="40000"/>
              <a:lumOff val="60000"/>
            </a:schemeClr>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p:cNvSpPr/>
          <p:nvPr/>
        </p:nvSpPr>
        <p:spPr>
          <a:xfrm>
            <a:off x="2958073" y="426573"/>
            <a:ext cx="2313454" cy="678327"/>
          </a:xfrm>
          <a:prstGeom prst="rect">
            <a:avLst/>
          </a:prstGeom>
        </p:spPr>
        <p:txBody>
          <a:bodyPr wrap="none">
            <a:spAutoFit/>
          </a:bodyPr>
          <a:lstStyle/>
          <a:p>
            <a:pPr algn="just">
              <a:lnSpc>
                <a:spcPct val="115000"/>
              </a:lnSpc>
              <a:spcAft>
                <a:spcPts val="0"/>
              </a:spcAft>
              <a:tabLst>
                <a:tab pos="90170" algn="l"/>
                <a:tab pos="180340" algn="l"/>
              </a:tabLst>
            </a:pPr>
            <a:r>
              <a:rPr lang="vi-VN" sz="3600" b="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3. Ý nghĩa </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5" name="Rectangle 4"/>
          <p:cNvSpPr/>
          <p:nvPr/>
        </p:nvSpPr>
        <p:spPr>
          <a:xfrm>
            <a:off x="914400" y="1300843"/>
            <a:ext cx="6400800" cy="5143716"/>
          </a:xfrm>
          <a:prstGeom prst="rect">
            <a:avLst/>
          </a:prstGeom>
        </p:spPr>
        <p:txBody>
          <a:bodyPr wrap="square">
            <a:spAutoFit/>
          </a:bodyPr>
          <a:lstStyle/>
          <a:p>
            <a:pPr algn="just">
              <a:lnSpc>
                <a:spcPct val="115000"/>
              </a:lnSpc>
              <a:spcAft>
                <a:spcPts val="0"/>
              </a:spcAft>
              <a:tabLst>
                <a:tab pos="90170" algn="l"/>
                <a:tab pos="180340" algn="l"/>
              </a:tabLst>
            </a:pPr>
            <a:r>
              <a:rPr lang="vi-VN" sz="3200">
                <a:latin typeface="Times New Roman" panose="02020603050405020304" pitchFamily="18" charset="0"/>
                <a:ea typeface="Times New Roman" panose="02020603050405020304" pitchFamily="18" charset="0"/>
                <a:cs typeface="Times New Roman" panose="02020603050405020304" pitchFamily="18" charset="0"/>
              </a:rPr>
              <a:t>- </a:t>
            </a:r>
            <a:r>
              <a:rPr lang="vi-VN" sz="3200" smtClean="0">
                <a:latin typeface="Times New Roman" panose="02020603050405020304" pitchFamily="18" charset="0"/>
                <a:ea typeface="Times New Roman" panose="02020603050405020304" pitchFamily="18" charset="0"/>
                <a:cs typeface="Times New Roman" panose="02020603050405020304" pitchFamily="18" charset="0"/>
              </a:rPr>
              <a:t>Nhà </a:t>
            </a:r>
            <a:r>
              <a:rPr lang="vi-VN" sz="3200">
                <a:latin typeface="Times New Roman" panose="02020603050405020304" pitchFamily="18" charset="0"/>
                <a:ea typeface="Times New Roman" panose="02020603050405020304" pitchFamily="18" charset="0"/>
                <a:cs typeface="Times New Roman" panose="02020603050405020304" pitchFamily="18" charset="0"/>
              </a:rPr>
              <a:t>văn đã gửi gắm thông điệp sâu sắc: tình yêu làng quê, yêu đất nước là thứ tình cảm cao quý, thiêng liêng bậc nhất của mỗi người.</a:t>
            </a:r>
            <a:endParaRPr lang="en-GB" sz="32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tabLst>
                <a:tab pos="90170" algn="l"/>
                <a:tab pos="180340" algn="l"/>
              </a:tabLst>
            </a:pPr>
            <a:r>
              <a:rPr lang="vi-VN" sz="3200">
                <a:latin typeface="Times New Roman" panose="02020603050405020304" pitchFamily="18" charset="0"/>
                <a:ea typeface="Times New Roman" panose="02020603050405020304" pitchFamily="18" charset="0"/>
                <a:cs typeface="Times New Roman" panose="02020603050405020304" pitchFamily="18" charset="0"/>
              </a:rPr>
              <a:t>- Thông điệp ấy còn nguyên giá trị với cuộc sống ngày nay, tình yêu quê hương đất nước luôn là động lực, sức mạnh để con người có thể sống tốt đẹp hơn.</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51542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a:off x="0"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2"/>
            <a:stretch>
              <a:fillRect t="-4777" b="-4777"/>
            </a:stretch>
          </a:blipFill>
        </p:spPr>
      </p:sp>
      <p:sp>
        <p:nvSpPr>
          <p:cNvPr id="3" name="Freeform 3"/>
          <p:cNvSpPr/>
          <p:nvPr/>
        </p:nvSpPr>
        <p:spPr>
          <a:xfrm>
            <a:off x="2086514" y="6199721"/>
            <a:ext cx="17295702" cy="10886590"/>
          </a:xfrm>
          <a:custGeom>
            <a:avLst/>
            <a:gdLst/>
            <a:ahLst/>
            <a:cxnLst/>
            <a:rect l="l" t="t" r="r" b="b"/>
            <a:pathLst>
              <a:path w="17295702" h="10886590">
                <a:moveTo>
                  <a:pt x="0" y="0"/>
                </a:moveTo>
                <a:lnTo>
                  <a:pt x="17295702" y="0"/>
                </a:lnTo>
                <a:lnTo>
                  <a:pt x="17295702" y="10886589"/>
                </a:lnTo>
                <a:lnTo>
                  <a:pt x="0" y="10886589"/>
                </a:lnTo>
                <a:lnTo>
                  <a:pt x="0" y="0"/>
                </a:lnTo>
                <a:close/>
              </a:path>
            </a:pathLst>
          </a:custGeom>
          <a:blipFill>
            <a:blip r:embed="rId3"/>
            <a:stretch>
              <a:fillRect/>
            </a:stretch>
          </a:blipFill>
        </p:spPr>
      </p:sp>
      <p:grpSp>
        <p:nvGrpSpPr>
          <p:cNvPr id="4" name="Group 4"/>
          <p:cNvGrpSpPr/>
          <p:nvPr/>
        </p:nvGrpSpPr>
        <p:grpSpPr>
          <a:xfrm>
            <a:off x="1155290" y="1562100"/>
            <a:ext cx="11265310" cy="6716531"/>
            <a:chOff x="0" y="0"/>
            <a:chExt cx="2002648" cy="1412484"/>
          </a:xfrm>
        </p:grpSpPr>
        <p:sp>
          <p:nvSpPr>
            <p:cNvPr id="5" name="Freeform 5"/>
            <p:cNvSpPr/>
            <p:nvPr/>
          </p:nvSpPr>
          <p:spPr>
            <a:xfrm>
              <a:off x="0" y="0"/>
              <a:ext cx="2002648" cy="1412484"/>
            </a:xfrm>
            <a:custGeom>
              <a:avLst/>
              <a:gdLst/>
              <a:ahLst/>
              <a:cxnLst/>
              <a:rect l="l" t="t" r="r" b="b"/>
              <a:pathLst>
                <a:path w="2002648" h="1412484">
                  <a:moveTo>
                    <a:pt x="30456" y="0"/>
                  </a:moveTo>
                  <a:lnTo>
                    <a:pt x="1972191" y="0"/>
                  </a:lnTo>
                  <a:cubicBezTo>
                    <a:pt x="1980269" y="0"/>
                    <a:pt x="1988015" y="3209"/>
                    <a:pt x="1993727" y="8920"/>
                  </a:cubicBezTo>
                  <a:cubicBezTo>
                    <a:pt x="1999439" y="14632"/>
                    <a:pt x="2002648" y="22379"/>
                    <a:pt x="2002648" y="30456"/>
                  </a:cubicBezTo>
                  <a:lnTo>
                    <a:pt x="2002648" y="1382028"/>
                  </a:lnTo>
                  <a:cubicBezTo>
                    <a:pt x="2002648" y="1398848"/>
                    <a:pt x="1989012" y="1412484"/>
                    <a:pt x="1972191" y="1412484"/>
                  </a:cubicBezTo>
                  <a:lnTo>
                    <a:pt x="30456" y="1412484"/>
                  </a:lnTo>
                  <a:cubicBezTo>
                    <a:pt x="22379" y="1412484"/>
                    <a:pt x="14632" y="1409275"/>
                    <a:pt x="8920" y="1403564"/>
                  </a:cubicBezTo>
                  <a:cubicBezTo>
                    <a:pt x="3209" y="1397852"/>
                    <a:pt x="0" y="1390105"/>
                    <a:pt x="0" y="1382028"/>
                  </a:cubicBezTo>
                  <a:lnTo>
                    <a:pt x="0" y="30456"/>
                  </a:lnTo>
                  <a:cubicBezTo>
                    <a:pt x="0" y="13636"/>
                    <a:pt x="13636" y="0"/>
                    <a:pt x="30456" y="0"/>
                  </a:cubicBezTo>
                  <a:close/>
                </a:path>
              </a:pathLst>
            </a:custGeom>
            <a:solidFill>
              <a:srgbClr val="FFFFFF"/>
            </a:solidFill>
          </p:spPr>
        </p:sp>
        <p:sp>
          <p:nvSpPr>
            <p:cNvPr id="6" name="TextBox 6"/>
            <p:cNvSpPr txBox="1"/>
            <p:nvPr/>
          </p:nvSpPr>
          <p:spPr>
            <a:xfrm>
              <a:off x="0" y="-38100"/>
              <a:ext cx="2002648" cy="1450584"/>
            </a:xfrm>
            <a:prstGeom prst="rect">
              <a:avLst/>
            </a:prstGeom>
          </p:spPr>
          <p:txBody>
            <a:bodyPr lIns="50800" tIns="50800" rIns="50800" bIns="50800" rtlCol="0" anchor="ctr"/>
            <a:lstStyle/>
            <a:p>
              <a:pPr algn="ctr">
                <a:lnSpc>
                  <a:spcPts val="2659"/>
                </a:lnSpc>
              </a:pPr>
              <a:endParaRPr/>
            </a:p>
          </p:txBody>
        </p:sp>
      </p:grpSp>
      <p:sp>
        <p:nvSpPr>
          <p:cNvPr id="7" name="Freeform 7"/>
          <p:cNvSpPr/>
          <p:nvPr/>
        </p:nvSpPr>
        <p:spPr>
          <a:xfrm>
            <a:off x="-1297277" y="7868787"/>
            <a:ext cx="16081668" cy="3645178"/>
          </a:xfrm>
          <a:custGeom>
            <a:avLst/>
            <a:gdLst/>
            <a:ahLst/>
            <a:cxnLst/>
            <a:rect l="l" t="t" r="r" b="b"/>
            <a:pathLst>
              <a:path w="16081668" h="3645178">
                <a:moveTo>
                  <a:pt x="0" y="0"/>
                </a:moveTo>
                <a:lnTo>
                  <a:pt x="16081668" y="0"/>
                </a:lnTo>
                <a:lnTo>
                  <a:pt x="16081668" y="3645179"/>
                </a:lnTo>
                <a:lnTo>
                  <a:pt x="0" y="3645179"/>
                </a:lnTo>
                <a:lnTo>
                  <a:pt x="0" y="0"/>
                </a:lnTo>
                <a:close/>
              </a:path>
            </a:pathLst>
          </a:custGeom>
          <a:blipFill>
            <a:blip r:embed="rId4"/>
            <a:stretch>
              <a:fillRect/>
            </a:stretch>
          </a:blipFill>
        </p:spPr>
      </p:sp>
      <p:sp>
        <p:nvSpPr>
          <p:cNvPr id="8" name="Freeform 8"/>
          <p:cNvSpPr/>
          <p:nvPr/>
        </p:nvSpPr>
        <p:spPr>
          <a:xfrm>
            <a:off x="14142221" y="8278631"/>
            <a:ext cx="4593801" cy="2383034"/>
          </a:xfrm>
          <a:custGeom>
            <a:avLst/>
            <a:gdLst/>
            <a:ahLst/>
            <a:cxnLst/>
            <a:rect l="l" t="t" r="r" b="b"/>
            <a:pathLst>
              <a:path w="4593801" h="2383034">
                <a:moveTo>
                  <a:pt x="0" y="0"/>
                </a:moveTo>
                <a:lnTo>
                  <a:pt x="4593802" y="0"/>
                </a:lnTo>
                <a:lnTo>
                  <a:pt x="4593802" y="2383034"/>
                </a:lnTo>
                <a:lnTo>
                  <a:pt x="0" y="2383034"/>
                </a:lnTo>
                <a:lnTo>
                  <a:pt x="0" y="0"/>
                </a:lnTo>
                <a:close/>
              </a:path>
            </a:pathLst>
          </a:custGeom>
          <a:blipFill>
            <a:blip r:embed="rId5"/>
            <a:stretch>
              <a:fillRect/>
            </a:stretch>
          </a:blipFill>
        </p:spPr>
      </p:sp>
      <p:sp>
        <p:nvSpPr>
          <p:cNvPr id="10" name="TextBox 10"/>
          <p:cNvSpPr txBox="1"/>
          <p:nvPr/>
        </p:nvSpPr>
        <p:spPr>
          <a:xfrm>
            <a:off x="1432333" y="1959477"/>
            <a:ext cx="10076499" cy="5909310"/>
          </a:xfrm>
          <a:prstGeom prst="rect">
            <a:avLst/>
          </a:prstGeom>
        </p:spPr>
        <p:txBody>
          <a:bodyPr wrap="square" lIns="0" tIns="0" rIns="0" bIns="0" rtlCol="0" anchor="t">
            <a:spAutoFit/>
          </a:bodyPr>
          <a:lstStyle/>
          <a:p>
            <a:pPr algn="just"/>
            <a:r>
              <a:rPr lang="vi-VN" sz="3200">
                <a:latin typeface="Times New Roman" panose="02020603050405020304" pitchFamily="18" charset="0"/>
                <a:cs typeface="Times New Roman" panose="02020603050405020304" pitchFamily="18" charset="0"/>
              </a:rPr>
              <a:t>- Nắm được những nét chính về tác giả, xuất xứ tác phẩm (nếu có);</a:t>
            </a:r>
            <a:endParaRPr lang="en-GB" sz="3200">
              <a:latin typeface="Times New Roman" panose="02020603050405020304" pitchFamily="18" charset="0"/>
              <a:cs typeface="Times New Roman" panose="02020603050405020304" pitchFamily="18" charset="0"/>
            </a:endParaRPr>
          </a:p>
          <a:p>
            <a:pPr algn="just"/>
            <a:r>
              <a:rPr lang="vi-VN" sz="3200">
                <a:latin typeface="Times New Roman" panose="02020603050405020304" pitchFamily="18" charset="0"/>
                <a:cs typeface="Times New Roman" panose="02020603050405020304" pitchFamily="18" charset="0"/>
              </a:rPr>
              <a:t>- Tóm tắt được nội dung của truyện.</a:t>
            </a:r>
            <a:endParaRPr lang="en-GB" sz="3200">
              <a:latin typeface="Times New Roman" panose="02020603050405020304" pitchFamily="18" charset="0"/>
              <a:cs typeface="Times New Roman" panose="02020603050405020304" pitchFamily="18" charset="0"/>
            </a:endParaRPr>
          </a:p>
          <a:p>
            <a:pPr algn="just"/>
            <a:r>
              <a:rPr lang="vi-VN" sz="3200">
                <a:latin typeface="Times New Roman" panose="02020603050405020304" pitchFamily="18" charset="0"/>
                <a:cs typeface="Times New Roman" panose="02020603050405020304" pitchFamily="18" charset="0"/>
              </a:rPr>
              <a:t>- Xác định được ngôi kể, nhân vật chính của truyện;</a:t>
            </a:r>
            <a:endParaRPr lang="en-GB" sz="3200">
              <a:latin typeface="Times New Roman" panose="02020603050405020304" pitchFamily="18" charset="0"/>
              <a:cs typeface="Times New Roman" panose="02020603050405020304" pitchFamily="18" charset="0"/>
            </a:endParaRPr>
          </a:p>
          <a:p>
            <a:pPr algn="just"/>
            <a:r>
              <a:rPr lang="vi-VN" sz="3200">
                <a:latin typeface="Times New Roman" panose="02020603050405020304" pitchFamily="18" charset="0"/>
                <a:cs typeface="Times New Roman" panose="02020603050405020304" pitchFamily="18" charset="0"/>
              </a:rPr>
              <a:t>- Nắm được những yếu tố nổi bật về nội dung của truyện: đề tài, chủ đề; tư tưởng, cảm hứng chủ đạo của tác giả,… được thể hiện trong truyện.</a:t>
            </a:r>
            <a:endParaRPr lang="en-GB" sz="3200">
              <a:latin typeface="Times New Roman" panose="02020603050405020304" pitchFamily="18" charset="0"/>
              <a:cs typeface="Times New Roman" panose="02020603050405020304" pitchFamily="18" charset="0"/>
            </a:endParaRPr>
          </a:p>
          <a:p>
            <a:pPr algn="just"/>
            <a:r>
              <a:rPr lang="vi-VN" sz="3200">
                <a:latin typeface="Times New Roman" panose="02020603050405020304" pitchFamily="18" charset="0"/>
                <a:cs typeface="Times New Roman" panose="02020603050405020304" pitchFamily="18" charset="0"/>
              </a:rPr>
              <a:t>- Nắm được những đặc sắc về nghệ thuật truyện: cốt truyện, ngôn ngữ, nghệ thuật xây dựng nhân vật,…</a:t>
            </a:r>
            <a:endParaRPr lang="en-GB" sz="3200">
              <a:latin typeface="Times New Roman" panose="02020603050405020304" pitchFamily="18" charset="0"/>
              <a:cs typeface="Times New Roman" panose="02020603050405020304" pitchFamily="18" charset="0"/>
            </a:endParaRPr>
          </a:p>
          <a:p>
            <a:pPr algn="just"/>
            <a:r>
              <a:rPr lang="vi-VN" sz="3200">
                <a:latin typeface="Times New Roman" panose="02020603050405020304" pitchFamily="18" charset="0"/>
                <a:cs typeface="Times New Roman" panose="02020603050405020304" pitchFamily="18" charset="0"/>
              </a:rPr>
              <a:t>- Nắm được ý nghĩa của văn bản trong bối cảnh tiếp nhận cụ thể.</a:t>
            </a:r>
            <a:endParaRPr lang="en-GB" sz="3200">
              <a:latin typeface="Times New Roman" panose="02020603050405020304" pitchFamily="18" charset="0"/>
              <a:cs typeface="Times New Roman" panose="02020603050405020304" pitchFamily="18" charset="0"/>
            </a:endParaRPr>
          </a:p>
          <a:p>
            <a:pPr algn="just"/>
            <a:r>
              <a:rPr lang="vi-VN" sz="3200">
                <a:latin typeface="Times New Roman" panose="02020603050405020304" pitchFamily="18" charset="0"/>
                <a:cs typeface="Times New Roman" panose="02020603050405020304" pitchFamily="18" charset="0"/>
              </a:rPr>
              <a:t>- Rút ra được thông điệp/bài học ý nghĩa từ truyện.</a:t>
            </a:r>
            <a:endParaRPr lang="en-US" sz="2822">
              <a:solidFill>
                <a:srgbClr val="000000"/>
              </a:solidFill>
              <a:latin typeface="Times New Roman" panose="02020603050405020304" pitchFamily="18" charset="0"/>
              <a:ea typeface="One Little Font"/>
              <a:cs typeface="Times New Roman" panose="02020603050405020304" pitchFamily="18" charset="0"/>
              <a:sym typeface="One Little Font"/>
            </a:endParaRPr>
          </a:p>
        </p:txBody>
      </p:sp>
      <p:sp>
        <p:nvSpPr>
          <p:cNvPr id="11" name="Freeform 11"/>
          <p:cNvSpPr/>
          <p:nvPr/>
        </p:nvSpPr>
        <p:spPr>
          <a:xfrm>
            <a:off x="12135037" y="971490"/>
            <a:ext cx="8608171" cy="6897297"/>
          </a:xfrm>
          <a:custGeom>
            <a:avLst/>
            <a:gdLst/>
            <a:ahLst/>
            <a:cxnLst/>
            <a:rect l="l" t="t" r="r" b="b"/>
            <a:pathLst>
              <a:path w="8608171" h="6897297">
                <a:moveTo>
                  <a:pt x="0" y="0"/>
                </a:moveTo>
                <a:lnTo>
                  <a:pt x="8608171" y="0"/>
                </a:lnTo>
                <a:lnTo>
                  <a:pt x="8608171" y="6897297"/>
                </a:lnTo>
                <a:lnTo>
                  <a:pt x="0" y="6897297"/>
                </a:lnTo>
                <a:lnTo>
                  <a:pt x="0" y="0"/>
                </a:lnTo>
                <a:close/>
              </a:path>
            </a:pathLst>
          </a:custGeom>
          <a:blipFill>
            <a:blip r:embed="rId6"/>
            <a:stretch>
              <a:fillRect/>
            </a:stretch>
          </a:blipFill>
        </p:spPr>
      </p:sp>
      <p:sp>
        <p:nvSpPr>
          <p:cNvPr id="12" name="Rectangle 11"/>
          <p:cNvSpPr/>
          <p:nvPr/>
        </p:nvSpPr>
        <p:spPr>
          <a:xfrm>
            <a:off x="1620536" y="419337"/>
            <a:ext cx="9700091" cy="871008"/>
          </a:xfrm>
          <a:prstGeom prst="rect">
            <a:avLst/>
          </a:prstGeom>
        </p:spPr>
        <p:txBody>
          <a:bodyPr wrap="none">
            <a:spAutoFit/>
          </a:bodyPr>
          <a:lstStyle/>
          <a:p>
            <a:pPr algn="just">
              <a:lnSpc>
                <a:spcPct val="115000"/>
              </a:lnSpc>
              <a:spcAft>
                <a:spcPts val="0"/>
              </a:spcAft>
              <a:tabLst>
                <a:tab pos="90170" algn="l"/>
                <a:tab pos="180340" algn="l"/>
              </a:tabLst>
            </a:pPr>
            <a:r>
              <a:rPr lang="vi-VN" sz="4400" b="1">
                <a:latin typeface="Times New Roman" panose="02020603050405020304" pitchFamily="18" charset="0"/>
                <a:ea typeface="Times New Roman" panose="02020603050405020304" pitchFamily="18" charset="0"/>
                <a:cs typeface="Times New Roman" panose="02020603050405020304" pitchFamily="18" charset="0"/>
              </a:rPr>
              <a:t>4. Bài học về cách đọc hiểu truyện ngắn</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par>
                                <p:cTn id="13" presetID="16" presetClass="entr" presetSubtype="21"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4472"/>
            <a:ext cx="18288000" cy="10892971"/>
          </a:xfrm>
          <a:prstGeom prst="rect">
            <a:avLst/>
          </a:prstGeom>
        </p:spPr>
      </p:pic>
      <p:sp>
        <p:nvSpPr>
          <p:cNvPr id="3" name="Rectangle 2"/>
          <p:cNvSpPr/>
          <p:nvPr/>
        </p:nvSpPr>
        <p:spPr>
          <a:xfrm>
            <a:off x="228600" y="495300"/>
            <a:ext cx="7151317" cy="4154984"/>
          </a:xfrm>
          <a:prstGeom prst="rect">
            <a:avLst/>
          </a:prstGeom>
        </p:spPr>
        <p:txBody>
          <a:bodyPr wrap="none">
            <a:spAutoFit/>
          </a:bodyPr>
          <a:lstStyle/>
          <a:p>
            <a:pPr algn="ctr" eaLnBrk="0" fontAlgn="base" hangingPunct="0">
              <a:lnSpc>
                <a:spcPct val="150000"/>
              </a:lnSpc>
              <a:spcAft>
                <a:spcPts val="0"/>
              </a:spcAft>
            </a:pPr>
            <a:r>
              <a:rPr lang="vi-VN" sz="8800" b="1" smtClean="0">
                <a:solidFill>
                  <a:srgbClr val="FFFF00"/>
                </a:solidFill>
                <a:effectLst>
                  <a:glow rad="101600">
                    <a:schemeClr val="accent2">
                      <a:satMod val="175000"/>
                      <a:alpha val="40000"/>
                    </a:schemeClr>
                  </a:glow>
                  <a:outerShdw blurRad="38100" dist="38100" dir="2700000" algn="tl">
                    <a:srgbClr val="000000">
                      <a:alpha val="43137"/>
                    </a:srgbClr>
                  </a:outerShdw>
                </a:effectLst>
                <a:latin typeface="#9Slide05 Aphrodite Pro" panose="02000000000000000000" pitchFamily="2" charset="-93"/>
              </a:rPr>
              <a:t>Hoạt động 3</a:t>
            </a:r>
          </a:p>
          <a:p>
            <a:pPr algn="ctr" eaLnBrk="0" fontAlgn="base" hangingPunct="0">
              <a:lnSpc>
                <a:spcPct val="150000"/>
              </a:lnSpc>
              <a:spcAft>
                <a:spcPts val="0"/>
              </a:spcAft>
            </a:pPr>
            <a:r>
              <a:rPr lang="vi-VN" sz="8800" b="1" smtClean="0">
                <a:solidFill>
                  <a:srgbClr val="FFFF00"/>
                </a:solidFill>
                <a:effectLst>
                  <a:glow rad="101600">
                    <a:schemeClr val="accent2">
                      <a:satMod val="175000"/>
                      <a:alpha val="40000"/>
                    </a:schemeClr>
                  </a:glow>
                  <a:outerShdw blurRad="38100" dist="38100" dir="2700000" algn="tl">
                    <a:srgbClr val="000000">
                      <a:alpha val="43137"/>
                    </a:srgbClr>
                  </a:outerShdw>
                </a:effectLst>
                <a:latin typeface="#9Slide05 Aphrodite Pro" panose="02000000000000000000" pitchFamily="2" charset="-93"/>
              </a:rPr>
              <a:t>Luyện Tập</a:t>
            </a:r>
            <a:endParaRPr lang="en-GB" sz="8800" b="1">
              <a:solidFill>
                <a:srgbClr val="FFFF00"/>
              </a:solidFill>
              <a:effectLst>
                <a:glow rad="101600">
                  <a:schemeClr val="accent2">
                    <a:satMod val="175000"/>
                    <a:alpha val="40000"/>
                  </a:schemeClr>
                </a:glow>
                <a:outerShdw blurRad="38100" dist="38100" dir="2700000" algn="tl">
                  <a:srgbClr val="000000">
                    <a:alpha val="43137"/>
                  </a:srgbClr>
                </a:outerShdw>
              </a:effectLst>
              <a:latin typeface="#9Slide05 Aphrodite Pro" panose="02000000000000000000" pitchFamily="2" charset="-93"/>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329"/>
            <a:ext cx="7652657" cy="4901796"/>
          </a:xfrm>
          <a:prstGeom prst="rect">
            <a:avLst/>
          </a:prstGeom>
        </p:spPr>
      </p:pic>
    </p:spTree>
    <p:extLst>
      <p:ext uri="{BB962C8B-B14F-4D97-AF65-F5344CB8AC3E}">
        <p14:creationId xmlns:p14="http://schemas.microsoft.com/office/powerpoint/2010/main" val="37935800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a:off x="0"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2"/>
            <a:stretch>
              <a:fillRect t="-4777" b="-4777"/>
            </a:stretch>
          </a:blipFill>
        </p:spPr>
      </p:sp>
      <p:sp>
        <p:nvSpPr>
          <p:cNvPr id="3" name="Freeform 3"/>
          <p:cNvSpPr/>
          <p:nvPr/>
        </p:nvSpPr>
        <p:spPr>
          <a:xfrm>
            <a:off x="15211586" y="1258100"/>
            <a:ext cx="5051575" cy="8543891"/>
          </a:xfrm>
          <a:custGeom>
            <a:avLst/>
            <a:gdLst/>
            <a:ahLst/>
            <a:cxnLst/>
            <a:rect l="l" t="t" r="r" b="b"/>
            <a:pathLst>
              <a:path w="5051575" h="8543891">
                <a:moveTo>
                  <a:pt x="0" y="0"/>
                </a:moveTo>
                <a:lnTo>
                  <a:pt x="5051575" y="0"/>
                </a:lnTo>
                <a:lnTo>
                  <a:pt x="5051575" y="8543891"/>
                </a:lnTo>
                <a:lnTo>
                  <a:pt x="0" y="8543891"/>
                </a:lnTo>
                <a:lnTo>
                  <a:pt x="0" y="0"/>
                </a:lnTo>
                <a:close/>
              </a:path>
            </a:pathLst>
          </a:custGeom>
          <a:blipFill>
            <a:blip r:embed="rId3"/>
            <a:stretch>
              <a:fillRect/>
            </a:stretch>
          </a:blipFill>
        </p:spPr>
      </p:sp>
      <p:sp>
        <p:nvSpPr>
          <p:cNvPr id="4" name="TextBox 4"/>
          <p:cNvSpPr txBox="1"/>
          <p:nvPr/>
        </p:nvSpPr>
        <p:spPr>
          <a:xfrm>
            <a:off x="3873013" y="2762259"/>
            <a:ext cx="10541975" cy="1372171"/>
          </a:xfrm>
          <a:prstGeom prst="rect">
            <a:avLst/>
          </a:prstGeom>
        </p:spPr>
        <p:txBody>
          <a:bodyPr lIns="0" tIns="0" rIns="0" bIns="0" rtlCol="0" anchor="t">
            <a:spAutoFit/>
          </a:bodyPr>
          <a:lstStyle/>
          <a:p>
            <a:pPr algn="ctr">
              <a:lnSpc>
                <a:spcPts val="10681"/>
              </a:lnSpc>
              <a:spcBef>
                <a:spcPct val="0"/>
              </a:spcBef>
            </a:pPr>
            <a:r>
              <a:rPr lang="pt-BR" sz="9600" b="1">
                <a:effectLst>
                  <a:reflection blurRad="6350" stA="55000" endA="300" endPos="45500" dir="5400000" sy="-100000" algn="bl" rotWithShape="0"/>
                </a:effectLst>
                <a:latin typeface="Times New Roman" panose="02020603050405020304" pitchFamily="18" charset="0"/>
                <a:cs typeface="Times New Roman" panose="02020603050405020304" pitchFamily="18" charset="0"/>
              </a:rPr>
              <a:t>V. THỰC HÀNH</a:t>
            </a:r>
            <a:endParaRPr lang="en-US" sz="11485">
              <a:solidFill>
                <a:srgbClr val="257167"/>
              </a:solidFill>
              <a:effectLst>
                <a:reflection blurRad="6350" stA="55000" endA="300" endPos="45500" dir="5400000" sy="-100000" algn="bl" rotWithShape="0"/>
              </a:effectLst>
              <a:latin typeface="Times New Roman" panose="02020603050405020304" pitchFamily="18" charset="0"/>
              <a:ea typeface="Lilita One"/>
              <a:cs typeface="Times New Roman" panose="02020603050405020304" pitchFamily="18" charset="0"/>
              <a:sym typeface="Lilita One"/>
            </a:endParaRPr>
          </a:p>
        </p:txBody>
      </p:sp>
      <p:sp>
        <p:nvSpPr>
          <p:cNvPr id="5" name="Freeform 5"/>
          <p:cNvSpPr/>
          <p:nvPr/>
        </p:nvSpPr>
        <p:spPr>
          <a:xfrm>
            <a:off x="-784785" y="5530045"/>
            <a:ext cx="19274505" cy="9010831"/>
          </a:xfrm>
          <a:custGeom>
            <a:avLst/>
            <a:gdLst/>
            <a:ahLst/>
            <a:cxnLst/>
            <a:rect l="l" t="t" r="r" b="b"/>
            <a:pathLst>
              <a:path w="19274505" h="9010831">
                <a:moveTo>
                  <a:pt x="0" y="0"/>
                </a:moveTo>
                <a:lnTo>
                  <a:pt x="19274505" y="0"/>
                </a:lnTo>
                <a:lnTo>
                  <a:pt x="19274505" y="9010832"/>
                </a:lnTo>
                <a:lnTo>
                  <a:pt x="0" y="9010832"/>
                </a:lnTo>
                <a:lnTo>
                  <a:pt x="0" y="0"/>
                </a:lnTo>
                <a:close/>
              </a:path>
            </a:pathLst>
          </a:custGeom>
          <a:blipFill>
            <a:blip r:embed="rId4"/>
            <a:stretch>
              <a:fillRect/>
            </a:stretch>
          </a:blipFill>
        </p:spPr>
      </p:sp>
      <p:sp>
        <p:nvSpPr>
          <p:cNvPr id="6" name="Freeform 6"/>
          <p:cNvSpPr/>
          <p:nvPr/>
        </p:nvSpPr>
        <p:spPr>
          <a:xfrm>
            <a:off x="-1297277" y="7868787"/>
            <a:ext cx="16081668" cy="3645178"/>
          </a:xfrm>
          <a:custGeom>
            <a:avLst/>
            <a:gdLst/>
            <a:ahLst/>
            <a:cxnLst/>
            <a:rect l="l" t="t" r="r" b="b"/>
            <a:pathLst>
              <a:path w="16081668" h="3645178">
                <a:moveTo>
                  <a:pt x="0" y="0"/>
                </a:moveTo>
                <a:lnTo>
                  <a:pt x="16081668" y="0"/>
                </a:lnTo>
                <a:lnTo>
                  <a:pt x="16081668" y="3645179"/>
                </a:lnTo>
                <a:lnTo>
                  <a:pt x="0" y="3645179"/>
                </a:lnTo>
                <a:lnTo>
                  <a:pt x="0" y="0"/>
                </a:lnTo>
                <a:close/>
              </a:path>
            </a:pathLst>
          </a:custGeom>
          <a:blipFill>
            <a:blip r:embed="rId5"/>
            <a:stretch>
              <a:fillRect/>
            </a:stretch>
          </a:blipFill>
        </p:spPr>
      </p:sp>
      <p:sp>
        <p:nvSpPr>
          <p:cNvPr id="7" name="Freeform 7"/>
          <p:cNvSpPr/>
          <p:nvPr/>
        </p:nvSpPr>
        <p:spPr>
          <a:xfrm>
            <a:off x="14142221" y="8278631"/>
            <a:ext cx="4593801" cy="2383034"/>
          </a:xfrm>
          <a:custGeom>
            <a:avLst/>
            <a:gdLst/>
            <a:ahLst/>
            <a:cxnLst/>
            <a:rect l="l" t="t" r="r" b="b"/>
            <a:pathLst>
              <a:path w="4593801" h="2383034">
                <a:moveTo>
                  <a:pt x="0" y="0"/>
                </a:moveTo>
                <a:lnTo>
                  <a:pt x="4593802" y="0"/>
                </a:lnTo>
                <a:lnTo>
                  <a:pt x="4593802" y="2383034"/>
                </a:lnTo>
                <a:lnTo>
                  <a:pt x="0" y="2383034"/>
                </a:lnTo>
                <a:lnTo>
                  <a:pt x="0" y="0"/>
                </a:lnTo>
                <a:close/>
              </a:path>
            </a:pathLst>
          </a:custGeom>
          <a:blipFill>
            <a:blip r:embed="rId6"/>
            <a:stretch>
              <a:fillRect/>
            </a:stretch>
          </a:blipFill>
        </p:spPr>
      </p:sp>
      <p:sp>
        <p:nvSpPr>
          <p:cNvPr id="8" name="Freeform 8"/>
          <p:cNvSpPr/>
          <p:nvPr/>
        </p:nvSpPr>
        <p:spPr>
          <a:xfrm>
            <a:off x="-3087507" y="601646"/>
            <a:ext cx="6757559" cy="5414494"/>
          </a:xfrm>
          <a:custGeom>
            <a:avLst/>
            <a:gdLst/>
            <a:ahLst/>
            <a:cxnLst/>
            <a:rect l="l" t="t" r="r" b="b"/>
            <a:pathLst>
              <a:path w="6757559" h="5414494">
                <a:moveTo>
                  <a:pt x="0" y="0"/>
                </a:moveTo>
                <a:lnTo>
                  <a:pt x="6757559" y="0"/>
                </a:lnTo>
                <a:lnTo>
                  <a:pt x="6757559" y="5414494"/>
                </a:lnTo>
                <a:lnTo>
                  <a:pt x="0" y="5414494"/>
                </a:lnTo>
                <a:lnTo>
                  <a:pt x="0" y="0"/>
                </a:lnTo>
                <a:close/>
              </a:path>
            </a:pathLst>
          </a:custGeom>
          <a:blipFill>
            <a:blip r:embed="rId7"/>
            <a:stretch>
              <a:fillRect/>
            </a:stretch>
          </a:blipFill>
        </p:spPr>
      </p:sp>
    </p:spTree>
    <p:extLst>
      <p:ext uri="{BB962C8B-B14F-4D97-AF65-F5344CB8AC3E}">
        <p14:creationId xmlns:p14="http://schemas.microsoft.com/office/powerpoint/2010/main" val="56189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7" name="H1">
            <a:hlinkClick r:id="rId3" action="ppaction://hlinksldjump"/>
            <a:extLst>
              <a:ext uri="{FF2B5EF4-FFF2-40B4-BE49-F238E27FC236}">
                <a16:creationId xmlns:a16="http://schemas.microsoft.com/office/drawing/2014/main" id="{B3930045-BFA0-26EE-BE5B-C13D4A0B8749}"/>
              </a:ext>
            </a:extLst>
          </p:cNvPr>
          <p:cNvPicPr>
            <a:picLocks noChangeAspect="1"/>
          </p:cNvPicPr>
          <p:nvPr/>
        </p:nvPicPr>
        <p:blipFill>
          <a:blip r:embed="rId4"/>
          <a:stretch>
            <a:fillRect/>
          </a:stretch>
        </p:blipFill>
        <p:spPr>
          <a:xfrm>
            <a:off x="906422" y="4703794"/>
            <a:ext cx="1621269" cy="4165862"/>
          </a:xfrm>
          <a:prstGeom prst="rect">
            <a:avLst/>
          </a:prstGeom>
        </p:spPr>
      </p:pic>
      <p:pic>
        <p:nvPicPr>
          <p:cNvPr id="28" name="H2">
            <a:hlinkClick r:id="rId5" action="ppaction://hlinksldjump"/>
            <a:extLst>
              <a:ext uri="{FF2B5EF4-FFF2-40B4-BE49-F238E27FC236}">
                <a16:creationId xmlns:a16="http://schemas.microsoft.com/office/drawing/2014/main" id="{DA25FF4D-E6B5-4391-3C54-2C8703254168}"/>
              </a:ext>
            </a:extLst>
          </p:cNvPr>
          <p:cNvPicPr>
            <a:picLocks noChangeAspect="1"/>
          </p:cNvPicPr>
          <p:nvPr/>
        </p:nvPicPr>
        <p:blipFill>
          <a:blip r:embed="rId4"/>
          <a:stretch>
            <a:fillRect/>
          </a:stretch>
        </p:blipFill>
        <p:spPr>
          <a:xfrm>
            <a:off x="2891687" y="4703794"/>
            <a:ext cx="1621269" cy="4165862"/>
          </a:xfrm>
          <a:prstGeom prst="rect">
            <a:avLst/>
          </a:prstGeom>
        </p:spPr>
      </p:pic>
      <p:pic>
        <p:nvPicPr>
          <p:cNvPr id="29" name="H3">
            <a:hlinkClick r:id="rId6" action="ppaction://hlinksldjump"/>
            <a:extLst>
              <a:ext uri="{FF2B5EF4-FFF2-40B4-BE49-F238E27FC236}">
                <a16:creationId xmlns:a16="http://schemas.microsoft.com/office/drawing/2014/main" id="{0078CE2A-A7C0-6B27-0BE4-F014787688A5}"/>
              </a:ext>
            </a:extLst>
          </p:cNvPr>
          <p:cNvPicPr>
            <a:picLocks noChangeAspect="1"/>
          </p:cNvPicPr>
          <p:nvPr/>
        </p:nvPicPr>
        <p:blipFill>
          <a:blip r:embed="rId4"/>
          <a:stretch>
            <a:fillRect/>
          </a:stretch>
        </p:blipFill>
        <p:spPr>
          <a:xfrm>
            <a:off x="4789079" y="4703794"/>
            <a:ext cx="1621269" cy="4165862"/>
          </a:xfrm>
          <a:prstGeom prst="rect">
            <a:avLst/>
          </a:prstGeom>
        </p:spPr>
      </p:pic>
      <p:pic>
        <p:nvPicPr>
          <p:cNvPr id="30" name="H4">
            <a:hlinkClick r:id="rId7" action="ppaction://hlinksldjump"/>
            <a:extLst>
              <a:ext uri="{FF2B5EF4-FFF2-40B4-BE49-F238E27FC236}">
                <a16:creationId xmlns:a16="http://schemas.microsoft.com/office/drawing/2014/main" id="{2B1D098C-822C-E629-9928-494952B30F33}"/>
              </a:ext>
            </a:extLst>
          </p:cNvPr>
          <p:cNvPicPr>
            <a:picLocks noChangeAspect="1"/>
          </p:cNvPicPr>
          <p:nvPr/>
        </p:nvPicPr>
        <p:blipFill>
          <a:blip r:embed="rId4"/>
          <a:stretch>
            <a:fillRect/>
          </a:stretch>
        </p:blipFill>
        <p:spPr>
          <a:xfrm>
            <a:off x="6696317" y="4703794"/>
            <a:ext cx="1621269" cy="4165862"/>
          </a:xfrm>
          <a:prstGeom prst="rect">
            <a:avLst/>
          </a:prstGeom>
        </p:spPr>
      </p:pic>
      <p:pic>
        <p:nvPicPr>
          <p:cNvPr id="31" name="H5">
            <a:hlinkClick r:id="rId8" action="ppaction://hlinksldjump"/>
            <a:extLst>
              <a:ext uri="{FF2B5EF4-FFF2-40B4-BE49-F238E27FC236}">
                <a16:creationId xmlns:a16="http://schemas.microsoft.com/office/drawing/2014/main" id="{5BFC3EF6-9514-1AAB-A20D-8C1B28F49FE6}"/>
              </a:ext>
            </a:extLst>
          </p:cNvPr>
          <p:cNvPicPr>
            <a:picLocks noChangeAspect="1"/>
          </p:cNvPicPr>
          <p:nvPr/>
        </p:nvPicPr>
        <p:blipFill>
          <a:blip r:embed="rId4"/>
          <a:stretch>
            <a:fillRect/>
          </a:stretch>
        </p:blipFill>
        <p:spPr>
          <a:xfrm>
            <a:off x="8592584" y="4703794"/>
            <a:ext cx="1621269" cy="4165862"/>
          </a:xfrm>
          <a:prstGeom prst="rect">
            <a:avLst/>
          </a:prstGeom>
        </p:spPr>
      </p:pic>
      <p:pic>
        <p:nvPicPr>
          <p:cNvPr id="32" name="H6">
            <a:hlinkClick r:id="rId9" action="ppaction://hlinksldjump"/>
            <a:extLst>
              <a:ext uri="{FF2B5EF4-FFF2-40B4-BE49-F238E27FC236}">
                <a16:creationId xmlns:a16="http://schemas.microsoft.com/office/drawing/2014/main" id="{C65DA138-D473-A084-48BA-D2CAAD8AD6B9}"/>
              </a:ext>
            </a:extLst>
          </p:cNvPr>
          <p:cNvPicPr>
            <a:picLocks noChangeAspect="1"/>
          </p:cNvPicPr>
          <p:nvPr/>
        </p:nvPicPr>
        <p:blipFill>
          <a:blip r:embed="rId4"/>
          <a:stretch>
            <a:fillRect/>
          </a:stretch>
        </p:blipFill>
        <p:spPr>
          <a:xfrm>
            <a:off x="10442726" y="4703794"/>
            <a:ext cx="1621269" cy="4165862"/>
          </a:xfrm>
          <a:prstGeom prst="rect">
            <a:avLst/>
          </a:prstGeom>
        </p:spPr>
      </p:pic>
      <p:pic>
        <p:nvPicPr>
          <p:cNvPr id="33" name="H7">
            <a:hlinkClick r:id="rId3" action="ppaction://hlinksldjump"/>
            <a:extLst>
              <a:ext uri="{FF2B5EF4-FFF2-40B4-BE49-F238E27FC236}">
                <a16:creationId xmlns:a16="http://schemas.microsoft.com/office/drawing/2014/main" id="{D9FC46DD-2845-4374-811E-37901E1D88F1}"/>
              </a:ext>
            </a:extLst>
          </p:cNvPr>
          <p:cNvPicPr>
            <a:picLocks noChangeAspect="1"/>
          </p:cNvPicPr>
          <p:nvPr/>
        </p:nvPicPr>
        <p:blipFill>
          <a:blip r:embed="rId4"/>
          <a:stretch>
            <a:fillRect/>
          </a:stretch>
        </p:blipFill>
        <p:spPr>
          <a:xfrm>
            <a:off x="12224486" y="4703794"/>
            <a:ext cx="1621269" cy="4165862"/>
          </a:xfrm>
          <a:prstGeom prst="rect">
            <a:avLst/>
          </a:prstGeom>
        </p:spPr>
      </p:pic>
      <p:pic>
        <p:nvPicPr>
          <p:cNvPr id="34" name="H8">
            <a:hlinkClick r:id="rId10" action="ppaction://hlinksldjump"/>
            <a:extLst>
              <a:ext uri="{FF2B5EF4-FFF2-40B4-BE49-F238E27FC236}">
                <a16:creationId xmlns:a16="http://schemas.microsoft.com/office/drawing/2014/main" id="{C43FD7B2-2267-70A8-F7C2-D91FCC0BCCFF}"/>
              </a:ext>
            </a:extLst>
          </p:cNvPr>
          <p:cNvPicPr>
            <a:picLocks noChangeAspect="1"/>
          </p:cNvPicPr>
          <p:nvPr/>
        </p:nvPicPr>
        <p:blipFill>
          <a:blip r:embed="rId4"/>
          <a:stretch>
            <a:fillRect/>
          </a:stretch>
        </p:blipFill>
        <p:spPr>
          <a:xfrm>
            <a:off x="14153511" y="4703794"/>
            <a:ext cx="1621269" cy="4165862"/>
          </a:xfrm>
          <a:prstGeom prst="rect">
            <a:avLst/>
          </a:prstGeom>
        </p:spPr>
      </p:pic>
      <p:pic>
        <p:nvPicPr>
          <p:cNvPr id="35" name="H9">
            <a:hlinkClick r:id="rId11" action="ppaction://hlinksldjump"/>
            <a:extLst>
              <a:ext uri="{FF2B5EF4-FFF2-40B4-BE49-F238E27FC236}">
                <a16:creationId xmlns:a16="http://schemas.microsoft.com/office/drawing/2014/main" id="{DF2761AD-404B-847A-2837-B575AB970888}"/>
              </a:ext>
            </a:extLst>
          </p:cNvPr>
          <p:cNvPicPr>
            <a:picLocks noChangeAspect="1"/>
          </p:cNvPicPr>
          <p:nvPr/>
        </p:nvPicPr>
        <p:blipFill>
          <a:blip r:embed="rId4"/>
          <a:stretch>
            <a:fillRect/>
          </a:stretch>
        </p:blipFill>
        <p:spPr>
          <a:xfrm>
            <a:off x="16016556" y="4703794"/>
            <a:ext cx="1621269" cy="4165862"/>
          </a:xfrm>
          <a:prstGeom prst="rect">
            <a:avLst/>
          </a:prstGeom>
        </p:spPr>
      </p:pic>
      <p:pic>
        <p:nvPicPr>
          <p:cNvPr id="15" name="c1">
            <a:extLst>
              <a:ext uri="{FF2B5EF4-FFF2-40B4-BE49-F238E27FC236}">
                <a16:creationId xmlns:a16="http://schemas.microsoft.com/office/drawing/2014/main" id="{BB0793F4-2891-2DEE-EC62-C14D778D3213}"/>
              </a:ext>
            </a:extLst>
          </p:cNvPr>
          <p:cNvPicPr>
            <a:picLocks noChangeAspect="1"/>
          </p:cNvPicPr>
          <p:nvPr/>
        </p:nvPicPr>
        <p:blipFill>
          <a:blip r:embed="rId12"/>
          <a:stretch>
            <a:fillRect/>
          </a:stretch>
        </p:blipFill>
        <p:spPr>
          <a:xfrm>
            <a:off x="1032300" y="8197114"/>
            <a:ext cx="1369512" cy="1374884"/>
          </a:xfrm>
          <a:prstGeom prst="rect">
            <a:avLst/>
          </a:prstGeom>
        </p:spPr>
      </p:pic>
      <p:pic>
        <p:nvPicPr>
          <p:cNvPr id="16" name="c2">
            <a:extLst>
              <a:ext uri="{FF2B5EF4-FFF2-40B4-BE49-F238E27FC236}">
                <a16:creationId xmlns:a16="http://schemas.microsoft.com/office/drawing/2014/main" id="{2D2862B2-F898-826B-422D-3501665D8A0D}"/>
              </a:ext>
            </a:extLst>
          </p:cNvPr>
          <p:cNvPicPr>
            <a:picLocks noChangeAspect="1"/>
          </p:cNvPicPr>
          <p:nvPr/>
        </p:nvPicPr>
        <p:blipFill>
          <a:blip r:embed="rId12"/>
          <a:stretch>
            <a:fillRect/>
          </a:stretch>
        </p:blipFill>
        <p:spPr>
          <a:xfrm>
            <a:off x="2952195" y="8197114"/>
            <a:ext cx="1369512" cy="1374884"/>
          </a:xfrm>
          <a:prstGeom prst="rect">
            <a:avLst/>
          </a:prstGeom>
        </p:spPr>
      </p:pic>
      <p:pic>
        <p:nvPicPr>
          <p:cNvPr id="17" name="c3">
            <a:extLst>
              <a:ext uri="{FF2B5EF4-FFF2-40B4-BE49-F238E27FC236}">
                <a16:creationId xmlns:a16="http://schemas.microsoft.com/office/drawing/2014/main" id="{5B142A7B-5F94-334D-C3D5-E69C3C08A170}"/>
              </a:ext>
            </a:extLst>
          </p:cNvPr>
          <p:cNvPicPr>
            <a:picLocks noChangeAspect="1"/>
          </p:cNvPicPr>
          <p:nvPr/>
        </p:nvPicPr>
        <p:blipFill>
          <a:blip r:embed="rId12"/>
          <a:stretch>
            <a:fillRect/>
          </a:stretch>
        </p:blipFill>
        <p:spPr>
          <a:xfrm>
            <a:off x="4928181" y="8197114"/>
            <a:ext cx="1369512" cy="1374884"/>
          </a:xfrm>
          <a:prstGeom prst="rect">
            <a:avLst/>
          </a:prstGeom>
        </p:spPr>
      </p:pic>
      <p:pic>
        <p:nvPicPr>
          <p:cNvPr id="18" name="c4">
            <a:extLst>
              <a:ext uri="{FF2B5EF4-FFF2-40B4-BE49-F238E27FC236}">
                <a16:creationId xmlns:a16="http://schemas.microsoft.com/office/drawing/2014/main" id="{10A0AC91-9C7F-3284-7055-9DD3F9A949D9}"/>
              </a:ext>
            </a:extLst>
          </p:cNvPr>
          <p:cNvPicPr>
            <a:picLocks noChangeAspect="1"/>
          </p:cNvPicPr>
          <p:nvPr/>
        </p:nvPicPr>
        <p:blipFill>
          <a:blip r:embed="rId12"/>
          <a:stretch>
            <a:fillRect/>
          </a:stretch>
        </p:blipFill>
        <p:spPr>
          <a:xfrm>
            <a:off x="6816710" y="8197114"/>
            <a:ext cx="1369512" cy="1374884"/>
          </a:xfrm>
          <a:prstGeom prst="rect">
            <a:avLst/>
          </a:prstGeom>
        </p:spPr>
      </p:pic>
      <p:pic>
        <p:nvPicPr>
          <p:cNvPr id="19" name="c5">
            <a:extLst>
              <a:ext uri="{FF2B5EF4-FFF2-40B4-BE49-F238E27FC236}">
                <a16:creationId xmlns:a16="http://schemas.microsoft.com/office/drawing/2014/main" id="{7C64A7DA-12A3-05EF-33DD-AB1A8CE502B4}"/>
              </a:ext>
            </a:extLst>
          </p:cNvPr>
          <p:cNvPicPr>
            <a:picLocks noChangeAspect="1"/>
          </p:cNvPicPr>
          <p:nvPr/>
        </p:nvPicPr>
        <p:blipFill>
          <a:blip r:embed="rId12"/>
          <a:stretch>
            <a:fillRect/>
          </a:stretch>
        </p:blipFill>
        <p:spPr>
          <a:xfrm>
            <a:off x="8652978" y="8197114"/>
            <a:ext cx="1369512" cy="1374884"/>
          </a:xfrm>
          <a:prstGeom prst="rect">
            <a:avLst/>
          </a:prstGeom>
        </p:spPr>
      </p:pic>
      <p:pic>
        <p:nvPicPr>
          <p:cNvPr id="20" name="c6">
            <a:extLst>
              <a:ext uri="{FF2B5EF4-FFF2-40B4-BE49-F238E27FC236}">
                <a16:creationId xmlns:a16="http://schemas.microsoft.com/office/drawing/2014/main" id="{D1A3F3CB-E34D-0E95-DD57-4C0C874B119F}"/>
              </a:ext>
            </a:extLst>
          </p:cNvPr>
          <p:cNvPicPr>
            <a:picLocks noChangeAspect="1"/>
          </p:cNvPicPr>
          <p:nvPr/>
        </p:nvPicPr>
        <p:blipFill>
          <a:blip r:embed="rId12"/>
          <a:stretch>
            <a:fillRect/>
          </a:stretch>
        </p:blipFill>
        <p:spPr>
          <a:xfrm>
            <a:off x="10495415" y="8197114"/>
            <a:ext cx="1369512" cy="1374884"/>
          </a:xfrm>
          <a:prstGeom prst="rect">
            <a:avLst/>
          </a:prstGeom>
        </p:spPr>
      </p:pic>
      <p:pic>
        <p:nvPicPr>
          <p:cNvPr id="21" name="c7">
            <a:extLst>
              <a:ext uri="{FF2B5EF4-FFF2-40B4-BE49-F238E27FC236}">
                <a16:creationId xmlns:a16="http://schemas.microsoft.com/office/drawing/2014/main" id="{ABF14E47-F561-956F-020D-D9E478DC7F13}"/>
              </a:ext>
            </a:extLst>
          </p:cNvPr>
          <p:cNvPicPr>
            <a:picLocks noChangeAspect="1"/>
          </p:cNvPicPr>
          <p:nvPr/>
        </p:nvPicPr>
        <p:blipFill>
          <a:blip r:embed="rId12"/>
          <a:stretch>
            <a:fillRect/>
          </a:stretch>
        </p:blipFill>
        <p:spPr>
          <a:xfrm>
            <a:off x="12337851" y="8197114"/>
            <a:ext cx="1369512" cy="1374884"/>
          </a:xfrm>
          <a:prstGeom prst="rect">
            <a:avLst/>
          </a:prstGeom>
        </p:spPr>
      </p:pic>
      <p:pic>
        <p:nvPicPr>
          <p:cNvPr id="22" name="c8">
            <a:extLst>
              <a:ext uri="{FF2B5EF4-FFF2-40B4-BE49-F238E27FC236}">
                <a16:creationId xmlns:a16="http://schemas.microsoft.com/office/drawing/2014/main" id="{2EE82792-50F0-6F7E-4ED7-6C818A00E599}"/>
              </a:ext>
            </a:extLst>
          </p:cNvPr>
          <p:cNvPicPr>
            <a:picLocks noChangeAspect="1"/>
          </p:cNvPicPr>
          <p:nvPr/>
        </p:nvPicPr>
        <p:blipFill>
          <a:blip r:embed="rId12"/>
          <a:stretch>
            <a:fillRect/>
          </a:stretch>
        </p:blipFill>
        <p:spPr>
          <a:xfrm>
            <a:off x="14180288" y="8197112"/>
            <a:ext cx="1369512" cy="1374884"/>
          </a:xfrm>
          <a:prstGeom prst="rect">
            <a:avLst/>
          </a:prstGeom>
        </p:spPr>
      </p:pic>
      <p:pic>
        <p:nvPicPr>
          <p:cNvPr id="23" name="c9">
            <a:extLst>
              <a:ext uri="{FF2B5EF4-FFF2-40B4-BE49-F238E27FC236}">
                <a16:creationId xmlns:a16="http://schemas.microsoft.com/office/drawing/2014/main" id="{EF493782-D5D0-43D4-C755-DDFD5235A19C}"/>
              </a:ext>
            </a:extLst>
          </p:cNvPr>
          <p:cNvPicPr>
            <a:picLocks noChangeAspect="1"/>
          </p:cNvPicPr>
          <p:nvPr/>
        </p:nvPicPr>
        <p:blipFill>
          <a:blip r:embed="rId12"/>
          <a:stretch>
            <a:fillRect/>
          </a:stretch>
        </p:blipFill>
        <p:spPr>
          <a:xfrm>
            <a:off x="16016556" y="8182214"/>
            <a:ext cx="1369512" cy="1374884"/>
          </a:xfrm>
          <a:prstGeom prst="rect">
            <a:avLst/>
          </a:prstGeom>
        </p:spPr>
      </p:pic>
      <p:sp>
        <p:nvSpPr>
          <p:cNvPr id="37" name="Rectangle: Rounded Corners 36">
            <a:extLst>
              <a:ext uri="{FF2B5EF4-FFF2-40B4-BE49-F238E27FC236}">
                <a16:creationId xmlns:a16="http://schemas.microsoft.com/office/drawing/2014/main" id="{73AF0C7A-217A-676C-7B68-E5A97D9C9BF8}"/>
              </a:ext>
            </a:extLst>
          </p:cNvPr>
          <p:cNvSpPr/>
          <p:nvPr/>
        </p:nvSpPr>
        <p:spPr>
          <a:xfrm>
            <a:off x="5031894" y="1138241"/>
            <a:ext cx="9446106" cy="1291856"/>
          </a:xfrm>
          <a:prstGeom prst="roundRect">
            <a:avLst>
              <a:gd name="adj" fmla="val 10494"/>
            </a:avLst>
          </a:prstGeom>
          <a:solidFill>
            <a:srgbClr val="E15F94">
              <a:alpha val="88000"/>
            </a:srgb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vi-VN" sz="7200" smtClean="0">
                <a:solidFill>
                  <a:prstClr val="white"/>
                </a:solidFill>
                <a:latin typeface="#9Slide07 SVNAdam Gorry" panose="02040603050506020204" pitchFamily="18" charset="0"/>
              </a:rPr>
              <a:t>KHU VƯỜN VĂN HỌC</a:t>
            </a:r>
            <a:endParaRPr lang="en-US" sz="7200">
              <a:solidFill>
                <a:prstClr val="white"/>
              </a:solidFill>
              <a:latin typeface="#9Slide07 SVNAdam Gorry" panose="02040603050506020204" pitchFamily="18" charset="0"/>
            </a:endParaRPr>
          </a:p>
        </p:txBody>
      </p:sp>
    </p:spTree>
    <p:extLst>
      <p:ext uri="{BB962C8B-B14F-4D97-AF65-F5344CB8AC3E}">
        <p14:creationId xmlns:p14="http://schemas.microsoft.com/office/powerpoint/2010/main" val="407629079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15"/>
                                        </p:tgtEl>
                                      </p:cBhvr>
                                    </p:animEffect>
                                    <p:animScale>
                                      <p:cBhvr>
                                        <p:cTn id="7" dur="250" autoRev="1" fill="hold"/>
                                        <p:tgtEl>
                                          <p:spTgt spid="15"/>
                                        </p:tgtEl>
                                      </p:cBhvr>
                                      <p:by x="105000" y="105000"/>
                                    </p:animScale>
                                  </p:childTnLst>
                                </p:cTn>
                              </p:par>
                              <p:par>
                                <p:cTn id="8" presetID="22" presetClass="entr" presetSubtype="4"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wipe(down)">
                                      <p:cBhvr>
                                        <p:cTn id="10" dur="5000"/>
                                        <p:tgtEl>
                                          <p:spTgt spid="27"/>
                                        </p:tgtEl>
                                      </p:cBhvr>
                                    </p:animEffect>
                                  </p:childTnLst>
                                </p:cTn>
                              </p:par>
                              <p:par>
                                <p:cTn id="11" presetID="32" presetClass="emph" presetSubtype="0" repeatCount="indefinite" fill="hold" nodeType="withEffect">
                                  <p:stCondLst>
                                    <p:cond delay="0"/>
                                  </p:stCondLst>
                                  <p:childTnLst>
                                    <p:animRot by="120000">
                                      <p:cBhvr>
                                        <p:cTn id="12" dur="200" fill="hold">
                                          <p:stCondLst>
                                            <p:cond delay="0"/>
                                          </p:stCondLst>
                                        </p:cTn>
                                        <p:tgtEl>
                                          <p:spTgt spid="27"/>
                                        </p:tgtEl>
                                        <p:attrNameLst>
                                          <p:attrName>r</p:attrName>
                                        </p:attrNameLst>
                                      </p:cBhvr>
                                    </p:animRot>
                                    <p:animRot by="-240000">
                                      <p:cBhvr>
                                        <p:cTn id="13" dur="400" fill="hold">
                                          <p:stCondLst>
                                            <p:cond delay="400"/>
                                          </p:stCondLst>
                                        </p:cTn>
                                        <p:tgtEl>
                                          <p:spTgt spid="27"/>
                                        </p:tgtEl>
                                        <p:attrNameLst>
                                          <p:attrName>r</p:attrName>
                                        </p:attrNameLst>
                                      </p:cBhvr>
                                    </p:animRot>
                                    <p:animRot by="240000">
                                      <p:cBhvr>
                                        <p:cTn id="14" dur="400" fill="hold">
                                          <p:stCondLst>
                                            <p:cond delay="800"/>
                                          </p:stCondLst>
                                        </p:cTn>
                                        <p:tgtEl>
                                          <p:spTgt spid="27"/>
                                        </p:tgtEl>
                                        <p:attrNameLst>
                                          <p:attrName>r</p:attrName>
                                        </p:attrNameLst>
                                      </p:cBhvr>
                                    </p:animRot>
                                    <p:animRot by="-240000">
                                      <p:cBhvr>
                                        <p:cTn id="15" dur="400" fill="hold">
                                          <p:stCondLst>
                                            <p:cond delay="1200"/>
                                          </p:stCondLst>
                                        </p:cTn>
                                        <p:tgtEl>
                                          <p:spTgt spid="27"/>
                                        </p:tgtEl>
                                        <p:attrNameLst>
                                          <p:attrName>r</p:attrName>
                                        </p:attrNameLst>
                                      </p:cBhvr>
                                    </p:animRot>
                                    <p:animRot by="120000">
                                      <p:cBhvr>
                                        <p:cTn id="16" dur="400" fill="hold">
                                          <p:stCondLst>
                                            <p:cond delay="1600"/>
                                          </p:stCondLst>
                                        </p:cTn>
                                        <p:tgtEl>
                                          <p:spTgt spid="27"/>
                                        </p:tgtEl>
                                        <p:attrNameLst>
                                          <p:attrName>r</p:attrName>
                                        </p:attrNameLst>
                                      </p:cBhvr>
                                    </p:animRot>
                                  </p:childTnLst>
                                </p:cTn>
                              </p:par>
                            </p:childTnLst>
                          </p:cTn>
                        </p:par>
                      </p:childTnLst>
                    </p:cTn>
                  </p:par>
                </p:childTnLst>
              </p:cTn>
              <p:nextCondLst>
                <p:cond evt="onClick" delay="0">
                  <p:tgtEl>
                    <p:spTgt spid="15"/>
                  </p:tgtEl>
                </p:cond>
              </p:nextCondLst>
            </p:seq>
            <p:seq concurrent="1" nextAc="seek">
              <p:cTn id="17" restart="whenNotActive" fill="hold" evtFilter="cancelBubble" nodeType="interactiveSeq">
                <p:stCondLst>
                  <p:cond evt="onClick" delay="0">
                    <p:tgtEl>
                      <p:spTgt spid="16"/>
                    </p:tgtEl>
                  </p:cond>
                </p:stCondLst>
                <p:endSync evt="end" delay="0">
                  <p:rtn val="all"/>
                </p:endSync>
                <p:childTnLst>
                  <p:par>
                    <p:cTn id="18" fill="hold">
                      <p:stCondLst>
                        <p:cond delay="0"/>
                      </p:stCondLst>
                      <p:childTnLst>
                        <p:par>
                          <p:cTn id="19" fill="hold">
                            <p:stCondLst>
                              <p:cond delay="0"/>
                            </p:stCondLst>
                            <p:childTnLst>
                              <p:par>
                                <p:cTn id="20" presetID="26" presetClass="emph" presetSubtype="0" fill="hold" nodeType="clickEffect">
                                  <p:stCondLst>
                                    <p:cond delay="0"/>
                                  </p:stCondLst>
                                  <p:childTnLst>
                                    <p:animEffect transition="out" filter="fade">
                                      <p:cBhvr>
                                        <p:cTn id="21" dur="500" tmFilter="0, 0; .2, .5; .8, .5; 1, 0"/>
                                        <p:tgtEl>
                                          <p:spTgt spid="16"/>
                                        </p:tgtEl>
                                      </p:cBhvr>
                                    </p:animEffect>
                                    <p:animScale>
                                      <p:cBhvr>
                                        <p:cTn id="22" dur="250" autoRev="1" fill="hold"/>
                                        <p:tgtEl>
                                          <p:spTgt spid="16"/>
                                        </p:tgtEl>
                                      </p:cBhvr>
                                      <p:by x="105000" y="105000"/>
                                    </p:animScale>
                                  </p:childTnLst>
                                </p:cTn>
                              </p:par>
                              <p:par>
                                <p:cTn id="23" presetID="22" presetClass="entr" presetSubtype="4"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down)">
                                      <p:cBhvr>
                                        <p:cTn id="25" dur="5000"/>
                                        <p:tgtEl>
                                          <p:spTgt spid="28"/>
                                        </p:tgtEl>
                                      </p:cBhvr>
                                    </p:animEffect>
                                  </p:childTnLst>
                                </p:cTn>
                              </p:par>
                              <p:par>
                                <p:cTn id="26" presetID="32" presetClass="emph" presetSubtype="0" repeatCount="indefinite" fill="hold" nodeType="withEffect">
                                  <p:stCondLst>
                                    <p:cond delay="0"/>
                                  </p:stCondLst>
                                  <p:childTnLst>
                                    <p:animRot by="120000">
                                      <p:cBhvr>
                                        <p:cTn id="27" dur="200" fill="hold">
                                          <p:stCondLst>
                                            <p:cond delay="0"/>
                                          </p:stCondLst>
                                        </p:cTn>
                                        <p:tgtEl>
                                          <p:spTgt spid="28"/>
                                        </p:tgtEl>
                                        <p:attrNameLst>
                                          <p:attrName>r</p:attrName>
                                        </p:attrNameLst>
                                      </p:cBhvr>
                                    </p:animRot>
                                    <p:animRot by="-240000">
                                      <p:cBhvr>
                                        <p:cTn id="28" dur="400" fill="hold">
                                          <p:stCondLst>
                                            <p:cond delay="400"/>
                                          </p:stCondLst>
                                        </p:cTn>
                                        <p:tgtEl>
                                          <p:spTgt spid="28"/>
                                        </p:tgtEl>
                                        <p:attrNameLst>
                                          <p:attrName>r</p:attrName>
                                        </p:attrNameLst>
                                      </p:cBhvr>
                                    </p:animRot>
                                    <p:animRot by="240000">
                                      <p:cBhvr>
                                        <p:cTn id="29" dur="400" fill="hold">
                                          <p:stCondLst>
                                            <p:cond delay="800"/>
                                          </p:stCondLst>
                                        </p:cTn>
                                        <p:tgtEl>
                                          <p:spTgt spid="28"/>
                                        </p:tgtEl>
                                        <p:attrNameLst>
                                          <p:attrName>r</p:attrName>
                                        </p:attrNameLst>
                                      </p:cBhvr>
                                    </p:animRot>
                                    <p:animRot by="-240000">
                                      <p:cBhvr>
                                        <p:cTn id="30" dur="400" fill="hold">
                                          <p:stCondLst>
                                            <p:cond delay="1200"/>
                                          </p:stCondLst>
                                        </p:cTn>
                                        <p:tgtEl>
                                          <p:spTgt spid="28"/>
                                        </p:tgtEl>
                                        <p:attrNameLst>
                                          <p:attrName>r</p:attrName>
                                        </p:attrNameLst>
                                      </p:cBhvr>
                                    </p:animRot>
                                    <p:animRot by="120000">
                                      <p:cBhvr>
                                        <p:cTn id="31" dur="400" fill="hold">
                                          <p:stCondLst>
                                            <p:cond delay="1600"/>
                                          </p:stCondLst>
                                        </p:cTn>
                                        <p:tgtEl>
                                          <p:spTgt spid="28"/>
                                        </p:tgtEl>
                                        <p:attrNameLst>
                                          <p:attrName>r</p:attrName>
                                        </p:attrNameLst>
                                      </p:cBhvr>
                                    </p:animRot>
                                  </p:childTnLst>
                                </p:cTn>
                              </p:par>
                            </p:childTnLst>
                          </p:cTn>
                        </p:par>
                      </p:childTnLst>
                    </p:cTn>
                  </p:par>
                </p:childTnLst>
              </p:cTn>
              <p:nextCondLst>
                <p:cond evt="onClick" delay="0">
                  <p:tgtEl>
                    <p:spTgt spid="16"/>
                  </p:tgtEl>
                </p:cond>
              </p:nextCondLst>
            </p:seq>
            <p:seq concurrent="1" nextAc="seek">
              <p:cTn id="32" restart="whenNotActive" fill="hold" evtFilter="cancelBubble" nodeType="interactiveSeq">
                <p:stCondLst>
                  <p:cond evt="onClick" delay="0">
                    <p:tgtEl>
                      <p:spTgt spid="17"/>
                    </p:tgtEl>
                  </p:cond>
                </p:stCondLst>
                <p:endSync evt="end" delay="0">
                  <p:rtn val="all"/>
                </p:endSync>
                <p:childTnLst>
                  <p:par>
                    <p:cTn id="33" fill="hold">
                      <p:stCondLst>
                        <p:cond delay="0"/>
                      </p:stCondLst>
                      <p:childTnLst>
                        <p:par>
                          <p:cTn id="34" fill="hold">
                            <p:stCondLst>
                              <p:cond delay="0"/>
                            </p:stCondLst>
                            <p:childTnLst>
                              <p:par>
                                <p:cTn id="35" presetID="26" presetClass="emph" presetSubtype="0" fill="hold" nodeType="clickEffect">
                                  <p:stCondLst>
                                    <p:cond delay="0"/>
                                  </p:stCondLst>
                                  <p:childTnLst>
                                    <p:animEffect transition="out" filter="fade">
                                      <p:cBhvr>
                                        <p:cTn id="36" dur="500" tmFilter="0, 0; .2, .5; .8, .5; 1, 0"/>
                                        <p:tgtEl>
                                          <p:spTgt spid="17"/>
                                        </p:tgtEl>
                                      </p:cBhvr>
                                    </p:animEffect>
                                    <p:animScale>
                                      <p:cBhvr>
                                        <p:cTn id="37" dur="250" autoRev="1" fill="hold"/>
                                        <p:tgtEl>
                                          <p:spTgt spid="17"/>
                                        </p:tgtEl>
                                      </p:cBhvr>
                                      <p:by x="105000" y="105000"/>
                                    </p:animScale>
                                  </p:childTnLst>
                                </p:cTn>
                              </p:par>
                              <p:par>
                                <p:cTn id="38" presetID="22" presetClass="entr" presetSubtype="4" fill="hold" nodeType="with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wipe(down)">
                                      <p:cBhvr>
                                        <p:cTn id="40" dur="5000"/>
                                        <p:tgtEl>
                                          <p:spTgt spid="29"/>
                                        </p:tgtEl>
                                      </p:cBhvr>
                                    </p:animEffect>
                                  </p:childTnLst>
                                </p:cTn>
                              </p:par>
                              <p:par>
                                <p:cTn id="41" presetID="32" presetClass="emph" presetSubtype="0" repeatCount="indefinite" fill="hold" nodeType="withEffect">
                                  <p:stCondLst>
                                    <p:cond delay="0"/>
                                  </p:stCondLst>
                                  <p:childTnLst>
                                    <p:animRot by="120000">
                                      <p:cBhvr>
                                        <p:cTn id="42" dur="200" fill="hold">
                                          <p:stCondLst>
                                            <p:cond delay="0"/>
                                          </p:stCondLst>
                                        </p:cTn>
                                        <p:tgtEl>
                                          <p:spTgt spid="29"/>
                                        </p:tgtEl>
                                        <p:attrNameLst>
                                          <p:attrName>r</p:attrName>
                                        </p:attrNameLst>
                                      </p:cBhvr>
                                    </p:animRot>
                                    <p:animRot by="-240000">
                                      <p:cBhvr>
                                        <p:cTn id="43" dur="400" fill="hold">
                                          <p:stCondLst>
                                            <p:cond delay="400"/>
                                          </p:stCondLst>
                                        </p:cTn>
                                        <p:tgtEl>
                                          <p:spTgt spid="29"/>
                                        </p:tgtEl>
                                        <p:attrNameLst>
                                          <p:attrName>r</p:attrName>
                                        </p:attrNameLst>
                                      </p:cBhvr>
                                    </p:animRot>
                                    <p:animRot by="240000">
                                      <p:cBhvr>
                                        <p:cTn id="44" dur="400" fill="hold">
                                          <p:stCondLst>
                                            <p:cond delay="800"/>
                                          </p:stCondLst>
                                        </p:cTn>
                                        <p:tgtEl>
                                          <p:spTgt spid="29"/>
                                        </p:tgtEl>
                                        <p:attrNameLst>
                                          <p:attrName>r</p:attrName>
                                        </p:attrNameLst>
                                      </p:cBhvr>
                                    </p:animRot>
                                    <p:animRot by="-240000">
                                      <p:cBhvr>
                                        <p:cTn id="45" dur="400" fill="hold">
                                          <p:stCondLst>
                                            <p:cond delay="1200"/>
                                          </p:stCondLst>
                                        </p:cTn>
                                        <p:tgtEl>
                                          <p:spTgt spid="29"/>
                                        </p:tgtEl>
                                        <p:attrNameLst>
                                          <p:attrName>r</p:attrName>
                                        </p:attrNameLst>
                                      </p:cBhvr>
                                    </p:animRot>
                                    <p:animRot by="120000">
                                      <p:cBhvr>
                                        <p:cTn id="46" dur="400" fill="hold">
                                          <p:stCondLst>
                                            <p:cond delay="1600"/>
                                          </p:stCondLst>
                                        </p:cTn>
                                        <p:tgtEl>
                                          <p:spTgt spid="29"/>
                                        </p:tgtEl>
                                        <p:attrNameLst>
                                          <p:attrName>r</p:attrName>
                                        </p:attrNameLst>
                                      </p:cBhvr>
                                    </p:animRot>
                                  </p:childTnLst>
                                </p:cTn>
                              </p:par>
                            </p:childTnLst>
                          </p:cTn>
                        </p:par>
                      </p:childTnLst>
                    </p:cTn>
                  </p:par>
                </p:childTnLst>
              </p:cTn>
              <p:nextCondLst>
                <p:cond evt="onClick" delay="0">
                  <p:tgtEl>
                    <p:spTgt spid="17"/>
                  </p:tgtEl>
                </p:cond>
              </p:nextCondLst>
            </p:seq>
            <p:seq concurrent="1" nextAc="seek">
              <p:cTn id="47" restart="whenNotActive" fill="hold" evtFilter="cancelBubble" nodeType="interactiveSeq">
                <p:stCondLst>
                  <p:cond evt="onClick" delay="0">
                    <p:tgtEl>
                      <p:spTgt spid="18"/>
                    </p:tgtEl>
                  </p:cond>
                </p:stCondLst>
                <p:endSync evt="end" delay="0">
                  <p:rtn val="all"/>
                </p:endSync>
                <p:childTnLst>
                  <p:par>
                    <p:cTn id="48" fill="hold">
                      <p:stCondLst>
                        <p:cond delay="0"/>
                      </p:stCondLst>
                      <p:childTnLst>
                        <p:par>
                          <p:cTn id="49" fill="hold">
                            <p:stCondLst>
                              <p:cond delay="0"/>
                            </p:stCondLst>
                            <p:childTnLst>
                              <p:par>
                                <p:cTn id="50" presetID="26" presetClass="emph" presetSubtype="0" fill="hold" nodeType="clickEffect">
                                  <p:stCondLst>
                                    <p:cond delay="0"/>
                                  </p:stCondLst>
                                  <p:childTnLst>
                                    <p:animEffect transition="out" filter="fade">
                                      <p:cBhvr>
                                        <p:cTn id="51" dur="500" tmFilter="0, 0; .2, .5; .8, .5; 1, 0"/>
                                        <p:tgtEl>
                                          <p:spTgt spid="18"/>
                                        </p:tgtEl>
                                      </p:cBhvr>
                                    </p:animEffect>
                                    <p:animScale>
                                      <p:cBhvr>
                                        <p:cTn id="52" dur="250" autoRev="1" fill="hold"/>
                                        <p:tgtEl>
                                          <p:spTgt spid="18"/>
                                        </p:tgtEl>
                                      </p:cBhvr>
                                      <p:by x="105000" y="105000"/>
                                    </p:animScale>
                                  </p:childTnLst>
                                </p:cTn>
                              </p:par>
                              <p:par>
                                <p:cTn id="53" presetID="22" presetClass="entr" presetSubtype="4" fill="hold"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wipe(down)">
                                      <p:cBhvr>
                                        <p:cTn id="55" dur="5000"/>
                                        <p:tgtEl>
                                          <p:spTgt spid="30"/>
                                        </p:tgtEl>
                                      </p:cBhvr>
                                    </p:animEffect>
                                  </p:childTnLst>
                                </p:cTn>
                              </p:par>
                              <p:par>
                                <p:cTn id="56" presetID="32" presetClass="emph" presetSubtype="0" repeatCount="indefinite" fill="hold" nodeType="withEffect">
                                  <p:stCondLst>
                                    <p:cond delay="0"/>
                                  </p:stCondLst>
                                  <p:childTnLst>
                                    <p:animRot by="120000">
                                      <p:cBhvr>
                                        <p:cTn id="57" dur="200" fill="hold">
                                          <p:stCondLst>
                                            <p:cond delay="0"/>
                                          </p:stCondLst>
                                        </p:cTn>
                                        <p:tgtEl>
                                          <p:spTgt spid="30"/>
                                        </p:tgtEl>
                                        <p:attrNameLst>
                                          <p:attrName>r</p:attrName>
                                        </p:attrNameLst>
                                      </p:cBhvr>
                                    </p:animRot>
                                    <p:animRot by="-240000">
                                      <p:cBhvr>
                                        <p:cTn id="58" dur="400" fill="hold">
                                          <p:stCondLst>
                                            <p:cond delay="400"/>
                                          </p:stCondLst>
                                        </p:cTn>
                                        <p:tgtEl>
                                          <p:spTgt spid="30"/>
                                        </p:tgtEl>
                                        <p:attrNameLst>
                                          <p:attrName>r</p:attrName>
                                        </p:attrNameLst>
                                      </p:cBhvr>
                                    </p:animRot>
                                    <p:animRot by="240000">
                                      <p:cBhvr>
                                        <p:cTn id="59" dur="400" fill="hold">
                                          <p:stCondLst>
                                            <p:cond delay="800"/>
                                          </p:stCondLst>
                                        </p:cTn>
                                        <p:tgtEl>
                                          <p:spTgt spid="30"/>
                                        </p:tgtEl>
                                        <p:attrNameLst>
                                          <p:attrName>r</p:attrName>
                                        </p:attrNameLst>
                                      </p:cBhvr>
                                    </p:animRot>
                                    <p:animRot by="-240000">
                                      <p:cBhvr>
                                        <p:cTn id="60" dur="400" fill="hold">
                                          <p:stCondLst>
                                            <p:cond delay="1200"/>
                                          </p:stCondLst>
                                        </p:cTn>
                                        <p:tgtEl>
                                          <p:spTgt spid="30"/>
                                        </p:tgtEl>
                                        <p:attrNameLst>
                                          <p:attrName>r</p:attrName>
                                        </p:attrNameLst>
                                      </p:cBhvr>
                                    </p:animRot>
                                    <p:animRot by="120000">
                                      <p:cBhvr>
                                        <p:cTn id="61" dur="400" fill="hold">
                                          <p:stCondLst>
                                            <p:cond delay="1600"/>
                                          </p:stCondLst>
                                        </p:cTn>
                                        <p:tgtEl>
                                          <p:spTgt spid="30"/>
                                        </p:tgtEl>
                                        <p:attrNameLst>
                                          <p:attrName>r</p:attrName>
                                        </p:attrNameLst>
                                      </p:cBhvr>
                                    </p:animRot>
                                  </p:childTnLst>
                                </p:cTn>
                              </p:par>
                            </p:childTnLst>
                          </p:cTn>
                        </p:par>
                      </p:childTnLst>
                    </p:cTn>
                  </p:par>
                </p:childTnLst>
              </p:cTn>
              <p:nextCondLst>
                <p:cond evt="onClick" delay="0">
                  <p:tgtEl>
                    <p:spTgt spid="18"/>
                  </p:tgtEl>
                </p:cond>
              </p:nextCondLst>
            </p:seq>
            <p:seq concurrent="1" nextAc="seek">
              <p:cTn id="62" restart="whenNotActive" fill="hold" evtFilter="cancelBubble" nodeType="interactiveSeq">
                <p:stCondLst>
                  <p:cond evt="onClick" delay="0">
                    <p:tgtEl>
                      <p:spTgt spid="19"/>
                    </p:tgtEl>
                  </p:cond>
                </p:stCondLst>
                <p:endSync evt="end" delay="0">
                  <p:rtn val="all"/>
                </p:endSync>
                <p:childTnLst>
                  <p:par>
                    <p:cTn id="63" fill="hold">
                      <p:stCondLst>
                        <p:cond delay="0"/>
                      </p:stCondLst>
                      <p:childTnLst>
                        <p:par>
                          <p:cTn id="64" fill="hold">
                            <p:stCondLst>
                              <p:cond delay="0"/>
                            </p:stCondLst>
                            <p:childTnLst>
                              <p:par>
                                <p:cTn id="65" presetID="26" presetClass="emph" presetSubtype="0" fill="hold" nodeType="clickEffect">
                                  <p:stCondLst>
                                    <p:cond delay="0"/>
                                  </p:stCondLst>
                                  <p:childTnLst>
                                    <p:animEffect transition="out" filter="fade">
                                      <p:cBhvr>
                                        <p:cTn id="66" dur="500" tmFilter="0, 0; .2, .5; .8, .5; 1, 0"/>
                                        <p:tgtEl>
                                          <p:spTgt spid="19"/>
                                        </p:tgtEl>
                                      </p:cBhvr>
                                    </p:animEffect>
                                    <p:animScale>
                                      <p:cBhvr>
                                        <p:cTn id="67" dur="250" autoRev="1" fill="hold"/>
                                        <p:tgtEl>
                                          <p:spTgt spid="19"/>
                                        </p:tgtEl>
                                      </p:cBhvr>
                                      <p:by x="105000" y="105000"/>
                                    </p:animScale>
                                  </p:childTnLst>
                                </p:cTn>
                              </p:par>
                              <p:par>
                                <p:cTn id="68" presetID="22" presetClass="entr" presetSubtype="4" fill="hold" nodeType="withEffect">
                                  <p:stCondLst>
                                    <p:cond delay="0"/>
                                  </p:stCondLst>
                                  <p:childTnLst>
                                    <p:set>
                                      <p:cBhvr>
                                        <p:cTn id="69" dur="1" fill="hold">
                                          <p:stCondLst>
                                            <p:cond delay="0"/>
                                          </p:stCondLst>
                                        </p:cTn>
                                        <p:tgtEl>
                                          <p:spTgt spid="31"/>
                                        </p:tgtEl>
                                        <p:attrNameLst>
                                          <p:attrName>style.visibility</p:attrName>
                                        </p:attrNameLst>
                                      </p:cBhvr>
                                      <p:to>
                                        <p:strVal val="visible"/>
                                      </p:to>
                                    </p:set>
                                    <p:animEffect transition="in" filter="wipe(down)">
                                      <p:cBhvr>
                                        <p:cTn id="70" dur="5000"/>
                                        <p:tgtEl>
                                          <p:spTgt spid="31"/>
                                        </p:tgtEl>
                                      </p:cBhvr>
                                    </p:animEffect>
                                  </p:childTnLst>
                                </p:cTn>
                              </p:par>
                              <p:par>
                                <p:cTn id="71" presetID="32" presetClass="emph" presetSubtype="0" repeatCount="indefinite" fill="hold" nodeType="withEffect">
                                  <p:stCondLst>
                                    <p:cond delay="0"/>
                                  </p:stCondLst>
                                  <p:childTnLst>
                                    <p:animRot by="120000">
                                      <p:cBhvr>
                                        <p:cTn id="72" dur="200" fill="hold">
                                          <p:stCondLst>
                                            <p:cond delay="0"/>
                                          </p:stCondLst>
                                        </p:cTn>
                                        <p:tgtEl>
                                          <p:spTgt spid="31"/>
                                        </p:tgtEl>
                                        <p:attrNameLst>
                                          <p:attrName>r</p:attrName>
                                        </p:attrNameLst>
                                      </p:cBhvr>
                                    </p:animRot>
                                    <p:animRot by="-240000">
                                      <p:cBhvr>
                                        <p:cTn id="73" dur="400" fill="hold">
                                          <p:stCondLst>
                                            <p:cond delay="400"/>
                                          </p:stCondLst>
                                        </p:cTn>
                                        <p:tgtEl>
                                          <p:spTgt spid="31"/>
                                        </p:tgtEl>
                                        <p:attrNameLst>
                                          <p:attrName>r</p:attrName>
                                        </p:attrNameLst>
                                      </p:cBhvr>
                                    </p:animRot>
                                    <p:animRot by="240000">
                                      <p:cBhvr>
                                        <p:cTn id="74" dur="400" fill="hold">
                                          <p:stCondLst>
                                            <p:cond delay="800"/>
                                          </p:stCondLst>
                                        </p:cTn>
                                        <p:tgtEl>
                                          <p:spTgt spid="31"/>
                                        </p:tgtEl>
                                        <p:attrNameLst>
                                          <p:attrName>r</p:attrName>
                                        </p:attrNameLst>
                                      </p:cBhvr>
                                    </p:animRot>
                                    <p:animRot by="-240000">
                                      <p:cBhvr>
                                        <p:cTn id="75" dur="400" fill="hold">
                                          <p:stCondLst>
                                            <p:cond delay="1200"/>
                                          </p:stCondLst>
                                        </p:cTn>
                                        <p:tgtEl>
                                          <p:spTgt spid="31"/>
                                        </p:tgtEl>
                                        <p:attrNameLst>
                                          <p:attrName>r</p:attrName>
                                        </p:attrNameLst>
                                      </p:cBhvr>
                                    </p:animRot>
                                    <p:animRot by="120000">
                                      <p:cBhvr>
                                        <p:cTn id="76" dur="400" fill="hold">
                                          <p:stCondLst>
                                            <p:cond delay="1600"/>
                                          </p:stCondLst>
                                        </p:cTn>
                                        <p:tgtEl>
                                          <p:spTgt spid="31"/>
                                        </p:tgtEl>
                                        <p:attrNameLst>
                                          <p:attrName>r</p:attrName>
                                        </p:attrNameLst>
                                      </p:cBhvr>
                                    </p:animRot>
                                  </p:childTnLst>
                                </p:cTn>
                              </p:par>
                            </p:childTnLst>
                          </p:cTn>
                        </p:par>
                      </p:childTnLst>
                    </p:cTn>
                  </p:par>
                </p:childTnLst>
              </p:cTn>
              <p:nextCondLst>
                <p:cond evt="onClick" delay="0">
                  <p:tgtEl>
                    <p:spTgt spid="19"/>
                  </p:tgtEl>
                </p:cond>
              </p:nextCondLst>
            </p:seq>
            <p:seq concurrent="1" nextAc="seek">
              <p:cTn id="77" restart="whenNotActive" fill="hold" evtFilter="cancelBubble" nodeType="interactiveSeq">
                <p:stCondLst>
                  <p:cond evt="onClick" delay="0">
                    <p:tgtEl>
                      <p:spTgt spid="20"/>
                    </p:tgtEl>
                  </p:cond>
                </p:stCondLst>
                <p:endSync evt="end" delay="0">
                  <p:rtn val="all"/>
                </p:endSync>
                <p:childTnLst>
                  <p:par>
                    <p:cTn id="78" fill="hold">
                      <p:stCondLst>
                        <p:cond delay="0"/>
                      </p:stCondLst>
                      <p:childTnLst>
                        <p:par>
                          <p:cTn id="79" fill="hold">
                            <p:stCondLst>
                              <p:cond delay="0"/>
                            </p:stCondLst>
                            <p:childTnLst>
                              <p:par>
                                <p:cTn id="80" presetID="26" presetClass="emph" presetSubtype="0" fill="hold" nodeType="clickEffect">
                                  <p:stCondLst>
                                    <p:cond delay="0"/>
                                  </p:stCondLst>
                                  <p:childTnLst>
                                    <p:animEffect transition="out" filter="fade">
                                      <p:cBhvr>
                                        <p:cTn id="81" dur="500" tmFilter="0, 0; .2, .5; .8, .5; 1, 0"/>
                                        <p:tgtEl>
                                          <p:spTgt spid="20"/>
                                        </p:tgtEl>
                                      </p:cBhvr>
                                    </p:animEffect>
                                    <p:animScale>
                                      <p:cBhvr>
                                        <p:cTn id="82" dur="250" autoRev="1" fill="hold"/>
                                        <p:tgtEl>
                                          <p:spTgt spid="20"/>
                                        </p:tgtEl>
                                      </p:cBhvr>
                                      <p:by x="105000" y="105000"/>
                                    </p:animScale>
                                  </p:childTnLst>
                                </p:cTn>
                              </p:par>
                              <p:par>
                                <p:cTn id="83" presetID="22" presetClass="entr" presetSubtype="4" fill="hold" nodeType="withEffect">
                                  <p:stCondLst>
                                    <p:cond delay="0"/>
                                  </p:stCondLst>
                                  <p:childTnLst>
                                    <p:set>
                                      <p:cBhvr>
                                        <p:cTn id="84" dur="1" fill="hold">
                                          <p:stCondLst>
                                            <p:cond delay="0"/>
                                          </p:stCondLst>
                                        </p:cTn>
                                        <p:tgtEl>
                                          <p:spTgt spid="32"/>
                                        </p:tgtEl>
                                        <p:attrNameLst>
                                          <p:attrName>style.visibility</p:attrName>
                                        </p:attrNameLst>
                                      </p:cBhvr>
                                      <p:to>
                                        <p:strVal val="visible"/>
                                      </p:to>
                                    </p:set>
                                    <p:animEffect transition="in" filter="wipe(down)">
                                      <p:cBhvr>
                                        <p:cTn id="85" dur="5000"/>
                                        <p:tgtEl>
                                          <p:spTgt spid="32"/>
                                        </p:tgtEl>
                                      </p:cBhvr>
                                    </p:animEffect>
                                  </p:childTnLst>
                                </p:cTn>
                              </p:par>
                              <p:par>
                                <p:cTn id="86" presetID="32" presetClass="emph" presetSubtype="0" repeatCount="indefinite" fill="hold" nodeType="withEffect">
                                  <p:stCondLst>
                                    <p:cond delay="0"/>
                                  </p:stCondLst>
                                  <p:childTnLst>
                                    <p:animRot by="120000">
                                      <p:cBhvr>
                                        <p:cTn id="87" dur="200" fill="hold">
                                          <p:stCondLst>
                                            <p:cond delay="0"/>
                                          </p:stCondLst>
                                        </p:cTn>
                                        <p:tgtEl>
                                          <p:spTgt spid="32"/>
                                        </p:tgtEl>
                                        <p:attrNameLst>
                                          <p:attrName>r</p:attrName>
                                        </p:attrNameLst>
                                      </p:cBhvr>
                                    </p:animRot>
                                    <p:animRot by="-240000">
                                      <p:cBhvr>
                                        <p:cTn id="88" dur="400" fill="hold">
                                          <p:stCondLst>
                                            <p:cond delay="400"/>
                                          </p:stCondLst>
                                        </p:cTn>
                                        <p:tgtEl>
                                          <p:spTgt spid="32"/>
                                        </p:tgtEl>
                                        <p:attrNameLst>
                                          <p:attrName>r</p:attrName>
                                        </p:attrNameLst>
                                      </p:cBhvr>
                                    </p:animRot>
                                    <p:animRot by="240000">
                                      <p:cBhvr>
                                        <p:cTn id="89" dur="400" fill="hold">
                                          <p:stCondLst>
                                            <p:cond delay="800"/>
                                          </p:stCondLst>
                                        </p:cTn>
                                        <p:tgtEl>
                                          <p:spTgt spid="32"/>
                                        </p:tgtEl>
                                        <p:attrNameLst>
                                          <p:attrName>r</p:attrName>
                                        </p:attrNameLst>
                                      </p:cBhvr>
                                    </p:animRot>
                                    <p:animRot by="-240000">
                                      <p:cBhvr>
                                        <p:cTn id="90" dur="400" fill="hold">
                                          <p:stCondLst>
                                            <p:cond delay="1200"/>
                                          </p:stCondLst>
                                        </p:cTn>
                                        <p:tgtEl>
                                          <p:spTgt spid="32"/>
                                        </p:tgtEl>
                                        <p:attrNameLst>
                                          <p:attrName>r</p:attrName>
                                        </p:attrNameLst>
                                      </p:cBhvr>
                                    </p:animRot>
                                    <p:animRot by="120000">
                                      <p:cBhvr>
                                        <p:cTn id="91" dur="400" fill="hold">
                                          <p:stCondLst>
                                            <p:cond delay="1600"/>
                                          </p:stCondLst>
                                        </p:cTn>
                                        <p:tgtEl>
                                          <p:spTgt spid="32"/>
                                        </p:tgtEl>
                                        <p:attrNameLst>
                                          <p:attrName>r</p:attrName>
                                        </p:attrNameLst>
                                      </p:cBhvr>
                                    </p:animRot>
                                  </p:childTnLst>
                                </p:cTn>
                              </p:par>
                            </p:childTnLst>
                          </p:cTn>
                        </p:par>
                      </p:childTnLst>
                    </p:cTn>
                  </p:par>
                </p:childTnLst>
              </p:cTn>
              <p:nextCondLst>
                <p:cond evt="onClick" delay="0">
                  <p:tgtEl>
                    <p:spTgt spid="20"/>
                  </p:tgtEl>
                </p:cond>
              </p:nextCondLst>
            </p:seq>
            <p:seq concurrent="1" nextAc="seek">
              <p:cTn id="92" restart="whenNotActive" fill="hold" evtFilter="cancelBubble" nodeType="interactiveSeq">
                <p:stCondLst>
                  <p:cond evt="onClick" delay="0">
                    <p:tgtEl>
                      <p:spTgt spid="21"/>
                    </p:tgtEl>
                  </p:cond>
                </p:stCondLst>
                <p:endSync evt="end" delay="0">
                  <p:rtn val="all"/>
                </p:endSync>
                <p:childTnLst>
                  <p:par>
                    <p:cTn id="93" fill="hold">
                      <p:stCondLst>
                        <p:cond delay="0"/>
                      </p:stCondLst>
                      <p:childTnLst>
                        <p:par>
                          <p:cTn id="94" fill="hold">
                            <p:stCondLst>
                              <p:cond delay="0"/>
                            </p:stCondLst>
                            <p:childTnLst>
                              <p:par>
                                <p:cTn id="95" presetID="26" presetClass="emph" presetSubtype="0" fill="hold" nodeType="clickEffect">
                                  <p:stCondLst>
                                    <p:cond delay="0"/>
                                  </p:stCondLst>
                                  <p:childTnLst>
                                    <p:animEffect transition="out" filter="fade">
                                      <p:cBhvr>
                                        <p:cTn id="96" dur="500" tmFilter="0, 0; .2, .5; .8, .5; 1, 0"/>
                                        <p:tgtEl>
                                          <p:spTgt spid="21"/>
                                        </p:tgtEl>
                                      </p:cBhvr>
                                    </p:animEffect>
                                    <p:animScale>
                                      <p:cBhvr>
                                        <p:cTn id="97" dur="250" autoRev="1" fill="hold"/>
                                        <p:tgtEl>
                                          <p:spTgt spid="21"/>
                                        </p:tgtEl>
                                      </p:cBhvr>
                                      <p:by x="105000" y="105000"/>
                                    </p:animScale>
                                  </p:childTnLst>
                                </p:cTn>
                              </p:par>
                              <p:par>
                                <p:cTn id="98" presetID="22" presetClass="entr" presetSubtype="4" fill="hold" nodeType="withEffect">
                                  <p:stCondLst>
                                    <p:cond delay="0"/>
                                  </p:stCondLst>
                                  <p:childTnLst>
                                    <p:set>
                                      <p:cBhvr>
                                        <p:cTn id="99" dur="1" fill="hold">
                                          <p:stCondLst>
                                            <p:cond delay="0"/>
                                          </p:stCondLst>
                                        </p:cTn>
                                        <p:tgtEl>
                                          <p:spTgt spid="33"/>
                                        </p:tgtEl>
                                        <p:attrNameLst>
                                          <p:attrName>style.visibility</p:attrName>
                                        </p:attrNameLst>
                                      </p:cBhvr>
                                      <p:to>
                                        <p:strVal val="visible"/>
                                      </p:to>
                                    </p:set>
                                    <p:animEffect transition="in" filter="wipe(down)">
                                      <p:cBhvr>
                                        <p:cTn id="100" dur="5000"/>
                                        <p:tgtEl>
                                          <p:spTgt spid="33"/>
                                        </p:tgtEl>
                                      </p:cBhvr>
                                    </p:animEffect>
                                  </p:childTnLst>
                                </p:cTn>
                              </p:par>
                              <p:par>
                                <p:cTn id="101" presetID="32" presetClass="emph" presetSubtype="0" repeatCount="indefinite" fill="hold" nodeType="withEffect">
                                  <p:stCondLst>
                                    <p:cond delay="0"/>
                                  </p:stCondLst>
                                  <p:childTnLst>
                                    <p:animRot by="120000">
                                      <p:cBhvr>
                                        <p:cTn id="102" dur="200" fill="hold">
                                          <p:stCondLst>
                                            <p:cond delay="0"/>
                                          </p:stCondLst>
                                        </p:cTn>
                                        <p:tgtEl>
                                          <p:spTgt spid="33"/>
                                        </p:tgtEl>
                                        <p:attrNameLst>
                                          <p:attrName>r</p:attrName>
                                        </p:attrNameLst>
                                      </p:cBhvr>
                                    </p:animRot>
                                    <p:animRot by="-240000">
                                      <p:cBhvr>
                                        <p:cTn id="103" dur="400" fill="hold">
                                          <p:stCondLst>
                                            <p:cond delay="400"/>
                                          </p:stCondLst>
                                        </p:cTn>
                                        <p:tgtEl>
                                          <p:spTgt spid="33"/>
                                        </p:tgtEl>
                                        <p:attrNameLst>
                                          <p:attrName>r</p:attrName>
                                        </p:attrNameLst>
                                      </p:cBhvr>
                                    </p:animRot>
                                    <p:animRot by="240000">
                                      <p:cBhvr>
                                        <p:cTn id="104" dur="400" fill="hold">
                                          <p:stCondLst>
                                            <p:cond delay="800"/>
                                          </p:stCondLst>
                                        </p:cTn>
                                        <p:tgtEl>
                                          <p:spTgt spid="33"/>
                                        </p:tgtEl>
                                        <p:attrNameLst>
                                          <p:attrName>r</p:attrName>
                                        </p:attrNameLst>
                                      </p:cBhvr>
                                    </p:animRot>
                                    <p:animRot by="-240000">
                                      <p:cBhvr>
                                        <p:cTn id="105" dur="400" fill="hold">
                                          <p:stCondLst>
                                            <p:cond delay="1200"/>
                                          </p:stCondLst>
                                        </p:cTn>
                                        <p:tgtEl>
                                          <p:spTgt spid="33"/>
                                        </p:tgtEl>
                                        <p:attrNameLst>
                                          <p:attrName>r</p:attrName>
                                        </p:attrNameLst>
                                      </p:cBhvr>
                                    </p:animRot>
                                    <p:animRot by="120000">
                                      <p:cBhvr>
                                        <p:cTn id="106" dur="400" fill="hold">
                                          <p:stCondLst>
                                            <p:cond delay="1600"/>
                                          </p:stCondLst>
                                        </p:cTn>
                                        <p:tgtEl>
                                          <p:spTgt spid="33"/>
                                        </p:tgtEl>
                                        <p:attrNameLst>
                                          <p:attrName>r</p:attrName>
                                        </p:attrNameLst>
                                      </p:cBhvr>
                                    </p:animRot>
                                  </p:childTnLst>
                                </p:cTn>
                              </p:par>
                            </p:childTnLst>
                          </p:cTn>
                        </p:par>
                      </p:childTnLst>
                    </p:cTn>
                  </p:par>
                </p:childTnLst>
              </p:cTn>
              <p:nextCondLst>
                <p:cond evt="onClick" delay="0">
                  <p:tgtEl>
                    <p:spTgt spid="21"/>
                  </p:tgtEl>
                </p:cond>
              </p:nextCondLst>
            </p:seq>
            <p:seq concurrent="1" nextAc="seek">
              <p:cTn id="107" restart="whenNotActive" fill="hold" evtFilter="cancelBubble" nodeType="interactiveSeq">
                <p:stCondLst>
                  <p:cond evt="onClick" delay="0">
                    <p:tgtEl>
                      <p:spTgt spid="22"/>
                    </p:tgtEl>
                  </p:cond>
                </p:stCondLst>
                <p:endSync evt="end" delay="0">
                  <p:rtn val="all"/>
                </p:endSync>
                <p:childTnLst>
                  <p:par>
                    <p:cTn id="108" fill="hold">
                      <p:stCondLst>
                        <p:cond delay="0"/>
                      </p:stCondLst>
                      <p:childTnLst>
                        <p:par>
                          <p:cTn id="109" fill="hold">
                            <p:stCondLst>
                              <p:cond delay="0"/>
                            </p:stCondLst>
                            <p:childTnLst>
                              <p:par>
                                <p:cTn id="110" presetID="26" presetClass="emph" presetSubtype="0" fill="hold" nodeType="clickEffect">
                                  <p:stCondLst>
                                    <p:cond delay="0"/>
                                  </p:stCondLst>
                                  <p:childTnLst>
                                    <p:animEffect transition="out" filter="fade">
                                      <p:cBhvr>
                                        <p:cTn id="111" dur="500" tmFilter="0, 0; .2, .5; .8, .5; 1, 0"/>
                                        <p:tgtEl>
                                          <p:spTgt spid="22"/>
                                        </p:tgtEl>
                                      </p:cBhvr>
                                    </p:animEffect>
                                    <p:animScale>
                                      <p:cBhvr>
                                        <p:cTn id="112" dur="250" autoRev="1" fill="hold"/>
                                        <p:tgtEl>
                                          <p:spTgt spid="22"/>
                                        </p:tgtEl>
                                      </p:cBhvr>
                                      <p:by x="105000" y="105000"/>
                                    </p:animScale>
                                  </p:childTnLst>
                                </p:cTn>
                              </p:par>
                              <p:par>
                                <p:cTn id="113" presetID="22" presetClass="entr" presetSubtype="4" fill="hold" nodeType="withEffect">
                                  <p:stCondLst>
                                    <p:cond delay="0"/>
                                  </p:stCondLst>
                                  <p:childTnLst>
                                    <p:set>
                                      <p:cBhvr>
                                        <p:cTn id="114" dur="1" fill="hold">
                                          <p:stCondLst>
                                            <p:cond delay="0"/>
                                          </p:stCondLst>
                                        </p:cTn>
                                        <p:tgtEl>
                                          <p:spTgt spid="34"/>
                                        </p:tgtEl>
                                        <p:attrNameLst>
                                          <p:attrName>style.visibility</p:attrName>
                                        </p:attrNameLst>
                                      </p:cBhvr>
                                      <p:to>
                                        <p:strVal val="visible"/>
                                      </p:to>
                                    </p:set>
                                    <p:animEffect transition="in" filter="wipe(down)">
                                      <p:cBhvr>
                                        <p:cTn id="115" dur="5000"/>
                                        <p:tgtEl>
                                          <p:spTgt spid="34"/>
                                        </p:tgtEl>
                                      </p:cBhvr>
                                    </p:animEffect>
                                  </p:childTnLst>
                                </p:cTn>
                              </p:par>
                              <p:par>
                                <p:cTn id="116" presetID="32" presetClass="emph" presetSubtype="0" repeatCount="indefinite" fill="hold" nodeType="withEffect">
                                  <p:stCondLst>
                                    <p:cond delay="0"/>
                                  </p:stCondLst>
                                  <p:childTnLst>
                                    <p:animRot by="120000">
                                      <p:cBhvr>
                                        <p:cTn id="117" dur="200" fill="hold">
                                          <p:stCondLst>
                                            <p:cond delay="0"/>
                                          </p:stCondLst>
                                        </p:cTn>
                                        <p:tgtEl>
                                          <p:spTgt spid="34"/>
                                        </p:tgtEl>
                                        <p:attrNameLst>
                                          <p:attrName>r</p:attrName>
                                        </p:attrNameLst>
                                      </p:cBhvr>
                                    </p:animRot>
                                    <p:animRot by="-240000">
                                      <p:cBhvr>
                                        <p:cTn id="118" dur="400" fill="hold">
                                          <p:stCondLst>
                                            <p:cond delay="400"/>
                                          </p:stCondLst>
                                        </p:cTn>
                                        <p:tgtEl>
                                          <p:spTgt spid="34"/>
                                        </p:tgtEl>
                                        <p:attrNameLst>
                                          <p:attrName>r</p:attrName>
                                        </p:attrNameLst>
                                      </p:cBhvr>
                                    </p:animRot>
                                    <p:animRot by="240000">
                                      <p:cBhvr>
                                        <p:cTn id="119" dur="400" fill="hold">
                                          <p:stCondLst>
                                            <p:cond delay="800"/>
                                          </p:stCondLst>
                                        </p:cTn>
                                        <p:tgtEl>
                                          <p:spTgt spid="34"/>
                                        </p:tgtEl>
                                        <p:attrNameLst>
                                          <p:attrName>r</p:attrName>
                                        </p:attrNameLst>
                                      </p:cBhvr>
                                    </p:animRot>
                                    <p:animRot by="-240000">
                                      <p:cBhvr>
                                        <p:cTn id="120" dur="400" fill="hold">
                                          <p:stCondLst>
                                            <p:cond delay="1200"/>
                                          </p:stCondLst>
                                        </p:cTn>
                                        <p:tgtEl>
                                          <p:spTgt spid="34"/>
                                        </p:tgtEl>
                                        <p:attrNameLst>
                                          <p:attrName>r</p:attrName>
                                        </p:attrNameLst>
                                      </p:cBhvr>
                                    </p:animRot>
                                    <p:animRot by="120000">
                                      <p:cBhvr>
                                        <p:cTn id="121" dur="400" fill="hold">
                                          <p:stCondLst>
                                            <p:cond delay="1600"/>
                                          </p:stCondLst>
                                        </p:cTn>
                                        <p:tgtEl>
                                          <p:spTgt spid="34"/>
                                        </p:tgtEl>
                                        <p:attrNameLst>
                                          <p:attrName>r</p:attrName>
                                        </p:attrNameLst>
                                      </p:cBhvr>
                                    </p:animRot>
                                  </p:childTnLst>
                                </p:cTn>
                              </p:par>
                            </p:childTnLst>
                          </p:cTn>
                        </p:par>
                      </p:childTnLst>
                    </p:cTn>
                  </p:par>
                </p:childTnLst>
              </p:cTn>
              <p:nextCondLst>
                <p:cond evt="onClick" delay="0">
                  <p:tgtEl>
                    <p:spTgt spid="22"/>
                  </p:tgtEl>
                </p:cond>
              </p:nextCondLst>
            </p:seq>
            <p:seq concurrent="1" nextAc="seek">
              <p:cTn id="122" restart="whenNotActive" fill="hold" evtFilter="cancelBubble" nodeType="interactiveSeq">
                <p:stCondLst>
                  <p:cond evt="onClick" delay="0">
                    <p:tgtEl>
                      <p:spTgt spid="23"/>
                    </p:tgtEl>
                  </p:cond>
                </p:stCondLst>
                <p:endSync evt="end" delay="0">
                  <p:rtn val="all"/>
                </p:endSync>
                <p:childTnLst>
                  <p:par>
                    <p:cTn id="123" fill="hold">
                      <p:stCondLst>
                        <p:cond delay="0"/>
                      </p:stCondLst>
                      <p:childTnLst>
                        <p:par>
                          <p:cTn id="124" fill="hold">
                            <p:stCondLst>
                              <p:cond delay="0"/>
                            </p:stCondLst>
                            <p:childTnLst>
                              <p:par>
                                <p:cTn id="125" presetID="26" presetClass="emph" presetSubtype="0" fill="hold" nodeType="clickEffect">
                                  <p:stCondLst>
                                    <p:cond delay="0"/>
                                  </p:stCondLst>
                                  <p:childTnLst>
                                    <p:animEffect transition="out" filter="fade">
                                      <p:cBhvr>
                                        <p:cTn id="126" dur="500" tmFilter="0, 0; .2, .5; .8, .5; 1, 0"/>
                                        <p:tgtEl>
                                          <p:spTgt spid="23"/>
                                        </p:tgtEl>
                                      </p:cBhvr>
                                    </p:animEffect>
                                    <p:animScale>
                                      <p:cBhvr>
                                        <p:cTn id="127" dur="250" autoRev="1" fill="hold"/>
                                        <p:tgtEl>
                                          <p:spTgt spid="23"/>
                                        </p:tgtEl>
                                      </p:cBhvr>
                                      <p:by x="105000" y="105000"/>
                                    </p:animScale>
                                  </p:childTnLst>
                                </p:cTn>
                              </p:par>
                              <p:par>
                                <p:cTn id="128" presetID="22" presetClass="entr" presetSubtype="4" fill="hold" nodeType="withEffect">
                                  <p:stCondLst>
                                    <p:cond delay="0"/>
                                  </p:stCondLst>
                                  <p:childTnLst>
                                    <p:set>
                                      <p:cBhvr>
                                        <p:cTn id="129" dur="1" fill="hold">
                                          <p:stCondLst>
                                            <p:cond delay="0"/>
                                          </p:stCondLst>
                                        </p:cTn>
                                        <p:tgtEl>
                                          <p:spTgt spid="35"/>
                                        </p:tgtEl>
                                        <p:attrNameLst>
                                          <p:attrName>style.visibility</p:attrName>
                                        </p:attrNameLst>
                                      </p:cBhvr>
                                      <p:to>
                                        <p:strVal val="visible"/>
                                      </p:to>
                                    </p:set>
                                    <p:animEffect transition="in" filter="wipe(down)">
                                      <p:cBhvr>
                                        <p:cTn id="130" dur="5000"/>
                                        <p:tgtEl>
                                          <p:spTgt spid="35"/>
                                        </p:tgtEl>
                                      </p:cBhvr>
                                    </p:animEffect>
                                  </p:childTnLst>
                                </p:cTn>
                              </p:par>
                              <p:par>
                                <p:cTn id="131" presetID="32" presetClass="emph" presetSubtype="0" repeatCount="indefinite" fill="hold" nodeType="withEffect">
                                  <p:stCondLst>
                                    <p:cond delay="0"/>
                                  </p:stCondLst>
                                  <p:childTnLst>
                                    <p:animRot by="120000">
                                      <p:cBhvr>
                                        <p:cTn id="132" dur="200" fill="hold">
                                          <p:stCondLst>
                                            <p:cond delay="0"/>
                                          </p:stCondLst>
                                        </p:cTn>
                                        <p:tgtEl>
                                          <p:spTgt spid="35"/>
                                        </p:tgtEl>
                                        <p:attrNameLst>
                                          <p:attrName>r</p:attrName>
                                        </p:attrNameLst>
                                      </p:cBhvr>
                                    </p:animRot>
                                    <p:animRot by="-240000">
                                      <p:cBhvr>
                                        <p:cTn id="133" dur="400" fill="hold">
                                          <p:stCondLst>
                                            <p:cond delay="400"/>
                                          </p:stCondLst>
                                        </p:cTn>
                                        <p:tgtEl>
                                          <p:spTgt spid="35"/>
                                        </p:tgtEl>
                                        <p:attrNameLst>
                                          <p:attrName>r</p:attrName>
                                        </p:attrNameLst>
                                      </p:cBhvr>
                                    </p:animRot>
                                    <p:animRot by="240000">
                                      <p:cBhvr>
                                        <p:cTn id="134" dur="400" fill="hold">
                                          <p:stCondLst>
                                            <p:cond delay="800"/>
                                          </p:stCondLst>
                                        </p:cTn>
                                        <p:tgtEl>
                                          <p:spTgt spid="35"/>
                                        </p:tgtEl>
                                        <p:attrNameLst>
                                          <p:attrName>r</p:attrName>
                                        </p:attrNameLst>
                                      </p:cBhvr>
                                    </p:animRot>
                                    <p:animRot by="-240000">
                                      <p:cBhvr>
                                        <p:cTn id="135" dur="400" fill="hold">
                                          <p:stCondLst>
                                            <p:cond delay="1200"/>
                                          </p:stCondLst>
                                        </p:cTn>
                                        <p:tgtEl>
                                          <p:spTgt spid="35"/>
                                        </p:tgtEl>
                                        <p:attrNameLst>
                                          <p:attrName>r</p:attrName>
                                        </p:attrNameLst>
                                      </p:cBhvr>
                                    </p:animRot>
                                    <p:animRot by="120000">
                                      <p:cBhvr>
                                        <p:cTn id="136" dur="400" fill="hold">
                                          <p:stCondLst>
                                            <p:cond delay="1600"/>
                                          </p:stCondLst>
                                        </p:cTn>
                                        <p:tgtEl>
                                          <p:spTgt spid="35"/>
                                        </p:tgtEl>
                                        <p:attrNameLst>
                                          <p:attrName>r</p:attrName>
                                        </p:attrNameLst>
                                      </p:cBhvr>
                                    </p:animRot>
                                  </p:childTnLst>
                                </p:cTn>
                              </p:par>
                            </p:childTnLst>
                          </p:cTn>
                        </p:par>
                      </p:childTnLst>
                    </p:cTn>
                  </p:par>
                </p:childTnLst>
              </p:cTn>
              <p:nextCondLst>
                <p:cond evt="onClick" delay="0">
                  <p:tgtEl>
                    <p:spTgt spid="23"/>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39" name="khoc">
            <a:extLst>
              <a:ext uri="{FF2B5EF4-FFF2-40B4-BE49-F238E27FC236}">
                <a16:creationId xmlns:a16="http://schemas.microsoft.com/office/drawing/2014/main" id="{4E91B3F1-273C-91A6-7D34-A9F9F5C15DF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07424" y="3626829"/>
            <a:ext cx="2655546" cy="2655546"/>
          </a:xfrm>
          <a:prstGeom prst="rect">
            <a:avLst/>
          </a:prstGeom>
        </p:spPr>
      </p:pic>
      <p:sp>
        <p:nvSpPr>
          <p:cNvPr id="5" name="CAUHOI">
            <a:extLst>
              <a:ext uri="{FF2B5EF4-FFF2-40B4-BE49-F238E27FC236}">
                <a16:creationId xmlns:a16="http://schemas.microsoft.com/office/drawing/2014/main" id="{E839B432-1D3E-40AC-31BC-AC0E4B992466}"/>
              </a:ext>
            </a:extLst>
          </p:cNvPr>
          <p:cNvSpPr/>
          <p:nvPr/>
        </p:nvSpPr>
        <p:spPr>
          <a:xfrm>
            <a:off x="6251943" y="1425086"/>
            <a:ext cx="10668000" cy="1440873"/>
          </a:xfrm>
          <a:prstGeom prst="parallelogram">
            <a:avLst/>
          </a:prstGeom>
          <a:solidFill>
            <a:srgbClr val="E15F94">
              <a:alpha val="65882"/>
            </a:srgb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4400" b="1">
                <a:latin typeface="Times New Roman" panose="02020603050405020304" pitchFamily="18" charset="0"/>
                <a:cs typeface="Times New Roman" panose="02020603050405020304" pitchFamily="18" charset="0"/>
              </a:rPr>
              <a:t>Câu </a:t>
            </a:r>
            <a:r>
              <a:rPr lang="pt-BR" sz="4400" b="1" smtClean="0">
                <a:latin typeface="Times New Roman" panose="02020603050405020304" pitchFamily="18" charset="0"/>
                <a:cs typeface="Times New Roman" panose="02020603050405020304" pitchFamily="18" charset="0"/>
              </a:rPr>
              <a:t>1</a:t>
            </a:r>
            <a:endParaRPr lang="vi-VN" sz="4400" b="1" smtClean="0">
              <a:latin typeface="Times New Roman" panose="02020603050405020304" pitchFamily="18" charset="0"/>
              <a:cs typeface="Times New Roman" panose="02020603050405020304" pitchFamily="18" charset="0"/>
            </a:endParaRPr>
          </a:p>
          <a:p>
            <a:pPr algn="ctr"/>
            <a:r>
              <a:rPr lang="vi-VN" sz="4400">
                <a:latin typeface="Times New Roman" panose="02020603050405020304" pitchFamily="18" charset="0"/>
                <a:cs typeface="Times New Roman" panose="02020603050405020304" pitchFamily="18" charset="0"/>
              </a:rPr>
              <a:t> Nhân vật chính truyện </a:t>
            </a:r>
            <a:r>
              <a:rPr lang="vi-VN" sz="4400" i="1">
                <a:latin typeface="Times New Roman" panose="02020603050405020304" pitchFamily="18" charset="0"/>
                <a:cs typeface="Times New Roman" panose="02020603050405020304" pitchFamily="18" charset="0"/>
              </a:rPr>
              <a:t>Làng</a:t>
            </a:r>
            <a:r>
              <a:rPr lang="vi-VN" sz="4400">
                <a:latin typeface="Times New Roman" panose="02020603050405020304" pitchFamily="18" charset="0"/>
                <a:cs typeface="Times New Roman" panose="02020603050405020304" pitchFamily="18" charset="0"/>
              </a:rPr>
              <a:t> là ai?</a:t>
            </a:r>
            <a:endParaRPr lang="en-GB" sz="4400">
              <a:latin typeface="Times New Roman" panose="02020603050405020304" pitchFamily="18" charset="0"/>
              <a:cs typeface="Times New Roman" panose="02020603050405020304" pitchFamily="18" charset="0"/>
            </a:endParaRPr>
          </a:p>
        </p:txBody>
      </p:sp>
      <p:sp>
        <p:nvSpPr>
          <p:cNvPr id="6" name="DAD">
            <a:extLst>
              <a:ext uri="{FF2B5EF4-FFF2-40B4-BE49-F238E27FC236}">
                <a16:creationId xmlns:a16="http://schemas.microsoft.com/office/drawing/2014/main" id="{5C98EAF7-68F5-0FA9-752B-C138E3CF83DB}"/>
              </a:ext>
            </a:extLst>
          </p:cNvPr>
          <p:cNvSpPr/>
          <p:nvPr/>
        </p:nvSpPr>
        <p:spPr>
          <a:xfrm>
            <a:off x="6251943" y="3669520"/>
            <a:ext cx="4179156" cy="1004294"/>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vi-VN" sz="4400">
                <a:latin typeface="Times New Roman" panose="02020603050405020304" pitchFamily="18" charset="0"/>
                <a:cs typeface="Times New Roman" panose="02020603050405020304" pitchFamily="18" charset="0"/>
              </a:rPr>
              <a:t>A. Ông Hai </a:t>
            </a:r>
            <a:endParaRPr lang="en-US" sz="4400">
              <a:solidFill>
                <a:prstClr val="white"/>
              </a:solidFill>
              <a:latin typeface="Times New Roman" panose="02020603050405020304" pitchFamily="18" charset="0"/>
              <a:cs typeface="Times New Roman" panose="02020603050405020304" pitchFamily="18" charset="0"/>
            </a:endParaRPr>
          </a:p>
        </p:txBody>
      </p:sp>
      <p:sp>
        <p:nvSpPr>
          <p:cNvPr id="8" name="DAS2">
            <a:extLst>
              <a:ext uri="{FF2B5EF4-FFF2-40B4-BE49-F238E27FC236}">
                <a16:creationId xmlns:a16="http://schemas.microsoft.com/office/drawing/2014/main" id="{7ABC1DF5-F76B-B0E1-70F0-CA7105B46127}"/>
              </a:ext>
            </a:extLst>
          </p:cNvPr>
          <p:cNvSpPr/>
          <p:nvPr/>
        </p:nvSpPr>
        <p:spPr>
          <a:xfrm>
            <a:off x="12740787" y="5151956"/>
            <a:ext cx="4709012" cy="1004294"/>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4400">
                <a:solidFill>
                  <a:prstClr val="white"/>
                </a:solidFill>
                <a:latin typeface="Times New Roman" panose="02020603050405020304" pitchFamily="18" charset="0"/>
                <a:cs typeface="Times New Roman" panose="02020603050405020304" pitchFamily="18" charset="0"/>
              </a:rPr>
              <a:t>D. </a:t>
            </a:r>
            <a:r>
              <a:rPr lang="vi-VN" sz="4400">
                <a:latin typeface="Times New Roman" panose="02020603050405020304" pitchFamily="18" charset="0"/>
                <a:cs typeface="Times New Roman" panose="02020603050405020304" pitchFamily="18" charset="0"/>
              </a:rPr>
              <a:t>Đứa con út</a:t>
            </a:r>
            <a:endParaRPr lang="en-US" sz="4400">
              <a:solidFill>
                <a:prstClr val="white"/>
              </a:solidFill>
              <a:latin typeface="Times New Roman" panose="02020603050405020304" pitchFamily="18" charset="0"/>
              <a:cs typeface="Times New Roman" panose="02020603050405020304" pitchFamily="18" charset="0"/>
            </a:endParaRPr>
          </a:p>
        </p:txBody>
      </p:sp>
      <p:sp>
        <p:nvSpPr>
          <p:cNvPr id="9" name="DAS1">
            <a:extLst>
              <a:ext uri="{FF2B5EF4-FFF2-40B4-BE49-F238E27FC236}">
                <a16:creationId xmlns:a16="http://schemas.microsoft.com/office/drawing/2014/main" id="{BAE34577-9A30-92C5-55A2-A19684DC64DD}"/>
              </a:ext>
            </a:extLst>
          </p:cNvPr>
          <p:cNvSpPr/>
          <p:nvPr/>
        </p:nvSpPr>
        <p:spPr>
          <a:xfrm>
            <a:off x="12740786" y="3669520"/>
            <a:ext cx="4709013" cy="1004294"/>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4400">
                <a:solidFill>
                  <a:prstClr val="white"/>
                </a:solidFill>
                <a:latin typeface="Times New Roman" panose="02020603050405020304" pitchFamily="18" charset="0"/>
                <a:cs typeface="Times New Roman" panose="02020603050405020304" pitchFamily="18" charset="0"/>
              </a:rPr>
              <a:t>C. </a:t>
            </a:r>
            <a:r>
              <a:rPr lang="vi-VN" sz="4400">
                <a:latin typeface="Times New Roman" panose="02020603050405020304" pitchFamily="18" charset="0"/>
                <a:cs typeface="Times New Roman" panose="02020603050405020304" pitchFamily="18" charset="0"/>
              </a:rPr>
              <a:t>Bà chủ nhà</a:t>
            </a:r>
            <a:endParaRPr lang="en-US" sz="4400">
              <a:solidFill>
                <a:prstClr val="white"/>
              </a:solidFill>
              <a:latin typeface="Times New Roman" panose="02020603050405020304" pitchFamily="18" charset="0"/>
              <a:cs typeface="Times New Roman" panose="02020603050405020304" pitchFamily="18" charset="0"/>
            </a:endParaRPr>
          </a:p>
        </p:txBody>
      </p:sp>
      <p:pic>
        <p:nvPicPr>
          <p:cNvPr id="32" name="cogai">
            <a:extLst>
              <a:ext uri="{FF2B5EF4-FFF2-40B4-BE49-F238E27FC236}">
                <a16:creationId xmlns:a16="http://schemas.microsoft.com/office/drawing/2014/main" id="{5DE16DE8-2CB8-3403-122B-EFBCB683351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353468" y="566733"/>
            <a:ext cx="6456687" cy="9720267"/>
          </a:xfrm>
          <a:prstGeom prst="rect">
            <a:avLst/>
          </a:prstGeom>
        </p:spPr>
      </p:pic>
      <p:pic>
        <p:nvPicPr>
          <p:cNvPr id="33" name="hoa">
            <a:hlinkClick r:id="rId7" action="ppaction://hlinksldjump"/>
            <a:extLst>
              <a:ext uri="{FF2B5EF4-FFF2-40B4-BE49-F238E27FC236}">
                <a16:creationId xmlns:a16="http://schemas.microsoft.com/office/drawing/2014/main" id="{9BC011D0-FED7-5BFD-DE07-1BA3A2C27764}"/>
              </a:ext>
            </a:extLst>
          </p:cNvPr>
          <p:cNvPicPr>
            <a:picLocks noChangeAspect="1"/>
          </p:cNvPicPr>
          <p:nvPr/>
        </p:nvPicPr>
        <p:blipFill>
          <a:blip r:embed="rId8"/>
          <a:stretch>
            <a:fillRect/>
          </a:stretch>
        </p:blipFill>
        <p:spPr>
          <a:xfrm>
            <a:off x="17129050" y="8770124"/>
            <a:ext cx="1158950" cy="1527186"/>
          </a:xfrm>
          <a:prstGeom prst="rect">
            <a:avLst/>
          </a:prstGeom>
        </p:spPr>
      </p:pic>
      <p:pic>
        <p:nvPicPr>
          <p:cNvPr id="35" name="gifqua" descr="Shape&#10;&#10;Description automatically generated with low confidence">
            <a:extLst>
              <a:ext uri="{FF2B5EF4-FFF2-40B4-BE49-F238E27FC236}">
                <a16:creationId xmlns:a16="http://schemas.microsoft.com/office/drawing/2014/main" id="{22F067BE-6B98-3975-DE2B-BE2267141CA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578165" y="6309542"/>
            <a:ext cx="4179155" cy="4179155"/>
          </a:xfrm>
          <a:prstGeom prst="rect">
            <a:avLst/>
          </a:prstGeom>
        </p:spPr>
      </p:pic>
      <p:pic>
        <p:nvPicPr>
          <p:cNvPr id="37" name="cuoi">
            <a:extLst>
              <a:ext uri="{FF2B5EF4-FFF2-40B4-BE49-F238E27FC236}">
                <a16:creationId xmlns:a16="http://schemas.microsoft.com/office/drawing/2014/main" id="{7ABCDC22-3F41-748D-887F-EC8FBE23CE3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304906" y="3724312"/>
            <a:ext cx="2460584" cy="2460584"/>
          </a:xfrm>
          <a:prstGeom prst="rect">
            <a:avLst/>
          </a:prstGeom>
        </p:spPr>
      </p:pic>
      <p:sp>
        <p:nvSpPr>
          <p:cNvPr id="13" name="DAS1">
            <a:extLst>
              <a:ext uri="{FF2B5EF4-FFF2-40B4-BE49-F238E27FC236}">
                <a16:creationId xmlns:a16="http://schemas.microsoft.com/office/drawing/2014/main" id="{BAE34577-9A30-92C5-55A2-A19684DC64DD}"/>
              </a:ext>
            </a:extLst>
          </p:cNvPr>
          <p:cNvSpPr/>
          <p:nvPr/>
        </p:nvSpPr>
        <p:spPr>
          <a:xfrm>
            <a:off x="6251943" y="5426866"/>
            <a:ext cx="4323313" cy="1004294"/>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vi-VN" sz="4400">
                <a:solidFill>
                  <a:prstClr val="white"/>
                </a:solidFill>
                <a:latin typeface="Times New Roman" panose="02020603050405020304" pitchFamily="18" charset="0"/>
                <a:cs typeface="Times New Roman" panose="02020603050405020304" pitchFamily="18" charset="0"/>
              </a:rPr>
              <a:t>B</a:t>
            </a:r>
            <a:r>
              <a:rPr lang="en-US" sz="4400" smtClean="0">
                <a:solidFill>
                  <a:prstClr val="white"/>
                </a:solidFill>
                <a:latin typeface="Times New Roman" panose="02020603050405020304" pitchFamily="18" charset="0"/>
                <a:cs typeface="Times New Roman" panose="02020603050405020304" pitchFamily="18" charset="0"/>
              </a:rPr>
              <a:t>. </a:t>
            </a:r>
            <a:r>
              <a:rPr lang="vi-VN" sz="4400">
                <a:latin typeface="Times New Roman" panose="02020603050405020304" pitchFamily="18" charset="0"/>
                <a:cs typeface="Times New Roman" panose="02020603050405020304" pitchFamily="18" charset="0"/>
              </a:rPr>
              <a:t>Bà </a:t>
            </a:r>
            <a:r>
              <a:rPr lang="vi-VN" sz="4400" smtClean="0">
                <a:latin typeface="Times New Roman" panose="02020603050405020304" pitchFamily="18" charset="0"/>
                <a:cs typeface="Times New Roman" panose="02020603050405020304" pitchFamily="18" charset="0"/>
              </a:rPr>
              <a:t>Hai</a:t>
            </a:r>
            <a:endParaRPr lang="en-US" sz="4400">
              <a:solidFill>
                <a:prstClr val="white"/>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0247544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subTnLst>
                                    <p:audio>
                                      <p:cMediaNode>
                                        <p:cTn display="0" masterRel="sameClick">
                                          <p:stCondLst>
                                            <p:cond evt="begin" delay="0">
                                              <p:tn val="5"/>
                                            </p:cond>
                                          </p:stCondLst>
                                          <p:endCondLst>
                                            <p:cond evt="onStopAudio" delay="0">
                                              <p:tgtEl>
                                                <p:sldTgt/>
                                              </p:tgtEl>
                                            </p:cond>
                                          </p:endCondLst>
                                        </p:cTn>
                                        <p:tgtEl>
                                          <p:sndTgt r:embed="rId2" name="âm thanh thua.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6"/>
                    </p:tgtEl>
                  </p:cond>
                </p:stCondLst>
                <p:endSync evt="end" delay="0">
                  <p:rtn val="all"/>
                </p:endSync>
                <p:childTnLst>
                  <p:par>
                    <p:cTn id="11" fill="hold">
                      <p:stCondLst>
                        <p:cond delay="0"/>
                      </p:stCondLst>
                      <p:childTnLst>
                        <p:par>
                          <p:cTn id="12" fill="hold">
                            <p:stCondLst>
                              <p:cond delay="0"/>
                            </p:stCondLst>
                            <p:childTnLst>
                              <p:par>
                                <p:cTn id="13" presetID="1" presetClass="emph" presetSubtype="2" fill="hold" nodeType="clickEffect">
                                  <p:stCondLst>
                                    <p:cond delay="0"/>
                                  </p:stCondLst>
                                  <p:childTnLst>
                                    <p:animClr clrSpc="rgb" dir="cw">
                                      <p:cBhvr>
                                        <p:cTn id="14" dur="2000" fill="hold"/>
                                        <p:tgtEl>
                                          <p:spTgt spid="6"/>
                                        </p:tgtEl>
                                        <p:attrNameLst>
                                          <p:attrName>fillcolor</p:attrName>
                                        </p:attrNameLst>
                                      </p:cBhvr>
                                      <p:to>
                                        <a:srgbClr val="C00000"/>
                                      </p:to>
                                    </p:animClr>
                                    <p:set>
                                      <p:cBhvr>
                                        <p:cTn id="15" dur="2000" fill="hold"/>
                                        <p:tgtEl>
                                          <p:spTgt spid="6"/>
                                        </p:tgtEl>
                                        <p:attrNameLst>
                                          <p:attrName>fill.type</p:attrName>
                                        </p:attrNameLst>
                                      </p:cBhvr>
                                      <p:to>
                                        <p:strVal val="solid"/>
                                      </p:to>
                                    </p:set>
                                    <p:set>
                                      <p:cBhvr>
                                        <p:cTn id="16" dur="2000" fill="hold"/>
                                        <p:tgtEl>
                                          <p:spTgt spid="6"/>
                                        </p:tgtEl>
                                        <p:attrNameLst>
                                          <p:attrName>fill.on</p:attrName>
                                        </p:attrNameLst>
                                      </p:cBhvr>
                                      <p:to>
                                        <p:strVal val="true"/>
                                      </p:to>
                                    </p:set>
                                  </p:childTnLst>
                                </p:cTn>
                              </p:par>
                              <p:par>
                                <p:cTn id="17" presetID="53" presetClass="entr" presetSubtype="16" fill="hold" nodeType="with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p:cTn id="19" dur="500" fill="hold"/>
                                        <p:tgtEl>
                                          <p:spTgt spid="37"/>
                                        </p:tgtEl>
                                        <p:attrNameLst>
                                          <p:attrName>ppt_w</p:attrName>
                                        </p:attrNameLst>
                                      </p:cBhvr>
                                      <p:tavLst>
                                        <p:tav tm="0">
                                          <p:val>
                                            <p:fltVal val="0"/>
                                          </p:val>
                                        </p:tav>
                                        <p:tav tm="100000">
                                          <p:val>
                                            <p:strVal val="#ppt_w"/>
                                          </p:val>
                                        </p:tav>
                                      </p:tavLst>
                                    </p:anim>
                                    <p:anim calcmode="lin" valueType="num">
                                      <p:cBhvr>
                                        <p:cTn id="20" dur="500" fill="hold"/>
                                        <p:tgtEl>
                                          <p:spTgt spid="37"/>
                                        </p:tgtEl>
                                        <p:attrNameLst>
                                          <p:attrName>ppt_h</p:attrName>
                                        </p:attrNameLst>
                                      </p:cBhvr>
                                      <p:tavLst>
                                        <p:tav tm="0">
                                          <p:val>
                                            <p:fltVal val="0"/>
                                          </p:val>
                                        </p:tav>
                                        <p:tav tm="100000">
                                          <p:val>
                                            <p:strVal val="#ppt_h"/>
                                          </p:val>
                                        </p:tav>
                                      </p:tavLst>
                                    </p:anim>
                                    <p:animEffect transition="in" filter="fade">
                                      <p:cBhvr>
                                        <p:cTn id="21" dur="500"/>
                                        <p:tgtEl>
                                          <p:spTgt spid="37"/>
                                        </p:tgtEl>
                                      </p:cBhvr>
                                    </p:animEffect>
                                  </p:childTnLst>
                                  <p:subTnLst>
                                    <p:audio>
                                      <p:cMediaNode>
                                        <p:cTn display="0" masterRel="sameClick">
                                          <p:stCondLst>
                                            <p:cond evt="begin" delay="0">
                                              <p:tn val="17"/>
                                            </p:cond>
                                          </p:stCondLst>
                                          <p:endCondLst>
                                            <p:cond evt="onStopAudio" delay="0">
                                              <p:tgtEl>
                                                <p:sldTgt/>
                                              </p:tgtEl>
                                            </p:cond>
                                          </p:endCondLst>
                                        </p:cTn>
                                        <p:tgtEl>
                                          <p:sndTgt r:embed="rId3" name="applause.wav"/>
                                        </p:tgtEl>
                                      </p:cMediaNode>
                                    </p:audio>
                                  </p:subTnLst>
                                </p:cTn>
                              </p:par>
                            </p:childTnLst>
                          </p:cTn>
                        </p:par>
                      </p:childTnLst>
                    </p:cTn>
                  </p:par>
                </p:childTnLst>
              </p:cTn>
              <p:nextCondLst>
                <p:cond evt="onClick" delay="0">
                  <p:tgtEl>
                    <p:spTgt spid="6"/>
                  </p:tgtEl>
                </p:cond>
              </p:nextCondLst>
            </p:seq>
            <p:seq concurrent="1" nextAc="seek">
              <p:cTn id="22" restart="whenNotActive" fill="hold" evtFilter="cancelBubble" nodeType="interactiveSeq">
                <p:stCondLst>
                  <p:cond evt="onClick" delay="0">
                    <p:tgtEl>
                      <p:spTgt spid="9"/>
                    </p:tgtEl>
                  </p:cond>
                </p:stCondLst>
                <p:endSync evt="end" delay="0">
                  <p:rtn val="all"/>
                </p:endSync>
                <p:childTnLst>
                  <p:par>
                    <p:cTn id="23" fill="hold">
                      <p:stCondLst>
                        <p:cond delay="0"/>
                      </p:stCondLst>
                      <p:childTnLst>
                        <p:par>
                          <p:cTn id="24" fill="hold">
                            <p:stCondLst>
                              <p:cond delay="0"/>
                            </p:stCondLst>
                            <p:childTnLst>
                              <p:par>
                                <p:cTn id="25" presetID="1" presetClass="emph" presetSubtype="2" fill="hold" nodeType="clickEffect">
                                  <p:stCondLst>
                                    <p:cond delay="0"/>
                                  </p:stCondLst>
                                  <p:childTnLst>
                                    <p:animClr clrSpc="rgb" dir="cw">
                                      <p:cBhvr>
                                        <p:cTn id="26" dur="2000" fill="hold"/>
                                        <p:tgtEl>
                                          <p:spTgt spid="9"/>
                                        </p:tgtEl>
                                        <p:attrNameLst>
                                          <p:attrName>fillcolor</p:attrName>
                                        </p:attrNameLst>
                                      </p:cBhvr>
                                      <p:to>
                                        <a:srgbClr val="71C055"/>
                                      </p:to>
                                    </p:animClr>
                                    <p:set>
                                      <p:cBhvr>
                                        <p:cTn id="27" dur="2000" fill="hold"/>
                                        <p:tgtEl>
                                          <p:spTgt spid="9"/>
                                        </p:tgtEl>
                                        <p:attrNameLst>
                                          <p:attrName>fill.type</p:attrName>
                                        </p:attrNameLst>
                                      </p:cBhvr>
                                      <p:to>
                                        <p:strVal val="solid"/>
                                      </p:to>
                                    </p:set>
                                    <p:set>
                                      <p:cBhvr>
                                        <p:cTn id="28" dur="2000" fill="hold"/>
                                        <p:tgtEl>
                                          <p:spTgt spid="9"/>
                                        </p:tgtEl>
                                        <p:attrNameLst>
                                          <p:attrName>fill.on</p:attrName>
                                        </p:attrNameLst>
                                      </p:cBhvr>
                                      <p:to>
                                        <p:strVal val="true"/>
                                      </p:to>
                                    </p:set>
                                  </p:childTnLst>
                                </p:cTn>
                              </p:par>
                              <p:par>
                                <p:cTn id="29" presetID="53" presetClass="entr" presetSubtype="16" fill="hold" nodeType="with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p:cTn id="31" dur="500" fill="hold"/>
                                        <p:tgtEl>
                                          <p:spTgt spid="39"/>
                                        </p:tgtEl>
                                        <p:attrNameLst>
                                          <p:attrName>ppt_w</p:attrName>
                                        </p:attrNameLst>
                                      </p:cBhvr>
                                      <p:tavLst>
                                        <p:tav tm="0">
                                          <p:val>
                                            <p:fltVal val="0"/>
                                          </p:val>
                                        </p:tav>
                                        <p:tav tm="100000">
                                          <p:val>
                                            <p:strVal val="#ppt_w"/>
                                          </p:val>
                                        </p:tav>
                                      </p:tavLst>
                                    </p:anim>
                                    <p:anim calcmode="lin" valueType="num">
                                      <p:cBhvr>
                                        <p:cTn id="32" dur="500" fill="hold"/>
                                        <p:tgtEl>
                                          <p:spTgt spid="39"/>
                                        </p:tgtEl>
                                        <p:attrNameLst>
                                          <p:attrName>ppt_h</p:attrName>
                                        </p:attrNameLst>
                                      </p:cBhvr>
                                      <p:tavLst>
                                        <p:tav tm="0">
                                          <p:val>
                                            <p:fltVal val="0"/>
                                          </p:val>
                                        </p:tav>
                                        <p:tav tm="100000">
                                          <p:val>
                                            <p:strVal val="#ppt_h"/>
                                          </p:val>
                                        </p:tav>
                                      </p:tavLst>
                                    </p:anim>
                                    <p:animEffect transition="in" filter="fade">
                                      <p:cBhvr>
                                        <p:cTn id="33" dur="500"/>
                                        <p:tgtEl>
                                          <p:spTgt spid="39"/>
                                        </p:tgtEl>
                                      </p:cBhvr>
                                    </p:animEffect>
                                  </p:childTnLst>
                                  <p:subTnLst>
                                    <p:audio>
                                      <p:cMediaNode>
                                        <p:cTn display="0" masterRel="sameClick">
                                          <p:stCondLst>
                                            <p:cond evt="begin" delay="0">
                                              <p:tn val="29"/>
                                            </p:cond>
                                          </p:stCondLst>
                                          <p:endCondLst>
                                            <p:cond evt="onStopAudio" delay="0">
                                              <p:tgtEl>
                                                <p:sldTgt/>
                                              </p:tgtEl>
                                            </p:cond>
                                          </p:endCondLst>
                                        </p:cTn>
                                        <p:tgtEl>
                                          <p:sndTgt r:embed="rId2" name="âm thanh thua.wav"/>
                                        </p:tgtEl>
                                      </p:cMediaNode>
                                    </p:audio>
                                  </p:subTnLst>
                                </p:cTn>
                              </p:par>
                            </p:childTnLst>
                          </p:cTn>
                        </p:par>
                      </p:childTnLst>
                    </p:cTn>
                  </p:par>
                </p:childTnLst>
              </p:cTn>
              <p:nextCondLst>
                <p:cond evt="onClick" delay="0">
                  <p:tgtEl>
                    <p:spTgt spid="9"/>
                  </p:tgtEl>
                </p:cond>
              </p:nextCondLst>
            </p:seq>
            <p:seq concurrent="1" nextAc="seek">
              <p:cTn id="34" restart="whenNotActive" fill="hold" evtFilter="cancelBubble" nodeType="interactiveSeq">
                <p:stCondLst>
                  <p:cond evt="onClick" delay="0">
                    <p:tgtEl>
                      <p:spTgt spid="8"/>
                    </p:tgtEl>
                  </p:cond>
                </p:stCondLst>
                <p:endSync evt="end" delay="0">
                  <p:rtn val="all"/>
                </p:endSync>
                <p:childTnLst>
                  <p:par>
                    <p:cTn id="35" fill="hold">
                      <p:stCondLst>
                        <p:cond delay="0"/>
                      </p:stCondLst>
                      <p:childTnLst>
                        <p:par>
                          <p:cTn id="36" fill="hold">
                            <p:stCondLst>
                              <p:cond delay="0"/>
                            </p:stCondLst>
                            <p:childTnLst>
                              <p:par>
                                <p:cTn id="37" presetID="1" presetClass="emph" presetSubtype="2" fill="hold" nodeType="clickEffect">
                                  <p:stCondLst>
                                    <p:cond delay="0"/>
                                  </p:stCondLst>
                                  <p:childTnLst>
                                    <p:animClr clrSpc="rgb" dir="cw">
                                      <p:cBhvr>
                                        <p:cTn id="38" dur="2000" fill="hold"/>
                                        <p:tgtEl>
                                          <p:spTgt spid="8"/>
                                        </p:tgtEl>
                                        <p:attrNameLst>
                                          <p:attrName>fillcolor</p:attrName>
                                        </p:attrNameLst>
                                      </p:cBhvr>
                                      <p:to>
                                        <a:srgbClr val="71C055"/>
                                      </p:to>
                                    </p:animClr>
                                    <p:set>
                                      <p:cBhvr>
                                        <p:cTn id="39" dur="2000" fill="hold"/>
                                        <p:tgtEl>
                                          <p:spTgt spid="8"/>
                                        </p:tgtEl>
                                        <p:attrNameLst>
                                          <p:attrName>fill.type</p:attrName>
                                        </p:attrNameLst>
                                      </p:cBhvr>
                                      <p:to>
                                        <p:strVal val="solid"/>
                                      </p:to>
                                    </p:set>
                                    <p:set>
                                      <p:cBhvr>
                                        <p:cTn id="40" dur="2000" fill="hold"/>
                                        <p:tgtEl>
                                          <p:spTgt spid="8"/>
                                        </p:tgtEl>
                                        <p:attrNameLst>
                                          <p:attrName>fill.on</p:attrName>
                                        </p:attrNameLst>
                                      </p:cBhvr>
                                      <p:to>
                                        <p:strVal val="true"/>
                                      </p:to>
                                    </p:set>
                                  </p:childTnLst>
                                </p:cTn>
                              </p:par>
                              <p:par>
                                <p:cTn id="41" presetID="53" presetClass="entr" presetSubtype="16" fill="hold" nodeType="with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p:cTn id="43" dur="500" fill="hold"/>
                                        <p:tgtEl>
                                          <p:spTgt spid="39"/>
                                        </p:tgtEl>
                                        <p:attrNameLst>
                                          <p:attrName>ppt_w</p:attrName>
                                        </p:attrNameLst>
                                      </p:cBhvr>
                                      <p:tavLst>
                                        <p:tav tm="0">
                                          <p:val>
                                            <p:fltVal val="0"/>
                                          </p:val>
                                        </p:tav>
                                        <p:tav tm="100000">
                                          <p:val>
                                            <p:strVal val="#ppt_w"/>
                                          </p:val>
                                        </p:tav>
                                      </p:tavLst>
                                    </p:anim>
                                    <p:anim calcmode="lin" valueType="num">
                                      <p:cBhvr>
                                        <p:cTn id="44" dur="500" fill="hold"/>
                                        <p:tgtEl>
                                          <p:spTgt spid="39"/>
                                        </p:tgtEl>
                                        <p:attrNameLst>
                                          <p:attrName>ppt_h</p:attrName>
                                        </p:attrNameLst>
                                      </p:cBhvr>
                                      <p:tavLst>
                                        <p:tav tm="0">
                                          <p:val>
                                            <p:fltVal val="0"/>
                                          </p:val>
                                        </p:tav>
                                        <p:tav tm="100000">
                                          <p:val>
                                            <p:strVal val="#ppt_h"/>
                                          </p:val>
                                        </p:tav>
                                      </p:tavLst>
                                    </p:anim>
                                    <p:animEffect transition="in" filter="fade">
                                      <p:cBhvr>
                                        <p:cTn id="45" dur="500"/>
                                        <p:tgtEl>
                                          <p:spTgt spid="39"/>
                                        </p:tgtEl>
                                      </p:cBhvr>
                                    </p:animEffect>
                                  </p:childTnLst>
                                  <p:subTnLst>
                                    <p:audio>
                                      <p:cMediaNode>
                                        <p:cTn display="0" masterRel="sameClick">
                                          <p:stCondLst>
                                            <p:cond evt="begin" delay="0">
                                              <p:tn val="41"/>
                                            </p:cond>
                                          </p:stCondLst>
                                          <p:endCondLst>
                                            <p:cond evt="onStopAudio" delay="0">
                                              <p:tgtEl>
                                                <p:sldTgt/>
                                              </p:tgtEl>
                                            </p:cond>
                                          </p:endCondLst>
                                        </p:cTn>
                                        <p:tgtEl>
                                          <p:sndTgt r:embed="rId2" name="âm thanh thua.wav"/>
                                        </p:tgtEl>
                                      </p:cMediaNode>
                                    </p:audio>
                                  </p:subTnLst>
                                </p:cTn>
                              </p:par>
                            </p:childTnLst>
                          </p:cTn>
                        </p:par>
                      </p:childTnLst>
                    </p:cTn>
                  </p:par>
                </p:childTnLst>
              </p:cTn>
              <p:nextCondLst>
                <p:cond evt="onClick" delay="0">
                  <p:tgtEl>
                    <p:spTgt spid="8"/>
                  </p:tgtEl>
                </p:cond>
              </p:nextCondLst>
            </p:seq>
            <p:seq concurrent="1" nextAc="seek">
              <p:cTn id="46" restart="whenNotActive" fill="hold" evtFilter="cancelBubble" nodeType="interactiveSeq">
                <p:stCondLst>
                  <p:cond evt="onClick" delay="0">
                    <p:tgtEl>
                      <p:spTgt spid="13"/>
                    </p:tgtEl>
                  </p:cond>
                </p:stCondLst>
                <p:endSync evt="end" delay="0">
                  <p:rtn val="all"/>
                </p:endSync>
                <p:childTnLst>
                  <p:par>
                    <p:cTn id="47" fill="hold">
                      <p:stCondLst>
                        <p:cond delay="0"/>
                      </p:stCondLst>
                      <p:childTnLst>
                        <p:par>
                          <p:cTn id="48" fill="hold">
                            <p:stCondLst>
                              <p:cond delay="0"/>
                            </p:stCondLst>
                            <p:childTnLst>
                              <p:par>
                                <p:cTn id="49" presetID="1" presetClass="emph" presetSubtype="2" fill="hold" nodeType="clickEffect">
                                  <p:stCondLst>
                                    <p:cond delay="0"/>
                                  </p:stCondLst>
                                  <p:childTnLst>
                                    <p:animClr clrSpc="rgb" dir="cw">
                                      <p:cBhvr>
                                        <p:cTn id="50" dur="2000" fill="hold"/>
                                        <p:tgtEl>
                                          <p:spTgt spid="13"/>
                                        </p:tgtEl>
                                        <p:attrNameLst>
                                          <p:attrName>fillcolor</p:attrName>
                                        </p:attrNameLst>
                                      </p:cBhvr>
                                      <p:to>
                                        <a:srgbClr val="71C055"/>
                                      </p:to>
                                    </p:animClr>
                                    <p:set>
                                      <p:cBhvr>
                                        <p:cTn id="51" dur="2000" fill="hold"/>
                                        <p:tgtEl>
                                          <p:spTgt spid="13"/>
                                        </p:tgtEl>
                                        <p:attrNameLst>
                                          <p:attrName>fill.type</p:attrName>
                                        </p:attrNameLst>
                                      </p:cBhvr>
                                      <p:to>
                                        <p:strVal val="solid"/>
                                      </p:to>
                                    </p:set>
                                    <p:set>
                                      <p:cBhvr>
                                        <p:cTn id="52" dur="2000" fill="hold"/>
                                        <p:tgtEl>
                                          <p:spTgt spid="13"/>
                                        </p:tgtEl>
                                        <p:attrNameLst>
                                          <p:attrName>fill.on</p:attrName>
                                        </p:attrNameLst>
                                      </p:cBhvr>
                                      <p:to>
                                        <p:strVal val="true"/>
                                      </p:to>
                                    </p:set>
                                  </p:childTnLst>
                                </p:cTn>
                              </p:par>
                            </p:childTnLst>
                          </p:cTn>
                        </p:par>
                      </p:childTnLst>
                    </p:cTn>
                  </p:par>
                </p:childTnLst>
              </p:cTn>
              <p:nextCondLst>
                <p:cond evt="onClick" delay="0">
                  <p:tgtEl>
                    <p:spTgt spid="13"/>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39" name="khoc">
            <a:extLst>
              <a:ext uri="{FF2B5EF4-FFF2-40B4-BE49-F238E27FC236}">
                <a16:creationId xmlns:a16="http://schemas.microsoft.com/office/drawing/2014/main" id="{4E91B3F1-273C-91A6-7D34-A9F9F5C15DF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07424" y="3626829"/>
            <a:ext cx="2655546" cy="2655546"/>
          </a:xfrm>
          <a:prstGeom prst="rect">
            <a:avLst/>
          </a:prstGeom>
        </p:spPr>
      </p:pic>
      <p:sp>
        <p:nvSpPr>
          <p:cNvPr id="5" name="CAUHOI">
            <a:extLst>
              <a:ext uri="{FF2B5EF4-FFF2-40B4-BE49-F238E27FC236}">
                <a16:creationId xmlns:a16="http://schemas.microsoft.com/office/drawing/2014/main" id="{E839B432-1D3E-40AC-31BC-AC0E4B992466}"/>
              </a:ext>
            </a:extLst>
          </p:cNvPr>
          <p:cNvSpPr/>
          <p:nvPr/>
        </p:nvSpPr>
        <p:spPr>
          <a:xfrm>
            <a:off x="6251943" y="1425086"/>
            <a:ext cx="10668000" cy="1440873"/>
          </a:xfrm>
          <a:prstGeom prst="parallelogram">
            <a:avLst/>
          </a:prstGeom>
          <a:solidFill>
            <a:srgbClr val="E15F94">
              <a:alpha val="65882"/>
            </a:srgb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vi-VN" sz="4400" b="1">
                <a:latin typeface="Times New Roman" panose="02020603050405020304" pitchFamily="18" charset="0"/>
                <a:cs typeface="Times New Roman" panose="02020603050405020304" pitchFamily="18" charset="0"/>
              </a:rPr>
              <a:t>Câu </a:t>
            </a:r>
            <a:r>
              <a:rPr lang="vi-VN" sz="4400" b="1" smtClean="0">
                <a:latin typeface="Times New Roman" panose="02020603050405020304" pitchFamily="18" charset="0"/>
                <a:cs typeface="Times New Roman" panose="02020603050405020304" pitchFamily="18" charset="0"/>
              </a:rPr>
              <a:t>2</a:t>
            </a:r>
          </a:p>
          <a:p>
            <a:pPr algn="ctr" defTabSz="685800"/>
            <a:r>
              <a:rPr lang="vi-VN" sz="4400" smtClean="0">
                <a:latin typeface="Times New Roman" panose="02020603050405020304" pitchFamily="18" charset="0"/>
                <a:cs typeface="Times New Roman" panose="02020603050405020304" pitchFamily="18" charset="0"/>
              </a:rPr>
              <a:t> </a:t>
            </a:r>
            <a:r>
              <a:rPr lang="vi-VN" sz="4400">
                <a:latin typeface="Times New Roman" panose="02020603050405020304" pitchFamily="18" charset="0"/>
                <a:cs typeface="Times New Roman" panose="02020603050405020304" pitchFamily="18" charset="0"/>
              </a:rPr>
              <a:t>Truyện ngắn </a:t>
            </a:r>
            <a:r>
              <a:rPr lang="vi-VN" sz="4400" i="1">
                <a:latin typeface="Times New Roman" panose="02020603050405020304" pitchFamily="18" charset="0"/>
                <a:cs typeface="Times New Roman" panose="02020603050405020304" pitchFamily="18" charset="0"/>
              </a:rPr>
              <a:t>Làng</a:t>
            </a:r>
            <a:r>
              <a:rPr lang="vi-VN" sz="4400">
                <a:latin typeface="Times New Roman" panose="02020603050405020304" pitchFamily="18" charset="0"/>
                <a:cs typeface="Times New Roman" panose="02020603050405020304" pitchFamily="18" charset="0"/>
              </a:rPr>
              <a:t> viết về đề tài gì?</a:t>
            </a:r>
            <a:endParaRPr lang="en-US" sz="4400">
              <a:solidFill>
                <a:prstClr val="black"/>
              </a:solidFill>
              <a:latin typeface="Times New Roman" panose="02020603050405020304" pitchFamily="18" charset="0"/>
              <a:cs typeface="Times New Roman" panose="02020603050405020304" pitchFamily="18" charset="0"/>
            </a:endParaRPr>
          </a:p>
        </p:txBody>
      </p:sp>
      <p:sp>
        <p:nvSpPr>
          <p:cNvPr id="6" name="DAD">
            <a:extLst>
              <a:ext uri="{FF2B5EF4-FFF2-40B4-BE49-F238E27FC236}">
                <a16:creationId xmlns:a16="http://schemas.microsoft.com/office/drawing/2014/main" id="{5C98EAF7-68F5-0FA9-752B-C138E3CF83DB}"/>
              </a:ext>
            </a:extLst>
          </p:cNvPr>
          <p:cNvSpPr/>
          <p:nvPr/>
        </p:nvSpPr>
        <p:spPr>
          <a:xfrm>
            <a:off x="5632438" y="5305248"/>
            <a:ext cx="4758364" cy="1004294"/>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vi-VN" sz="4000" smtClean="0">
                <a:solidFill>
                  <a:prstClr val="white"/>
                </a:solidFill>
                <a:latin typeface="Times New Roman" panose="02020603050405020304" pitchFamily="18" charset="0"/>
                <a:cs typeface="Times New Roman" panose="02020603050405020304" pitchFamily="18" charset="0"/>
              </a:rPr>
              <a:t>B</a:t>
            </a:r>
            <a:r>
              <a:rPr lang="en-US" sz="4000" smtClean="0">
                <a:solidFill>
                  <a:prstClr val="white"/>
                </a:solidFill>
                <a:latin typeface="Times New Roman" panose="02020603050405020304" pitchFamily="18" charset="0"/>
                <a:cs typeface="Times New Roman" panose="02020603050405020304" pitchFamily="18" charset="0"/>
              </a:rPr>
              <a:t>. </a:t>
            </a:r>
            <a:r>
              <a:rPr lang="vi-VN" sz="4000">
                <a:latin typeface="Times New Roman" panose="02020603050405020304" pitchFamily="18" charset="0"/>
                <a:cs typeface="Times New Roman" panose="02020603050405020304" pitchFamily="18" charset="0"/>
              </a:rPr>
              <a:t>Người nông dân</a:t>
            </a:r>
            <a:endParaRPr lang="en-US" sz="4000">
              <a:solidFill>
                <a:prstClr val="white"/>
              </a:solidFill>
              <a:latin typeface="Times New Roman" panose="02020603050405020304" pitchFamily="18" charset="0"/>
              <a:cs typeface="Times New Roman" panose="02020603050405020304" pitchFamily="18" charset="0"/>
            </a:endParaRPr>
          </a:p>
        </p:txBody>
      </p:sp>
      <p:sp>
        <p:nvSpPr>
          <p:cNvPr id="7" name="DAS">
            <a:extLst>
              <a:ext uri="{FF2B5EF4-FFF2-40B4-BE49-F238E27FC236}">
                <a16:creationId xmlns:a16="http://schemas.microsoft.com/office/drawing/2014/main" id="{4063D052-B553-2995-58A8-0D4F54B36DCF}"/>
              </a:ext>
            </a:extLst>
          </p:cNvPr>
          <p:cNvSpPr/>
          <p:nvPr/>
        </p:nvSpPr>
        <p:spPr>
          <a:xfrm>
            <a:off x="12862970" y="3523916"/>
            <a:ext cx="4574986" cy="1004294"/>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vi-VN" sz="4000" smtClean="0">
                <a:solidFill>
                  <a:prstClr val="white"/>
                </a:solidFill>
                <a:latin typeface="Times New Roman" panose="02020603050405020304" pitchFamily="18" charset="0"/>
                <a:cs typeface="Times New Roman" panose="02020603050405020304" pitchFamily="18" charset="0"/>
              </a:rPr>
              <a:t>C.</a:t>
            </a:r>
            <a:r>
              <a:rPr lang="vi-VN" sz="4000">
                <a:latin typeface="Times New Roman" panose="02020603050405020304" pitchFamily="18" charset="0"/>
                <a:cs typeface="Times New Roman" panose="02020603050405020304" pitchFamily="18" charset="0"/>
              </a:rPr>
              <a:t> Người phụ nữ</a:t>
            </a:r>
            <a:endParaRPr lang="en-US" sz="4000">
              <a:solidFill>
                <a:prstClr val="white"/>
              </a:solidFill>
              <a:latin typeface="Times New Roman" panose="02020603050405020304" pitchFamily="18" charset="0"/>
              <a:cs typeface="Times New Roman" panose="02020603050405020304" pitchFamily="18" charset="0"/>
            </a:endParaRPr>
          </a:p>
        </p:txBody>
      </p:sp>
      <p:sp>
        <p:nvSpPr>
          <p:cNvPr id="8" name="DAS2">
            <a:extLst>
              <a:ext uri="{FF2B5EF4-FFF2-40B4-BE49-F238E27FC236}">
                <a16:creationId xmlns:a16="http://schemas.microsoft.com/office/drawing/2014/main" id="{7ABC1DF5-F76B-B0E1-70F0-CA7105B46127}"/>
              </a:ext>
            </a:extLst>
          </p:cNvPr>
          <p:cNvSpPr/>
          <p:nvPr/>
        </p:nvSpPr>
        <p:spPr>
          <a:xfrm>
            <a:off x="12837570" y="5142726"/>
            <a:ext cx="4600386" cy="1004294"/>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4000">
                <a:solidFill>
                  <a:prstClr val="white"/>
                </a:solidFill>
                <a:latin typeface="Times New Roman" panose="02020603050405020304" pitchFamily="18" charset="0"/>
                <a:cs typeface="Times New Roman" panose="02020603050405020304" pitchFamily="18" charset="0"/>
              </a:rPr>
              <a:t>D. </a:t>
            </a:r>
            <a:r>
              <a:rPr lang="vi-VN" sz="4000">
                <a:latin typeface="Times New Roman" panose="02020603050405020304" pitchFamily="18" charset="0"/>
                <a:cs typeface="Times New Roman" panose="02020603050405020304" pitchFamily="18" charset="0"/>
              </a:rPr>
              <a:t>Người lính</a:t>
            </a:r>
            <a:endParaRPr lang="en-US" sz="4000">
              <a:solidFill>
                <a:prstClr val="white"/>
              </a:solidFill>
              <a:latin typeface="Times New Roman" panose="02020603050405020304" pitchFamily="18" charset="0"/>
              <a:cs typeface="Times New Roman" panose="02020603050405020304" pitchFamily="18" charset="0"/>
            </a:endParaRPr>
          </a:p>
        </p:txBody>
      </p:sp>
      <p:sp>
        <p:nvSpPr>
          <p:cNvPr id="9" name="DAS1">
            <a:extLst>
              <a:ext uri="{FF2B5EF4-FFF2-40B4-BE49-F238E27FC236}">
                <a16:creationId xmlns:a16="http://schemas.microsoft.com/office/drawing/2014/main" id="{BAE34577-9A30-92C5-55A2-A19684DC64DD}"/>
              </a:ext>
            </a:extLst>
          </p:cNvPr>
          <p:cNvSpPr/>
          <p:nvPr/>
        </p:nvSpPr>
        <p:spPr>
          <a:xfrm>
            <a:off x="5632438" y="3642997"/>
            <a:ext cx="4794650" cy="1004294"/>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4000">
                <a:solidFill>
                  <a:prstClr val="white"/>
                </a:solidFill>
                <a:latin typeface="Times New Roman" panose="02020603050405020304" pitchFamily="18" charset="0"/>
                <a:cs typeface="Times New Roman" panose="02020603050405020304" pitchFamily="18" charset="0"/>
              </a:rPr>
              <a:t>A. </a:t>
            </a:r>
            <a:r>
              <a:rPr lang="vi-VN" sz="4000">
                <a:latin typeface="Times New Roman" panose="02020603050405020304" pitchFamily="18" charset="0"/>
                <a:cs typeface="Times New Roman" panose="02020603050405020304" pitchFamily="18" charset="0"/>
              </a:rPr>
              <a:t>Người trí thức</a:t>
            </a:r>
            <a:endParaRPr lang="en-US" sz="4000">
              <a:solidFill>
                <a:prstClr val="white"/>
              </a:solidFill>
              <a:latin typeface="Times New Roman" panose="02020603050405020304" pitchFamily="18" charset="0"/>
              <a:cs typeface="Times New Roman" panose="02020603050405020304" pitchFamily="18" charset="0"/>
            </a:endParaRPr>
          </a:p>
        </p:txBody>
      </p:sp>
      <p:pic>
        <p:nvPicPr>
          <p:cNvPr id="32" name="cogai">
            <a:extLst>
              <a:ext uri="{FF2B5EF4-FFF2-40B4-BE49-F238E27FC236}">
                <a16:creationId xmlns:a16="http://schemas.microsoft.com/office/drawing/2014/main" id="{5DE16DE8-2CB8-3403-122B-EFBCB683351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353468" y="566733"/>
            <a:ext cx="6456687" cy="9720267"/>
          </a:xfrm>
          <a:prstGeom prst="rect">
            <a:avLst/>
          </a:prstGeom>
        </p:spPr>
      </p:pic>
      <p:pic>
        <p:nvPicPr>
          <p:cNvPr id="33" name="hoa">
            <a:hlinkClick r:id="rId7" action="ppaction://hlinksldjump"/>
            <a:extLst>
              <a:ext uri="{FF2B5EF4-FFF2-40B4-BE49-F238E27FC236}">
                <a16:creationId xmlns:a16="http://schemas.microsoft.com/office/drawing/2014/main" id="{9BC011D0-FED7-5BFD-DE07-1BA3A2C27764}"/>
              </a:ext>
            </a:extLst>
          </p:cNvPr>
          <p:cNvPicPr>
            <a:picLocks noChangeAspect="1"/>
          </p:cNvPicPr>
          <p:nvPr/>
        </p:nvPicPr>
        <p:blipFill>
          <a:blip r:embed="rId8"/>
          <a:stretch>
            <a:fillRect/>
          </a:stretch>
        </p:blipFill>
        <p:spPr>
          <a:xfrm>
            <a:off x="17129050" y="8770124"/>
            <a:ext cx="1158950" cy="1527186"/>
          </a:xfrm>
          <a:prstGeom prst="rect">
            <a:avLst/>
          </a:prstGeom>
        </p:spPr>
      </p:pic>
      <p:pic>
        <p:nvPicPr>
          <p:cNvPr id="35" name="gifqua" descr="Shape&#10;&#10;Description automatically generated with low confidence">
            <a:extLst>
              <a:ext uri="{FF2B5EF4-FFF2-40B4-BE49-F238E27FC236}">
                <a16:creationId xmlns:a16="http://schemas.microsoft.com/office/drawing/2014/main" id="{22F067BE-6B98-3975-DE2B-BE2267141CA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578165" y="6309542"/>
            <a:ext cx="4179155" cy="4179155"/>
          </a:xfrm>
          <a:prstGeom prst="rect">
            <a:avLst/>
          </a:prstGeom>
        </p:spPr>
      </p:pic>
      <p:pic>
        <p:nvPicPr>
          <p:cNvPr id="37" name="cuoi">
            <a:extLst>
              <a:ext uri="{FF2B5EF4-FFF2-40B4-BE49-F238E27FC236}">
                <a16:creationId xmlns:a16="http://schemas.microsoft.com/office/drawing/2014/main" id="{7ABCDC22-3F41-748D-887F-EC8FBE23CE3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304906" y="3724312"/>
            <a:ext cx="2460584" cy="2460584"/>
          </a:xfrm>
          <a:prstGeom prst="rect">
            <a:avLst/>
          </a:prstGeom>
        </p:spPr>
      </p:pic>
    </p:spTree>
    <p:extLst>
      <p:ext uri="{BB962C8B-B14F-4D97-AF65-F5344CB8AC3E}">
        <p14:creationId xmlns:p14="http://schemas.microsoft.com/office/powerpoint/2010/main" val="136753963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6"/>
                                        </p:tgtEl>
                                        <p:attrNameLst>
                                          <p:attrName>fillcolor</p:attrName>
                                        </p:attrNameLst>
                                      </p:cBhvr>
                                      <p:to>
                                        <a:srgbClr val="C00000"/>
                                      </p:to>
                                    </p:animClr>
                                    <p:set>
                                      <p:cBhvr>
                                        <p:cTn id="7" dur="2000" fill="hold"/>
                                        <p:tgtEl>
                                          <p:spTgt spid="6"/>
                                        </p:tgtEl>
                                        <p:attrNameLst>
                                          <p:attrName>fill.type</p:attrName>
                                        </p:attrNameLst>
                                      </p:cBhvr>
                                      <p:to>
                                        <p:strVal val="solid"/>
                                      </p:to>
                                    </p:set>
                                    <p:set>
                                      <p:cBhvr>
                                        <p:cTn id="8" dur="2000" fill="hold"/>
                                        <p:tgtEl>
                                          <p:spTgt spid="6"/>
                                        </p:tgtEl>
                                        <p:attrNameLst>
                                          <p:attrName>fill.on</p:attrName>
                                        </p:attrNameLst>
                                      </p:cBhvr>
                                      <p:to>
                                        <p:strVal val="true"/>
                                      </p:to>
                                    </p:set>
                                  </p:childTnLst>
                                </p:cTn>
                              </p:par>
                              <p:par>
                                <p:cTn id="9" presetID="53" presetClass="entr" presetSubtype="16" fill="hold"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p:cTn id="11" dur="500" fill="hold"/>
                                        <p:tgtEl>
                                          <p:spTgt spid="37"/>
                                        </p:tgtEl>
                                        <p:attrNameLst>
                                          <p:attrName>ppt_w</p:attrName>
                                        </p:attrNameLst>
                                      </p:cBhvr>
                                      <p:tavLst>
                                        <p:tav tm="0">
                                          <p:val>
                                            <p:fltVal val="0"/>
                                          </p:val>
                                        </p:tav>
                                        <p:tav tm="100000">
                                          <p:val>
                                            <p:strVal val="#ppt_w"/>
                                          </p:val>
                                        </p:tav>
                                      </p:tavLst>
                                    </p:anim>
                                    <p:anim calcmode="lin" valueType="num">
                                      <p:cBhvr>
                                        <p:cTn id="12" dur="500" fill="hold"/>
                                        <p:tgtEl>
                                          <p:spTgt spid="37"/>
                                        </p:tgtEl>
                                        <p:attrNameLst>
                                          <p:attrName>ppt_h</p:attrName>
                                        </p:attrNameLst>
                                      </p:cBhvr>
                                      <p:tavLst>
                                        <p:tav tm="0">
                                          <p:val>
                                            <p:fltVal val="0"/>
                                          </p:val>
                                        </p:tav>
                                        <p:tav tm="100000">
                                          <p:val>
                                            <p:strVal val="#ppt_h"/>
                                          </p:val>
                                        </p:tav>
                                      </p:tavLst>
                                    </p:anim>
                                    <p:animEffect transition="in" filter="fade">
                                      <p:cBhvr>
                                        <p:cTn id="13" dur="500"/>
                                        <p:tgtEl>
                                          <p:spTgt spid="37"/>
                                        </p:tgtEl>
                                      </p:cBhvr>
                                    </p:animEffect>
                                  </p:childTnLst>
                                  <p:subTnLst>
                                    <p:audio>
                                      <p:cMediaNode>
                                        <p:cTn display="0" masterRel="sameClick">
                                          <p:stCondLst>
                                            <p:cond evt="begin" delay="0">
                                              <p:tn val="9"/>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6"/>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1" presetClass="emph" presetSubtype="2" fill="hold" nodeType="clickEffect">
                                  <p:stCondLst>
                                    <p:cond delay="0"/>
                                  </p:stCondLst>
                                  <p:childTnLst>
                                    <p:animClr clrSpc="rgb" dir="cw">
                                      <p:cBhvr>
                                        <p:cTn id="18" dur="2000" fill="hold"/>
                                        <p:tgtEl>
                                          <p:spTgt spid="7"/>
                                        </p:tgtEl>
                                        <p:attrNameLst>
                                          <p:attrName>fillcolor</p:attrName>
                                        </p:attrNameLst>
                                      </p:cBhvr>
                                      <p:to>
                                        <a:srgbClr val="71C055"/>
                                      </p:to>
                                    </p:animClr>
                                    <p:set>
                                      <p:cBhvr>
                                        <p:cTn id="19" dur="2000" fill="hold"/>
                                        <p:tgtEl>
                                          <p:spTgt spid="7"/>
                                        </p:tgtEl>
                                        <p:attrNameLst>
                                          <p:attrName>fill.type</p:attrName>
                                        </p:attrNameLst>
                                      </p:cBhvr>
                                      <p:to>
                                        <p:strVal val="solid"/>
                                      </p:to>
                                    </p:set>
                                    <p:set>
                                      <p:cBhvr>
                                        <p:cTn id="20" dur="2000" fill="hold"/>
                                        <p:tgtEl>
                                          <p:spTgt spid="7"/>
                                        </p:tgtEl>
                                        <p:attrNameLst>
                                          <p:attrName>fill.on</p:attrName>
                                        </p:attrNameLst>
                                      </p:cBhvr>
                                      <p:to>
                                        <p:strVal val="true"/>
                                      </p:to>
                                    </p:set>
                                  </p:childTnLst>
                                </p:cTn>
                              </p:par>
                              <p:par>
                                <p:cTn id="21" presetID="53" presetClass="entr" presetSubtype="16"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p:cTn id="23" dur="500" fill="hold"/>
                                        <p:tgtEl>
                                          <p:spTgt spid="39"/>
                                        </p:tgtEl>
                                        <p:attrNameLst>
                                          <p:attrName>ppt_w</p:attrName>
                                        </p:attrNameLst>
                                      </p:cBhvr>
                                      <p:tavLst>
                                        <p:tav tm="0">
                                          <p:val>
                                            <p:fltVal val="0"/>
                                          </p:val>
                                        </p:tav>
                                        <p:tav tm="100000">
                                          <p:val>
                                            <p:strVal val="#ppt_w"/>
                                          </p:val>
                                        </p:tav>
                                      </p:tavLst>
                                    </p:anim>
                                    <p:anim calcmode="lin" valueType="num">
                                      <p:cBhvr>
                                        <p:cTn id="24" dur="500" fill="hold"/>
                                        <p:tgtEl>
                                          <p:spTgt spid="39"/>
                                        </p:tgtEl>
                                        <p:attrNameLst>
                                          <p:attrName>ppt_h</p:attrName>
                                        </p:attrNameLst>
                                      </p:cBhvr>
                                      <p:tavLst>
                                        <p:tav tm="0">
                                          <p:val>
                                            <p:fltVal val="0"/>
                                          </p:val>
                                        </p:tav>
                                        <p:tav tm="100000">
                                          <p:val>
                                            <p:strVal val="#ppt_h"/>
                                          </p:val>
                                        </p:tav>
                                      </p:tavLst>
                                    </p:anim>
                                    <p:animEffect transition="in" filter="fade">
                                      <p:cBhvr>
                                        <p:cTn id="25" dur="500"/>
                                        <p:tgtEl>
                                          <p:spTgt spid="39"/>
                                        </p:tgtEl>
                                      </p:cBhvr>
                                    </p:animEffect>
                                  </p:childTnLst>
                                  <p:subTnLst>
                                    <p:audio>
                                      <p:cMediaNode>
                                        <p:cTn display="0" masterRel="sameClick">
                                          <p:stCondLst>
                                            <p:cond evt="begin" delay="0">
                                              <p:tn val="21"/>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7"/>
                  </p:tgtEl>
                </p:cond>
              </p:nextCondLst>
            </p:seq>
            <p:seq concurrent="1" nextAc="seek">
              <p:cTn id="26" restart="whenNotActive" fill="hold" evtFilter="cancelBubble" nodeType="interactiveSeq">
                <p:stCondLst>
                  <p:cond evt="onClick" delay="0">
                    <p:tgtEl>
                      <p:spTgt spid="9"/>
                    </p:tgtEl>
                  </p:cond>
                </p:stCondLst>
                <p:endSync evt="end" delay="0">
                  <p:rtn val="all"/>
                </p:endSync>
                <p:childTnLst>
                  <p:par>
                    <p:cTn id="27" fill="hold">
                      <p:stCondLst>
                        <p:cond delay="0"/>
                      </p:stCondLst>
                      <p:childTnLst>
                        <p:par>
                          <p:cTn id="28" fill="hold">
                            <p:stCondLst>
                              <p:cond delay="0"/>
                            </p:stCondLst>
                            <p:childTnLst>
                              <p:par>
                                <p:cTn id="29" presetID="1" presetClass="emph" presetSubtype="2" fill="hold" nodeType="clickEffect">
                                  <p:stCondLst>
                                    <p:cond delay="0"/>
                                  </p:stCondLst>
                                  <p:childTnLst>
                                    <p:animClr clrSpc="rgb" dir="cw">
                                      <p:cBhvr>
                                        <p:cTn id="30" dur="2000" fill="hold"/>
                                        <p:tgtEl>
                                          <p:spTgt spid="9"/>
                                        </p:tgtEl>
                                        <p:attrNameLst>
                                          <p:attrName>fillcolor</p:attrName>
                                        </p:attrNameLst>
                                      </p:cBhvr>
                                      <p:to>
                                        <a:srgbClr val="71C055"/>
                                      </p:to>
                                    </p:animClr>
                                    <p:set>
                                      <p:cBhvr>
                                        <p:cTn id="31" dur="2000" fill="hold"/>
                                        <p:tgtEl>
                                          <p:spTgt spid="9"/>
                                        </p:tgtEl>
                                        <p:attrNameLst>
                                          <p:attrName>fill.type</p:attrName>
                                        </p:attrNameLst>
                                      </p:cBhvr>
                                      <p:to>
                                        <p:strVal val="solid"/>
                                      </p:to>
                                    </p:set>
                                    <p:set>
                                      <p:cBhvr>
                                        <p:cTn id="32" dur="2000" fill="hold"/>
                                        <p:tgtEl>
                                          <p:spTgt spid="9"/>
                                        </p:tgtEl>
                                        <p:attrNameLst>
                                          <p:attrName>fill.on</p:attrName>
                                        </p:attrNameLst>
                                      </p:cBhvr>
                                      <p:to>
                                        <p:strVal val="true"/>
                                      </p:to>
                                    </p:set>
                                  </p:childTnLst>
                                </p:cTn>
                              </p:par>
                              <p:par>
                                <p:cTn id="33" presetID="53" presetClass="entr" presetSubtype="16"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500" fill="hold"/>
                                        <p:tgtEl>
                                          <p:spTgt spid="39"/>
                                        </p:tgtEl>
                                        <p:attrNameLst>
                                          <p:attrName>ppt_w</p:attrName>
                                        </p:attrNameLst>
                                      </p:cBhvr>
                                      <p:tavLst>
                                        <p:tav tm="0">
                                          <p:val>
                                            <p:fltVal val="0"/>
                                          </p:val>
                                        </p:tav>
                                        <p:tav tm="100000">
                                          <p:val>
                                            <p:strVal val="#ppt_w"/>
                                          </p:val>
                                        </p:tav>
                                      </p:tavLst>
                                    </p:anim>
                                    <p:anim calcmode="lin" valueType="num">
                                      <p:cBhvr>
                                        <p:cTn id="36" dur="500" fill="hold"/>
                                        <p:tgtEl>
                                          <p:spTgt spid="39"/>
                                        </p:tgtEl>
                                        <p:attrNameLst>
                                          <p:attrName>ppt_h</p:attrName>
                                        </p:attrNameLst>
                                      </p:cBhvr>
                                      <p:tavLst>
                                        <p:tav tm="0">
                                          <p:val>
                                            <p:fltVal val="0"/>
                                          </p:val>
                                        </p:tav>
                                        <p:tav tm="100000">
                                          <p:val>
                                            <p:strVal val="#ppt_h"/>
                                          </p:val>
                                        </p:tav>
                                      </p:tavLst>
                                    </p:anim>
                                    <p:animEffect transition="in" filter="fade">
                                      <p:cBhvr>
                                        <p:cTn id="37" dur="500"/>
                                        <p:tgtEl>
                                          <p:spTgt spid="39"/>
                                        </p:tgtEl>
                                      </p:cBhvr>
                                    </p:animEffect>
                                  </p:childTnLst>
                                  <p:subTnLst>
                                    <p:audio>
                                      <p:cMediaNode>
                                        <p:cTn display="0" masterRel="sameClick">
                                          <p:stCondLst>
                                            <p:cond evt="begin" delay="0">
                                              <p:tn val="33"/>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9"/>
                  </p:tgtEl>
                </p:cond>
              </p:nextCondLst>
            </p:seq>
            <p:seq concurrent="1" nextAc="seek">
              <p:cTn id="38" restart="whenNotActive" fill="hold" evtFilter="cancelBubble" nodeType="interactiveSeq">
                <p:stCondLst>
                  <p:cond evt="onClick" delay="0">
                    <p:tgtEl>
                      <p:spTgt spid="8"/>
                    </p:tgtEl>
                  </p:cond>
                </p:stCondLst>
                <p:endSync evt="end" delay="0">
                  <p:rtn val="all"/>
                </p:endSync>
                <p:childTnLst>
                  <p:par>
                    <p:cTn id="39" fill="hold">
                      <p:stCondLst>
                        <p:cond delay="0"/>
                      </p:stCondLst>
                      <p:childTnLst>
                        <p:par>
                          <p:cTn id="40" fill="hold">
                            <p:stCondLst>
                              <p:cond delay="0"/>
                            </p:stCondLst>
                            <p:childTnLst>
                              <p:par>
                                <p:cTn id="41" presetID="1" presetClass="emph" presetSubtype="2" fill="hold" nodeType="clickEffect">
                                  <p:stCondLst>
                                    <p:cond delay="0"/>
                                  </p:stCondLst>
                                  <p:childTnLst>
                                    <p:animClr clrSpc="rgb" dir="cw">
                                      <p:cBhvr>
                                        <p:cTn id="42" dur="2000" fill="hold"/>
                                        <p:tgtEl>
                                          <p:spTgt spid="8"/>
                                        </p:tgtEl>
                                        <p:attrNameLst>
                                          <p:attrName>fillcolor</p:attrName>
                                        </p:attrNameLst>
                                      </p:cBhvr>
                                      <p:to>
                                        <a:srgbClr val="71C055"/>
                                      </p:to>
                                    </p:animClr>
                                    <p:set>
                                      <p:cBhvr>
                                        <p:cTn id="43" dur="2000" fill="hold"/>
                                        <p:tgtEl>
                                          <p:spTgt spid="8"/>
                                        </p:tgtEl>
                                        <p:attrNameLst>
                                          <p:attrName>fill.type</p:attrName>
                                        </p:attrNameLst>
                                      </p:cBhvr>
                                      <p:to>
                                        <p:strVal val="solid"/>
                                      </p:to>
                                    </p:set>
                                    <p:set>
                                      <p:cBhvr>
                                        <p:cTn id="44" dur="2000" fill="hold"/>
                                        <p:tgtEl>
                                          <p:spTgt spid="8"/>
                                        </p:tgtEl>
                                        <p:attrNameLst>
                                          <p:attrName>fill.on</p:attrName>
                                        </p:attrNameLst>
                                      </p:cBhvr>
                                      <p:to>
                                        <p:strVal val="true"/>
                                      </p:to>
                                    </p:set>
                                  </p:childTnLst>
                                </p:cTn>
                              </p:par>
                              <p:par>
                                <p:cTn id="45" presetID="53" presetClass="entr" presetSubtype="16" fill="hold" nodeType="with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p:cTn id="47" dur="500" fill="hold"/>
                                        <p:tgtEl>
                                          <p:spTgt spid="39"/>
                                        </p:tgtEl>
                                        <p:attrNameLst>
                                          <p:attrName>ppt_w</p:attrName>
                                        </p:attrNameLst>
                                      </p:cBhvr>
                                      <p:tavLst>
                                        <p:tav tm="0">
                                          <p:val>
                                            <p:fltVal val="0"/>
                                          </p:val>
                                        </p:tav>
                                        <p:tav tm="100000">
                                          <p:val>
                                            <p:strVal val="#ppt_w"/>
                                          </p:val>
                                        </p:tav>
                                      </p:tavLst>
                                    </p:anim>
                                    <p:anim calcmode="lin" valueType="num">
                                      <p:cBhvr>
                                        <p:cTn id="48" dur="500" fill="hold"/>
                                        <p:tgtEl>
                                          <p:spTgt spid="39"/>
                                        </p:tgtEl>
                                        <p:attrNameLst>
                                          <p:attrName>ppt_h</p:attrName>
                                        </p:attrNameLst>
                                      </p:cBhvr>
                                      <p:tavLst>
                                        <p:tav tm="0">
                                          <p:val>
                                            <p:fltVal val="0"/>
                                          </p:val>
                                        </p:tav>
                                        <p:tav tm="100000">
                                          <p:val>
                                            <p:strVal val="#ppt_h"/>
                                          </p:val>
                                        </p:tav>
                                      </p:tavLst>
                                    </p:anim>
                                    <p:animEffect transition="in" filter="fade">
                                      <p:cBhvr>
                                        <p:cTn id="49" dur="500"/>
                                        <p:tgtEl>
                                          <p:spTgt spid="39"/>
                                        </p:tgtEl>
                                      </p:cBhvr>
                                    </p:animEffect>
                                  </p:childTnLst>
                                  <p:subTnLst>
                                    <p:audio>
                                      <p:cMediaNode>
                                        <p:cTn display="0" masterRel="sameClick">
                                          <p:stCondLst>
                                            <p:cond evt="begin" delay="0">
                                              <p:tn val="45"/>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8"/>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4000" b="-4000"/>
          </a:stretch>
        </a:blipFill>
        <a:effectLst/>
      </p:bgPr>
    </p:bg>
    <p:spTree>
      <p:nvGrpSpPr>
        <p:cNvPr id="1" name=""/>
        <p:cNvGrpSpPr/>
        <p:nvPr/>
      </p:nvGrpSpPr>
      <p:grpSpPr>
        <a:xfrm>
          <a:off x="0" y="0"/>
          <a:ext cx="0" cy="0"/>
          <a:chOff x="0" y="0"/>
          <a:chExt cx="0" cy="0"/>
        </a:xfrm>
      </p:grpSpPr>
      <p:sp>
        <p:nvSpPr>
          <p:cNvPr id="2" name="Rectangle 1"/>
          <p:cNvSpPr/>
          <p:nvPr/>
        </p:nvSpPr>
        <p:spPr>
          <a:xfrm>
            <a:off x="228600" y="2171700"/>
            <a:ext cx="12268200" cy="3785652"/>
          </a:xfrm>
          <a:prstGeom prst="rect">
            <a:avLst/>
          </a:prstGeom>
        </p:spPr>
        <p:txBody>
          <a:bodyPr wrap="square">
            <a:spAutoFit/>
          </a:bodyPr>
          <a:lstStyle/>
          <a:p>
            <a:pPr algn="ctr">
              <a:lnSpc>
                <a:spcPct val="150000"/>
              </a:lnSpc>
              <a:spcAft>
                <a:spcPts val="0"/>
              </a:spcAft>
              <a:tabLst>
                <a:tab pos="57150" algn="l"/>
              </a:tabLst>
            </a:pPr>
            <a:r>
              <a:rPr lang="vi-VN" sz="8000" b="1" smtClean="0">
                <a:solidFill>
                  <a:schemeClr val="bg1"/>
                </a:solidFill>
                <a:effectLst>
                  <a:outerShdw blurRad="38100" dist="38100" dir="2700000" algn="tl">
                    <a:srgbClr val="000000">
                      <a:alpha val="43137"/>
                    </a:srgbClr>
                  </a:outerShdw>
                </a:effectLst>
                <a:latin typeface="#9Slide05 Aphrodite Pro" panose="02000000000000000000" pitchFamily="2" charset="-93"/>
                <a:ea typeface="Times New Roman" panose="02020603050405020304" pitchFamily="18" charset="0"/>
                <a:cs typeface="Times New Roman" panose="02020603050405020304" pitchFamily="18" charset="0"/>
              </a:rPr>
              <a:t>Hoạt động 2</a:t>
            </a:r>
          </a:p>
          <a:p>
            <a:pPr algn="ctr">
              <a:lnSpc>
                <a:spcPct val="150000"/>
              </a:lnSpc>
              <a:spcAft>
                <a:spcPts val="0"/>
              </a:spcAft>
              <a:tabLst>
                <a:tab pos="57150" algn="l"/>
              </a:tabLst>
            </a:pPr>
            <a:r>
              <a:rPr lang="vi-VN" sz="8000" b="1" smtClean="0">
                <a:solidFill>
                  <a:schemeClr val="bg1"/>
                </a:solidFill>
                <a:effectLst>
                  <a:outerShdw blurRad="38100" dist="38100" dir="2700000" algn="tl">
                    <a:srgbClr val="000000">
                      <a:alpha val="43137"/>
                    </a:srgbClr>
                  </a:outerShdw>
                </a:effectLst>
                <a:latin typeface="#9Slide05 Aphrodite Pro" panose="02000000000000000000" pitchFamily="2" charset="-93"/>
                <a:ea typeface="Calibri" panose="020F0502020204030204" pitchFamily="34" charset="0"/>
                <a:cs typeface="Times New Roman" panose="02020603050405020304" pitchFamily="18" charset="0"/>
              </a:rPr>
              <a:t>Hình thành kiến thức mới</a:t>
            </a:r>
            <a:endParaRPr lang="en-GB" sz="8000">
              <a:solidFill>
                <a:schemeClr val="bg1"/>
              </a:solidFill>
              <a:effectLst>
                <a:outerShdw blurRad="38100" dist="38100" dir="2700000" algn="tl">
                  <a:srgbClr val="000000">
                    <a:alpha val="43137"/>
                  </a:srgbClr>
                </a:outerShdw>
              </a:effectLst>
              <a:latin typeface="#9Slide05 Aphrodite Pro" panose="02000000000000000000" pitchFamily="2" charset="-93"/>
              <a:ea typeface="Calibri" panose="020F0502020204030204" pitchFamily="34" charset="0"/>
              <a:cs typeface="Times New Roman" panose="02020603050405020304" pitchFamily="18"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2019300"/>
            <a:ext cx="12344400" cy="4648200"/>
          </a:xfrm>
          <a:prstGeom prst="rect">
            <a:avLst/>
          </a:prstGeom>
        </p:spPr>
      </p:pic>
    </p:spTree>
    <p:extLst>
      <p:ext uri="{BB962C8B-B14F-4D97-AF65-F5344CB8AC3E}">
        <p14:creationId xmlns:p14="http://schemas.microsoft.com/office/powerpoint/2010/main" val="208326271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39" name="khoc">
            <a:extLst>
              <a:ext uri="{FF2B5EF4-FFF2-40B4-BE49-F238E27FC236}">
                <a16:creationId xmlns:a16="http://schemas.microsoft.com/office/drawing/2014/main" id="{4E91B3F1-273C-91A6-7D34-A9F9F5C15DF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07424" y="3626829"/>
            <a:ext cx="2655546" cy="2655546"/>
          </a:xfrm>
          <a:prstGeom prst="rect">
            <a:avLst/>
          </a:prstGeom>
        </p:spPr>
      </p:pic>
      <p:sp>
        <p:nvSpPr>
          <p:cNvPr id="5" name="CAUHOI">
            <a:extLst>
              <a:ext uri="{FF2B5EF4-FFF2-40B4-BE49-F238E27FC236}">
                <a16:creationId xmlns:a16="http://schemas.microsoft.com/office/drawing/2014/main" id="{E839B432-1D3E-40AC-31BC-AC0E4B992466}"/>
              </a:ext>
            </a:extLst>
          </p:cNvPr>
          <p:cNvSpPr/>
          <p:nvPr/>
        </p:nvSpPr>
        <p:spPr>
          <a:xfrm>
            <a:off x="5882044" y="453856"/>
            <a:ext cx="11052543" cy="1913459"/>
          </a:xfrm>
          <a:prstGeom prst="parallelogram">
            <a:avLst/>
          </a:prstGeom>
          <a:solidFill>
            <a:srgbClr val="E15F94">
              <a:alpha val="65882"/>
            </a:srgb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4000" b="1">
                <a:latin typeface="Times New Roman" panose="02020603050405020304" pitchFamily="18" charset="0"/>
                <a:cs typeface="Times New Roman" panose="02020603050405020304" pitchFamily="18" charset="0"/>
              </a:rPr>
              <a:t>Câu </a:t>
            </a:r>
            <a:r>
              <a:rPr lang="vi-VN" sz="4000" b="1" smtClean="0">
                <a:latin typeface="Times New Roman" panose="02020603050405020304" pitchFamily="18" charset="0"/>
                <a:cs typeface="Times New Roman" panose="02020603050405020304" pitchFamily="18" charset="0"/>
              </a:rPr>
              <a:t>3</a:t>
            </a:r>
          </a:p>
          <a:p>
            <a:pPr algn="ctr"/>
            <a:r>
              <a:rPr lang="vi-VN" sz="4000" smtClean="0">
                <a:latin typeface="Times New Roman" panose="02020603050405020304" pitchFamily="18" charset="0"/>
                <a:cs typeface="Times New Roman" panose="02020603050405020304" pitchFamily="18" charset="0"/>
              </a:rPr>
              <a:t>Tác </a:t>
            </a:r>
            <a:r>
              <a:rPr lang="vi-VN" sz="4000">
                <a:latin typeface="Times New Roman" panose="02020603050405020304" pitchFamily="18" charset="0"/>
                <a:cs typeface="Times New Roman" panose="02020603050405020304" pitchFamily="18" charset="0"/>
              </a:rPr>
              <a:t>giả đặt nhân vật chính vào tình huống như thế nào?</a:t>
            </a:r>
            <a:endParaRPr lang="en-GB" sz="4000">
              <a:latin typeface="Times New Roman" panose="02020603050405020304" pitchFamily="18" charset="0"/>
              <a:cs typeface="Times New Roman" panose="02020603050405020304" pitchFamily="18" charset="0"/>
            </a:endParaRPr>
          </a:p>
        </p:txBody>
      </p:sp>
      <p:sp>
        <p:nvSpPr>
          <p:cNvPr id="6" name="DAD">
            <a:extLst>
              <a:ext uri="{FF2B5EF4-FFF2-40B4-BE49-F238E27FC236}">
                <a16:creationId xmlns:a16="http://schemas.microsoft.com/office/drawing/2014/main" id="{5C98EAF7-68F5-0FA9-752B-C138E3CF83DB}"/>
              </a:ext>
            </a:extLst>
          </p:cNvPr>
          <p:cNvSpPr/>
          <p:nvPr/>
        </p:nvSpPr>
        <p:spPr>
          <a:xfrm>
            <a:off x="6125750" y="6379858"/>
            <a:ext cx="4179156" cy="2858498"/>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3200">
                <a:solidFill>
                  <a:prstClr val="white"/>
                </a:solidFill>
                <a:latin typeface="Times New Roman" panose="02020603050405020304" pitchFamily="18" charset="0"/>
                <a:cs typeface="Times New Roman" panose="02020603050405020304" pitchFamily="18" charset="0"/>
              </a:rPr>
              <a:t>B. </a:t>
            </a:r>
            <a:r>
              <a:rPr lang="vi-VN" sz="3200">
                <a:latin typeface="Times New Roman" panose="02020603050405020304" pitchFamily="18" charset="0"/>
                <a:cs typeface="Times New Roman" panose="02020603050405020304" pitchFamily="18" charset="0"/>
              </a:rPr>
              <a:t>Tin làng ông theo giặc mà tình cờ ông nghe được từ những người tản cư</a:t>
            </a:r>
            <a:endParaRPr lang="en-US" sz="3200">
              <a:solidFill>
                <a:prstClr val="white"/>
              </a:solidFill>
              <a:latin typeface="Times New Roman" panose="02020603050405020304" pitchFamily="18" charset="0"/>
              <a:cs typeface="Times New Roman" panose="02020603050405020304" pitchFamily="18" charset="0"/>
            </a:endParaRPr>
          </a:p>
        </p:txBody>
      </p:sp>
      <p:sp>
        <p:nvSpPr>
          <p:cNvPr id="7" name="DAS">
            <a:extLst>
              <a:ext uri="{FF2B5EF4-FFF2-40B4-BE49-F238E27FC236}">
                <a16:creationId xmlns:a16="http://schemas.microsoft.com/office/drawing/2014/main" id="{4063D052-B553-2995-58A8-0D4F54B36DCF}"/>
              </a:ext>
            </a:extLst>
          </p:cNvPr>
          <p:cNvSpPr/>
          <p:nvPr/>
        </p:nvSpPr>
        <p:spPr>
          <a:xfrm>
            <a:off x="6125750" y="3162300"/>
            <a:ext cx="4179156" cy="2895600"/>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3200">
                <a:solidFill>
                  <a:prstClr val="white"/>
                </a:solidFill>
                <a:latin typeface="Times New Roman" panose="02020603050405020304" pitchFamily="18" charset="0"/>
                <a:cs typeface="Times New Roman" panose="02020603050405020304" pitchFamily="18" charset="0"/>
              </a:rPr>
              <a:t>A. </a:t>
            </a:r>
            <a:r>
              <a:rPr lang="vi-VN" sz="3200">
                <a:latin typeface="Times New Roman" panose="02020603050405020304" pitchFamily="18" charset="0"/>
                <a:cs typeface="Times New Roman" panose="02020603050405020304" pitchFamily="18" charset="0"/>
              </a:rPr>
              <a:t>Ông Hai không có nhà, phải đi ở nhờ nhà người khác</a:t>
            </a:r>
            <a:endParaRPr lang="en-US" sz="3200">
              <a:solidFill>
                <a:prstClr val="white"/>
              </a:solidFill>
              <a:latin typeface="Times New Roman" panose="02020603050405020304" pitchFamily="18" charset="0"/>
              <a:cs typeface="Times New Roman" panose="02020603050405020304" pitchFamily="18" charset="0"/>
            </a:endParaRPr>
          </a:p>
        </p:txBody>
      </p:sp>
      <p:sp>
        <p:nvSpPr>
          <p:cNvPr id="8" name="DAS2">
            <a:extLst>
              <a:ext uri="{FF2B5EF4-FFF2-40B4-BE49-F238E27FC236}">
                <a16:creationId xmlns:a16="http://schemas.microsoft.com/office/drawing/2014/main" id="{7ABC1DF5-F76B-B0E1-70F0-CA7105B46127}"/>
              </a:ext>
            </a:extLst>
          </p:cNvPr>
          <p:cNvSpPr/>
          <p:nvPr/>
        </p:nvSpPr>
        <p:spPr>
          <a:xfrm>
            <a:off x="12736461" y="6379858"/>
            <a:ext cx="4179156" cy="2858498"/>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3200">
                <a:solidFill>
                  <a:prstClr val="white"/>
                </a:solidFill>
                <a:latin typeface="Times New Roman" panose="02020603050405020304" pitchFamily="18" charset="0"/>
                <a:cs typeface="Times New Roman" panose="02020603050405020304" pitchFamily="18" charset="0"/>
              </a:rPr>
              <a:t>D. </a:t>
            </a:r>
            <a:r>
              <a:rPr lang="vi-VN" sz="3200">
                <a:latin typeface="Times New Roman" panose="02020603050405020304" pitchFamily="18" charset="0"/>
                <a:cs typeface="Times New Roman" panose="02020603050405020304" pitchFamily="18" charset="0"/>
              </a:rPr>
              <a:t>Ông Hai lúc nào cũng nhớ tha thiết cái làng chợ Dầu của mình</a:t>
            </a:r>
            <a:endParaRPr lang="en-US" sz="3200">
              <a:solidFill>
                <a:prstClr val="white"/>
              </a:solidFill>
              <a:latin typeface="Times New Roman" panose="02020603050405020304" pitchFamily="18" charset="0"/>
              <a:cs typeface="Times New Roman" panose="02020603050405020304" pitchFamily="18" charset="0"/>
            </a:endParaRPr>
          </a:p>
        </p:txBody>
      </p:sp>
      <p:sp>
        <p:nvSpPr>
          <p:cNvPr id="9" name="DAS1">
            <a:extLst>
              <a:ext uri="{FF2B5EF4-FFF2-40B4-BE49-F238E27FC236}">
                <a16:creationId xmlns:a16="http://schemas.microsoft.com/office/drawing/2014/main" id="{BAE34577-9A30-92C5-55A2-A19684DC64DD}"/>
              </a:ext>
            </a:extLst>
          </p:cNvPr>
          <p:cNvSpPr/>
          <p:nvPr/>
        </p:nvSpPr>
        <p:spPr>
          <a:xfrm>
            <a:off x="12740787" y="3245734"/>
            <a:ext cx="4179156" cy="2812166"/>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3200">
                <a:solidFill>
                  <a:prstClr val="white"/>
                </a:solidFill>
                <a:latin typeface="Times New Roman" panose="02020603050405020304" pitchFamily="18" charset="0"/>
                <a:cs typeface="Times New Roman" panose="02020603050405020304" pitchFamily="18" charset="0"/>
              </a:rPr>
              <a:t>C. </a:t>
            </a:r>
            <a:r>
              <a:rPr lang="vi-VN" sz="3200">
                <a:latin typeface="Times New Roman" panose="02020603050405020304" pitchFamily="18" charset="0"/>
                <a:cs typeface="Times New Roman" panose="02020603050405020304" pitchFamily="18" charset="0"/>
              </a:rPr>
              <a:t>Bà chủ nhà hay dòm ngó, nói bóng gió vợ chồng ông Hai</a:t>
            </a:r>
            <a:endParaRPr lang="en-US" sz="3200">
              <a:solidFill>
                <a:prstClr val="white"/>
              </a:solidFill>
              <a:latin typeface="Times New Roman" panose="02020603050405020304" pitchFamily="18" charset="0"/>
              <a:cs typeface="Times New Roman" panose="02020603050405020304" pitchFamily="18" charset="0"/>
            </a:endParaRPr>
          </a:p>
        </p:txBody>
      </p:sp>
      <p:pic>
        <p:nvPicPr>
          <p:cNvPr id="32" name="cogai">
            <a:extLst>
              <a:ext uri="{FF2B5EF4-FFF2-40B4-BE49-F238E27FC236}">
                <a16:creationId xmlns:a16="http://schemas.microsoft.com/office/drawing/2014/main" id="{5DE16DE8-2CB8-3403-122B-EFBCB683351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381000" y="114300"/>
            <a:ext cx="6456687" cy="9720267"/>
          </a:xfrm>
          <a:prstGeom prst="rect">
            <a:avLst/>
          </a:prstGeom>
        </p:spPr>
      </p:pic>
      <p:pic>
        <p:nvPicPr>
          <p:cNvPr id="33" name="hoa">
            <a:hlinkClick r:id="rId7" action="ppaction://hlinksldjump"/>
            <a:extLst>
              <a:ext uri="{FF2B5EF4-FFF2-40B4-BE49-F238E27FC236}">
                <a16:creationId xmlns:a16="http://schemas.microsoft.com/office/drawing/2014/main" id="{9BC011D0-FED7-5BFD-DE07-1BA3A2C27764}"/>
              </a:ext>
            </a:extLst>
          </p:cNvPr>
          <p:cNvPicPr>
            <a:picLocks noChangeAspect="1"/>
          </p:cNvPicPr>
          <p:nvPr/>
        </p:nvPicPr>
        <p:blipFill>
          <a:blip r:embed="rId8"/>
          <a:stretch>
            <a:fillRect/>
          </a:stretch>
        </p:blipFill>
        <p:spPr>
          <a:xfrm>
            <a:off x="17129050" y="8770124"/>
            <a:ext cx="1158950" cy="1527186"/>
          </a:xfrm>
          <a:prstGeom prst="rect">
            <a:avLst/>
          </a:prstGeom>
        </p:spPr>
      </p:pic>
      <p:pic>
        <p:nvPicPr>
          <p:cNvPr id="35" name="gifqua" descr="Shape&#10;&#10;Description automatically generated with low confidence">
            <a:extLst>
              <a:ext uri="{FF2B5EF4-FFF2-40B4-BE49-F238E27FC236}">
                <a16:creationId xmlns:a16="http://schemas.microsoft.com/office/drawing/2014/main" id="{22F067BE-6B98-3975-DE2B-BE2267141CA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537822" y="6038785"/>
            <a:ext cx="4179155" cy="4179155"/>
          </a:xfrm>
          <a:prstGeom prst="rect">
            <a:avLst/>
          </a:prstGeom>
        </p:spPr>
      </p:pic>
      <p:pic>
        <p:nvPicPr>
          <p:cNvPr id="37" name="cuoi">
            <a:extLst>
              <a:ext uri="{FF2B5EF4-FFF2-40B4-BE49-F238E27FC236}">
                <a16:creationId xmlns:a16="http://schemas.microsoft.com/office/drawing/2014/main" id="{7ABCDC22-3F41-748D-887F-EC8FBE23CE3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304906" y="3724312"/>
            <a:ext cx="2460584" cy="2460584"/>
          </a:xfrm>
          <a:prstGeom prst="rect">
            <a:avLst/>
          </a:prstGeom>
        </p:spPr>
      </p:pic>
    </p:spTree>
    <p:extLst>
      <p:ext uri="{BB962C8B-B14F-4D97-AF65-F5344CB8AC3E}">
        <p14:creationId xmlns:p14="http://schemas.microsoft.com/office/powerpoint/2010/main" val="83802557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6"/>
                                        </p:tgtEl>
                                        <p:attrNameLst>
                                          <p:attrName>fillcolor</p:attrName>
                                        </p:attrNameLst>
                                      </p:cBhvr>
                                      <p:to>
                                        <a:srgbClr val="C00000"/>
                                      </p:to>
                                    </p:animClr>
                                    <p:set>
                                      <p:cBhvr>
                                        <p:cTn id="7" dur="2000" fill="hold"/>
                                        <p:tgtEl>
                                          <p:spTgt spid="6"/>
                                        </p:tgtEl>
                                        <p:attrNameLst>
                                          <p:attrName>fill.type</p:attrName>
                                        </p:attrNameLst>
                                      </p:cBhvr>
                                      <p:to>
                                        <p:strVal val="solid"/>
                                      </p:to>
                                    </p:set>
                                    <p:set>
                                      <p:cBhvr>
                                        <p:cTn id="8" dur="2000" fill="hold"/>
                                        <p:tgtEl>
                                          <p:spTgt spid="6"/>
                                        </p:tgtEl>
                                        <p:attrNameLst>
                                          <p:attrName>fill.on</p:attrName>
                                        </p:attrNameLst>
                                      </p:cBhvr>
                                      <p:to>
                                        <p:strVal val="true"/>
                                      </p:to>
                                    </p:set>
                                  </p:childTnLst>
                                </p:cTn>
                              </p:par>
                              <p:par>
                                <p:cTn id="9" presetID="53" presetClass="entr" presetSubtype="16" fill="hold"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p:cTn id="11" dur="500" fill="hold"/>
                                        <p:tgtEl>
                                          <p:spTgt spid="37"/>
                                        </p:tgtEl>
                                        <p:attrNameLst>
                                          <p:attrName>ppt_w</p:attrName>
                                        </p:attrNameLst>
                                      </p:cBhvr>
                                      <p:tavLst>
                                        <p:tav tm="0">
                                          <p:val>
                                            <p:fltVal val="0"/>
                                          </p:val>
                                        </p:tav>
                                        <p:tav tm="100000">
                                          <p:val>
                                            <p:strVal val="#ppt_w"/>
                                          </p:val>
                                        </p:tav>
                                      </p:tavLst>
                                    </p:anim>
                                    <p:anim calcmode="lin" valueType="num">
                                      <p:cBhvr>
                                        <p:cTn id="12" dur="500" fill="hold"/>
                                        <p:tgtEl>
                                          <p:spTgt spid="37"/>
                                        </p:tgtEl>
                                        <p:attrNameLst>
                                          <p:attrName>ppt_h</p:attrName>
                                        </p:attrNameLst>
                                      </p:cBhvr>
                                      <p:tavLst>
                                        <p:tav tm="0">
                                          <p:val>
                                            <p:fltVal val="0"/>
                                          </p:val>
                                        </p:tav>
                                        <p:tav tm="100000">
                                          <p:val>
                                            <p:strVal val="#ppt_h"/>
                                          </p:val>
                                        </p:tav>
                                      </p:tavLst>
                                    </p:anim>
                                    <p:animEffect transition="in" filter="fade">
                                      <p:cBhvr>
                                        <p:cTn id="13" dur="500"/>
                                        <p:tgtEl>
                                          <p:spTgt spid="37"/>
                                        </p:tgtEl>
                                      </p:cBhvr>
                                    </p:animEffect>
                                  </p:childTnLst>
                                  <p:subTnLst>
                                    <p:audio>
                                      <p:cMediaNode>
                                        <p:cTn display="0" masterRel="sameClick">
                                          <p:stCondLst>
                                            <p:cond evt="begin" delay="0">
                                              <p:tn val="9"/>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6"/>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1" presetClass="emph" presetSubtype="2" fill="hold" nodeType="clickEffect">
                                  <p:stCondLst>
                                    <p:cond delay="0"/>
                                  </p:stCondLst>
                                  <p:childTnLst>
                                    <p:animClr clrSpc="rgb" dir="cw">
                                      <p:cBhvr>
                                        <p:cTn id="18" dur="2000" fill="hold"/>
                                        <p:tgtEl>
                                          <p:spTgt spid="7"/>
                                        </p:tgtEl>
                                        <p:attrNameLst>
                                          <p:attrName>fillcolor</p:attrName>
                                        </p:attrNameLst>
                                      </p:cBhvr>
                                      <p:to>
                                        <a:srgbClr val="71C055"/>
                                      </p:to>
                                    </p:animClr>
                                    <p:set>
                                      <p:cBhvr>
                                        <p:cTn id="19" dur="2000" fill="hold"/>
                                        <p:tgtEl>
                                          <p:spTgt spid="7"/>
                                        </p:tgtEl>
                                        <p:attrNameLst>
                                          <p:attrName>fill.type</p:attrName>
                                        </p:attrNameLst>
                                      </p:cBhvr>
                                      <p:to>
                                        <p:strVal val="solid"/>
                                      </p:to>
                                    </p:set>
                                    <p:set>
                                      <p:cBhvr>
                                        <p:cTn id="20" dur="2000" fill="hold"/>
                                        <p:tgtEl>
                                          <p:spTgt spid="7"/>
                                        </p:tgtEl>
                                        <p:attrNameLst>
                                          <p:attrName>fill.on</p:attrName>
                                        </p:attrNameLst>
                                      </p:cBhvr>
                                      <p:to>
                                        <p:strVal val="true"/>
                                      </p:to>
                                    </p:set>
                                  </p:childTnLst>
                                </p:cTn>
                              </p:par>
                              <p:par>
                                <p:cTn id="21" presetID="53" presetClass="entr" presetSubtype="16"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p:cTn id="23" dur="500" fill="hold"/>
                                        <p:tgtEl>
                                          <p:spTgt spid="39"/>
                                        </p:tgtEl>
                                        <p:attrNameLst>
                                          <p:attrName>ppt_w</p:attrName>
                                        </p:attrNameLst>
                                      </p:cBhvr>
                                      <p:tavLst>
                                        <p:tav tm="0">
                                          <p:val>
                                            <p:fltVal val="0"/>
                                          </p:val>
                                        </p:tav>
                                        <p:tav tm="100000">
                                          <p:val>
                                            <p:strVal val="#ppt_w"/>
                                          </p:val>
                                        </p:tav>
                                      </p:tavLst>
                                    </p:anim>
                                    <p:anim calcmode="lin" valueType="num">
                                      <p:cBhvr>
                                        <p:cTn id="24" dur="500" fill="hold"/>
                                        <p:tgtEl>
                                          <p:spTgt spid="39"/>
                                        </p:tgtEl>
                                        <p:attrNameLst>
                                          <p:attrName>ppt_h</p:attrName>
                                        </p:attrNameLst>
                                      </p:cBhvr>
                                      <p:tavLst>
                                        <p:tav tm="0">
                                          <p:val>
                                            <p:fltVal val="0"/>
                                          </p:val>
                                        </p:tav>
                                        <p:tav tm="100000">
                                          <p:val>
                                            <p:strVal val="#ppt_h"/>
                                          </p:val>
                                        </p:tav>
                                      </p:tavLst>
                                    </p:anim>
                                    <p:animEffect transition="in" filter="fade">
                                      <p:cBhvr>
                                        <p:cTn id="25" dur="500"/>
                                        <p:tgtEl>
                                          <p:spTgt spid="39"/>
                                        </p:tgtEl>
                                      </p:cBhvr>
                                    </p:animEffect>
                                  </p:childTnLst>
                                  <p:subTnLst>
                                    <p:audio>
                                      <p:cMediaNode>
                                        <p:cTn display="0" masterRel="sameClick">
                                          <p:stCondLst>
                                            <p:cond evt="begin" delay="0">
                                              <p:tn val="21"/>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7"/>
                  </p:tgtEl>
                </p:cond>
              </p:nextCondLst>
            </p:seq>
            <p:seq concurrent="1" nextAc="seek">
              <p:cTn id="26" restart="whenNotActive" fill="hold" evtFilter="cancelBubble" nodeType="interactiveSeq">
                <p:stCondLst>
                  <p:cond evt="onClick" delay="0">
                    <p:tgtEl>
                      <p:spTgt spid="9"/>
                    </p:tgtEl>
                  </p:cond>
                </p:stCondLst>
                <p:endSync evt="end" delay="0">
                  <p:rtn val="all"/>
                </p:endSync>
                <p:childTnLst>
                  <p:par>
                    <p:cTn id="27" fill="hold">
                      <p:stCondLst>
                        <p:cond delay="0"/>
                      </p:stCondLst>
                      <p:childTnLst>
                        <p:par>
                          <p:cTn id="28" fill="hold">
                            <p:stCondLst>
                              <p:cond delay="0"/>
                            </p:stCondLst>
                            <p:childTnLst>
                              <p:par>
                                <p:cTn id="29" presetID="1" presetClass="emph" presetSubtype="2" fill="hold" nodeType="clickEffect">
                                  <p:stCondLst>
                                    <p:cond delay="0"/>
                                  </p:stCondLst>
                                  <p:childTnLst>
                                    <p:animClr clrSpc="rgb" dir="cw">
                                      <p:cBhvr>
                                        <p:cTn id="30" dur="2000" fill="hold"/>
                                        <p:tgtEl>
                                          <p:spTgt spid="9"/>
                                        </p:tgtEl>
                                        <p:attrNameLst>
                                          <p:attrName>fillcolor</p:attrName>
                                        </p:attrNameLst>
                                      </p:cBhvr>
                                      <p:to>
                                        <a:srgbClr val="71C055"/>
                                      </p:to>
                                    </p:animClr>
                                    <p:set>
                                      <p:cBhvr>
                                        <p:cTn id="31" dur="2000" fill="hold"/>
                                        <p:tgtEl>
                                          <p:spTgt spid="9"/>
                                        </p:tgtEl>
                                        <p:attrNameLst>
                                          <p:attrName>fill.type</p:attrName>
                                        </p:attrNameLst>
                                      </p:cBhvr>
                                      <p:to>
                                        <p:strVal val="solid"/>
                                      </p:to>
                                    </p:set>
                                    <p:set>
                                      <p:cBhvr>
                                        <p:cTn id="32" dur="2000" fill="hold"/>
                                        <p:tgtEl>
                                          <p:spTgt spid="9"/>
                                        </p:tgtEl>
                                        <p:attrNameLst>
                                          <p:attrName>fill.on</p:attrName>
                                        </p:attrNameLst>
                                      </p:cBhvr>
                                      <p:to>
                                        <p:strVal val="true"/>
                                      </p:to>
                                    </p:set>
                                  </p:childTnLst>
                                </p:cTn>
                              </p:par>
                              <p:par>
                                <p:cTn id="33" presetID="53" presetClass="entr" presetSubtype="16"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500" fill="hold"/>
                                        <p:tgtEl>
                                          <p:spTgt spid="39"/>
                                        </p:tgtEl>
                                        <p:attrNameLst>
                                          <p:attrName>ppt_w</p:attrName>
                                        </p:attrNameLst>
                                      </p:cBhvr>
                                      <p:tavLst>
                                        <p:tav tm="0">
                                          <p:val>
                                            <p:fltVal val="0"/>
                                          </p:val>
                                        </p:tav>
                                        <p:tav tm="100000">
                                          <p:val>
                                            <p:strVal val="#ppt_w"/>
                                          </p:val>
                                        </p:tav>
                                      </p:tavLst>
                                    </p:anim>
                                    <p:anim calcmode="lin" valueType="num">
                                      <p:cBhvr>
                                        <p:cTn id="36" dur="500" fill="hold"/>
                                        <p:tgtEl>
                                          <p:spTgt spid="39"/>
                                        </p:tgtEl>
                                        <p:attrNameLst>
                                          <p:attrName>ppt_h</p:attrName>
                                        </p:attrNameLst>
                                      </p:cBhvr>
                                      <p:tavLst>
                                        <p:tav tm="0">
                                          <p:val>
                                            <p:fltVal val="0"/>
                                          </p:val>
                                        </p:tav>
                                        <p:tav tm="100000">
                                          <p:val>
                                            <p:strVal val="#ppt_h"/>
                                          </p:val>
                                        </p:tav>
                                      </p:tavLst>
                                    </p:anim>
                                    <p:animEffect transition="in" filter="fade">
                                      <p:cBhvr>
                                        <p:cTn id="37" dur="500"/>
                                        <p:tgtEl>
                                          <p:spTgt spid="39"/>
                                        </p:tgtEl>
                                      </p:cBhvr>
                                    </p:animEffect>
                                  </p:childTnLst>
                                  <p:subTnLst>
                                    <p:audio>
                                      <p:cMediaNode>
                                        <p:cTn display="0" masterRel="sameClick">
                                          <p:stCondLst>
                                            <p:cond evt="begin" delay="0">
                                              <p:tn val="33"/>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9"/>
                  </p:tgtEl>
                </p:cond>
              </p:nextCondLst>
            </p:seq>
            <p:seq concurrent="1" nextAc="seek">
              <p:cTn id="38" restart="whenNotActive" fill="hold" evtFilter="cancelBubble" nodeType="interactiveSeq">
                <p:stCondLst>
                  <p:cond evt="onClick" delay="0">
                    <p:tgtEl>
                      <p:spTgt spid="8"/>
                    </p:tgtEl>
                  </p:cond>
                </p:stCondLst>
                <p:endSync evt="end" delay="0">
                  <p:rtn val="all"/>
                </p:endSync>
                <p:childTnLst>
                  <p:par>
                    <p:cTn id="39" fill="hold">
                      <p:stCondLst>
                        <p:cond delay="0"/>
                      </p:stCondLst>
                      <p:childTnLst>
                        <p:par>
                          <p:cTn id="40" fill="hold">
                            <p:stCondLst>
                              <p:cond delay="0"/>
                            </p:stCondLst>
                            <p:childTnLst>
                              <p:par>
                                <p:cTn id="41" presetID="1" presetClass="emph" presetSubtype="2" fill="hold" nodeType="clickEffect">
                                  <p:stCondLst>
                                    <p:cond delay="0"/>
                                  </p:stCondLst>
                                  <p:childTnLst>
                                    <p:animClr clrSpc="rgb" dir="cw">
                                      <p:cBhvr>
                                        <p:cTn id="42" dur="2000" fill="hold"/>
                                        <p:tgtEl>
                                          <p:spTgt spid="8"/>
                                        </p:tgtEl>
                                        <p:attrNameLst>
                                          <p:attrName>fillcolor</p:attrName>
                                        </p:attrNameLst>
                                      </p:cBhvr>
                                      <p:to>
                                        <a:srgbClr val="71C055"/>
                                      </p:to>
                                    </p:animClr>
                                    <p:set>
                                      <p:cBhvr>
                                        <p:cTn id="43" dur="2000" fill="hold"/>
                                        <p:tgtEl>
                                          <p:spTgt spid="8"/>
                                        </p:tgtEl>
                                        <p:attrNameLst>
                                          <p:attrName>fill.type</p:attrName>
                                        </p:attrNameLst>
                                      </p:cBhvr>
                                      <p:to>
                                        <p:strVal val="solid"/>
                                      </p:to>
                                    </p:set>
                                    <p:set>
                                      <p:cBhvr>
                                        <p:cTn id="44" dur="2000" fill="hold"/>
                                        <p:tgtEl>
                                          <p:spTgt spid="8"/>
                                        </p:tgtEl>
                                        <p:attrNameLst>
                                          <p:attrName>fill.on</p:attrName>
                                        </p:attrNameLst>
                                      </p:cBhvr>
                                      <p:to>
                                        <p:strVal val="true"/>
                                      </p:to>
                                    </p:set>
                                  </p:childTnLst>
                                </p:cTn>
                              </p:par>
                              <p:par>
                                <p:cTn id="45" presetID="53" presetClass="entr" presetSubtype="16" fill="hold" nodeType="with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p:cTn id="47" dur="500" fill="hold"/>
                                        <p:tgtEl>
                                          <p:spTgt spid="39"/>
                                        </p:tgtEl>
                                        <p:attrNameLst>
                                          <p:attrName>ppt_w</p:attrName>
                                        </p:attrNameLst>
                                      </p:cBhvr>
                                      <p:tavLst>
                                        <p:tav tm="0">
                                          <p:val>
                                            <p:fltVal val="0"/>
                                          </p:val>
                                        </p:tav>
                                        <p:tav tm="100000">
                                          <p:val>
                                            <p:strVal val="#ppt_w"/>
                                          </p:val>
                                        </p:tav>
                                      </p:tavLst>
                                    </p:anim>
                                    <p:anim calcmode="lin" valueType="num">
                                      <p:cBhvr>
                                        <p:cTn id="48" dur="500" fill="hold"/>
                                        <p:tgtEl>
                                          <p:spTgt spid="39"/>
                                        </p:tgtEl>
                                        <p:attrNameLst>
                                          <p:attrName>ppt_h</p:attrName>
                                        </p:attrNameLst>
                                      </p:cBhvr>
                                      <p:tavLst>
                                        <p:tav tm="0">
                                          <p:val>
                                            <p:fltVal val="0"/>
                                          </p:val>
                                        </p:tav>
                                        <p:tav tm="100000">
                                          <p:val>
                                            <p:strVal val="#ppt_h"/>
                                          </p:val>
                                        </p:tav>
                                      </p:tavLst>
                                    </p:anim>
                                    <p:animEffect transition="in" filter="fade">
                                      <p:cBhvr>
                                        <p:cTn id="49" dur="500"/>
                                        <p:tgtEl>
                                          <p:spTgt spid="39"/>
                                        </p:tgtEl>
                                      </p:cBhvr>
                                    </p:animEffect>
                                  </p:childTnLst>
                                  <p:subTnLst>
                                    <p:audio>
                                      <p:cMediaNode>
                                        <p:cTn display="0" masterRel="sameClick">
                                          <p:stCondLst>
                                            <p:cond evt="begin" delay="0">
                                              <p:tn val="45"/>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8"/>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39" name="khoc">
            <a:extLst>
              <a:ext uri="{FF2B5EF4-FFF2-40B4-BE49-F238E27FC236}">
                <a16:creationId xmlns:a16="http://schemas.microsoft.com/office/drawing/2014/main" id="{4E91B3F1-273C-91A6-7D34-A9F9F5C15DF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07424" y="3626829"/>
            <a:ext cx="2655546" cy="2655546"/>
          </a:xfrm>
          <a:prstGeom prst="rect">
            <a:avLst/>
          </a:prstGeom>
        </p:spPr>
      </p:pic>
      <p:sp>
        <p:nvSpPr>
          <p:cNvPr id="5" name="CAUHOI">
            <a:extLst>
              <a:ext uri="{FF2B5EF4-FFF2-40B4-BE49-F238E27FC236}">
                <a16:creationId xmlns:a16="http://schemas.microsoft.com/office/drawing/2014/main" id="{E839B432-1D3E-40AC-31BC-AC0E4B992466}"/>
              </a:ext>
            </a:extLst>
          </p:cNvPr>
          <p:cNvSpPr/>
          <p:nvPr/>
        </p:nvSpPr>
        <p:spPr>
          <a:xfrm>
            <a:off x="6251943" y="495300"/>
            <a:ext cx="10668000" cy="2370659"/>
          </a:xfrm>
          <a:prstGeom prst="parallelogram">
            <a:avLst/>
          </a:prstGeom>
          <a:solidFill>
            <a:srgbClr val="E15F94">
              <a:alpha val="65882"/>
            </a:srgb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4400" b="1">
                <a:latin typeface="Times New Roman" panose="02020603050405020304" pitchFamily="18" charset="0"/>
                <a:cs typeface="Times New Roman" panose="02020603050405020304" pitchFamily="18" charset="0"/>
              </a:rPr>
              <a:t>Câu 4.</a:t>
            </a:r>
            <a:r>
              <a:rPr lang="vi-VN" sz="4400">
                <a:latin typeface="Times New Roman" panose="02020603050405020304" pitchFamily="18" charset="0"/>
                <a:cs typeface="Times New Roman" panose="02020603050405020304" pitchFamily="18" charset="0"/>
              </a:rPr>
              <a:t> Nhân vật chính trong văn bản </a:t>
            </a:r>
            <a:r>
              <a:rPr lang="vi-VN" sz="4400" i="1">
                <a:latin typeface="Times New Roman" panose="02020603050405020304" pitchFamily="18" charset="0"/>
                <a:cs typeface="Times New Roman" panose="02020603050405020304" pitchFamily="18" charset="0"/>
              </a:rPr>
              <a:t>Làng</a:t>
            </a:r>
            <a:r>
              <a:rPr lang="vi-VN" sz="4400">
                <a:latin typeface="Times New Roman" panose="02020603050405020304" pitchFamily="18" charset="0"/>
                <a:cs typeface="Times New Roman" panose="02020603050405020304" pitchFamily="18" charset="0"/>
              </a:rPr>
              <a:t> được miêu tả chủ yếu ở phương diện nào?</a:t>
            </a:r>
            <a:endParaRPr lang="en-GB" sz="4400">
              <a:latin typeface="Times New Roman" panose="02020603050405020304" pitchFamily="18" charset="0"/>
              <a:cs typeface="Times New Roman" panose="02020603050405020304" pitchFamily="18" charset="0"/>
            </a:endParaRPr>
          </a:p>
        </p:txBody>
      </p:sp>
      <p:sp>
        <p:nvSpPr>
          <p:cNvPr id="6" name="DAD">
            <a:extLst>
              <a:ext uri="{FF2B5EF4-FFF2-40B4-BE49-F238E27FC236}">
                <a16:creationId xmlns:a16="http://schemas.microsoft.com/office/drawing/2014/main" id="{5C98EAF7-68F5-0FA9-752B-C138E3CF83DB}"/>
              </a:ext>
            </a:extLst>
          </p:cNvPr>
          <p:cNvSpPr/>
          <p:nvPr/>
        </p:nvSpPr>
        <p:spPr>
          <a:xfrm>
            <a:off x="6247932" y="5682749"/>
            <a:ext cx="4179156" cy="1004294"/>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vi-VN" sz="3600" smtClean="0">
                <a:solidFill>
                  <a:prstClr val="white"/>
                </a:solidFill>
                <a:latin typeface="Times New Roman" panose="02020603050405020304" pitchFamily="18" charset="0"/>
                <a:cs typeface="Times New Roman" panose="02020603050405020304" pitchFamily="18" charset="0"/>
              </a:rPr>
              <a:t>B</a:t>
            </a:r>
            <a:r>
              <a:rPr lang="en-US" sz="3600" smtClean="0">
                <a:solidFill>
                  <a:prstClr val="white"/>
                </a:solidFill>
                <a:latin typeface="Times New Roman" panose="02020603050405020304" pitchFamily="18" charset="0"/>
                <a:cs typeface="Times New Roman" panose="02020603050405020304" pitchFamily="18" charset="0"/>
              </a:rPr>
              <a:t>. </a:t>
            </a:r>
            <a:r>
              <a:rPr lang="vi-VN" sz="4000">
                <a:latin typeface="Times New Roman" panose="02020603050405020304" pitchFamily="18" charset="0"/>
                <a:cs typeface="Times New Roman" panose="02020603050405020304" pitchFamily="18" charset="0"/>
              </a:rPr>
              <a:t>Tâm trạng</a:t>
            </a:r>
            <a:endParaRPr lang="en-US" sz="3600">
              <a:solidFill>
                <a:prstClr val="white"/>
              </a:solidFill>
              <a:latin typeface="Times New Roman" panose="02020603050405020304" pitchFamily="18" charset="0"/>
              <a:cs typeface="Times New Roman" panose="02020603050405020304" pitchFamily="18" charset="0"/>
            </a:endParaRPr>
          </a:p>
        </p:txBody>
      </p:sp>
      <p:sp>
        <p:nvSpPr>
          <p:cNvPr id="7" name="DAS">
            <a:extLst>
              <a:ext uri="{FF2B5EF4-FFF2-40B4-BE49-F238E27FC236}">
                <a16:creationId xmlns:a16="http://schemas.microsoft.com/office/drawing/2014/main" id="{4063D052-B553-2995-58A8-0D4F54B36DCF}"/>
              </a:ext>
            </a:extLst>
          </p:cNvPr>
          <p:cNvSpPr/>
          <p:nvPr/>
        </p:nvSpPr>
        <p:spPr>
          <a:xfrm>
            <a:off x="12740787" y="5580214"/>
            <a:ext cx="4179156" cy="1004294"/>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vi-VN" sz="3600" smtClean="0">
                <a:solidFill>
                  <a:prstClr val="white"/>
                </a:solidFill>
                <a:latin typeface="Times New Roman" panose="02020603050405020304" pitchFamily="18" charset="0"/>
                <a:cs typeface="Times New Roman" panose="02020603050405020304" pitchFamily="18" charset="0"/>
              </a:rPr>
              <a:t>D.</a:t>
            </a:r>
            <a:r>
              <a:rPr lang="vi-VN" sz="4000">
                <a:latin typeface="Times New Roman" panose="02020603050405020304" pitchFamily="18" charset="0"/>
                <a:cs typeface="Times New Roman" panose="02020603050405020304" pitchFamily="18" charset="0"/>
              </a:rPr>
              <a:t> Hành động</a:t>
            </a:r>
            <a:endParaRPr lang="en-US" sz="3600">
              <a:solidFill>
                <a:prstClr val="white"/>
              </a:solidFill>
              <a:latin typeface="Times New Roman" panose="02020603050405020304" pitchFamily="18" charset="0"/>
              <a:cs typeface="Times New Roman" panose="02020603050405020304" pitchFamily="18" charset="0"/>
            </a:endParaRPr>
          </a:p>
        </p:txBody>
      </p:sp>
      <p:sp>
        <p:nvSpPr>
          <p:cNvPr id="8" name="DAS2">
            <a:extLst>
              <a:ext uri="{FF2B5EF4-FFF2-40B4-BE49-F238E27FC236}">
                <a16:creationId xmlns:a16="http://schemas.microsoft.com/office/drawing/2014/main" id="{7ABC1DF5-F76B-B0E1-70F0-CA7105B46127}"/>
              </a:ext>
            </a:extLst>
          </p:cNvPr>
          <p:cNvSpPr/>
          <p:nvPr/>
        </p:nvSpPr>
        <p:spPr>
          <a:xfrm>
            <a:off x="6247932" y="3677002"/>
            <a:ext cx="4179156" cy="1004294"/>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3600">
                <a:solidFill>
                  <a:prstClr val="white"/>
                </a:solidFill>
                <a:latin typeface="Times New Roman" panose="02020603050405020304" pitchFamily="18" charset="0"/>
                <a:cs typeface="Times New Roman" panose="02020603050405020304" pitchFamily="18" charset="0"/>
              </a:rPr>
              <a:t>A. </a:t>
            </a:r>
            <a:r>
              <a:rPr lang="vi-VN" sz="4000">
                <a:latin typeface="Times New Roman" panose="02020603050405020304" pitchFamily="18" charset="0"/>
                <a:cs typeface="Times New Roman" panose="02020603050405020304" pitchFamily="18" charset="0"/>
              </a:rPr>
              <a:t>Ngoại hình</a:t>
            </a:r>
            <a:endParaRPr lang="en-US" sz="3600">
              <a:solidFill>
                <a:prstClr val="white"/>
              </a:solidFill>
              <a:latin typeface="Times New Roman" panose="02020603050405020304" pitchFamily="18" charset="0"/>
              <a:cs typeface="Times New Roman" panose="02020603050405020304" pitchFamily="18" charset="0"/>
            </a:endParaRPr>
          </a:p>
        </p:txBody>
      </p:sp>
      <p:sp>
        <p:nvSpPr>
          <p:cNvPr id="9" name="DAS1">
            <a:extLst>
              <a:ext uri="{FF2B5EF4-FFF2-40B4-BE49-F238E27FC236}">
                <a16:creationId xmlns:a16="http://schemas.microsoft.com/office/drawing/2014/main" id="{BAE34577-9A30-92C5-55A2-A19684DC64DD}"/>
              </a:ext>
            </a:extLst>
          </p:cNvPr>
          <p:cNvSpPr/>
          <p:nvPr/>
        </p:nvSpPr>
        <p:spPr>
          <a:xfrm>
            <a:off x="12740787" y="3669520"/>
            <a:ext cx="4179156" cy="1004294"/>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3600">
                <a:solidFill>
                  <a:prstClr val="white"/>
                </a:solidFill>
                <a:latin typeface="Times New Roman" panose="02020603050405020304" pitchFamily="18" charset="0"/>
                <a:cs typeface="Times New Roman" panose="02020603050405020304" pitchFamily="18" charset="0"/>
              </a:rPr>
              <a:t>C. </a:t>
            </a:r>
            <a:r>
              <a:rPr lang="vi-VN" sz="4000">
                <a:latin typeface="Times New Roman" panose="02020603050405020304" pitchFamily="18" charset="0"/>
                <a:cs typeface="Times New Roman" panose="02020603050405020304" pitchFamily="18" charset="0"/>
              </a:rPr>
              <a:t>Tính cách</a:t>
            </a:r>
            <a:endParaRPr lang="en-US" sz="3600">
              <a:solidFill>
                <a:prstClr val="white"/>
              </a:solidFill>
              <a:latin typeface="Times New Roman" panose="02020603050405020304" pitchFamily="18" charset="0"/>
              <a:cs typeface="Times New Roman" panose="02020603050405020304" pitchFamily="18" charset="0"/>
            </a:endParaRPr>
          </a:p>
        </p:txBody>
      </p:sp>
      <p:pic>
        <p:nvPicPr>
          <p:cNvPr id="32" name="cogai">
            <a:extLst>
              <a:ext uri="{FF2B5EF4-FFF2-40B4-BE49-F238E27FC236}">
                <a16:creationId xmlns:a16="http://schemas.microsoft.com/office/drawing/2014/main" id="{5DE16DE8-2CB8-3403-122B-EFBCB683351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353468" y="566733"/>
            <a:ext cx="6456687" cy="9720267"/>
          </a:xfrm>
          <a:prstGeom prst="rect">
            <a:avLst/>
          </a:prstGeom>
        </p:spPr>
      </p:pic>
      <p:pic>
        <p:nvPicPr>
          <p:cNvPr id="33" name="hoa">
            <a:hlinkClick r:id="rId7" action="ppaction://hlinksldjump"/>
            <a:extLst>
              <a:ext uri="{FF2B5EF4-FFF2-40B4-BE49-F238E27FC236}">
                <a16:creationId xmlns:a16="http://schemas.microsoft.com/office/drawing/2014/main" id="{9BC011D0-FED7-5BFD-DE07-1BA3A2C27764}"/>
              </a:ext>
            </a:extLst>
          </p:cNvPr>
          <p:cNvPicPr>
            <a:picLocks noChangeAspect="1"/>
          </p:cNvPicPr>
          <p:nvPr/>
        </p:nvPicPr>
        <p:blipFill>
          <a:blip r:embed="rId8"/>
          <a:stretch>
            <a:fillRect/>
          </a:stretch>
        </p:blipFill>
        <p:spPr>
          <a:xfrm>
            <a:off x="17129050" y="8770124"/>
            <a:ext cx="1158950" cy="1527186"/>
          </a:xfrm>
          <a:prstGeom prst="rect">
            <a:avLst/>
          </a:prstGeom>
        </p:spPr>
      </p:pic>
      <p:pic>
        <p:nvPicPr>
          <p:cNvPr id="35" name="gifqua" descr="Shape&#10;&#10;Description automatically generated with low confidence">
            <a:extLst>
              <a:ext uri="{FF2B5EF4-FFF2-40B4-BE49-F238E27FC236}">
                <a16:creationId xmlns:a16="http://schemas.microsoft.com/office/drawing/2014/main" id="{22F067BE-6B98-3975-DE2B-BE2267141CA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578165" y="6309542"/>
            <a:ext cx="4179155" cy="4179155"/>
          </a:xfrm>
          <a:prstGeom prst="rect">
            <a:avLst/>
          </a:prstGeom>
        </p:spPr>
      </p:pic>
      <p:pic>
        <p:nvPicPr>
          <p:cNvPr id="37" name="cuoi">
            <a:extLst>
              <a:ext uri="{FF2B5EF4-FFF2-40B4-BE49-F238E27FC236}">
                <a16:creationId xmlns:a16="http://schemas.microsoft.com/office/drawing/2014/main" id="{7ABCDC22-3F41-748D-887F-EC8FBE23CE3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304906" y="3724312"/>
            <a:ext cx="2460584" cy="2460584"/>
          </a:xfrm>
          <a:prstGeom prst="rect">
            <a:avLst/>
          </a:prstGeom>
        </p:spPr>
      </p:pic>
    </p:spTree>
    <p:extLst>
      <p:ext uri="{BB962C8B-B14F-4D97-AF65-F5344CB8AC3E}">
        <p14:creationId xmlns:p14="http://schemas.microsoft.com/office/powerpoint/2010/main" val="292912640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6"/>
                                        </p:tgtEl>
                                        <p:attrNameLst>
                                          <p:attrName>fillcolor</p:attrName>
                                        </p:attrNameLst>
                                      </p:cBhvr>
                                      <p:to>
                                        <a:srgbClr val="C00000"/>
                                      </p:to>
                                    </p:animClr>
                                    <p:set>
                                      <p:cBhvr>
                                        <p:cTn id="7" dur="2000" fill="hold"/>
                                        <p:tgtEl>
                                          <p:spTgt spid="6"/>
                                        </p:tgtEl>
                                        <p:attrNameLst>
                                          <p:attrName>fill.type</p:attrName>
                                        </p:attrNameLst>
                                      </p:cBhvr>
                                      <p:to>
                                        <p:strVal val="solid"/>
                                      </p:to>
                                    </p:set>
                                    <p:set>
                                      <p:cBhvr>
                                        <p:cTn id="8" dur="2000" fill="hold"/>
                                        <p:tgtEl>
                                          <p:spTgt spid="6"/>
                                        </p:tgtEl>
                                        <p:attrNameLst>
                                          <p:attrName>fill.on</p:attrName>
                                        </p:attrNameLst>
                                      </p:cBhvr>
                                      <p:to>
                                        <p:strVal val="true"/>
                                      </p:to>
                                    </p:set>
                                  </p:childTnLst>
                                </p:cTn>
                              </p:par>
                              <p:par>
                                <p:cTn id="9" presetID="53" presetClass="entr" presetSubtype="16" fill="hold"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p:cTn id="11" dur="500" fill="hold"/>
                                        <p:tgtEl>
                                          <p:spTgt spid="37"/>
                                        </p:tgtEl>
                                        <p:attrNameLst>
                                          <p:attrName>ppt_w</p:attrName>
                                        </p:attrNameLst>
                                      </p:cBhvr>
                                      <p:tavLst>
                                        <p:tav tm="0">
                                          <p:val>
                                            <p:fltVal val="0"/>
                                          </p:val>
                                        </p:tav>
                                        <p:tav tm="100000">
                                          <p:val>
                                            <p:strVal val="#ppt_w"/>
                                          </p:val>
                                        </p:tav>
                                      </p:tavLst>
                                    </p:anim>
                                    <p:anim calcmode="lin" valueType="num">
                                      <p:cBhvr>
                                        <p:cTn id="12" dur="500" fill="hold"/>
                                        <p:tgtEl>
                                          <p:spTgt spid="37"/>
                                        </p:tgtEl>
                                        <p:attrNameLst>
                                          <p:attrName>ppt_h</p:attrName>
                                        </p:attrNameLst>
                                      </p:cBhvr>
                                      <p:tavLst>
                                        <p:tav tm="0">
                                          <p:val>
                                            <p:fltVal val="0"/>
                                          </p:val>
                                        </p:tav>
                                        <p:tav tm="100000">
                                          <p:val>
                                            <p:strVal val="#ppt_h"/>
                                          </p:val>
                                        </p:tav>
                                      </p:tavLst>
                                    </p:anim>
                                    <p:animEffect transition="in" filter="fade">
                                      <p:cBhvr>
                                        <p:cTn id="13" dur="500"/>
                                        <p:tgtEl>
                                          <p:spTgt spid="37"/>
                                        </p:tgtEl>
                                      </p:cBhvr>
                                    </p:animEffect>
                                  </p:childTnLst>
                                  <p:subTnLst>
                                    <p:audio>
                                      <p:cMediaNode>
                                        <p:cTn display="0" masterRel="sameClick">
                                          <p:stCondLst>
                                            <p:cond evt="begin" delay="0">
                                              <p:tn val="9"/>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6"/>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1" presetClass="emph" presetSubtype="2" fill="hold" nodeType="clickEffect">
                                  <p:stCondLst>
                                    <p:cond delay="0"/>
                                  </p:stCondLst>
                                  <p:childTnLst>
                                    <p:animClr clrSpc="rgb" dir="cw">
                                      <p:cBhvr>
                                        <p:cTn id="18" dur="2000" fill="hold"/>
                                        <p:tgtEl>
                                          <p:spTgt spid="7"/>
                                        </p:tgtEl>
                                        <p:attrNameLst>
                                          <p:attrName>fillcolor</p:attrName>
                                        </p:attrNameLst>
                                      </p:cBhvr>
                                      <p:to>
                                        <a:srgbClr val="71C055"/>
                                      </p:to>
                                    </p:animClr>
                                    <p:set>
                                      <p:cBhvr>
                                        <p:cTn id="19" dur="2000" fill="hold"/>
                                        <p:tgtEl>
                                          <p:spTgt spid="7"/>
                                        </p:tgtEl>
                                        <p:attrNameLst>
                                          <p:attrName>fill.type</p:attrName>
                                        </p:attrNameLst>
                                      </p:cBhvr>
                                      <p:to>
                                        <p:strVal val="solid"/>
                                      </p:to>
                                    </p:set>
                                    <p:set>
                                      <p:cBhvr>
                                        <p:cTn id="20" dur="2000" fill="hold"/>
                                        <p:tgtEl>
                                          <p:spTgt spid="7"/>
                                        </p:tgtEl>
                                        <p:attrNameLst>
                                          <p:attrName>fill.on</p:attrName>
                                        </p:attrNameLst>
                                      </p:cBhvr>
                                      <p:to>
                                        <p:strVal val="true"/>
                                      </p:to>
                                    </p:set>
                                  </p:childTnLst>
                                </p:cTn>
                              </p:par>
                              <p:par>
                                <p:cTn id="21" presetID="53" presetClass="entr" presetSubtype="16"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p:cTn id="23" dur="500" fill="hold"/>
                                        <p:tgtEl>
                                          <p:spTgt spid="39"/>
                                        </p:tgtEl>
                                        <p:attrNameLst>
                                          <p:attrName>ppt_w</p:attrName>
                                        </p:attrNameLst>
                                      </p:cBhvr>
                                      <p:tavLst>
                                        <p:tav tm="0">
                                          <p:val>
                                            <p:fltVal val="0"/>
                                          </p:val>
                                        </p:tav>
                                        <p:tav tm="100000">
                                          <p:val>
                                            <p:strVal val="#ppt_w"/>
                                          </p:val>
                                        </p:tav>
                                      </p:tavLst>
                                    </p:anim>
                                    <p:anim calcmode="lin" valueType="num">
                                      <p:cBhvr>
                                        <p:cTn id="24" dur="500" fill="hold"/>
                                        <p:tgtEl>
                                          <p:spTgt spid="39"/>
                                        </p:tgtEl>
                                        <p:attrNameLst>
                                          <p:attrName>ppt_h</p:attrName>
                                        </p:attrNameLst>
                                      </p:cBhvr>
                                      <p:tavLst>
                                        <p:tav tm="0">
                                          <p:val>
                                            <p:fltVal val="0"/>
                                          </p:val>
                                        </p:tav>
                                        <p:tav tm="100000">
                                          <p:val>
                                            <p:strVal val="#ppt_h"/>
                                          </p:val>
                                        </p:tav>
                                      </p:tavLst>
                                    </p:anim>
                                    <p:animEffect transition="in" filter="fade">
                                      <p:cBhvr>
                                        <p:cTn id="25" dur="500"/>
                                        <p:tgtEl>
                                          <p:spTgt spid="39"/>
                                        </p:tgtEl>
                                      </p:cBhvr>
                                    </p:animEffect>
                                  </p:childTnLst>
                                  <p:subTnLst>
                                    <p:audio>
                                      <p:cMediaNode>
                                        <p:cTn display="0" masterRel="sameClick">
                                          <p:stCondLst>
                                            <p:cond evt="begin" delay="0">
                                              <p:tn val="21"/>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7"/>
                  </p:tgtEl>
                </p:cond>
              </p:nextCondLst>
            </p:seq>
            <p:seq concurrent="1" nextAc="seek">
              <p:cTn id="26" restart="whenNotActive" fill="hold" evtFilter="cancelBubble" nodeType="interactiveSeq">
                <p:stCondLst>
                  <p:cond evt="onClick" delay="0">
                    <p:tgtEl>
                      <p:spTgt spid="9"/>
                    </p:tgtEl>
                  </p:cond>
                </p:stCondLst>
                <p:endSync evt="end" delay="0">
                  <p:rtn val="all"/>
                </p:endSync>
                <p:childTnLst>
                  <p:par>
                    <p:cTn id="27" fill="hold">
                      <p:stCondLst>
                        <p:cond delay="0"/>
                      </p:stCondLst>
                      <p:childTnLst>
                        <p:par>
                          <p:cTn id="28" fill="hold">
                            <p:stCondLst>
                              <p:cond delay="0"/>
                            </p:stCondLst>
                            <p:childTnLst>
                              <p:par>
                                <p:cTn id="29" presetID="1" presetClass="emph" presetSubtype="2" fill="hold" nodeType="clickEffect">
                                  <p:stCondLst>
                                    <p:cond delay="0"/>
                                  </p:stCondLst>
                                  <p:childTnLst>
                                    <p:animClr clrSpc="rgb" dir="cw">
                                      <p:cBhvr>
                                        <p:cTn id="30" dur="2000" fill="hold"/>
                                        <p:tgtEl>
                                          <p:spTgt spid="9"/>
                                        </p:tgtEl>
                                        <p:attrNameLst>
                                          <p:attrName>fillcolor</p:attrName>
                                        </p:attrNameLst>
                                      </p:cBhvr>
                                      <p:to>
                                        <a:srgbClr val="71C055"/>
                                      </p:to>
                                    </p:animClr>
                                    <p:set>
                                      <p:cBhvr>
                                        <p:cTn id="31" dur="2000" fill="hold"/>
                                        <p:tgtEl>
                                          <p:spTgt spid="9"/>
                                        </p:tgtEl>
                                        <p:attrNameLst>
                                          <p:attrName>fill.type</p:attrName>
                                        </p:attrNameLst>
                                      </p:cBhvr>
                                      <p:to>
                                        <p:strVal val="solid"/>
                                      </p:to>
                                    </p:set>
                                    <p:set>
                                      <p:cBhvr>
                                        <p:cTn id="32" dur="2000" fill="hold"/>
                                        <p:tgtEl>
                                          <p:spTgt spid="9"/>
                                        </p:tgtEl>
                                        <p:attrNameLst>
                                          <p:attrName>fill.on</p:attrName>
                                        </p:attrNameLst>
                                      </p:cBhvr>
                                      <p:to>
                                        <p:strVal val="true"/>
                                      </p:to>
                                    </p:set>
                                  </p:childTnLst>
                                </p:cTn>
                              </p:par>
                              <p:par>
                                <p:cTn id="33" presetID="53" presetClass="entr" presetSubtype="16"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500" fill="hold"/>
                                        <p:tgtEl>
                                          <p:spTgt spid="39"/>
                                        </p:tgtEl>
                                        <p:attrNameLst>
                                          <p:attrName>ppt_w</p:attrName>
                                        </p:attrNameLst>
                                      </p:cBhvr>
                                      <p:tavLst>
                                        <p:tav tm="0">
                                          <p:val>
                                            <p:fltVal val="0"/>
                                          </p:val>
                                        </p:tav>
                                        <p:tav tm="100000">
                                          <p:val>
                                            <p:strVal val="#ppt_w"/>
                                          </p:val>
                                        </p:tav>
                                      </p:tavLst>
                                    </p:anim>
                                    <p:anim calcmode="lin" valueType="num">
                                      <p:cBhvr>
                                        <p:cTn id="36" dur="500" fill="hold"/>
                                        <p:tgtEl>
                                          <p:spTgt spid="39"/>
                                        </p:tgtEl>
                                        <p:attrNameLst>
                                          <p:attrName>ppt_h</p:attrName>
                                        </p:attrNameLst>
                                      </p:cBhvr>
                                      <p:tavLst>
                                        <p:tav tm="0">
                                          <p:val>
                                            <p:fltVal val="0"/>
                                          </p:val>
                                        </p:tav>
                                        <p:tav tm="100000">
                                          <p:val>
                                            <p:strVal val="#ppt_h"/>
                                          </p:val>
                                        </p:tav>
                                      </p:tavLst>
                                    </p:anim>
                                    <p:animEffect transition="in" filter="fade">
                                      <p:cBhvr>
                                        <p:cTn id="37" dur="500"/>
                                        <p:tgtEl>
                                          <p:spTgt spid="39"/>
                                        </p:tgtEl>
                                      </p:cBhvr>
                                    </p:animEffect>
                                  </p:childTnLst>
                                  <p:subTnLst>
                                    <p:audio>
                                      <p:cMediaNode>
                                        <p:cTn display="0" masterRel="sameClick">
                                          <p:stCondLst>
                                            <p:cond evt="begin" delay="0">
                                              <p:tn val="33"/>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9"/>
                  </p:tgtEl>
                </p:cond>
              </p:nextCondLst>
            </p:seq>
            <p:seq concurrent="1" nextAc="seek">
              <p:cTn id="38" restart="whenNotActive" fill="hold" evtFilter="cancelBubble" nodeType="interactiveSeq">
                <p:stCondLst>
                  <p:cond evt="onClick" delay="0">
                    <p:tgtEl>
                      <p:spTgt spid="8"/>
                    </p:tgtEl>
                  </p:cond>
                </p:stCondLst>
                <p:endSync evt="end" delay="0">
                  <p:rtn val="all"/>
                </p:endSync>
                <p:childTnLst>
                  <p:par>
                    <p:cTn id="39" fill="hold">
                      <p:stCondLst>
                        <p:cond delay="0"/>
                      </p:stCondLst>
                      <p:childTnLst>
                        <p:par>
                          <p:cTn id="40" fill="hold">
                            <p:stCondLst>
                              <p:cond delay="0"/>
                            </p:stCondLst>
                            <p:childTnLst>
                              <p:par>
                                <p:cTn id="41" presetID="1" presetClass="emph" presetSubtype="2" fill="hold" nodeType="clickEffect">
                                  <p:stCondLst>
                                    <p:cond delay="0"/>
                                  </p:stCondLst>
                                  <p:childTnLst>
                                    <p:animClr clrSpc="rgb" dir="cw">
                                      <p:cBhvr>
                                        <p:cTn id="42" dur="2000" fill="hold"/>
                                        <p:tgtEl>
                                          <p:spTgt spid="8"/>
                                        </p:tgtEl>
                                        <p:attrNameLst>
                                          <p:attrName>fillcolor</p:attrName>
                                        </p:attrNameLst>
                                      </p:cBhvr>
                                      <p:to>
                                        <a:srgbClr val="71C055"/>
                                      </p:to>
                                    </p:animClr>
                                    <p:set>
                                      <p:cBhvr>
                                        <p:cTn id="43" dur="2000" fill="hold"/>
                                        <p:tgtEl>
                                          <p:spTgt spid="8"/>
                                        </p:tgtEl>
                                        <p:attrNameLst>
                                          <p:attrName>fill.type</p:attrName>
                                        </p:attrNameLst>
                                      </p:cBhvr>
                                      <p:to>
                                        <p:strVal val="solid"/>
                                      </p:to>
                                    </p:set>
                                    <p:set>
                                      <p:cBhvr>
                                        <p:cTn id="44" dur="2000" fill="hold"/>
                                        <p:tgtEl>
                                          <p:spTgt spid="8"/>
                                        </p:tgtEl>
                                        <p:attrNameLst>
                                          <p:attrName>fill.on</p:attrName>
                                        </p:attrNameLst>
                                      </p:cBhvr>
                                      <p:to>
                                        <p:strVal val="true"/>
                                      </p:to>
                                    </p:set>
                                  </p:childTnLst>
                                </p:cTn>
                              </p:par>
                              <p:par>
                                <p:cTn id="45" presetID="53" presetClass="entr" presetSubtype="16" fill="hold" nodeType="with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p:cTn id="47" dur="500" fill="hold"/>
                                        <p:tgtEl>
                                          <p:spTgt spid="39"/>
                                        </p:tgtEl>
                                        <p:attrNameLst>
                                          <p:attrName>ppt_w</p:attrName>
                                        </p:attrNameLst>
                                      </p:cBhvr>
                                      <p:tavLst>
                                        <p:tav tm="0">
                                          <p:val>
                                            <p:fltVal val="0"/>
                                          </p:val>
                                        </p:tav>
                                        <p:tav tm="100000">
                                          <p:val>
                                            <p:strVal val="#ppt_w"/>
                                          </p:val>
                                        </p:tav>
                                      </p:tavLst>
                                    </p:anim>
                                    <p:anim calcmode="lin" valueType="num">
                                      <p:cBhvr>
                                        <p:cTn id="48" dur="500" fill="hold"/>
                                        <p:tgtEl>
                                          <p:spTgt spid="39"/>
                                        </p:tgtEl>
                                        <p:attrNameLst>
                                          <p:attrName>ppt_h</p:attrName>
                                        </p:attrNameLst>
                                      </p:cBhvr>
                                      <p:tavLst>
                                        <p:tav tm="0">
                                          <p:val>
                                            <p:fltVal val="0"/>
                                          </p:val>
                                        </p:tav>
                                        <p:tav tm="100000">
                                          <p:val>
                                            <p:strVal val="#ppt_h"/>
                                          </p:val>
                                        </p:tav>
                                      </p:tavLst>
                                    </p:anim>
                                    <p:animEffect transition="in" filter="fade">
                                      <p:cBhvr>
                                        <p:cTn id="49" dur="500"/>
                                        <p:tgtEl>
                                          <p:spTgt spid="39"/>
                                        </p:tgtEl>
                                      </p:cBhvr>
                                    </p:animEffect>
                                  </p:childTnLst>
                                  <p:subTnLst>
                                    <p:audio>
                                      <p:cMediaNode>
                                        <p:cTn display="0" masterRel="sameClick">
                                          <p:stCondLst>
                                            <p:cond evt="begin" delay="0">
                                              <p:tn val="45"/>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8"/>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39" name="khoc">
            <a:extLst>
              <a:ext uri="{FF2B5EF4-FFF2-40B4-BE49-F238E27FC236}">
                <a16:creationId xmlns:a16="http://schemas.microsoft.com/office/drawing/2014/main" id="{4E91B3F1-273C-91A6-7D34-A9F9F5C15DF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07424" y="3626829"/>
            <a:ext cx="2655546" cy="2655546"/>
          </a:xfrm>
          <a:prstGeom prst="rect">
            <a:avLst/>
          </a:prstGeom>
        </p:spPr>
      </p:pic>
      <p:sp>
        <p:nvSpPr>
          <p:cNvPr id="5" name="CAUHOI">
            <a:extLst>
              <a:ext uri="{FF2B5EF4-FFF2-40B4-BE49-F238E27FC236}">
                <a16:creationId xmlns:a16="http://schemas.microsoft.com/office/drawing/2014/main" id="{E839B432-1D3E-40AC-31BC-AC0E4B992466}"/>
              </a:ext>
            </a:extLst>
          </p:cNvPr>
          <p:cNvSpPr/>
          <p:nvPr/>
        </p:nvSpPr>
        <p:spPr>
          <a:xfrm>
            <a:off x="5105400" y="114300"/>
            <a:ext cx="12725400" cy="2751659"/>
          </a:xfrm>
          <a:prstGeom prst="parallelogram">
            <a:avLst/>
          </a:prstGeom>
          <a:solidFill>
            <a:srgbClr val="E15F94">
              <a:alpha val="65882"/>
            </a:srgb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4400">
                <a:latin typeface="Times New Roman" panose="02020603050405020304" pitchFamily="18" charset="0"/>
                <a:cs typeface="Times New Roman" panose="02020603050405020304" pitchFamily="18" charset="0"/>
              </a:rPr>
              <a:t>Câu 5.</a:t>
            </a:r>
            <a:r>
              <a:rPr lang="vi-VN" sz="4400" i="1">
                <a:latin typeface="Times New Roman" panose="02020603050405020304" pitchFamily="18" charset="0"/>
                <a:cs typeface="Times New Roman" panose="02020603050405020304" pitchFamily="18" charset="0"/>
              </a:rPr>
              <a:t> </a:t>
            </a:r>
            <a:r>
              <a:rPr lang="vi-VN" sz="4400">
                <a:latin typeface="Times New Roman" panose="02020603050405020304" pitchFamily="18" charset="0"/>
                <a:cs typeface="Times New Roman" panose="02020603050405020304" pitchFamily="18" charset="0"/>
              </a:rPr>
              <a:t>Vì sao khi bị mụ chủ nhà đuổi, không còn chỗ để đi, ông Hai nhất định không quay về làng, thậm chí ông lại còn thù cái làng của mình?</a:t>
            </a:r>
            <a:endParaRPr lang="en-GB" sz="4400">
              <a:latin typeface="Times New Roman" panose="02020603050405020304" pitchFamily="18" charset="0"/>
              <a:cs typeface="Times New Roman" panose="02020603050405020304" pitchFamily="18" charset="0"/>
            </a:endParaRPr>
          </a:p>
        </p:txBody>
      </p:sp>
      <p:sp>
        <p:nvSpPr>
          <p:cNvPr id="6" name="DAD">
            <a:extLst>
              <a:ext uri="{FF2B5EF4-FFF2-40B4-BE49-F238E27FC236}">
                <a16:creationId xmlns:a16="http://schemas.microsoft.com/office/drawing/2014/main" id="{5C98EAF7-68F5-0FA9-752B-C138E3CF83DB}"/>
              </a:ext>
            </a:extLst>
          </p:cNvPr>
          <p:cNvSpPr/>
          <p:nvPr/>
        </p:nvSpPr>
        <p:spPr>
          <a:xfrm>
            <a:off x="5410200" y="3669519"/>
            <a:ext cx="5020899" cy="2766147"/>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3200">
                <a:solidFill>
                  <a:prstClr val="white"/>
                </a:solidFill>
                <a:latin typeface="Times New Roman" panose="02020603050405020304" pitchFamily="18" charset="0"/>
                <a:cs typeface="Times New Roman" panose="02020603050405020304" pitchFamily="18" charset="0"/>
              </a:rPr>
              <a:t>A. </a:t>
            </a:r>
            <a:r>
              <a:rPr lang="vi-VN" sz="3600">
                <a:latin typeface="Times New Roman" panose="02020603050405020304" pitchFamily="18" charset="0"/>
                <a:cs typeface="Times New Roman" panose="02020603050405020304" pitchFamily="18" charset="0"/>
              </a:rPr>
              <a:t>Vì làng theo Tây, với ông tình yêu nước rộng lớn hơn tình yêu làng</a:t>
            </a:r>
            <a:endParaRPr lang="en-US" sz="3200">
              <a:solidFill>
                <a:prstClr val="white"/>
              </a:solidFill>
              <a:latin typeface="Times New Roman" panose="02020603050405020304" pitchFamily="18" charset="0"/>
              <a:cs typeface="Times New Roman" panose="02020603050405020304" pitchFamily="18" charset="0"/>
            </a:endParaRPr>
          </a:p>
        </p:txBody>
      </p:sp>
      <p:sp>
        <p:nvSpPr>
          <p:cNvPr id="7" name="DAS">
            <a:extLst>
              <a:ext uri="{FF2B5EF4-FFF2-40B4-BE49-F238E27FC236}">
                <a16:creationId xmlns:a16="http://schemas.microsoft.com/office/drawing/2014/main" id="{4063D052-B553-2995-58A8-0D4F54B36DCF}"/>
              </a:ext>
            </a:extLst>
          </p:cNvPr>
          <p:cNvSpPr/>
          <p:nvPr/>
        </p:nvSpPr>
        <p:spPr>
          <a:xfrm>
            <a:off x="5410200" y="6925811"/>
            <a:ext cx="5020899" cy="2871044"/>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3200">
                <a:solidFill>
                  <a:prstClr val="white"/>
                </a:solidFill>
                <a:latin typeface="Times New Roman" panose="02020603050405020304" pitchFamily="18" charset="0"/>
                <a:cs typeface="Times New Roman" panose="02020603050405020304" pitchFamily="18" charset="0"/>
              </a:rPr>
              <a:t>B. </a:t>
            </a:r>
            <a:r>
              <a:rPr lang="vi-VN" sz="3600">
                <a:latin typeface="Times New Roman" panose="02020603050405020304" pitchFamily="18" charset="0"/>
                <a:cs typeface="Times New Roman" panose="02020603050405020304" pitchFamily="18" charset="0"/>
              </a:rPr>
              <a:t>Vì giặc Tây đã đốt cháy nhà của ông nên gia đình ông không có chỗ để quay về</a:t>
            </a:r>
            <a:endParaRPr lang="en-US" sz="3200">
              <a:solidFill>
                <a:prstClr val="white"/>
              </a:solidFill>
              <a:latin typeface="Times New Roman" panose="02020603050405020304" pitchFamily="18" charset="0"/>
              <a:cs typeface="Times New Roman" panose="02020603050405020304" pitchFamily="18" charset="0"/>
            </a:endParaRPr>
          </a:p>
        </p:txBody>
      </p:sp>
      <p:sp>
        <p:nvSpPr>
          <p:cNvPr id="8" name="DAS2">
            <a:extLst>
              <a:ext uri="{FF2B5EF4-FFF2-40B4-BE49-F238E27FC236}">
                <a16:creationId xmlns:a16="http://schemas.microsoft.com/office/drawing/2014/main" id="{7ABC1DF5-F76B-B0E1-70F0-CA7105B46127}"/>
              </a:ext>
            </a:extLst>
          </p:cNvPr>
          <p:cNvSpPr/>
          <p:nvPr/>
        </p:nvSpPr>
        <p:spPr>
          <a:xfrm>
            <a:off x="12740787" y="6924448"/>
            <a:ext cx="4937612" cy="2766147"/>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3200">
                <a:solidFill>
                  <a:prstClr val="white"/>
                </a:solidFill>
                <a:latin typeface="Times New Roman" panose="02020603050405020304" pitchFamily="18" charset="0"/>
                <a:cs typeface="Times New Roman" panose="02020603050405020304" pitchFamily="18" charset="0"/>
              </a:rPr>
              <a:t>D. </a:t>
            </a:r>
            <a:r>
              <a:rPr lang="vi-VN" sz="3600">
                <a:latin typeface="Times New Roman" panose="02020603050405020304" pitchFamily="18" charset="0"/>
                <a:cs typeface="Times New Roman" panose="02020603050405020304" pitchFamily="18" charset="0"/>
              </a:rPr>
              <a:t>Vì ông muốn tìm cuộc sống ổn định, no đủ hơn cho làng quê nghèo của ông</a:t>
            </a:r>
            <a:endParaRPr lang="en-US" sz="3200">
              <a:solidFill>
                <a:prstClr val="white"/>
              </a:solidFill>
              <a:latin typeface="Times New Roman" panose="02020603050405020304" pitchFamily="18" charset="0"/>
              <a:cs typeface="Times New Roman" panose="02020603050405020304" pitchFamily="18" charset="0"/>
            </a:endParaRPr>
          </a:p>
        </p:txBody>
      </p:sp>
      <p:sp>
        <p:nvSpPr>
          <p:cNvPr id="9" name="DAS1">
            <a:extLst>
              <a:ext uri="{FF2B5EF4-FFF2-40B4-BE49-F238E27FC236}">
                <a16:creationId xmlns:a16="http://schemas.microsoft.com/office/drawing/2014/main" id="{BAE34577-9A30-92C5-55A2-A19684DC64DD}"/>
              </a:ext>
            </a:extLst>
          </p:cNvPr>
          <p:cNvSpPr/>
          <p:nvPr/>
        </p:nvSpPr>
        <p:spPr>
          <a:xfrm>
            <a:off x="12740786" y="3669520"/>
            <a:ext cx="4937613" cy="2766146"/>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3200">
                <a:solidFill>
                  <a:prstClr val="white"/>
                </a:solidFill>
                <a:latin typeface="Times New Roman" panose="02020603050405020304" pitchFamily="18" charset="0"/>
                <a:cs typeface="Times New Roman" panose="02020603050405020304" pitchFamily="18" charset="0"/>
              </a:rPr>
              <a:t>C. </a:t>
            </a:r>
            <a:r>
              <a:rPr lang="vi-VN" sz="3600">
                <a:latin typeface="Times New Roman" panose="02020603050405020304" pitchFamily="18" charset="0"/>
                <a:cs typeface="Times New Roman" panose="02020603050405020304" pitchFamily="18" charset="0"/>
              </a:rPr>
              <a:t>Vì ông không ưa những tên kì mục và hào lí áp bức dân làng ông</a:t>
            </a:r>
            <a:endParaRPr lang="en-US" sz="3200">
              <a:solidFill>
                <a:prstClr val="white"/>
              </a:solidFill>
              <a:latin typeface="Times New Roman" panose="02020603050405020304" pitchFamily="18" charset="0"/>
              <a:cs typeface="Times New Roman" panose="02020603050405020304" pitchFamily="18" charset="0"/>
            </a:endParaRPr>
          </a:p>
        </p:txBody>
      </p:sp>
      <p:pic>
        <p:nvPicPr>
          <p:cNvPr id="32" name="cogai">
            <a:extLst>
              <a:ext uri="{FF2B5EF4-FFF2-40B4-BE49-F238E27FC236}">
                <a16:creationId xmlns:a16="http://schemas.microsoft.com/office/drawing/2014/main" id="{5DE16DE8-2CB8-3403-122B-EFBCB683351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353468" y="566733"/>
            <a:ext cx="6456687" cy="9720267"/>
          </a:xfrm>
          <a:prstGeom prst="rect">
            <a:avLst/>
          </a:prstGeom>
        </p:spPr>
      </p:pic>
      <p:pic>
        <p:nvPicPr>
          <p:cNvPr id="33" name="hoa">
            <a:hlinkClick r:id="rId7" action="ppaction://hlinksldjump"/>
            <a:extLst>
              <a:ext uri="{FF2B5EF4-FFF2-40B4-BE49-F238E27FC236}">
                <a16:creationId xmlns:a16="http://schemas.microsoft.com/office/drawing/2014/main" id="{9BC011D0-FED7-5BFD-DE07-1BA3A2C27764}"/>
              </a:ext>
            </a:extLst>
          </p:cNvPr>
          <p:cNvPicPr>
            <a:picLocks noChangeAspect="1"/>
          </p:cNvPicPr>
          <p:nvPr/>
        </p:nvPicPr>
        <p:blipFill>
          <a:blip r:embed="rId8"/>
          <a:stretch>
            <a:fillRect/>
          </a:stretch>
        </p:blipFill>
        <p:spPr>
          <a:xfrm>
            <a:off x="17129050" y="8770124"/>
            <a:ext cx="1158950" cy="1527186"/>
          </a:xfrm>
          <a:prstGeom prst="rect">
            <a:avLst/>
          </a:prstGeom>
        </p:spPr>
      </p:pic>
      <p:pic>
        <p:nvPicPr>
          <p:cNvPr id="35" name="gifqua" descr="Shape&#10;&#10;Description automatically generated with low confidence">
            <a:extLst>
              <a:ext uri="{FF2B5EF4-FFF2-40B4-BE49-F238E27FC236}">
                <a16:creationId xmlns:a16="http://schemas.microsoft.com/office/drawing/2014/main" id="{22F067BE-6B98-3975-DE2B-BE2267141CA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578165" y="6309542"/>
            <a:ext cx="4179155" cy="4179155"/>
          </a:xfrm>
          <a:prstGeom prst="rect">
            <a:avLst/>
          </a:prstGeom>
        </p:spPr>
      </p:pic>
      <p:pic>
        <p:nvPicPr>
          <p:cNvPr id="37" name="cuoi">
            <a:extLst>
              <a:ext uri="{FF2B5EF4-FFF2-40B4-BE49-F238E27FC236}">
                <a16:creationId xmlns:a16="http://schemas.microsoft.com/office/drawing/2014/main" id="{7ABCDC22-3F41-748D-887F-EC8FBE23CE3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304906" y="3724312"/>
            <a:ext cx="2460584" cy="2460584"/>
          </a:xfrm>
          <a:prstGeom prst="rect">
            <a:avLst/>
          </a:prstGeom>
        </p:spPr>
      </p:pic>
    </p:spTree>
    <p:extLst>
      <p:ext uri="{BB962C8B-B14F-4D97-AF65-F5344CB8AC3E}">
        <p14:creationId xmlns:p14="http://schemas.microsoft.com/office/powerpoint/2010/main" val="326068354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6"/>
                                        </p:tgtEl>
                                        <p:attrNameLst>
                                          <p:attrName>fillcolor</p:attrName>
                                        </p:attrNameLst>
                                      </p:cBhvr>
                                      <p:to>
                                        <a:srgbClr val="C00000"/>
                                      </p:to>
                                    </p:animClr>
                                    <p:set>
                                      <p:cBhvr>
                                        <p:cTn id="7" dur="2000" fill="hold"/>
                                        <p:tgtEl>
                                          <p:spTgt spid="6"/>
                                        </p:tgtEl>
                                        <p:attrNameLst>
                                          <p:attrName>fill.type</p:attrName>
                                        </p:attrNameLst>
                                      </p:cBhvr>
                                      <p:to>
                                        <p:strVal val="solid"/>
                                      </p:to>
                                    </p:set>
                                    <p:set>
                                      <p:cBhvr>
                                        <p:cTn id="8" dur="2000" fill="hold"/>
                                        <p:tgtEl>
                                          <p:spTgt spid="6"/>
                                        </p:tgtEl>
                                        <p:attrNameLst>
                                          <p:attrName>fill.on</p:attrName>
                                        </p:attrNameLst>
                                      </p:cBhvr>
                                      <p:to>
                                        <p:strVal val="true"/>
                                      </p:to>
                                    </p:set>
                                  </p:childTnLst>
                                </p:cTn>
                              </p:par>
                              <p:par>
                                <p:cTn id="9" presetID="53" presetClass="entr" presetSubtype="16" fill="hold"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p:cTn id="11" dur="500" fill="hold"/>
                                        <p:tgtEl>
                                          <p:spTgt spid="37"/>
                                        </p:tgtEl>
                                        <p:attrNameLst>
                                          <p:attrName>ppt_w</p:attrName>
                                        </p:attrNameLst>
                                      </p:cBhvr>
                                      <p:tavLst>
                                        <p:tav tm="0">
                                          <p:val>
                                            <p:fltVal val="0"/>
                                          </p:val>
                                        </p:tav>
                                        <p:tav tm="100000">
                                          <p:val>
                                            <p:strVal val="#ppt_w"/>
                                          </p:val>
                                        </p:tav>
                                      </p:tavLst>
                                    </p:anim>
                                    <p:anim calcmode="lin" valueType="num">
                                      <p:cBhvr>
                                        <p:cTn id="12" dur="500" fill="hold"/>
                                        <p:tgtEl>
                                          <p:spTgt spid="37"/>
                                        </p:tgtEl>
                                        <p:attrNameLst>
                                          <p:attrName>ppt_h</p:attrName>
                                        </p:attrNameLst>
                                      </p:cBhvr>
                                      <p:tavLst>
                                        <p:tav tm="0">
                                          <p:val>
                                            <p:fltVal val="0"/>
                                          </p:val>
                                        </p:tav>
                                        <p:tav tm="100000">
                                          <p:val>
                                            <p:strVal val="#ppt_h"/>
                                          </p:val>
                                        </p:tav>
                                      </p:tavLst>
                                    </p:anim>
                                    <p:animEffect transition="in" filter="fade">
                                      <p:cBhvr>
                                        <p:cTn id="13" dur="500"/>
                                        <p:tgtEl>
                                          <p:spTgt spid="37"/>
                                        </p:tgtEl>
                                      </p:cBhvr>
                                    </p:animEffect>
                                  </p:childTnLst>
                                  <p:subTnLst>
                                    <p:audio>
                                      <p:cMediaNode>
                                        <p:cTn display="0" masterRel="sameClick">
                                          <p:stCondLst>
                                            <p:cond evt="begin" delay="0">
                                              <p:tn val="9"/>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6"/>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1" presetClass="emph" presetSubtype="2" fill="hold" nodeType="clickEffect">
                                  <p:stCondLst>
                                    <p:cond delay="0"/>
                                  </p:stCondLst>
                                  <p:childTnLst>
                                    <p:animClr clrSpc="rgb" dir="cw">
                                      <p:cBhvr>
                                        <p:cTn id="18" dur="2000" fill="hold"/>
                                        <p:tgtEl>
                                          <p:spTgt spid="7"/>
                                        </p:tgtEl>
                                        <p:attrNameLst>
                                          <p:attrName>fillcolor</p:attrName>
                                        </p:attrNameLst>
                                      </p:cBhvr>
                                      <p:to>
                                        <a:srgbClr val="71C055"/>
                                      </p:to>
                                    </p:animClr>
                                    <p:set>
                                      <p:cBhvr>
                                        <p:cTn id="19" dur="2000" fill="hold"/>
                                        <p:tgtEl>
                                          <p:spTgt spid="7"/>
                                        </p:tgtEl>
                                        <p:attrNameLst>
                                          <p:attrName>fill.type</p:attrName>
                                        </p:attrNameLst>
                                      </p:cBhvr>
                                      <p:to>
                                        <p:strVal val="solid"/>
                                      </p:to>
                                    </p:set>
                                    <p:set>
                                      <p:cBhvr>
                                        <p:cTn id="20" dur="2000" fill="hold"/>
                                        <p:tgtEl>
                                          <p:spTgt spid="7"/>
                                        </p:tgtEl>
                                        <p:attrNameLst>
                                          <p:attrName>fill.on</p:attrName>
                                        </p:attrNameLst>
                                      </p:cBhvr>
                                      <p:to>
                                        <p:strVal val="true"/>
                                      </p:to>
                                    </p:set>
                                  </p:childTnLst>
                                </p:cTn>
                              </p:par>
                              <p:par>
                                <p:cTn id="21" presetID="53" presetClass="entr" presetSubtype="16"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p:cTn id="23" dur="500" fill="hold"/>
                                        <p:tgtEl>
                                          <p:spTgt spid="39"/>
                                        </p:tgtEl>
                                        <p:attrNameLst>
                                          <p:attrName>ppt_w</p:attrName>
                                        </p:attrNameLst>
                                      </p:cBhvr>
                                      <p:tavLst>
                                        <p:tav tm="0">
                                          <p:val>
                                            <p:fltVal val="0"/>
                                          </p:val>
                                        </p:tav>
                                        <p:tav tm="100000">
                                          <p:val>
                                            <p:strVal val="#ppt_w"/>
                                          </p:val>
                                        </p:tav>
                                      </p:tavLst>
                                    </p:anim>
                                    <p:anim calcmode="lin" valueType="num">
                                      <p:cBhvr>
                                        <p:cTn id="24" dur="500" fill="hold"/>
                                        <p:tgtEl>
                                          <p:spTgt spid="39"/>
                                        </p:tgtEl>
                                        <p:attrNameLst>
                                          <p:attrName>ppt_h</p:attrName>
                                        </p:attrNameLst>
                                      </p:cBhvr>
                                      <p:tavLst>
                                        <p:tav tm="0">
                                          <p:val>
                                            <p:fltVal val="0"/>
                                          </p:val>
                                        </p:tav>
                                        <p:tav tm="100000">
                                          <p:val>
                                            <p:strVal val="#ppt_h"/>
                                          </p:val>
                                        </p:tav>
                                      </p:tavLst>
                                    </p:anim>
                                    <p:animEffect transition="in" filter="fade">
                                      <p:cBhvr>
                                        <p:cTn id="25" dur="500"/>
                                        <p:tgtEl>
                                          <p:spTgt spid="39"/>
                                        </p:tgtEl>
                                      </p:cBhvr>
                                    </p:animEffect>
                                  </p:childTnLst>
                                  <p:subTnLst>
                                    <p:audio>
                                      <p:cMediaNode>
                                        <p:cTn display="0" masterRel="sameClick">
                                          <p:stCondLst>
                                            <p:cond evt="begin" delay="0">
                                              <p:tn val="21"/>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7"/>
                  </p:tgtEl>
                </p:cond>
              </p:nextCondLst>
            </p:seq>
            <p:seq concurrent="1" nextAc="seek">
              <p:cTn id="26" restart="whenNotActive" fill="hold" evtFilter="cancelBubble" nodeType="interactiveSeq">
                <p:stCondLst>
                  <p:cond evt="onClick" delay="0">
                    <p:tgtEl>
                      <p:spTgt spid="9"/>
                    </p:tgtEl>
                  </p:cond>
                </p:stCondLst>
                <p:endSync evt="end" delay="0">
                  <p:rtn val="all"/>
                </p:endSync>
                <p:childTnLst>
                  <p:par>
                    <p:cTn id="27" fill="hold">
                      <p:stCondLst>
                        <p:cond delay="0"/>
                      </p:stCondLst>
                      <p:childTnLst>
                        <p:par>
                          <p:cTn id="28" fill="hold">
                            <p:stCondLst>
                              <p:cond delay="0"/>
                            </p:stCondLst>
                            <p:childTnLst>
                              <p:par>
                                <p:cTn id="29" presetID="1" presetClass="emph" presetSubtype="2" fill="hold" nodeType="clickEffect">
                                  <p:stCondLst>
                                    <p:cond delay="0"/>
                                  </p:stCondLst>
                                  <p:childTnLst>
                                    <p:animClr clrSpc="rgb" dir="cw">
                                      <p:cBhvr>
                                        <p:cTn id="30" dur="2000" fill="hold"/>
                                        <p:tgtEl>
                                          <p:spTgt spid="9"/>
                                        </p:tgtEl>
                                        <p:attrNameLst>
                                          <p:attrName>fillcolor</p:attrName>
                                        </p:attrNameLst>
                                      </p:cBhvr>
                                      <p:to>
                                        <a:srgbClr val="71C055"/>
                                      </p:to>
                                    </p:animClr>
                                    <p:set>
                                      <p:cBhvr>
                                        <p:cTn id="31" dur="2000" fill="hold"/>
                                        <p:tgtEl>
                                          <p:spTgt spid="9"/>
                                        </p:tgtEl>
                                        <p:attrNameLst>
                                          <p:attrName>fill.type</p:attrName>
                                        </p:attrNameLst>
                                      </p:cBhvr>
                                      <p:to>
                                        <p:strVal val="solid"/>
                                      </p:to>
                                    </p:set>
                                    <p:set>
                                      <p:cBhvr>
                                        <p:cTn id="32" dur="2000" fill="hold"/>
                                        <p:tgtEl>
                                          <p:spTgt spid="9"/>
                                        </p:tgtEl>
                                        <p:attrNameLst>
                                          <p:attrName>fill.on</p:attrName>
                                        </p:attrNameLst>
                                      </p:cBhvr>
                                      <p:to>
                                        <p:strVal val="true"/>
                                      </p:to>
                                    </p:set>
                                  </p:childTnLst>
                                </p:cTn>
                              </p:par>
                              <p:par>
                                <p:cTn id="33" presetID="53" presetClass="entr" presetSubtype="16"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500" fill="hold"/>
                                        <p:tgtEl>
                                          <p:spTgt spid="39"/>
                                        </p:tgtEl>
                                        <p:attrNameLst>
                                          <p:attrName>ppt_w</p:attrName>
                                        </p:attrNameLst>
                                      </p:cBhvr>
                                      <p:tavLst>
                                        <p:tav tm="0">
                                          <p:val>
                                            <p:fltVal val="0"/>
                                          </p:val>
                                        </p:tav>
                                        <p:tav tm="100000">
                                          <p:val>
                                            <p:strVal val="#ppt_w"/>
                                          </p:val>
                                        </p:tav>
                                      </p:tavLst>
                                    </p:anim>
                                    <p:anim calcmode="lin" valueType="num">
                                      <p:cBhvr>
                                        <p:cTn id="36" dur="500" fill="hold"/>
                                        <p:tgtEl>
                                          <p:spTgt spid="39"/>
                                        </p:tgtEl>
                                        <p:attrNameLst>
                                          <p:attrName>ppt_h</p:attrName>
                                        </p:attrNameLst>
                                      </p:cBhvr>
                                      <p:tavLst>
                                        <p:tav tm="0">
                                          <p:val>
                                            <p:fltVal val="0"/>
                                          </p:val>
                                        </p:tav>
                                        <p:tav tm="100000">
                                          <p:val>
                                            <p:strVal val="#ppt_h"/>
                                          </p:val>
                                        </p:tav>
                                      </p:tavLst>
                                    </p:anim>
                                    <p:animEffect transition="in" filter="fade">
                                      <p:cBhvr>
                                        <p:cTn id="37" dur="500"/>
                                        <p:tgtEl>
                                          <p:spTgt spid="39"/>
                                        </p:tgtEl>
                                      </p:cBhvr>
                                    </p:animEffect>
                                  </p:childTnLst>
                                  <p:subTnLst>
                                    <p:audio>
                                      <p:cMediaNode>
                                        <p:cTn display="0" masterRel="sameClick">
                                          <p:stCondLst>
                                            <p:cond evt="begin" delay="0">
                                              <p:tn val="33"/>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9"/>
                  </p:tgtEl>
                </p:cond>
              </p:nextCondLst>
            </p:seq>
            <p:seq concurrent="1" nextAc="seek">
              <p:cTn id="38" restart="whenNotActive" fill="hold" evtFilter="cancelBubble" nodeType="interactiveSeq">
                <p:stCondLst>
                  <p:cond evt="onClick" delay="0">
                    <p:tgtEl>
                      <p:spTgt spid="8"/>
                    </p:tgtEl>
                  </p:cond>
                </p:stCondLst>
                <p:endSync evt="end" delay="0">
                  <p:rtn val="all"/>
                </p:endSync>
                <p:childTnLst>
                  <p:par>
                    <p:cTn id="39" fill="hold">
                      <p:stCondLst>
                        <p:cond delay="0"/>
                      </p:stCondLst>
                      <p:childTnLst>
                        <p:par>
                          <p:cTn id="40" fill="hold">
                            <p:stCondLst>
                              <p:cond delay="0"/>
                            </p:stCondLst>
                            <p:childTnLst>
                              <p:par>
                                <p:cTn id="41" presetID="1" presetClass="emph" presetSubtype="2" fill="hold" nodeType="clickEffect">
                                  <p:stCondLst>
                                    <p:cond delay="0"/>
                                  </p:stCondLst>
                                  <p:childTnLst>
                                    <p:animClr clrSpc="rgb" dir="cw">
                                      <p:cBhvr>
                                        <p:cTn id="42" dur="2000" fill="hold"/>
                                        <p:tgtEl>
                                          <p:spTgt spid="8"/>
                                        </p:tgtEl>
                                        <p:attrNameLst>
                                          <p:attrName>fillcolor</p:attrName>
                                        </p:attrNameLst>
                                      </p:cBhvr>
                                      <p:to>
                                        <a:srgbClr val="71C055"/>
                                      </p:to>
                                    </p:animClr>
                                    <p:set>
                                      <p:cBhvr>
                                        <p:cTn id="43" dur="2000" fill="hold"/>
                                        <p:tgtEl>
                                          <p:spTgt spid="8"/>
                                        </p:tgtEl>
                                        <p:attrNameLst>
                                          <p:attrName>fill.type</p:attrName>
                                        </p:attrNameLst>
                                      </p:cBhvr>
                                      <p:to>
                                        <p:strVal val="solid"/>
                                      </p:to>
                                    </p:set>
                                    <p:set>
                                      <p:cBhvr>
                                        <p:cTn id="44" dur="2000" fill="hold"/>
                                        <p:tgtEl>
                                          <p:spTgt spid="8"/>
                                        </p:tgtEl>
                                        <p:attrNameLst>
                                          <p:attrName>fill.on</p:attrName>
                                        </p:attrNameLst>
                                      </p:cBhvr>
                                      <p:to>
                                        <p:strVal val="true"/>
                                      </p:to>
                                    </p:set>
                                  </p:childTnLst>
                                </p:cTn>
                              </p:par>
                              <p:par>
                                <p:cTn id="45" presetID="53" presetClass="entr" presetSubtype="16" fill="hold" nodeType="with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p:cTn id="47" dur="500" fill="hold"/>
                                        <p:tgtEl>
                                          <p:spTgt spid="39"/>
                                        </p:tgtEl>
                                        <p:attrNameLst>
                                          <p:attrName>ppt_w</p:attrName>
                                        </p:attrNameLst>
                                      </p:cBhvr>
                                      <p:tavLst>
                                        <p:tav tm="0">
                                          <p:val>
                                            <p:fltVal val="0"/>
                                          </p:val>
                                        </p:tav>
                                        <p:tav tm="100000">
                                          <p:val>
                                            <p:strVal val="#ppt_w"/>
                                          </p:val>
                                        </p:tav>
                                      </p:tavLst>
                                    </p:anim>
                                    <p:anim calcmode="lin" valueType="num">
                                      <p:cBhvr>
                                        <p:cTn id="48" dur="500" fill="hold"/>
                                        <p:tgtEl>
                                          <p:spTgt spid="39"/>
                                        </p:tgtEl>
                                        <p:attrNameLst>
                                          <p:attrName>ppt_h</p:attrName>
                                        </p:attrNameLst>
                                      </p:cBhvr>
                                      <p:tavLst>
                                        <p:tav tm="0">
                                          <p:val>
                                            <p:fltVal val="0"/>
                                          </p:val>
                                        </p:tav>
                                        <p:tav tm="100000">
                                          <p:val>
                                            <p:strVal val="#ppt_h"/>
                                          </p:val>
                                        </p:tav>
                                      </p:tavLst>
                                    </p:anim>
                                    <p:animEffect transition="in" filter="fade">
                                      <p:cBhvr>
                                        <p:cTn id="49" dur="500"/>
                                        <p:tgtEl>
                                          <p:spTgt spid="39"/>
                                        </p:tgtEl>
                                      </p:cBhvr>
                                    </p:animEffect>
                                  </p:childTnLst>
                                  <p:subTnLst>
                                    <p:audio>
                                      <p:cMediaNode>
                                        <p:cTn display="0" masterRel="sameClick">
                                          <p:stCondLst>
                                            <p:cond evt="begin" delay="0">
                                              <p:tn val="45"/>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8"/>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39" name="khoc">
            <a:extLst>
              <a:ext uri="{FF2B5EF4-FFF2-40B4-BE49-F238E27FC236}">
                <a16:creationId xmlns:a16="http://schemas.microsoft.com/office/drawing/2014/main" id="{4E91B3F1-273C-91A6-7D34-A9F9F5C15DF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07424" y="3626829"/>
            <a:ext cx="2655546" cy="2655546"/>
          </a:xfrm>
          <a:prstGeom prst="rect">
            <a:avLst/>
          </a:prstGeom>
        </p:spPr>
      </p:pic>
      <p:sp>
        <p:nvSpPr>
          <p:cNvPr id="5" name="CAUHOI">
            <a:extLst>
              <a:ext uri="{FF2B5EF4-FFF2-40B4-BE49-F238E27FC236}">
                <a16:creationId xmlns:a16="http://schemas.microsoft.com/office/drawing/2014/main" id="{E839B432-1D3E-40AC-31BC-AC0E4B992466}"/>
              </a:ext>
            </a:extLst>
          </p:cNvPr>
          <p:cNvSpPr/>
          <p:nvPr/>
        </p:nvSpPr>
        <p:spPr>
          <a:xfrm>
            <a:off x="6251943" y="190500"/>
            <a:ext cx="10668000" cy="2675459"/>
          </a:xfrm>
          <a:prstGeom prst="parallelogram">
            <a:avLst/>
          </a:prstGeom>
          <a:solidFill>
            <a:srgbClr val="E15F94">
              <a:alpha val="65882"/>
            </a:srgb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4400">
                <a:latin typeface="Times New Roman" panose="02020603050405020304" pitchFamily="18" charset="0"/>
                <a:cs typeface="Times New Roman" panose="02020603050405020304" pitchFamily="18" charset="0"/>
              </a:rPr>
              <a:t>Câu 6. Dòng nào nhận xét </a:t>
            </a:r>
            <a:r>
              <a:rPr lang="vi-VN" sz="4400" i="1">
                <a:latin typeface="Times New Roman" panose="02020603050405020304" pitchFamily="18" charset="0"/>
                <a:cs typeface="Times New Roman" panose="02020603050405020304" pitchFamily="18" charset="0"/>
              </a:rPr>
              <a:t>không</a:t>
            </a:r>
            <a:r>
              <a:rPr lang="vi-VN" sz="4400">
                <a:latin typeface="Times New Roman" panose="02020603050405020304" pitchFamily="18" charset="0"/>
                <a:cs typeface="Times New Roman" panose="02020603050405020304" pitchFamily="18" charset="0"/>
              </a:rPr>
              <a:t> đúng về tính cách của nhân vật ông Hai được thể hiện trong tác phẩm?</a:t>
            </a:r>
            <a:endParaRPr lang="en-GB" sz="4400">
              <a:latin typeface="Times New Roman" panose="02020603050405020304" pitchFamily="18" charset="0"/>
              <a:cs typeface="Times New Roman" panose="02020603050405020304" pitchFamily="18" charset="0"/>
            </a:endParaRPr>
          </a:p>
        </p:txBody>
      </p:sp>
      <p:sp>
        <p:nvSpPr>
          <p:cNvPr id="6" name="DAD">
            <a:extLst>
              <a:ext uri="{FF2B5EF4-FFF2-40B4-BE49-F238E27FC236}">
                <a16:creationId xmlns:a16="http://schemas.microsoft.com/office/drawing/2014/main" id="{5C98EAF7-68F5-0FA9-752B-C138E3CF83DB}"/>
              </a:ext>
            </a:extLst>
          </p:cNvPr>
          <p:cNvSpPr/>
          <p:nvPr/>
        </p:nvSpPr>
        <p:spPr>
          <a:xfrm>
            <a:off x="12862969" y="6819900"/>
            <a:ext cx="4663029" cy="2962897"/>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3600">
                <a:solidFill>
                  <a:prstClr val="white"/>
                </a:solidFill>
                <a:latin typeface="Times New Roman" panose="02020603050405020304" pitchFamily="18" charset="0"/>
                <a:cs typeface="Times New Roman" panose="02020603050405020304" pitchFamily="18" charset="0"/>
              </a:rPr>
              <a:t>D. </a:t>
            </a:r>
            <a:r>
              <a:rPr lang="vi-VN" sz="4000">
                <a:latin typeface="Times New Roman" panose="02020603050405020304" pitchFamily="18" charset="0"/>
                <a:cs typeface="Times New Roman" panose="02020603050405020304" pitchFamily="18" charset="0"/>
              </a:rPr>
              <a:t>Yêu ngôi nhà và những đứa con của mình hơn mọi thứ trên đời</a:t>
            </a:r>
            <a:endParaRPr lang="en-US" sz="3600">
              <a:solidFill>
                <a:prstClr val="white"/>
              </a:solidFill>
              <a:latin typeface="Times New Roman" panose="02020603050405020304" pitchFamily="18" charset="0"/>
              <a:cs typeface="Times New Roman" panose="02020603050405020304" pitchFamily="18" charset="0"/>
            </a:endParaRPr>
          </a:p>
        </p:txBody>
      </p:sp>
      <p:sp>
        <p:nvSpPr>
          <p:cNvPr id="7" name="DAS">
            <a:extLst>
              <a:ext uri="{FF2B5EF4-FFF2-40B4-BE49-F238E27FC236}">
                <a16:creationId xmlns:a16="http://schemas.microsoft.com/office/drawing/2014/main" id="{4063D052-B553-2995-58A8-0D4F54B36DCF}"/>
              </a:ext>
            </a:extLst>
          </p:cNvPr>
          <p:cNvSpPr/>
          <p:nvPr/>
        </p:nvSpPr>
        <p:spPr>
          <a:xfrm>
            <a:off x="5638800" y="6819900"/>
            <a:ext cx="4746791" cy="2963342"/>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3600">
                <a:solidFill>
                  <a:prstClr val="white"/>
                </a:solidFill>
                <a:latin typeface="Times New Roman" panose="02020603050405020304" pitchFamily="18" charset="0"/>
                <a:cs typeface="Times New Roman" panose="02020603050405020304" pitchFamily="18" charset="0"/>
              </a:rPr>
              <a:t>B. </a:t>
            </a:r>
            <a:r>
              <a:rPr lang="vi-VN" sz="4000">
                <a:latin typeface="Times New Roman" panose="02020603050405020304" pitchFamily="18" charset="0"/>
                <a:cs typeface="Times New Roman" panose="02020603050405020304" pitchFamily="18" charset="0"/>
              </a:rPr>
              <a:t>Căm thù giặc Tây, những kẻ theo Tây làm Việt gian</a:t>
            </a:r>
            <a:endParaRPr lang="en-US" sz="3600">
              <a:solidFill>
                <a:prstClr val="white"/>
              </a:solidFill>
              <a:latin typeface="Times New Roman" panose="02020603050405020304" pitchFamily="18" charset="0"/>
              <a:cs typeface="Times New Roman" panose="02020603050405020304" pitchFamily="18" charset="0"/>
            </a:endParaRPr>
          </a:p>
        </p:txBody>
      </p:sp>
      <p:sp>
        <p:nvSpPr>
          <p:cNvPr id="8" name="DAS2">
            <a:extLst>
              <a:ext uri="{FF2B5EF4-FFF2-40B4-BE49-F238E27FC236}">
                <a16:creationId xmlns:a16="http://schemas.microsoft.com/office/drawing/2014/main" id="{7ABC1DF5-F76B-B0E1-70F0-CA7105B46127}"/>
              </a:ext>
            </a:extLst>
          </p:cNvPr>
          <p:cNvSpPr/>
          <p:nvPr/>
        </p:nvSpPr>
        <p:spPr>
          <a:xfrm>
            <a:off x="5638800" y="3677002"/>
            <a:ext cx="4788288" cy="2838098"/>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3600">
                <a:solidFill>
                  <a:prstClr val="white"/>
                </a:solidFill>
                <a:latin typeface="Times New Roman" panose="02020603050405020304" pitchFamily="18" charset="0"/>
                <a:cs typeface="Times New Roman" panose="02020603050405020304" pitchFamily="18" charset="0"/>
              </a:rPr>
              <a:t>A. </a:t>
            </a:r>
            <a:r>
              <a:rPr lang="vi-VN" sz="4000">
                <a:latin typeface="Times New Roman" panose="02020603050405020304" pitchFamily="18" charset="0"/>
                <a:cs typeface="Times New Roman" panose="02020603050405020304" pitchFamily="18" charset="0"/>
              </a:rPr>
              <a:t>Yêu và tự hào về làng quê của mình</a:t>
            </a:r>
            <a:endParaRPr lang="en-US" sz="3600">
              <a:solidFill>
                <a:prstClr val="white"/>
              </a:solidFill>
              <a:latin typeface="Times New Roman" panose="02020603050405020304" pitchFamily="18" charset="0"/>
              <a:cs typeface="Times New Roman" panose="02020603050405020304" pitchFamily="18" charset="0"/>
            </a:endParaRPr>
          </a:p>
        </p:txBody>
      </p:sp>
      <p:sp>
        <p:nvSpPr>
          <p:cNvPr id="9" name="DAS1">
            <a:extLst>
              <a:ext uri="{FF2B5EF4-FFF2-40B4-BE49-F238E27FC236}">
                <a16:creationId xmlns:a16="http://schemas.microsoft.com/office/drawing/2014/main" id="{BAE34577-9A30-92C5-55A2-A19684DC64DD}"/>
              </a:ext>
            </a:extLst>
          </p:cNvPr>
          <p:cNvSpPr/>
          <p:nvPr/>
        </p:nvSpPr>
        <p:spPr>
          <a:xfrm>
            <a:off x="12740786" y="3669520"/>
            <a:ext cx="4785213" cy="2845580"/>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3600">
                <a:solidFill>
                  <a:prstClr val="white"/>
                </a:solidFill>
                <a:latin typeface="Times New Roman" panose="02020603050405020304" pitchFamily="18" charset="0"/>
                <a:cs typeface="Times New Roman" panose="02020603050405020304" pitchFamily="18" charset="0"/>
              </a:rPr>
              <a:t>C. </a:t>
            </a:r>
            <a:r>
              <a:rPr lang="vi-VN" sz="4000">
                <a:latin typeface="Times New Roman" panose="02020603050405020304" pitchFamily="18" charset="0"/>
                <a:cs typeface="Times New Roman" panose="02020603050405020304" pitchFamily="18" charset="0"/>
              </a:rPr>
              <a:t>Thủy chung với kháng chiến, với cách mạng và lãnh tụ</a:t>
            </a:r>
            <a:endParaRPr lang="en-US" sz="3600">
              <a:solidFill>
                <a:prstClr val="white"/>
              </a:solidFill>
              <a:latin typeface="Times New Roman" panose="02020603050405020304" pitchFamily="18" charset="0"/>
              <a:cs typeface="Times New Roman" panose="02020603050405020304" pitchFamily="18" charset="0"/>
            </a:endParaRPr>
          </a:p>
        </p:txBody>
      </p:sp>
      <p:pic>
        <p:nvPicPr>
          <p:cNvPr id="32" name="cogai">
            <a:extLst>
              <a:ext uri="{FF2B5EF4-FFF2-40B4-BE49-F238E27FC236}">
                <a16:creationId xmlns:a16="http://schemas.microsoft.com/office/drawing/2014/main" id="{5DE16DE8-2CB8-3403-122B-EFBCB683351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353468" y="566733"/>
            <a:ext cx="6456687" cy="9720267"/>
          </a:xfrm>
          <a:prstGeom prst="rect">
            <a:avLst/>
          </a:prstGeom>
        </p:spPr>
      </p:pic>
      <p:pic>
        <p:nvPicPr>
          <p:cNvPr id="33" name="hoa">
            <a:hlinkClick r:id="rId7" action="ppaction://hlinksldjump"/>
            <a:extLst>
              <a:ext uri="{FF2B5EF4-FFF2-40B4-BE49-F238E27FC236}">
                <a16:creationId xmlns:a16="http://schemas.microsoft.com/office/drawing/2014/main" id="{9BC011D0-FED7-5BFD-DE07-1BA3A2C27764}"/>
              </a:ext>
            </a:extLst>
          </p:cNvPr>
          <p:cNvPicPr>
            <a:picLocks noChangeAspect="1"/>
          </p:cNvPicPr>
          <p:nvPr/>
        </p:nvPicPr>
        <p:blipFill>
          <a:blip r:embed="rId8"/>
          <a:stretch>
            <a:fillRect/>
          </a:stretch>
        </p:blipFill>
        <p:spPr>
          <a:xfrm>
            <a:off x="17129050" y="8770124"/>
            <a:ext cx="1158950" cy="1527186"/>
          </a:xfrm>
          <a:prstGeom prst="rect">
            <a:avLst/>
          </a:prstGeom>
        </p:spPr>
      </p:pic>
      <p:pic>
        <p:nvPicPr>
          <p:cNvPr id="35" name="gifqua" descr="Shape&#10;&#10;Description automatically generated with low confidence">
            <a:extLst>
              <a:ext uri="{FF2B5EF4-FFF2-40B4-BE49-F238E27FC236}">
                <a16:creationId xmlns:a16="http://schemas.microsoft.com/office/drawing/2014/main" id="{22F067BE-6B98-3975-DE2B-BE2267141CA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578165" y="6309542"/>
            <a:ext cx="4179155" cy="4179155"/>
          </a:xfrm>
          <a:prstGeom prst="rect">
            <a:avLst/>
          </a:prstGeom>
        </p:spPr>
      </p:pic>
      <p:pic>
        <p:nvPicPr>
          <p:cNvPr id="37" name="cuoi">
            <a:extLst>
              <a:ext uri="{FF2B5EF4-FFF2-40B4-BE49-F238E27FC236}">
                <a16:creationId xmlns:a16="http://schemas.microsoft.com/office/drawing/2014/main" id="{7ABCDC22-3F41-748D-887F-EC8FBE23CE3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304906" y="3724312"/>
            <a:ext cx="2460584" cy="2460584"/>
          </a:xfrm>
          <a:prstGeom prst="rect">
            <a:avLst/>
          </a:prstGeom>
        </p:spPr>
      </p:pic>
    </p:spTree>
    <p:extLst>
      <p:ext uri="{BB962C8B-B14F-4D97-AF65-F5344CB8AC3E}">
        <p14:creationId xmlns:p14="http://schemas.microsoft.com/office/powerpoint/2010/main" val="309750861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6"/>
                                        </p:tgtEl>
                                        <p:attrNameLst>
                                          <p:attrName>fillcolor</p:attrName>
                                        </p:attrNameLst>
                                      </p:cBhvr>
                                      <p:to>
                                        <a:srgbClr val="C00000"/>
                                      </p:to>
                                    </p:animClr>
                                    <p:set>
                                      <p:cBhvr>
                                        <p:cTn id="7" dur="2000" fill="hold"/>
                                        <p:tgtEl>
                                          <p:spTgt spid="6"/>
                                        </p:tgtEl>
                                        <p:attrNameLst>
                                          <p:attrName>fill.type</p:attrName>
                                        </p:attrNameLst>
                                      </p:cBhvr>
                                      <p:to>
                                        <p:strVal val="solid"/>
                                      </p:to>
                                    </p:set>
                                    <p:set>
                                      <p:cBhvr>
                                        <p:cTn id="8" dur="2000" fill="hold"/>
                                        <p:tgtEl>
                                          <p:spTgt spid="6"/>
                                        </p:tgtEl>
                                        <p:attrNameLst>
                                          <p:attrName>fill.on</p:attrName>
                                        </p:attrNameLst>
                                      </p:cBhvr>
                                      <p:to>
                                        <p:strVal val="true"/>
                                      </p:to>
                                    </p:set>
                                  </p:childTnLst>
                                </p:cTn>
                              </p:par>
                              <p:par>
                                <p:cTn id="9" presetID="53" presetClass="entr" presetSubtype="16" fill="hold"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p:cTn id="11" dur="500" fill="hold"/>
                                        <p:tgtEl>
                                          <p:spTgt spid="37"/>
                                        </p:tgtEl>
                                        <p:attrNameLst>
                                          <p:attrName>ppt_w</p:attrName>
                                        </p:attrNameLst>
                                      </p:cBhvr>
                                      <p:tavLst>
                                        <p:tav tm="0">
                                          <p:val>
                                            <p:fltVal val="0"/>
                                          </p:val>
                                        </p:tav>
                                        <p:tav tm="100000">
                                          <p:val>
                                            <p:strVal val="#ppt_w"/>
                                          </p:val>
                                        </p:tav>
                                      </p:tavLst>
                                    </p:anim>
                                    <p:anim calcmode="lin" valueType="num">
                                      <p:cBhvr>
                                        <p:cTn id="12" dur="500" fill="hold"/>
                                        <p:tgtEl>
                                          <p:spTgt spid="37"/>
                                        </p:tgtEl>
                                        <p:attrNameLst>
                                          <p:attrName>ppt_h</p:attrName>
                                        </p:attrNameLst>
                                      </p:cBhvr>
                                      <p:tavLst>
                                        <p:tav tm="0">
                                          <p:val>
                                            <p:fltVal val="0"/>
                                          </p:val>
                                        </p:tav>
                                        <p:tav tm="100000">
                                          <p:val>
                                            <p:strVal val="#ppt_h"/>
                                          </p:val>
                                        </p:tav>
                                      </p:tavLst>
                                    </p:anim>
                                    <p:animEffect transition="in" filter="fade">
                                      <p:cBhvr>
                                        <p:cTn id="13" dur="500"/>
                                        <p:tgtEl>
                                          <p:spTgt spid="37"/>
                                        </p:tgtEl>
                                      </p:cBhvr>
                                    </p:animEffect>
                                  </p:childTnLst>
                                  <p:subTnLst>
                                    <p:audio>
                                      <p:cMediaNode>
                                        <p:cTn display="0" masterRel="sameClick">
                                          <p:stCondLst>
                                            <p:cond evt="begin" delay="0">
                                              <p:tn val="9"/>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6"/>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1" presetClass="emph" presetSubtype="2" fill="hold" nodeType="clickEffect">
                                  <p:stCondLst>
                                    <p:cond delay="0"/>
                                  </p:stCondLst>
                                  <p:childTnLst>
                                    <p:animClr clrSpc="rgb" dir="cw">
                                      <p:cBhvr>
                                        <p:cTn id="18" dur="2000" fill="hold"/>
                                        <p:tgtEl>
                                          <p:spTgt spid="7"/>
                                        </p:tgtEl>
                                        <p:attrNameLst>
                                          <p:attrName>fillcolor</p:attrName>
                                        </p:attrNameLst>
                                      </p:cBhvr>
                                      <p:to>
                                        <a:srgbClr val="71C055"/>
                                      </p:to>
                                    </p:animClr>
                                    <p:set>
                                      <p:cBhvr>
                                        <p:cTn id="19" dur="2000" fill="hold"/>
                                        <p:tgtEl>
                                          <p:spTgt spid="7"/>
                                        </p:tgtEl>
                                        <p:attrNameLst>
                                          <p:attrName>fill.type</p:attrName>
                                        </p:attrNameLst>
                                      </p:cBhvr>
                                      <p:to>
                                        <p:strVal val="solid"/>
                                      </p:to>
                                    </p:set>
                                    <p:set>
                                      <p:cBhvr>
                                        <p:cTn id="20" dur="2000" fill="hold"/>
                                        <p:tgtEl>
                                          <p:spTgt spid="7"/>
                                        </p:tgtEl>
                                        <p:attrNameLst>
                                          <p:attrName>fill.on</p:attrName>
                                        </p:attrNameLst>
                                      </p:cBhvr>
                                      <p:to>
                                        <p:strVal val="true"/>
                                      </p:to>
                                    </p:set>
                                  </p:childTnLst>
                                </p:cTn>
                              </p:par>
                              <p:par>
                                <p:cTn id="21" presetID="53" presetClass="entr" presetSubtype="16"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p:cTn id="23" dur="500" fill="hold"/>
                                        <p:tgtEl>
                                          <p:spTgt spid="39"/>
                                        </p:tgtEl>
                                        <p:attrNameLst>
                                          <p:attrName>ppt_w</p:attrName>
                                        </p:attrNameLst>
                                      </p:cBhvr>
                                      <p:tavLst>
                                        <p:tav tm="0">
                                          <p:val>
                                            <p:fltVal val="0"/>
                                          </p:val>
                                        </p:tav>
                                        <p:tav tm="100000">
                                          <p:val>
                                            <p:strVal val="#ppt_w"/>
                                          </p:val>
                                        </p:tav>
                                      </p:tavLst>
                                    </p:anim>
                                    <p:anim calcmode="lin" valueType="num">
                                      <p:cBhvr>
                                        <p:cTn id="24" dur="500" fill="hold"/>
                                        <p:tgtEl>
                                          <p:spTgt spid="39"/>
                                        </p:tgtEl>
                                        <p:attrNameLst>
                                          <p:attrName>ppt_h</p:attrName>
                                        </p:attrNameLst>
                                      </p:cBhvr>
                                      <p:tavLst>
                                        <p:tav tm="0">
                                          <p:val>
                                            <p:fltVal val="0"/>
                                          </p:val>
                                        </p:tav>
                                        <p:tav tm="100000">
                                          <p:val>
                                            <p:strVal val="#ppt_h"/>
                                          </p:val>
                                        </p:tav>
                                      </p:tavLst>
                                    </p:anim>
                                    <p:animEffect transition="in" filter="fade">
                                      <p:cBhvr>
                                        <p:cTn id="25" dur="500"/>
                                        <p:tgtEl>
                                          <p:spTgt spid="39"/>
                                        </p:tgtEl>
                                      </p:cBhvr>
                                    </p:animEffect>
                                  </p:childTnLst>
                                  <p:subTnLst>
                                    <p:audio>
                                      <p:cMediaNode>
                                        <p:cTn display="0" masterRel="sameClick">
                                          <p:stCondLst>
                                            <p:cond evt="begin" delay="0">
                                              <p:tn val="21"/>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7"/>
                  </p:tgtEl>
                </p:cond>
              </p:nextCondLst>
            </p:seq>
            <p:seq concurrent="1" nextAc="seek">
              <p:cTn id="26" restart="whenNotActive" fill="hold" evtFilter="cancelBubble" nodeType="interactiveSeq">
                <p:stCondLst>
                  <p:cond evt="onClick" delay="0">
                    <p:tgtEl>
                      <p:spTgt spid="9"/>
                    </p:tgtEl>
                  </p:cond>
                </p:stCondLst>
                <p:endSync evt="end" delay="0">
                  <p:rtn val="all"/>
                </p:endSync>
                <p:childTnLst>
                  <p:par>
                    <p:cTn id="27" fill="hold">
                      <p:stCondLst>
                        <p:cond delay="0"/>
                      </p:stCondLst>
                      <p:childTnLst>
                        <p:par>
                          <p:cTn id="28" fill="hold">
                            <p:stCondLst>
                              <p:cond delay="0"/>
                            </p:stCondLst>
                            <p:childTnLst>
                              <p:par>
                                <p:cTn id="29" presetID="1" presetClass="emph" presetSubtype="2" fill="hold" nodeType="clickEffect">
                                  <p:stCondLst>
                                    <p:cond delay="0"/>
                                  </p:stCondLst>
                                  <p:childTnLst>
                                    <p:animClr clrSpc="rgb" dir="cw">
                                      <p:cBhvr>
                                        <p:cTn id="30" dur="2000" fill="hold"/>
                                        <p:tgtEl>
                                          <p:spTgt spid="9"/>
                                        </p:tgtEl>
                                        <p:attrNameLst>
                                          <p:attrName>fillcolor</p:attrName>
                                        </p:attrNameLst>
                                      </p:cBhvr>
                                      <p:to>
                                        <a:srgbClr val="71C055"/>
                                      </p:to>
                                    </p:animClr>
                                    <p:set>
                                      <p:cBhvr>
                                        <p:cTn id="31" dur="2000" fill="hold"/>
                                        <p:tgtEl>
                                          <p:spTgt spid="9"/>
                                        </p:tgtEl>
                                        <p:attrNameLst>
                                          <p:attrName>fill.type</p:attrName>
                                        </p:attrNameLst>
                                      </p:cBhvr>
                                      <p:to>
                                        <p:strVal val="solid"/>
                                      </p:to>
                                    </p:set>
                                    <p:set>
                                      <p:cBhvr>
                                        <p:cTn id="32" dur="2000" fill="hold"/>
                                        <p:tgtEl>
                                          <p:spTgt spid="9"/>
                                        </p:tgtEl>
                                        <p:attrNameLst>
                                          <p:attrName>fill.on</p:attrName>
                                        </p:attrNameLst>
                                      </p:cBhvr>
                                      <p:to>
                                        <p:strVal val="true"/>
                                      </p:to>
                                    </p:set>
                                  </p:childTnLst>
                                </p:cTn>
                              </p:par>
                              <p:par>
                                <p:cTn id="33" presetID="53" presetClass="entr" presetSubtype="16"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500" fill="hold"/>
                                        <p:tgtEl>
                                          <p:spTgt spid="39"/>
                                        </p:tgtEl>
                                        <p:attrNameLst>
                                          <p:attrName>ppt_w</p:attrName>
                                        </p:attrNameLst>
                                      </p:cBhvr>
                                      <p:tavLst>
                                        <p:tav tm="0">
                                          <p:val>
                                            <p:fltVal val="0"/>
                                          </p:val>
                                        </p:tav>
                                        <p:tav tm="100000">
                                          <p:val>
                                            <p:strVal val="#ppt_w"/>
                                          </p:val>
                                        </p:tav>
                                      </p:tavLst>
                                    </p:anim>
                                    <p:anim calcmode="lin" valueType="num">
                                      <p:cBhvr>
                                        <p:cTn id="36" dur="500" fill="hold"/>
                                        <p:tgtEl>
                                          <p:spTgt spid="39"/>
                                        </p:tgtEl>
                                        <p:attrNameLst>
                                          <p:attrName>ppt_h</p:attrName>
                                        </p:attrNameLst>
                                      </p:cBhvr>
                                      <p:tavLst>
                                        <p:tav tm="0">
                                          <p:val>
                                            <p:fltVal val="0"/>
                                          </p:val>
                                        </p:tav>
                                        <p:tav tm="100000">
                                          <p:val>
                                            <p:strVal val="#ppt_h"/>
                                          </p:val>
                                        </p:tav>
                                      </p:tavLst>
                                    </p:anim>
                                    <p:animEffect transition="in" filter="fade">
                                      <p:cBhvr>
                                        <p:cTn id="37" dur="500"/>
                                        <p:tgtEl>
                                          <p:spTgt spid="39"/>
                                        </p:tgtEl>
                                      </p:cBhvr>
                                    </p:animEffect>
                                  </p:childTnLst>
                                  <p:subTnLst>
                                    <p:audio>
                                      <p:cMediaNode>
                                        <p:cTn display="0" masterRel="sameClick">
                                          <p:stCondLst>
                                            <p:cond evt="begin" delay="0">
                                              <p:tn val="33"/>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9"/>
                  </p:tgtEl>
                </p:cond>
              </p:nextCondLst>
            </p:seq>
            <p:seq concurrent="1" nextAc="seek">
              <p:cTn id="38" restart="whenNotActive" fill="hold" evtFilter="cancelBubble" nodeType="interactiveSeq">
                <p:stCondLst>
                  <p:cond evt="onClick" delay="0">
                    <p:tgtEl>
                      <p:spTgt spid="8"/>
                    </p:tgtEl>
                  </p:cond>
                </p:stCondLst>
                <p:endSync evt="end" delay="0">
                  <p:rtn val="all"/>
                </p:endSync>
                <p:childTnLst>
                  <p:par>
                    <p:cTn id="39" fill="hold">
                      <p:stCondLst>
                        <p:cond delay="0"/>
                      </p:stCondLst>
                      <p:childTnLst>
                        <p:par>
                          <p:cTn id="40" fill="hold">
                            <p:stCondLst>
                              <p:cond delay="0"/>
                            </p:stCondLst>
                            <p:childTnLst>
                              <p:par>
                                <p:cTn id="41" presetID="1" presetClass="emph" presetSubtype="2" fill="hold" nodeType="clickEffect">
                                  <p:stCondLst>
                                    <p:cond delay="0"/>
                                  </p:stCondLst>
                                  <p:childTnLst>
                                    <p:animClr clrSpc="rgb" dir="cw">
                                      <p:cBhvr>
                                        <p:cTn id="42" dur="2000" fill="hold"/>
                                        <p:tgtEl>
                                          <p:spTgt spid="8"/>
                                        </p:tgtEl>
                                        <p:attrNameLst>
                                          <p:attrName>fillcolor</p:attrName>
                                        </p:attrNameLst>
                                      </p:cBhvr>
                                      <p:to>
                                        <a:srgbClr val="71C055"/>
                                      </p:to>
                                    </p:animClr>
                                    <p:set>
                                      <p:cBhvr>
                                        <p:cTn id="43" dur="2000" fill="hold"/>
                                        <p:tgtEl>
                                          <p:spTgt spid="8"/>
                                        </p:tgtEl>
                                        <p:attrNameLst>
                                          <p:attrName>fill.type</p:attrName>
                                        </p:attrNameLst>
                                      </p:cBhvr>
                                      <p:to>
                                        <p:strVal val="solid"/>
                                      </p:to>
                                    </p:set>
                                    <p:set>
                                      <p:cBhvr>
                                        <p:cTn id="44" dur="2000" fill="hold"/>
                                        <p:tgtEl>
                                          <p:spTgt spid="8"/>
                                        </p:tgtEl>
                                        <p:attrNameLst>
                                          <p:attrName>fill.on</p:attrName>
                                        </p:attrNameLst>
                                      </p:cBhvr>
                                      <p:to>
                                        <p:strVal val="true"/>
                                      </p:to>
                                    </p:set>
                                  </p:childTnLst>
                                </p:cTn>
                              </p:par>
                              <p:par>
                                <p:cTn id="45" presetID="53" presetClass="entr" presetSubtype="16" fill="hold" nodeType="with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p:cTn id="47" dur="500" fill="hold"/>
                                        <p:tgtEl>
                                          <p:spTgt spid="39"/>
                                        </p:tgtEl>
                                        <p:attrNameLst>
                                          <p:attrName>ppt_w</p:attrName>
                                        </p:attrNameLst>
                                      </p:cBhvr>
                                      <p:tavLst>
                                        <p:tav tm="0">
                                          <p:val>
                                            <p:fltVal val="0"/>
                                          </p:val>
                                        </p:tav>
                                        <p:tav tm="100000">
                                          <p:val>
                                            <p:strVal val="#ppt_w"/>
                                          </p:val>
                                        </p:tav>
                                      </p:tavLst>
                                    </p:anim>
                                    <p:anim calcmode="lin" valueType="num">
                                      <p:cBhvr>
                                        <p:cTn id="48" dur="500" fill="hold"/>
                                        <p:tgtEl>
                                          <p:spTgt spid="39"/>
                                        </p:tgtEl>
                                        <p:attrNameLst>
                                          <p:attrName>ppt_h</p:attrName>
                                        </p:attrNameLst>
                                      </p:cBhvr>
                                      <p:tavLst>
                                        <p:tav tm="0">
                                          <p:val>
                                            <p:fltVal val="0"/>
                                          </p:val>
                                        </p:tav>
                                        <p:tav tm="100000">
                                          <p:val>
                                            <p:strVal val="#ppt_h"/>
                                          </p:val>
                                        </p:tav>
                                      </p:tavLst>
                                    </p:anim>
                                    <p:animEffect transition="in" filter="fade">
                                      <p:cBhvr>
                                        <p:cTn id="49" dur="500"/>
                                        <p:tgtEl>
                                          <p:spTgt spid="39"/>
                                        </p:tgtEl>
                                      </p:cBhvr>
                                    </p:animEffect>
                                  </p:childTnLst>
                                  <p:subTnLst>
                                    <p:audio>
                                      <p:cMediaNode>
                                        <p:cTn display="0" masterRel="sameClick">
                                          <p:stCondLst>
                                            <p:cond evt="begin" delay="0">
                                              <p:tn val="45"/>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8"/>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39" name="khoc">
            <a:extLst>
              <a:ext uri="{FF2B5EF4-FFF2-40B4-BE49-F238E27FC236}">
                <a16:creationId xmlns:a16="http://schemas.microsoft.com/office/drawing/2014/main" id="{4E91B3F1-273C-91A6-7D34-A9F9F5C15DF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07424" y="3626829"/>
            <a:ext cx="2655546" cy="2655546"/>
          </a:xfrm>
          <a:prstGeom prst="rect">
            <a:avLst/>
          </a:prstGeom>
        </p:spPr>
      </p:pic>
      <p:sp>
        <p:nvSpPr>
          <p:cNvPr id="5" name="CAUHOI">
            <a:extLst>
              <a:ext uri="{FF2B5EF4-FFF2-40B4-BE49-F238E27FC236}">
                <a16:creationId xmlns:a16="http://schemas.microsoft.com/office/drawing/2014/main" id="{E839B432-1D3E-40AC-31BC-AC0E4B992466}"/>
              </a:ext>
            </a:extLst>
          </p:cNvPr>
          <p:cNvSpPr/>
          <p:nvPr/>
        </p:nvSpPr>
        <p:spPr>
          <a:xfrm>
            <a:off x="6251943" y="190500"/>
            <a:ext cx="10668000" cy="2675459"/>
          </a:xfrm>
          <a:prstGeom prst="parallelogram">
            <a:avLst/>
          </a:prstGeom>
          <a:solidFill>
            <a:srgbClr val="E15F94">
              <a:alpha val="65882"/>
            </a:srgb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4400" b="1">
                <a:latin typeface="Times New Roman" panose="02020603050405020304" pitchFamily="18" charset="0"/>
                <a:cs typeface="Times New Roman" panose="02020603050405020304" pitchFamily="18" charset="0"/>
              </a:rPr>
              <a:t>Câu 7. </a:t>
            </a:r>
            <a:r>
              <a:rPr lang="vi-VN" sz="4400">
                <a:latin typeface="Times New Roman" panose="02020603050405020304" pitchFamily="18" charset="0"/>
                <a:cs typeface="Times New Roman" panose="02020603050405020304" pitchFamily="18" charset="0"/>
              </a:rPr>
              <a:t>Dòng nào nêu nhận xét </a:t>
            </a:r>
            <a:r>
              <a:rPr lang="vi-VN" sz="4400" b="1" i="1">
                <a:latin typeface="Times New Roman" panose="02020603050405020304" pitchFamily="18" charset="0"/>
                <a:cs typeface="Times New Roman" panose="02020603050405020304" pitchFamily="18" charset="0"/>
              </a:rPr>
              <a:t>không</a:t>
            </a:r>
            <a:r>
              <a:rPr lang="vi-VN" sz="4400">
                <a:latin typeface="Times New Roman" panose="02020603050405020304" pitchFamily="18" charset="0"/>
                <a:cs typeface="Times New Roman" panose="02020603050405020304" pitchFamily="18" charset="0"/>
              </a:rPr>
              <a:t> phù hợp với những nét đặc sắc nghệ thuật của tác phẩm?</a:t>
            </a:r>
            <a:endParaRPr lang="en-GB" sz="4400">
              <a:latin typeface="Times New Roman" panose="02020603050405020304" pitchFamily="18" charset="0"/>
              <a:cs typeface="Times New Roman" panose="02020603050405020304" pitchFamily="18" charset="0"/>
            </a:endParaRPr>
          </a:p>
        </p:txBody>
      </p:sp>
      <p:sp>
        <p:nvSpPr>
          <p:cNvPr id="6" name="DAD">
            <a:extLst>
              <a:ext uri="{FF2B5EF4-FFF2-40B4-BE49-F238E27FC236}">
                <a16:creationId xmlns:a16="http://schemas.microsoft.com/office/drawing/2014/main" id="{5C98EAF7-68F5-0FA9-752B-C138E3CF83DB}"/>
              </a:ext>
            </a:extLst>
          </p:cNvPr>
          <p:cNvSpPr/>
          <p:nvPr/>
        </p:nvSpPr>
        <p:spPr>
          <a:xfrm>
            <a:off x="12862970" y="6819900"/>
            <a:ext cx="4891630" cy="2962897"/>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3600">
                <a:solidFill>
                  <a:prstClr val="white"/>
                </a:solidFill>
                <a:latin typeface="Times New Roman" panose="02020603050405020304" pitchFamily="18" charset="0"/>
                <a:cs typeface="Times New Roman" panose="02020603050405020304" pitchFamily="18" charset="0"/>
              </a:rPr>
              <a:t>D. </a:t>
            </a:r>
            <a:r>
              <a:rPr lang="vi-VN" sz="4000">
                <a:latin typeface="Times New Roman" panose="02020603050405020304" pitchFamily="18" charset="0"/>
                <a:cs typeface="Times New Roman" panose="02020603050405020304" pitchFamily="18" charset="0"/>
              </a:rPr>
              <a:t>Giọng văn giàu màu sắc trữ tình, biểu cảm</a:t>
            </a:r>
            <a:endParaRPr lang="en-US" sz="3600">
              <a:solidFill>
                <a:prstClr val="white"/>
              </a:solidFill>
              <a:latin typeface="Times New Roman" panose="02020603050405020304" pitchFamily="18" charset="0"/>
              <a:cs typeface="Times New Roman" panose="02020603050405020304" pitchFamily="18" charset="0"/>
            </a:endParaRPr>
          </a:p>
        </p:txBody>
      </p:sp>
      <p:sp>
        <p:nvSpPr>
          <p:cNvPr id="7" name="DAS">
            <a:extLst>
              <a:ext uri="{FF2B5EF4-FFF2-40B4-BE49-F238E27FC236}">
                <a16:creationId xmlns:a16="http://schemas.microsoft.com/office/drawing/2014/main" id="{4063D052-B553-2995-58A8-0D4F54B36DCF}"/>
              </a:ext>
            </a:extLst>
          </p:cNvPr>
          <p:cNvSpPr/>
          <p:nvPr/>
        </p:nvSpPr>
        <p:spPr>
          <a:xfrm>
            <a:off x="5867400" y="6819900"/>
            <a:ext cx="4518191" cy="2963342"/>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3600">
                <a:solidFill>
                  <a:prstClr val="white"/>
                </a:solidFill>
                <a:latin typeface="Times New Roman" panose="02020603050405020304" pitchFamily="18" charset="0"/>
                <a:cs typeface="Times New Roman" panose="02020603050405020304" pitchFamily="18" charset="0"/>
              </a:rPr>
              <a:t>B. </a:t>
            </a:r>
            <a:r>
              <a:rPr lang="vi-VN" sz="4000">
                <a:latin typeface="Times New Roman" panose="02020603050405020304" pitchFamily="18" charset="0"/>
                <a:cs typeface="Times New Roman" panose="02020603050405020304" pitchFamily="18" charset="0"/>
              </a:rPr>
              <a:t>Miêu tả sinh động diễn biến tâm trạng, nhân vật</a:t>
            </a:r>
            <a:endParaRPr lang="en-US" sz="3600">
              <a:solidFill>
                <a:prstClr val="white"/>
              </a:solidFill>
              <a:latin typeface="Times New Roman" panose="02020603050405020304" pitchFamily="18" charset="0"/>
              <a:cs typeface="Times New Roman" panose="02020603050405020304" pitchFamily="18" charset="0"/>
            </a:endParaRPr>
          </a:p>
        </p:txBody>
      </p:sp>
      <p:sp>
        <p:nvSpPr>
          <p:cNvPr id="8" name="DAS2">
            <a:extLst>
              <a:ext uri="{FF2B5EF4-FFF2-40B4-BE49-F238E27FC236}">
                <a16:creationId xmlns:a16="http://schemas.microsoft.com/office/drawing/2014/main" id="{7ABC1DF5-F76B-B0E1-70F0-CA7105B46127}"/>
              </a:ext>
            </a:extLst>
          </p:cNvPr>
          <p:cNvSpPr/>
          <p:nvPr/>
        </p:nvSpPr>
        <p:spPr>
          <a:xfrm>
            <a:off x="5867400" y="3677002"/>
            <a:ext cx="4559688" cy="2838098"/>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3600">
                <a:solidFill>
                  <a:prstClr val="white"/>
                </a:solidFill>
                <a:latin typeface="Times New Roman" panose="02020603050405020304" pitchFamily="18" charset="0"/>
                <a:cs typeface="Times New Roman" panose="02020603050405020304" pitchFamily="18" charset="0"/>
              </a:rPr>
              <a:t>A. </a:t>
            </a:r>
            <a:r>
              <a:rPr lang="vi-VN" sz="4000">
                <a:latin typeface="Times New Roman" panose="02020603050405020304" pitchFamily="18" charset="0"/>
                <a:cs typeface="Times New Roman" panose="02020603050405020304" pitchFamily="18" charset="0"/>
              </a:rPr>
              <a:t>Xây dựng tình huống tâm lí đặc sắc</a:t>
            </a:r>
            <a:endParaRPr lang="en-US" sz="3600">
              <a:solidFill>
                <a:prstClr val="white"/>
              </a:solidFill>
              <a:latin typeface="Times New Roman" panose="02020603050405020304" pitchFamily="18" charset="0"/>
              <a:cs typeface="Times New Roman" panose="02020603050405020304" pitchFamily="18" charset="0"/>
            </a:endParaRPr>
          </a:p>
        </p:txBody>
      </p:sp>
      <p:sp>
        <p:nvSpPr>
          <p:cNvPr id="9" name="DAS1">
            <a:extLst>
              <a:ext uri="{FF2B5EF4-FFF2-40B4-BE49-F238E27FC236}">
                <a16:creationId xmlns:a16="http://schemas.microsoft.com/office/drawing/2014/main" id="{BAE34577-9A30-92C5-55A2-A19684DC64DD}"/>
              </a:ext>
            </a:extLst>
          </p:cNvPr>
          <p:cNvSpPr/>
          <p:nvPr/>
        </p:nvSpPr>
        <p:spPr>
          <a:xfrm>
            <a:off x="12740786" y="3669520"/>
            <a:ext cx="4937613" cy="2845580"/>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3600">
                <a:solidFill>
                  <a:prstClr val="white"/>
                </a:solidFill>
                <a:latin typeface="Times New Roman" panose="02020603050405020304" pitchFamily="18" charset="0"/>
                <a:cs typeface="Times New Roman" panose="02020603050405020304" pitchFamily="18" charset="0"/>
              </a:rPr>
              <a:t>C. </a:t>
            </a:r>
            <a:r>
              <a:rPr lang="vi-VN" sz="4000">
                <a:latin typeface="Times New Roman" panose="02020603050405020304" pitchFamily="18" charset="0"/>
                <a:cs typeface="Times New Roman" panose="02020603050405020304" pitchFamily="18" charset="0"/>
              </a:rPr>
              <a:t>Sử dụng chính xác ngôn ngữ quần chúng</a:t>
            </a:r>
            <a:endParaRPr lang="en-US" sz="3600">
              <a:solidFill>
                <a:prstClr val="white"/>
              </a:solidFill>
              <a:latin typeface="Times New Roman" panose="02020603050405020304" pitchFamily="18" charset="0"/>
              <a:cs typeface="Times New Roman" panose="02020603050405020304" pitchFamily="18" charset="0"/>
            </a:endParaRPr>
          </a:p>
        </p:txBody>
      </p:sp>
      <p:pic>
        <p:nvPicPr>
          <p:cNvPr id="32" name="cogai">
            <a:extLst>
              <a:ext uri="{FF2B5EF4-FFF2-40B4-BE49-F238E27FC236}">
                <a16:creationId xmlns:a16="http://schemas.microsoft.com/office/drawing/2014/main" id="{5DE16DE8-2CB8-3403-122B-EFBCB683351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353468" y="566733"/>
            <a:ext cx="6456687" cy="9720267"/>
          </a:xfrm>
          <a:prstGeom prst="rect">
            <a:avLst/>
          </a:prstGeom>
        </p:spPr>
      </p:pic>
      <p:pic>
        <p:nvPicPr>
          <p:cNvPr id="33" name="hoa">
            <a:hlinkClick r:id="rId7" action="ppaction://hlinksldjump"/>
            <a:extLst>
              <a:ext uri="{FF2B5EF4-FFF2-40B4-BE49-F238E27FC236}">
                <a16:creationId xmlns:a16="http://schemas.microsoft.com/office/drawing/2014/main" id="{9BC011D0-FED7-5BFD-DE07-1BA3A2C27764}"/>
              </a:ext>
            </a:extLst>
          </p:cNvPr>
          <p:cNvPicPr>
            <a:picLocks noChangeAspect="1"/>
          </p:cNvPicPr>
          <p:nvPr/>
        </p:nvPicPr>
        <p:blipFill>
          <a:blip r:embed="rId8"/>
          <a:stretch>
            <a:fillRect/>
          </a:stretch>
        </p:blipFill>
        <p:spPr>
          <a:xfrm>
            <a:off x="17129050" y="8770124"/>
            <a:ext cx="1158950" cy="1527186"/>
          </a:xfrm>
          <a:prstGeom prst="rect">
            <a:avLst/>
          </a:prstGeom>
        </p:spPr>
      </p:pic>
      <p:pic>
        <p:nvPicPr>
          <p:cNvPr id="35" name="gifqua" descr="Shape&#10;&#10;Description automatically generated with low confidence">
            <a:extLst>
              <a:ext uri="{FF2B5EF4-FFF2-40B4-BE49-F238E27FC236}">
                <a16:creationId xmlns:a16="http://schemas.microsoft.com/office/drawing/2014/main" id="{22F067BE-6B98-3975-DE2B-BE2267141CA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578165" y="6309542"/>
            <a:ext cx="4179155" cy="4179155"/>
          </a:xfrm>
          <a:prstGeom prst="rect">
            <a:avLst/>
          </a:prstGeom>
        </p:spPr>
      </p:pic>
      <p:pic>
        <p:nvPicPr>
          <p:cNvPr id="37" name="cuoi">
            <a:extLst>
              <a:ext uri="{FF2B5EF4-FFF2-40B4-BE49-F238E27FC236}">
                <a16:creationId xmlns:a16="http://schemas.microsoft.com/office/drawing/2014/main" id="{7ABCDC22-3F41-748D-887F-EC8FBE23CE3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304906" y="3724312"/>
            <a:ext cx="2460584" cy="2460584"/>
          </a:xfrm>
          <a:prstGeom prst="rect">
            <a:avLst/>
          </a:prstGeom>
        </p:spPr>
      </p:pic>
    </p:spTree>
    <p:extLst>
      <p:ext uri="{BB962C8B-B14F-4D97-AF65-F5344CB8AC3E}">
        <p14:creationId xmlns:p14="http://schemas.microsoft.com/office/powerpoint/2010/main" val="334504356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6"/>
                                        </p:tgtEl>
                                        <p:attrNameLst>
                                          <p:attrName>fillcolor</p:attrName>
                                        </p:attrNameLst>
                                      </p:cBhvr>
                                      <p:to>
                                        <a:srgbClr val="C00000"/>
                                      </p:to>
                                    </p:animClr>
                                    <p:set>
                                      <p:cBhvr>
                                        <p:cTn id="7" dur="2000" fill="hold"/>
                                        <p:tgtEl>
                                          <p:spTgt spid="6"/>
                                        </p:tgtEl>
                                        <p:attrNameLst>
                                          <p:attrName>fill.type</p:attrName>
                                        </p:attrNameLst>
                                      </p:cBhvr>
                                      <p:to>
                                        <p:strVal val="solid"/>
                                      </p:to>
                                    </p:set>
                                    <p:set>
                                      <p:cBhvr>
                                        <p:cTn id="8" dur="2000" fill="hold"/>
                                        <p:tgtEl>
                                          <p:spTgt spid="6"/>
                                        </p:tgtEl>
                                        <p:attrNameLst>
                                          <p:attrName>fill.on</p:attrName>
                                        </p:attrNameLst>
                                      </p:cBhvr>
                                      <p:to>
                                        <p:strVal val="true"/>
                                      </p:to>
                                    </p:set>
                                  </p:childTnLst>
                                </p:cTn>
                              </p:par>
                              <p:par>
                                <p:cTn id="9" presetID="53" presetClass="entr" presetSubtype="16" fill="hold"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p:cTn id="11" dur="500" fill="hold"/>
                                        <p:tgtEl>
                                          <p:spTgt spid="37"/>
                                        </p:tgtEl>
                                        <p:attrNameLst>
                                          <p:attrName>ppt_w</p:attrName>
                                        </p:attrNameLst>
                                      </p:cBhvr>
                                      <p:tavLst>
                                        <p:tav tm="0">
                                          <p:val>
                                            <p:fltVal val="0"/>
                                          </p:val>
                                        </p:tav>
                                        <p:tav tm="100000">
                                          <p:val>
                                            <p:strVal val="#ppt_w"/>
                                          </p:val>
                                        </p:tav>
                                      </p:tavLst>
                                    </p:anim>
                                    <p:anim calcmode="lin" valueType="num">
                                      <p:cBhvr>
                                        <p:cTn id="12" dur="500" fill="hold"/>
                                        <p:tgtEl>
                                          <p:spTgt spid="37"/>
                                        </p:tgtEl>
                                        <p:attrNameLst>
                                          <p:attrName>ppt_h</p:attrName>
                                        </p:attrNameLst>
                                      </p:cBhvr>
                                      <p:tavLst>
                                        <p:tav tm="0">
                                          <p:val>
                                            <p:fltVal val="0"/>
                                          </p:val>
                                        </p:tav>
                                        <p:tav tm="100000">
                                          <p:val>
                                            <p:strVal val="#ppt_h"/>
                                          </p:val>
                                        </p:tav>
                                      </p:tavLst>
                                    </p:anim>
                                    <p:animEffect transition="in" filter="fade">
                                      <p:cBhvr>
                                        <p:cTn id="13" dur="500"/>
                                        <p:tgtEl>
                                          <p:spTgt spid="37"/>
                                        </p:tgtEl>
                                      </p:cBhvr>
                                    </p:animEffect>
                                  </p:childTnLst>
                                  <p:subTnLst>
                                    <p:audio>
                                      <p:cMediaNode>
                                        <p:cTn display="0" masterRel="sameClick">
                                          <p:stCondLst>
                                            <p:cond evt="begin" delay="0">
                                              <p:tn val="9"/>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6"/>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1" presetClass="emph" presetSubtype="2" fill="hold" nodeType="clickEffect">
                                  <p:stCondLst>
                                    <p:cond delay="0"/>
                                  </p:stCondLst>
                                  <p:childTnLst>
                                    <p:animClr clrSpc="rgb" dir="cw">
                                      <p:cBhvr>
                                        <p:cTn id="18" dur="2000" fill="hold"/>
                                        <p:tgtEl>
                                          <p:spTgt spid="7"/>
                                        </p:tgtEl>
                                        <p:attrNameLst>
                                          <p:attrName>fillcolor</p:attrName>
                                        </p:attrNameLst>
                                      </p:cBhvr>
                                      <p:to>
                                        <a:srgbClr val="71C055"/>
                                      </p:to>
                                    </p:animClr>
                                    <p:set>
                                      <p:cBhvr>
                                        <p:cTn id="19" dur="2000" fill="hold"/>
                                        <p:tgtEl>
                                          <p:spTgt spid="7"/>
                                        </p:tgtEl>
                                        <p:attrNameLst>
                                          <p:attrName>fill.type</p:attrName>
                                        </p:attrNameLst>
                                      </p:cBhvr>
                                      <p:to>
                                        <p:strVal val="solid"/>
                                      </p:to>
                                    </p:set>
                                    <p:set>
                                      <p:cBhvr>
                                        <p:cTn id="20" dur="2000" fill="hold"/>
                                        <p:tgtEl>
                                          <p:spTgt spid="7"/>
                                        </p:tgtEl>
                                        <p:attrNameLst>
                                          <p:attrName>fill.on</p:attrName>
                                        </p:attrNameLst>
                                      </p:cBhvr>
                                      <p:to>
                                        <p:strVal val="true"/>
                                      </p:to>
                                    </p:set>
                                  </p:childTnLst>
                                </p:cTn>
                              </p:par>
                              <p:par>
                                <p:cTn id="21" presetID="53" presetClass="entr" presetSubtype="16"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p:cTn id="23" dur="500" fill="hold"/>
                                        <p:tgtEl>
                                          <p:spTgt spid="39"/>
                                        </p:tgtEl>
                                        <p:attrNameLst>
                                          <p:attrName>ppt_w</p:attrName>
                                        </p:attrNameLst>
                                      </p:cBhvr>
                                      <p:tavLst>
                                        <p:tav tm="0">
                                          <p:val>
                                            <p:fltVal val="0"/>
                                          </p:val>
                                        </p:tav>
                                        <p:tav tm="100000">
                                          <p:val>
                                            <p:strVal val="#ppt_w"/>
                                          </p:val>
                                        </p:tav>
                                      </p:tavLst>
                                    </p:anim>
                                    <p:anim calcmode="lin" valueType="num">
                                      <p:cBhvr>
                                        <p:cTn id="24" dur="500" fill="hold"/>
                                        <p:tgtEl>
                                          <p:spTgt spid="39"/>
                                        </p:tgtEl>
                                        <p:attrNameLst>
                                          <p:attrName>ppt_h</p:attrName>
                                        </p:attrNameLst>
                                      </p:cBhvr>
                                      <p:tavLst>
                                        <p:tav tm="0">
                                          <p:val>
                                            <p:fltVal val="0"/>
                                          </p:val>
                                        </p:tav>
                                        <p:tav tm="100000">
                                          <p:val>
                                            <p:strVal val="#ppt_h"/>
                                          </p:val>
                                        </p:tav>
                                      </p:tavLst>
                                    </p:anim>
                                    <p:animEffect transition="in" filter="fade">
                                      <p:cBhvr>
                                        <p:cTn id="25" dur="500"/>
                                        <p:tgtEl>
                                          <p:spTgt spid="39"/>
                                        </p:tgtEl>
                                      </p:cBhvr>
                                    </p:animEffect>
                                  </p:childTnLst>
                                  <p:subTnLst>
                                    <p:audio>
                                      <p:cMediaNode>
                                        <p:cTn display="0" masterRel="sameClick">
                                          <p:stCondLst>
                                            <p:cond evt="begin" delay="0">
                                              <p:tn val="21"/>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7"/>
                  </p:tgtEl>
                </p:cond>
              </p:nextCondLst>
            </p:seq>
            <p:seq concurrent="1" nextAc="seek">
              <p:cTn id="26" restart="whenNotActive" fill="hold" evtFilter="cancelBubble" nodeType="interactiveSeq">
                <p:stCondLst>
                  <p:cond evt="onClick" delay="0">
                    <p:tgtEl>
                      <p:spTgt spid="9"/>
                    </p:tgtEl>
                  </p:cond>
                </p:stCondLst>
                <p:endSync evt="end" delay="0">
                  <p:rtn val="all"/>
                </p:endSync>
                <p:childTnLst>
                  <p:par>
                    <p:cTn id="27" fill="hold">
                      <p:stCondLst>
                        <p:cond delay="0"/>
                      </p:stCondLst>
                      <p:childTnLst>
                        <p:par>
                          <p:cTn id="28" fill="hold">
                            <p:stCondLst>
                              <p:cond delay="0"/>
                            </p:stCondLst>
                            <p:childTnLst>
                              <p:par>
                                <p:cTn id="29" presetID="1" presetClass="emph" presetSubtype="2" fill="hold" nodeType="clickEffect">
                                  <p:stCondLst>
                                    <p:cond delay="0"/>
                                  </p:stCondLst>
                                  <p:childTnLst>
                                    <p:animClr clrSpc="rgb" dir="cw">
                                      <p:cBhvr>
                                        <p:cTn id="30" dur="2000" fill="hold"/>
                                        <p:tgtEl>
                                          <p:spTgt spid="9"/>
                                        </p:tgtEl>
                                        <p:attrNameLst>
                                          <p:attrName>fillcolor</p:attrName>
                                        </p:attrNameLst>
                                      </p:cBhvr>
                                      <p:to>
                                        <a:srgbClr val="71C055"/>
                                      </p:to>
                                    </p:animClr>
                                    <p:set>
                                      <p:cBhvr>
                                        <p:cTn id="31" dur="2000" fill="hold"/>
                                        <p:tgtEl>
                                          <p:spTgt spid="9"/>
                                        </p:tgtEl>
                                        <p:attrNameLst>
                                          <p:attrName>fill.type</p:attrName>
                                        </p:attrNameLst>
                                      </p:cBhvr>
                                      <p:to>
                                        <p:strVal val="solid"/>
                                      </p:to>
                                    </p:set>
                                    <p:set>
                                      <p:cBhvr>
                                        <p:cTn id="32" dur="2000" fill="hold"/>
                                        <p:tgtEl>
                                          <p:spTgt spid="9"/>
                                        </p:tgtEl>
                                        <p:attrNameLst>
                                          <p:attrName>fill.on</p:attrName>
                                        </p:attrNameLst>
                                      </p:cBhvr>
                                      <p:to>
                                        <p:strVal val="true"/>
                                      </p:to>
                                    </p:set>
                                  </p:childTnLst>
                                </p:cTn>
                              </p:par>
                              <p:par>
                                <p:cTn id="33" presetID="53" presetClass="entr" presetSubtype="16"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500" fill="hold"/>
                                        <p:tgtEl>
                                          <p:spTgt spid="39"/>
                                        </p:tgtEl>
                                        <p:attrNameLst>
                                          <p:attrName>ppt_w</p:attrName>
                                        </p:attrNameLst>
                                      </p:cBhvr>
                                      <p:tavLst>
                                        <p:tav tm="0">
                                          <p:val>
                                            <p:fltVal val="0"/>
                                          </p:val>
                                        </p:tav>
                                        <p:tav tm="100000">
                                          <p:val>
                                            <p:strVal val="#ppt_w"/>
                                          </p:val>
                                        </p:tav>
                                      </p:tavLst>
                                    </p:anim>
                                    <p:anim calcmode="lin" valueType="num">
                                      <p:cBhvr>
                                        <p:cTn id="36" dur="500" fill="hold"/>
                                        <p:tgtEl>
                                          <p:spTgt spid="39"/>
                                        </p:tgtEl>
                                        <p:attrNameLst>
                                          <p:attrName>ppt_h</p:attrName>
                                        </p:attrNameLst>
                                      </p:cBhvr>
                                      <p:tavLst>
                                        <p:tav tm="0">
                                          <p:val>
                                            <p:fltVal val="0"/>
                                          </p:val>
                                        </p:tav>
                                        <p:tav tm="100000">
                                          <p:val>
                                            <p:strVal val="#ppt_h"/>
                                          </p:val>
                                        </p:tav>
                                      </p:tavLst>
                                    </p:anim>
                                    <p:animEffect transition="in" filter="fade">
                                      <p:cBhvr>
                                        <p:cTn id="37" dur="500"/>
                                        <p:tgtEl>
                                          <p:spTgt spid="39"/>
                                        </p:tgtEl>
                                      </p:cBhvr>
                                    </p:animEffect>
                                  </p:childTnLst>
                                  <p:subTnLst>
                                    <p:audio>
                                      <p:cMediaNode>
                                        <p:cTn display="0" masterRel="sameClick">
                                          <p:stCondLst>
                                            <p:cond evt="begin" delay="0">
                                              <p:tn val="33"/>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9"/>
                  </p:tgtEl>
                </p:cond>
              </p:nextCondLst>
            </p:seq>
            <p:seq concurrent="1" nextAc="seek">
              <p:cTn id="38" restart="whenNotActive" fill="hold" evtFilter="cancelBubble" nodeType="interactiveSeq">
                <p:stCondLst>
                  <p:cond evt="onClick" delay="0">
                    <p:tgtEl>
                      <p:spTgt spid="8"/>
                    </p:tgtEl>
                  </p:cond>
                </p:stCondLst>
                <p:endSync evt="end" delay="0">
                  <p:rtn val="all"/>
                </p:endSync>
                <p:childTnLst>
                  <p:par>
                    <p:cTn id="39" fill="hold">
                      <p:stCondLst>
                        <p:cond delay="0"/>
                      </p:stCondLst>
                      <p:childTnLst>
                        <p:par>
                          <p:cTn id="40" fill="hold">
                            <p:stCondLst>
                              <p:cond delay="0"/>
                            </p:stCondLst>
                            <p:childTnLst>
                              <p:par>
                                <p:cTn id="41" presetID="1" presetClass="emph" presetSubtype="2" fill="hold" nodeType="clickEffect">
                                  <p:stCondLst>
                                    <p:cond delay="0"/>
                                  </p:stCondLst>
                                  <p:childTnLst>
                                    <p:animClr clrSpc="rgb" dir="cw">
                                      <p:cBhvr>
                                        <p:cTn id="42" dur="2000" fill="hold"/>
                                        <p:tgtEl>
                                          <p:spTgt spid="8"/>
                                        </p:tgtEl>
                                        <p:attrNameLst>
                                          <p:attrName>fillcolor</p:attrName>
                                        </p:attrNameLst>
                                      </p:cBhvr>
                                      <p:to>
                                        <a:srgbClr val="71C055"/>
                                      </p:to>
                                    </p:animClr>
                                    <p:set>
                                      <p:cBhvr>
                                        <p:cTn id="43" dur="2000" fill="hold"/>
                                        <p:tgtEl>
                                          <p:spTgt spid="8"/>
                                        </p:tgtEl>
                                        <p:attrNameLst>
                                          <p:attrName>fill.type</p:attrName>
                                        </p:attrNameLst>
                                      </p:cBhvr>
                                      <p:to>
                                        <p:strVal val="solid"/>
                                      </p:to>
                                    </p:set>
                                    <p:set>
                                      <p:cBhvr>
                                        <p:cTn id="44" dur="2000" fill="hold"/>
                                        <p:tgtEl>
                                          <p:spTgt spid="8"/>
                                        </p:tgtEl>
                                        <p:attrNameLst>
                                          <p:attrName>fill.on</p:attrName>
                                        </p:attrNameLst>
                                      </p:cBhvr>
                                      <p:to>
                                        <p:strVal val="true"/>
                                      </p:to>
                                    </p:set>
                                  </p:childTnLst>
                                </p:cTn>
                              </p:par>
                              <p:par>
                                <p:cTn id="45" presetID="53" presetClass="entr" presetSubtype="16" fill="hold" nodeType="with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p:cTn id="47" dur="500" fill="hold"/>
                                        <p:tgtEl>
                                          <p:spTgt spid="39"/>
                                        </p:tgtEl>
                                        <p:attrNameLst>
                                          <p:attrName>ppt_w</p:attrName>
                                        </p:attrNameLst>
                                      </p:cBhvr>
                                      <p:tavLst>
                                        <p:tav tm="0">
                                          <p:val>
                                            <p:fltVal val="0"/>
                                          </p:val>
                                        </p:tav>
                                        <p:tav tm="100000">
                                          <p:val>
                                            <p:strVal val="#ppt_w"/>
                                          </p:val>
                                        </p:tav>
                                      </p:tavLst>
                                    </p:anim>
                                    <p:anim calcmode="lin" valueType="num">
                                      <p:cBhvr>
                                        <p:cTn id="48" dur="500" fill="hold"/>
                                        <p:tgtEl>
                                          <p:spTgt spid="39"/>
                                        </p:tgtEl>
                                        <p:attrNameLst>
                                          <p:attrName>ppt_h</p:attrName>
                                        </p:attrNameLst>
                                      </p:cBhvr>
                                      <p:tavLst>
                                        <p:tav tm="0">
                                          <p:val>
                                            <p:fltVal val="0"/>
                                          </p:val>
                                        </p:tav>
                                        <p:tav tm="100000">
                                          <p:val>
                                            <p:strVal val="#ppt_h"/>
                                          </p:val>
                                        </p:tav>
                                      </p:tavLst>
                                    </p:anim>
                                    <p:animEffect transition="in" filter="fade">
                                      <p:cBhvr>
                                        <p:cTn id="49" dur="500"/>
                                        <p:tgtEl>
                                          <p:spTgt spid="39"/>
                                        </p:tgtEl>
                                      </p:cBhvr>
                                    </p:animEffect>
                                  </p:childTnLst>
                                  <p:subTnLst>
                                    <p:audio>
                                      <p:cMediaNode>
                                        <p:cTn display="0" masterRel="sameClick">
                                          <p:stCondLst>
                                            <p:cond evt="begin" delay="0">
                                              <p:tn val="45"/>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8"/>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39" name="khoc">
            <a:extLst>
              <a:ext uri="{FF2B5EF4-FFF2-40B4-BE49-F238E27FC236}">
                <a16:creationId xmlns:a16="http://schemas.microsoft.com/office/drawing/2014/main" id="{4E91B3F1-273C-91A6-7D34-A9F9F5C15DF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07424" y="3626829"/>
            <a:ext cx="2655546" cy="2655546"/>
          </a:xfrm>
          <a:prstGeom prst="rect">
            <a:avLst/>
          </a:prstGeom>
        </p:spPr>
      </p:pic>
      <p:sp>
        <p:nvSpPr>
          <p:cNvPr id="5" name="CAUHOI">
            <a:extLst>
              <a:ext uri="{FF2B5EF4-FFF2-40B4-BE49-F238E27FC236}">
                <a16:creationId xmlns:a16="http://schemas.microsoft.com/office/drawing/2014/main" id="{E839B432-1D3E-40AC-31BC-AC0E4B992466}"/>
              </a:ext>
            </a:extLst>
          </p:cNvPr>
          <p:cNvSpPr/>
          <p:nvPr/>
        </p:nvSpPr>
        <p:spPr>
          <a:xfrm>
            <a:off x="5105400" y="114300"/>
            <a:ext cx="12725400" cy="2751659"/>
          </a:xfrm>
          <a:prstGeom prst="parallelogram">
            <a:avLst/>
          </a:prstGeom>
          <a:solidFill>
            <a:srgbClr val="E15F94">
              <a:alpha val="65882"/>
            </a:srgb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4400" b="1">
                <a:latin typeface="Times New Roman" panose="02020603050405020304" pitchFamily="18" charset="0"/>
                <a:cs typeface="Times New Roman" panose="02020603050405020304" pitchFamily="18" charset="0"/>
              </a:rPr>
              <a:t>Câu 8.</a:t>
            </a:r>
            <a:r>
              <a:rPr lang="vi-VN" sz="4400">
                <a:latin typeface="Times New Roman" panose="02020603050405020304" pitchFamily="18" charset="0"/>
                <a:cs typeface="Times New Roman" panose="02020603050405020304" pitchFamily="18" charset="0"/>
              </a:rPr>
              <a:t> Dòng nào nêu đúng nhất thông điệp mà tác giả gửi gắm qua truyện ngắn </a:t>
            </a:r>
            <a:r>
              <a:rPr lang="vi-VN" sz="4400" i="1">
                <a:latin typeface="Times New Roman" panose="02020603050405020304" pitchFamily="18" charset="0"/>
                <a:cs typeface="Times New Roman" panose="02020603050405020304" pitchFamily="18" charset="0"/>
              </a:rPr>
              <a:t>Làng</a:t>
            </a:r>
            <a:r>
              <a:rPr lang="vi-VN" sz="4400">
                <a:latin typeface="Times New Roman" panose="02020603050405020304" pitchFamily="18" charset="0"/>
                <a:cs typeface="Times New Roman" panose="02020603050405020304" pitchFamily="18" charset="0"/>
              </a:rPr>
              <a:t>?</a:t>
            </a:r>
            <a:endParaRPr lang="en-GB" sz="4400">
              <a:latin typeface="Times New Roman" panose="02020603050405020304" pitchFamily="18" charset="0"/>
              <a:cs typeface="Times New Roman" panose="02020603050405020304" pitchFamily="18" charset="0"/>
            </a:endParaRPr>
          </a:p>
        </p:txBody>
      </p:sp>
      <p:sp>
        <p:nvSpPr>
          <p:cNvPr id="6" name="DAD">
            <a:extLst>
              <a:ext uri="{FF2B5EF4-FFF2-40B4-BE49-F238E27FC236}">
                <a16:creationId xmlns:a16="http://schemas.microsoft.com/office/drawing/2014/main" id="{5C98EAF7-68F5-0FA9-752B-C138E3CF83DB}"/>
              </a:ext>
            </a:extLst>
          </p:cNvPr>
          <p:cNvSpPr/>
          <p:nvPr/>
        </p:nvSpPr>
        <p:spPr>
          <a:xfrm>
            <a:off x="5334000" y="3669519"/>
            <a:ext cx="5097099" cy="2766147"/>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a:solidFill>
                  <a:prstClr val="white"/>
                </a:solidFill>
                <a:latin typeface="Times New Roman" panose="02020603050405020304" pitchFamily="18" charset="0"/>
                <a:cs typeface="Times New Roman" panose="02020603050405020304" pitchFamily="18" charset="0"/>
              </a:rPr>
              <a:t>A. </a:t>
            </a:r>
            <a:r>
              <a:rPr lang="vi-VN" sz="3600">
                <a:latin typeface="Times New Roman" panose="02020603050405020304" pitchFamily="18" charset="0"/>
                <a:cs typeface="Times New Roman" panose="02020603050405020304" pitchFamily="18" charset="0"/>
              </a:rPr>
              <a:t>Tình yêu quê hương, đất nước là tình cảm thiêng liêng, cao quý với mỗi người</a:t>
            </a:r>
            <a:endParaRPr lang="en-GB" sz="3600">
              <a:latin typeface="Times New Roman" panose="02020603050405020304" pitchFamily="18" charset="0"/>
              <a:cs typeface="Times New Roman" panose="02020603050405020304" pitchFamily="18" charset="0"/>
            </a:endParaRPr>
          </a:p>
        </p:txBody>
      </p:sp>
      <p:sp>
        <p:nvSpPr>
          <p:cNvPr id="7" name="DAS">
            <a:extLst>
              <a:ext uri="{FF2B5EF4-FFF2-40B4-BE49-F238E27FC236}">
                <a16:creationId xmlns:a16="http://schemas.microsoft.com/office/drawing/2014/main" id="{4063D052-B553-2995-58A8-0D4F54B36DCF}"/>
              </a:ext>
            </a:extLst>
          </p:cNvPr>
          <p:cNvSpPr/>
          <p:nvPr/>
        </p:nvSpPr>
        <p:spPr>
          <a:xfrm>
            <a:off x="5334000" y="6925811"/>
            <a:ext cx="5334000" cy="2871044"/>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3200">
                <a:solidFill>
                  <a:prstClr val="white"/>
                </a:solidFill>
                <a:latin typeface="Times New Roman" panose="02020603050405020304" pitchFamily="18" charset="0"/>
                <a:cs typeface="Times New Roman" panose="02020603050405020304" pitchFamily="18" charset="0"/>
              </a:rPr>
              <a:t>B. </a:t>
            </a:r>
            <a:r>
              <a:rPr lang="vi-VN" sz="3600">
                <a:latin typeface="Times New Roman" panose="02020603050405020304" pitchFamily="18" charset="0"/>
                <a:cs typeface="Times New Roman" panose="02020603050405020304" pitchFamily="18" charset="0"/>
              </a:rPr>
              <a:t>Thể hiện tình yêu thiên nhiên, vạn vật, tự hào về danh lam thắng cảnh của quê hương</a:t>
            </a:r>
            <a:endParaRPr lang="en-US" sz="3200">
              <a:solidFill>
                <a:prstClr val="white"/>
              </a:solidFill>
              <a:latin typeface="Times New Roman" panose="02020603050405020304" pitchFamily="18" charset="0"/>
              <a:cs typeface="Times New Roman" panose="02020603050405020304" pitchFamily="18" charset="0"/>
            </a:endParaRPr>
          </a:p>
        </p:txBody>
      </p:sp>
      <p:sp>
        <p:nvSpPr>
          <p:cNvPr id="8" name="DAS2">
            <a:extLst>
              <a:ext uri="{FF2B5EF4-FFF2-40B4-BE49-F238E27FC236}">
                <a16:creationId xmlns:a16="http://schemas.microsoft.com/office/drawing/2014/main" id="{7ABC1DF5-F76B-B0E1-70F0-CA7105B46127}"/>
              </a:ext>
            </a:extLst>
          </p:cNvPr>
          <p:cNvSpPr/>
          <p:nvPr/>
        </p:nvSpPr>
        <p:spPr>
          <a:xfrm>
            <a:off x="11822844" y="6924448"/>
            <a:ext cx="5097099" cy="2766147"/>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3200">
                <a:solidFill>
                  <a:prstClr val="white"/>
                </a:solidFill>
                <a:latin typeface="Times New Roman" panose="02020603050405020304" pitchFamily="18" charset="0"/>
                <a:cs typeface="Times New Roman" panose="02020603050405020304" pitchFamily="18" charset="0"/>
              </a:rPr>
              <a:t>D. </a:t>
            </a:r>
            <a:r>
              <a:rPr lang="vi-VN" sz="3600">
                <a:latin typeface="Times New Roman" panose="02020603050405020304" pitchFamily="18" charset="0"/>
                <a:cs typeface="Times New Roman" panose="02020603050405020304" pitchFamily="18" charset="0"/>
              </a:rPr>
              <a:t>Thể hiện niềm tự hào về truyền thống chiến đấu chống giặc giữ nước của cha </a:t>
            </a:r>
            <a:r>
              <a:rPr lang="vi-VN" sz="3600" smtClean="0">
                <a:latin typeface="Times New Roman" panose="02020603050405020304" pitchFamily="18" charset="0"/>
                <a:cs typeface="Times New Roman" panose="02020603050405020304" pitchFamily="18" charset="0"/>
              </a:rPr>
              <a:t>ông</a:t>
            </a:r>
            <a:endParaRPr lang="en-US" sz="3200">
              <a:solidFill>
                <a:prstClr val="white"/>
              </a:solidFill>
              <a:latin typeface="Times New Roman" panose="02020603050405020304" pitchFamily="18" charset="0"/>
              <a:cs typeface="Times New Roman" panose="02020603050405020304" pitchFamily="18" charset="0"/>
            </a:endParaRPr>
          </a:p>
        </p:txBody>
      </p:sp>
      <p:sp>
        <p:nvSpPr>
          <p:cNvPr id="9" name="DAS1">
            <a:extLst>
              <a:ext uri="{FF2B5EF4-FFF2-40B4-BE49-F238E27FC236}">
                <a16:creationId xmlns:a16="http://schemas.microsoft.com/office/drawing/2014/main" id="{BAE34577-9A30-92C5-55A2-A19684DC64DD}"/>
              </a:ext>
            </a:extLst>
          </p:cNvPr>
          <p:cNvSpPr/>
          <p:nvPr/>
        </p:nvSpPr>
        <p:spPr>
          <a:xfrm>
            <a:off x="11822844" y="3669520"/>
            <a:ext cx="5097099" cy="2766146"/>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3200">
                <a:solidFill>
                  <a:prstClr val="white"/>
                </a:solidFill>
                <a:latin typeface="Times New Roman" panose="02020603050405020304" pitchFamily="18" charset="0"/>
                <a:cs typeface="Times New Roman" panose="02020603050405020304" pitchFamily="18" charset="0"/>
              </a:rPr>
              <a:t>C. </a:t>
            </a:r>
            <a:r>
              <a:rPr lang="vi-VN" sz="3600">
                <a:latin typeface="Times New Roman" panose="02020603050405020304" pitchFamily="18" charset="0"/>
                <a:cs typeface="Times New Roman" panose="02020603050405020304" pitchFamily="18" charset="0"/>
              </a:rPr>
              <a:t>Thể hiện khát vọng hoà bình và niềm tin vào việc chiến thắng kẻ thù xâm lược</a:t>
            </a:r>
            <a:endParaRPr lang="en-US" sz="3200">
              <a:solidFill>
                <a:prstClr val="white"/>
              </a:solidFill>
              <a:latin typeface="Times New Roman" panose="02020603050405020304" pitchFamily="18" charset="0"/>
              <a:cs typeface="Times New Roman" panose="02020603050405020304" pitchFamily="18" charset="0"/>
            </a:endParaRPr>
          </a:p>
        </p:txBody>
      </p:sp>
      <p:pic>
        <p:nvPicPr>
          <p:cNvPr id="32" name="cogai">
            <a:extLst>
              <a:ext uri="{FF2B5EF4-FFF2-40B4-BE49-F238E27FC236}">
                <a16:creationId xmlns:a16="http://schemas.microsoft.com/office/drawing/2014/main" id="{5DE16DE8-2CB8-3403-122B-EFBCB683351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353468" y="566733"/>
            <a:ext cx="6456687" cy="9720267"/>
          </a:xfrm>
          <a:prstGeom prst="rect">
            <a:avLst/>
          </a:prstGeom>
        </p:spPr>
      </p:pic>
      <p:pic>
        <p:nvPicPr>
          <p:cNvPr id="33" name="hoa">
            <a:hlinkClick r:id="rId7" action="ppaction://hlinksldjump"/>
            <a:extLst>
              <a:ext uri="{FF2B5EF4-FFF2-40B4-BE49-F238E27FC236}">
                <a16:creationId xmlns:a16="http://schemas.microsoft.com/office/drawing/2014/main" id="{9BC011D0-FED7-5BFD-DE07-1BA3A2C27764}"/>
              </a:ext>
            </a:extLst>
          </p:cNvPr>
          <p:cNvPicPr>
            <a:picLocks noChangeAspect="1"/>
          </p:cNvPicPr>
          <p:nvPr/>
        </p:nvPicPr>
        <p:blipFill>
          <a:blip r:embed="rId8"/>
          <a:stretch>
            <a:fillRect/>
          </a:stretch>
        </p:blipFill>
        <p:spPr>
          <a:xfrm>
            <a:off x="17129050" y="8770124"/>
            <a:ext cx="1158950" cy="1527186"/>
          </a:xfrm>
          <a:prstGeom prst="rect">
            <a:avLst/>
          </a:prstGeom>
        </p:spPr>
      </p:pic>
      <p:pic>
        <p:nvPicPr>
          <p:cNvPr id="35" name="gifqua" descr="Shape&#10;&#10;Description automatically generated with low confidence">
            <a:extLst>
              <a:ext uri="{FF2B5EF4-FFF2-40B4-BE49-F238E27FC236}">
                <a16:creationId xmlns:a16="http://schemas.microsoft.com/office/drawing/2014/main" id="{22F067BE-6B98-3975-DE2B-BE2267141CA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578165" y="6309542"/>
            <a:ext cx="4179155" cy="4179155"/>
          </a:xfrm>
          <a:prstGeom prst="rect">
            <a:avLst/>
          </a:prstGeom>
        </p:spPr>
      </p:pic>
      <p:pic>
        <p:nvPicPr>
          <p:cNvPr id="37" name="cuoi">
            <a:extLst>
              <a:ext uri="{FF2B5EF4-FFF2-40B4-BE49-F238E27FC236}">
                <a16:creationId xmlns:a16="http://schemas.microsoft.com/office/drawing/2014/main" id="{7ABCDC22-3F41-748D-887F-EC8FBE23CE3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304906" y="3724312"/>
            <a:ext cx="2460584" cy="2460584"/>
          </a:xfrm>
          <a:prstGeom prst="rect">
            <a:avLst/>
          </a:prstGeom>
        </p:spPr>
      </p:pic>
    </p:spTree>
    <p:extLst>
      <p:ext uri="{BB962C8B-B14F-4D97-AF65-F5344CB8AC3E}">
        <p14:creationId xmlns:p14="http://schemas.microsoft.com/office/powerpoint/2010/main" val="285026368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6"/>
                                        </p:tgtEl>
                                        <p:attrNameLst>
                                          <p:attrName>fillcolor</p:attrName>
                                        </p:attrNameLst>
                                      </p:cBhvr>
                                      <p:to>
                                        <a:srgbClr val="C00000"/>
                                      </p:to>
                                    </p:animClr>
                                    <p:set>
                                      <p:cBhvr>
                                        <p:cTn id="7" dur="2000" fill="hold"/>
                                        <p:tgtEl>
                                          <p:spTgt spid="6"/>
                                        </p:tgtEl>
                                        <p:attrNameLst>
                                          <p:attrName>fill.type</p:attrName>
                                        </p:attrNameLst>
                                      </p:cBhvr>
                                      <p:to>
                                        <p:strVal val="solid"/>
                                      </p:to>
                                    </p:set>
                                    <p:set>
                                      <p:cBhvr>
                                        <p:cTn id="8" dur="2000" fill="hold"/>
                                        <p:tgtEl>
                                          <p:spTgt spid="6"/>
                                        </p:tgtEl>
                                        <p:attrNameLst>
                                          <p:attrName>fill.on</p:attrName>
                                        </p:attrNameLst>
                                      </p:cBhvr>
                                      <p:to>
                                        <p:strVal val="true"/>
                                      </p:to>
                                    </p:set>
                                  </p:childTnLst>
                                </p:cTn>
                              </p:par>
                              <p:par>
                                <p:cTn id="9" presetID="53" presetClass="entr" presetSubtype="16" fill="hold"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p:cTn id="11" dur="500" fill="hold"/>
                                        <p:tgtEl>
                                          <p:spTgt spid="37"/>
                                        </p:tgtEl>
                                        <p:attrNameLst>
                                          <p:attrName>ppt_w</p:attrName>
                                        </p:attrNameLst>
                                      </p:cBhvr>
                                      <p:tavLst>
                                        <p:tav tm="0">
                                          <p:val>
                                            <p:fltVal val="0"/>
                                          </p:val>
                                        </p:tav>
                                        <p:tav tm="100000">
                                          <p:val>
                                            <p:strVal val="#ppt_w"/>
                                          </p:val>
                                        </p:tav>
                                      </p:tavLst>
                                    </p:anim>
                                    <p:anim calcmode="lin" valueType="num">
                                      <p:cBhvr>
                                        <p:cTn id="12" dur="500" fill="hold"/>
                                        <p:tgtEl>
                                          <p:spTgt spid="37"/>
                                        </p:tgtEl>
                                        <p:attrNameLst>
                                          <p:attrName>ppt_h</p:attrName>
                                        </p:attrNameLst>
                                      </p:cBhvr>
                                      <p:tavLst>
                                        <p:tav tm="0">
                                          <p:val>
                                            <p:fltVal val="0"/>
                                          </p:val>
                                        </p:tav>
                                        <p:tav tm="100000">
                                          <p:val>
                                            <p:strVal val="#ppt_h"/>
                                          </p:val>
                                        </p:tav>
                                      </p:tavLst>
                                    </p:anim>
                                    <p:animEffect transition="in" filter="fade">
                                      <p:cBhvr>
                                        <p:cTn id="13" dur="500"/>
                                        <p:tgtEl>
                                          <p:spTgt spid="37"/>
                                        </p:tgtEl>
                                      </p:cBhvr>
                                    </p:animEffect>
                                  </p:childTnLst>
                                  <p:subTnLst>
                                    <p:audio>
                                      <p:cMediaNode>
                                        <p:cTn display="0" masterRel="sameClick">
                                          <p:stCondLst>
                                            <p:cond evt="begin" delay="0">
                                              <p:tn val="9"/>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6"/>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1" presetClass="emph" presetSubtype="2" fill="hold" nodeType="clickEffect">
                                  <p:stCondLst>
                                    <p:cond delay="0"/>
                                  </p:stCondLst>
                                  <p:childTnLst>
                                    <p:animClr clrSpc="rgb" dir="cw">
                                      <p:cBhvr>
                                        <p:cTn id="18" dur="2000" fill="hold"/>
                                        <p:tgtEl>
                                          <p:spTgt spid="7"/>
                                        </p:tgtEl>
                                        <p:attrNameLst>
                                          <p:attrName>fillcolor</p:attrName>
                                        </p:attrNameLst>
                                      </p:cBhvr>
                                      <p:to>
                                        <a:srgbClr val="71C055"/>
                                      </p:to>
                                    </p:animClr>
                                    <p:set>
                                      <p:cBhvr>
                                        <p:cTn id="19" dur="2000" fill="hold"/>
                                        <p:tgtEl>
                                          <p:spTgt spid="7"/>
                                        </p:tgtEl>
                                        <p:attrNameLst>
                                          <p:attrName>fill.type</p:attrName>
                                        </p:attrNameLst>
                                      </p:cBhvr>
                                      <p:to>
                                        <p:strVal val="solid"/>
                                      </p:to>
                                    </p:set>
                                    <p:set>
                                      <p:cBhvr>
                                        <p:cTn id="20" dur="2000" fill="hold"/>
                                        <p:tgtEl>
                                          <p:spTgt spid="7"/>
                                        </p:tgtEl>
                                        <p:attrNameLst>
                                          <p:attrName>fill.on</p:attrName>
                                        </p:attrNameLst>
                                      </p:cBhvr>
                                      <p:to>
                                        <p:strVal val="true"/>
                                      </p:to>
                                    </p:set>
                                  </p:childTnLst>
                                </p:cTn>
                              </p:par>
                              <p:par>
                                <p:cTn id="21" presetID="53" presetClass="entr" presetSubtype="16"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p:cTn id="23" dur="500" fill="hold"/>
                                        <p:tgtEl>
                                          <p:spTgt spid="39"/>
                                        </p:tgtEl>
                                        <p:attrNameLst>
                                          <p:attrName>ppt_w</p:attrName>
                                        </p:attrNameLst>
                                      </p:cBhvr>
                                      <p:tavLst>
                                        <p:tav tm="0">
                                          <p:val>
                                            <p:fltVal val="0"/>
                                          </p:val>
                                        </p:tav>
                                        <p:tav tm="100000">
                                          <p:val>
                                            <p:strVal val="#ppt_w"/>
                                          </p:val>
                                        </p:tav>
                                      </p:tavLst>
                                    </p:anim>
                                    <p:anim calcmode="lin" valueType="num">
                                      <p:cBhvr>
                                        <p:cTn id="24" dur="500" fill="hold"/>
                                        <p:tgtEl>
                                          <p:spTgt spid="39"/>
                                        </p:tgtEl>
                                        <p:attrNameLst>
                                          <p:attrName>ppt_h</p:attrName>
                                        </p:attrNameLst>
                                      </p:cBhvr>
                                      <p:tavLst>
                                        <p:tav tm="0">
                                          <p:val>
                                            <p:fltVal val="0"/>
                                          </p:val>
                                        </p:tav>
                                        <p:tav tm="100000">
                                          <p:val>
                                            <p:strVal val="#ppt_h"/>
                                          </p:val>
                                        </p:tav>
                                      </p:tavLst>
                                    </p:anim>
                                    <p:animEffect transition="in" filter="fade">
                                      <p:cBhvr>
                                        <p:cTn id="25" dur="500"/>
                                        <p:tgtEl>
                                          <p:spTgt spid="39"/>
                                        </p:tgtEl>
                                      </p:cBhvr>
                                    </p:animEffect>
                                  </p:childTnLst>
                                  <p:subTnLst>
                                    <p:audio>
                                      <p:cMediaNode>
                                        <p:cTn display="0" masterRel="sameClick">
                                          <p:stCondLst>
                                            <p:cond evt="begin" delay="0">
                                              <p:tn val="21"/>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7"/>
                  </p:tgtEl>
                </p:cond>
              </p:nextCondLst>
            </p:seq>
            <p:seq concurrent="1" nextAc="seek">
              <p:cTn id="26" restart="whenNotActive" fill="hold" evtFilter="cancelBubble" nodeType="interactiveSeq">
                <p:stCondLst>
                  <p:cond evt="onClick" delay="0">
                    <p:tgtEl>
                      <p:spTgt spid="9"/>
                    </p:tgtEl>
                  </p:cond>
                </p:stCondLst>
                <p:endSync evt="end" delay="0">
                  <p:rtn val="all"/>
                </p:endSync>
                <p:childTnLst>
                  <p:par>
                    <p:cTn id="27" fill="hold">
                      <p:stCondLst>
                        <p:cond delay="0"/>
                      </p:stCondLst>
                      <p:childTnLst>
                        <p:par>
                          <p:cTn id="28" fill="hold">
                            <p:stCondLst>
                              <p:cond delay="0"/>
                            </p:stCondLst>
                            <p:childTnLst>
                              <p:par>
                                <p:cTn id="29" presetID="1" presetClass="emph" presetSubtype="2" fill="hold" nodeType="clickEffect">
                                  <p:stCondLst>
                                    <p:cond delay="0"/>
                                  </p:stCondLst>
                                  <p:childTnLst>
                                    <p:animClr clrSpc="rgb" dir="cw">
                                      <p:cBhvr>
                                        <p:cTn id="30" dur="2000" fill="hold"/>
                                        <p:tgtEl>
                                          <p:spTgt spid="9"/>
                                        </p:tgtEl>
                                        <p:attrNameLst>
                                          <p:attrName>fillcolor</p:attrName>
                                        </p:attrNameLst>
                                      </p:cBhvr>
                                      <p:to>
                                        <a:srgbClr val="71C055"/>
                                      </p:to>
                                    </p:animClr>
                                    <p:set>
                                      <p:cBhvr>
                                        <p:cTn id="31" dur="2000" fill="hold"/>
                                        <p:tgtEl>
                                          <p:spTgt spid="9"/>
                                        </p:tgtEl>
                                        <p:attrNameLst>
                                          <p:attrName>fill.type</p:attrName>
                                        </p:attrNameLst>
                                      </p:cBhvr>
                                      <p:to>
                                        <p:strVal val="solid"/>
                                      </p:to>
                                    </p:set>
                                    <p:set>
                                      <p:cBhvr>
                                        <p:cTn id="32" dur="2000" fill="hold"/>
                                        <p:tgtEl>
                                          <p:spTgt spid="9"/>
                                        </p:tgtEl>
                                        <p:attrNameLst>
                                          <p:attrName>fill.on</p:attrName>
                                        </p:attrNameLst>
                                      </p:cBhvr>
                                      <p:to>
                                        <p:strVal val="true"/>
                                      </p:to>
                                    </p:set>
                                  </p:childTnLst>
                                </p:cTn>
                              </p:par>
                              <p:par>
                                <p:cTn id="33" presetID="53" presetClass="entr" presetSubtype="16"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500" fill="hold"/>
                                        <p:tgtEl>
                                          <p:spTgt spid="39"/>
                                        </p:tgtEl>
                                        <p:attrNameLst>
                                          <p:attrName>ppt_w</p:attrName>
                                        </p:attrNameLst>
                                      </p:cBhvr>
                                      <p:tavLst>
                                        <p:tav tm="0">
                                          <p:val>
                                            <p:fltVal val="0"/>
                                          </p:val>
                                        </p:tav>
                                        <p:tav tm="100000">
                                          <p:val>
                                            <p:strVal val="#ppt_w"/>
                                          </p:val>
                                        </p:tav>
                                      </p:tavLst>
                                    </p:anim>
                                    <p:anim calcmode="lin" valueType="num">
                                      <p:cBhvr>
                                        <p:cTn id="36" dur="500" fill="hold"/>
                                        <p:tgtEl>
                                          <p:spTgt spid="39"/>
                                        </p:tgtEl>
                                        <p:attrNameLst>
                                          <p:attrName>ppt_h</p:attrName>
                                        </p:attrNameLst>
                                      </p:cBhvr>
                                      <p:tavLst>
                                        <p:tav tm="0">
                                          <p:val>
                                            <p:fltVal val="0"/>
                                          </p:val>
                                        </p:tav>
                                        <p:tav tm="100000">
                                          <p:val>
                                            <p:strVal val="#ppt_h"/>
                                          </p:val>
                                        </p:tav>
                                      </p:tavLst>
                                    </p:anim>
                                    <p:animEffect transition="in" filter="fade">
                                      <p:cBhvr>
                                        <p:cTn id="37" dur="500"/>
                                        <p:tgtEl>
                                          <p:spTgt spid="39"/>
                                        </p:tgtEl>
                                      </p:cBhvr>
                                    </p:animEffect>
                                  </p:childTnLst>
                                  <p:subTnLst>
                                    <p:audio>
                                      <p:cMediaNode>
                                        <p:cTn display="0" masterRel="sameClick">
                                          <p:stCondLst>
                                            <p:cond evt="begin" delay="0">
                                              <p:tn val="33"/>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9"/>
                  </p:tgtEl>
                </p:cond>
              </p:nextCondLst>
            </p:seq>
            <p:seq concurrent="1" nextAc="seek">
              <p:cTn id="38" restart="whenNotActive" fill="hold" evtFilter="cancelBubble" nodeType="interactiveSeq">
                <p:stCondLst>
                  <p:cond evt="onClick" delay="0">
                    <p:tgtEl>
                      <p:spTgt spid="8"/>
                    </p:tgtEl>
                  </p:cond>
                </p:stCondLst>
                <p:endSync evt="end" delay="0">
                  <p:rtn val="all"/>
                </p:endSync>
                <p:childTnLst>
                  <p:par>
                    <p:cTn id="39" fill="hold">
                      <p:stCondLst>
                        <p:cond delay="0"/>
                      </p:stCondLst>
                      <p:childTnLst>
                        <p:par>
                          <p:cTn id="40" fill="hold">
                            <p:stCondLst>
                              <p:cond delay="0"/>
                            </p:stCondLst>
                            <p:childTnLst>
                              <p:par>
                                <p:cTn id="41" presetID="1" presetClass="emph" presetSubtype="2" fill="hold" nodeType="clickEffect">
                                  <p:stCondLst>
                                    <p:cond delay="0"/>
                                  </p:stCondLst>
                                  <p:childTnLst>
                                    <p:animClr clrSpc="rgb" dir="cw">
                                      <p:cBhvr>
                                        <p:cTn id="42" dur="2000" fill="hold"/>
                                        <p:tgtEl>
                                          <p:spTgt spid="8"/>
                                        </p:tgtEl>
                                        <p:attrNameLst>
                                          <p:attrName>fillcolor</p:attrName>
                                        </p:attrNameLst>
                                      </p:cBhvr>
                                      <p:to>
                                        <a:srgbClr val="71C055"/>
                                      </p:to>
                                    </p:animClr>
                                    <p:set>
                                      <p:cBhvr>
                                        <p:cTn id="43" dur="2000" fill="hold"/>
                                        <p:tgtEl>
                                          <p:spTgt spid="8"/>
                                        </p:tgtEl>
                                        <p:attrNameLst>
                                          <p:attrName>fill.type</p:attrName>
                                        </p:attrNameLst>
                                      </p:cBhvr>
                                      <p:to>
                                        <p:strVal val="solid"/>
                                      </p:to>
                                    </p:set>
                                    <p:set>
                                      <p:cBhvr>
                                        <p:cTn id="44" dur="2000" fill="hold"/>
                                        <p:tgtEl>
                                          <p:spTgt spid="8"/>
                                        </p:tgtEl>
                                        <p:attrNameLst>
                                          <p:attrName>fill.on</p:attrName>
                                        </p:attrNameLst>
                                      </p:cBhvr>
                                      <p:to>
                                        <p:strVal val="true"/>
                                      </p:to>
                                    </p:set>
                                  </p:childTnLst>
                                </p:cTn>
                              </p:par>
                              <p:par>
                                <p:cTn id="45" presetID="53" presetClass="entr" presetSubtype="16" fill="hold" nodeType="with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p:cTn id="47" dur="500" fill="hold"/>
                                        <p:tgtEl>
                                          <p:spTgt spid="39"/>
                                        </p:tgtEl>
                                        <p:attrNameLst>
                                          <p:attrName>ppt_w</p:attrName>
                                        </p:attrNameLst>
                                      </p:cBhvr>
                                      <p:tavLst>
                                        <p:tav tm="0">
                                          <p:val>
                                            <p:fltVal val="0"/>
                                          </p:val>
                                        </p:tav>
                                        <p:tav tm="100000">
                                          <p:val>
                                            <p:strVal val="#ppt_w"/>
                                          </p:val>
                                        </p:tav>
                                      </p:tavLst>
                                    </p:anim>
                                    <p:anim calcmode="lin" valueType="num">
                                      <p:cBhvr>
                                        <p:cTn id="48" dur="500" fill="hold"/>
                                        <p:tgtEl>
                                          <p:spTgt spid="39"/>
                                        </p:tgtEl>
                                        <p:attrNameLst>
                                          <p:attrName>ppt_h</p:attrName>
                                        </p:attrNameLst>
                                      </p:cBhvr>
                                      <p:tavLst>
                                        <p:tav tm="0">
                                          <p:val>
                                            <p:fltVal val="0"/>
                                          </p:val>
                                        </p:tav>
                                        <p:tav tm="100000">
                                          <p:val>
                                            <p:strVal val="#ppt_h"/>
                                          </p:val>
                                        </p:tav>
                                      </p:tavLst>
                                    </p:anim>
                                    <p:animEffect transition="in" filter="fade">
                                      <p:cBhvr>
                                        <p:cTn id="49" dur="500"/>
                                        <p:tgtEl>
                                          <p:spTgt spid="39"/>
                                        </p:tgtEl>
                                      </p:cBhvr>
                                    </p:animEffect>
                                  </p:childTnLst>
                                  <p:subTnLst>
                                    <p:audio>
                                      <p:cMediaNode>
                                        <p:cTn display="0" masterRel="sameClick">
                                          <p:stCondLst>
                                            <p:cond evt="begin" delay="0">
                                              <p:tn val="45"/>
                                            </p:cond>
                                          </p:stCondLst>
                                          <p:endCondLst>
                                            <p:cond evt="onStopAudio" delay="0">
                                              <p:tgtEl>
                                                <p:sldTgt/>
                                              </p:tgtEl>
                                            </p:cond>
                                          </p:endCondLst>
                                        </p:cTn>
                                        <p:tgtEl>
                                          <p:sndTgt r:embed="rId3" name="âm thanh thua.wav"/>
                                        </p:tgtEl>
                                      </p:cMediaNode>
                                    </p:audio>
                                  </p:subTnLst>
                                </p:cTn>
                              </p:par>
                            </p:childTnLst>
                          </p:cTn>
                        </p:par>
                      </p:childTnLst>
                    </p:cTn>
                  </p:par>
                </p:childTnLst>
              </p:cTn>
              <p:nextCondLst>
                <p:cond evt="onClick" delay="0">
                  <p:tgtEl>
                    <p:spTgt spid="8"/>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400" y="0"/>
            <a:ext cx="18313400" cy="10326752"/>
          </a:xfrm>
        </p:spPr>
      </p:pic>
      <p:sp>
        <p:nvSpPr>
          <p:cNvPr id="5" name="Rectangle 4"/>
          <p:cNvSpPr/>
          <p:nvPr/>
        </p:nvSpPr>
        <p:spPr>
          <a:xfrm>
            <a:off x="685800" y="542248"/>
            <a:ext cx="6481261" cy="3631763"/>
          </a:xfrm>
          <a:prstGeom prst="rect">
            <a:avLst/>
          </a:prstGeom>
        </p:spPr>
        <p:txBody>
          <a:bodyPr wrap="none">
            <a:spAutoFit/>
          </a:bodyPr>
          <a:lstStyle/>
          <a:p>
            <a:pPr algn="ctr" eaLnBrk="0" fontAlgn="base" hangingPunct="0">
              <a:lnSpc>
                <a:spcPct val="150000"/>
              </a:lnSpc>
              <a:spcAft>
                <a:spcPts val="0"/>
              </a:spcAft>
            </a:pPr>
            <a:r>
              <a:rPr lang="vi-VN" sz="8000" b="1" smtClean="0">
                <a:solidFill>
                  <a:schemeClr val="bg1"/>
                </a:solidFill>
                <a:effectLst>
                  <a:outerShdw blurRad="38100" dist="38100" dir="2700000" algn="tl">
                    <a:srgbClr val="000000">
                      <a:alpha val="43137"/>
                    </a:srgbClr>
                  </a:outerShdw>
                </a:effectLst>
                <a:latin typeface="#9Slide05 Aphrodite Pro" panose="02000000000000000000" pitchFamily="2" charset="-93"/>
                <a:ea typeface="Times New Roman" panose="02020603050405020304" pitchFamily="18" charset="0"/>
              </a:rPr>
              <a:t>Hoạt động 4</a:t>
            </a:r>
          </a:p>
          <a:p>
            <a:pPr algn="ctr" eaLnBrk="0" fontAlgn="base" hangingPunct="0">
              <a:lnSpc>
                <a:spcPct val="150000"/>
              </a:lnSpc>
              <a:spcAft>
                <a:spcPts val="0"/>
              </a:spcAft>
            </a:pPr>
            <a:r>
              <a:rPr lang="vi-VN" sz="8000" b="1" smtClean="0">
                <a:solidFill>
                  <a:schemeClr val="bg1"/>
                </a:solidFill>
                <a:effectLst>
                  <a:outerShdw blurRad="38100" dist="38100" dir="2700000" algn="tl">
                    <a:srgbClr val="000000">
                      <a:alpha val="43137"/>
                    </a:srgbClr>
                  </a:outerShdw>
                </a:effectLst>
                <a:latin typeface="#9Slide05 Aphrodite Pro" panose="02000000000000000000" pitchFamily="2" charset="-93"/>
              </a:rPr>
              <a:t>Vận Dụng</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399" y="383275"/>
            <a:ext cx="6633661" cy="4754359"/>
          </a:xfrm>
          <a:prstGeom prst="rect">
            <a:avLst/>
          </a:prstGeom>
        </p:spPr>
      </p:pic>
    </p:spTree>
    <p:extLst>
      <p:ext uri="{BB962C8B-B14F-4D97-AF65-F5344CB8AC3E}">
        <p14:creationId xmlns:p14="http://schemas.microsoft.com/office/powerpoint/2010/main" val="20758599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a:off x="0"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2"/>
            <a:stretch>
              <a:fillRect t="-4777" b="-4777"/>
            </a:stretch>
          </a:blipFill>
        </p:spPr>
      </p:sp>
      <p:sp>
        <p:nvSpPr>
          <p:cNvPr id="3" name="Freeform 3"/>
          <p:cNvSpPr/>
          <p:nvPr/>
        </p:nvSpPr>
        <p:spPr>
          <a:xfrm>
            <a:off x="15211586" y="1258100"/>
            <a:ext cx="5051575" cy="8543891"/>
          </a:xfrm>
          <a:custGeom>
            <a:avLst/>
            <a:gdLst/>
            <a:ahLst/>
            <a:cxnLst/>
            <a:rect l="l" t="t" r="r" b="b"/>
            <a:pathLst>
              <a:path w="5051575" h="8543891">
                <a:moveTo>
                  <a:pt x="0" y="0"/>
                </a:moveTo>
                <a:lnTo>
                  <a:pt x="5051575" y="0"/>
                </a:lnTo>
                <a:lnTo>
                  <a:pt x="5051575" y="8543891"/>
                </a:lnTo>
                <a:lnTo>
                  <a:pt x="0" y="8543891"/>
                </a:lnTo>
                <a:lnTo>
                  <a:pt x="0" y="0"/>
                </a:lnTo>
                <a:close/>
              </a:path>
            </a:pathLst>
          </a:custGeom>
          <a:blipFill>
            <a:blip r:embed="rId3"/>
            <a:stretch>
              <a:fillRect/>
            </a:stretch>
          </a:blipFill>
        </p:spPr>
      </p:sp>
      <p:sp>
        <p:nvSpPr>
          <p:cNvPr id="4" name="Freeform 4"/>
          <p:cNvSpPr/>
          <p:nvPr/>
        </p:nvSpPr>
        <p:spPr>
          <a:xfrm>
            <a:off x="-784785" y="5530045"/>
            <a:ext cx="19274505" cy="9010831"/>
          </a:xfrm>
          <a:custGeom>
            <a:avLst/>
            <a:gdLst/>
            <a:ahLst/>
            <a:cxnLst/>
            <a:rect l="l" t="t" r="r" b="b"/>
            <a:pathLst>
              <a:path w="19274505" h="9010831">
                <a:moveTo>
                  <a:pt x="0" y="0"/>
                </a:moveTo>
                <a:lnTo>
                  <a:pt x="19274505" y="0"/>
                </a:lnTo>
                <a:lnTo>
                  <a:pt x="19274505" y="9010832"/>
                </a:lnTo>
                <a:lnTo>
                  <a:pt x="0" y="9010832"/>
                </a:lnTo>
                <a:lnTo>
                  <a:pt x="0" y="0"/>
                </a:lnTo>
                <a:close/>
              </a:path>
            </a:pathLst>
          </a:custGeom>
          <a:blipFill>
            <a:blip r:embed="rId4"/>
            <a:stretch>
              <a:fillRect/>
            </a:stretch>
          </a:blipFill>
        </p:spPr>
      </p:sp>
      <p:sp>
        <p:nvSpPr>
          <p:cNvPr id="5" name="Freeform 5"/>
          <p:cNvSpPr/>
          <p:nvPr/>
        </p:nvSpPr>
        <p:spPr>
          <a:xfrm>
            <a:off x="-3087507" y="601646"/>
            <a:ext cx="6757559" cy="5414494"/>
          </a:xfrm>
          <a:custGeom>
            <a:avLst/>
            <a:gdLst/>
            <a:ahLst/>
            <a:cxnLst/>
            <a:rect l="l" t="t" r="r" b="b"/>
            <a:pathLst>
              <a:path w="6757559" h="5414494">
                <a:moveTo>
                  <a:pt x="0" y="0"/>
                </a:moveTo>
                <a:lnTo>
                  <a:pt x="6757559" y="0"/>
                </a:lnTo>
                <a:lnTo>
                  <a:pt x="6757559" y="5414494"/>
                </a:lnTo>
                <a:lnTo>
                  <a:pt x="0" y="5414494"/>
                </a:lnTo>
                <a:lnTo>
                  <a:pt x="0" y="0"/>
                </a:lnTo>
                <a:close/>
              </a:path>
            </a:pathLst>
          </a:custGeom>
          <a:blipFill>
            <a:blip r:embed="rId5"/>
            <a:stretch>
              <a:fillRect/>
            </a:stretch>
          </a:blipFill>
        </p:spPr>
      </p:sp>
      <p:sp>
        <p:nvSpPr>
          <p:cNvPr id="6" name="Freeform 6"/>
          <p:cNvSpPr/>
          <p:nvPr/>
        </p:nvSpPr>
        <p:spPr>
          <a:xfrm>
            <a:off x="-1297277" y="7868787"/>
            <a:ext cx="16081668" cy="3645178"/>
          </a:xfrm>
          <a:custGeom>
            <a:avLst/>
            <a:gdLst/>
            <a:ahLst/>
            <a:cxnLst/>
            <a:rect l="l" t="t" r="r" b="b"/>
            <a:pathLst>
              <a:path w="16081668" h="3645178">
                <a:moveTo>
                  <a:pt x="0" y="0"/>
                </a:moveTo>
                <a:lnTo>
                  <a:pt x="16081668" y="0"/>
                </a:lnTo>
                <a:lnTo>
                  <a:pt x="16081668" y="3645179"/>
                </a:lnTo>
                <a:lnTo>
                  <a:pt x="0" y="3645179"/>
                </a:lnTo>
                <a:lnTo>
                  <a:pt x="0" y="0"/>
                </a:lnTo>
                <a:close/>
              </a:path>
            </a:pathLst>
          </a:custGeom>
          <a:blipFill>
            <a:blip r:embed="rId6"/>
            <a:stretch>
              <a:fillRect/>
            </a:stretch>
          </a:blipFill>
        </p:spPr>
      </p:sp>
      <p:sp>
        <p:nvSpPr>
          <p:cNvPr id="7" name="Freeform 7"/>
          <p:cNvSpPr/>
          <p:nvPr/>
        </p:nvSpPr>
        <p:spPr>
          <a:xfrm>
            <a:off x="14142221" y="8278631"/>
            <a:ext cx="4593801" cy="2383034"/>
          </a:xfrm>
          <a:custGeom>
            <a:avLst/>
            <a:gdLst/>
            <a:ahLst/>
            <a:cxnLst/>
            <a:rect l="l" t="t" r="r" b="b"/>
            <a:pathLst>
              <a:path w="4593801" h="2383034">
                <a:moveTo>
                  <a:pt x="0" y="0"/>
                </a:moveTo>
                <a:lnTo>
                  <a:pt x="4593802" y="0"/>
                </a:lnTo>
                <a:lnTo>
                  <a:pt x="4593802" y="2383034"/>
                </a:lnTo>
                <a:lnTo>
                  <a:pt x="0" y="2383034"/>
                </a:lnTo>
                <a:lnTo>
                  <a:pt x="0" y="0"/>
                </a:lnTo>
                <a:close/>
              </a:path>
            </a:pathLst>
          </a:custGeom>
          <a:blipFill>
            <a:blip r:embed="rId7"/>
            <a:stretch>
              <a:fillRect/>
            </a:stretch>
          </a:blipFill>
        </p:spPr>
      </p:sp>
      <p:sp>
        <p:nvSpPr>
          <p:cNvPr id="8" name="Rectangle 7"/>
          <p:cNvSpPr/>
          <p:nvPr/>
        </p:nvSpPr>
        <p:spPr>
          <a:xfrm>
            <a:off x="4092425" y="1085320"/>
            <a:ext cx="10691966" cy="4764381"/>
          </a:xfrm>
          <a:prstGeom prst="rect">
            <a:avLst/>
          </a:prstGeom>
        </p:spPr>
        <p:txBody>
          <a:bodyPr wrap="square">
            <a:spAutoFit/>
          </a:bodyPr>
          <a:lstStyle/>
          <a:p>
            <a:pPr algn="just">
              <a:lnSpc>
                <a:spcPct val="115000"/>
              </a:lnSpc>
              <a:spcAft>
                <a:spcPts val="0"/>
              </a:spcAft>
            </a:pPr>
            <a:r>
              <a:rPr lang="vi-VN" sz="4400" b="1">
                <a:latin typeface="Times New Roman" panose="02020603050405020304" pitchFamily="18" charset="0"/>
                <a:ea typeface="Times New Roman" panose="02020603050405020304" pitchFamily="18" charset="0"/>
                <a:cs typeface="Times New Roman" panose="02020603050405020304" pitchFamily="18" charset="0"/>
              </a:rPr>
              <a:t>Hãy tưởng tượng: Nếu ông Hai trong truyện ngắn </a:t>
            </a:r>
            <a:r>
              <a:rPr lang="vi-VN" sz="4400" b="1" i="1">
                <a:latin typeface="Times New Roman" panose="02020603050405020304" pitchFamily="18" charset="0"/>
                <a:ea typeface="Times New Roman" panose="02020603050405020304" pitchFamily="18" charset="0"/>
                <a:cs typeface="Times New Roman" panose="02020603050405020304" pitchFamily="18" charset="0"/>
              </a:rPr>
              <a:t>Làng</a:t>
            </a:r>
            <a:r>
              <a:rPr lang="vi-VN" sz="4400" b="1">
                <a:latin typeface="Times New Roman" panose="02020603050405020304" pitchFamily="18" charset="0"/>
                <a:ea typeface="Times New Roman" panose="02020603050405020304" pitchFamily="18" charset="0"/>
                <a:cs typeface="Times New Roman" panose="02020603050405020304" pitchFamily="18" charset="0"/>
              </a:rPr>
              <a:t> của Kim Lân sống ở làng chợ Dầu trong bối cảnh cuộc sống hôm nay, thì em nghĩ ông sẽ chia sẻ với mọi người điều gì về làng quê của mình?</a:t>
            </a:r>
            <a:endParaRPr lang="en-GB" sz="440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vi-VN" sz="4400" b="1">
                <a:latin typeface="Times New Roman" panose="02020603050405020304" pitchFamily="18" charset="0"/>
                <a:ea typeface="Times New Roman" panose="02020603050405020304" pitchFamily="18" charset="0"/>
                <a:cs typeface="Times New Roman" panose="02020603050405020304" pitchFamily="18" charset="0"/>
              </a:rPr>
              <a:t> </a:t>
            </a:r>
            <a:r>
              <a:rPr lang="vi-VN" sz="4400">
                <a:latin typeface="Times New Roman" panose="02020603050405020304" pitchFamily="18" charset="0"/>
                <a:ea typeface="Times New Roman" panose="02020603050405020304" pitchFamily="18" charset="0"/>
                <a:cs typeface="Times New Roman" panose="02020603050405020304" pitchFamily="18" charset="0"/>
              </a:rPr>
              <a:t>Trả lời bằng một đoạn văn khoảng 10 dòng.</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75380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a:off x="0"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2"/>
            <a:stretch>
              <a:fillRect t="-4777" b="-4777"/>
            </a:stretch>
          </a:blipFill>
        </p:spPr>
      </p:sp>
      <p:sp>
        <p:nvSpPr>
          <p:cNvPr id="27" name="Freeform 27"/>
          <p:cNvSpPr/>
          <p:nvPr/>
        </p:nvSpPr>
        <p:spPr>
          <a:xfrm>
            <a:off x="-330457" y="7951813"/>
            <a:ext cx="19175494" cy="4670374"/>
          </a:xfrm>
          <a:custGeom>
            <a:avLst/>
            <a:gdLst/>
            <a:ahLst/>
            <a:cxnLst/>
            <a:rect l="l" t="t" r="r" b="b"/>
            <a:pathLst>
              <a:path w="19175494" h="4670374">
                <a:moveTo>
                  <a:pt x="0" y="0"/>
                </a:moveTo>
                <a:lnTo>
                  <a:pt x="19175494" y="0"/>
                </a:lnTo>
                <a:lnTo>
                  <a:pt x="19175494" y="4670374"/>
                </a:lnTo>
                <a:lnTo>
                  <a:pt x="0" y="4670374"/>
                </a:lnTo>
                <a:lnTo>
                  <a:pt x="0" y="0"/>
                </a:lnTo>
                <a:close/>
              </a:path>
            </a:pathLst>
          </a:custGeom>
          <a:blipFill>
            <a:blip r:embed="rId3"/>
            <a:stretch>
              <a:fillRect l="-29038"/>
            </a:stretch>
          </a:blipFill>
        </p:spPr>
      </p:sp>
      <p:sp>
        <p:nvSpPr>
          <p:cNvPr id="28" name="Freeform 28"/>
          <p:cNvSpPr/>
          <p:nvPr/>
        </p:nvSpPr>
        <p:spPr>
          <a:xfrm>
            <a:off x="-1297277" y="7868787"/>
            <a:ext cx="16081668" cy="3645178"/>
          </a:xfrm>
          <a:custGeom>
            <a:avLst/>
            <a:gdLst/>
            <a:ahLst/>
            <a:cxnLst/>
            <a:rect l="l" t="t" r="r" b="b"/>
            <a:pathLst>
              <a:path w="16081668" h="3645178">
                <a:moveTo>
                  <a:pt x="0" y="0"/>
                </a:moveTo>
                <a:lnTo>
                  <a:pt x="16081668" y="0"/>
                </a:lnTo>
                <a:lnTo>
                  <a:pt x="16081668" y="3645179"/>
                </a:lnTo>
                <a:lnTo>
                  <a:pt x="0" y="3645179"/>
                </a:lnTo>
                <a:lnTo>
                  <a:pt x="0" y="0"/>
                </a:lnTo>
                <a:close/>
              </a:path>
            </a:pathLst>
          </a:custGeom>
          <a:blipFill>
            <a:blip r:embed="rId4"/>
            <a:stretch>
              <a:fillRect/>
            </a:stretch>
          </a:blipFill>
        </p:spPr>
      </p:sp>
      <p:sp>
        <p:nvSpPr>
          <p:cNvPr id="29" name="Freeform 29"/>
          <p:cNvSpPr/>
          <p:nvPr/>
        </p:nvSpPr>
        <p:spPr>
          <a:xfrm>
            <a:off x="14142221" y="8278631"/>
            <a:ext cx="4593801" cy="2383034"/>
          </a:xfrm>
          <a:custGeom>
            <a:avLst/>
            <a:gdLst/>
            <a:ahLst/>
            <a:cxnLst/>
            <a:rect l="l" t="t" r="r" b="b"/>
            <a:pathLst>
              <a:path w="4593801" h="2383034">
                <a:moveTo>
                  <a:pt x="0" y="0"/>
                </a:moveTo>
                <a:lnTo>
                  <a:pt x="4593802" y="0"/>
                </a:lnTo>
                <a:lnTo>
                  <a:pt x="4593802" y="2383034"/>
                </a:lnTo>
                <a:lnTo>
                  <a:pt x="0" y="2383034"/>
                </a:lnTo>
                <a:lnTo>
                  <a:pt x="0" y="0"/>
                </a:lnTo>
                <a:close/>
              </a:path>
            </a:pathLst>
          </a:custGeom>
          <a:blipFill>
            <a:blip r:embed="rId5"/>
            <a:stretch>
              <a:fillRect/>
            </a:stretch>
          </a:blipFill>
        </p:spPr>
      </p:sp>
      <p:sp>
        <p:nvSpPr>
          <p:cNvPr id="34" name="Rectangle 33"/>
          <p:cNvSpPr/>
          <p:nvPr/>
        </p:nvSpPr>
        <p:spPr>
          <a:xfrm>
            <a:off x="1828800" y="1258559"/>
            <a:ext cx="15268318" cy="5826210"/>
          </a:xfrm>
          <a:prstGeom prst="rect">
            <a:avLst/>
          </a:prstGeom>
        </p:spPr>
        <p:txBody>
          <a:bodyPr wrap="square">
            <a:spAutoFit/>
          </a:bodyPr>
          <a:lstStyle/>
          <a:p>
            <a:pPr algn="ctr">
              <a:lnSpc>
                <a:spcPct val="115000"/>
              </a:lnSpc>
              <a:spcAft>
                <a:spcPts val="0"/>
              </a:spcAft>
              <a:tabLst>
                <a:tab pos="1386840" algn="l"/>
              </a:tabLst>
            </a:pPr>
            <a:r>
              <a:rPr lang="vi-VN" sz="3600" b="1">
                <a:latin typeface="Times New Roman" panose="02020603050405020304" pitchFamily="18" charset="0"/>
                <a:ea typeface="MS Mincho"/>
                <a:cs typeface="Times New Roman" panose="02020603050405020304" pitchFamily="18" charset="0"/>
              </a:rPr>
              <a:t>PHIẾU CHỈNH SỬA BÀI VIẾT</a:t>
            </a:r>
            <a:endParaRPr lang="en-GB" sz="360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tabLst>
                <a:tab pos="1386840" algn="l"/>
              </a:tabLst>
            </a:pPr>
            <a:r>
              <a:rPr lang="vi-VN" sz="3600" b="1">
                <a:latin typeface="Times New Roman" panose="02020603050405020304" pitchFamily="18" charset="0"/>
                <a:ea typeface="MS Mincho"/>
                <a:cs typeface="Times New Roman" panose="02020603050405020304" pitchFamily="18" charset="0"/>
              </a:rPr>
              <a:t>Nhiệm vụ: Hãy đọc bài viết của mình và hoàn chỉnh bài viết bằng cách trả lời các câu hỏi sau:</a:t>
            </a:r>
            <a:endParaRPr lang="en-GB" sz="36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tabLst>
                <a:tab pos="1386840" algn="l"/>
              </a:tabLst>
            </a:pPr>
            <a:r>
              <a:rPr lang="vi-VN" sz="3600">
                <a:latin typeface="Times New Roman" panose="02020603050405020304" pitchFamily="18" charset="0"/>
                <a:ea typeface="MS Mincho"/>
                <a:cs typeface="Times New Roman" panose="02020603050405020304" pitchFamily="18" charset="0"/>
              </a:rPr>
              <a:t>1. Bài viết  đảm bảo hình thức đoạn văn chưa?</a:t>
            </a:r>
            <a:endParaRPr lang="en-GB" sz="36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tabLst>
                <a:tab pos="1386840" algn="l"/>
              </a:tabLst>
            </a:pPr>
            <a:r>
              <a:rPr lang="vi-VN" sz="3600">
                <a:latin typeface="Times New Roman" panose="02020603050405020304" pitchFamily="18" charset="0"/>
                <a:ea typeface="MS Mincho"/>
                <a:cs typeface="Times New Roman" panose="02020603050405020304" pitchFamily="18" charset="0"/>
              </a:rPr>
              <a:t>... ...........................................................................................................................</a:t>
            </a:r>
            <a:endParaRPr lang="en-GB" sz="36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tabLst>
                <a:tab pos="1386840" algn="l"/>
              </a:tabLst>
            </a:pPr>
            <a:r>
              <a:rPr lang="vi-VN" sz="3600">
                <a:latin typeface="Times New Roman" panose="02020603050405020304" pitchFamily="18" charset="0"/>
                <a:ea typeface="MS Mincho"/>
                <a:cs typeface="Times New Roman" panose="02020603050405020304" pitchFamily="18" charset="0"/>
              </a:rPr>
              <a:t>2. Nội dung đã đảm bảo đáp ứng yêu cầu câu hỏi chưa?</a:t>
            </a:r>
            <a:endParaRPr lang="en-GB" sz="36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tabLst>
                <a:tab pos="1386840" algn="l"/>
              </a:tabLst>
            </a:pPr>
            <a:r>
              <a:rPr lang="vi-VN" sz="3600">
                <a:latin typeface="Times New Roman" panose="02020603050405020304" pitchFamily="18" charset="0"/>
                <a:ea typeface="MS Mincho"/>
                <a:cs typeface="Times New Roman" panose="02020603050405020304" pitchFamily="18" charset="0"/>
              </a:rPr>
              <a:t>..............................................................................................................................</a:t>
            </a:r>
            <a:endParaRPr lang="en-GB" sz="36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tabLst>
                <a:tab pos="1386840" algn="l"/>
              </a:tabLst>
            </a:pPr>
            <a:r>
              <a:rPr lang="vi-VN" sz="3600">
                <a:latin typeface="Times New Roman" panose="02020603050405020304" pitchFamily="18" charset="0"/>
                <a:ea typeface="MS Mincho"/>
                <a:cs typeface="Times New Roman" panose="02020603050405020304" pitchFamily="18" charset="0"/>
              </a:rPr>
              <a:t>3. Bài viết có sai chính tả không? Nếu có em sửa chữa như thế nào?</a:t>
            </a:r>
            <a:endParaRPr lang="en-GB" sz="36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tabLst>
                <a:tab pos="1386840" algn="l"/>
              </a:tabLst>
            </a:pPr>
            <a:r>
              <a:rPr lang="vi-VN" sz="3600">
                <a:latin typeface="Times New Roman" panose="02020603050405020304" pitchFamily="18" charset="0"/>
                <a:ea typeface="MS Mincho"/>
                <a:cs typeface="Times New Roman" panose="02020603050405020304" pitchFamily="18" charset="0"/>
              </a:rPr>
              <a:t>.............................................................................................................................</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a:off x="0"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2"/>
            <a:stretch>
              <a:fillRect t="-4777" b="-4777"/>
            </a:stretch>
          </a:blipFill>
        </p:spPr>
      </p:sp>
      <p:sp>
        <p:nvSpPr>
          <p:cNvPr id="3" name="Freeform 3"/>
          <p:cNvSpPr/>
          <p:nvPr/>
        </p:nvSpPr>
        <p:spPr>
          <a:xfrm>
            <a:off x="-268992" y="4128100"/>
            <a:ext cx="19184045" cy="9314518"/>
          </a:xfrm>
          <a:custGeom>
            <a:avLst/>
            <a:gdLst/>
            <a:ahLst/>
            <a:cxnLst/>
            <a:rect l="l" t="t" r="r" b="b"/>
            <a:pathLst>
              <a:path w="19184045" h="9314518">
                <a:moveTo>
                  <a:pt x="0" y="0"/>
                </a:moveTo>
                <a:lnTo>
                  <a:pt x="19184046" y="0"/>
                </a:lnTo>
                <a:lnTo>
                  <a:pt x="19184046" y="9314518"/>
                </a:lnTo>
                <a:lnTo>
                  <a:pt x="0" y="9314518"/>
                </a:lnTo>
                <a:lnTo>
                  <a:pt x="0" y="0"/>
                </a:lnTo>
                <a:close/>
              </a:path>
            </a:pathLst>
          </a:custGeom>
          <a:blipFill>
            <a:blip r:embed="rId3"/>
            <a:stretch>
              <a:fillRect/>
            </a:stretch>
          </a:blipFill>
        </p:spPr>
      </p:sp>
      <p:sp>
        <p:nvSpPr>
          <p:cNvPr id="7" name="Freeform 7"/>
          <p:cNvSpPr/>
          <p:nvPr/>
        </p:nvSpPr>
        <p:spPr>
          <a:xfrm>
            <a:off x="-1297277" y="7868787"/>
            <a:ext cx="16081668" cy="3645178"/>
          </a:xfrm>
          <a:custGeom>
            <a:avLst/>
            <a:gdLst/>
            <a:ahLst/>
            <a:cxnLst/>
            <a:rect l="l" t="t" r="r" b="b"/>
            <a:pathLst>
              <a:path w="16081668" h="3645178">
                <a:moveTo>
                  <a:pt x="0" y="0"/>
                </a:moveTo>
                <a:lnTo>
                  <a:pt x="16081668" y="0"/>
                </a:lnTo>
                <a:lnTo>
                  <a:pt x="16081668" y="3645179"/>
                </a:lnTo>
                <a:lnTo>
                  <a:pt x="0" y="3645179"/>
                </a:lnTo>
                <a:lnTo>
                  <a:pt x="0" y="0"/>
                </a:lnTo>
                <a:close/>
              </a:path>
            </a:pathLst>
          </a:custGeom>
          <a:blipFill>
            <a:blip r:embed="rId4"/>
            <a:stretch>
              <a:fillRect/>
            </a:stretch>
          </a:blipFill>
        </p:spPr>
      </p:sp>
      <p:sp>
        <p:nvSpPr>
          <p:cNvPr id="8" name="Freeform 8"/>
          <p:cNvSpPr/>
          <p:nvPr/>
        </p:nvSpPr>
        <p:spPr>
          <a:xfrm>
            <a:off x="14142221" y="8278631"/>
            <a:ext cx="4593801" cy="2383034"/>
          </a:xfrm>
          <a:custGeom>
            <a:avLst/>
            <a:gdLst/>
            <a:ahLst/>
            <a:cxnLst/>
            <a:rect l="l" t="t" r="r" b="b"/>
            <a:pathLst>
              <a:path w="4593801" h="2383034">
                <a:moveTo>
                  <a:pt x="0" y="0"/>
                </a:moveTo>
                <a:lnTo>
                  <a:pt x="4593802" y="0"/>
                </a:lnTo>
                <a:lnTo>
                  <a:pt x="4593802" y="2383034"/>
                </a:lnTo>
                <a:lnTo>
                  <a:pt x="0" y="2383034"/>
                </a:lnTo>
                <a:lnTo>
                  <a:pt x="0" y="0"/>
                </a:lnTo>
                <a:close/>
              </a:path>
            </a:pathLst>
          </a:custGeom>
          <a:blipFill>
            <a:blip r:embed="rId5"/>
            <a:stretch>
              <a:fillRect/>
            </a:stretch>
          </a:blipFill>
        </p:spPr>
      </p:sp>
      <p:sp>
        <p:nvSpPr>
          <p:cNvPr id="15" name="Rectangle 14"/>
          <p:cNvSpPr/>
          <p:nvPr/>
        </p:nvSpPr>
        <p:spPr>
          <a:xfrm>
            <a:off x="3278191" y="1212253"/>
            <a:ext cx="11506200" cy="3914918"/>
          </a:xfrm>
          <a:prstGeom prst="rect">
            <a:avLst/>
          </a:prstGeom>
        </p:spPr>
        <p:txBody>
          <a:bodyPr wrap="square">
            <a:spAutoFit/>
          </a:bodyPr>
          <a:lstStyle/>
          <a:p>
            <a:pPr algn="just">
              <a:lnSpc>
                <a:spcPct val="115000"/>
              </a:lnSpc>
              <a:spcAft>
                <a:spcPts val="0"/>
              </a:spcAft>
            </a:pPr>
            <a:r>
              <a:rPr lang="pt-BR" sz="5400">
                <a:latin typeface="Times New Roman" panose="02020603050405020304" pitchFamily="18" charset="0"/>
                <a:ea typeface="Times New Roman" panose="02020603050405020304" pitchFamily="18" charset="0"/>
                <a:cs typeface="Times New Roman" panose="02020603050405020304" pitchFamily="18" charset="0"/>
              </a:rPr>
              <a:t>HS thực hiện ở </a:t>
            </a:r>
            <a:r>
              <a:rPr lang="pt-BR" sz="5400" smtClean="0">
                <a:latin typeface="Times New Roman" panose="02020603050405020304" pitchFamily="18" charset="0"/>
                <a:ea typeface="Times New Roman" panose="02020603050405020304" pitchFamily="18" charset="0"/>
                <a:cs typeface="Times New Roman" panose="02020603050405020304" pitchFamily="18" charset="0"/>
              </a:rPr>
              <a:t>nhà</a:t>
            </a:r>
            <a:endParaRPr lang="en-GB" sz="54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pt-BR" sz="5400" b="1">
                <a:latin typeface="Times New Roman" panose="02020603050405020304" pitchFamily="18" charset="0"/>
                <a:ea typeface="Times New Roman" panose="02020603050405020304" pitchFamily="18" charset="0"/>
                <a:cs typeface="Times New Roman" panose="02020603050405020304" pitchFamily="18" charset="0"/>
              </a:rPr>
              <a:t>- </a:t>
            </a:r>
            <a:r>
              <a:rPr lang="pt-BR" sz="5400">
                <a:latin typeface="Times New Roman" panose="02020603050405020304" pitchFamily="18" charset="0"/>
                <a:ea typeface="Times New Roman" panose="02020603050405020304" pitchFamily="18" charset="0"/>
                <a:cs typeface="Times New Roman" panose="02020603050405020304" pitchFamily="18" charset="0"/>
              </a:rPr>
              <a:t>Tìm đọc các truyện ngắn của Kim Lân.</a:t>
            </a:r>
            <a:endParaRPr lang="en-GB" sz="54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tabLst>
                <a:tab pos="4594860" algn="l"/>
              </a:tabLst>
            </a:pPr>
            <a:r>
              <a:rPr lang="pt-BR" sz="5400">
                <a:latin typeface="Times New Roman" panose="02020603050405020304" pitchFamily="18" charset="0"/>
                <a:ea typeface="Times New Roman" panose="02020603050405020304" pitchFamily="18" charset="0"/>
                <a:cs typeface="Times New Roman" panose="02020603050405020304" pitchFamily="18" charset="0"/>
              </a:rPr>
              <a:t>- Soạn văn bản: “</a:t>
            </a:r>
            <a:r>
              <a:rPr lang="pt-BR" sz="5400" i="1">
                <a:latin typeface="Times New Roman" panose="02020603050405020304" pitchFamily="18" charset="0"/>
                <a:ea typeface="Times New Roman" panose="02020603050405020304" pitchFamily="18" charset="0"/>
                <a:cs typeface="Times New Roman" panose="02020603050405020304" pitchFamily="18" charset="0"/>
              </a:rPr>
              <a:t>Ông lão bên cầu</a:t>
            </a:r>
            <a:r>
              <a:rPr lang="pt-BR" sz="5400">
                <a:latin typeface="Times New Roman" panose="02020603050405020304" pitchFamily="18" charset="0"/>
                <a:ea typeface="Times New Roman" panose="02020603050405020304" pitchFamily="18" charset="0"/>
                <a:cs typeface="Times New Roman" panose="02020603050405020304" pitchFamily="18" charset="0"/>
              </a:rPr>
              <a:t>” (Hê- Minh- Uê)</a:t>
            </a:r>
            <a:endParaRPr lang="en-GB" sz="540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4777" b="-4777"/>
            </a:stretch>
          </a:blipFill>
        </p:spPr>
      </p:sp>
      <p:sp>
        <p:nvSpPr>
          <p:cNvPr id="3" name="TextBox 3"/>
          <p:cNvSpPr txBox="1"/>
          <p:nvPr/>
        </p:nvSpPr>
        <p:spPr>
          <a:xfrm>
            <a:off x="4488099" y="976778"/>
            <a:ext cx="9150275" cy="884858"/>
          </a:xfrm>
          <a:prstGeom prst="rect">
            <a:avLst/>
          </a:prstGeom>
        </p:spPr>
        <p:txBody>
          <a:bodyPr wrap="square" lIns="0" tIns="0" rIns="0" bIns="0" rtlCol="0" anchor="t">
            <a:spAutoFit/>
          </a:bodyPr>
          <a:lstStyle/>
          <a:p>
            <a:pPr algn="ctr">
              <a:lnSpc>
                <a:spcPts val="6937"/>
              </a:lnSpc>
              <a:spcBef>
                <a:spcPct val="0"/>
              </a:spcBef>
            </a:pPr>
            <a:r>
              <a:rPr lang="pt-BR" sz="8000" b="1"/>
              <a:t> </a:t>
            </a:r>
            <a:r>
              <a:rPr lang="pt-BR" sz="8000" b="1">
                <a:latin typeface="Times New Roman" panose="02020603050405020304" pitchFamily="18" charset="0"/>
                <a:cs typeface="Times New Roman" panose="02020603050405020304" pitchFamily="18" charset="0"/>
              </a:rPr>
              <a:t>Giới thiệu bài học</a:t>
            </a:r>
            <a:endParaRPr lang="en-US" sz="7459">
              <a:solidFill>
                <a:srgbClr val="257167"/>
              </a:solidFill>
              <a:latin typeface="Times New Roman" panose="02020603050405020304" pitchFamily="18" charset="0"/>
              <a:ea typeface="Lilita One"/>
              <a:cs typeface="Times New Roman" panose="02020603050405020304" pitchFamily="18" charset="0"/>
              <a:sym typeface="Lilita One"/>
            </a:endParaRPr>
          </a:p>
        </p:txBody>
      </p:sp>
      <p:sp>
        <p:nvSpPr>
          <p:cNvPr id="4" name="Freeform 4"/>
          <p:cNvSpPr/>
          <p:nvPr/>
        </p:nvSpPr>
        <p:spPr>
          <a:xfrm>
            <a:off x="2086514" y="6199721"/>
            <a:ext cx="17295702" cy="10886590"/>
          </a:xfrm>
          <a:custGeom>
            <a:avLst/>
            <a:gdLst/>
            <a:ahLst/>
            <a:cxnLst/>
            <a:rect l="l" t="t" r="r" b="b"/>
            <a:pathLst>
              <a:path w="17295702" h="10886590">
                <a:moveTo>
                  <a:pt x="0" y="0"/>
                </a:moveTo>
                <a:lnTo>
                  <a:pt x="17295702" y="0"/>
                </a:lnTo>
                <a:lnTo>
                  <a:pt x="17295702" y="10886589"/>
                </a:lnTo>
                <a:lnTo>
                  <a:pt x="0" y="10886589"/>
                </a:lnTo>
                <a:lnTo>
                  <a:pt x="0" y="0"/>
                </a:lnTo>
                <a:close/>
              </a:path>
            </a:pathLst>
          </a:custGeom>
          <a:blipFill>
            <a:blip r:embed="rId3"/>
            <a:stretch>
              <a:fillRect/>
            </a:stretch>
          </a:blipFill>
        </p:spPr>
      </p:sp>
      <p:sp>
        <p:nvSpPr>
          <p:cNvPr id="5" name="Freeform 5"/>
          <p:cNvSpPr/>
          <p:nvPr/>
        </p:nvSpPr>
        <p:spPr>
          <a:xfrm>
            <a:off x="14732590" y="-830581"/>
            <a:ext cx="5051575" cy="8543891"/>
          </a:xfrm>
          <a:custGeom>
            <a:avLst/>
            <a:gdLst/>
            <a:ahLst/>
            <a:cxnLst/>
            <a:rect l="l" t="t" r="r" b="b"/>
            <a:pathLst>
              <a:path w="5051575" h="8543891">
                <a:moveTo>
                  <a:pt x="0" y="0"/>
                </a:moveTo>
                <a:lnTo>
                  <a:pt x="5051576" y="0"/>
                </a:lnTo>
                <a:lnTo>
                  <a:pt x="5051576" y="8543891"/>
                </a:lnTo>
                <a:lnTo>
                  <a:pt x="0" y="8543891"/>
                </a:lnTo>
                <a:lnTo>
                  <a:pt x="0" y="0"/>
                </a:lnTo>
                <a:close/>
              </a:path>
            </a:pathLst>
          </a:custGeom>
          <a:blipFill>
            <a:blip r:embed="rId4"/>
            <a:stretch>
              <a:fillRect/>
            </a:stretch>
          </a:blipFill>
        </p:spPr>
      </p:sp>
      <p:grpSp>
        <p:nvGrpSpPr>
          <p:cNvPr id="6" name="Group 6"/>
          <p:cNvGrpSpPr/>
          <p:nvPr/>
        </p:nvGrpSpPr>
        <p:grpSpPr>
          <a:xfrm>
            <a:off x="2464529" y="2706109"/>
            <a:ext cx="13974593" cy="2511081"/>
            <a:chOff x="0" y="0"/>
            <a:chExt cx="2815378" cy="505893"/>
          </a:xfrm>
        </p:grpSpPr>
        <p:sp>
          <p:nvSpPr>
            <p:cNvPr id="7" name="Freeform 7"/>
            <p:cNvSpPr/>
            <p:nvPr/>
          </p:nvSpPr>
          <p:spPr>
            <a:xfrm>
              <a:off x="0" y="0"/>
              <a:ext cx="2815378" cy="505893"/>
            </a:xfrm>
            <a:custGeom>
              <a:avLst/>
              <a:gdLst/>
              <a:ahLst/>
              <a:cxnLst/>
              <a:rect l="l" t="t" r="r" b="b"/>
              <a:pathLst>
                <a:path w="2815378" h="505893">
                  <a:moveTo>
                    <a:pt x="18836" y="0"/>
                  </a:moveTo>
                  <a:lnTo>
                    <a:pt x="2796542" y="0"/>
                  </a:lnTo>
                  <a:cubicBezTo>
                    <a:pt x="2801538" y="0"/>
                    <a:pt x="2806329" y="1985"/>
                    <a:pt x="2809861" y="5517"/>
                  </a:cubicBezTo>
                  <a:cubicBezTo>
                    <a:pt x="2813394" y="9049"/>
                    <a:pt x="2815378" y="13840"/>
                    <a:pt x="2815378" y="18836"/>
                  </a:cubicBezTo>
                  <a:lnTo>
                    <a:pt x="2815378" y="487057"/>
                  </a:lnTo>
                  <a:cubicBezTo>
                    <a:pt x="2815378" y="492052"/>
                    <a:pt x="2813394" y="496843"/>
                    <a:pt x="2809861" y="500376"/>
                  </a:cubicBezTo>
                  <a:cubicBezTo>
                    <a:pt x="2806329" y="503908"/>
                    <a:pt x="2801538" y="505893"/>
                    <a:pt x="2796542" y="505893"/>
                  </a:cubicBezTo>
                  <a:lnTo>
                    <a:pt x="18836" y="505893"/>
                  </a:lnTo>
                  <a:cubicBezTo>
                    <a:pt x="13840" y="505893"/>
                    <a:pt x="9049" y="503908"/>
                    <a:pt x="5517" y="500376"/>
                  </a:cubicBezTo>
                  <a:cubicBezTo>
                    <a:pt x="1985" y="496843"/>
                    <a:pt x="0" y="492052"/>
                    <a:pt x="0" y="487057"/>
                  </a:cubicBezTo>
                  <a:lnTo>
                    <a:pt x="0" y="18836"/>
                  </a:lnTo>
                  <a:cubicBezTo>
                    <a:pt x="0" y="13840"/>
                    <a:pt x="1985" y="9049"/>
                    <a:pt x="5517" y="5517"/>
                  </a:cubicBezTo>
                  <a:cubicBezTo>
                    <a:pt x="9049" y="1985"/>
                    <a:pt x="13840" y="0"/>
                    <a:pt x="18836" y="0"/>
                  </a:cubicBezTo>
                  <a:close/>
                </a:path>
              </a:pathLst>
            </a:custGeom>
            <a:solidFill>
              <a:srgbClr val="FFFFFF"/>
            </a:solidFill>
          </p:spPr>
        </p:sp>
        <p:sp>
          <p:nvSpPr>
            <p:cNvPr id="8" name="TextBox 8"/>
            <p:cNvSpPr txBox="1"/>
            <p:nvPr/>
          </p:nvSpPr>
          <p:spPr>
            <a:xfrm>
              <a:off x="0" y="-38100"/>
              <a:ext cx="2815378" cy="543993"/>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9" name="Group 9"/>
          <p:cNvGrpSpPr/>
          <p:nvPr/>
        </p:nvGrpSpPr>
        <p:grpSpPr>
          <a:xfrm>
            <a:off x="2464529" y="5452129"/>
            <a:ext cx="13974593" cy="2511081"/>
            <a:chOff x="0" y="0"/>
            <a:chExt cx="2815378" cy="505893"/>
          </a:xfrm>
        </p:grpSpPr>
        <p:sp>
          <p:nvSpPr>
            <p:cNvPr id="10" name="Freeform 10"/>
            <p:cNvSpPr/>
            <p:nvPr/>
          </p:nvSpPr>
          <p:spPr>
            <a:xfrm>
              <a:off x="0" y="0"/>
              <a:ext cx="2815378" cy="505893"/>
            </a:xfrm>
            <a:custGeom>
              <a:avLst/>
              <a:gdLst/>
              <a:ahLst/>
              <a:cxnLst/>
              <a:rect l="l" t="t" r="r" b="b"/>
              <a:pathLst>
                <a:path w="2815378" h="505893">
                  <a:moveTo>
                    <a:pt x="18836" y="0"/>
                  </a:moveTo>
                  <a:lnTo>
                    <a:pt x="2796542" y="0"/>
                  </a:lnTo>
                  <a:cubicBezTo>
                    <a:pt x="2801538" y="0"/>
                    <a:pt x="2806329" y="1985"/>
                    <a:pt x="2809861" y="5517"/>
                  </a:cubicBezTo>
                  <a:cubicBezTo>
                    <a:pt x="2813394" y="9049"/>
                    <a:pt x="2815378" y="13840"/>
                    <a:pt x="2815378" y="18836"/>
                  </a:cubicBezTo>
                  <a:lnTo>
                    <a:pt x="2815378" y="487057"/>
                  </a:lnTo>
                  <a:cubicBezTo>
                    <a:pt x="2815378" y="492052"/>
                    <a:pt x="2813394" y="496843"/>
                    <a:pt x="2809861" y="500376"/>
                  </a:cubicBezTo>
                  <a:cubicBezTo>
                    <a:pt x="2806329" y="503908"/>
                    <a:pt x="2801538" y="505893"/>
                    <a:pt x="2796542" y="505893"/>
                  </a:cubicBezTo>
                  <a:lnTo>
                    <a:pt x="18836" y="505893"/>
                  </a:lnTo>
                  <a:cubicBezTo>
                    <a:pt x="13840" y="505893"/>
                    <a:pt x="9049" y="503908"/>
                    <a:pt x="5517" y="500376"/>
                  </a:cubicBezTo>
                  <a:cubicBezTo>
                    <a:pt x="1985" y="496843"/>
                    <a:pt x="0" y="492052"/>
                    <a:pt x="0" y="487057"/>
                  </a:cubicBezTo>
                  <a:lnTo>
                    <a:pt x="0" y="18836"/>
                  </a:lnTo>
                  <a:cubicBezTo>
                    <a:pt x="0" y="13840"/>
                    <a:pt x="1985" y="9049"/>
                    <a:pt x="5517" y="5517"/>
                  </a:cubicBezTo>
                  <a:cubicBezTo>
                    <a:pt x="9049" y="1985"/>
                    <a:pt x="13840" y="0"/>
                    <a:pt x="18836" y="0"/>
                  </a:cubicBezTo>
                  <a:close/>
                </a:path>
              </a:pathLst>
            </a:custGeom>
            <a:solidFill>
              <a:srgbClr val="FFFFFF"/>
            </a:solidFill>
          </p:spPr>
        </p:sp>
        <p:sp>
          <p:nvSpPr>
            <p:cNvPr id="11" name="TextBox 11"/>
            <p:cNvSpPr txBox="1"/>
            <p:nvPr/>
          </p:nvSpPr>
          <p:spPr>
            <a:xfrm>
              <a:off x="0" y="-38100"/>
              <a:ext cx="2815378" cy="543993"/>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2" name="TextBox 12"/>
          <p:cNvSpPr txBox="1"/>
          <p:nvPr/>
        </p:nvSpPr>
        <p:spPr>
          <a:xfrm>
            <a:off x="3050141" y="2857024"/>
            <a:ext cx="12745235" cy="2031325"/>
          </a:xfrm>
          <a:prstGeom prst="rect">
            <a:avLst/>
          </a:prstGeom>
        </p:spPr>
        <p:txBody>
          <a:bodyPr lIns="0" tIns="0" rIns="0" bIns="0" rtlCol="0" anchor="t">
            <a:spAutoFit/>
          </a:bodyPr>
          <a:lstStyle/>
          <a:p>
            <a:r>
              <a:rPr lang="pt-BR" sz="4400" b="1">
                <a:latin typeface="Times New Roman" panose="02020603050405020304" pitchFamily="18" charset="0"/>
                <a:cs typeface="Times New Roman" panose="02020603050405020304" pitchFamily="18" charset="0"/>
              </a:rPr>
              <a:t>- VB đọc chính:</a:t>
            </a:r>
            <a:endParaRPr lang="en-GB" sz="4400">
              <a:latin typeface="Times New Roman" panose="02020603050405020304" pitchFamily="18" charset="0"/>
              <a:cs typeface="Times New Roman" panose="02020603050405020304" pitchFamily="18" charset="0"/>
            </a:endParaRPr>
          </a:p>
          <a:p>
            <a:r>
              <a:rPr lang="pt-BR" sz="4400">
                <a:latin typeface="Times New Roman" panose="02020603050405020304" pitchFamily="18" charset="0"/>
                <a:cs typeface="Times New Roman" panose="02020603050405020304" pitchFamily="18" charset="0"/>
              </a:rPr>
              <a:t>+ VB1: </a:t>
            </a:r>
            <a:r>
              <a:rPr lang="pt-BR" sz="4400" i="1">
                <a:latin typeface="Times New Roman" panose="02020603050405020304" pitchFamily="18" charset="0"/>
                <a:cs typeface="Times New Roman" panose="02020603050405020304" pitchFamily="18" charset="0"/>
              </a:rPr>
              <a:t>Làng</a:t>
            </a:r>
            <a:r>
              <a:rPr lang="pt-BR" sz="4400">
                <a:latin typeface="Times New Roman" panose="02020603050405020304" pitchFamily="18" charset="0"/>
                <a:cs typeface="Times New Roman" panose="02020603050405020304" pitchFamily="18" charset="0"/>
              </a:rPr>
              <a:t> (Kim Lân)</a:t>
            </a:r>
            <a:endParaRPr lang="en-GB" sz="4400">
              <a:latin typeface="Times New Roman" panose="02020603050405020304" pitchFamily="18" charset="0"/>
              <a:cs typeface="Times New Roman" panose="02020603050405020304" pitchFamily="18" charset="0"/>
            </a:endParaRPr>
          </a:p>
          <a:p>
            <a:r>
              <a:rPr lang="pt-BR" sz="4400">
                <a:latin typeface="Times New Roman" panose="02020603050405020304" pitchFamily="18" charset="0"/>
                <a:cs typeface="Times New Roman" panose="02020603050405020304" pitchFamily="18" charset="0"/>
              </a:rPr>
              <a:t>+ VB2: </a:t>
            </a:r>
            <a:r>
              <a:rPr lang="pt-BR" sz="4400" i="1">
                <a:latin typeface="Times New Roman" panose="02020603050405020304" pitchFamily="18" charset="0"/>
                <a:cs typeface="Times New Roman" panose="02020603050405020304" pitchFamily="18" charset="0"/>
              </a:rPr>
              <a:t>Ông lão bên chiếc cầu</a:t>
            </a:r>
            <a:r>
              <a:rPr lang="pt-BR" sz="4400">
                <a:latin typeface="Times New Roman" panose="02020603050405020304" pitchFamily="18" charset="0"/>
                <a:cs typeface="Times New Roman" panose="02020603050405020304" pitchFamily="18" charset="0"/>
              </a:rPr>
              <a:t> (Hê-minh-uê)</a:t>
            </a:r>
            <a:endParaRPr lang="en-GB" sz="4400">
              <a:latin typeface="Times New Roman" panose="02020603050405020304" pitchFamily="18" charset="0"/>
              <a:cs typeface="Times New Roman" panose="02020603050405020304" pitchFamily="18" charset="0"/>
            </a:endParaRPr>
          </a:p>
        </p:txBody>
      </p:sp>
      <p:sp>
        <p:nvSpPr>
          <p:cNvPr id="13" name="TextBox 13"/>
          <p:cNvSpPr txBox="1"/>
          <p:nvPr/>
        </p:nvSpPr>
        <p:spPr>
          <a:xfrm>
            <a:off x="3050141" y="5603044"/>
            <a:ext cx="12745235" cy="2031325"/>
          </a:xfrm>
          <a:prstGeom prst="rect">
            <a:avLst/>
          </a:prstGeom>
        </p:spPr>
        <p:txBody>
          <a:bodyPr lIns="0" tIns="0" rIns="0" bIns="0" rtlCol="0" anchor="t">
            <a:spAutoFit/>
          </a:bodyPr>
          <a:lstStyle/>
          <a:p>
            <a:r>
              <a:rPr lang="vi-VN" sz="4400" b="1">
                <a:latin typeface="Times New Roman" panose="02020603050405020304" pitchFamily="18" charset="0"/>
                <a:cs typeface="Times New Roman" panose="02020603050405020304" pitchFamily="18" charset="0"/>
              </a:rPr>
              <a:t>- VB thực hành đọc: </a:t>
            </a:r>
            <a:endParaRPr lang="en-GB" sz="4400">
              <a:latin typeface="Times New Roman" panose="02020603050405020304" pitchFamily="18" charset="0"/>
              <a:cs typeface="Times New Roman" panose="02020603050405020304" pitchFamily="18" charset="0"/>
            </a:endParaRPr>
          </a:p>
          <a:p>
            <a:r>
              <a:rPr lang="vi-VN" sz="4400" i="1">
                <a:latin typeface="Times New Roman" panose="02020603050405020304" pitchFamily="18" charset="0"/>
                <a:cs typeface="Times New Roman" panose="02020603050405020304" pitchFamily="18" charset="0"/>
              </a:rPr>
              <a:t>+ </a:t>
            </a:r>
            <a:r>
              <a:rPr lang="pt-BR" sz="4400" i="1">
                <a:latin typeface="Times New Roman" panose="02020603050405020304" pitchFamily="18" charset="0"/>
                <a:cs typeface="Times New Roman" panose="02020603050405020304" pitchFamily="18" charset="0"/>
              </a:rPr>
              <a:t>Chiếc lược ngà</a:t>
            </a:r>
            <a:r>
              <a:rPr lang="pt-BR" sz="4400">
                <a:latin typeface="Times New Roman" panose="02020603050405020304" pitchFamily="18" charset="0"/>
                <a:cs typeface="Times New Roman" panose="02020603050405020304" pitchFamily="18" charset="0"/>
              </a:rPr>
              <a:t> (Nguyễn Quang Sáng)</a:t>
            </a:r>
            <a:endParaRPr lang="en-GB" sz="4400">
              <a:latin typeface="Times New Roman" panose="02020603050405020304" pitchFamily="18" charset="0"/>
              <a:cs typeface="Times New Roman" panose="02020603050405020304" pitchFamily="18" charset="0"/>
            </a:endParaRPr>
          </a:p>
          <a:p>
            <a:r>
              <a:rPr lang="vi-VN" sz="4400" i="1">
                <a:latin typeface="Times New Roman" panose="02020603050405020304" pitchFamily="18" charset="0"/>
                <a:cs typeface="Times New Roman" panose="02020603050405020304" pitchFamily="18" charset="0"/>
              </a:rPr>
              <a:t>+ </a:t>
            </a:r>
            <a:r>
              <a:rPr lang="pt-BR" sz="4400" i="1">
                <a:latin typeface="Times New Roman" panose="02020603050405020304" pitchFamily="18" charset="0"/>
                <a:cs typeface="Times New Roman" panose="02020603050405020304" pitchFamily="18" charset="0"/>
              </a:rPr>
              <a:t>Chiếc lá cuối cùng</a:t>
            </a:r>
            <a:r>
              <a:rPr lang="pt-BR" sz="4400">
                <a:latin typeface="Times New Roman" panose="02020603050405020304" pitchFamily="18" charset="0"/>
                <a:cs typeface="Times New Roman" panose="02020603050405020304" pitchFamily="18" charset="0"/>
              </a:rPr>
              <a:t> (O’ Hen-ri)</a:t>
            </a:r>
            <a:endParaRPr lang="en-GB" sz="4400">
              <a:latin typeface="Times New Roman" panose="02020603050405020304" pitchFamily="18" charset="0"/>
              <a:cs typeface="Times New Roman" panose="02020603050405020304" pitchFamily="18" charset="0"/>
            </a:endParaRPr>
          </a:p>
        </p:txBody>
      </p:sp>
      <p:sp>
        <p:nvSpPr>
          <p:cNvPr id="14" name="Freeform 14"/>
          <p:cNvSpPr/>
          <p:nvPr/>
        </p:nvSpPr>
        <p:spPr>
          <a:xfrm>
            <a:off x="-1297277" y="7868787"/>
            <a:ext cx="16081668" cy="3645178"/>
          </a:xfrm>
          <a:custGeom>
            <a:avLst/>
            <a:gdLst/>
            <a:ahLst/>
            <a:cxnLst/>
            <a:rect l="l" t="t" r="r" b="b"/>
            <a:pathLst>
              <a:path w="16081668" h="3645178">
                <a:moveTo>
                  <a:pt x="0" y="0"/>
                </a:moveTo>
                <a:lnTo>
                  <a:pt x="16081668" y="0"/>
                </a:lnTo>
                <a:lnTo>
                  <a:pt x="16081668" y="3645179"/>
                </a:lnTo>
                <a:lnTo>
                  <a:pt x="0" y="3645179"/>
                </a:lnTo>
                <a:lnTo>
                  <a:pt x="0" y="0"/>
                </a:lnTo>
                <a:close/>
              </a:path>
            </a:pathLst>
          </a:custGeom>
          <a:blipFill>
            <a:blip r:embed="rId5"/>
            <a:stretch>
              <a:fillRect/>
            </a:stretch>
          </a:blipFill>
        </p:spPr>
      </p:sp>
      <p:sp>
        <p:nvSpPr>
          <p:cNvPr id="15" name="Freeform 15"/>
          <p:cNvSpPr/>
          <p:nvPr/>
        </p:nvSpPr>
        <p:spPr>
          <a:xfrm>
            <a:off x="14142221" y="8278631"/>
            <a:ext cx="4593801" cy="2383034"/>
          </a:xfrm>
          <a:custGeom>
            <a:avLst/>
            <a:gdLst/>
            <a:ahLst/>
            <a:cxnLst/>
            <a:rect l="l" t="t" r="r" b="b"/>
            <a:pathLst>
              <a:path w="4593801" h="2383034">
                <a:moveTo>
                  <a:pt x="0" y="0"/>
                </a:moveTo>
                <a:lnTo>
                  <a:pt x="4593802" y="0"/>
                </a:lnTo>
                <a:lnTo>
                  <a:pt x="4593802" y="2383034"/>
                </a:lnTo>
                <a:lnTo>
                  <a:pt x="0" y="2383034"/>
                </a:lnTo>
                <a:lnTo>
                  <a:pt x="0" y="0"/>
                </a:lnTo>
                <a:close/>
              </a:path>
            </a:pathLst>
          </a:custGeom>
          <a:blipFill>
            <a:blip r:embed="rId6"/>
            <a:stretch>
              <a:fillRect/>
            </a:stretch>
          </a:blipFill>
        </p:spPr>
      </p:sp>
      <p:sp>
        <p:nvSpPr>
          <p:cNvPr id="17" name="TextBox 17"/>
          <p:cNvSpPr txBox="1"/>
          <p:nvPr/>
        </p:nvSpPr>
        <p:spPr>
          <a:xfrm>
            <a:off x="1848878" y="6370719"/>
            <a:ext cx="934598" cy="607226"/>
          </a:xfrm>
          <a:prstGeom prst="rect">
            <a:avLst/>
          </a:prstGeom>
        </p:spPr>
        <p:txBody>
          <a:bodyPr lIns="0" tIns="0" rIns="0" bIns="0" rtlCol="0" anchor="t">
            <a:spAutoFit/>
          </a:bodyPr>
          <a:lstStyle/>
          <a:p>
            <a:pPr algn="ctr">
              <a:lnSpc>
                <a:spcPts val="4986"/>
              </a:lnSpc>
              <a:spcBef>
                <a:spcPct val="0"/>
              </a:spcBef>
            </a:pPr>
            <a:r>
              <a:rPr lang="en-US" sz="3561">
                <a:solidFill>
                  <a:srgbClr val="FFFFFF"/>
                </a:solidFill>
                <a:latin typeface="One Little Font Bold"/>
                <a:ea typeface="One Little Font Bold"/>
                <a:cs typeface="One Little Font Bold"/>
                <a:sym typeface="One Little Font Bold"/>
              </a:rPr>
              <a:t>02</a:t>
            </a:r>
          </a:p>
        </p:txBody>
      </p:sp>
    </p:spTree>
    <p:extLst>
      <p:ext uri="{BB962C8B-B14F-4D97-AF65-F5344CB8AC3E}">
        <p14:creationId xmlns:p14="http://schemas.microsoft.com/office/powerpoint/2010/main" val="957234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par>
                                <p:cTn id="13" presetID="16" presetClass="entr" presetSubtype="21"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arn(inVertical)">
                                      <p:cBhvr>
                                        <p:cTn id="20" dur="500"/>
                                        <p:tgtEl>
                                          <p:spTgt spid="13"/>
                                        </p:tgtEl>
                                      </p:cBhvr>
                                    </p:animEffect>
                                  </p:childTnLst>
                                </p:cTn>
                              </p:par>
                              <p:par>
                                <p:cTn id="21" presetID="16" presetClass="entr" presetSubtype="21"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arn(inVertical)">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a:off x="0"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2"/>
            <a:stretch>
              <a:fillRect t="-4777" b="-4777"/>
            </a:stretch>
          </a:blipFill>
        </p:spPr>
      </p:sp>
      <p:sp>
        <p:nvSpPr>
          <p:cNvPr id="3" name="Freeform 3"/>
          <p:cNvSpPr/>
          <p:nvPr/>
        </p:nvSpPr>
        <p:spPr>
          <a:xfrm>
            <a:off x="15211586" y="1258100"/>
            <a:ext cx="5051575" cy="8543891"/>
          </a:xfrm>
          <a:custGeom>
            <a:avLst/>
            <a:gdLst/>
            <a:ahLst/>
            <a:cxnLst/>
            <a:rect l="l" t="t" r="r" b="b"/>
            <a:pathLst>
              <a:path w="5051575" h="8543891">
                <a:moveTo>
                  <a:pt x="0" y="0"/>
                </a:moveTo>
                <a:lnTo>
                  <a:pt x="5051575" y="0"/>
                </a:lnTo>
                <a:lnTo>
                  <a:pt x="5051575" y="8543891"/>
                </a:lnTo>
                <a:lnTo>
                  <a:pt x="0" y="8543891"/>
                </a:lnTo>
                <a:lnTo>
                  <a:pt x="0" y="0"/>
                </a:lnTo>
                <a:close/>
              </a:path>
            </a:pathLst>
          </a:custGeom>
          <a:blipFill>
            <a:blip r:embed="rId3"/>
            <a:stretch>
              <a:fillRect/>
            </a:stretch>
          </a:blipFill>
        </p:spPr>
      </p:sp>
      <p:sp>
        <p:nvSpPr>
          <p:cNvPr id="4" name="TextBox 4"/>
          <p:cNvSpPr txBox="1"/>
          <p:nvPr/>
        </p:nvSpPr>
        <p:spPr>
          <a:xfrm>
            <a:off x="3873013" y="2762259"/>
            <a:ext cx="10541975" cy="2810723"/>
          </a:xfrm>
          <a:prstGeom prst="rect">
            <a:avLst/>
          </a:prstGeom>
        </p:spPr>
        <p:txBody>
          <a:bodyPr lIns="0" tIns="0" rIns="0" bIns="0" rtlCol="0" anchor="t">
            <a:spAutoFit/>
          </a:bodyPr>
          <a:lstStyle/>
          <a:p>
            <a:pPr marL="0" lvl="0" indent="0" algn="ctr">
              <a:lnSpc>
                <a:spcPts val="10681"/>
              </a:lnSpc>
              <a:spcBef>
                <a:spcPct val="0"/>
              </a:spcBef>
            </a:pPr>
            <a:r>
              <a:rPr lang="en-US" sz="11485" b="1" u="none" strike="noStrike">
                <a:solidFill>
                  <a:srgbClr val="257167"/>
                </a:solidFill>
                <a:effectLst>
                  <a:outerShdw blurRad="38100" dist="38100" dir="2700000" algn="tl">
                    <a:srgbClr val="000000">
                      <a:alpha val="43137"/>
                    </a:srgbClr>
                  </a:outerShdw>
                </a:effectLst>
                <a:latin typeface="Times New Roman" panose="02020603050405020304" pitchFamily="18" charset="0"/>
                <a:ea typeface="Lilita One"/>
                <a:cs typeface="Times New Roman" panose="02020603050405020304" pitchFamily="18" charset="0"/>
                <a:sym typeface="Lilita One"/>
              </a:rPr>
              <a:t>THANK</a:t>
            </a:r>
          </a:p>
          <a:p>
            <a:pPr marL="0" lvl="0" indent="0" algn="ctr">
              <a:lnSpc>
                <a:spcPts val="10681"/>
              </a:lnSpc>
              <a:spcBef>
                <a:spcPct val="0"/>
              </a:spcBef>
            </a:pPr>
            <a:r>
              <a:rPr lang="en-US" sz="11485" b="1" u="none" strike="noStrike">
                <a:solidFill>
                  <a:srgbClr val="257167"/>
                </a:solidFill>
                <a:effectLst>
                  <a:outerShdw blurRad="38100" dist="38100" dir="2700000" algn="tl">
                    <a:srgbClr val="000000">
                      <a:alpha val="43137"/>
                    </a:srgbClr>
                  </a:outerShdw>
                </a:effectLst>
                <a:latin typeface="Times New Roman" panose="02020603050405020304" pitchFamily="18" charset="0"/>
                <a:ea typeface="Lilita One"/>
                <a:cs typeface="Times New Roman" panose="02020603050405020304" pitchFamily="18" charset="0"/>
                <a:sym typeface="Lilita One"/>
              </a:rPr>
              <a:t>YOU</a:t>
            </a:r>
          </a:p>
        </p:txBody>
      </p:sp>
      <p:sp>
        <p:nvSpPr>
          <p:cNvPr id="5" name="Freeform 5"/>
          <p:cNvSpPr/>
          <p:nvPr/>
        </p:nvSpPr>
        <p:spPr>
          <a:xfrm>
            <a:off x="-784785" y="5530045"/>
            <a:ext cx="19274505" cy="9010831"/>
          </a:xfrm>
          <a:custGeom>
            <a:avLst/>
            <a:gdLst/>
            <a:ahLst/>
            <a:cxnLst/>
            <a:rect l="l" t="t" r="r" b="b"/>
            <a:pathLst>
              <a:path w="19274505" h="9010831">
                <a:moveTo>
                  <a:pt x="0" y="0"/>
                </a:moveTo>
                <a:lnTo>
                  <a:pt x="19274505" y="0"/>
                </a:lnTo>
                <a:lnTo>
                  <a:pt x="19274505" y="9010832"/>
                </a:lnTo>
                <a:lnTo>
                  <a:pt x="0" y="9010832"/>
                </a:lnTo>
                <a:lnTo>
                  <a:pt x="0" y="0"/>
                </a:lnTo>
                <a:close/>
              </a:path>
            </a:pathLst>
          </a:custGeom>
          <a:blipFill>
            <a:blip r:embed="rId4"/>
            <a:stretch>
              <a:fillRect/>
            </a:stretch>
          </a:blipFill>
        </p:spPr>
      </p:sp>
      <p:sp>
        <p:nvSpPr>
          <p:cNvPr id="6" name="Freeform 6"/>
          <p:cNvSpPr/>
          <p:nvPr/>
        </p:nvSpPr>
        <p:spPr>
          <a:xfrm>
            <a:off x="-1297277" y="7868787"/>
            <a:ext cx="16081668" cy="3645178"/>
          </a:xfrm>
          <a:custGeom>
            <a:avLst/>
            <a:gdLst/>
            <a:ahLst/>
            <a:cxnLst/>
            <a:rect l="l" t="t" r="r" b="b"/>
            <a:pathLst>
              <a:path w="16081668" h="3645178">
                <a:moveTo>
                  <a:pt x="0" y="0"/>
                </a:moveTo>
                <a:lnTo>
                  <a:pt x="16081668" y="0"/>
                </a:lnTo>
                <a:lnTo>
                  <a:pt x="16081668" y="3645179"/>
                </a:lnTo>
                <a:lnTo>
                  <a:pt x="0" y="3645179"/>
                </a:lnTo>
                <a:lnTo>
                  <a:pt x="0" y="0"/>
                </a:lnTo>
                <a:close/>
              </a:path>
            </a:pathLst>
          </a:custGeom>
          <a:blipFill>
            <a:blip r:embed="rId5"/>
            <a:stretch>
              <a:fillRect/>
            </a:stretch>
          </a:blipFill>
        </p:spPr>
      </p:sp>
      <p:sp>
        <p:nvSpPr>
          <p:cNvPr id="7" name="Freeform 7"/>
          <p:cNvSpPr/>
          <p:nvPr/>
        </p:nvSpPr>
        <p:spPr>
          <a:xfrm>
            <a:off x="14142221" y="8278631"/>
            <a:ext cx="4593801" cy="2383034"/>
          </a:xfrm>
          <a:custGeom>
            <a:avLst/>
            <a:gdLst/>
            <a:ahLst/>
            <a:cxnLst/>
            <a:rect l="l" t="t" r="r" b="b"/>
            <a:pathLst>
              <a:path w="4593801" h="2383034">
                <a:moveTo>
                  <a:pt x="0" y="0"/>
                </a:moveTo>
                <a:lnTo>
                  <a:pt x="4593802" y="0"/>
                </a:lnTo>
                <a:lnTo>
                  <a:pt x="4593802" y="2383034"/>
                </a:lnTo>
                <a:lnTo>
                  <a:pt x="0" y="2383034"/>
                </a:lnTo>
                <a:lnTo>
                  <a:pt x="0" y="0"/>
                </a:lnTo>
                <a:close/>
              </a:path>
            </a:pathLst>
          </a:custGeom>
          <a:blipFill>
            <a:blip r:embed="rId6"/>
            <a:stretch>
              <a:fillRect/>
            </a:stretch>
          </a:blipFill>
        </p:spPr>
      </p:sp>
      <p:sp>
        <p:nvSpPr>
          <p:cNvPr id="8" name="Freeform 8"/>
          <p:cNvSpPr/>
          <p:nvPr/>
        </p:nvSpPr>
        <p:spPr>
          <a:xfrm>
            <a:off x="-3087507" y="601646"/>
            <a:ext cx="6757559" cy="5414494"/>
          </a:xfrm>
          <a:custGeom>
            <a:avLst/>
            <a:gdLst/>
            <a:ahLst/>
            <a:cxnLst/>
            <a:rect l="l" t="t" r="r" b="b"/>
            <a:pathLst>
              <a:path w="6757559" h="5414494">
                <a:moveTo>
                  <a:pt x="0" y="0"/>
                </a:moveTo>
                <a:lnTo>
                  <a:pt x="6757559" y="0"/>
                </a:lnTo>
                <a:lnTo>
                  <a:pt x="6757559" y="5414494"/>
                </a:lnTo>
                <a:lnTo>
                  <a:pt x="0" y="5414494"/>
                </a:lnTo>
                <a:lnTo>
                  <a:pt x="0" y="0"/>
                </a:lnTo>
                <a:close/>
              </a:path>
            </a:pathLst>
          </a:custGeom>
          <a:blipFill>
            <a:blip r:embed="rId7"/>
            <a:stretch>
              <a:fillRect/>
            </a:stretch>
          </a:blipFill>
        </p:spPr>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a:off x="0"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2"/>
            <a:stretch>
              <a:fillRect t="-4777" b="-4777"/>
            </a:stretch>
          </a:blipFill>
        </p:spPr>
      </p:sp>
      <p:sp>
        <p:nvSpPr>
          <p:cNvPr id="27" name="Freeform 27"/>
          <p:cNvSpPr/>
          <p:nvPr/>
        </p:nvSpPr>
        <p:spPr>
          <a:xfrm>
            <a:off x="-330457" y="7951813"/>
            <a:ext cx="19175494" cy="4670374"/>
          </a:xfrm>
          <a:custGeom>
            <a:avLst/>
            <a:gdLst/>
            <a:ahLst/>
            <a:cxnLst/>
            <a:rect l="l" t="t" r="r" b="b"/>
            <a:pathLst>
              <a:path w="19175494" h="4670374">
                <a:moveTo>
                  <a:pt x="0" y="0"/>
                </a:moveTo>
                <a:lnTo>
                  <a:pt x="19175494" y="0"/>
                </a:lnTo>
                <a:lnTo>
                  <a:pt x="19175494" y="4670374"/>
                </a:lnTo>
                <a:lnTo>
                  <a:pt x="0" y="4670374"/>
                </a:lnTo>
                <a:lnTo>
                  <a:pt x="0" y="0"/>
                </a:lnTo>
                <a:close/>
              </a:path>
            </a:pathLst>
          </a:custGeom>
          <a:blipFill>
            <a:blip r:embed="rId3"/>
            <a:stretch>
              <a:fillRect l="-29038"/>
            </a:stretch>
          </a:blipFill>
        </p:spPr>
      </p:sp>
      <p:sp>
        <p:nvSpPr>
          <p:cNvPr id="28" name="Freeform 28"/>
          <p:cNvSpPr/>
          <p:nvPr/>
        </p:nvSpPr>
        <p:spPr>
          <a:xfrm>
            <a:off x="-1297277" y="7868787"/>
            <a:ext cx="16081668" cy="3645178"/>
          </a:xfrm>
          <a:custGeom>
            <a:avLst/>
            <a:gdLst/>
            <a:ahLst/>
            <a:cxnLst/>
            <a:rect l="l" t="t" r="r" b="b"/>
            <a:pathLst>
              <a:path w="16081668" h="3645178">
                <a:moveTo>
                  <a:pt x="0" y="0"/>
                </a:moveTo>
                <a:lnTo>
                  <a:pt x="16081668" y="0"/>
                </a:lnTo>
                <a:lnTo>
                  <a:pt x="16081668" y="3645179"/>
                </a:lnTo>
                <a:lnTo>
                  <a:pt x="0" y="3645179"/>
                </a:lnTo>
                <a:lnTo>
                  <a:pt x="0" y="0"/>
                </a:lnTo>
                <a:close/>
              </a:path>
            </a:pathLst>
          </a:custGeom>
          <a:blipFill>
            <a:blip r:embed="rId4"/>
            <a:stretch>
              <a:fillRect/>
            </a:stretch>
          </a:blipFill>
        </p:spPr>
      </p:sp>
      <p:sp>
        <p:nvSpPr>
          <p:cNvPr id="29" name="Freeform 29"/>
          <p:cNvSpPr/>
          <p:nvPr/>
        </p:nvSpPr>
        <p:spPr>
          <a:xfrm>
            <a:off x="14142221" y="8278631"/>
            <a:ext cx="4593801" cy="2383034"/>
          </a:xfrm>
          <a:custGeom>
            <a:avLst/>
            <a:gdLst/>
            <a:ahLst/>
            <a:cxnLst/>
            <a:rect l="l" t="t" r="r" b="b"/>
            <a:pathLst>
              <a:path w="4593801" h="2383034">
                <a:moveTo>
                  <a:pt x="0" y="0"/>
                </a:moveTo>
                <a:lnTo>
                  <a:pt x="4593802" y="0"/>
                </a:lnTo>
                <a:lnTo>
                  <a:pt x="4593802" y="2383034"/>
                </a:lnTo>
                <a:lnTo>
                  <a:pt x="0" y="2383034"/>
                </a:lnTo>
                <a:lnTo>
                  <a:pt x="0" y="0"/>
                </a:lnTo>
                <a:close/>
              </a:path>
            </a:pathLst>
          </a:custGeom>
          <a:blipFill>
            <a:blip r:embed="rId5"/>
            <a:stretch>
              <a:fillRect/>
            </a:stretch>
          </a:blipFill>
        </p:spPr>
      </p:sp>
      <p:sp>
        <p:nvSpPr>
          <p:cNvPr id="34" name="Rectangle 33"/>
          <p:cNvSpPr/>
          <p:nvPr/>
        </p:nvSpPr>
        <p:spPr>
          <a:xfrm>
            <a:off x="5029200" y="605989"/>
            <a:ext cx="7467365" cy="873701"/>
          </a:xfrm>
          <a:prstGeom prst="rect">
            <a:avLst/>
          </a:prstGeom>
        </p:spPr>
        <p:txBody>
          <a:bodyPr wrap="none">
            <a:spAutoFit/>
          </a:bodyPr>
          <a:lstStyle/>
          <a:p>
            <a:pPr algn="just">
              <a:lnSpc>
                <a:spcPct val="115000"/>
              </a:lnSpc>
              <a:spcAft>
                <a:spcPts val="800"/>
              </a:spcAft>
              <a:tabLst>
                <a:tab pos="1386840" algn="l"/>
              </a:tabLst>
            </a:pPr>
            <a:r>
              <a:rPr lang="de-DE" sz="4800" b="1">
                <a:latin typeface="Times New Roman" panose="02020603050405020304" pitchFamily="18" charset="0"/>
                <a:ea typeface="Times New Roman" panose="02020603050405020304" pitchFamily="18" charset="0"/>
                <a:cs typeface="Times New Roman" panose="02020603050405020304" pitchFamily="18" charset="0"/>
              </a:rPr>
              <a:t>I. KIẾN THỨC NGỮ VĂN </a:t>
            </a:r>
            <a:endParaRPr lang="en-GB" sz="48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35" name="Rectangle 34"/>
          <p:cNvSpPr/>
          <p:nvPr/>
        </p:nvSpPr>
        <p:spPr>
          <a:xfrm>
            <a:off x="3152894" y="1819126"/>
            <a:ext cx="12208791" cy="830997"/>
          </a:xfrm>
          <a:prstGeom prst="rect">
            <a:avLst/>
          </a:prstGeom>
        </p:spPr>
        <p:txBody>
          <a:bodyPr wrap="none">
            <a:spAutoFit/>
          </a:bodyPr>
          <a:lstStyle/>
          <a:p>
            <a:r>
              <a:rPr lang="vi-VN" sz="4800" b="1">
                <a:latin typeface="Times New Roman" panose="02020603050405020304" pitchFamily="18" charset="0"/>
                <a:ea typeface="Times New Roman" panose="02020603050405020304" pitchFamily="18" charset="0"/>
                <a:cs typeface="Times New Roman" panose="02020603050405020304" pitchFamily="18" charset="0"/>
              </a:rPr>
              <a:t>1. Nội dung và hình thức của văn bản văn học</a:t>
            </a:r>
            <a:endParaRPr lang="en-GB" sz="7200">
              <a:latin typeface="Times New Roman" panose="02020603050405020304" pitchFamily="18" charset="0"/>
              <a:cs typeface="Times New Roman" panose="02020603050405020304" pitchFamily="18" charset="0"/>
            </a:endParaRPr>
          </a:p>
        </p:txBody>
      </p:sp>
      <p:graphicFrame>
        <p:nvGraphicFramePr>
          <p:cNvPr id="36" name="Table 35"/>
          <p:cNvGraphicFramePr>
            <a:graphicFrameLocks noGrp="1"/>
          </p:cNvGraphicFramePr>
          <p:nvPr>
            <p:extLst>
              <p:ext uri="{D42A27DB-BD31-4B8C-83A1-F6EECF244321}">
                <p14:modId xmlns:p14="http://schemas.microsoft.com/office/powerpoint/2010/main" val="3156126885"/>
              </p:ext>
            </p:extLst>
          </p:nvPr>
        </p:nvGraphicFramePr>
        <p:xfrm>
          <a:off x="2819399" y="3689614"/>
          <a:ext cx="12877801" cy="4643438"/>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5105401">
                  <a:extLst>
                    <a:ext uri="{9D8B030D-6E8A-4147-A177-3AD203B41FA5}">
                      <a16:colId xmlns:a16="http://schemas.microsoft.com/office/drawing/2014/main" val="20000"/>
                    </a:ext>
                  </a:extLst>
                </a:gridCol>
                <a:gridCol w="3748518">
                  <a:extLst>
                    <a:ext uri="{9D8B030D-6E8A-4147-A177-3AD203B41FA5}">
                      <a16:colId xmlns:a16="http://schemas.microsoft.com/office/drawing/2014/main" val="20001"/>
                    </a:ext>
                  </a:extLst>
                </a:gridCol>
                <a:gridCol w="4023882">
                  <a:extLst>
                    <a:ext uri="{9D8B030D-6E8A-4147-A177-3AD203B41FA5}">
                      <a16:colId xmlns:a16="http://schemas.microsoft.com/office/drawing/2014/main" val="20002"/>
                    </a:ext>
                  </a:extLst>
                </a:gridCol>
              </a:tblGrid>
              <a:tr h="0">
                <a:tc gridSpan="3">
                  <a:txBody>
                    <a:bodyPr/>
                    <a:lstStyle/>
                    <a:p>
                      <a:pPr algn="ctr">
                        <a:lnSpc>
                          <a:spcPct val="107000"/>
                        </a:lnSpc>
                        <a:spcAft>
                          <a:spcPts val="0"/>
                        </a:spcAft>
                      </a:pPr>
                      <a:r>
                        <a:rPr lang="de-DE" sz="48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TRI THỨC THỂ LOẠI TRUYỆN NGẮN</a:t>
                      </a:r>
                      <a:endParaRPr lang="en-GB" sz="4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0">
                <a:tc>
                  <a:txBody>
                    <a:bodyPr/>
                    <a:lstStyle/>
                    <a:p>
                      <a:pPr>
                        <a:lnSpc>
                          <a:spcPct val="107000"/>
                        </a:lnSpc>
                        <a:spcAft>
                          <a:spcPts val="0"/>
                        </a:spcAft>
                      </a:pPr>
                      <a:r>
                        <a:rPr lang="de-DE" sz="48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4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4800" b="1">
                          <a:effectLst/>
                          <a:latin typeface="Times New Roman" panose="02020603050405020304" pitchFamily="18" charset="0"/>
                          <a:ea typeface="Calibri" panose="020F0502020204030204" pitchFamily="34" charset="0"/>
                          <a:cs typeface="Times New Roman" panose="02020603050405020304" pitchFamily="18" charset="0"/>
                        </a:rPr>
                        <a:t>Nội dung</a:t>
                      </a:r>
                      <a:endParaRPr lang="en-GB" sz="4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4800" b="1">
                          <a:effectLst/>
                          <a:latin typeface="Times New Roman" panose="02020603050405020304" pitchFamily="18" charset="0"/>
                          <a:ea typeface="Calibri" panose="020F0502020204030204" pitchFamily="34" charset="0"/>
                          <a:cs typeface="Times New Roman" panose="02020603050405020304" pitchFamily="18" charset="0"/>
                        </a:rPr>
                        <a:t>Hình thức</a:t>
                      </a:r>
                      <a:endParaRPr lang="en-GB" sz="4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lnSpc>
                          <a:spcPct val="107000"/>
                        </a:lnSpc>
                        <a:spcAft>
                          <a:spcPts val="0"/>
                        </a:spcAft>
                      </a:pPr>
                      <a:r>
                        <a:rPr lang="en-US" sz="4800" b="1">
                          <a:effectLst/>
                          <a:latin typeface="Times New Roman" panose="02020603050405020304" pitchFamily="18" charset="0"/>
                          <a:ea typeface="Calibri" panose="020F0502020204030204" pitchFamily="34" charset="0"/>
                          <a:cs typeface="Times New Roman" panose="02020603050405020304" pitchFamily="18" charset="0"/>
                        </a:rPr>
                        <a:t>Khái niệm</a:t>
                      </a:r>
                      <a:endParaRPr lang="en-GB" sz="4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4800">
                          <a:effectLst/>
                          <a:latin typeface="Times New Roman" panose="02020603050405020304" pitchFamily="18" charset="0"/>
                          <a:ea typeface="Calibri" panose="020F0502020204030204" pitchFamily="34" charset="0"/>
                          <a:cs typeface="Times New Roman" panose="02020603050405020304" pitchFamily="18" charset="0"/>
                        </a:rPr>
                        <a:t>………..</a:t>
                      </a:r>
                      <a:endParaRPr lang="en-GB" sz="4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4800">
                          <a:effectLst/>
                          <a:latin typeface="Times New Roman" panose="02020603050405020304" pitchFamily="18" charset="0"/>
                          <a:ea typeface="Calibri" panose="020F0502020204030204" pitchFamily="34" charset="0"/>
                          <a:cs typeface="Times New Roman" panose="02020603050405020304" pitchFamily="18" charset="0"/>
                        </a:rPr>
                        <a:t>………..</a:t>
                      </a:r>
                      <a:endParaRPr lang="en-GB" sz="4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ctr">
                        <a:lnSpc>
                          <a:spcPct val="107000"/>
                        </a:lnSpc>
                        <a:spcAft>
                          <a:spcPts val="0"/>
                        </a:spcAft>
                      </a:pPr>
                      <a:r>
                        <a:rPr lang="en-US" sz="4800" b="1">
                          <a:effectLst/>
                          <a:latin typeface="Times New Roman" panose="02020603050405020304" pitchFamily="18" charset="0"/>
                          <a:ea typeface="Calibri" panose="020F0502020204030204" pitchFamily="34" charset="0"/>
                          <a:cs typeface="Times New Roman" panose="02020603050405020304" pitchFamily="18" charset="0"/>
                        </a:rPr>
                        <a:t>Các yếu tố cơ bản</a:t>
                      </a:r>
                      <a:endParaRPr lang="en-GB" sz="4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4800">
                          <a:effectLst/>
                          <a:latin typeface="Times New Roman" panose="02020603050405020304" pitchFamily="18" charset="0"/>
                          <a:ea typeface="Calibri" panose="020F0502020204030204" pitchFamily="34" charset="0"/>
                          <a:cs typeface="Times New Roman" panose="02020603050405020304" pitchFamily="18" charset="0"/>
                        </a:rPr>
                        <a:t>………..</a:t>
                      </a:r>
                      <a:endParaRPr lang="en-GB" sz="4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4800">
                          <a:effectLst/>
                          <a:latin typeface="Times New Roman" panose="02020603050405020304" pitchFamily="18" charset="0"/>
                          <a:ea typeface="Calibri" panose="020F0502020204030204" pitchFamily="34" charset="0"/>
                          <a:cs typeface="Times New Roman" panose="02020603050405020304" pitchFamily="18" charset="0"/>
                        </a:rPr>
                        <a:t>………..</a:t>
                      </a:r>
                      <a:endParaRPr lang="en-GB" sz="4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0">
                <a:tc>
                  <a:txBody>
                    <a:bodyPr/>
                    <a:lstStyle/>
                    <a:p>
                      <a:pPr algn="ctr">
                        <a:lnSpc>
                          <a:spcPct val="107000"/>
                        </a:lnSpc>
                        <a:spcAft>
                          <a:spcPts val="0"/>
                        </a:spcAft>
                      </a:pPr>
                      <a:r>
                        <a:rPr lang="en-US" sz="4800" b="1">
                          <a:effectLst/>
                          <a:latin typeface="Times New Roman" panose="02020603050405020304" pitchFamily="18" charset="0"/>
                          <a:ea typeface="Calibri" panose="020F0502020204030204" pitchFamily="34" charset="0"/>
                          <a:cs typeface="Times New Roman" panose="02020603050405020304" pitchFamily="18" charset="0"/>
                        </a:rPr>
                        <a:t>Mối quan hệ nội dung, hình thức</a:t>
                      </a:r>
                      <a:endParaRPr lang="en-GB" sz="4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nSpc>
                          <a:spcPct val="107000"/>
                        </a:lnSpc>
                        <a:spcAft>
                          <a:spcPts val="0"/>
                        </a:spcAft>
                      </a:pPr>
                      <a:r>
                        <a:rPr lang="en-US" sz="4800">
                          <a:effectLst/>
                          <a:latin typeface="Times New Roman" panose="02020603050405020304" pitchFamily="18" charset="0"/>
                          <a:ea typeface="Calibri" panose="020F0502020204030204" pitchFamily="34" charset="0"/>
                          <a:cs typeface="Times New Roman" panose="02020603050405020304" pitchFamily="18" charset="0"/>
                        </a:rPr>
                        <a:t>……………………</a:t>
                      </a:r>
                      <a:endParaRPr lang="en-GB" sz="480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0"/>
                        </a:spcAft>
                      </a:pPr>
                      <a:r>
                        <a:rPr lang="en-US" sz="4800">
                          <a:effectLst/>
                          <a:latin typeface="Times New Roman" panose="02020603050405020304" pitchFamily="18" charset="0"/>
                          <a:ea typeface="Calibri" panose="020F0502020204030204" pitchFamily="34" charset="0"/>
                          <a:cs typeface="Times New Roman" panose="02020603050405020304" pitchFamily="18" charset="0"/>
                        </a:rPr>
                        <a:t>……………………</a:t>
                      </a:r>
                      <a:endParaRPr lang="en-GB" sz="4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951526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1000"/>
                                        <p:tgtEl>
                                          <p:spTgt spid="35"/>
                                        </p:tgtEl>
                                      </p:cBhvr>
                                    </p:animEffect>
                                    <p:anim calcmode="lin" valueType="num">
                                      <p:cBhvr>
                                        <p:cTn id="13" dur="1000" fill="hold"/>
                                        <p:tgtEl>
                                          <p:spTgt spid="35"/>
                                        </p:tgtEl>
                                        <p:attrNameLst>
                                          <p:attrName>ppt_x</p:attrName>
                                        </p:attrNameLst>
                                      </p:cBhvr>
                                      <p:tavLst>
                                        <p:tav tm="0">
                                          <p:val>
                                            <p:strVal val="#ppt_x"/>
                                          </p:val>
                                        </p:tav>
                                        <p:tav tm="100000">
                                          <p:val>
                                            <p:strVal val="#ppt_x"/>
                                          </p:val>
                                        </p:tav>
                                      </p:tavLst>
                                    </p:anim>
                                    <p:anim calcmode="lin" valueType="num">
                                      <p:cBhvr>
                                        <p:cTn id="14"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circle(in)">
                                      <p:cBhvr>
                                        <p:cTn id="19" dur="2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4777" b="-4777"/>
            </a:stretch>
          </a:blipFill>
        </p:spPr>
      </p:sp>
      <p:sp>
        <p:nvSpPr>
          <p:cNvPr id="4" name="Freeform 4"/>
          <p:cNvSpPr/>
          <p:nvPr/>
        </p:nvSpPr>
        <p:spPr>
          <a:xfrm>
            <a:off x="-315943" y="8724900"/>
            <a:ext cx="19175494" cy="4670374"/>
          </a:xfrm>
          <a:custGeom>
            <a:avLst/>
            <a:gdLst/>
            <a:ahLst/>
            <a:cxnLst/>
            <a:rect l="l" t="t" r="r" b="b"/>
            <a:pathLst>
              <a:path w="19175494" h="4670374">
                <a:moveTo>
                  <a:pt x="0" y="0"/>
                </a:moveTo>
                <a:lnTo>
                  <a:pt x="19175494" y="0"/>
                </a:lnTo>
                <a:lnTo>
                  <a:pt x="19175494" y="4670374"/>
                </a:lnTo>
                <a:lnTo>
                  <a:pt x="0" y="4670374"/>
                </a:lnTo>
                <a:lnTo>
                  <a:pt x="0" y="0"/>
                </a:lnTo>
                <a:close/>
              </a:path>
            </a:pathLst>
          </a:custGeom>
          <a:blipFill>
            <a:blip r:embed="rId3"/>
            <a:stretch>
              <a:fillRect l="-29038"/>
            </a:stretch>
          </a:blipFill>
        </p:spPr>
      </p:sp>
      <p:sp>
        <p:nvSpPr>
          <p:cNvPr id="5" name="Freeform 5"/>
          <p:cNvSpPr/>
          <p:nvPr/>
        </p:nvSpPr>
        <p:spPr>
          <a:xfrm>
            <a:off x="-1988403" y="8928619"/>
            <a:ext cx="16081668" cy="3645178"/>
          </a:xfrm>
          <a:custGeom>
            <a:avLst/>
            <a:gdLst/>
            <a:ahLst/>
            <a:cxnLst/>
            <a:rect l="l" t="t" r="r" b="b"/>
            <a:pathLst>
              <a:path w="16081668" h="3645178">
                <a:moveTo>
                  <a:pt x="0" y="0"/>
                </a:moveTo>
                <a:lnTo>
                  <a:pt x="16081668" y="0"/>
                </a:lnTo>
                <a:lnTo>
                  <a:pt x="16081668" y="3645179"/>
                </a:lnTo>
                <a:lnTo>
                  <a:pt x="0" y="3645179"/>
                </a:lnTo>
                <a:lnTo>
                  <a:pt x="0" y="0"/>
                </a:lnTo>
                <a:close/>
              </a:path>
            </a:pathLst>
          </a:custGeom>
          <a:blipFill>
            <a:blip r:embed="rId4"/>
            <a:stretch>
              <a:fillRect/>
            </a:stretch>
          </a:blipFill>
        </p:spPr>
      </p:sp>
      <p:sp>
        <p:nvSpPr>
          <p:cNvPr id="6" name="Freeform 6"/>
          <p:cNvSpPr/>
          <p:nvPr/>
        </p:nvSpPr>
        <p:spPr>
          <a:xfrm>
            <a:off x="14251236" y="9071560"/>
            <a:ext cx="4593801" cy="2383034"/>
          </a:xfrm>
          <a:custGeom>
            <a:avLst/>
            <a:gdLst/>
            <a:ahLst/>
            <a:cxnLst/>
            <a:rect l="l" t="t" r="r" b="b"/>
            <a:pathLst>
              <a:path w="4593801" h="2383034">
                <a:moveTo>
                  <a:pt x="0" y="0"/>
                </a:moveTo>
                <a:lnTo>
                  <a:pt x="4593802" y="0"/>
                </a:lnTo>
                <a:lnTo>
                  <a:pt x="4593802" y="2383034"/>
                </a:lnTo>
                <a:lnTo>
                  <a:pt x="0" y="2383034"/>
                </a:lnTo>
                <a:lnTo>
                  <a:pt x="0" y="0"/>
                </a:lnTo>
                <a:close/>
              </a:path>
            </a:pathLst>
          </a:custGeom>
          <a:blipFill>
            <a:blip r:embed="rId5"/>
            <a:stretch>
              <a:fillRect/>
            </a:stretch>
          </a:blipFill>
        </p:spPr>
      </p:sp>
      <p:graphicFrame>
        <p:nvGraphicFramePr>
          <p:cNvPr id="12" name="Table 11"/>
          <p:cNvGraphicFramePr>
            <a:graphicFrameLocks noGrp="1"/>
          </p:cNvGraphicFramePr>
          <p:nvPr>
            <p:extLst>
              <p:ext uri="{D42A27DB-BD31-4B8C-83A1-F6EECF244321}">
                <p14:modId xmlns:p14="http://schemas.microsoft.com/office/powerpoint/2010/main" val="3846184280"/>
              </p:ext>
            </p:extLst>
          </p:nvPr>
        </p:nvGraphicFramePr>
        <p:xfrm>
          <a:off x="381000" y="154350"/>
          <a:ext cx="17526000" cy="8778240"/>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3161082">
                  <a:extLst>
                    <a:ext uri="{9D8B030D-6E8A-4147-A177-3AD203B41FA5}">
                      <a16:colId xmlns:a16="http://schemas.microsoft.com/office/drawing/2014/main" val="20000"/>
                    </a:ext>
                  </a:extLst>
                </a:gridCol>
                <a:gridCol w="5594555">
                  <a:extLst>
                    <a:ext uri="{9D8B030D-6E8A-4147-A177-3AD203B41FA5}">
                      <a16:colId xmlns:a16="http://schemas.microsoft.com/office/drawing/2014/main" val="20001"/>
                    </a:ext>
                  </a:extLst>
                </a:gridCol>
                <a:gridCol w="8770363">
                  <a:extLst>
                    <a:ext uri="{9D8B030D-6E8A-4147-A177-3AD203B41FA5}">
                      <a16:colId xmlns:a16="http://schemas.microsoft.com/office/drawing/2014/main" val="20002"/>
                    </a:ext>
                  </a:extLst>
                </a:gridCol>
              </a:tblGrid>
              <a:tr h="109536">
                <a:tc gridSpan="3">
                  <a:txBody>
                    <a:bodyPr/>
                    <a:lstStyle/>
                    <a:p>
                      <a:pPr algn="ctr">
                        <a:lnSpc>
                          <a:spcPct val="100000"/>
                        </a:lnSpc>
                        <a:spcAft>
                          <a:spcPts val="0"/>
                        </a:spcAft>
                      </a:pPr>
                      <a:r>
                        <a:rPr lang="vi-VN" sz="32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TRI THỨC THỂ LOẠI TRUYỆN NGẮN</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txBody>
                  <a:tcPr marL="32906" marR="329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109536">
                <a:tc>
                  <a:txBody>
                    <a:bodyPr/>
                    <a:lstStyle/>
                    <a:p>
                      <a:pPr>
                        <a:lnSpc>
                          <a:spcPct val="100000"/>
                        </a:lnSpc>
                        <a:spcAft>
                          <a:spcPts val="0"/>
                        </a:spcAft>
                      </a:pPr>
                      <a:r>
                        <a:rPr lang="vi-VN" sz="32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txBody>
                  <a:tcPr marL="32906" marR="329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3200" b="1">
                          <a:effectLst/>
                          <a:latin typeface="Times New Roman" panose="02020603050405020304" pitchFamily="18" charset="0"/>
                          <a:ea typeface="Calibri" panose="020F0502020204030204" pitchFamily="34" charset="0"/>
                          <a:cs typeface="Times New Roman" panose="02020603050405020304" pitchFamily="18" charset="0"/>
                        </a:rPr>
                        <a:t>Nội dung</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txBody>
                  <a:tcPr marL="32906" marR="329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3200" b="1">
                          <a:effectLst/>
                          <a:latin typeface="Times New Roman" panose="02020603050405020304" pitchFamily="18" charset="0"/>
                          <a:ea typeface="Calibri" panose="020F0502020204030204" pitchFamily="34" charset="0"/>
                          <a:cs typeface="Times New Roman" panose="02020603050405020304" pitchFamily="18" charset="0"/>
                        </a:rPr>
                        <a:t>Hình thức</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txBody>
                  <a:tcPr marL="32906" marR="329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77316">
                <a:tc>
                  <a:txBody>
                    <a:bodyPr/>
                    <a:lstStyle/>
                    <a:p>
                      <a:pPr algn="ctr">
                        <a:lnSpc>
                          <a:spcPct val="100000"/>
                        </a:lnSpc>
                        <a:spcAft>
                          <a:spcPts val="0"/>
                        </a:spcAft>
                      </a:pPr>
                      <a:r>
                        <a:rPr lang="en-US" sz="3200" b="1">
                          <a:effectLst/>
                          <a:latin typeface="Times New Roman" panose="02020603050405020304" pitchFamily="18" charset="0"/>
                          <a:ea typeface="Calibri" panose="020F0502020204030204" pitchFamily="34" charset="0"/>
                          <a:cs typeface="Times New Roman" panose="02020603050405020304" pitchFamily="18" charset="0"/>
                        </a:rPr>
                        <a:t>Khái niệm</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txBody>
                  <a:tcPr marL="32906" marR="329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Là hiện thực cuộc sống được miêu tả, phản ánh trong văn bản từ cách nhìn nhận, suy nghĩ và lựa chọn của tác giả.</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txBody>
                  <a:tcPr marL="32906" marR="329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3200">
                          <a:effectLst/>
                          <a:latin typeface="Times New Roman" panose="02020603050405020304" pitchFamily="18" charset="0"/>
                          <a:ea typeface="Calibri" panose="020F0502020204030204" pitchFamily="34" charset="0"/>
                          <a:cs typeface="Times New Roman" panose="02020603050405020304" pitchFamily="18" charset="0"/>
                        </a:rPr>
                        <a:t>Hình thức của văn bản được thể hiện bằng ngôn từ nghệ thuật</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txBody>
                  <a:tcPr marL="32906" marR="329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472363">
                <a:tc>
                  <a:txBody>
                    <a:bodyPr/>
                    <a:lstStyle/>
                    <a:p>
                      <a:pPr algn="ctr">
                        <a:lnSpc>
                          <a:spcPct val="100000"/>
                        </a:lnSpc>
                        <a:spcAft>
                          <a:spcPts val="0"/>
                        </a:spcAft>
                      </a:pPr>
                      <a:r>
                        <a:rPr lang="en-US" sz="3200" b="1">
                          <a:effectLst/>
                          <a:latin typeface="Times New Roman" panose="02020603050405020304" pitchFamily="18" charset="0"/>
                          <a:ea typeface="Calibri" panose="020F0502020204030204" pitchFamily="34" charset="0"/>
                          <a:cs typeface="Times New Roman" panose="02020603050405020304" pitchFamily="18" charset="0"/>
                        </a:rPr>
                        <a:t>Các yếu tố cơ bản</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txBody>
                  <a:tcPr marL="32906" marR="329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 Đề tài (viết về cái gì); </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0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 Chủ đề (vấn đề cơ bản đặt ra từ chủ đề);</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0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 Tư tưởng (ý kiến, quan điểm của tác giả trước vấn đề nêu ra); </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0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 Cảm hứng chủ đạo (thái độ, tình cảm, nhiệt huyết của tác giả trước vấn đề);…</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txBody>
                  <a:tcPr marL="32906" marR="329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en-US" sz="3200">
                          <a:effectLst/>
                          <a:latin typeface="Times New Roman" panose="02020603050405020304" pitchFamily="18" charset="0"/>
                          <a:ea typeface="Calibri" panose="020F0502020204030204" pitchFamily="34" charset="0"/>
                          <a:cs typeface="Times New Roman" panose="02020603050405020304" pitchFamily="18" charset="0"/>
                        </a:rPr>
                        <a:t>- Các yếu tố cơ bản: ngôn từ, hình ảnh, nhịp điệu, bối cảnh, nhân vật, chi tiết, bút pháp miêu tả, trần thuật, điểm nhìn…</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0000"/>
                        </a:lnSpc>
                        <a:spcAft>
                          <a:spcPts val="0"/>
                        </a:spcAft>
                      </a:pPr>
                      <a:r>
                        <a:rPr lang="en-US" sz="3200">
                          <a:effectLst/>
                          <a:latin typeface="Times New Roman" panose="02020603050405020304" pitchFamily="18" charset="0"/>
                          <a:ea typeface="Calibri" panose="020F0502020204030204" pitchFamily="34" charset="0"/>
                          <a:cs typeface="Times New Roman" panose="02020603050405020304" pitchFamily="18" charset="0"/>
                        </a:rPr>
                        <a:t>- Yếu tố hình thức mang đặc trưng thể loại:</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0000"/>
                        </a:lnSpc>
                        <a:spcAft>
                          <a:spcPts val="0"/>
                        </a:spcAft>
                      </a:pPr>
                      <a:r>
                        <a:rPr lang="en-US" sz="3200">
                          <a:effectLst/>
                          <a:latin typeface="Times New Roman" panose="02020603050405020304" pitchFamily="18" charset="0"/>
                          <a:ea typeface="Calibri" panose="020F0502020204030204" pitchFamily="34" charset="0"/>
                          <a:cs typeface="Times New Roman" panose="02020603050405020304" pitchFamily="18" charset="0"/>
                        </a:rPr>
                        <a:t>+ Thơ: cái “tôi”, chủ thể trữ tình, vần, khổ, dòng,…</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0000"/>
                        </a:lnSpc>
                        <a:spcAft>
                          <a:spcPts val="0"/>
                        </a:spcAft>
                      </a:pPr>
                      <a:r>
                        <a:rPr lang="en-US" sz="3200">
                          <a:effectLst/>
                          <a:latin typeface="Times New Roman" panose="02020603050405020304" pitchFamily="18" charset="0"/>
                          <a:ea typeface="Calibri" panose="020F0502020204030204" pitchFamily="34" charset="0"/>
                          <a:cs typeface="Times New Roman" panose="02020603050405020304" pitchFamily="18" charset="0"/>
                        </a:rPr>
                        <a:t>+ Kịch: lời thoại, chỉ dẫn sân khấu,…</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0000"/>
                        </a:lnSpc>
                        <a:spcAft>
                          <a:spcPts val="0"/>
                        </a:spcAft>
                      </a:pPr>
                      <a:r>
                        <a:rPr lang="en-US" sz="3200">
                          <a:effectLst/>
                          <a:latin typeface="Times New Roman" panose="02020603050405020304" pitchFamily="18" charset="0"/>
                          <a:ea typeface="Calibri" panose="020F0502020204030204" pitchFamily="34" charset="0"/>
                          <a:cs typeface="Times New Roman" panose="02020603050405020304" pitchFamily="18" charset="0"/>
                        </a:rPr>
                        <a:t>+ Truyện: lời kể, sự kiện, sự việc, tình tiết, hành động, diễn biến, cốt truyện,…</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0000"/>
                        </a:lnSpc>
                        <a:spcAft>
                          <a:spcPts val="0"/>
                        </a:spcAft>
                      </a:pPr>
                      <a:r>
                        <a:rPr lang="en-US" sz="3200">
                          <a:effectLst/>
                          <a:latin typeface="Times New Roman" panose="02020603050405020304" pitchFamily="18" charset="0"/>
                          <a:ea typeface="Calibri" panose="020F0502020204030204" pitchFamily="34" charset="0"/>
                          <a:cs typeface="Times New Roman" panose="02020603050405020304" pitchFamily="18" charset="0"/>
                        </a:rPr>
                        <a:t>+ Kí: cái “tôi” độc đáo, cá tính, sự kết hợp tự sự và trữ tình, sự thật và hư cấu,…</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txBody>
                  <a:tcPr marL="32906" marR="329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657213">
                <a:tc>
                  <a:txBody>
                    <a:bodyPr/>
                    <a:lstStyle/>
                    <a:p>
                      <a:pPr algn="ctr">
                        <a:lnSpc>
                          <a:spcPct val="100000"/>
                        </a:lnSpc>
                        <a:spcAft>
                          <a:spcPts val="0"/>
                        </a:spcAft>
                      </a:pPr>
                      <a:r>
                        <a:rPr lang="en-US" sz="3200" b="1">
                          <a:effectLst/>
                          <a:latin typeface="Times New Roman" panose="02020603050405020304" pitchFamily="18" charset="0"/>
                          <a:ea typeface="Calibri" panose="020F0502020204030204" pitchFamily="34" charset="0"/>
                          <a:cs typeface="Times New Roman" panose="02020603050405020304" pitchFamily="18" charset="0"/>
                        </a:rPr>
                        <a:t>Mối quan hệ nội dung, hình thức</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txBody>
                  <a:tcPr marL="32906" marR="329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nSpc>
                          <a:spcPct val="100000"/>
                        </a:lnSpc>
                        <a:spcAft>
                          <a:spcPts val="0"/>
                        </a:spcAft>
                      </a:pPr>
                      <a:r>
                        <a:rPr lang="en-US" sz="3200">
                          <a:effectLst/>
                          <a:latin typeface="Times New Roman" panose="02020603050405020304" pitchFamily="18" charset="0"/>
                          <a:ea typeface="Calibri" panose="020F0502020204030204" pitchFamily="34" charset="0"/>
                          <a:cs typeface="Times New Roman" panose="02020603050405020304" pitchFamily="18" charset="0"/>
                        </a:rPr>
                        <a:t>Nội dung và hình thức là hai phương diện cơ bản không tách rời nhau của văn bản văn học.</a:t>
                      </a:r>
                      <a:endParaRPr lang="en-GB" sz="3200">
                        <a:effectLst/>
                        <a:latin typeface="Calibri" panose="020F0502020204030204" pitchFamily="34" charset="0"/>
                        <a:ea typeface="Calibri" panose="020F0502020204030204" pitchFamily="34" charset="0"/>
                        <a:cs typeface="Times New Roman" panose="02020603050405020304" pitchFamily="18" charset="0"/>
                      </a:endParaRPr>
                    </a:p>
                  </a:txBody>
                  <a:tcPr marL="32906" marR="329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923992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4777" b="-4777"/>
            </a:stretch>
          </a:blipFill>
        </p:spPr>
      </p:sp>
      <p:sp>
        <p:nvSpPr>
          <p:cNvPr id="4" name="Freeform 4"/>
          <p:cNvSpPr/>
          <p:nvPr/>
        </p:nvSpPr>
        <p:spPr>
          <a:xfrm>
            <a:off x="-330457" y="7951813"/>
            <a:ext cx="19175494" cy="4670374"/>
          </a:xfrm>
          <a:custGeom>
            <a:avLst/>
            <a:gdLst/>
            <a:ahLst/>
            <a:cxnLst/>
            <a:rect l="l" t="t" r="r" b="b"/>
            <a:pathLst>
              <a:path w="19175494" h="4670374">
                <a:moveTo>
                  <a:pt x="0" y="0"/>
                </a:moveTo>
                <a:lnTo>
                  <a:pt x="19175494" y="0"/>
                </a:lnTo>
                <a:lnTo>
                  <a:pt x="19175494" y="4670374"/>
                </a:lnTo>
                <a:lnTo>
                  <a:pt x="0" y="4670374"/>
                </a:lnTo>
                <a:lnTo>
                  <a:pt x="0" y="0"/>
                </a:lnTo>
                <a:close/>
              </a:path>
            </a:pathLst>
          </a:custGeom>
          <a:blipFill>
            <a:blip r:embed="rId3"/>
            <a:stretch>
              <a:fillRect l="-29038"/>
            </a:stretch>
          </a:blipFill>
        </p:spPr>
      </p:sp>
      <p:sp>
        <p:nvSpPr>
          <p:cNvPr id="5" name="Freeform 5"/>
          <p:cNvSpPr/>
          <p:nvPr/>
        </p:nvSpPr>
        <p:spPr>
          <a:xfrm>
            <a:off x="-1297277" y="7868787"/>
            <a:ext cx="16081668" cy="3645178"/>
          </a:xfrm>
          <a:custGeom>
            <a:avLst/>
            <a:gdLst/>
            <a:ahLst/>
            <a:cxnLst/>
            <a:rect l="l" t="t" r="r" b="b"/>
            <a:pathLst>
              <a:path w="16081668" h="3645178">
                <a:moveTo>
                  <a:pt x="0" y="0"/>
                </a:moveTo>
                <a:lnTo>
                  <a:pt x="16081668" y="0"/>
                </a:lnTo>
                <a:lnTo>
                  <a:pt x="16081668" y="3645179"/>
                </a:lnTo>
                <a:lnTo>
                  <a:pt x="0" y="3645179"/>
                </a:lnTo>
                <a:lnTo>
                  <a:pt x="0" y="0"/>
                </a:lnTo>
                <a:close/>
              </a:path>
            </a:pathLst>
          </a:custGeom>
          <a:blipFill>
            <a:blip r:embed="rId4"/>
            <a:stretch>
              <a:fillRect/>
            </a:stretch>
          </a:blipFill>
        </p:spPr>
      </p:sp>
      <p:sp>
        <p:nvSpPr>
          <p:cNvPr id="6" name="Freeform 6"/>
          <p:cNvSpPr/>
          <p:nvPr/>
        </p:nvSpPr>
        <p:spPr>
          <a:xfrm>
            <a:off x="14142221" y="8278631"/>
            <a:ext cx="4593801" cy="2383034"/>
          </a:xfrm>
          <a:custGeom>
            <a:avLst/>
            <a:gdLst/>
            <a:ahLst/>
            <a:cxnLst/>
            <a:rect l="l" t="t" r="r" b="b"/>
            <a:pathLst>
              <a:path w="4593801" h="2383034">
                <a:moveTo>
                  <a:pt x="0" y="0"/>
                </a:moveTo>
                <a:lnTo>
                  <a:pt x="4593802" y="0"/>
                </a:lnTo>
                <a:lnTo>
                  <a:pt x="4593802" y="2383034"/>
                </a:lnTo>
                <a:lnTo>
                  <a:pt x="0" y="2383034"/>
                </a:lnTo>
                <a:lnTo>
                  <a:pt x="0" y="0"/>
                </a:lnTo>
                <a:close/>
              </a:path>
            </a:pathLst>
          </a:custGeom>
          <a:blipFill>
            <a:blip r:embed="rId5"/>
            <a:stretch>
              <a:fillRect/>
            </a:stretch>
          </a:blipFill>
        </p:spPr>
      </p:sp>
      <p:graphicFrame>
        <p:nvGraphicFramePr>
          <p:cNvPr id="12" name="Table 11"/>
          <p:cNvGraphicFramePr>
            <a:graphicFrameLocks noGrp="1"/>
          </p:cNvGraphicFramePr>
          <p:nvPr>
            <p:extLst>
              <p:ext uri="{D42A27DB-BD31-4B8C-83A1-F6EECF244321}">
                <p14:modId xmlns:p14="http://schemas.microsoft.com/office/powerpoint/2010/main" val="647846506"/>
              </p:ext>
            </p:extLst>
          </p:nvPr>
        </p:nvGraphicFramePr>
        <p:xfrm>
          <a:off x="1295400" y="2717961"/>
          <a:ext cx="15849600" cy="4886722"/>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5460375">
                  <a:extLst>
                    <a:ext uri="{9D8B030D-6E8A-4147-A177-3AD203B41FA5}">
                      <a16:colId xmlns:a16="http://schemas.microsoft.com/office/drawing/2014/main" val="20000"/>
                    </a:ext>
                  </a:extLst>
                </a:gridCol>
                <a:gridCol w="10389225">
                  <a:extLst>
                    <a:ext uri="{9D8B030D-6E8A-4147-A177-3AD203B41FA5}">
                      <a16:colId xmlns:a16="http://schemas.microsoft.com/office/drawing/2014/main" val="20001"/>
                    </a:ext>
                  </a:extLst>
                </a:gridCol>
              </a:tblGrid>
              <a:tr h="226299">
                <a:tc gridSpan="2">
                  <a:txBody>
                    <a:bodyPr/>
                    <a:lstStyle/>
                    <a:p>
                      <a:pPr algn="ctr">
                        <a:lnSpc>
                          <a:spcPct val="107000"/>
                        </a:lnSpc>
                        <a:spcAft>
                          <a:spcPts val="0"/>
                        </a:spcAft>
                      </a:pPr>
                      <a:r>
                        <a:rPr lang="en-US" sz="36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PHIẾU HỌC TẬP SỐ 1</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67984" marR="679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0"/>
                  </a:ext>
                </a:extLst>
              </a:tr>
              <a:tr h="1584087">
                <a:tc>
                  <a:txBody>
                    <a:bodyPr/>
                    <a:lstStyle/>
                    <a:p>
                      <a:pPr algn="ctr">
                        <a:lnSpc>
                          <a:spcPct val="107000"/>
                        </a:lnSpc>
                        <a:spcAft>
                          <a:spcPts val="0"/>
                        </a:spcAft>
                      </a:pPr>
                      <a:r>
                        <a:rPr lang="en-US" sz="3600" b="1">
                          <a:effectLst/>
                          <a:latin typeface="Times New Roman" panose="02020603050405020304" pitchFamily="18" charset="0"/>
                          <a:ea typeface="Calibri" panose="020F0502020204030204" pitchFamily="34" charset="0"/>
                          <a:cs typeface="Times New Roman" panose="02020603050405020304" pitchFamily="18" charset="0"/>
                        </a:rPr>
                        <a:t>Vai trò của người đọc</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67984" marR="679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n-US" sz="3600">
                          <a:effectLst/>
                          <a:latin typeface="Times New Roman" panose="02020603050405020304" pitchFamily="18" charset="0"/>
                          <a:ea typeface="Calibri" panose="020F0502020204030204" pitchFamily="34" charset="0"/>
                          <a:cs typeface="Times New Roman" panose="02020603050405020304" pitchFamily="18" charset="0"/>
                        </a:rPr>
                        <a:t>- Để đọc hiểu văn bản, người đọc cần làm gì?</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0"/>
                        </a:spcAft>
                      </a:pPr>
                      <a:r>
                        <a:rPr lang="en-US" sz="360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67984" marR="679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715577">
                <a:tc>
                  <a:txBody>
                    <a:bodyPr/>
                    <a:lstStyle/>
                    <a:p>
                      <a:pPr algn="ctr">
                        <a:lnSpc>
                          <a:spcPct val="107000"/>
                        </a:lnSpc>
                        <a:spcAft>
                          <a:spcPts val="0"/>
                        </a:spcAft>
                      </a:pPr>
                      <a:r>
                        <a:rPr lang="en-US" sz="3600" b="1">
                          <a:effectLst/>
                          <a:latin typeface="Times New Roman" panose="02020603050405020304" pitchFamily="18" charset="0"/>
                          <a:ea typeface="Calibri" panose="020F0502020204030204" pitchFamily="34" charset="0"/>
                          <a:cs typeface="Times New Roman" panose="02020603050405020304" pitchFamily="18" charset="0"/>
                        </a:rPr>
                        <a:t>Bối cảnh tiếp nhận</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67984" marR="679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n-US" sz="3600">
                          <a:effectLst/>
                          <a:latin typeface="Times New Roman" panose="02020603050405020304" pitchFamily="18" charset="0"/>
                          <a:ea typeface="Calibri" panose="020F0502020204030204" pitchFamily="34" charset="0"/>
                          <a:cs typeface="Times New Roman" panose="02020603050405020304" pitchFamily="18" charset="0"/>
                        </a:rPr>
                        <a:t>- Bối cảnh tiếp nhận văn bản cụ thể là gì?</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0"/>
                        </a:spcAft>
                      </a:pPr>
                      <a:r>
                        <a:rPr lang="en-US" sz="360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0"/>
                        </a:spcAft>
                      </a:pPr>
                      <a:r>
                        <a:rPr lang="en-US" sz="3600">
                          <a:effectLst/>
                          <a:latin typeface="Times New Roman" panose="02020603050405020304" pitchFamily="18" charset="0"/>
                          <a:ea typeface="Calibri" panose="020F0502020204030204" pitchFamily="34" charset="0"/>
                          <a:cs typeface="Times New Roman" panose="02020603050405020304" pitchFamily="18" charset="0"/>
                        </a:rPr>
                        <a:t>- Bối cảnh cụ thể có vai trò gì trong tiếp nhận văn bản?</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0"/>
                        </a:spcAft>
                      </a:pPr>
                      <a:r>
                        <a:rPr lang="en-US" sz="360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67984" marR="679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7" name="TextBox 15"/>
          <p:cNvSpPr txBox="1"/>
          <p:nvPr/>
        </p:nvSpPr>
        <p:spPr>
          <a:xfrm>
            <a:off x="3405647" y="527984"/>
            <a:ext cx="11096526" cy="1661993"/>
          </a:xfrm>
          <a:prstGeom prst="rect">
            <a:avLst/>
          </a:prstGeom>
        </p:spPr>
        <p:txBody>
          <a:bodyPr wrap="square" lIns="0" tIns="0" rIns="0" bIns="0" rtlCol="0" anchor="t">
            <a:spAutoFit/>
          </a:bodyPr>
          <a:lstStyle/>
          <a:p>
            <a:pPr algn="ctr">
              <a:spcBef>
                <a:spcPct val="0"/>
              </a:spcBef>
            </a:pPr>
            <a:r>
              <a:rPr lang="de-DE" sz="5400" b="1">
                <a:latin typeface="Times New Roman" panose="02020603050405020304" pitchFamily="18" charset="0"/>
                <a:cs typeface="Times New Roman" panose="02020603050405020304" pitchFamily="18" charset="0"/>
              </a:rPr>
              <a:t>2. Người đọc trong quá trình tiếp nhận tác phẩm</a:t>
            </a:r>
            <a:endParaRPr lang="en-US" sz="5400">
              <a:solidFill>
                <a:srgbClr val="257167"/>
              </a:solidFill>
              <a:latin typeface="Times New Roman" panose="02020603050405020304" pitchFamily="18" charset="0"/>
              <a:ea typeface="Lilita One"/>
              <a:cs typeface="Times New Roman" panose="02020603050405020304" pitchFamily="18" charset="0"/>
              <a:sym typeface="Lilita One"/>
            </a:endParaRPr>
          </a:p>
        </p:txBody>
      </p:sp>
    </p:spTree>
    <p:extLst>
      <p:ext uri="{BB962C8B-B14F-4D97-AF65-F5344CB8AC3E}">
        <p14:creationId xmlns:p14="http://schemas.microsoft.com/office/powerpoint/2010/main" val="2242083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arn(inVertic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4777" b="-4777"/>
            </a:stretch>
          </a:blipFill>
        </p:spPr>
      </p:sp>
      <p:sp>
        <p:nvSpPr>
          <p:cNvPr id="3" name="Freeform 3"/>
          <p:cNvSpPr/>
          <p:nvPr/>
        </p:nvSpPr>
        <p:spPr>
          <a:xfrm>
            <a:off x="-302128" y="4881248"/>
            <a:ext cx="18892255" cy="8910430"/>
          </a:xfrm>
          <a:custGeom>
            <a:avLst/>
            <a:gdLst/>
            <a:ahLst/>
            <a:cxnLst/>
            <a:rect l="l" t="t" r="r" b="b"/>
            <a:pathLst>
              <a:path w="18892255" h="8910430">
                <a:moveTo>
                  <a:pt x="0" y="0"/>
                </a:moveTo>
                <a:lnTo>
                  <a:pt x="18892256" y="0"/>
                </a:lnTo>
                <a:lnTo>
                  <a:pt x="18892256" y="8910431"/>
                </a:lnTo>
                <a:lnTo>
                  <a:pt x="0" y="8910431"/>
                </a:lnTo>
                <a:lnTo>
                  <a:pt x="0" y="0"/>
                </a:lnTo>
                <a:close/>
              </a:path>
            </a:pathLst>
          </a:custGeom>
          <a:blipFill>
            <a:blip r:embed="rId3"/>
            <a:stretch>
              <a:fillRect/>
            </a:stretch>
          </a:blipFill>
        </p:spPr>
      </p:sp>
      <p:grpSp>
        <p:nvGrpSpPr>
          <p:cNvPr id="4" name="Group 4"/>
          <p:cNvGrpSpPr/>
          <p:nvPr/>
        </p:nvGrpSpPr>
        <p:grpSpPr>
          <a:xfrm>
            <a:off x="1447800" y="2298653"/>
            <a:ext cx="6997504" cy="5235707"/>
            <a:chOff x="0" y="0"/>
            <a:chExt cx="976437" cy="913743"/>
          </a:xfrm>
        </p:grpSpPr>
        <p:sp>
          <p:nvSpPr>
            <p:cNvPr id="5" name="Freeform 5"/>
            <p:cNvSpPr/>
            <p:nvPr/>
          </p:nvSpPr>
          <p:spPr>
            <a:xfrm>
              <a:off x="0" y="0"/>
              <a:ext cx="976437" cy="913743"/>
            </a:xfrm>
            <a:custGeom>
              <a:avLst/>
              <a:gdLst/>
              <a:ahLst/>
              <a:cxnLst/>
              <a:rect l="l" t="t" r="r" b="b"/>
              <a:pathLst>
                <a:path w="976437" h="913743">
                  <a:moveTo>
                    <a:pt x="54310" y="0"/>
                  </a:moveTo>
                  <a:lnTo>
                    <a:pt x="922127" y="0"/>
                  </a:lnTo>
                  <a:cubicBezTo>
                    <a:pt x="952122" y="0"/>
                    <a:pt x="976437" y="24315"/>
                    <a:pt x="976437" y="54310"/>
                  </a:cubicBezTo>
                  <a:lnTo>
                    <a:pt x="976437" y="859432"/>
                  </a:lnTo>
                  <a:cubicBezTo>
                    <a:pt x="976437" y="889427"/>
                    <a:pt x="952122" y="913743"/>
                    <a:pt x="922127" y="913743"/>
                  </a:cubicBezTo>
                  <a:lnTo>
                    <a:pt x="54310" y="913743"/>
                  </a:lnTo>
                  <a:cubicBezTo>
                    <a:pt x="24315" y="913743"/>
                    <a:pt x="0" y="889427"/>
                    <a:pt x="0" y="859432"/>
                  </a:cubicBezTo>
                  <a:lnTo>
                    <a:pt x="0" y="54310"/>
                  </a:lnTo>
                  <a:cubicBezTo>
                    <a:pt x="0" y="24315"/>
                    <a:pt x="24315" y="0"/>
                    <a:pt x="54310" y="0"/>
                  </a:cubicBezTo>
                  <a:close/>
                </a:path>
              </a:pathLst>
            </a:custGeom>
            <a:solidFill>
              <a:srgbClr val="FFFFFF"/>
            </a:solidFill>
          </p:spPr>
        </p:sp>
        <p:sp>
          <p:nvSpPr>
            <p:cNvPr id="6" name="TextBox 6"/>
            <p:cNvSpPr txBox="1"/>
            <p:nvPr/>
          </p:nvSpPr>
          <p:spPr>
            <a:xfrm>
              <a:off x="0" y="-38100"/>
              <a:ext cx="976437" cy="951843"/>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7" name="Group 7"/>
          <p:cNvGrpSpPr/>
          <p:nvPr/>
        </p:nvGrpSpPr>
        <p:grpSpPr>
          <a:xfrm>
            <a:off x="9708046" y="2298653"/>
            <a:ext cx="7379632" cy="5235707"/>
            <a:chOff x="0" y="0"/>
            <a:chExt cx="976437" cy="913743"/>
          </a:xfrm>
        </p:grpSpPr>
        <p:sp>
          <p:nvSpPr>
            <p:cNvPr id="8" name="Freeform 8"/>
            <p:cNvSpPr/>
            <p:nvPr/>
          </p:nvSpPr>
          <p:spPr>
            <a:xfrm>
              <a:off x="0" y="0"/>
              <a:ext cx="976437" cy="913743"/>
            </a:xfrm>
            <a:custGeom>
              <a:avLst/>
              <a:gdLst/>
              <a:ahLst/>
              <a:cxnLst/>
              <a:rect l="l" t="t" r="r" b="b"/>
              <a:pathLst>
                <a:path w="976437" h="913743">
                  <a:moveTo>
                    <a:pt x="54310" y="0"/>
                  </a:moveTo>
                  <a:lnTo>
                    <a:pt x="922127" y="0"/>
                  </a:lnTo>
                  <a:cubicBezTo>
                    <a:pt x="952122" y="0"/>
                    <a:pt x="976437" y="24315"/>
                    <a:pt x="976437" y="54310"/>
                  </a:cubicBezTo>
                  <a:lnTo>
                    <a:pt x="976437" y="859432"/>
                  </a:lnTo>
                  <a:cubicBezTo>
                    <a:pt x="976437" y="889427"/>
                    <a:pt x="952122" y="913743"/>
                    <a:pt x="922127" y="913743"/>
                  </a:cubicBezTo>
                  <a:lnTo>
                    <a:pt x="54310" y="913743"/>
                  </a:lnTo>
                  <a:cubicBezTo>
                    <a:pt x="24315" y="913743"/>
                    <a:pt x="0" y="889427"/>
                    <a:pt x="0" y="859432"/>
                  </a:cubicBezTo>
                  <a:lnTo>
                    <a:pt x="0" y="54310"/>
                  </a:lnTo>
                  <a:cubicBezTo>
                    <a:pt x="0" y="24315"/>
                    <a:pt x="24315" y="0"/>
                    <a:pt x="54310" y="0"/>
                  </a:cubicBezTo>
                  <a:close/>
                </a:path>
              </a:pathLst>
            </a:custGeom>
            <a:solidFill>
              <a:srgbClr val="FFFFFF"/>
            </a:solidFill>
          </p:spPr>
        </p:sp>
        <p:sp>
          <p:nvSpPr>
            <p:cNvPr id="9" name="TextBox 9"/>
            <p:cNvSpPr txBox="1"/>
            <p:nvPr/>
          </p:nvSpPr>
          <p:spPr>
            <a:xfrm>
              <a:off x="0" y="-38100"/>
              <a:ext cx="976437" cy="951843"/>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3" name="Freeform 13"/>
          <p:cNvSpPr/>
          <p:nvPr/>
        </p:nvSpPr>
        <p:spPr>
          <a:xfrm>
            <a:off x="-1297277" y="7868787"/>
            <a:ext cx="16081668" cy="3645178"/>
          </a:xfrm>
          <a:custGeom>
            <a:avLst/>
            <a:gdLst/>
            <a:ahLst/>
            <a:cxnLst/>
            <a:rect l="l" t="t" r="r" b="b"/>
            <a:pathLst>
              <a:path w="16081668" h="3645178">
                <a:moveTo>
                  <a:pt x="0" y="0"/>
                </a:moveTo>
                <a:lnTo>
                  <a:pt x="16081668" y="0"/>
                </a:lnTo>
                <a:lnTo>
                  <a:pt x="16081668" y="3645179"/>
                </a:lnTo>
                <a:lnTo>
                  <a:pt x="0" y="3645179"/>
                </a:lnTo>
                <a:lnTo>
                  <a:pt x="0" y="0"/>
                </a:lnTo>
                <a:close/>
              </a:path>
            </a:pathLst>
          </a:custGeom>
          <a:blipFill>
            <a:blip r:embed="rId4"/>
            <a:stretch>
              <a:fillRect/>
            </a:stretch>
          </a:blipFill>
        </p:spPr>
      </p:sp>
      <p:sp>
        <p:nvSpPr>
          <p:cNvPr id="14" name="Freeform 14"/>
          <p:cNvSpPr/>
          <p:nvPr/>
        </p:nvSpPr>
        <p:spPr>
          <a:xfrm>
            <a:off x="14142221" y="8278631"/>
            <a:ext cx="4593801" cy="2383034"/>
          </a:xfrm>
          <a:custGeom>
            <a:avLst/>
            <a:gdLst/>
            <a:ahLst/>
            <a:cxnLst/>
            <a:rect l="l" t="t" r="r" b="b"/>
            <a:pathLst>
              <a:path w="4593801" h="2383034">
                <a:moveTo>
                  <a:pt x="0" y="0"/>
                </a:moveTo>
                <a:lnTo>
                  <a:pt x="4593802" y="0"/>
                </a:lnTo>
                <a:lnTo>
                  <a:pt x="4593802" y="2383034"/>
                </a:lnTo>
                <a:lnTo>
                  <a:pt x="0" y="2383034"/>
                </a:lnTo>
                <a:lnTo>
                  <a:pt x="0" y="0"/>
                </a:lnTo>
                <a:close/>
              </a:path>
            </a:pathLst>
          </a:custGeom>
          <a:blipFill>
            <a:blip r:embed="rId5"/>
            <a:stretch>
              <a:fillRect/>
            </a:stretch>
          </a:blipFill>
        </p:spPr>
      </p:sp>
      <p:sp>
        <p:nvSpPr>
          <p:cNvPr id="16" name="TextBox 16"/>
          <p:cNvSpPr txBox="1"/>
          <p:nvPr/>
        </p:nvSpPr>
        <p:spPr>
          <a:xfrm>
            <a:off x="1892964" y="2938756"/>
            <a:ext cx="6143188" cy="4062651"/>
          </a:xfrm>
          <a:prstGeom prst="rect">
            <a:avLst/>
          </a:prstGeom>
        </p:spPr>
        <p:txBody>
          <a:bodyPr wrap="square" lIns="0" tIns="0" rIns="0" bIns="0" rtlCol="0" anchor="t">
            <a:spAutoFit/>
          </a:bodyPr>
          <a:lstStyle/>
          <a:p>
            <a:pPr algn="just"/>
            <a:r>
              <a:rPr lang="de-DE" sz="4400" smtClean="0">
                <a:latin typeface="Times New Roman" panose="02020603050405020304" pitchFamily="18" charset="0"/>
                <a:cs typeface="Times New Roman" panose="02020603050405020304" pitchFamily="18" charset="0"/>
              </a:rPr>
              <a:t>Chủ </a:t>
            </a:r>
            <a:r>
              <a:rPr lang="de-DE" sz="4400">
                <a:latin typeface="Times New Roman" panose="02020603050405020304" pitchFamily="18" charset="0"/>
                <a:cs typeface="Times New Roman" panose="02020603050405020304" pitchFamily="18" charset="0"/>
              </a:rPr>
              <a:t>động, tích cực huy động tri thức và trải nghiệm thực tế để hình dung, tưởng tượng bức tranh đời sống được nhà văn thể hiện trong câu chữ; </a:t>
            </a:r>
            <a:endParaRPr lang="en-GB" sz="4400">
              <a:latin typeface="Times New Roman" panose="02020603050405020304" pitchFamily="18" charset="0"/>
              <a:cs typeface="Times New Roman" panose="02020603050405020304" pitchFamily="18" charset="0"/>
            </a:endParaRPr>
          </a:p>
        </p:txBody>
      </p:sp>
      <p:sp>
        <p:nvSpPr>
          <p:cNvPr id="18" name="TextBox 18"/>
          <p:cNvSpPr txBox="1"/>
          <p:nvPr/>
        </p:nvSpPr>
        <p:spPr>
          <a:xfrm>
            <a:off x="7748832" y="2949275"/>
            <a:ext cx="2790336" cy="606608"/>
          </a:xfrm>
          <a:prstGeom prst="rect">
            <a:avLst/>
          </a:prstGeom>
        </p:spPr>
        <p:txBody>
          <a:bodyPr lIns="0" tIns="0" rIns="0" bIns="0" rtlCol="0" anchor="t">
            <a:spAutoFit/>
          </a:bodyPr>
          <a:lstStyle/>
          <a:p>
            <a:pPr algn="ctr">
              <a:lnSpc>
                <a:spcPts val="4986"/>
              </a:lnSpc>
              <a:spcBef>
                <a:spcPct val="0"/>
              </a:spcBef>
            </a:pPr>
            <a:r>
              <a:rPr lang="en-US" sz="3561">
                <a:solidFill>
                  <a:srgbClr val="FFFFFF"/>
                </a:solidFill>
                <a:latin typeface="One Little Font Bold"/>
                <a:ea typeface="One Little Font Bold"/>
                <a:cs typeface="One Little Font Bold"/>
                <a:sym typeface="One Little Font Bold"/>
              </a:rPr>
              <a:t>02</a:t>
            </a:r>
          </a:p>
        </p:txBody>
      </p:sp>
      <p:sp>
        <p:nvSpPr>
          <p:cNvPr id="19" name="TextBox 19"/>
          <p:cNvSpPr txBox="1"/>
          <p:nvPr/>
        </p:nvSpPr>
        <p:spPr>
          <a:xfrm>
            <a:off x="13107006" y="2949275"/>
            <a:ext cx="2790336" cy="606608"/>
          </a:xfrm>
          <a:prstGeom prst="rect">
            <a:avLst/>
          </a:prstGeom>
        </p:spPr>
        <p:txBody>
          <a:bodyPr lIns="0" tIns="0" rIns="0" bIns="0" rtlCol="0" anchor="t">
            <a:spAutoFit/>
          </a:bodyPr>
          <a:lstStyle/>
          <a:p>
            <a:pPr algn="ctr">
              <a:lnSpc>
                <a:spcPts val="4986"/>
              </a:lnSpc>
              <a:spcBef>
                <a:spcPct val="0"/>
              </a:spcBef>
            </a:pPr>
            <a:r>
              <a:rPr lang="en-US" sz="3561">
                <a:solidFill>
                  <a:srgbClr val="FFFFFF"/>
                </a:solidFill>
                <a:latin typeface="One Little Font Bold"/>
                <a:ea typeface="One Little Font Bold"/>
                <a:cs typeface="One Little Font Bold"/>
                <a:sym typeface="One Little Font Bold"/>
              </a:rPr>
              <a:t>03</a:t>
            </a:r>
          </a:p>
        </p:txBody>
      </p:sp>
      <p:sp>
        <p:nvSpPr>
          <p:cNvPr id="22" name="Rectangle 21"/>
          <p:cNvSpPr/>
          <p:nvPr/>
        </p:nvSpPr>
        <p:spPr>
          <a:xfrm>
            <a:off x="10028354" y="2595090"/>
            <a:ext cx="6627274" cy="4154984"/>
          </a:xfrm>
          <a:prstGeom prst="rect">
            <a:avLst/>
          </a:prstGeom>
        </p:spPr>
        <p:txBody>
          <a:bodyPr wrap="square">
            <a:spAutoFit/>
          </a:bodyPr>
          <a:lstStyle/>
          <a:p>
            <a:pPr lvl="0" algn="just"/>
            <a:r>
              <a:rPr lang="de-DE" sz="4400" smtClean="0">
                <a:solidFill>
                  <a:prstClr val="black"/>
                </a:solidFill>
                <a:latin typeface="Times New Roman" panose="02020603050405020304" pitchFamily="18" charset="0"/>
                <a:cs typeface="Times New Roman" panose="02020603050405020304" pitchFamily="18" charset="0"/>
              </a:rPr>
              <a:t>Lắng </a:t>
            </a:r>
            <a:r>
              <a:rPr lang="de-DE" sz="4400">
                <a:solidFill>
                  <a:prstClr val="black"/>
                </a:solidFill>
                <a:latin typeface="Times New Roman" panose="02020603050405020304" pitchFamily="18" charset="0"/>
                <a:cs typeface="Times New Roman" panose="02020603050405020304" pitchFamily="18" charset="0"/>
              </a:rPr>
              <a:t>nghe, cảm nhận, kết nối thông tin trong và ngoài văn bản để suy luận, phân tích, khám phá vẻ đẹp nội dung, hình thức và ý nghĩa của văn bản. </a:t>
            </a:r>
            <a:endParaRPr lang="en-GB" sz="4400">
              <a:solidFill>
                <a:prstClr val="black"/>
              </a:solidFill>
              <a:latin typeface="Times New Roman" panose="02020603050405020304" pitchFamily="18" charset="0"/>
              <a:cs typeface="Times New Roman" panose="02020603050405020304" pitchFamily="18" charset="0"/>
            </a:endParaRPr>
          </a:p>
        </p:txBody>
      </p:sp>
      <p:sp>
        <p:nvSpPr>
          <p:cNvPr id="23" name="Rectangle 22"/>
          <p:cNvSpPr/>
          <p:nvPr/>
        </p:nvSpPr>
        <p:spPr>
          <a:xfrm>
            <a:off x="3533060" y="573912"/>
            <a:ext cx="9937336" cy="923330"/>
          </a:xfrm>
          <a:prstGeom prst="rect">
            <a:avLst/>
          </a:prstGeom>
        </p:spPr>
        <p:txBody>
          <a:bodyPr wrap="none">
            <a:spAutoFit/>
          </a:bodyPr>
          <a:lstStyle/>
          <a:p>
            <a:pPr lvl="0"/>
            <a:r>
              <a:rPr lang="de-DE" sz="5400" b="1" i="1" smtClean="0">
                <a:solidFill>
                  <a:prstClr val="black"/>
                </a:solidFill>
                <a:latin typeface="Times New Roman" panose="02020603050405020304" pitchFamily="18" charset="0"/>
                <a:cs typeface="Times New Roman" panose="02020603050405020304" pitchFamily="18" charset="0"/>
              </a:rPr>
              <a:t>Để </a:t>
            </a:r>
            <a:r>
              <a:rPr lang="de-DE" sz="5400" b="1" i="1">
                <a:solidFill>
                  <a:prstClr val="black"/>
                </a:solidFill>
                <a:latin typeface="Times New Roman" panose="02020603050405020304" pitchFamily="18" charset="0"/>
                <a:cs typeface="Times New Roman" panose="02020603050405020304" pitchFamily="18" charset="0"/>
              </a:rPr>
              <a:t>đọc hiểu văn bản văn </a:t>
            </a:r>
            <a:r>
              <a:rPr lang="de-DE" sz="5400" b="1" i="1" smtClean="0">
                <a:solidFill>
                  <a:prstClr val="black"/>
                </a:solidFill>
                <a:latin typeface="Times New Roman" panose="02020603050405020304" pitchFamily="18" charset="0"/>
                <a:cs typeface="Times New Roman" panose="02020603050405020304" pitchFamily="18" charset="0"/>
              </a:rPr>
              <a:t>học</a:t>
            </a:r>
            <a:r>
              <a:rPr lang="vi-VN" sz="5400" b="1" i="1" smtClean="0">
                <a:solidFill>
                  <a:prstClr val="black"/>
                </a:solidFill>
                <a:latin typeface="Times New Roman" panose="02020603050405020304" pitchFamily="18" charset="0"/>
                <a:cs typeface="Times New Roman" panose="02020603050405020304" pitchFamily="18" charset="0"/>
              </a:rPr>
              <a:t> </a:t>
            </a:r>
            <a:r>
              <a:rPr lang="de-DE" sz="5400" b="1" i="1" smtClean="0">
                <a:solidFill>
                  <a:prstClr val="black"/>
                </a:solidFill>
                <a:latin typeface="Times New Roman" panose="02020603050405020304" pitchFamily="18" charset="0"/>
                <a:cs typeface="Times New Roman" panose="02020603050405020304" pitchFamily="18" charset="0"/>
              </a:rPr>
              <a:t>cần</a:t>
            </a:r>
            <a:r>
              <a:rPr lang="de-DE" sz="5400" b="1" i="1">
                <a:solidFill>
                  <a:prstClr val="black"/>
                </a:solidFill>
                <a:latin typeface="Times New Roman" panose="02020603050405020304" pitchFamily="18" charset="0"/>
                <a:cs typeface="Times New Roman" panose="02020603050405020304" pitchFamily="18" charset="0"/>
              </a:rPr>
              <a:t>:</a:t>
            </a:r>
            <a:endParaRPr lang="en-GB" sz="5400" b="1" i="1">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77626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barn(inVertical)">
                                      <p:cBhvr>
                                        <p:cTn id="14" dur="500"/>
                                        <p:tgtEl>
                                          <p:spTgt spid="16"/>
                                        </p:tgtEl>
                                      </p:cBhvr>
                                    </p:animEffect>
                                  </p:childTnLst>
                                </p:cTn>
                              </p:par>
                              <p:par>
                                <p:cTn id="15" presetID="16" presetClass="entr" presetSubtype="21"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circle(in)">
                                      <p:cBhvr>
                                        <p:cTn id="22" dur="2000"/>
                                        <p:tgtEl>
                                          <p:spTgt spid="22"/>
                                        </p:tgtEl>
                                      </p:cBhvr>
                                    </p:animEffect>
                                  </p:childTnLst>
                                </p:cTn>
                              </p:par>
                              <p:par>
                                <p:cTn id="23" presetID="6" presetClass="entr" presetSubtype="16"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ircle(in)">
                                      <p:cBhvr>
                                        <p:cTn id="25"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2" grpId="0"/>
      <p:bldP spid="23"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TotalTime>
  <Words>3387</Words>
  <Application>Microsoft Office PowerPoint</Application>
  <PresentationFormat>Custom</PresentationFormat>
  <Paragraphs>256</Paragraphs>
  <Slides>50</Slides>
  <Notes>0</Notes>
  <HiddenSlides>0</HiddenSlides>
  <MMClips>1</MMClips>
  <ScaleCrop>false</ScaleCrop>
  <HeadingPairs>
    <vt:vector size="6" baseType="variant">
      <vt:variant>
        <vt:lpstr>Fonts Used</vt:lpstr>
      </vt:variant>
      <vt:variant>
        <vt:i4>12</vt:i4>
      </vt:variant>
      <vt:variant>
        <vt:lpstr>Theme</vt:lpstr>
      </vt:variant>
      <vt:variant>
        <vt:i4>4</vt:i4>
      </vt:variant>
      <vt:variant>
        <vt:lpstr>Slide Titles</vt:lpstr>
      </vt:variant>
      <vt:variant>
        <vt:i4>50</vt:i4>
      </vt:variant>
    </vt:vector>
  </HeadingPairs>
  <TitlesOfParts>
    <vt:vector size="66" baseType="lpstr">
      <vt:lpstr>#9Slide05 Agile Script Calligra</vt:lpstr>
      <vt:lpstr>#9Slide05 Aphrodite Pro</vt:lpstr>
      <vt:lpstr>#9Slide07 SVNAdam Gorry</vt:lpstr>
      <vt:lpstr>Arial</vt:lpstr>
      <vt:lpstr>Calibri</vt:lpstr>
      <vt:lpstr>Calibri Light</vt:lpstr>
      <vt:lpstr>Lilita One</vt:lpstr>
      <vt:lpstr>MS Mincho</vt:lpstr>
      <vt:lpstr>One Little Font</vt:lpstr>
      <vt:lpstr>One Little Font Bold</vt:lpstr>
      <vt:lpstr>Segoe UI</vt:lpstr>
      <vt:lpstr>Times New Roman</vt:lpstr>
      <vt:lpstr>Office Theme</vt:lpstr>
      <vt:lpstr>1_Office Theme</vt:lpstr>
      <vt:lpstr>2_Office Theme</vt:lpstr>
      <vt:lpstr>3_Office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Green and Blue Illustrative Technology Product Development Presentation</dc:title>
  <dc:creator>Admin</dc:creator>
  <cp:lastModifiedBy>Admin</cp:lastModifiedBy>
  <cp:revision>150</cp:revision>
  <dcterms:created xsi:type="dcterms:W3CDTF">2006-08-16T00:00:00Z</dcterms:created>
  <dcterms:modified xsi:type="dcterms:W3CDTF">2024-11-29T09:54:30Z</dcterms:modified>
  <dc:identifier>DAGKjeX-BLo</dc:identifier>
</cp:coreProperties>
</file>