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68" r:id="rId5"/>
    <p:sldId id="269" r:id="rId6"/>
    <p:sldId id="271" r:id="rId7"/>
    <p:sldId id="270" r:id="rId8"/>
    <p:sldId id="272" r:id="rId9"/>
    <p:sldId id="273" r:id="rId10"/>
    <p:sldId id="274" r:id="rId11"/>
    <p:sldId id="275" r:id="rId12"/>
    <p:sldId id="276" r:id="rId13"/>
    <p:sldId id="280" r:id="rId14"/>
    <p:sldId id="277" r:id="rId15"/>
    <p:sldId id="283" r:id="rId16"/>
    <p:sldId id="290" r:id="rId17"/>
    <p:sldId id="281" r:id="rId18"/>
    <p:sldId id="279" r:id="rId19"/>
    <p:sldId id="284" r:id="rId20"/>
    <p:sldId id="282" r:id="rId21"/>
    <p:sldId id="278" r:id="rId22"/>
    <p:sldId id="291" r:id="rId23"/>
    <p:sldId id="285" r:id="rId24"/>
    <p:sldId id="292" r:id="rId25"/>
    <p:sldId id="286" r:id="rId26"/>
    <p:sldId id="287" r:id="rId27"/>
    <p:sldId id="293" r:id="rId28"/>
    <p:sldId id="288" r:id="rId29"/>
    <p:sldId id="289" r:id="rId30"/>
    <p:sldId id="258" r:id="rId31"/>
    <p:sldId id="259" r:id="rId32"/>
    <p:sldId id="261" r:id="rId33"/>
    <p:sldId id="260" r:id="rId34"/>
    <p:sldId id="263" r:id="rId35"/>
    <p:sldId id="262" r:id="rId36"/>
    <p:sldId id="264" r:id="rId37"/>
    <p:sldId id="266" r:id="rId38"/>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870"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51.svg"/><Relationship Id="rId10" Type="http://schemas.openxmlformats.org/officeDocument/2006/relationships/image" Target="../media/image5.png"/><Relationship Id="rId4" Type="http://schemas.openxmlformats.org/officeDocument/2006/relationships/image" Target="../media/image36.pn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51.svg"/><Relationship Id="rId10" Type="http://schemas.openxmlformats.org/officeDocument/2006/relationships/image" Target="../media/image5.png"/><Relationship Id="rId4" Type="http://schemas.openxmlformats.org/officeDocument/2006/relationships/image" Target="../media/image36.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18" Type="http://schemas.openxmlformats.org/officeDocument/2006/relationships/image" Target="../media/image50.PNG"/><Relationship Id="rId3" Type="http://schemas.openxmlformats.org/officeDocument/2006/relationships/image" Target="../media/image3.png"/><Relationship Id="rId7" Type="http://schemas.openxmlformats.org/officeDocument/2006/relationships/image" Target="../media/image23.svg"/><Relationship Id="rId12" Type="http://schemas.openxmlformats.org/officeDocument/2006/relationships/image" Target="../media/image4.png"/><Relationship Id="rId17" Type="http://schemas.openxmlformats.org/officeDocument/2006/relationships/image" Target="../media/image28.png"/><Relationship Id="rId2" Type="http://schemas.openxmlformats.org/officeDocument/2006/relationships/image" Target="../media/image1.png"/><Relationship Id="rId16" Type="http://schemas.openxmlformats.org/officeDocument/2006/relationships/image" Target="../media/image27.png"/><Relationship Id="rId1" Type="http://schemas.openxmlformats.org/officeDocument/2006/relationships/slideLayout" Target="../slideLayouts/slideLayout7.xml"/><Relationship Id="rId11" Type="http://schemas.openxmlformats.org/officeDocument/2006/relationships/image" Target="../media/image24.png"/><Relationship Id="rId15" Type="http://schemas.openxmlformats.org/officeDocument/2006/relationships/image" Target="../media/image26.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5.svg"/><Relationship Id="rId1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5.svg"/><Relationship Id="rId5" Type="http://schemas.openxmlformats.org/officeDocument/2006/relationships/image" Target="../media/image31.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15.png"/><Relationship Id="rId1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5.svg"/><Relationship Id="rId5" Type="http://schemas.openxmlformats.org/officeDocument/2006/relationships/image" Target="../media/image31.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15.png"/><Relationship Id="rId1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18" Type="http://schemas.openxmlformats.org/officeDocument/2006/relationships/image" Target="../media/image29.PNG"/><Relationship Id="rId3" Type="http://schemas.openxmlformats.org/officeDocument/2006/relationships/image" Target="../media/image3.png"/><Relationship Id="rId7" Type="http://schemas.openxmlformats.org/officeDocument/2006/relationships/image" Target="../media/image23.svg"/><Relationship Id="rId12" Type="http://schemas.openxmlformats.org/officeDocument/2006/relationships/image" Target="../media/image4.png"/><Relationship Id="rId17" Type="http://schemas.openxmlformats.org/officeDocument/2006/relationships/image" Target="../media/image28.png"/><Relationship Id="rId2" Type="http://schemas.openxmlformats.org/officeDocument/2006/relationships/image" Target="../media/image1.png"/><Relationship Id="rId16" Type="http://schemas.openxmlformats.org/officeDocument/2006/relationships/image" Target="../media/image27.png"/><Relationship Id="rId1" Type="http://schemas.openxmlformats.org/officeDocument/2006/relationships/slideLayout" Target="../slideLayouts/slideLayout7.xml"/><Relationship Id="rId11" Type="http://schemas.openxmlformats.org/officeDocument/2006/relationships/image" Target="../media/image24.png"/><Relationship Id="rId15" Type="http://schemas.openxmlformats.org/officeDocument/2006/relationships/image" Target="../media/image26.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5.svg"/><Relationship Id="rId1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5.svg"/><Relationship Id="rId5" Type="http://schemas.openxmlformats.org/officeDocument/2006/relationships/image" Target="../media/image31.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15.png"/><Relationship Id="rId1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5.svg"/><Relationship Id="rId5" Type="http://schemas.openxmlformats.org/officeDocument/2006/relationships/image" Target="../media/image31.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15.png"/><Relationship Id="rId14" Type="http://schemas.openxmlformats.org/officeDocument/2006/relationships/image" Target="../media/image5.png"/></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18" Type="http://schemas.openxmlformats.org/officeDocument/2006/relationships/image" Target="../media/image51.PNG"/><Relationship Id="rId3" Type="http://schemas.openxmlformats.org/officeDocument/2006/relationships/image" Target="../media/image3.png"/><Relationship Id="rId7" Type="http://schemas.openxmlformats.org/officeDocument/2006/relationships/image" Target="../media/image23.svg"/><Relationship Id="rId12" Type="http://schemas.openxmlformats.org/officeDocument/2006/relationships/image" Target="../media/image4.png"/><Relationship Id="rId17" Type="http://schemas.openxmlformats.org/officeDocument/2006/relationships/image" Target="../media/image28.png"/><Relationship Id="rId2" Type="http://schemas.openxmlformats.org/officeDocument/2006/relationships/image" Target="../media/image1.png"/><Relationship Id="rId16" Type="http://schemas.openxmlformats.org/officeDocument/2006/relationships/image" Target="../media/image27.png"/><Relationship Id="rId1" Type="http://schemas.openxmlformats.org/officeDocument/2006/relationships/slideLayout" Target="../slideLayouts/slideLayout7.xml"/><Relationship Id="rId11" Type="http://schemas.openxmlformats.org/officeDocument/2006/relationships/image" Target="../media/image24.png"/><Relationship Id="rId15" Type="http://schemas.openxmlformats.org/officeDocument/2006/relationships/image" Target="../media/image26.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5.svg"/><Relationship Id="rId1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5.svg"/><Relationship Id="rId5" Type="http://schemas.openxmlformats.org/officeDocument/2006/relationships/image" Target="../media/image31.png"/><Relationship Id="rId15" Type="http://schemas.openxmlformats.org/officeDocument/2006/relationships/image" Target="../media/image34.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15.png"/><Relationship Id="rId14"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5.svg"/><Relationship Id="rId5" Type="http://schemas.openxmlformats.org/officeDocument/2006/relationships/image" Target="../media/image31.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15.png"/><Relationship Id="rId1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51.svg"/><Relationship Id="rId10" Type="http://schemas.openxmlformats.org/officeDocument/2006/relationships/image" Target="../media/image5.png"/><Relationship Id="rId4" Type="http://schemas.openxmlformats.org/officeDocument/2006/relationships/image" Target="../media/image36.png"/><Relationship Id="rId9" Type="http://schemas.openxmlformats.org/officeDocument/2006/relationships/image" Target="../media/image19.png"/></Relationships>
</file>

<file path=ppt/slides/_rels/slide33.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49.svg"/><Relationship Id="rId3" Type="http://schemas.openxmlformats.org/officeDocument/2006/relationships/image" Target="../media/image3.png"/><Relationship Id="rId7" Type="http://schemas.openxmlformats.org/officeDocument/2006/relationships/image" Target="../media/image5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png"/><Relationship Id="rId9" Type="http://schemas.openxmlformats.org/officeDocument/2006/relationships/image" Target="../media/image58.png"/></Relationships>
</file>

<file path=ppt/slides/_rels/slide3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65.svg"/><Relationship Id="rId5" Type="http://schemas.openxmlformats.org/officeDocument/2006/relationships/image" Target="../media/image12.png"/><Relationship Id="rId10" Type="http://schemas.openxmlformats.org/officeDocument/2006/relationships/image" Target="../media/image44.png"/><Relationship Id="rId4" Type="http://schemas.openxmlformats.org/officeDocument/2006/relationships/image" Target="../media/image39.png"/><Relationship Id="rId9" Type="http://schemas.openxmlformats.org/officeDocument/2006/relationships/image" Target="../media/image43.png"/></Relationships>
</file>

<file path=ppt/slides/_rels/slide3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3.png"/><Relationship Id="rId7" Type="http://schemas.openxmlformats.org/officeDocument/2006/relationships/image" Target="../media/image6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4.png"/></Relationships>
</file>

<file path=ppt/slides/_rels/slide3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69.svg"/><Relationship Id="rId5" Type="http://schemas.openxmlformats.org/officeDocument/2006/relationships/image" Target="../media/image12.png"/><Relationship Id="rId10" Type="http://schemas.openxmlformats.org/officeDocument/2006/relationships/image" Target="../media/image49.png"/><Relationship Id="rId4" Type="http://schemas.openxmlformats.org/officeDocument/2006/relationships/image" Target="../media/image3.png"/><Relationship Id="rId9" Type="http://schemas.openxmlformats.org/officeDocument/2006/relationships/image" Target="../media/image5.png"/></Relationships>
</file>

<file path=ppt/slides/_rels/slide3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png"/><Relationship Id="rId7" Type="http://schemas.openxmlformats.org/officeDocument/2006/relationships/image" Target="../media/image28.png"/><Relationship Id="rId12" Type="http://schemas.openxmlformats.org/officeDocument/2006/relationships/image" Target="../media/image77.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1.png"/><Relationship Id="rId11" Type="http://schemas.openxmlformats.org/officeDocument/2006/relationships/image" Target="../media/image67.png"/><Relationship Id="rId5" Type="http://schemas.openxmlformats.org/officeDocument/2006/relationships/image" Target="../media/image12.png"/><Relationship Id="rId10" Type="http://schemas.openxmlformats.org/officeDocument/2006/relationships/image" Target="../media/image9.png"/><Relationship Id="rId4" Type="http://schemas.openxmlformats.org/officeDocument/2006/relationships/image" Target="../media/image65.png"/><Relationship Id="rId9" Type="http://schemas.openxmlformats.org/officeDocument/2006/relationships/image" Target="../media/image66.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18" Type="http://schemas.openxmlformats.org/officeDocument/2006/relationships/image" Target="../media/image35.PNG"/><Relationship Id="rId3" Type="http://schemas.openxmlformats.org/officeDocument/2006/relationships/image" Target="../media/image3.png"/><Relationship Id="rId7" Type="http://schemas.openxmlformats.org/officeDocument/2006/relationships/image" Target="../media/image23.svg"/><Relationship Id="rId12" Type="http://schemas.openxmlformats.org/officeDocument/2006/relationships/image" Target="../media/image4.png"/><Relationship Id="rId17" Type="http://schemas.openxmlformats.org/officeDocument/2006/relationships/image" Target="../media/image28.png"/><Relationship Id="rId2" Type="http://schemas.openxmlformats.org/officeDocument/2006/relationships/image" Target="../media/image1.png"/><Relationship Id="rId16" Type="http://schemas.openxmlformats.org/officeDocument/2006/relationships/image" Target="../media/image27.png"/><Relationship Id="rId1" Type="http://schemas.openxmlformats.org/officeDocument/2006/relationships/slideLayout" Target="../slideLayouts/slideLayout7.xml"/><Relationship Id="rId11" Type="http://schemas.openxmlformats.org/officeDocument/2006/relationships/image" Target="../media/image24.png"/><Relationship Id="rId15" Type="http://schemas.openxmlformats.org/officeDocument/2006/relationships/image" Target="../media/image26.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5.svg"/><Relationship Id="rId1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5.svg"/><Relationship Id="rId5" Type="http://schemas.openxmlformats.org/officeDocument/2006/relationships/image" Target="../media/image31.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15.png"/><Relationship Id="rId1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51.svg"/><Relationship Id="rId10" Type="http://schemas.openxmlformats.org/officeDocument/2006/relationships/image" Target="../media/image5.png"/><Relationship Id="rId4" Type="http://schemas.openxmlformats.org/officeDocument/2006/relationships/image" Target="../media/image36.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65.svg"/><Relationship Id="rId5" Type="http://schemas.openxmlformats.org/officeDocument/2006/relationships/image" Target="../media/image12.png"/><Relationship Id="rId10" Type="http://schemas.openxmlformats.org/officeDocument/2006/relationships/image" Target="../media/image44.png"/><Relationship Id="rId4" Type="http://schemas.openxmlformats.org/officeDocument/2006/relationships/image" Target="../media/image39.png"/><Relationship Id="rId9" Type="http://schemas.openxmlformats.org/officeDocument/2006/relationships/image" Target="../media/image43.png"/></Relationships>
</file>

<file path=ppt/slides/_rels/slide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69.svg"/><Relationship Id="rId5" Type="http://schemas.openxmlformats.org/officeDocument/2006/relationships/image" Target="../media/image12.png"/><Relationship Id="rId10" Type="http://schemas.openxmlformats.org/officeDocument/2006/relationships/image" Target="../media/image49.png"/><Relationship Id="rId4" Type="http://schemas.openxmlformats.org/officeDocument/2006/relationships/image" Target="../media/image3.png"/><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flipH="1">
            <a:off x="13685086" y="5143500"/>
            <a:ext cx="4277372" cy="4261332"/>
          </a:xfrm>
          <a:custGeom>
            <a:avLst/>
            <a:gdLst/>
            <a:ahLst/>
            <a:cxnLst/>
            <a:rect l="l" t="t" r="r" b="b"/>
            <a:pathLst>
              <a:path w="4277372" h="4261332">
                <a:moveTo>
                  <a:pt x="4277372" y="0"/>
                </a:moveTo>
                <a:lnTo>
                  <a:pt x="0" y="0"/>
                </a:lnTo>
                <a:lnTo>
                  <a:pt x="0" y="4261332"/>
                </a:lnTo>
                <a:lnTo>
                  <a:pt x="4277372" y="4261332"/>
                </a:lnTo>
                <a:lnTo>
                  <a:pt x="4277372" y="0"/>
                </a:lnTo>
                <a:close/>
              </a:path>
            </a:pathLst>
          </a:custGeom>
          <a:blipFill>
            <a:blip r:embed="rId3"/>
            <a:stretch>
              <a:fillRect/>
            </a:stretch>
          </a:blipFill>
        </p:spPr>
      </p:sp>
      <p:sp>
        <p:nvSpPr>
          <p:cNvPr id="4" name="Freeform 4"/>
          <p:cNvSpPr/>
          <p:nvPr/>
        </p:nvSpPr>
        <p:spPr>
          <a:xfrm rot="480260">
            <a:off x="-2495842" y="7686167"/>
            <a:ext cx="24395033" cy="9453075"/>
          </a:xfrm>
          <a:custGeom>
            <a:avLst/>
            <a:gdLst/>
            <a:ahLst/>
            <a:cxnLst/>
            <a:rect l="l" t="t" r="r" b="b"/>
            <a:pathLst>
              <a:path w="24395033" h="9453075">
                <a:moveTo>
                  <a:pt x="0" y="0"/>
                </a:moveTo>
                <a:lnTo>
                  <a:pt x="24395033" y="0"/>
                </a:lnTo>
                <a:lnTo>
                  <a:pt x="24395033" y="9453075"/>
                </a:lnTo>
                <a:lnTo>
                  <a:pt x="0" y="9453075"/>
                </a:lnTo>
                <a:lnTo>
                  <a:pt x="0" y="0"/>
                </a:lnTo>
                <a:close/>
              </a:path>
            </a:pathLst>
          </a:custGeom>
          <a:blipFill>
            <a:blip r:embed="rId4"/>
            <a:stretch>
              <a:fillRect/>
            </a:stretch>
          </a:blipFill>
        </p:spPr>
      </p:sp>
      <p:grpSp>
        <p:nvGrpSpPr>
          <p:cNvPr id="5" name="Group 5"/>
          <p:cNvGrpSpPr/>
          <p:nvPr/>
        </p:nvGrpSpPr>
        <p:grpSpPr>
          <a:xfrm>
            <a:off x="3479665" y="2255357"/>
            <a:ext cx="11633471" cy="5334350"/>
            <a:chOff x="0" y="0"/>
            <a:chExt cx="3063959" cy="1404932"/>
          </a:xfrm>
        </p:grpSpPr>
        <p:sp>
          <p:nvSpPr>
            <p:cNvPr id="6" name="Freeform 6"/>
            <p:cNvSpPr/>
            <p:nvPr/>
          </p:nvSpPr>
          <p:spPr>
            <a:xfrm>
              <a:off x="0" y="0"/>
              <a:ext cx="3063959" cy="1404932"/>
            </a:xfrm>
            <a:custGeom>
              <a:avLst/>
              <a:gdLst/>
              <a:ahLst/>
              <a:cxnLst/>
              <a:rect l="l" t="t" r="r" b="b"/>
              <a:pathLst>
                <a:path w="3063959" h="1404932">
                  <a:moveTo>
                    <a:pt x="33940" y="0"/>
                  </a:moveTo>
                  <a:lnTo>
                    <a:pt x="3030020" y="0"/>
                  </a:lnTo>
                  <a:cubicBezTo>
                    <a:pt x="3048764" y="0"/>
                    <a:pt x="3063959" y="15195"/>
                    <a:pt x="3063959" y="33940"/>
                  </a:cubicBezTo>
                  <a:lnTo>
                    <a:pt x="3063959" y="1370992"/>
                  </a:lnTo>
                  <a:cubicBezTo>
                    <a:pt x="3063959" y="1389736"/>
                    <a:pt x="3048764" y="1404932"/>
                    <a:pt x="3030020" y="1404932"/>
                  </a:cubicBezTo>
                  <a:lnTo>
                    <a:pt x="33940" y="1404932"/>
                  </a:lnTo>
                  <a:cubicBezTo>
                    <a:pt x="15195" y="1404932"/>
                    <a:pt x="0" y="1389736"/>
                    <a:pt x="0" y="1370992"/>
                  </a:cubicBezTo>
                  <a:lnTo>
                    <a:pt x="0" y="33940"/>
                  </a:lnTo>
                  <a:cubicBezTo>
                    <a:pt x="0" y="15195"/>
                    <a:pt x="15195" y="0"/>
                    <a:pt x="33940" y="0"/>
                  </a:cubicBezTo>
                  <a:close/>
                </a:path>
              </a:pathLst>
            </a:custGeom>
            <a:solidFill>
              <a:srgbClr val="FAE6DB"/>
            </a:solidFill>
          </p:spPr>
        </p:sp>
        <p:sp>
          <p:nvSpPr>
            <p:cNvPr id="7" name="TextBox 7"/>
            <p:cNvSpPr txBox="1"/>
            <p:nvPr/>
          </p:nvSpPr>
          <p:spPr>
            <a:xfrm>
              <a:off x="0" y="-38100"/>
              <a:ext cx="3063959" cy="1443032"/>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3327265" y="2102957"/>
            <a:ext cx="11633471" cy="5334350"/>
            <a:chOff x="0" y="0"/>
            <a:chExt cx="3063959" cy="1404932"/>
          </a:xfrm>
        </p:grpSpPr>
        <p:sp>
          <p:nvSpPr>
            <p:cNvPr id="9" name="Freeform 9"/>
            <p:cNvSpPr/>
            <p:nvPr/>
          </p:nvSpPr>
          <p:spPr>
            <a:xfrm>
              <a:off x="0" y="0"/>
              <a:ext cx="3063959" cy="1404932"/>
            </a:xfrm>
            <a:custGeom>
              <a:avLst/>
              <a:gdLst/>
              <a:ahLst/>
              <a:cxnLst/>
              <a:rect l="l" t="t" r="r" b="b"/>
              <a:pathLst>
                <a:path w="3063959" h="1404932">
                  <a:moveTo>
                    <a:pt x="33940" y="0"/>
                  </a:moveTo>
                  <a:lnTo>
                    <a:pt x="3030020" y="0"/>
                  </a:lnTo>
                  <a:cubicBezTo>
                    <a:pt x="3048764" y="0"/>
                    <a:pt x="3063959" y="15195"/>
                    <a:pt x="3063959" y="33940"/>
                  </a:cubicBezTo>
                  <a:lnTo>
                    <a:pt x="3063959" y="1370992"/>
                  </a:lnTo>
                  <a:cubicBezTo>
                    <a:pt x="3063959" y="1389736"/>
                    <a:pt x="3048764" y="1404932"/>
                    <a:pt x="3030020" y="1404932"/>
                  </a:cubicBezTo>
                  <a:lnTo>
                    <a:pt x="33940" y="1404932"/>
                  </a:lnTo>
                  <a:cubicBezTo>
                    <a:pt x="15195" y="1404932"/>
                    <a:pt x="0" y="1389736"/>
                    <a:pt x="0" y="1370992"/>
                  </a:cubicBezTo>
                  <a:lnTo>
                    <a:pt x="0" y="33940"/>
                  </a:lnTo>
                  <a:cubicBezTo>
                    <a:pt x="0" y="15195"/>
                    <a:pt x="15195" y="0"/>
                    <a:pt x="33940" y="0"/>
                  </a:cubicBezTo>
                  <a:close/>
                </a:path>
              </a:pathLst>
            </a:custGeom>
            <a:solidFill>
              <a:srgbClr val="FDFCF4"/>
            </a:solidFill>
            <a:ln w="66675" cap="rnd">
              <a:solidFill>
                <a:srgbClr val="FAE6DB"/>
              </a:solidFill>
              <a:prstDash val="solid"/>
              <a:round/>
            </a:ln>
          </p:spPr>
        </p:sp>
        <p:sp>
          <p:nvSpPr>
            <p:cNvPr id="10" name="TextBox 10"/>
            <p:cNvSpPr txBox="1"/>
            <p:nvPr/>
          </p:nvSpPr>
          <p:spPr>
            <a:xfrm>
              <a:off x="0" y="-38100"/>
              <a:ext cx="3063959" cy="1443032"/>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0" y="4155616"/>
            <a:ext cx="3890675" cy="5816442"/>
          </a:xfrm>
          <a:custGeom>
            <a:avLst/>
            <a:gdLst/>
            <a:ahLst/>
            <a:cxnLst/>
            <a:rect l="l" t="t" r="r" b="b"/>
            <a:pathLst>
              <a:path w="3890675" h="5816442">
                <a:moveTo>
                  <a:pt x="0" y="0"/>
                </a:moveTo>
                <a:lnTo>
                  <a:pt x="3890675" y="0"/>
                </a:lnTo>
                <a:lnTo>
                  <a:pt x="3890675" y="5816442"/>
                </a:lnTo>
                <a:lnTo>
                  <a:pt x="0" y="5816442"/>
                </a:lnTo>
                <a:lnTo>
                  <a:pt x="0" y="0"/>
                </a:lnTo>
                <a:close/>
              </a:path>
            </a:pathLst>
          </a:custGeom>
          <a:blipFill>
            <a:blip r:embed="rId5"/>
            <a:stretch>
              <a:fillRect b="-8839"/>
            </a:stretch>
          </a:blipFill>
        </p:spPr>
      </p:sp>
      <p:sp>
        <p:nvSpPr>
          <p:cNvPr id="12" name="Freeform 12"/>
          <p:cNvSpPr/>
          <p:nvPr/>
        </p:nvSpPr>
        <p:spPr>
          <a:xfrm>
            <a:off x="868017" y="614024"/>
            <a:ext cx="2252701" cy="2148514"/>
          </a:xfrm>
          <a:custGeom>
            <a:avLst/>
            <a:gdLst/>
            <a:ahLst/>
            <a:cxnLst/>
            <a:rect l="l" t="t" r="r" b="b"/>
            <a:pathLst>
              <a:path w="2252701" h="2148514">
                <a:moveTo>
                  <a:pt x="0" y="0"/>
                </a:moveTo>
                <a:lnTo>
                  <a:pt x="2252701" y="0"/>
                </a:lnTo>
                <a:lnTo>
                  <a:pt x="2252701" y="2148514"/>
                </a:lnTo>
                <a:lnTo>
                  <a:pt x="0" y="2148514"/>
                </a:lnTo>
                <a:lnTo>
                  <a:pt x="0" y="0"/>
                </a:lnTo>
                <a:close/>
              </a:path>
            </a:pathLst>
          </a:custGeom>
          <a:blipFill>
            <a:blip r:embed="rId6"/>
            <a:stretch>
              <a:fillRect/>
            </a:stretch>
          </a:blipFill>
        </p:spPr>
      </p:sp>
      <p:sp>
        <p:nvSpPr>
          <p:cNvPr id="13" name="Freeform 13"/>
          <p:cNvSpPr/>
          <p:nvPr/>
        </p:nvSpPr>
        <p:spPr>
          <a:xfrm>
            <a:off x="10384114" y="8057451"/>
            <a:ext cx="944555" cy="1128950"/>
          </a:xfrm>
          <a:custGeom>
            <a:avLst/>
            <a:gdLst/>
            <a:ahLst/>
            <a:cxnLst/>
            <a:rect l="l" t="t" r="r" b="b"/>
            <a:pathLst>
              <a:path w="944555" h="1128950">
                <a:moveTo>
                  <a:pt x="0" y="0"/>
                </a:moveTo>
                <a:lnTo>
                  <a:pt x="944555" y="0"/>
                </a:lnTo>
                <a:lnTo>
                  <a:pt x="944555" y="1128950"/>
                </a:lnTo>
                <a:lnTo>
                  <a:pt x="0" y="1128950"/>
                </a:lnTo>
                <a:lnTo>
                  <a:pt x="0" y="0"/>
                </a:lnTo>
                <a:close/>
              </a:path>
            </a:pathLst>
          </a:custGeom>
          <a:blipFill>
            <a:blip r:embed="rId7"/>
            <a:stretch>
              <a:fillRect/>
            </a:stretch>
          </a:blipFill>
        </p:spPr>
      </p:sp>
      <p:sp>
        <p:nvSpPr>
          <p:cNvPr id="14" name="Freeform 14"/>
          <p:cNvSpPr/>
          <p:nvPr/>
        </p:nvSpPr>
        <p:spPr>
          <a:xfrm flipH="1">
            <a:off x="5608731" y="8746934"/>
            <a:ext cx="1209434" cy="1192804"/>
          </a:xfrm>
          <a:custGeom>
            <a:avLst/>
            <a:gdLst/>
            <a:ahLst/>
            <a:cxnLst/>
            <a:rect l="l" t="t" r="r" b="b"/>
            <a:pathLst>
              <a:path w="1209434" h="1192804">
                <a:moveTo>
                  <a:pt x="1209433" y="0"/>
                </a:moveTo>
                <a:lnTo>
                  <a:pt x="0" y="0"/>
                </a:lnTo>
                <a:lnTo>
                  <a:pt x="0" y="1192803"/>
                </a:lnTo>
                <a:lnTo>
                  <a:pt x="1209433" y="1192803"/>
                </a:lnTo>
                <a:lnTo>
                  <a:pt x="1209433" y="0"/>
                </a:lnTo>
                <a:close/>
              </a:path>
            </a:pathLst>
          </a:custGeom>
          <a:blipFill>
            <a:blip r:embed="rId8"/>
            <a:stretch>
              <a:fillRect/>
            </a:stretch>
          </a:blipFill>
        </p:spPr>
      </p:sp>
      <p:sp>
        <p:nvSpPr>
          <p:cNvPr id="15" name="Freeform 15"/>
          <p:cNvSpPr/>
          <p:nvPr/>
        </p:nvSpPr>
        <p:spPr>
          <a:xfrm>
            <a:off x="-306747" y="8214901"/>
            <a:ext cx="2349528" cy="2575444"/>
          </a:xfrm>
          <a:custGeom>
            <a:avLst/>
            <a:gdLst/>
            <a:ahLst/>
            <a:cxnLst/>
            <a:rect l="l" t="t" r="r" b="b"/>
            <a:pathLst>
              <a:path w="2349528" h="2575444">
                <a:moveTo>
                  <a:pt x="0" y="0"/>
                </a:moveTo>
                <a:lnTo>
                  <a:pt x="2349528" y="0"/>
                </a:lnTo>
                <a:lnTo>
                  <a:pt x="2349528" y="2575443"/>
                </a:lnTo>
                <a:lnTo>
                  <a:pt x="0" y="2575443"/>
                </a:lnTo>
                <a:lnTo>
                  <a:pt x="0" y="0"/>
                </a:lnTo>
                <a:close/>
              </a:path>
            </a:pathLst>
          </a:custGeom>
          <a:blipFill>
            <a:blip r:embed="rId9"/>
            <a:stretch>
              <a:fillRect/>
            </a:stretch>
          </a:blipFill>
        </p:spPr>
      </p:sp>
      <p:sp>
        <p:nvSpPr>
          <p:cNvPr id="16" name="Freeform 16"/>
          <p:cNvSpPr/>
          <p:nvPr/>
        </p:nvSpPr>
        <p:spPr>
          <a:xfrm flipH="1">
            <a:off x="1563957" y="8214901"/>
            <a:ext cx="2755481" cy="2256870"/>
          </a:xfrm>
          <a:custGeom>
            <a:avLst/>
            <a:gdLst/>
            <a:ahLst/>
            <a:cxnLst/>
            <a:rect l="l" t="t" r="r" b="b"/>
            <a:pathLst>
              <a:path w="2755481" h="2256870">
                <a:moveTo>
                  <a:pt x="2755481" y="0"/>
                </a:moveTo>
                <a:lnTo>
                  <a:pt x="0" y="0"/>
                </a:lnTo>
                <a:lnTo>
                  <a:pt x="0" y="2256870"/>
                </a:lnTo>
                <a:lnTo>
                  <a:pt x="2755481" y="2256870"/>
                </a:lnTo>
                <a:lnTo>
                  <a:pt x="2755481" y="0"/>
                </a:lnTo>
                <a:close/>
              </a:path>
            </a:pathLst>
          </a:custGeom>
          <a:blipFill>
            <a:blip r:embed="rId10"/>
            <a:stretch>
              <a:fillRect/>
            </a:stretch>
          </a:blipFill>
        </p:spPr>
      </p:sp>
      <p:sp>
        <p:nvSpPr>
          <p:cNvPr id="17" name="Freeform 17"/>
          <p:cNvSpPr/>
          <p:nvPr/>
        </p:nvSpPr>
        <p:spPr>
          <a:xfrm rot="-874593">
            <a:off x="575173" y="7887115"/>
            <a:ext cx="883515" cy="2598572"/>
          </a:xfrm>
          <a:custGeom>
            <a:avLst/>
            <a:gdLst/>
            <a:ahLst/>
            <a:cxnLst/>
            <a:rect l="l" t="t" r="r" b="b"/>
            <a:pathLst>
              <a:path w="883515" h="2598572">
                <a:moveTo>
                  <a:pt x="0" y="0"/>
                </a:moveTo>
                <a:lnTo>
                  <a:pt x="883515" y="0"/>
                </a:lnTo>
                <a:lnTo>
                  <a:pt x="883515" y="2598573"/>
                </a:lnTo>
                <a:lnTo>
                  <a:pt x="0" y="2598573"/>
                </a:lnTo>
                <a:lnTo>
                  <a:pt x="0" y="0"/>
                </a:lnTo>
                <a:close/>
              </a:path>
            </a:pathLst>
          </a:custGeom>
          <a:blipFill>
            <a:blip r:embed="rId11"/>
            <a:stretch>
              <a:fillRect/>
            </a:stretch>
          </a:blipFill>
        </p:spPr>
      </p:sp>
      <p:sp>
        <p:nvSpPr>
          <p:cNvPr id="18" name="Freeform 18"/>
          <p:cNvSpPr/>
          <p:nvPr/>
        </p:nvSpPr>
        <p:spPr>
          <a:xfrm>
            <a:off x="575173" y="8498764"/>
            <a:ext cx="2366524" cy="1938296"/>
          </a:xfrm>
          <a:custGeom>
            <a:avLst/>
            <a:gdLst/>
            <a:ahLst/>
            <a:cxnLst/>
            <a:rect l="l" t="t" r="r" b="b"/>
            <a:pathLst>
              <a:path w="2366524" h="1938296">
                <a:moveTo>
                  <a:pt x="0" y="0"/>
                </a:moveTo>
                <a:lnTo>
                  <a:pt x="2366525" y="0"/>
                </a:lnTo>
                <a:lnTo>
                  <a:pt x="2366525" y="1938296"/>
                </a:lnTo>
                <a:lnTo>
                  <a:pt x="0" y="1938296"/>
                </a:lnTo>
                <a:lnTo>
                  <a:pt x="0" y="0"/>
                </a:lnTo>
                <a:close/>
              </a:path>
            </a:pathLst>
          </a:custGeom>
          <a:blipFill>
            <a:blip r:embed="rId10"/>
            <a:stretch>
              <a:fillRect/>
            </a:stretch>
          </a:blipFill>
        </p:spPr>
      </p:sp>
      <p:sp>
        <p:nvSpPr>
          <p:cNvPr id="19" name="Freeform 19"/>
          <p:cNvSpPr/>
          <p:nvPr/>
        </p:nvSpPr>
        <p:spPr>
          <a:xfrm>
            <a:off x="16258589" y="8469389"/>
            <a:ext cx="2001422" cy="1033234"/>
          </a:xfrm>
          <a:custGeom>
            <a:avLst/>
            <a:gdLst/>
            <a:ahLst/>
            <a:cxnLst/>
            <a:rect l="l" t="t" r="r" b="b"/>
            <a:pathLst>
              <a:path w="2001422" h="1033234">
                <a:moveTo>
                  <a:pt x="0" y="0"/>
                </a:moveTo>
                <a:lnTo>
                  <a:pt x="2001422" y="0"/>
                </a:lnTo>
                <a:lnTo>
                  <a:pt x="2001422" y="1033233"/>
                </a:lnTo>
                <a:lnTo>
                  <a:pt x="0" y="1033233"/>
                </a:lnTo>
                <a:lnTo>
                  <a:pt x="0" y="0"/>
                </a:lnTo>
                <a:close/>
              </a:path>
            </a:pathLst>
          </a:custGeom>
          <a:blipFill>
            <a:blip r:embed="rId12"/>
            <a:stretch>
              <a:fillRect/>
            </a:stretch>
          </a:blipFill>
        </p:spPr>
      </p:sp>
      <p:sp>
        <p:nvSpPr>
          <p:cNvPr id="20" name="Freeform 20"/>
          <p:cNvSpPr/>
          <p:nvPr/>
        </p:nvSpPr>
        <p:spPr>
          <a:xfrm>
            <a:off x="12922445" y="7368188"/>
            <a:ext cx="1432244" cy="1569959"/>
          </a:xfrm>
          <a:custGeom>
            <a:avLst/>
            <a:gdLst/>
            <a:ahLst/>
            <a:cxnLst/>
            <a:rect l="l" t="t" r="r" b="b"/>
            <a:pathLst>
              <a:path w="1432244" h="1569959">
                <a:moveTo>
                  <a:pt x="0" y="0"/>
                </a:moveTo>
                <a:lnTo>
                  <a:pt x="1432244" y="0"/>
                </a:lnTo>
                <a:lnTo>
                  <a:pt x="1432244" y="1569959"/>
                </a:lnTo>
                <a:lnTo>
                  <a:pt x="0" y="1569959"/>
                </a:lnTo>
                <a:lnTo>
                  <a:pt x="0" y="0"/>
                </a:lnTo>
                <a:close/>
              </a:path>
            </a:pathLst>
          </a:custGeom>
          <a:blipFill>
            <a:blip r:embed="rId9"/>
            <a:stretch>
              <a:fillRect/>
            </a:stretch>
          </a:blipFill>
        </p:spPr>
      </p:sp>
      <p:sp>
        <p:nvSpPr>
          <p:cNvPr id="21" name="Freeform 21"/>
          <p:cNvSpPr/>
          <p:nvPr/>
        </p:nvSpPr>
        <p:spPr>
          <a:xfrm>
            <a:off x="13353978" y="8498764"/>
            <a:ext cx="2001422" cy="1033234"/>
          </a:xfrm>
          <a:custGeom>
            <a:avLst/>
            <a:gdLst/>
            <a:ahLst/>
            <a:cxnLst/>
            <a:rect l="l" t="t" r="r" b="b"/>
            <a:pathLst>
              <a:path w="2001422" h="1033234">
                <a:moveTo>
                  <a:pt x="0" y="0"/>
                </a:moveTo>
                <a:lnTo>
                  <a:pt x="2001421" y="0"/>
                </a:lnTo>
                <a:lnTo>
                  <a:pt x="2001421" y="1033233"/>
                </a:lnTo>
                <a:lnTo>
                  <a:pt x="0" y="1033233"/>
                </a:lnTo>
                <a:lnTo>
                  <a:pt x="0" y="0"/>
                </a:lnTo>
                <a:close/>
              </a:path>
            </a:pathLst>
          </a:custGeom>
          <a:blipFill>
            <a:blip r:embed="rId12"/>
            <a:stretch>
              <a:fillRect/>
            </a:stretch>
          </a:blipFill>
        </p:spPr>
      </p:sp>
      <p:sp>
        <p:nvSpPr>
          <p:cNvPr id="22" name="Freeform 22"/>
          <p:cNvSpPr/>
          <p:nvPr/>
        </p:nvSpPr>
        <p:spPr>
          <a:xfrm>
            <a:off x="14367560" y="8833553"/>
            <a:ext cx="987839" cy="705698"/>
          </a:xfrm>
          <a:custGeom>
            <a:avLst/>
            <a:gdLst/>
            <a:ahLst/>
            <a:cxnLst/>
            <a:rect l="l" t="t" r="r" b="b"/>
            <a:pathLst>
              <a:path w="987839" h="705698">
                <a:moveTo>
                  <a:pt x="0" y="0"/>
                </a:moveTo>
                <a:lnTo>
                  <a:pt x="987839" y="0"/>
                </a:lnTo>
                <a:lnTo>
                  <a:pt x="987839" y="705697"/>
                </a:lnTo>
                <a:lnTo>
                  <a:pt x="0" y="705697"/>
                </a:lnTo>
                <a:lnTo>
                  <a:pt x="0" y="0"/>
                </a:lnTo>
                <a:close/>
              </a:path>
            </a:pathLst>
          </a:custGeom>
          <a:blipFill>
            <a:blip r:embed="rId13"/>
            <a:stretch>
              <a:fillRect l="-220" r="-220"/>
            </a:stretch>
          </a:blipFill>
        </p:spPr>
      </p:sp>
      <p:sp>
        <p:nvSpPr>
          <p:cNvPr id="23" name="Freeform 23"/>
          <p:cNvSpPr/>
          <p:nvPr/>
        </p:nvSpPr>
        <p:spPr>
          <a:xfrm rot="-3974879">
            <a:off x="16499389" y="8552084"/>
            <a:ext cx="1108763" cy="2839948"/>
          </a:xfrm>
          <a:custGeom>
            <a:avLst/>
            <a:gdLst/>
            <a:ahLst/>
            <a:cxnLst/>
            <a:rect l="l" t="t" r="r" b="b"/>
            <a:pathLst>
              <a:path w="1108763" h="2839948">
                <a:moveTo>
                  <a:pt x="0" y="0"/>
                </a:moveTo>
                <a:lnTo>
                  <a:pt x="1108763" y="0"/>
                </a:lnTo>
                <a:lnTo>
                  <a:pt x="1108763" y="2839948"/>
                </a:lnTo>
                <a:lnTo>
                  <a:pt x="0" y="2839948"/>
                </a:lnTo>
                <a:lnTo>
                  <a:pt x="0" y="0"/>
                </a:lnTo>
                <a:close/>
              </a:path>
            </a:pathLst>
          </a:custGeom>
          <a:blipFill>
            <a:blip r:embed="rId14"/>
            <a:stretch>
              <a:fillRect/>
            </a:stretch>
          </a:blipFill>
        </p:spPr>
      </p:sp>
      <p:sp>
        <p:nvSpPr>
          <p:cNvPr id="24" name="Freeform 24"/>
          <p:cNvSpPr/>
          <p:nvPr/>
        </p:nvSpPr>
        <p:spPr>
          <a:xfrm rot="-2700000">
            <a:off x="16338586" y="8558448"/>
            <a:ext cx="2135250" cy="2340563"/>
          </a:xfrm>
          <a:custGeom>
            <a:avLst/>
            <a:gdLst/>
            <a:ahLst/>
            <a:cxnLst/>
            <a:rect l="l" t="t" r="r" b="b"/>
            <a:pathLst>
              <a:path w="2135250" h="2340563">
                <a:moveTo>
                  <a:pt x="0" y="0"/>
                </a:moveTo>
                <a:lnTo>
                  <a:pt x="2135250" y="0"/>
                </a:lnTo>
                <a:lnTo>
                  <a:pt x="2135250" y="2340563"/>
                </a:lnTo>
                <a:lnTo>
                  <a:pt x="0" y="2340563"/>
                </a:lnTo>
                <a:lnTo>
                  <a:pt x="0" y="0"/>
                </a:lnTo>
                <a:close/>
              </a:path>
            </a:pathLst>
          </a:custGeom>
          <a:blipFill>
            <a:blip r:embed="rId9"/>
            <a:stretch>
              <a:fillRect/>
            </a:stretch>
          </a:blipFill>
        </p:spPr>
      </p:sp>
      <p:sp>
        <p:nvSpPr>
          <p:cNvPr id="25" name="Freeform 25"/>
          <p:cNvSpPr/>
          <p:nvPr/>
        </p:nvSpPr>
        <p:spPr>
          <a:xfrm rot="-1511033" flipH="1">
            <a:off x="15113135" y="9621553"/>
            <a:ext cx="417570" cy="421788"/>
          </a:xfrm>
          <a:custGeom>
            <a:avLst/>
            <a:gdLst/>
            <a:ahLst/>
            <a:cxnLst/>
            <a:rect l="l" t="t" r="r" b="b"/>
            <a:pathLst>
              <a:path w="417570" h="421788">
                <a:moveTo>
                  <a:pt x="417570" y="0"/>
                </a:moveTo>
                <a:lnTo>
                  <a:pt x="0" y="0"/>
                </a:lnTo>
                <a:lnTo>
                  <a:pt x="0" y="421788"/>
                </a:lnTo>
                <a:lnTo>
                  <a:pt x="417570" y="421788"/>
                </a:lnTo>
                <a:lnTo>
                  <a:pt x="417570" y="0"/>
                </a:lnTo>
                <a:close/>
              </a:path>
            </a:pathLst>
          </a:custGeom>
          <a:blipFill>
            <a:blip r:embed="rId15"/>
            <a:stretch>
              <a:fillRect/>
            </a:stretch>
          </a:blipFill>
        </p:spPr>
      </p:sp>
      <p:sp>
        <p:nvSpPr>
          <p:cNvPr id="26" name="Freeform 26"/>
          <p:cNvSpPr/>
          <p:nvPr/>
        </p:nvSpPr>
        <p:spPr>
          <a:xfrm rot="1082476">
            <a:off x="1973517" y="8231381"/>
            <a:ext cx="946476" cy="2780344"/>
          </a:xfrm>
          <a:custGeom>
            <a:avLst/>
            <a:gdLst/>
            <a:ahLst/>
            <a:cxnLst/>
            <a:rect l="l" t="t" r="r" b="b"/>
            <a:pathLst>
              <a:path w="946476" h="2780344">
                <a:moveTo>
                  <a:pt x="0" y="0"/>
                </a:moveTo>
                <a:lnTo>
                  <a:pt x="946476" y="0"/>
                </a:lnTo>
                <a:lnTo>
                  <a:pt x="946476" y="2780344"/>
                </a:lnTo>
                <a:lnTo>
                  <a:pt x="0" y="2780344"/>
                </a:lnTo>
                <a:lnTo>
                  <a:pt x="0" y="0"/>
                </a:lnTo>
                <a:close/>
              </a:path>
            </a:pathLst>
          </a:custGeom>
          <a:blipFill>
            <a:blip r:embed="rId16"/>
            <a:stretch>
              <a:fillRect/>
            </a:stretch>
          </a:blipFill>
        </p:spPr>
      </p:sp>
      <p:sp>
        <p:nvSpPr>
          <p:cNvPr id="27" name="Freeform 27"/>
          <p:cNvSpPr/>
          <p:nvPr/>
        </p:nvSpPr>
        <p:spPr>
          <a:xfrm rot="-2369220">
            <a:off x="17676752" y="8312885"/>
            <a:ext cx="939703" cy="2296626"/>
          </a:xfrm>
          <a:custGeom>
            <a:avLst/>
            <a:gdLst/>
            <a:ahLst/>
            <a:cxnLst/>
            <a:rect l="l" t="t" r="r" b="b"/>
            <a:pathLst>
              <a:path w="939703" h="2296626">
                <a:moveTo>
                  <a:pt x="0" y="0"/>
                </a:moveTo>
                <a:lnTo>
                  <a:pt x="939703" y="0"/>
                </a:lnTo>
                <a:lnTo>
                  <a:pt x="939703" y="2296626"/>
                </a:lnTo>
                <a:lnTo>
                  <a:pt x="0" y="2296626"/>
                </a:lnTo>
                <a:lnTo>
                  <a:pt x="0" y="0"/>
                </a:lnTo>
                <a:close/>
              </a:path>
            </a:pathLst>
          </a:custGeom>
          <a:blipFill>
            <a:blip r:embed="rId17"/>
            <a:stretch>
              <a:fillRect/>
            </a:stretch>
          </a:blipFill>
        </p:spPr>
      </p:sp>
      <p:sp>
        <p:nvSpPr>
          <p:cNvPr id="28" name="Freeform 28"/>
          <p:cNvSpPr/>
          <p:nvPr/>
        </p:nvSpPr>
        <p:spPr>
          <a:xfrm>
            <a:off x="3043112" y="7589707"/>
            <a:ext cx="873106" cy="686479"/>
          </a:xfrm>
          <a:custGeom>
            <a:avLst/>
            <a:gdLst/>
            <a:ahLst/>
            <a:cxnLst/>
            <a:rect l="l" t="t" r="r" b="b"/>
            <a:pathLst>
              <a:path w="873106" h="686479">
                <a:moveTo>
                  <a:pt x="0" y="0"/>
                </a:moveTo>
                <a:lnTo>
                  <a:pt x="873106" y="0"/>
                </a:lnTo>
                <a:lnTo>
                  <a:pt x="873106" y="686479"/>
                </a:lnTo>
                <a:lnTo>
                  <a:pt x="0" y="686479"/>
                </a:lnTo>
                <a:lnTo>
                  <a:pt x="0" y="0"/>
                </a:lnTo>
                <a:close/>
              </a:path>
            </a:pathLst>
          </a:custGeom>
          <a:blipFill>
            <a:blip r:embed="rId18"/>
            <a:stretch>
              <a:fillRect/>
            </a:stretch>
          </a:blipFill>
        </p:spPr>
      </p:sp>
      <p:sp>
        <p:nvSpPr>
          <p:cNvPr id="29" name="Freeform 29"/>
          <p:cNvSpPr/>
          <p:nvPr/>
        </p:nvSpPr>
        <p:spPr>
          <a:xfrm>
            <a:off x="9339586" y="279251"/>
            <a:ext cx="1044528" cy="749449"/>
          </a:xfrm>
          <a:custGeom>
            <a:avLst/>
            <a:gdLst/>
            <a:ahLst/>
            <a:cxnLst/>
            <a:rect l="l" t="t" r="r" b="b"/>
            <a:pathLst>
              <a:path w="1044528" h="749449">
                <a:moveTo>
                  <a:pt x="0" y="0"/>
                </a:moveTo>
                <a:lnTo>
                  <a:pt x="1044528" y="0"/>
                </a:lnTo>
                <a:lnTo>
                  <a:pt x="1044528" y="749449"/>
                </a:lnTo>
                <a:lnTo>
                  <a:pt x="0" y="749449"/>
                </a:lnTo>
                <a:lnTo>
                  <a:pt x="0" y="0"/>
                </a:lnTo>
                <a:close/>
              </a:path>
            </a:pathLst>
          </a:custGeom>
          <a:blipFill>
            <a:blip r:embed="rId19"/>
            <a:stretch>
              <a:fillRect/>
            </a:stretch>
          </a:blipFill>
        </p:spPr>
      </p:sp>
      <p:sp>
        <p:nvSpPr>
          <p:cNvPr id="30" name="TextBox 30"/>
          <p:cNvSpPr txBox="1"/>
          <p:nvPr/>
        </p:nvSpPr>
        <p:spPr>
          <a:xfrm>
            <a:off x="3890675" y="3921087"/>
            <a:ext cx="14410918" cy="1769715"/>
          </a:xfrm>
          <a:prstGeom prst="rect">
            <a:avLst/>
          </a:prstGeom>
        </p:spPr>
        <p:txBody>
          <a:bodyPr wrap="square" lIns="0" tIns="0" rIns="0" bIns="0" rtlCol="0" anchor="t">
            <a:spAutoFit/>
          </a:bodyPr>
          <a:lstStyle/>
          <a:p>
            <a:r>
              <a:rPr lang="vi-VN" sz="11500" b="1">
                <a:latin typeface="#9Slide05 Amtenar" panose="02000000000000000000" pitchFamily="2" charset="-93"/>
                <a:ea typeface="#9Slide05 Amtenar" panose="02000000000000000000" pitchFamily="2" charset="-93"/>
              </a:rPr>
              <a:t>Câu đơn, </a:t>
            </a:r>
            <a:r>
              <a:rPr lang="vi-VN" sz="11500" b="1" smtClean="0">
                <a:latin typeface="#9Slide05 Amtenar" panose="02000000000000000000" pitchFamily="2" charset="-93"/>
                <a:ea typeface="#9Slide05 Amtenar" panose="02000000000000000000" pitchFamily="2" charset="-93"/>
              </a:rPr>
              <a:t>câu </a:t>
            </a:r>
            <a:r>
              <a:rPr lang="vi-VN" sz="11500" b="1">
                <a:latin typeface="#9Slide05 Amtenar" panose="02000000000000000000" pitchFamily="2" charset="-93"/>
                <a:ea typeface="#9Slide05 Amtenar" panose="02000000000000000000" pitchFamily="2" charset="-93"/>
              </a:rPr>
              <a:t>ghép</a:t>
            </a:r>
            <a:endParaRPr lang="en-GB" sz="11500">
              <a:latin typeface="#9Slide05 Amtenar" panose="02000000000000000000" pitchFamily="2" charset="-93"/>
              <a:ea typeface="#9Slide05 Amtenar" panose="02000000000000000000" pitchFamily="2" charset="-93"/>
            </a:endParaRPr>
          </a:p>
        </p:txBody>
      </p:sp>
      <p:sp>
        <p:nvSpPr>
          <p:cNvPr id="32" name="Freeform 32"/>
          <p:cNvSpPr/>
          <p:nvPr/>
        </p:nvSpPr>
        <p:spPr>
          <a:xfrm>
            <a:off x="16748068" y="2762538"/>
            <a:ext cx="611407" cy="464160"/>
          </a:xfrm>
          <a:custGeom>
            <a:avLst/>
            <a:gdLst/>
            <a:ahLst/>
            <a:cxnLst/>
            <a:rect l="l" t="t" r="r" b="b"/>
            <a:pathLst>
              <a:path w="611407" h="464160">
                <a:moveTo>
                  <a:pt x="0" y="0"/>
                </a:moveTo>
                <a:lnTo>
                  <a:pt x="611406" y="0"/>
                </a:lnTo>
                <a:lnTo>
                  <a:pt x="611406" y="464159"/>
                </a:lnTo>
                <a:lnTo>
                  <a:pt x="0" y="464159"/>
                </a:lnTo>
                <a:lnTo>
                  <a:pt x="0" y="0"/>
                </a:lnTo>
                <a:close/>
              </a:path>
            </a:pathLst>
          </a:custGeom>
          <a:blipFill>
            <a:blip r:embed="rId20"/>
            <a:stretch>
              <a:fillRect/>
            </a:stretch>
          </a:blipFill>
        </p:spPr>
      </p:sp>
      <p:sp>
        <p:nvSpPr>
          <p:cNvPr id="33" name="TextBox 30"/>
          <p:cNvSpPr txBox="1"/>
          <p:nvPr/>
        </p:nvSpPr>
        <p:spPr>
          <a:xfrm>
            <a:off x="3890675" y="2379065"/>
            <a:ext cx="4367529" cy="615553"/>
          </a:xfrm>
          <a:prstGeom prst="rect">
            <a:avLst/>
          </a:prstGeom>
        </p:spPr>
        <p:txBody>
          <a:bodyPr wrap="square" lIns="0" tIns="0" rIns="0" bIns="0" rtlCol="0" anchor="t">
            <a:spAutoFit/>
          </a:bodyPr>
          <a:lstStyle/>
          <a:p>
            <a:r>
              <a:rPr lang="vi-VN" sz="4000" b="1" u="sng" smtClean="0">
                <a:latin typeface="#9Slide05 Amtenar" panose="02000000000000000000" pitchFamily="2" charset="-93"/>
                <a:ea typeface="#9Slide05 Amtenar" panose="02000000000000000000" pitchFamily="2" charset="-93"/>
                <a:cs typeface="Times New Roman" panose="02020603050405020304" pitchFamily="18" charset="0"/>
              </a:rPr>
              <a:t>Thực hành Tiếng Việt</a:t>
            </a:r>
            <a:endParaRPr lang="en-GB" sz="4000" u="sng">
              <a:latin typeface="#9Slide05 Amtenar" panose="02000000000000000000" pitchFamily="2" charset="-93"/>
              <a:ea typeface="#9Slide05 Amtenar" panose="02000000000000000000" pitchFamily="2" charset="-93"/>
              <a:cs typeface="Times New Roman" panose="02020603050405020304" pitchFamily="18" charset="0"/>
            </a:endParaRPr>
          </a:p>
        </p:txBody>
      </p:sp>
      <p:pic>
        <p:nvPicPr>
          <p:cNvPr id="34" name="Picture 3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427465" y="2255879"/>
            <a:ext cx="11283265" cy="365577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7816219"/>
            <a:ext cx="24395033" cy="9453075"/>
          </a:xfrm>
          <a:custGeom>
            <a:avLst/>
            <a:gdLst/>
            <a:ahLst/>
            <a:cxnLst/>
            <a:rect l="l" t="t" r="r" b="b"/>
            <a:pathLst>
              <a:path w="24395033" h="9453075">
                <a:moveTo>
                  <a:pt x="0" y="0"/>
                </a:moveTo>
                <a:lnTo>
                  <a:pt x="24395033" y="0"/>
                </a:lnTo>
                <a:lnTo>
                  <a:pt x="24395033" y="9453075"/>
                </a:lnTo>
                <a:lnTo>
                  <a:pt x="0" y="9453075"/>
                </a:lnTo>
                <a:lnTo>
                  <a:pt x="0" y="0"/>
                </a:lnTo>
                <a:close/>
              </a:path>
            </a:pathLst>
          </a:custGeom>
          <a:blipFill>
            <a:blip r:embed="rId3"/>
            <a:stretch>
              <a:fillRect/>
            </a:stretch>
          </a:blipFill>
        </p:spPr>
      </p:sp>
      <p:grpSp>
        <p:nvGrpSpPr>
          <p:cNvPr id="4" name="Group 4"/>
          <p:cNvGrpSpPr/>
          <p:nvPr/>
        </p:nvGrpSpPr>
        <p:grpSpPr>
          <a:xfrm>
            <a:off x="152399" y="419100"/>
            <a:ext cx="11593065" cy="9601200"/>
            <a:chOff x="0" y="0"/>
            <a:chExt cx="2348734" cy="2167467"/>
          </a:xfrm>
        </p:grpSpPr>
        <p:sp>
          <p:nvSpPr>
            <p:cNvPr id="5" name="Freeform 5"/>
            <p:cNvSpPr/>
            <p:nvPr/>
          </p:nvSpPr>
          <p:spPr>
            <a:xfrm>
              <a:off x="0" y="0"/>
              <a:ext cx="2348734" cy="2167467"/>
            </a:xfrm>
            <a:custGeom>
              <a:avLst/>
              <a:gdLst/>
              <a:ahLst/>
              <a:cxnLst/>
              <a:rect l="l" t="t" r="r" b="b"/>
              <a:pathLst>
                <a:path w="2348734" h="2167467">
                  <a:moveTo>
                    <a:pt x="44275" y="0"/>
                  </a:moveTo>
                  <a:lnTo>
                    <a:pt x="2304459" y="0"/>
                  </a:lnTo>
                  <a:cubicBezTo>
                    <a:pt x="2316202" y="0"/>
                    <a:pt x="2327463" y="4665"/>
                    <a:pt x="2335766" y="12968"/>
                  </a:cubicBezTo>
                  <a:cubicBezTo>
                    <a:pt x="2344070" y="21271"/>
                    <a:pt x="2348734" y="32533"/>
                    <a:pt x="2348734" y="44275"/>
                  </a:cubicBezTo>
                  <a:lnTo>
                    <a:pt x="2348734" y="2123192"/>
                  </a:lnTo>
                  <a:cubicBezTo>
                    <a:pt x="2348734" y="2147644"/>
                    <a:pt x="2328912" y="2167467"/>
                    <a:pt x="2304459" y="2167467"/>
                  </a:cubicBezTo>
                  <a:lnTo>
                    <a:pt x="44275" y="2167467"/>
                  </a:lnTo>
                  <a:cubicBezTo>
                    <a:pt x="32533" y="2167467"/>
                    <a:pt x="21271" y="2162802"/>
                    <a:pt x="12968" y="2154499"/>
                  </a:cubicBezTo>
                  <a:cubicBezTo>
                    <a:pt x="4665" y="2146196"/>
                    <a:pt x="0" y="2134934"/>
                    <a:pt x="0" y="2123192"/>
                  </a:cubicBezTo>
                  <a:lnTo>
                    <a:pt x="0" y="44275"/>
                  </a:lnTo>
                  <a:cubicBezTo>
                    <a:pt x="0" y="19823"/>
                    <a:pt x="19823" y="0"/>
                    <a:pt x="44275" y="0"/>
                  </a:cubicBezTo>
                  <a:close/>
                </a:path>
              </a:pathLst>
            </a:custGeom>
            <a:solidFill>
              <a:srgbClr val="FFDC96"/>
            </a:solidFill>
            <a:ln cap="rnd">
              <a:noFill/>
              <a:prstDash val="solid"/>
              <a:round/>
            </a:ln>
          </p:spPr>
        </p:sp>
        <p:sp>
          <p:nvSpPr>
            <p:cNvPr id="6" name="TextBox 6"/>
            <p:cNvSpPr txBox="1"/>
            <p:nvPr/>
          </p:nvSpPr>
          <p:spPr>
            <a:xfrm>
              <a:off x="0" y="-38100"/>
              <a:ext cx="2348734"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04800" y="630040"/>
            <a:ext cx="11713250" cy="9161660"/>
            <a:chOff x="0" y="0"/>
            <a:chExt cx="2306150" cy="2167467"/>
          </a:xfrm>
        </p:grpSpPr>
        <p:sp>
          <p:nvSpPr>
            <p:cNvPr id="8" name="Freeform 8"/>
            <p:cNvSpPr/>
            <p:nvPr/>
          </p:nvSpPr>
          <p:spPr>
            <a:xfrm>
              <a:off x="0" y="0"/>
              <a:ext cx="2306150" cy="2167467"/>
            </a:xfrm>
            <a:custGeom>
              <a:avLst/>
              <a:gdLst/>
              <a:ahLst/>
              <a:cxnLst/>
              <a:rect l="l" t="t" r="r" b="b"/>
              <a:pathLst>
                <a:path w="2306150" h="2167467">
                  <a:moveTo>
                    <a:pt x="45093" y="0"/>
                  </a:moveTo>
                  <a:lnTo>
                    <a:pt x="2261057" y="0"/>
                  </a:lnTo>
                  <a:cubicBezTo>
                    <a:pt x="2273017" y="0"/>
                    <a:pt x="2284486" y="4751"/>
                    <a:pt x="2292943" y="13207"/>
                  </a:cubicBezTo>
                  <a:cubicBezTo>
                    <a:pt x="2301399" y="21664"/>
                    <a:pt x="2306150" y="33133"/>
                    <a:pt x="2306150" y="45093"/>
                  </a:cubicBezTo>
                  <a:lnTo>
                    <a:pt x="2306150" y="2122374"/>
                  </a:lnTo>
                  <a:cubicBezTo>
                    <a:pt x="2306150" y="2147278"/>
                    <a:pt x="2285961" y="2167467"/>
                    <a:pt x="2261057" y="2167467"/>
                  </a:cubicBezTo>
                  <a:lnTo>
                    <a:pt x="45093" y="2167467"/>
                  </a:lnTo>
                  <a:cubicBezTo>
                    <a:pt x="20189" y="2167467"/>
                    <a:pt x="0" y="2147278"/>
                    <a:pt x="0" y="2122374"/>
                  </a:cubicBezTo>
                  <a:lnTo>
                    <a:pt x="0" y="45093"/>
                  </a:lnTo>
                  <a:cubicBezTo>
                    <a:pt x="0" y="20189"/>
                    <a:pt x="20189" y="0"/>
                    <a:pt x="45093" y="0"/>
                  </a:cubicBezTo>
                  <a:close/>
                </a:path>
              </a:pathLst>
            </a:custGeom>
            <a:solidFill>
              <a:srgbClr val="FEEDAA"/>
            </a:solidFill>
            <a:ln cap="rnd">
              <a:noFill/>
              <a:prstDash val="solid"/>
              <a:round/>
            </a:ln>
          </p:spPr>
        </p:sp>
        <p:sp>
          <p:nvSpPr>
            <p:cNvPr id="9" name="TextBox 9"/>
            <p:cNvSpPr txBox="1"/>
            <p:nvPr/>
          </p:nvSpPr>
          <p:spPr>
            <a:xfrm>
              <a:off x="0" y="-38100"/>
              <a:ext cx="2306150"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rot="481352" flipH="1">
            <a:off x="2812576" y="21259"/>
            <a:ext cx="4225984" cy="590270"/>
          </a:xfrm>
          <a:custGeom>
            <a:avLst/>
            <a:gdLst/>
            <a:ahLst/>
            <a:cxnLst/>
            <a:rect l="l" t="t" r="r" b="b"/>
            <a:pathLst>
              <a:path w="4225984" h="1160225">
                <a:moveTo>
                  <a:pt x="4225983" y="0"/>
                </a:moveTo>
                <a:lnTo>
                  <a:pt x="0" y="0"/>
                </a:lnTo>
                <a:lnTo>
                  <a:pt x="0" y="1160224"/>
                </a:lnTo>
                <a:lnTo>
                  <a:pt x="4225983" y="1160224"/>
                </a:lnTo>
                <a:lnTo>
                  <a:pt x="4225983"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flipH="1">
            <a:off x="11650682" y="2050431"/>
            <a:ext cx="6873646" cy="7840660"/>
          </a:xfrm>
          <a:custGeom>
            <a:avLst/>
            <a:gdLst/>
            <a:ahLst/>
            <a:cxnLst/>
            <a:rect l="l" t="t" r="r" b="b"/>
            <a:pathLst>
              <a:path w="6873646" h="7840660">
                <a:moveTo>
                  <a:pt x="6873646" y="0"/>
                </a:moveTo>
                <a:lnTo>
                  <a:pt x="0" y="0"/>
                </a:lnTo>
                <a:lnTo>
                  <a:pt x="0" y="7840660"/>
                </a:lnTo>
                <a:lnTo>
                  <a:pt x="6873646" y="7840660"/>
                </a:lnTo>
                <a:lnTo>
                  <a:pt x="6873646" y="0"/>
                </a:lnTo>
                <a:close/>
              </a:path>
            </a:pathLst>
          </a:custGeom>
          <a:blipFill>
            <a:blip r:embed="rId6"/>
            <a:stretch>
              <a:fillRect/>
            </a:stretch>
          </a:blipFill>
        </p:spPr>
      </p:sp>
      <p:sp>
        <p:nvSpPr>
          <p:cNvPr id="12" name="Freeform 12"/>
          <p:cNvSpPr/>
          <p:nvPr/>
        </p:nvSpPr>
        <p:spPr>
          <a:xfrm>
            <a:off x="11745465" y="8195426"/>
            <a:ext cx="2384063" cy="1695664"/>
          </a:xfrm>
          <a:custGeom>
            <a:avLst/>
            <a:gdLst/>
            <a:ahLst/>
            <a:cxnLst/>
            <a:rect l="l" t="t" r="r" b="b"/>
            <a:pathLst>
              <a:path w="2384063" h="1695664">
                <a:moveTo>
                  <a:pt x="0" y="0"/>
                </a:moveTo>
                <a:lnTo>
                  <a:pt x="2384063" y="0"/>
                </a:lnTo>
                <a:lnTo>
                  <a:pt x="2384063" y="1695664"/>
                </a:lnTo>
                <a:lnTo>
                  <a:pt x="0" y="1695664"/>
                </a:lnTo>
                <a:lnTo>
                  <a:pt x="0" y="0"/>
                </a:lnTo>
                <a:close/>
              </a:path>
            </a:pathLst>
          </a:custGeom>
          <a:blipFill>
            <a:blip r:embed="rId7"/>
            <a:stretch>
              <a:fillRect/>
            </a:stretch>
          </a:blipFill>
        </p:spPr>
      </p:sp>
      <p:sp>
        <p:nvSpPr>
          <p:cNvPr id="13" name="Freeform 13"/>
          <p:cNvSpPr/>
          <p:nvPr/>
        </p:nvSpPr>
        <p:spPr>
          <a:xfrm>
            <a:off x="12326234" y="664638"/>
            <a:ext cx="1174951" cy="675597"/>
          </a:xfrm>
          <a:custGeom>
            <a:avLst/>
            <a:gdLst/>
            <a:ahLst/>
            <a:cxnLst/>
            <a:rect l="l" t="t" r="r" b="b"/>
            <a:pathLst>
              <a:path w="1174951" h="675597">
                <a:moveTo>
                  <a:pt x="0" y="0"/>
                </a:moveTo>
                <a:lnTo>
                  <a:pt x="1174951" y="0"/>
                </a:lnTo>
                <a:lnTo>
                  <a:pt x="1174951" y="675597"/>
                </a:lnTo>
                <a:lnTo>
                  <a:pt x="0" y="675597"/>
                </a:lnTo>
                <a:lnTo>
                  <a:pt x="0" y="0"/>
                </a:lnTo>
                <a:close/>
              </a:path>
            </a:pathLst>
          </a:custGeom>
          <a:blipFill>
            <a:blip r:embed="rId8"/>
            <a:stretch>
              <a:fillRect/>
            </a:stretch>
          </a:blipFill>
        </p:spPr>
      </p:sp>
      <p:sp>
        <p:nvSpPr>
          <p:cNvPr id="14" name="Freeform 14"/>
          <p:cNvSpPr/>
          <p:nvPr/>
        </p:nvSpPr>
        <p:spPr>
          <a:xfrm>
            <a:off x="16233697" y="3919126"/>
            <a:ext cx="1025603" cy="778604"/>
          </a:xfrm>
          <a:custGeom>
            <a:avLst/>
            <a:gdLst/>
            <a:ahLst/>
            <a:cxnLst/>
            <a:rect l="l" t="t" r="r" b="b"/>
            <a:pathLst>
              <a:path w="1025603" h="778604">
                <a:moveTo>
                  <a:pt x="0" y="0"/>
                </a:moveTo>
                <a:lnTo>
                  <a:pt x="1025603" y="0"/>
                </a:lnTo>
                <a:lnTo>
                  <a:pt x="1025603" y="778604"/>
                </a:lnTo>
                <a:lnTo>
                  <a:pt x="0" y="778604"/>
                </a:lnTo>
                <a:lnTo>
                  <a:pt x="0" y="0"/>
                </a:lnTo>
                <a:close/>
              </a:path>
            </a:pathLst>
          </a:custGeom>
          <a:blipFill>
            <a:blip r:embed="rId9"/>
            <a:stretch>
              <a:fillRect/>
            </a:stretch>
          </a:blipFill>
        </p:spPr>
      </p:sp>
      <p:sp>
        <p:nvSpPr>
          <p:cNvPr id="16" name="Freeform 16"/>
          <p:cNvSpPr/>
          <p:nvPr/>
        </p:nvSpPr>
        <p:spPr>
          <a:xfrm>
            <a:off x="15285125" y="630040"/>
            <a:ext cx="2252701" cy="2148514"/>
          </a:xfrm>
          <a:custGeom>
            <a:avLst/>
            <a:gdLst/>
            <a:ahLst/>
            <a:cxnLst/>
            <a:rect l="l" t="t" r="r" b="b"/>
            <a:pathLst>
              <a:path w="2252701" h="2148514">
                <a:moveTo>
                  <a:pt x="0" y="0"/>
                </a:moveTo>
                <a:lnTo>
                  <a:pt x="2252701" y="0"/>
                </a:lnTo>
                <a:lnTo>
                  <a:pt x="2252701" y="2148514"/>
                </a:lnTo>
                <a:lnTo>
                  <a:pt x="0" y="2148514"/>
                </a:lnTo>
                <a:lnTo>
                  <a:pt x="0" y="0"/>
                </a:lnTo>
                <a:close/>
              </a:path>
            </a:pathLst>
          </a:custGeom>
          <a:blipFill>
            <a:blip r:embed="rId10"/>
            <a:stretch>
              <a:fillRect/>
            </a:stretch>
          </a:blipFill>
        </p:spPr>
      </p:sp>
      <p:graphicFrame>
        <p:nvGraphicFramePr>
          <p:cNvPr id="15" name="Table 14"/>
          <p:cNvGraphicFramePr>
            <a:graphicFrameLocks noGrp="1"/>
          </p:cNvGraphicFramePr>
          <p:nvPr>
            <p:extLst>
              <p:ext uri="{D42A27DB-BD31-4B8C-83A1-F6EECF244321}">
                <p14:modId xmlns:p14="http://schemas.microsoft.com/office/powerpoint/2010/main" val="3177043419"/>
              </p:ext>
            </p:extLst>
          </p:nvPr>
        </p:nvGraphicFramePr>
        <p:xfrm>
          <a:off x="685799" y="1862081"/>
          <a:ext cx="10964881" cy="697382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676401">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gridCol w="4487880">
                  <a:extLst>
                    <a:ext uri="{9D8B030D-6E8A-4147-A177-3AD203B41FA5}">
                      <a16:colId xmlns:a16="http://schemas.microsoft.com/office/drawing/2014/main" val="20002"/>
                    </a:ext>
                  </a:extLst>
                </a:gridCol>
              </a:tblGrid>
              <a:tr h="251442">
                <a:tc>
                  <a:txBody>
                    <a:bodyPr/>
                    <a:lstStyle/>
                    <a:p>
                      <a:pPr algn="just">
                        <a:lnSpc>
                          <a:spcPct val="130000"/>
                        </a:lnSpc>
                        <a:spcAft>
                          <a:spcPts val="0"/>
                        </a:spcAft>
                      </a:pPr>
                      <a:r>
                        <a:rPr lang="vi-VN" sz="3200" i="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b="1" i="0">
                          <a:effectLst/>
                          <a:latin typeface="Times New Roman" panose="02020603050405020304" pitchFamily="18" charset="0"/>
                          <a:ea typeface="Times New Roman" panose="02020603050405020304" pitchFamily="18" charset="0"/>
                          <a:cs typeface="Times New Roman" panose="02020603050405020304" pitchFamily="18" charset="0"/>
                        </a:rPr>
                        <a:t>Câu đơn</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b="1" i="0">
                          <a:effectLst/>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62981">
                <a:tc>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Khái niệm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Là câu do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một</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chủ vị nòng cốt (cụm chủ vị không bị bao chứa trong cụm từ chính phụ hoặc cụm chủ vị khác) tạo thành.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Là câu do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hai hoặc nhiều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cụm chủ vị nòng cốt ghép lại với nhau tạo thành,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mỗi cụm chủ vị</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đó được gọi là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một vế câu.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11539">
                <a:tc>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Cách thức  </a:t>
                      </a:r>
                      <a:endPar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rPr>
                        <a:t>lựa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chọn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Khi diễn đạt một nội dung đơn </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giản =&gt;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chọn câu đơn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Khi biểu thị một nội dung phức tạp (gồm các sự việc có quan hệ chặt chẽ với nhau).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&gt;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lựa chọn câu ghép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7" name="Rectangle 16"/>
          <p:cNvSpPr/>
          <p:nvPr/>
        </p:nvSpPr>
        <p:spPr>
          <a:xfrm>
            <a:off x="1275673" y="850681"/>
            <a:ext cx="8657370" cy="740652"/>
          </a:xfrm>
          <a:prstGeom prst="rect">
            <a:avLst/>
          </a:prstGeom>
        </p:spPr>
        <p:txBody>
          <a:bodyPr wrap="none">
            <a:spAutoFit/>
          </a:bodyPr>
          <a:lstStyle/>
          <a:p>
            <a:pPr algn="just">
              <a:lnSpc>
                <a:spcPct val="130000"/>
              </a:lnSpc>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b. Kết luận:</a:t>
            </a:r>
            <a:r>
              <a:rPr lang="vi-VN" sz="3600">
                <a:latin typeface="Times New Roman" panose="02020603050405020304" pitchFamily="18" charset="0"/>
                <a:ea typeface="Times New Roman" panose="02020603050405020304" pitchFamily="18" charset="0"/>
                <a:cs typeface="Times New Roman" panose="02020603050405020304" pitchFamily="18" charset="0"/>
              </a:rPr>
              <a:t> Việc lựa chọn câu đơn, câu ghép</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52550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7816219"/>
            <a:ext cx="24395033" cy="9453075"/>
          </a:xfrm>
          <a:custGeom>
            <a:avLst/>
            <a:gdLst/>
            <a:ahLst/>
            <a:cxnLst/>
            <a:rect l="l" t="t" r="r" b="b"/>
            <a:pathLst>
              <a:path w="24395033" h="9453075">
                <a:moveTo>
                  <a:pt x="0" y="0"/>
                </a:moveTo>
                <a:lnTo>
                  <a:pt x="24395033" y="0"/>
                </a:lnTo>
                <a:lnTo>
                  <a:pt x="24395033" y="9453075"/>
                </a:lnTo>
                <a:lnTo>
                  <a:pt x="0" y="9453075"/>
                </a:lnTo>
                <a:lnTo>
                  <a:pt x="0" y="0"/>
                </a:lnTo>
                <a:close/>
              </a:path>
            </a:pathLst>
          </a:custGeom>
          <a:blipFill>
            <a:blip r:embed="rId3"/>
            <a:stretch>
              <a:fillRect/>
            </a:stretch>
          </a:blipFill>
        </p:spPr>
      </p:sp>
      <p:grpSp>
        <p:nvGrpSpPr>
          <p:cNvPr id="4" name="Group 4"/>
          <p:cNvGrpSpPr/>
          <p:nvPr/>
        </p:nvGrpSpPr>
        <p:grpSpPr>
          <a:xfrm>
            <a:off x="152399" y="419100"/>
            <a:ext cx="11593065" cy="9601200"/>
            <a:chOff x="0" y="0"/>
            <a:chExt cx="2348734" cy="2167467"/>
          </a:xfrm>
        </p:grpSpPr>
        <p:sp>
          <p:nvSpPr>
            <p:cNvPr id="5" name="Freeform 5"/>
            <p:cNvSpPr/>
            <p:nvPr/>
          </p:nvSpPr>
          <p:spPr>
            <a:xfrm>
              <a:off x="0" y="0"/>
              <a:ext cx="2348734" cy="2167467"/>
            </a:xfrm>
            <a:custGeom>
              <a:avLst/>
              <a:gdLst/>
              <a:ahLst/>
              <a:cxnLst/>
              <a:rect l="l" t="t" r="r" b="b"/>
              <a:pathLst>
                <a:path w="2348734" h="2167467">
                  <a:moveTo>
                    <a:pt x="44275" y="0"/>
                  </a:moveTo>
                  <a:lnTo>
                    <a:pt x="2304459" y="0"/>
                  </a:lnTo>
                  <a:cubicBezTo>
                    <a:pt x="2316202" y="0"/>
                    <a:pt x="2327463" y="4665"/>
                    <a:pt x="2335766" y="12968"/>
                  </a:cubicBezTo>
                  <a:cubicBezTo>
                    <a:pt x="2344070" y="21271"/>
                    <a:pt x="2348734" y="32533"/>
                    <a:pt x="2348734" y="44275"/>
                  </a:cubicBezTo>
                  <a:lnTo>
                    <a:pt x="2348734" y="2123192"/>
                  </a:lnTo>
                  <a:cubicBezTo>
                    <a:pt x="2348734" y="2147644"/>
                    <a:pt x="2328912" y="2167467"/>
                    <a:pt x="2304459" y="2167467"/>
                  </a:cubicBezTo>
                  <a:lnTo>
                    <a:pt x="44275" y="2167467"/>
                  </a:lnTo>
                  <a:cubicBezTo>
                    <a:pt x="32533" y="2167467"/>
                    <a:pt x="21271" y="2162802"/>
                    <a:pt x="12968" y="2154499"/>
                  </a:cubicBezTo>
                  <a:cubicBezTo>
                    <a:pt x="4665" y="2146196"/>
                    <a:pt x="0" y="2134934"/>
                    <a:pt x="0" y="2123192"/>
                  </a:cubicBezTo>
                  <a:lnTo>
                    <a:pt x="0" y="44275"/>
                  </a:lnTo>
                  <a:cubicBezTo>
                    <a:pt x="0" y="19823"/>
                    <a:pt x="19823" y="0"/>
                    <a:pt x="44275" y="0"/>
                  </a:cubicBezTo>
                  <a:close/>
                </a:path>
              </a:pathLst>
            </a:custGeom>
            <a:solidFill>
              <a:srgbClr val="FFDC96"/>
            </a:solidFill>
            <a:ln cap="rnd">
              <a:noFill/>
              <a:prstDash val="solid"/>
              <a:round/>
            </a:ln>
          </p:spPr>
        </p:sp>
        <p:sp>
          <p:nvSpPr>
            <p:cNvPr id="6" name="TextBox 6"/>
            <p:cNvSpPr txBox="1"/>
            <p:nvPr/>
          </p:nvSpPr>
          <p:spPr>
            <a:xfrm>
              <a:off x="0" y="-38100"/>
              <a:ext cx="2348734"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04800" y="630040"/>
            <a:ext cx="11713250" cy="9161660"/>
            <a:chOff x="0" y="0"/>
            <a:chExt cx="2306150" cy="2167467"/>
          </a:xfrm>
        </p:grpSpPr>
        <p:sp>
          <p:nvSpPr>
            <p:cNvPr id="8" name="Freeform 8"/>
            <p:cNvSpPr/>
            <p:nvPr/>
          </p:nvSpPr>
          <p:spPr>
            <a:xfrm>
              <a:off x="0" y="0"/>
              <a:ext cx="2306150" cy="2167467"/>
            </a:xfrm>
            <a:custGeom>
              <a:avLst/>
              <a:gdLst/>
              <a:ahLst/>
              <a:cxnLst/>
              <a:rect l="l" t="t" r="r" b="b"/>
              <a:pathLst>
                <a:path w="2306150" h="2167467">
                  <a:moveTo>
                    <a:pt x="45093" y="0"/>
                  </a:moveTo>
                  <a:lnTo>
                    <a:pt x="2261057" y="0"/>
                  </a:lnTo>
                  <a:cubicBezTo>
                    <a:pt x="2273017" y="0"/>
                    <a:pt x="2284486" y="4751"/>
                    <a:pt x="2292943" y="13207"/>
                  </a:cubicBezTo>
                  <a:cubicBezTo>
                    <a:pt x="2301399" y="21664"/>
                    <a:pt x="2306150" y="33133"/>
                    <a:pt x="2306150" y="45093"/>
                  </a:cubicBezTo>
                  <a:lnTo>
                    <a:pt x="2306150" y="2122374"/>
                  </a:lnTo>
                  <a:cubicBezTo>
                    <a:pt x="2306150" y="2147278"/>
                    <a:pt x="2285961" y="2167467"/>
                    <a:pt x="2261057" y="2167467"/>
                  </a:cubicBezTo>
                  <a:lnTo>
                    <a:pt x="45093" y="2167467"/>
                  </a:lnTo>
                  <a:cubicBezTo>
                    <a:pt x="20189" y="2167467"/>
                    <a:pt x="0" y="2147278"/>
                    <a:pt x="0" y="2122374"/>
                  </a:cubicBezTo>
                  <a:lnTo>
                    <a:pt x="0" y="45093"/>
                  </a:lnTo>
                  <a:cubicBezTo>
                    <a:pt x="0" y="20189"/>
                    <a:pt x="20189" y="0"/>
                    <a:pt x="45093" y="0"/>
                  </a:cubicBezTo>
                  <a:close/>
                </a:path>
              </a:pathLst>
            </a:custGeom>
            <a:solidFill>
              <a:srgbClr val="FEEDAA"/>
            </a:solidFill>
            <a:ln cap="rnd">
              <a:noFill/>
              <a:prstDash val="solid"/>
              <a:round/>
            </a:ln>
          </p:spPr>
        </p:sp>
        <p:sp>
          <p:nvSpPr>
            <p:cNvPr id="9" name="TextBox 9"/>
            <p:cNvSpPr txBox="1"/>
            <p:nvPr/>
          </p:nvSpPr>
          <p:spPr>
            <a:xfrm>
              <a:off x="0" y="-38100"/>
              <a:ext cx="2306150"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rot="481352" flipH="1">
            <a:off x="2812576" y="21259"/>
            <a:ext cx="4225984" cy="590270"/>
          </a:xfrm>
          <a:custGeom>
            <a:avLst/>
            <a:gdLst/>
            <a:ahLst/>
            <a:cxnLst/>
            <a:rect l="l" t="t" r="r" b="b"/>
            <a:pathLst>
              <a:path w="4225984" h="1160225">
                <a:moveTo>
                  <a:pt x="4225983" y="0"/>
                </a:moveTo>
                <a:lnTo>
                  <a:pt x="0" y="0"/>
                </a:lnTo>
                <a:lnTo>
                  <a:pt x="0" y="1160224"/>
                </a:lnTo>
                <a:lnTo>
                  <a:pt x="4225983" y="1160224"/>
                </a:lnTo>
                <a:lnTo>
                  <a:pt x="4225983"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flipH="1">
            <a:off x="11650682" y="2050431"/>
            <a:ext cx="6873646" cy="7840660"/>
          </a:xfrm>
          <a:custGeom>
            <a:avLst/>
            <a:gdLst/>
            <a:ahLst/>
            <a:cxnLst/>
            <a:rect l="l" t="t" r="r" b="b"/>
            <a:pathLst>
              <a:path w="6873646" h="7840660">
                <a:moveTo>
                  <a:pt x="6873646" y="0"/>
                </a:moveTo>
                <a:lnTo>
                  <a:pt x="0" y="0"/>
                </a:lnTo>
                <a:lnTo>
                  <a:pt x="0" y="7840660"/>
                </a:lnTo>
                <a:lnTo>
                  <a:pt x="6873646" y="7840660"/>
                </a:lnTo>
                <a:lnTo>
                  <a:pt x="6873646" y="0"/>
                </a:lnTo>
                <a:close/>
              </a:path>
            </a:pathLst>
          </a:custGeom>
          <a:blipFill>
            <a:blip r:embed="rId6"/>
            <a:stretch>
              <a:fillRect/>
            </a:stretch>
          </a:blipFill>
        </p:spPr>
      </p:sp>
      <p:sp>
        <p:nvSpPr>
          <p:cNvPr id="12" name="Freeform 12"/>
          <p:cNvSpPr/>
          <p:nvPr/>
        </p:nvSpPr>
        <p:spPr>
          <a:xfrm>
            <a:off x="11745465" y="8195426"/>
            <a:ext cx="2384063" cy="1695664"/>
          </a:xfrm>
          <a:custGeom>
            <a:avLst/>
            <a:gdLst/>
            <a:ahLst/>
            <a:cxnLst/>
            <a:rect l="l" t="t" r="r" b="b"/>
            <a:pathLst>
              <a:path w="2384063" h="1695664">
                <a:moveTo>
                  <a:pt x="0" y="0"/>
                </a:moveTo>
                <a:lnTo>
                  <a:pt x="2384063" y="0"/>
                </a:lnTo>
                <a:lnTo>
                  <a:pt x="2384063" y="1695664"/>
                </a:lnTo>
                <a:lnTo>
                  <a:pt x="0" y="1695664"/>
                </a:lnTo>
                <a:lnTo>
                  <a:pt x="0" y="0"/>
                </a:lnTo>
                <a:close/>
              </a:path>
            </a:pathLst>
          </a:custGeom>
          <a:blipFill>
            <a:blip r:embed="rId7"/>
            <a:stretch>
              <a:fillRect/>
            </a:stretch>
          </a:blipFill>
        </p:spPr>
      </p:sp>
      <p:sp>
        <p:nvSpPr>
          <p:cNvPr id="13" name="Freeform 13"/>
          <p:cNvSpPr/>
          <p:nvPr/>
        </p:nvSpPr>
        <p:spPr>
          <a:xfrm>
            <a:off x="12326234" y="664638"/>
            <a:ext cx="1174951" cy="675597"/>
          </a:xfrm>
          <a:custGeom>
            <a:avLst/>
            <a:gdLst/>
            <a:ahLst/>
            <a:cxnLst/>
            <a:rect l="l" t="t" r="r" b="b"/>
            <a:pathLst>
              <a:path w="1174951" h="675597">
                <a:moveTo>
                  <a:pt x="0" y="0"/>
                </a:moveTo>
                <a:lnTo>
                  <a:pt x="1174951" y="0"/>
                </a:lnTo>
                <a:lnTo>
                  <a:pt x="1174951" y="675597"/>
                </a:lnTo>
                <a:lnTo>
                  <a:pt x="0" y="675597"/>
                </a:lnTo>
                <a:lnTo>
                  <a:pt x="0" y="0"/>
                </a:lnTo>
                <a:close/>
              </a:path>
            </a:pathLst>
          </a:custGeom>
          <a:blipFill>
            <a:blip r:embed="rId8"/>
            <a:stretch>
              <a:fillRect/>
            </a:stretch>
          </a:blipFill>
        </p:spPr>
      </p:sp>
      <p:sp>
        <p:nvSpPr>
          <p:cNvPr id="14" name="Freeform 14"/>
          <p:cNvSpPr/>
          <p:nvPr/>
        </p:nvSpPr>
        <p:spPr>
          <a:xfrm>
            <a:off x="16233697" y="3919126"/>
            <a:ext cx="1025603" cy="778604"/>
          </a:xfrm>
          <a:custGeom>
            <a:avLst/>
            <a:gdLst/>
            <a:ahLst/>
            <a:cxnLst/>
            <a:rect l="l" t="t" r="r" b="b"/>
            <a:pathLst>
              <a:path w="1025603" h="778604">
                <a:moveTo>
                  <a:pt x="0" y="0"/>
                </a:moveTo>
                <a:lnTo>
                  <a:pt x="1025603" y="0"/>
                </a:lnTo>
                <a:lnTo>
                  <a:pt x="1025603" y="778604"/>
                </a:lnTo>
                <a:lnTo>
                  <a:pt x="0" y="778604"/>
                </a:lnTo>
                <a:lnTo>
                  <a:pt x="0" y="0"/>
                </a:lnTo>
                <a:close/>
              </a:path>
            </a:pathLst>
          </a:custGeom>
          <a:blipFill>
            <a:blip r:embed="rId9"/>
            <a:stretch>
              <a:fillRect/>
            </a:stretch>
          </a:blipFill>
        </p:spPr>
      </p:sp>
      <p:sp>
        <p:nvSpPr>
          <p:cNvPr id="16" name="Freeform 16"/>
          <p:cNvSpPr/>
          <p:nvPr/>
        </p:nvSpPr>
        <p:spPr>
          <a:xfrm>
            <a:off x="15285125" y="630040"/>
            <a:ext cx="2252701" cy="2148514"/>
          </a:xfrm>
          <a:custGeom>
            <a:avLst/>
            <a:gdLst/>
            <a:ahLst/>
            <a:cxnLst/>
            <a:rect l="l" t="t" r="r" b="b"/>
            <a:pathLst>
              <a:path w="2252701" h="2148514">
                <a:moveTo>
                  <a:pt x="0" y="0"/>
                </a:moveTo>
                <a:lnTo>
                  <a:pt x="2252701" y="0"/>
                </a:lnTo>
                <a:lnTo>
                  <a:pt x="2252701" y="2148514"/>
                </a:lnTo>
                <a:lnTo>
                  <a:pt x="0" y="2148514"/>
                </a:lnTo>
                <a:lnTo>
                  <a:pt x="0" y="0"/>
                </a:lnTo>
                <a:close/>
              </a:path>
            </a:pathLst>
          </a:custGeom>
          <a:blipFill>
            <a:blip r:embed="rId10"/>
            <a:stretch>
              <a:fillRect/>
            </a:stretch>
          </a:blipFill>
        </p:spPr>
      </p:sp>
      <p:sp>
        <p:nvSpPr>
          <p:cNvPr id="20" name="Rectangle 19"/>
          <p:cNvSpPr/>
          <p:nvPr/>
        </p:nvSpPr>
        <p:spPr>
          <a:xfrm>
            <a:off x="2885770" y="541267"/>
            <a:ext cx="6311343" cy="812723"/>
          </a:xfrm>
          <a:prstGeom prst="rect">
            <a:avLst/>
          </a:prstGeom>
        </p:spPr>
        <p:txBody>
          <a:bodyPr wrap="none">
            <a:spAutoFit/>
          </a:bodyPr>
          <a:lstStyle/>
          <a:p>
            <a:pPr>
              <a:lnSpc>
                <a:spcPct val="130000"/>
              </a:lnSpc>
              <a:spcAft>
                <a:spcPts val="0"/>
              </a:spcAft>
            </a:pPr>
            <a:r>
              <a:rPr lang="vi-VN" sz="4000" b="1">
                <a:latin typeface="Times New Roman" panose="02020603050405020304" pitchFamily="18" charset="0"/>
                <a:ea typeface="Times New Roman" panose="02020603050405020304" pitchFamily="18" charset="0"/>
                <a:cs typeface="Times New Roman" panose="02020603050405020304" pitchFamily="18" charset="0"/>
              </a:rPr>
              <a:t>3. Cách nối các vế câu ghép </a:t>
            </a:r>
            <a:endParaRPr lang="en-GB" sz="4000">
              <a:effectLst/>
              <a:latin typeface="Times New Roman" panose="02020603050405020304" pitchFamily="18" charset="0"/>
              <a:ea typeface="Times New Roman" panose="02020603050405020304" pitchFamily="18" charset="0"/>
            </a:endParaRPr>
          </a:p>
        </p:txBody>
      </p:sp>
      <p:graphicFrame>
        <p:nvGraphicFramePr>
          <p:cNvPr id="21" name="Table 20"/>
          <p:cNvGraphicFramePr>
            <a:graphicFrameLocks noGrp="1"/>
          </p:cNvGraphicFramePr>
          <p:nvPr>
            <p:extLst>
              <p:ext uri="{D42A27DB-BD31-4B8C-83A1-F6EECF244321}">
                <p14:modId xmlns:p14="http://schemas.microsoft.com/office/powerpoint/2010/main" val="4157059781"/>
              </p:ext>
            </p:extLst>
          </p:nvPr>
        </p:nvGraphicFramePr>
        <p:xfrm>
          <a:off x="457200" y="1600200"/>
          <a:ext cx="11193481" cy="824179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122765">
                  <a:extLst>
                    <a:ext uri="{9D8B030D-6E8A-4147-A177-3AD203B41FA5}">
                      <a16:colId xmlns:a16="http://schemas.microsoft.com/office/drawing/2014/main" val="20000"/>
                    </a:ext>
                  </a:extLst>
                </a:gridCol>
                <a:gridCol w="3049435">
                  <a:extLst>
                    <a:ext uri="{9D8B030D-6E8A-4147-A177-3AD203B41FA5}">
                      <a16:colId xmlns:a16="http://schemas.microsoft.com/office/drawing/2014/main" val="20001"/>
                    </a:ext>
                  </a:extLst>
                </a:gridCol>
                <a:gridCol w="5021281">
                  <a:extLst>
                    <a:ext uri="{9D8B030D-6E8A-4147-A177-3AD203B41FA5}">
                      <a16:colId xmlns:a16="http://schemas.microsoft.com/office/drawing/2014/main" val="20002"/>
                    </a:ext>
                  </a:extLst>
                </a:gridCol>
              </a:tblGrid>
              <a:tr h="226298">
                <a:tc gridSpan="3">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Cách nối các vế câu ghép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678894">
                <a:tc rowSpan="2">
                  <a:txBody>
                    <a:bodyPr/>
                    <a:lstStyle/>
                    <a:p>
                      <a:pP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Các vế nối với nhau bằng kết từ</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Các vế nối trực tiếp với nhau, nối bằng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kết từ</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để, như, còn, rồi, và, hay,…</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09308">
                <a:tc vMerge="1">
                  <a:txBody>
                    <a:bodyPr/>
                    <a:lstStyle/>
                    <a:p>
                      <a:endParaRPr lang="en-GB"/>
                    </a:p>
                  </a:txBody>
                  <a:tcPr/>
                </a:tc>
                <a:tc>
                  <a:txBody>
                    <a:bodyPr/>
                    <a:lstStyle/>
                    <a:p>
                      <a:pPr>
                        <a:lnSpc>
                          <a:spcPct val="130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cặp kết từ</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vì… nên…, sở dĩ… là vì…; nếu… thì…; giá… thì…; tuy… nhưng…; mặc dù… nhưng; chẳng những / không chỉ… mà / mà còn…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57789">
                <a:tc>
                  <a:txBody>
                    <a:bodyPr/>
                    <a:lstStyle/>
                    <a:p>
                      <a:pP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Các vế nối với nhau bằng các</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phó từ, cặp phó từ, cặp đại từ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30000"/>
                        </a:lnSpc>
                        <a:spcAft>
                          <a:spcPts val="0"/>
                        </a:spcAft>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lại, càng… càng…, vừa… đã…, chưa… đã…, bao nhiêu… bấy nhiêu,…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953" marR="559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8353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623389" y="2291489"/>
            <a:ext cx="12405783" cy="5237989"/>
            <a:chOff x="0" y="0"/>
            <a:chExt cx="3851716" cy="1626278"/>
          </a:xfrm>
        </p:grpSpPr>
        <p:sp>
          <p:nvSpPr>
            <p:cNvPr id="5" name="Freeform 5"/>
            <p:cNvSpPr/>
            <p:nvPr/>
          </p:nvSpPr>
          <p:spPr>
            <a:xfrm>
              <a:off x="0" y="0"/>
              <a:ext cx="3851716" cy="1626278"/>
            </a:xfrm>
            <a:custGeom>
              <a:avLst/>
              <a:gdLst/>
              <a:ahLst/>
              <a:cxnLst/>
              <a:rect l="l" t="t" r="r" b="b"/>
              <a:pathLst>
                <a:path w="3851716" h="1626278">
                  <a:moveTo>
                    <a:pt x="31827" y="0"/>
                  </a:moveTo>
                  <a:lnTo>
                    <a:pt x="3819890" y="0"/>
                  </a:lnTo>
                  <a:cubicBezTo>
                    <a:pt x="3837467" y="0"/>
                    <a:pt x="3851716" y="14249"/>
                    <a:pt x="3851716" y="31827"/>
                  </a:cubicBezTo>
                  <a:lnTo>
                    <a:pt x="3851716" y="1594451"/>
                  </a:lnTo>
                  <a:cubicBezTo>
                    <a:pt x="3851716" y="1612028"/>
                    <a:pt x="3837467" y="1626278"/>
                    <a:pt x="3819890" y="1626278"/>
                  </a:cubicBezTo>
                  <a:lnTo>
                    <a:pt x="31827" y="1626278"/>
                  </a:lnTo>
                  <a:cubicBezTo>
                    <a:pt x="14249" y="1626278"/>
                    <a:pt x="0" y="1612028"/>
                    <a:pt x="0" y="1594451"/>
                  </a:cubicBezTo>
                  <a:lnTo>
                    <a:pt x="0" y="31827"/>
                  </a:lnTo>
                  <a:cubicBezTo>
                    <a:pt x="0" y="14249"/>
                    <a:pt x="14249" y="0"/>
                    <a:pt x="31827" y="0"/>
                  </a:cubicBezTo>
                  <a:close/>
                </a:path>
              </a:pathLst>
            </a:custGeom>
            <a:solidFill>
              <a:srgbClr val="F0B3A7"/>
            </a:solidFill>
            <a:ln cap="rnd">
              <a:noFill/>
              <a:prstDash val="solid"/>
              <a:round/>
            </a:ln>
          </p:spPr>
        </p:sp>
        <p:sp>
          <p:nvSpPr>
            <p:cNvPr id="6" name="TextBox 6"/>
            <p:cNvSpPr txBox="1"/>
            <p:nvPr/>
          </p:nvSpPr>
          <p:spPr>
            <a:xfrm>
              <a:off x="0" y="-38100"/>
              <a:ext cx="3851716" cy="1664378"/>
            </a:xfrm>
            <a:prstGeom prst="rect">
              <a:avLst/>
            </a:prstGeom>
          </p:spPr>
          <p:txBody>
            <a:bodyPr lIns="43093" tIns="43093" rIns="43093" bIns="43093" rtlCol="0" anchor="ctr"/>
            <a:lstStyle/>
            <a:p>
              <a:pPr algn="ctr">
                <a:lnSpc>
                  <a:spcPts val="2660"/>
                </a:lnSpc>
                <a:spcBef>
                  <a:spcPct val="0"/>
                </a:spcBef>
              </a:pPr>
              <a:endParaRPr>
                <a:solidFill>
                  <a:prstClr val="black"/>
                </a:solidFill>
              </a:endParaRPr>
            </a:p>
          </p:txBody>
        </p:sp>
      </p:grpSp>
      <p:grpSp>
        <p:nvGrpSpPr>
          <p:cNvPr id="7" name="Group 7"/>
          <p:cNvGrpSpPr/>
          <p:nvPr/>
        </p:nvGrpSpPr>
        <p:grpSpPr>
          <a:xfrm>
            <a:off x="2842546" y="1943772"/>
            <a:ext cx="12890501" cy="5364751"/>
            <a:chOff x="0" y="0"/>
            <a:chExt cx="4002211" cy="1665634"/>
          </a:xfrm>
        </p:grpSpPr>
        <p:sp>
          <p:nvSpPr>
            <p:cNvPr id="8" name="Freeform 8"/>
            <p:cNvSpPr/>
            <p:nvPr/>
          </p:nvSpPr>
          <p:spPr>
            <a:xfrm>
              <a:off x="0" y="0"/>
              <a:ext cx="4002211" cy="1665634"/>
            </a:xfrm>
            <a:custGeom>
              <a:avLst/>
              <a:gdLst/>
              <a:ahLst/>
              <a:cxnLst/>
              <a:rect l="l" t="t" r="r" b="b"/>
              <a:pathLst>
                <a:path w="4002211" h="1665634">
                  <a:moveTo>
                    <a:pt x="30630" y="0"/>
                  </a:moveTo>
                  <a:lnTo>
                    <a:pt x="3971580" y="0"/>
                  </a:lnTo>
                  <a:cubicBezTo>
                    <a:pt x="3979704" y="0"/>
                    <a:pt x="3987495" y="3227"/>
                    <a:pt x="3993240" y="8971"/>
                  </a:cubicBezTo>
                  <a:cubicBezTo>
                    <a:pt x="3998984" y="14716"/>
                    <a:pt x="4002211" y="22507"/>
                    <a:pt x="4002211" y="30630"/>
                  </a:cubicBezTo>
                  <a:lnTo>
                    <a:pt x="4002211" y="1635004"/>
                  </a:lnTo>
                  <a:cubicBezTo>
                    <a:pt x="4002211" y="1651921"/>
                    <a:pt x="3988497" y="1665634"/>
                    <a:pt x="3971580" y="1665634"/>
                  </a:cubicBezTo>
                  <a:lnTo>
                    <a:pt x="30630" y="1665634"/>
                  </a:lnTo>
                  <a:cubicBezTo>
                    <a:pt x="22507" y="1665634"/>
                    <a:pt x="14716" y="1662407"/>
                    <a:pt x="8971" y="1656663"/>
                  </a:cubicBezTo>
                  <a:cubicBezTo>
                    <a:pt x="3227" y="1650919"/>
                    <a:pt x="0" y="1643128"/>
                    <a:pt x="0" y="1635004"/>
                  </a:cubicBezTo>
                  <a:lnTo>
                    <a:pt x="0" y="30630"/>
                  </a:lnTo>
                  <a:cubicBezTo>
                    <a:pt x="0" y="22507"/>
                    <a:pt x="3227" y="14716"/>
                    <a:pt x="8971" y="8971"/>
                  </a:cubicBezTo>
                  <a:cubicBezTo>
                    <a:pt x="14716" y="3227"/>
                    <a:pt x="22507" y="0"/>
                    <a:pt x="30630" y="0"/>
                  </a:cubicBezTo>
                  <a:close/>
                </a:path>
              </a:pathLst>
            </a:custGeom>
            <a:solidFill>
              <a:srgbClr val="FACCC2"/>
            </a:solidFill>
            <a:ln cap="rnd">
              <a:noFill/>
              <a:prstDash val="solid"/>
              <a:round/>
            </a:ln>
          </p:spPr>
        </p:sp>
        <p:sp>
          <p:nvSpPr>
            <p:cNvPr id="9" name="TextBox 9"/>
            <p:cNvSpPr txBox="1"/>
            <p:nvPr/>
          </p:nvSpPr>
          <p:spPr>
            <a:xfrm>
              <a:off x="0" y="-38100"/>
              <a:ext cx="4002211" cy="1703734"/>
            </a:xfrm>
            <a:prstGeom prst="rect">
              <a:avLst/>
            </a:prstGeom>
          </p:spPr>
          <p:txBody>
            <a:bodyPr lIns="43093" tIns="43093" rIns="43093" bIns="43093" rtlCol="0" anchor="ctr"/>
            <a:lstStyle/>
            <a:p>
              <a:pPr algn="ctr">
                <a:lnSpc>
                  <a:spcPts val="2660"/>
                </a:lnSpc>
                <a:spcBef>
                  <a:spcPct val="0"/>
                </a:spcBef>
              </a:pPr>
              <a:endParaRPr>
                <a:solidFill>
                  <a:prstClr val="black"/>
                </a:solidFill>
              </a:endParaRPr>
            </a:p>
          </p:txBody>
        </p:sp>
      </p:grpSp>
      <p:sp>
        <p:nvSpPr>
          <p:cNvPr id="13" name="Freeform 13"/>
          <p:cNvSpPr/>
          <p:nvPr/>
        </p:nvSpPr>
        <p:spPr>
          <a:xfrm rot="-1507447">
            <a:off x="1835334" y="4892373"/>
            <a:ext cx="2081881" cy="502254"/>
          </a:xfrm>
          <a:custGeom>
            <a:avLst/>
            <a:gdLst/>
            <a:ahLst/>
            <a:cxnLst/>
            <a:rect l="l" t="t" r="r" b="b"/>
            <a:pathLst>
              <a:path w="2081881" h="502254">
                <a:moveTo>
                  <a:pt x="0" y="0"/>
                </a:moveTo>
                <a:lnTo>
                  <a:pt x="2081881" y="0"/>
                </a:lnTo>
                <a:lnTo>
                  <a:pt x="2081881" y="502254"/>
                </a:lnTo>
                <a:lnTo>
                  <a:pt x="0" y="502254"/>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4" name="Freeform 14"/>
          <p:cNvSpPr/>
          <p:nvPr/>
        </p:nvSpPr>
        <p:spPr>
          <a:xfrm rot="1167597">
            <a:off x="12686296" y="1398491"/>
            <a:ext cx="4520461" cy="1090561"/>
          </a:xfrm>
          <a:custGeom>
            <a:avLst/>
            <a:gdLst/>
            <a:ahLst/>
            <a:cxnLst/>
            <a:rect l="l" t="t" r="r" b="b"/>
            <a:pathLst>
              <a:path w="4520461" h="1090561">
                <a:moveTo>
                  <a:pt x="0" y="0"/>
                </a:moveTo>
                <a:lnTo>
                  <a:pt x="4520462" y="0"/>
                </a:lnTo>
                <a:lnTo>
                  <a:pt x="4520462" y="1090561"/>
                </a:lnTo>
                <a:lnTo>
                  <a:pt x="0" y="109056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flipH="1">
            <a:off x="1181288" y="8885615"/>
            <a:ext cx="1026266" cy="1146665"/>
          </a:xfrm>
          <a:custGeom>
            <a:avLst/>
            <a:gdLst/>
            <a:ahLst/>
            <a:cxnLst/>
            <a:rect l="l" t="t" r="r" b="b"/>
            <a:pathLst>
              <a:path w="1026266" h="1146665">
                <a:moveTo>
                  <a:pt x="1026266" y="0"/>
                </a:moveTo>
                <a:lnTo>
                  <a:pt x="0" y="0"/>
                </a:lnTo>
                <a:lnTo>
                  <a:pt x="0" y="1146665"/>
                </a:lnTo>
                <a:lnTo>
                  <a:pt x="1026266" y="1146665"/>
                </a:lnTo>
                <a:lnTo>
                  <a:pt x="1026266" y="0"/>
                </a:lnTo>
                <a:close/>
              </a:path>
            </a:pathLst>
          </a:custGeom>
          <a:blipFill>
            <a:blip r:embed="rId10"/>
            <a:stretch>
              <a:fillRect/>
            </a:stretch>
          </a:blipFill>
        </p:spPr>
      </p:sp>
      <p:sp>
        <p:nvSpPr>
          <p:cNvPr id="16" name="Freeform 16"/>
          <p:cNvSpPr/>
          <p:nvPr/>
        </p:nvSpPr>
        <p:spPr>
          <a:xfrm>
            <a:off x="11207050" y="8243853"/>
            <a:ext cx="1426704" cy="1547960"/>
          </a:xfrm>
          <a:custGeom>
            <a:avLst/>
            <a:gdLst/>
            <a:ahLst/>
            <a:cxnLst/>
            <a:rect l="l" t="t" r="r" b="b"/>
            <a:pathLst>
              <a:path w="1426704" h="1547960">
                <a:moveTo>
                  <a:pt x="0" y="0"/>
                </a:moveTo>
                <a:lnTo>
                  <a:pt x="1426704" y="0"/>
                </a:lnTo>
                <a:lnTo>
                  <a:pt x="1426704" y="1547960"/>
                </a:lnTo>
                <a:lnTo>
                  <a:pt x="0" y="1547960"/>
                </a:lnTo>
                <a:lnTo>
                  <a:pt x="0" y="0"/>
                </a:lnTo>
                <a:close/>
              </a:path>
            </a:pathLst>
          </a:custGeom>
          <a:blipFill>
            <a:blip r:embed="rId11"/>
            <a:stretch>
              <a:fillRect/>
            </a:stretch>
          </a:blipFill>
        </p:spPr>
      </p:sp>
      <p:sp>
        <p:nvSpPr>
          <p:cNvPr id="17" name="Freeform 17"/>
          <p:cNvSpPr/>
          <p:nvPr/>
        </p:nvSpPr>
        <p:spPr>
          <a:xfrm>
            <a:off x="14654382" y="4474169"/>
            <a:ext cx="3431542" cy="5130051"/>
          </a:xfrm>
          <a:custGeom>
            <a:avLst/>
            <a:gdLst/>
            <a:ahLst/>
            <a:cxnLst/>
            <a:rect l="l" t="t" r="r" b="b"/>
            <a:pathLst>
              <a:path w="3431542" h="5130051">
                <a:moveTo>
                  <a:pt x="0" y="0"/>
                </a:moveTo>
                <a:lnTo>
                  <a:pt x="3431542" y="0"/>
                </a:lnTo>
                <a:lnTo>
                  <a:pt x="3431542" y="5130052"/>
                </a:lnTo>
                <a:lnTo>
                  <a:pt x="0" y="5130052"/>
                </a:lnTo>
                <a:lnTo>
                  <a:pt x="0" y="0"/>
                </a:lnTo>
                <a:close/>
              </a:path>
            </a:pathLst>
          </a:custGeom>
          <a:blipFill>
            <a:blip r:embed="rId12"/>
            <a:stretch>
              <a:fillRect b="-8839"/>
            </a:stretch>
          </a:blipFill>
        </p:spPr>
      </p:sp>
      <p:sp>
        <p:nvSpPr>
          <p:cNvPr id="18" name="Freeform 18"/>
          <p:cNvSpPr/>
          <p:nvPr/>
        </p:nvSpPr>
        <p:spPr>
          <a:xfrm>
            <a:off x="15189255" y="9128995"/>
            <a:ext cx="1902662" cy="734903"/>
          </a:xfrm>
          <a:custGeom>
            <a:avLst/>
            <a:gdLst/>
            <a:ahLst/>
            <a:cxnLst/>
            <a:rect l="l" t="t" r="r" b="b"/>
            <a:pathLst>
              <a:path w="1902662" h="734903">
                <a:moveTo>
                  <a:pt x="0" y="0"/>
                </a:moveTo>
                <a:lnTo>
                  <a:pt x="1902662" y="0"/>
                </a:lnTo>
                <a:lnTo>
                  <a:pt x="1902662" y="734904"/>
                </a:lnTo>
                <a:lnTo>
                  <a:pt x="0" y="734904"/>
                </a:lnTo>
                <a:lnTo>
                  <a:pt x="0" y="0"/>
                </a:lnTo>
                <a:close/>
              </a:path>
            </a:pathLst>
          </a:custGeom>
          <a:blipFill>
            <a:blip r:embed="rId13"/>
            <a:stretch>
              <a:fillRect/>
            </a:stretch>
          </a:blipFill>
        </p:spPr>
      </p:sp>
      <p:sp>
        <p:nvSpPr>
          <p:cNvPr id="19" name="Freeform 19"/>
          <p:cNvSpPr/>
          <p:nvPr/>
        </p:nvSpPr>
        <p:spPr>
          <a:xfrm>
            <a:off x="568070" y="411979"/>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0" name="Freeform 20"/>
          <p:cNvSpPr/>
          <p:nvPr/>
        </p:nvSpPr>
        <p:spPr>
          <a:xfrm>
            <a:off x="6723167" y="8512929"/>
            <a:ext cx="1137970" cy="745371"/>
          </a:xfrm>
          <a:custGeom>
            <a:avLst/>
            <a:gdLst/>
            <a:ahLst/>
            <a:cxnLst/>
            <a:rect l="l" t="t" r="r" b="b"/>
            <a:pathLst>
              <a:path w="1137970" h="745371">
                <a:moveTo>
                  <a:pt x="0" y="0"/>
                </a:moveTo>
                <a:lnTo>
                  <a:pt x="1137971" y="0"/>
                </a:lnTo>
                <a:lnTo>
                  <a:pt x="1137971" y="745371"/>
                </a:lnTo>
                <a:lnTo>
                  <a:pt x="0" y="745371"/>
                </a:lnTo>
                <a:lnTo>
                  <a:pt x="0" y="0"/>
                </a:lnTo>
                <a:close/>
              </a:path>
            </a:pathLst>
          </a:custGeom>
          <a:blipFill>
            <a:blip r:embed="rId15"/>
            <a:stretch>
              <a:fillRect/>
            </a:stretch>
          </a:blipFill>
        </p:spPr>
      </p:sp>
      <p:sp>
        <p:nvSpPr>
          <p:cNvPr id="21" name="Freeform 21"/>
          <p:cNvSpPr/>
          <p:nvPr/>
        </p:nvSpPr>
        <p:spPr>
          <a:xfrm>
            <a:off x="8552126" y="302175"/>
            <a:ext cx="1183748" cy="726525"/>
          </a:xfrm>
          <a:custGeom>
            <a:avLst/>
            <a:gdLst/>
            <a:ahLst/>
            <a:cxnLst/>
            <a:rect l="l" t="t" r="r" b="b"/>
            <a:pathLst>
              <a:path w="1183748" h="726525">
                <a:moveTo>
                  <a:pt x="0" y="0"/>
                </a:moveTo>
                <a:lnTo>
                  <a:pt x="1183748" y="0"/>
                </a:lnTo>
                <a:lnTo>
                  <a:pt x="1183748" y="726525"/>
                </a:lnTo>
                <a:lnTo>
                  <a:pt x="0" y="726525"/>
                </a:lnTo>
                <a:lnTo>
                  <a:pt x="0" y="0"/>
                </a:lnTo>
                <a:close/>
              </a:path>
            </a:pathLst>
          </a:custGeom>
          <a:blipFill>
            <a:blip r:embed="rId16"/>
            <a:stretch>
              <a:fillRect/>
            </a:stretch>
          </a:blipFill>
        </p:spPr>
      </p:sp>
      <p:sp>
        <p:nvSpPr>
          <p:cNvPr id="22" name="Freeform 22"/>
          <p:cNvSpPr/>
          <p:nvPr/>
        </p:nvSpPr>
        <p:spPr>
          <a:xfrm>
            <a:off x="1323947" y="3559011"/>
            <a:ext cx="740949" cy="457536"/>
          </a:xfrm>
          <a:custGeom>
            <a:avLst/>
            <a:gdLst/>
            <a:ahLst/>
            <a:cxnLst/>
            <a:rect l="l" t="t" r="r" b="b"/>
            <a:pathLst>
              <a:path w="740949" h="457536">
                <a:moveTo>
                  <a:pt x="0" y="0"/>
                </a:moveTo>
                <a:lnTo>
                  <a:pt x="740948" y="0"/>
                </a:lnTo>
                <a:lnTo>
                  <a:pt x="740948" y="457536"/>
                </a:lnTo>
                <a:lnTo>
                  <a:pt x="0" y="457536"/>
                </a:lnTo>
                <a:lnTo>
                  <a:pt x="0" y="0"/>
                </a:lnTo>
                <a:close/>
              </a:path>
            </a:pathLst>
          </a:custGeom>
          <a:blipFill>
            <a:blip r:embed="rId17"/>
            <a:stretch>
              <a:fillRect/>
            </a:stretch>
          </a:blipFill>
        </p:spPr>
      </p:sp>
      <p:sp>
        <p:nvSpPr>
          <p:cNvPr id="23" name="TextBox 23"/>
          <p:cNvSpPr txBox="1"/>
          <p:nvPr/>
        </p:nvSpPr>
        <p:spPr>
          <a:xfrm>
            <a:off x="3432640" y="2689945"/>
            <a:ext cx="11314809" cy="4247317"/>
          </a:xfrm>
          <a:prstGeom prst="rect">
            <a:avLst/>
          </a:prstGeom>
        </p:spPr>
        <p:txBody>
          <a:bodyPr wrap="square" lIns="0" tIns="0" rIns="0" bIns="0" rtlCol="0" anchor="t">
            <a:spAutoFit/>
          </a:bodyPr>
          <a:lstStyle/>
          <a:p>
            <a:pPr algn="ctr"/>
            <a:r>
              <a:rPr lang="vi-VN" sz="13800" b="1">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HOẠT ĐỘNG </a:t>
            </a:r>
            <a:r>
              <a:rPr lang="vi-VN" sz="13800" b="1" smtClean="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3</a:t>
            </a:r>
          </a:p>
          <a:p>
            <a:pPr algn="ctr"/>
            <a:r>
              <a:rPr lang="vi-VN" sz="13800" b="1" smtClean="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 </a:t>
            </a:r>
            <a:r>
              <a:rPr lang="vi-VN" sz="13800" b="1">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THỰC HÀNH</a:t>
            </a:r>
            <a:endParaRPr lang="en-GB" sz="1380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endParaRPr>
          </a:p>
        </p:txBody>
      </p:sp>
      <p:pic>
        <p:nvPicPr>
          <p:cNvPr id="10" name="Picture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077012" y="1941969"/>
            <a:ext cx="11879338" cy="4949941"/>
          </a:xfrm>
          <a:prstGeom prst="rect">
            <a:avLst/>
          </a:prstGeom>
        </p:spPr>
      </p:pic>
    </p:spTree>
    <p:extLst>
      <p:ext uri="{BB962C8B-B14F-4D97-AF65-F5344CB8AC3E}">
        <p14:creationId xmlns:p14="http://schemas.microsoft.com/office/powerpoint/2010/main" val="36730673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145001" y="2255357"/>
            <a:ext cx="11496378" cy="5747483"/>
            <a:chOff x="0" y="0"/>
            <a:chExt cx="3027853" cy="1513740"/>
          </a:xfrm>
        </p:grpSpPr>
        <p:sp>
          <p:nvSpPr>
            <p:cNvPr id="5" name="Freeform 5"/>
            <p:cNvSpPr/>
            <p:nvPr/>
          </p:nvSpPr>
          <p:spPr>
            <a:xfrm>
              <a:off x="0" y="0"/>
              <a:ext cx="3027853" cy="1513740"/>
            </a:xfrm>
            <a:custGeom>
              <a:avLst/>
              <a:gdLst/>
              <a:ahLst/>
              <a:cxnLst/>
              <a:rect l="l" t="t" r="r" b="b"/>
              <a:pathLst>
                <a:path w="3027853" h="1513740">
                  <a:moveTo>
                    <a:pt x="34345" y="0"/>
                  </a:moveTo>
                  <a:lnTo>
                    <a:pt x="2993508" y="0"/>
                  </a:lnTo>
                  <a:cubicBezTo>
                    <a:pt x="3002617" y="0"/>
                    <a:pt x="3011352" y="3618"/>
                    <a:pt x="3017793" y="10059"/>
                  </a:cubicBezTo>
                  <a:cubicBezTo>
                    <a:pt x="3024234" y="16500"/>
                    <a:pt x="3027853" y="25236"/>
                    <a:pt x="3027853" y="34345"/>
                  </a:cubicBezTo>
                  <a:lnTo>
                    <a:pt x="3027853" y="1479396"/>
                  </a:lnTo>
                  <a:cubicBezTo>
                    <a:pt x="3027853" y="1488504"/>
                    <a:pt x="3024234" y="1497240"/>
                    <a:pt x="3017793" y="1503681"/>
                  </a:cubicBezTo>
                  <a:cubicBezTo>
                    <a:pt x="3011352" y="1510122"/>
                    <a:pt x="3002617" y="1513740"/>
                    <a:pt x="2993508" y="1513740"/>
                  </a:cubicBezTo>
                  <a:lnTo>
                    <a:pt x="34345" y="1513740"/>
                  </a:lnTo>
                  <a:cubicBezTo>
                    <a:pt x="25236" y="1513740"/>
                    <a:pt x="16500" y="1510122"/>
                    <a:pt x="10059" y="1503681"/>
                  </a:cubicBezTo>
                  <a:cubicBezTo>
                    <a:pt x="3618" y="1497240"/>
                    <a:pt x="0" y="1488504"/>
                    <a:pt x="0" y="1479396"/>
                  </a:cubicBezTo>
                  <a:lnTo>
                    <a:pt x="0" y="34345"/>
                  </a:lnTo>
                  <a:cubicBezTo>
                    <a:pt x="0" y="25236"/>
                    <a:pt x="3618" y="16500"/>
                    <a:pt x="10059" y="10059"/>
                  </a:cubicBezTo>
                  <a:cubicBezTo>
                    <a:pt x="16500" y="3618"/>
                    <a:pt x="25236" y="0"/>
                    <a:pt x="34345" y="0"/>
                  </a:cubicBezTo>
                  <a:close/>
                </a:path>
              </a:pathLst>
            </a:custGeom>
            <a:solidFill>
              <a:srgbClr val="FFDC96"/>
            </a:solidFill>
          </p:spPr>
        </p:sp>
        <p:sp>
          <p:nvSpPr>
            <p:cNvPr id="6" name="TextBox 6"/>
            <p:cNvSpPr txBox="1"/>
            <p:nvPr/>
          </p:nvSpPr>
          <p:spPr>
            <a:xfrm>
              <a:off x="0" y="-38100"/>
              <a:ext cx="3027853" cy="155184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327265" y="2102957"/>
            <a:ext cx="11633471" cy="5744912"/>
            <a:chOff x="0" y="0"/>
            <a:chExt cx="3063959" cy="1513063"/>
          </a:xfrm>
        </p:grpSpPr>
        <p:sp>
          <p:nvSpPr>
            <p:cNvPr id="8" name="Freeform 8"/>
            <p:cNvSpPr/>
            <p:nvPr/>
          </p:nvSpPr>
          <p:spPr>
            <a:xfrm>
              <a:off x="0" y="0"/>
              <a:ext cx="3063959" cy="1513063"/>
            </a:xfrm>
            <a:custGeom>
              <a:avLst/>
              <a:gdLst/>
              <a:ahLst/>
              <a:cxnLst/>
              <a:rect l="l" t="t" r="r" b="b"/>
              <a:pathLst>
                <a:path w="3063959" h="1513063">
                  <a:moveTo>
                    <a:pt x="33940" y="0"/>
                  </a:moveTo>
                  <a:lnTo>
                    <a:pt x="3030020" y="0"/>
                  </a:lnTo>
                  <a:cubicBezTo>
                    <a:pt x="3048764" y="0"/>
                    <a:pt x="3063959" y="15195"/>
                    <a:pt x="3063959" y="33940"/>
                  </a:cubicBezTo>
                  <a:lnTo>
                    <a:pt x="3063959" y="1479124"/>
                  </a:lnTo>
                  <a:cubicBezTo>
                    <a:pt x="3063959" y="1497868"/>
                    <a:pt x="3048764" y="1513063"/>
                    <a:pt x="3030020" y="1513063"/>
                  </a:cubicBezTo>
                  <a:lnTo>
                    <a:pt x="33940" y="1513063"/>
                  </a:lnTo>
                  <a:cubicBezTo>
                    <a:pt x="15195" y="1513063"/>
                    <a:pt x="0" y="1497868"/>
                    <a:pt x="0" y="1479124"/>
                  </a:cubicBezTo>
                  <a:lnTo>
                    <a:pt x="0" y="33940"/>
                  </a:lnTo>
                  <a:cubicBezTo>
                    <a:pt x="0" y="15195"/>
                    <a:pt x="15195" y="0"/>
                    <a:pt x="33940" y="0"/>
                  </a:cubicBezTo>
                  <a:close/>
                </a:path>
              </a:pathLst>
            </a:custGeom>
            <a:solidFill>
              <a:srgbClr val="FEEDAA"/>
            </a:solidFill>
            <a:ln cap="rnd">
              <a:noFill/>
              <a:prstDash val="solid"/>
              <a:round/>
            </a:ln>
          </p:spPr>
        </p:sp>
        <p:sp>
          <p:nvSpPr>
            <p:cNvPr id="9" name="TextBox 9"/>
            <p:cNvSpPr txBox="1"/>
            <p:nvPr/>
          </p:nvSpPr>
          <p:spPr>
            <a:xfrm>
              <a:off x="0" y="-38100"/>
              <a:ext cx="3063959" cy="155116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a:off x="1207830" y="5931321"/>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1207830" y="497541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2" name="Freeform 12"/>
          <p:cNvSpPr/>
          <p:nvPr/>
        </p:nvSpPr>
        <p:spPr>
          <a:xfrm rot="-1201099">
            <a:off x="16782332" y="6487779"/>
            <a:ext cx="744302" cy="751820"/>
          </a:xfrm>
          <a:custGeom>
            <a:avLst/>
            <a:gdLst/>
            <a:ahLst/>
            <a:cxnLst/>
            <a:rect l="l" t="t" r="r" b="b"/>
            <a:pathLst>
              <a:path w="744302" h="751820">
                <a:moveTo>
                  <a:pt x="0" y="0"/>
                </a:moveTo>
                <a:lnTo>
                  <a:pt x="744302" y="0"/>
                </a:lnTo>
                <a:lnTo>
                  <a:pt x="744302" y="751820"/>
                </a:lnTo>
                <a:lnTo>
                  <a:pt x="0" y="751820"/>
                </a:lnTo>
                <a:lnTo>
                  <a:pt x="0" y="0"/>
                </a:lnTo>
                <a:close/>
              </a:path>
            </a:pathLst>
          </a:custGeom>
          <a:blipFill>
            <a:blip r:embed="rId6"/>
            <a:stretch>
              <a:fillRect/>
            </a:stretch>
          </a:blipFill>
        </p:spPr>
      </p:sp>
      <p:sp>
        <p:nvSpPr>
          <p:cNvPr id="13" name="Freeform 13"/>
          <p:cNvSpPr/>
          <p:nvPr/>
        </p:nvSpPr>
        <p:spPr>
          <a:xfrm>
            <a:off x="1021674" y="845952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7"/>
            <a:stretch>
              <a:fillRect/>
            </a:stretch>
          </a:blipFill>
        </p:spPr>
      </p:sp>
      <p:sp>
        <p:nvSpPr>
          <p:cNvPr id="14" name="Freeform 14"/>
          <p:cNvSpPr/>
          <p:nvPr/>
        </p:nvSpPr>
        <p:spPr>
          <a:xfrm>
            <a:off x="8442125" y="8555289"/>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8"/>
            <a:stretch>
              <a:fillRect/>
            </a:stretch>
          </a:blipFill>
        </p:spPr>
      </p:sp>
      <p:sp>
        <p:nvSpPr>
          <p:cNvPr id="15" name="Freeform 15"/>
          <p:cNvSpPr/>
          <p:nvPr/>
        </p:nvSpPr>
        <p:spPr>
          <a:xfrm rot="-1715897">
            <a:off x="16308099" y="7941405"/>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9"/>
            <a:stretch>
              <a:fillRect/>
            </a:stretch>
          </a:blipFill>
        </p:spPr>
      </p:sp>
      <p:sp>
        <p:nvSpPr>
          <p:cNvPr id="16" name="Freeform 16"/>
          <p:cNvSpPr/>
          <p:nvPr/>
        </p:nvSpPr>
        <p:spPr>
          <a:xfrm rot="-490076">
            <a:off x="15256458" y="8266896"/>
            <a:ext cx="3916000" cy="2785255"/>
          </a:xfrm>
          <a:custGeom>
            <a:avLst/>
            <a:gdLst/>
            <a:ahLst/>
            <a:cxnLst/>
            <a:rect l="l" t="t" r="r" b="b"/>
            <a:pathLst>
              <a:path w="3916000" h="2785255">
                <a:moveTo>
                  <a:pt x="0" y="0"/>
                </a:moveTo>
                <a:lnTo>
                  <a:pt x="3916001" y="0"/>
                </a:lnTo>
                <a:lnTo>
                  <a:pt x="3916001" y="2785255"/>
                </a:lnTo>
                <a:lnTo>
                  <a:pt x="0" y="2785255"/>
                </a:lnTo>
                <a:lnTo>
                  <a:pt x="0" y="0"/>
                </a:lnTo>
                <a:close/>
              </a:path>
            </a:pathLst>
          </a:custGeom>
          <a:blipFill>
            <a:blip r:embed="rId7"/>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9"/>
            <a:stretch>
              <a:fillRect/>
            </a:stretch>
          </a:blipFill>
        </p:spPr>
      </p:sp>
      <p:sp>
        <p:nvSpPr>
          <p:cNvPr id="18" name="Freeform 18"/>
          <p:cNvSpPr/>
          <p:nvPr/>
        </p:nvSpPr>
        <p:spPr>
          <a:xfrm rot="9807132">
            <a:off x="2750390" y="1591444"/>
            <a:ext cx="3606824" cy="1023027"/>
          </a:xfrm>
          <a:custGeom>
            <a:avLst/>
            <a:gdLst/>
            <a:ahLst/>
            <a:cxnLst/>
            <a:rect l="l" t="t" r="r" b="b"/>
            <a:pathLst>
              <a:path w="3606824" h="1023027">
                <a:moveTo>
                  <a:pt x="0" y="0"/>
                </a:moveTo>
                <a:lnTo>
                  <a:pt x="3606825" y="0"/>
                </a:lnTo>
                <a:lnTo>
                  <a:pt x="3606825" y="1023026"/>
                </a:lnTo>
                <a:lnTo>
                  <a:pt x="0" y="102302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9071646" y="378420"/>
            <a:ext cx="774229" cy="514862"/>
          </a:xfrm>
          <a:custGeom>
            <a:avLst/>
            <a:gdLst/>
            <a:ahLst/>
            <a:cxnLst/>
            <a:rect l="l" t="t" r="r" b="b"/>
            <a:pathLst>
              <a:path w="774229" h="514862">
                <a:moveTo>
                  <a:pt x="0" y="0"/>
                </a:moveTo>
                <a:lnTo>
                  <a:pt x="774229" y="0"/>
                </a:lnTo>
                <a:lnTo>
                  <a:pt x="774229" y="514862"/>
                </a:lnTo>
                <a:lnTo>
                  <a:pt x="0" y="514862"/>
                </a:lnTo>
                <a:lnTo>
                  <a:pt x="0" y="0"/>
                </a:lnTo>
                <a:close/>
              </a:path>
            </a:pathLst>
          </a:custGeom>
          <a:blipFill>
            <a:blip r:embed="rId12"/>
            <a:stretch>
              <a:fillRect/>
            </a:stretch>
          </a:blipFill>
        </p:spPr>
      </p:sp>
      <p:sp>
        <p:nvSpPr>
          <p:cNvPr id="21" name="Freeform 21"/>
          <p:cNvSpPr/>
          <p:nvPr/>
        </p:nvSpPr>
        <p:spPr>
          <a:xfrm>
            <a:off x="1028700" y="1476753"/>
            <a:ext cx="611407" cy="464160"/>
          </a:xfrm>
          <a:custGeom>
            <a:avLst/>
            <a:gdLst/>
            <a:ahLst/>
            <a:cxnLst/>
            <a:rect l="l" t="t" r="r" b="b"/>
            <a:pathLst>
              <a:path w="611407" h="464160">
                <a:moveTo>
                  <a:pt x="0" y="0"/>
                </a:moveTo>
                <a:lnTo>
                  <a:pt x="611407" y="0"/>
                </a:lnTo>
                <a:lnTo>
                  <a:pt x="611407" y="464160"/>
                </a:lnTo>
                <a:lnTo>
                  <a:pt x="0" y="464160"/>
                </a:lnTo>
                <a:lnTo>
                  <a:pt x="0" y="0"/>
                </a:lnTo>
                <a:close/>
              </a:path>
            </a:pathLst>
          </a:custGeom>
          <a:blipFill>
            <a:blip r:embed="rId13"/>
            <a:stretch>
              <a:fillRect/>
            </a:stretch>
          </a:blipFill>
        </p:spPr>
      </p:sp>
      <p:sp>
        <p:nvSpPr>
          <p:cNvPr id="23" name="Freeform 23"/>
          <p:cNvSpPr/>
          <p:nvPr/>
        </p:nvSpPr>
        <p:spPr>
          <a:xfrm>
            <a:off x="15383765" y="635851"/>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4" name="Rectangle 23"/>
          <p:cNvSpPr/>
          <p:nvPr/>
        </p:nvSpPr>
        <p:spPr>
          <a:xfrm>
            <a:off x="5813678" y="3087200"/>
            <a:ext cx="6994222" cy="3631763"/>
          </a:xfrm>
          <a:prstGeom prst="rect">
            <a:avLst/>
          </a:prstGeom>
        </p:spPr>
        <p:txBody>
          <a:bodyPr wrap="none">
            <a:spAutoFit/>
          </a:bodyPr>
          <a:lstStyle/>
          <a:p>
            <a:pPr marL="1143000" indent="-1143000" algn="ctr">
              <a:buAutoNum type="arabicPeriod"/>
            </a:pPr>
            <a:r>
              <a:rPr lang="vi-VN" sz="11500" b="1" smtClean="0">
                <a:latin typeface="Times New Roman" panose="02020603050405020304" pitchFamily="18" charset="0"/>
                <a:ea typeface="Times New Roman" panose="02020603050405020304" pitchFamily="18" charset="0"/>
              </a:rPr>
              <a:t>Bài </a:t>
            </a:r>
            <a:r>
              <a:rPr lang="vi-VN" sz="11500" b="1">
                <a:latin typeface="Times New Roman" panose="02020603050405020304" pitchFamily="18" charset="0"/>
                <a:ea typeface="Times New Roman" panose="02020603050405020304" pitchFamily="18" charset="0"/>
              </a:rPr>
              <a:t>tập </a:t>
            </a:r>
            <a:r>
              <a:rPr lang="vi-VN" sz="11500" b="1" smtClean="0">
                <a:latin typeface="Times New Roman" panose="02020603050405020304" pitchFamily="18" charset="0"/>
                <a:ea typeface="Times New Roman" panose="02020603050405020304" pitchFamily="18" charset="0"/>
              </a:rPr>
              <a:t>1</a:t>
            </a:r>
          </a:p>
          <a:p>
            <a:pPr algn="ctr"/>
            <a:r>
              <a:rPr lang="vi-VN" sz="11500" b="1" smtClean="0">
                <a:latin typeface="Times New Roman" panose="02020603050405020304" pitchFamily="18" charset="0"/>
                <a:ea typeface="Times New Roman" panose="02020603050405020304" pitchFamily="18" charset="0"/>
              </a:rPr>
              <a:t> </a:t>
            </a:r>
            <a:r>
              <a:rPr lang="vi-VN" sz="11500" b="1">
                <a:latin typeface="Times New Roman" panose="02020603050405020304" pitchFamily="18" charset="0"/>
                <a:ea typeface="Times New Roman" panose="02020603050405020304" pitchFamily="18" charset="0"/>
              </a:rPr>
              <a:t>trang 122</a:t>
            </a:r>
            <a:endParaRPr lang="en-GB" sz="11500"/>
          </a:p>
        </p:txBody>
      </p:sp>
    </p:spTree>
    <p:extLst>
      <p:ext uri="{BB962C8B-B14F-4D97-AF65-F5344CB8AC3E}">
        <p14:creationId xmlns:p14="http://schemas.microsoft.com/office/powerpoint/2010/main" val="4158487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356274" y="7634131"/>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24984" y="6600796"/>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08910" y="613733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17489" y="9447939"/>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65419" y="8328865"/>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2127142748"/>
              </p:ext>
            </p:extLst>
          </p:nvPr>
        </p:nvGraphicFramePr>
        <p:xfrm>
          <a:off x="774407" y="898483"/>
          <a:ext cx="16903993" cy="67056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130593">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4267200">
                  <a:extLst>
                    <a:ext uri="{9D8B030D-6E8A-4147-A177-3AD203B41FA5}">
                      <a16:colId xmlns:a16="http://schemas.microsoft.com/office/drawing/2014/main" val="20002"/>
                    </a:ext>
                  </a:extLst>
                </a:gridCol>
                <a:gridCol w="4953000">
                  <a:extLst>
                    <a:ext uri="{9D8B030D-6E8A-4147-A177-3AD203B41FA5}">
                      <a16:colId xmlns:a16="http://schemas.microsoft.com/office/drawing/2014/main" val="20003"/>
                    </a:ext>
                  </a:extLst>
                </a:gridCol>
                <a:gridCol w="4343400">
                  <a:extLst>
                    <a:ext uri="{9D8B030D-6E8A-4147-A177-3AD203B41FA5}">
                      <a16:colId xmlns:a16="http://schemas.microsoft.com/office/drawing/2014/main" val="20004"/>
                    </a:ext>
                  </a:extLst>
                </a:gridCol>
              </a:tblGrid>
              <a:tr h="0">
                <a:tc gridSpan="5">
                  <a:txBody>
                    <a:bodyPr/>
                    <a:lstStyle/>
                    <a:p>
                      <a:pPr algn="ctr">
                        <a:lnSpc>
                          <a:spcPct val="100000"/>
                        </a:lnSpc>
                        <a:spcAft>
                          <a:spcPts val="0"/>
                        </a:spcAft>
                      </a:pP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nl-NL"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1, trang 122:</a:t>
                      </a:r>
                      <a:r>
                        <a:rPr lang="nl-NL" sz="40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4000">
                          <a:effectLst/>
                          <a:latin typeface="Times New Roman" panose="02020603050405020304" pitchFamily="18" charset="0"/>
                          <a:ea typeface="Times New Roman" panose="02020603050405020304" pitchFamily="18" charset="0"/>
                          <a:cs typeface="Times New Roman" panose="02020603050405020304" pitchFamily="18" charset="0"/>
                        </a:rPr>
                        <a:t>Xếp những câu dưới đây vào nhóm phù hợp: câu đơn, câu ghép chính phụ, câu ghép đẳng lập. Chỉ ra chủ ngữ, vị ngữ của các cụm chủ vị trong mỗi câu.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00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Câu</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0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Phân loại</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ctr">
                        <a:lnSpc>
                          <a:spcPct val="100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Phân tích câu theo </a:t>
                      </a:r>
                      <a:endParaRPr lang="vi-VN" sz="40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r>
                        <a:rPr lang="vi-VN" sz="4000" b="1" smtClean="0">
                          <a:effectLst/>
                          <a:latin typeface="Times New Roman" panose="02020603050405020304" pitchFamily="18" charset="0"/>
                          <a:ea typeface="Times New Roman" panose="02020603050405020304" pitchFamily="18" charset="0"/>
                          <a:cs typeface="Times New Roman" panose="02020603050405020304" pitchFamily="18" charset="0"/>
                        </a:rPr>
                        <a:t>cấu tạo</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00000"/>
                        </a:lnSpc>
                        <a:spcAft>
                          <a:spcPts val="0"/>
                        </a:spcAf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Câu đơn</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Câu ghép đẳng lập</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Câu ghép chính phụ</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2"/>
                  </a:ext>
                </a:extLst>
              </a:tr>
              <a:tr h="0">
                <a:tc>
                  <a:txBody>
                    <a:bodyPr/>
                    <a:lstStyle/>
                    <a:p>
                      <a:pPr algn="ctr">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ctr">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lgn="ctr">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e</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6781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051473" y="9081931"/>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3" name="Freeform 13"/>
          <p:cNvSpPr/>
          <p:nvPr/>
        </p:nvSpPr>
        <p:spPr>
          <a:xfrm>
            <a:off x="-523519" y="9589463"/>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4"/>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5"/>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6"/>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6"/>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1676072905"/>
              </p:ext>
            </p:extLst>
          </p:nvPr>
        </p:nvGraphicFramePr>
        <p:xfrm>
          <a:off x="457200" y="417166"/>
          <a:ext cx="16992599" cy="868603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144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1843020">
                  <a:extLst>
                    <a:ext uri="{9D8B030D-6E8A-4147-A177-3AD203B41FA5}">
                      <a16:colId xmlns:a16="http://schemas.microsoft.com/office/drawing/2014/main" val="20003"/>
                    </a:ext>
                  </a:extLst>
                </a:gridCol>
                <a:gridCol w="11339579">
                  <a:extLst>
                    <a:ext uri="{9D8B030D-6E8A-4147-A177-3AD203B41FA5}">
                      <a16:colId xmlns:a16="http://schemas.microsoft.com/office/drawing/2014/main" val="20004"/>
                    </a:ext>
                  </a:extLst>
                </a:gridCol>
              </a:tblGrid>
              <a:tr h="387940">
                <a:tc gridSpan="5">
                  <a:txBody>
                    <a:bodyPr/>
                    <a:lstStyle/>
                    <a:p>
                      <a:pPr algn="l">
                        <a:lnSpc>
                          <a:spcPct val="130000"/>
                        </a:lnSpc>
                        <a:spcAft>
                          <a:spcPts val="0"/>
                        </a:spcAft>
                      </a:pPr>
                      <a:r>
                        <a:rPr lang="en-GB" sz="32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02</a:t>
                      </a:r>
                      <a:r>
                        <a:rPr lang="vi-VN" sz="32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1, trang 122:</a:t>
                      </a:r>
                      <a:r>
                        <a:rPr lang="vi-VN" sz="32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Xếp những câu dưới đây vào nhóm phù hợp: câu đơn, câu ghép chính phụ, câu ghép đẳng lập. Chỉ ra chủ ngữ, vị ngữ của các cụm chủ vị trong mỗi câu.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29313">
                <a:tc>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Phân loại</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Phân tích câu theo cấu tạo</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05193">
                <a:tc>
                  <a:txBody>
                    <a:bodyPr/>
                    <a:lstStyle/>
                    <a:p>
                      <a:pPr algn="ctr">
                        <a:lnSpc>
                          <a:spcPct val="130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 đơn</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 ghép đẳng lập</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 ghép chính phụ</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2"/>
                  </a:ext>
                </a:extLst>
              </a:tr>
              <a:tr h="646566">
                <a:tc>
                  <a:txBody>
                    <a:bodyPr/>
                    <a:lstStyle/>
                    <a:p>
                      <a:pPr algn="ct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Gồm 2 cụm chủ vị:</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chủ vị chính:</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nhà con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(CN</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chả dám kêu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(VN)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chủ vị phụ thuộc: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nhà con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(CN</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khỏe khoắn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(VN)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17253">
                <a:tc>
                  <a:txBody>
                    <a:bodyPr/>
                    <a:lstStyle/>
                    <a:p>
                      <a:pPr algn="ct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Gồm 1 cụm chủ vị:</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Chủ ngữ: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hàng nghìn đảo đá muôn hình,...vô số châu ngọc.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Vị ngữ: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mọc lên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17253">
                <a:tc>
                  <a:txBody>
                    <a:bodyPr/>
                    <a:lstStyle/>
                    <a:p>
                      <a:pPr algn="ct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Gồm 2 cụm chủ vị:</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thứ nhất: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Mừng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(CN)/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đi trước dẫn đường</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(VN)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thứ hai: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Nghi</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(CN)/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dắt ngựa theo sau</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(VN)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809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051473" y="9081931"/>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3" name="Freeform 13"/>
          <p:cNvSpPr/>
          <p:nvPr/>
        </p:nvSpPr>
        <p:spPr>
          <a:xfrm>
            <a:off x="-523519" y="9589463"/>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4"/>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5"/>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6"/>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6"/>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1047040576"/>
              </p:ext>
            </p:extLst>
          </p:nvPr>
        </p:nvGraphicFramePr>
        <p:xfrm>
          <a:off x="457200" y="1366870"/>
          <a:ext cx="17449800" cy="760780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906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1843020">
                  <a:extLst>
                    <a:ext uri="{9D8B030D-6E8A-4147-A177-3AD203B41FA5}">
                      <a16:colId xmlns:a16="http://schemas.microsoft.com/office/drawing/2014/main" val="20003"/>
                    </a:ext>
                  </a:extLst>
                </a:gridCol>
                <a:gridCol w="11796780">
                  <a:extLst>
                    <a:ext uri="{9D8B030D-6E8A-4147-A177-3AD203B41FA5}">
                      <a16:colId xmlns:a16="http://schemas.microsoft.com/office/drawing/2014/main" val="20004"/>
                    </a:ext>
                  </a:extLst>
                </a:gridCol>
              </a:tblGrid>
              <a:tr h="387940">
                <a:tc gridSpan="5">
                  <a:txBody>
                    <a:bodyPr/>
                    <a:lstStyle/>
                    <a:p>
                      <a:pPr algn="l">
                        <a:lnSpc>
                          <a:spcPct val="130000"/>
                        </a:lnSpc>
                        <a:spcAft>
                          <a:spcPts val="0"/>
                        </a:spcAft>
                      </a:pPr>
                      <a:r>
                        <a:rPr lang="en-GB" sz="32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02</a:t>
                      </a:r>
                      <a:r>
                        <a:rPr lang="vi-VN" sz="32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1, trang 122:</a:t>
                      </a:r>
                      <a:r>
                        <a:rPr lang="vi-VN" sz="32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Xếp những câu dưới đây vào nhóm phù hợp: câu đơn, câu ghép chính phụ, câu ghép đẳng lập. Chỉ ra chủ ngữ, vị ngữ của các cụm chủ vị trong mỗi câu.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29313">
                <a:tc>
                  <a:txBody>
                    <a:bodyPr/>
                    <a:lstStyle/>
                    <a:p>
                      <a:pPr algn="l">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Phân loại</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l">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Phân tích câu theo cấu tạo</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05193">
                <a:tc>
                  <a:txBody>
                    <a:bodyPr/>
                    <a:lstStyle/>
                    <a:p>
                      <a:pPr algn="l">
                        <a:lnSpc>
                          <a:spcPct val="130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 đơn</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 ghép đẳng lập</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Câu ghép chính phụ</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2"/>
                  </a:ext>
                </a:extLst>
              </a:tr>
              <a:tr h="905193">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Gồm 2 cụm chủ vị trong đó:</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Có một cụm chủ vị </a:t>
                      </a:r>
                      <a:r>
                        <a:rPr lang="vi-VN" sz="3200" u="sng">
                          <a:effectLst/>
                          <a:latin typeface="Times New Roman" panose="02020603050405020304" pitchFamily="18" charset="0"/>
                          <a:ea typeface="Times New Roman" panose="02020603050405020304" pitchFamily="18" charset="0"/>
                          <a:cs typeface="Times New Roman" panose="02020603050405020304" pitchFamily="18" charset="0"/>
                        </a:rPr>
                        <a:t>làm nòng cốt</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(không bị bao chứa): chủ ngữ: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Chúng tôi;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vị ngữ: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đều tưởng con bé sẽ đứng yên đó thôi.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chủ vị </a:t>
                      </a:r>
                      <a:r>
                        <a:rPr lang="vi-VN" sz="3200" u="sng">
                          <a:effectLst/>
                          <a:latin typeface="Times New Roman" panose="02020603050405020304" pitchFamily="18" charset="0"/>
                          <a:ea typeface="Times New Roman" panose="02020603050405020304" pitchFamily="18" charset="0"/>
                          <a:cs typeface="Times New Roman" panose="02020603050405020304" pitchFamily="18" charset="0"/>
                        </a:rPr>
                        <a:t>không nòng cốt</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con bé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(CN)/</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sẽ đứng yên đó thôi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(VN</a:t>
                      </a:r>
                      <a:r>
                        <a:rPr lang="vi-VN" sz="3200" i="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17253">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e</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Gồm 2 cụm chủ vị:</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thứ nhất: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Em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(CN)/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ngủ</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(VN)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Cụm thứ hai: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chị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(CN)/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chị cũng thiu thiu ngủ theo</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(VN)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973" marR="319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485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145001" y="2255357"/>
            <a:ext cx="11496378" cy="5747483"/>
            <a:chOff x="0" y="0"/>
            <a:chExt cx="3027853" cy="1513740"/>
          </a:xfrm>
        </p:grpSpPr>
        <p:sp>
          <p:nvSpPr>
            <p:cNvPr id="5" name="Freeform 5"/>
            <p:cNvSpPr/>
            <p:nvPr/>
          </p:nvSpPr>
          <p:spPr>
            <a:xfrm>
              <a:off x="0" y="0"/>
              <a:ext cx="3027853" cy="1513740"/>
            </a:xfrm>
            <a:custGeom>
              <a:avLst/>
              <a:gdLst/>
              <a:ahLst/>
              <a:cxnLst/>
              <a:rect l="l" t="t" r="r" b="b"/>
              <a:pathLst>
                <a:path w="3027853" h="1513740">
                  <a:moveTo>
                    <a:pt x="34345" y="0"/>
                  </a:moveTo>
                  <a:lnTo>
                    <a:pt x="2993508" y="0"/>
                  </a:lnTo>
                  <a:cubicBezTo>
                    <a:pt x="3002617" y="0"/>
                    <a:pt x="3011352" y="3618"/>
                    <a:pt x="3017793" y="10059"/>
                  </a:cubicBezTo>
                  <a:cubicBezTo>
                    <a:pt x="3024234" y="16500"/>
                    <a:pt x="3027853" y="25236"/>
                    <a:pt x="3027853" y="34345"/>
                  </a:cubicBezTo>
                  <a:lnTo>
                    <a:pt x="3027853" y="1479396"/>
                  </a:lnTo>
                  <a:cubicBezTo>
                    <a:pt x="3027853" y="1488504"/>
                    <a:pt x="3024234" y="1497240"/>
                    <a:pt x="3017793" y="1503681"/>
                  </a:cubicBezTo>
                  <a:cubicBezTo>
                    <a:pt x="3011352" y="1510122"/>
                    <a:pt x="3002617" y="1513740"/>
                    <a:pt x="2993508" y="1513740"/>
                  </a:cubicBezTo>
                  <a:lnTo>
                    <a:pt x="34345" y="1513740"/>
                  </a:lnTo>
                  <a:cubicBezTo>
                    <a:pt x="25236" y="1513740"/>
                    <a:pt x="16500" y="1510122"/>
                    <a:pt x="10059" y="1503681"/>
                  </a:cubicBezTo>
                  <a:cubicBezTo>
                    <a:pt x="3618" y="1497240"/>
                    <a:pt x="0" y="1488504"/>
                    <a:pt x="0" y="1479396"/>
                  </a:cubicBezTo>
                  <a:lnTo>
                    <a:pt x="0" y="34345"/>
                  </a:lnTo>
                  <a:cubicBezTo>
                    <a:pt x="0" y="25236"/>
                    <a:pt x="3618" y="16500"/>
                    <a:pt x="10059" y="10059"/>
                  </a:cubicBezTo>
                  <a:cubicBezTo>
                    <a:pt x="16500" y="3618"/>
                    <a:pt x="25236" y="0"/>
                    <a:pt x="34345" y="0"/>
                  </a:cubicBezTo>
                  <a:close/>
                </a:path>
              </a:pathLst>
            </a:custGeom>
            <a:solidFill>
              <a:srgbClr val="FFDC96"/>
            </a:solidFill>
          </p:spPr>
        </p:sp>
        <p:sp>
          <p:nvSpPr>
            <p:cNvPr id="6" name="TextBox 6"/>
            <p:cNvSpPr txBox="1"/>
            <p:nvPr/>
          </p:nvSpPr>
          <p:spPr>
            <a:xfrm>
              <a:off x="0" y="-38100"/>
              <a:ext cx="3027853" cy="155184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327265" y="2102957"/>
            <a:ext cx="11633471" cy="5744912"/>
            <a:chOff x="0" y="0"/>
            <a:chExt cx="3063959" cy="1513063"/>
          </a:xfrm>
        </p:grpSpPr>
        <p:sp>
          <p:nvSpPr>
            <p:cNvPr id="8" name="Freeform 8"/>
            <p:cNvSpPr/>
            <p:nvPr/>
          </p:nvSpPr>
          <p:spPr>
            <a:xfrm>
              <a:off x="0" y="0"/>
              <a:ext cx="3063959" cy="1513063"/>
            </a:xfrm>
            <a:custGeom>
              <a:avLst/>
              <a:gdLst/>
              <a:ahLst/>
              <a:cxnLst/>
              <a:rect l="l" t="t" r="r" b="b"/>
              <a:pathLst>
                <a:path w="3063959" h="1513063">
                  <a:moveTo>
                    <a:pt x="33940" y="0"/>
                  </a:moveTo>
                  <a:lnTo>
                    <a:pt x="3030020" y="0"/>
                  </a:lnTo>
                  <a:cubicBezTo>
                    <a:pt x="3048764" y="0"/>
                    <a:pt x="3063959" y="15195"/>
                    <a:pt x="3063959" y="33940"/>
                  </a:cubicBezTo>
                  <a:lnTo>
                    <a:pt x="3063959" y="1479124"/>
                  </a:lnTo>
                  <a:cubicBezTo>
                    <a:pt x="3063959" y="1497868"/>
                    <a:pt x="3048764" y="1513063"/>
                    <a:pt x="3030020" y="1513063"/>
                  </a:cubicBezTo>
                  <a:lnTo>
                    <a:pt x="33940" y="1513063"/>
                  </a:lnTo>
                  <a:cubicBezTo>
                    <a:pt x="15195" y="1513063"/>
                    <a:pt x="0" y="1497868"/>
                    <a:pt x="0" y="1479124"/>
                  </a:cubicBezTo>
                  <a:lnTo>
                    <a:pt x="0" y="33940"/>
                  </a:lnTo>
                  <a:cubicBezTo>
                    <a:pt x="0" y="15195"/>
                    <a:pt x="15195" y="0"/>
                    <a:pt x="33940" y="0"/>
                  </a:cubicBezTo>
                  <a:close/>
                </a:path>
              </a:pathLst>
            </a:custGeom>
            <a:solidFill>
              <a:srgbClr val="FEEDAA"/>
            </a:solidFill>
            <a:ln cap="rnd">
              <a:noFill/>
              <a:prstDash val="solid"/>
              <a:round/>
            </a:ln>
          </p:spPr>
        </p:sp>
        <p:sp>
          <p:nvSpPr>
            <p:cNvPr id="9" name="TextBox 9"/>
            <p:cNvSpPr txBox="1"/>
            <p:nvPr/>
          </p:nvSpPr>
          <p:spPr>
            <a:xfrm>
              <a:off x="0" y="-38100"/>
              <a:ext cx="3063959" cy="155116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a:off x="1207830" y="5931321"/>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1207830" y="497541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2" name="Freeform 12"/>
          <p:cNvSpPr/>
          <p:nvPr/>
        </p:nvSpPr>
        <p:spPr>
          <a:xfrm rot="-1201099">
            <a:off x="16782332" y="6487779"/>
            <a:ext cx="744302" cy="751820"/>
          </a:xfrm>
          <a:custGeom>
            <a:avLst/>
            <a:gdLst/>
            <a:ahLst/>
            <a:cxnLst/>
            <a:rect l="l" t="t" r="r" b="b"/>
            <a:pathLst>
              <a:path w="744302" h="751820">
                <a:moveTo>
                  <a:pt x="0" y="0"/>
                </a:moveTo>
                <a:lnTo>
                  <a:pt x="744302" y="0"/>
                </a:lnTo>
                <a:lnTo>
                  <a:pt x="744302" y="751820"/>
                </a:lnTo>
                <a:lnTo>
                  <a:pt x="0" y="751820"/>
                </a:lnTo>
                <a:lnTo>
                  <a:pt x="0" y="0"/>
                </a:lnTo>
                <a:close/>
              </a:path>
            </a:pathLst>
          </a:custGeom>
          <a:blipFill>
            <a:blip r:embed="rId6"/>
            <a:stretch>
              <a:fillRect/>
            </a:stretch>
          </a:blipFill>
        </p:spPr>
      </p:sp>
      <p:sp>
        <p:nvSpPr>
          <p:cNvPr id="13" name="Freeform 13"/>
          <p:cNvSpPr/>
          <p:nvPr/>
        </p:nvSpPr>
        <p:spPr>
          <a:xfrm>
            <a:off x="1021674" y="845952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7"/>
            <a:stretch>
              <a:fillRect/>
            </a:stretch>
          </a:blipFill>
        </p:spPr>
      </p:sp>
      <p:sp>
        <p:nvSpPr>
          <p:cNvPr id="14" name="Freeform 14"/>
          <p:cNvSpPr/>
          <p:nvPr/>
        </p:nvSpPr>
        <p:spPr>
          <a:xfrm>
            <a:off x="8442125" y="8555289"/>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8"/>
            <a:stretch>
              <a:fillRect/>
            </a:stretch>
          </a:blipFill>
        </p:spPr>
      </p:sp>
      <p:sp>
        <p:nvSpPr>
          <p:cNvPr id="15" name="Freeform 15"/>
          <p:cNvSpPr/>
          <p:nvPr/>
        </p:nvSpPr>
        <p:spPr>
          <a:xfrm rot="-1715897">
            <a:off x="16308099" y="7941405"/>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9"/>
            <a:stretch>
              <a:fillRect/>
            </a:stretch>
          </a:blipFill>
        </p:spPr>
      </p:sp>
      <p:sp>
        <p:nvSpPr>
          <p:cNvPr id="16" name="Freeform 16"/>
          <p:cNvSpPr/>
          <p:nvPr/>
        </p:nvSpPr>
        <p:spPr>
          <a:xfrm rot="-490076">
            <a:off x="15256458" y="8266896"/>
            <a:ext cx="3916000" cy="2785255"/>
          </a:xfrm>
          <a:custGeom>
            <a:avLst/>
            <a:gdLst/>
            <a:ahLst/>
            <a:cxnLst/>
            <a:rect l="l" t="t" r="r" b="b"/>
            <a:pathLst>
              <a:path w="3916000" h="2785255">
                <a:moveTo>
                  <a:pt x="0" y="0"/>
                </a:moveTo>
                <a:lnTo>
                  <a:pt x="3916001" y="0"/>
                </a:lnTo>
                <a:lnTo>
                  <a:pt x="3916001" y="2785255"/>
                </a:lnTo>
                <a:lnTo>
                  <a:pt x="0" y="2785255"/>
                </a:lnTo>
                <a:lnTo>
                  <a:pt x="0" y="0"/>
                </a:lnTo>
                <a:close/>
              </a:path>
            </a:pathLst>
          </a:custGeom>
          <a:blipFill>
            <a:blip r:embed="rId7"/>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9"/>
            <a:stretch>
              <a:fillRect/>
            </a:stretch>
          </a:blipFill>
        </p:spPr>
      </p:sp>
      <p:sp>
        <p:nvSpPr>
          <p:cNvPr id="18" name="Freeform 18"/>
          <p:cNvSpPr/>
          <p:nvPr/>
        </p:nvSpPr>
        <p:spPr>
          <a:xfrm rot="9807132">
            <a:off x="2750390" y="1591444"/>
            <a:ext cx="3606824" cy="1023027"/>
          </a:xfrm>
          <a:custGeom>
            <a:avLst/>
            <a:gdLst/>
            <a:ahLst/>
            <a:cxnLst/>
            <a:rect l="l" t="t" r="r" b="b"/>
            <a:pathLst>
              <a:path w="3606824" h="1023027">
                <a:moveTo>
                  <a:pt x="0" y="0"/>
                </a:moveTo>
                <a:lnTo>
                  <a:pt x="3606825" y="0"/>
                </a:lnTo>
                <a:lnTo>
                  <a:pt x="3606825" y="1023026"/>
                </a:lnTo>
                <a:lnTo>
                  <a:pt x="0" y="102302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9071646" y="378420"/>
            <a:ext cx="774229" cy="514862"/>
          </a:xfrm>
          <a:custGeom>
            <a:avLst/>
            <a:gdLst/>
            <a:ahLst/>
            <a:cxnLst/>
            <a:rect l="l" t="t" r="r" b="b"/>
            <a:pathLst>
              <a:path w="774229" h="514862">
                <a:moveTo>
                  <a:pt x="0" y="0"/>
                </a:moveTo>
                <a:lnTo>
                  <a:pt x="774229" y="0"/>
                </a:lnTo>
                <a:lnTo>
                  <a:pt x="774229" y="514862"/>
                </a:lnTo>
                <a:lnTo>
                  <a:pt x="0" y="514862"/>
                </a:lnTo>
                <a:lnTo>
                  <a:pt x="0" y="0"/>
                </a:lnTo>
                <a:close/>
              </a:path>
            </a:pathLst>
          </a:custGeom>
          <a:blipFill>
            <a:blip r:embed="rId12"/>
            <a:stretch>
              <a:fillRect/>
            </a:stretch>
          </a:blipFill>
        </p:spPr>
      </p:sp>
      <p:sp>
        <p:nvSpPr>
          <p:cNvPr id="21" name="Freeform 21"/>
          <p:cNvSpPr/>
          <p:nvPr/>
        </p:nvSpPr>
        <p:spPr>
          <a:xfrm>
            <a:off x="1028700" y="1476753"/>
            <a:ext cx="611407" cy="464160"/>
          </a:xfrm>
          <a:custGeom>
            <a:avLst/>
            <a:gdLst/>
            <a:ahLst/>
            <a:cxnLst/>
            <a:rect l="l" t="t" r="r" b="b"/>
            <a:pathLst>
              <a:path w="611407" h="464160">
                <a:moveTo>
                  <a:pt x="0" y="0"/>
                </a:moveTo>
                <a:lnTo>
                  <a:pt x="611407" y="0"/>
                </a:lnTo>
                <a:lnTo>
                  <a:pt x="611407" y="464160"/>
                </a:lnTo>
                <a:lnTo>
                  <a:pt x="0" y="464160"/>
                </a:lnTo>
                <a:lnTo>
                  <a:pt x="0" y="0"/>
                </a:lnTo>
                <a:close/>
              </a:path>
            </a:pathLst>
          </a:custGeom>
          <a:blipFill>
            <a:blip r:embed="rId13"/>
            <a:stretch>
              <a:fillRect/>
            </a:stretch>
          </a:blipFill>
        </p:spPr>
      </p:sp>
      <p:sp>
        <p:nvSpPr>
          <p:cNvPr id="23" name="Freeform 23"/>
          <p:cNvSpPr/>
          <p:nvPr/>
        </p:nvSpPr>
        <p:spPr>
          <a:xfrm>
            <a:off x="15383765" y="635851"/>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0" name="Rectangle 19"/>
          <p:cNvSpPr/>
          <p:nvPr/>
        </p:nvSpPr>
        <p:spPr>
          <a:xfrm>
            <a:off x="5127603" y="3272666"/>
            <a:ext cx="7314824" cy="3631763"/>
          </a:xfrm>
          <a:prstGeom prst="rect">
            <a:avLst/>
          </a:prstGeom>
        </p:spPr>
        <p:txBody>
          <a:bodyPr wrap="none">
            <a:spAutoFit/>
          </a:bodyPr>
          <a:lstStyle/>
          <a:p>
            <a:pPr algn="ctr"/>
            <a:r>
              <a:rPr lang="vi-VN" sz="11500" b="1">
                <a:latin typeface="Times New Roman" panose="02020603050405020304" pitchFamily="18" charset="0"/>
                <a:ea typeface="Times New Roman" panose="02020603050405020304" pitchFamily="18" charset="0"/>
              </a:rPr>
              <a:t>2. Bài tập </a:t>
            </a:r>
            <a:r>
              <a:rPr lang="vi-VN" sz="11500" b="1" smtClean="0">
                <a:latin typeface="Times New Roman" panose="02020603050405020304" pitchFamily="18" charset="0"/>
                <a:ea typeface="Times New Roman" panose="02020603050405020304" pitchFamily="18" charset="0"/>
              </a:rPr>
              <a:t>2</a:t>
            </a:r>
          </a:p>
          <a:p>
            <a:pPr algn="ctr"/>
            <a:r>
              <a:rPr lang="vi-VN" sz="11500" b="1" smtClean="0">
                <a:latin typeface="Times New Roman" panose="02020603050405020304" pitchFamily="18" charset="0"/>
                <a:ea typeface="Times New Roman" panose="02020603050405020304" pitchFamily="18" charset="0"/>
              </a:rPr>
              <a:t> </a:t>
            </a:r>
            <a:r>
              <a:rPr lang="vi-VN" sz="11500" b="1">
                <a:latin typeface="Times New Roman" panose="02020603050405020304" pitchFamily="18" charset="0"/>
                <a:ea typeface="Times New Roman" panose="02020603050405020304" pitchFamily="18" charset="0"/>
              </a:rPr>
              <a:t>trang 122</a:t>
            </a:r>
            <a:endParaRPr lang="en-GB" sz="16600"/>
          </a:p>
        </p:txBody>
      </p:sp>
    </p:spTree>
    <p:extLst>
      <p:ext uri="{BB962C8B-B14F-4D97-AF65-F5344CB8AC3E}">
        <p14:creationId xmlns:p14="http://schemas.microsoft.com/office/powerpoint/2010/main" val="294377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351643" y="8846231"/>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3750478960"/>
              </p:ext>
            </p:extLst>
          </p:nvPr>
        </p:nvGraphicFramePr>
        <p:xfrm>
          <a:off x="1491556" y="1580027"/>
          <a:ext cx="16239174" cy="71323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5413058">
                  <a:extLst>
                    <a:ext uri="{9D8B030D-6E8A-4147-A177-3AD203B41FA5}">
                      <a16:colId xmlns:a16="http://schemas.microsoft.com/office/drawing/2014/main" val="20000"/>
                    </a:ext>
                  </a:extLst>
                </a:gridCol>
                <a:gridCol w="5413058">
                  <a:extLst>
                    <a:ext uri="{9D8B030D-6E8A-4147-A177-3AD203B41FA5}">
                      <a16:colId xmlns:a16="http://schemas.microsoft.com/office/drawing/2014/main" val="20001"/>
                    </a:ext>
                  </a:extLst>
                </a:gridCol>
                <a:gridCol w="5413058">
                  <a:extLst>
                    <a:ext uri="{9D8B030D-6E8A-4147-A177-3AD203B41FA5}">
                      <a16:colId xmlns:a16="http://schemas.microsoft.com/office/drawing/2014/main" val="20002"/>
                    </a:ext>
                  </a:extLst>
                </a:gridCol>
              </a:tblGrid>
              <a:tr h="0">
                <a:tc gridSpan="3">
                  <a:txBody>
                    <a:bodyPr/>
                    <a:lstStyle/>
                    <a:p>
                      <a:pPr algn="ctr">
                        <a:lnSpc>
                          <a:spcPct val="130000"/>
                        </a:lnSpc>
                        <a:spcAft>
                          <a:spcPts val="0"/>
                        </a:spcAft>
                      </a:pPr>
                      <a:r>
                        <a:rPr lang="en-GB" sz="4000" b="1">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03</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nl-NL"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2, trang </a:t>
                      </a:r>
                      <a:r>
                        <a:rPr lang="vi-VN"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122</a:t>
                      </a:r>
                      <a:r>
                        <a:rPr lang="nl-NL"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nl-NL" sz="40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các kết từ dùng để nối các vế câu trong những câu ghép dưới đây. Chỉ ra mối quan hệ ngữ nghĩa giữa các vế câu</a:t>
                      </a:r>
                      <a:r>
                        <a:rPr lang="nl-NL"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Câu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từ dùng để nối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Mối quan hệ ngữ nghĩa giữa các vế câu.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d</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2208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356273" y="8056198"/>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4010841827"/>
              </p:ext>
            </p:extLst>
          </p:nvPr>
        </p:nvGraphicFramePr>
        <p:xfrm>
          <a:off x="1376159" y="495300"/>
          <a:ext cx="16378442" cy="748893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43241">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gridCol w="10439401">
                  <a:extLst>
                    <a:ext uri="{9D8B030D-6E8A-4147-A177-3AD203B41FA5}">
                      <a16:colId xmlns:a16="http://schemas.microsoft.com/office/drawing/2014/main" val="20002"/>
                    </a:ext>
                  </a:extLst>
                </a:gridCol>
              </a:tblGrid>
              <a:tr h="839437">
                <a:tc gridSpan="3">
                  <a:txBody>
                    <a:bodyPr/>
                    <a:lstStyle/>
                    <a:p>
                      <a:pPr algn="ctr">
                        <a:lnSpc>
                          <a:spcPct val="130000"/>
                        </a:lnSpc>
                        <a:spcAft>
                          <a:spcPts val="0"/>
                        </a:spcAft>
                      </a:pPr>
                      <a:r>
                        <a:rPr lang="vi-VN" sz="4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03</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42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2, trang 122:</a:t>
                      </a:r>
                      <a:r>
                        <a:rPr lang="vi-VN" sz="42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các kết từ dùng để nối các vế câu trong những câu ghép dưới đây. Chỉ ra mối quan hệ ngữ nghĩa giữa các vế câu</a:t>
                      </a:r>
                      <a:r>
                        <a:rPr lang="vi-VN" sz="42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41713">
                <a:tc>
                  <a:txBody>
                    <a:bodyPr/>
                    <a:lstStyle/>
                    <a:p>
                      <a:pPr algn="ctr">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Câu</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từ dùng để nối</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Mối quan hệ ngữ nghĩa giữa các vế câu.</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1713">
                <a:tc>
                  <a:txBody>
                    <a:bodyPr/>
                    <a:lstStyle/>
                    <a:p>
                      <a:pPr algn="ctr">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a</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200" i="1">
                          <a:effectLst/>
                          <a:latin typeface="Times New Roman" panose="02020603050405020304" pitchFamily="18" charset="0"/>
                          <a:ea typeface="Arial" panose="020B0604020202020204" pitchFamily="34" charset="0"/>
                          <a:cs typeface="Times New Roman" panose="02020603050405020304" pitchFamily="18" charset="0"/>
                        </a:rPr>
                        <a:t>vì...nên</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biểu thị mối quan hệ</a:t>
                      </a:r>
                      <a:r>
                        <a:rPr lang="vi-VN" sz="4200" u="sng">
                          <a:effectLst/>
                          <a:latin typeface="Times New Roman" panose="02020603050405020304" pitchFamily="18" charset="0"/>
                          <a:ea typeface="Arial" panose="020B0604020202020204" pitchFamily="34" charset="0"/>
                          <a:cs typeface="Times New Roman" panose="02020603050405020304" pitchFamily="18" charset="0"/>
                        </a:rPr>
                        <a:t> nhân quả</a:t>
                      </a:r>
                      <a:r>
                        <a:rPr lang="vi-VN" sz="4200">
                          <a:effectLst/>
                          <a:latin typeface="Times New Roman" panose="02020603050405020304" pitchFamily="18" charset="0"/>
                          <a:ea typeface="Arial" panose="020B0604020202020204" pitchFamily="34" charset="0"/>
                          <a:cs typeface="Times New Roman" panose="02020603050405020304" pitchFamily="18" charset="0"/>
                        </a:rPr>
                        <a:t> giữa các vế câu</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41713">
                <a:tc>
                  <a:txBody>
                    <a:bodyPr/>
                    <a:lstStyle/>
                    <a:p>
                      <a:pPr algn="ctr">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b</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200" i="1">
                          <a:effectLst/>
                          <a:latin typeface="Times New Roman" panose="02020603050405020304" pitchFamily="18" charset="0"/>
                          <a:ea typeface="Arial" panose="020B0604020202020204" pitchFamily="34" charset="0"/>
                          <a:cs typeface="Times New Roman" panose="02020603050405020304" pitchFamily="18" charset="0"/>
                        </a:rPr>
                        <a:t>nếu... thì</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biểu thị mối quan hệ </a:t>
                      </a:r>
                      <a:r>
                        <a:rPr lang="vi-VN" sz="4200" u="sng">
                          <a:effectLst/>
                          <a:latin typeface="Times New Roman" panose="02020603050405020304" pitchFamily="18" charset="0"/>
                          <a:ea typeface="Arial" panose="020B0604020202020204" pitchFamily="34" charset="0"/>
                          <a:cs typeface="Times New Roman" panose="02020603050405020304" pitchFamily="18" charset="0"/>
                        </a:rPr>
                        <a:t>điều kiện- kết quả</a:t>
                      </a:r>
                      <a:r>
                        <a:rPr lang="vi-VN" sz="4200">
                          <a:effectLst/>
                          <a:latin typeface="Times New Roman" panose="02020603050405020304" pitchFamily="18" charset="0"/>
                          <a:ea typeface="Arial" panose="020B0604020202020204" pitchFamily="34" charset="0"/>
                          <a:cs typeface="Times New Roman" panose="02020603050405020304" pitchFamily="18" charset="0"/>
                        </a:rPr>
                        <a:t> giữa các vế câu</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1713">
                <a:tc>
                  <a:txBody>
                    <a:bodyPr/>
                    <a:lstStyle/>
                    <a:p>
                      <a:pPr algn="ctr">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c</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200" i="1">
                          <a:effectLst/>
                          <a:latin typeface="Times New Roman" panose="02020603050405020304" pitchFamily="18" charset="0"/>
                          <a:ea typeface="Arial" panose="020B0604020202020204" pitchFamily="34" charset="0"/>
                          <a:cs typeface="Times New Roman" panose="02020603050405020304" pitchFamily="18" charset="0"/>
                        </a:rPr>
                        <a:t>tuy</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biểu thị mối quan hệ </a:t>
                      </a:r>
                      <a:r>
                        <a:rPr lang="vi-VN" sz="4200" u="sng">
                          <a:effectLst/>
                          <a:latin typeface="Times New Roman" panose="02020603050405020304" pitchFamily="18" charset="0"/>
                          <a:ea typeface="Arial" panose="020B0604020202020204" pitchFamily="34" charset="0"/>
                          <a:cs typeface="Times New Roman" panose="02020603050405020304" pitchFamily="18" charset="0"/>
                        </a:rPr>
                        <a:t>nhượng bộ</a:t>
                      </a:r>
                      <a:r>
                        <a:rPr lang="vi-VN" sz="4200">
                          <a:effectLst/>
                          <a:latin typeface="Times New Roman" panose="02020603050405020304" pitchFamily="18" charset="0"/>
                          <a:ea typeface="Arial" panose="020B0604020202020204" pitchFamily="34" charset="0"/>
                          <a:cs typeface="Times New Roman" panose="02020603050405020304" pitchFamily="18" charset="0"/>
                        </a:rPr>
                        <a:t> giữa các vế câu</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41713">
                <a:tc>
                  <a:txBody>
                    <a:bodyPr/>
                    <a:lstStyle/>
                    <a:p>
                      <a:pPr algn="ctr">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d</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200" i="1">
                          <a:effectLst/>
                          <a:latin typeface="Times New Roman" panose="02020603050405020304" pitchFamily="18" charset="0"/>
                          <a:ea typeface="Arial" panose="020B0604020202020204" pitchFamily="34" charset="0"/>
                          <a:cs typeface="Times New Roman" panose="02020603050405020304" pitchFamily="18" charset="0"/>
                        </a:rPr>
                        <a:t>rồi</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200">
                          <a:effectLst/>
                          <a:latin typeface="Times New Roman" panose="02020603050405020304" pitchFamily="18" charset="0"/>
                          <a:ea typeface="Arial" panose="020B0604020202020204" pitchFamily="34" charset="0"/>
                          <a:cs typeface="Times New Roman" panose="02020603050405020304" pitchFamily="18" charset="0"/>
                        </a:rPr>
                        <a:t>biểu thị mối quan hệ </a:t>
                      </a:r>
                      <a:r>
                        <a:rPr lang="vi-VN" sz="4200" u="sng">
                          <a:effectLst/>
                          <a:latin typeface="Times New Roman" panose="02020603050405020304" pitchFamily="18" charset="0"/>
                          <a:ea typeface="Arial" panose="020B0604020202020204" pitchFamily="34" charset="0"/>
                          <a:cs typeface="Times New Roman" panose="02020603050405020304" pitchFamily="18" charset="0"/>
                        </a:rPr>
                        <a:t> nối tiếp</a:t>
                      </a:r>
                      <a:r>
                        <a:rPr lang="vi-VN" sz="4200">
                          <a:effectLst/>
                          <a:latin typeface="Times New Roman" panose="02020603050405020304" pitchFamily="18" charset="0"/>
                          <a:ea typeface="Arial" panose="020B0604020202020204" pitchFamily="34" charset="0"/>
                          <a:cs typeface="Times New Roman" panose="02020603050405020304" pitchFamily="18" charset="0"/>
                        </a:rPr>
                        <a:t> giữa các vế câu</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6532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623389" y="2291489"/>
            <a:ext cx="12405783" cy="5237989"/>
            <a:chOff x="0" y="0"/>
            <a:chExt cx="3851716" cy="1626278"/>
          </a:xfrm>
        </p:grpSpPr>
        <p:sp>
          <p:nvSpPr>
            <p:cNvPr id="5" name="Freeform 5"/>
            <p:cNvSpPr/>
            <p:nvPr/>
          </p:nvSpPr>
          <p:spPr>
            <a:xfrm>
              <a:off x="0" y="0"/>
              <a:ext cx="3851716" cy="1626278"/>
            </a:xfrm>
            <a:custGeom>
              <a:avLst/>
              <a:gdLst/>
              <a:ahLst/>
              <a:cxnLst/>
              <a:rect l="l" t="t" r="r" b="b"/>
              <a:pathLst>
                <a:path w="3851716" h="1626278">
                  <a:moveTo>
                    <a:pt x="31827" y="0"/>
                  </a:moveTo>
                  <a:lnTo>
                    <a:pt x="3819890" y="0"/>
                  </a:lnTo>
                  <a:cubicBezTo>
                    <a:pt x="3837467" y="0"/>
                    <a:pt x="3851716" y="14249"/>
                    <a:pt x="3851716" y="31827"/>
                  </a:cubicBezTo>
                  <a:lnTo>
                    <a:pt x="3851716" y="1594451"/>
                  </a:lnTo>
                  <a:cubicBezTo>
                    <a:pt x="3851716" y="1612028"/>
                    <a:pt x="3837467" y="1626278"/>
                    <a:pt x="3819890" y="1626278"/>
                  </a:cubicBezTo>
                  <a:lnTo>
                    <a:pt x="31827" y="1626278"/>
                  </a:lnTo>
                  <a:cubicBezTo>
                    <a:pt x="14249" y="1626278"/>
                    <a:pt x="0" y="1612028"/>
                    <a:pt x="0" y="1594451"/>
                  </a:cubicBezTo>
                  <a:lnTo>
                    <a:pt x="0" y="31827"/>
                  </a:lnTo>
                  <a:cubicBezTo>
                    <a:pt x="0" y="14249"/>
                    <a:pt x="14249" y="0"/>
                    <a:pt x="31827" y="0"/>
                  </a:cubicBezTo>
                  <a:close/>
                </a:path>
              </a:pathLst>
            </a:custGeom>
            <a:solidFill>
              <a:srgbClr val="F0B3A7"/>
            </a:solidFill>
            <a:ln cap="rnd">
              <a:noFill/>
              <a:prstDash val="solid"/>
              <a:round/>
            </a:ln>
          </p:spPr>
        </p:sp>
        <p:sp>
          <p:nvSpPr>
            <p:cNvPr id="6" name="TextBox 6"/>
            <p:cNvSpPr txBox="1"/>
            <p:nvPr/>
          </p:nvSpPr>
          <p:spPr>
            <a:xfrm>
              <a:off x="0" y="-38100"/>
              <a:ext cx="3851716" cy="1664378"/>
            </a:xfrm>
            <a:prstGeom prst="rect">
              <a:avLst/>
            </a:prstGeom>
          </p:spPr>
          <p:txBody>
            <a:bodyPr lIns="43093" tIns="43093" rIns="43093" bIns="43093" rtlCol="0" anchor="ctr"/>
            <a:lstStyle/>
            <a:p>
              <a:pPr algn="ctr">
                <a:lnSpc>
                  <a:spcPts val="2660"/>
                </a:lnSpc>
                <a:spcBef>
                  <a:spcPct val="0"/>
                </a:spcBef>
              </a:pPr>
              <a:endParaRPr/>
            </a:p>
          </p:txBody>
        </p:sp>
      </p:grpSp>
      <p:grpSp>
        <p:nvGrpSpPr>
          <p:cNvPr id="7" name="Group 7"/>
          <p:cNvGrpSpPr/>
          <p:nvPr/>
        </p:nvGrpSpPr>
        <p:grpSpPr>
          <a:xfrm>
            <a:off x="2842546" y="1943772"/>
            <a:ext cx="12890501" cy="5364751"/>
            <a:chOff x="0" y="0"/>
            <a:chExt cx="4002211" cy="1665634"/>
          </a:xfrm>
        </p:grpSpPr>
        <p:sp>
          <p:nvSpPr>
            <p:cNvPr id="8" name="Freeform 8"/>
            <p:cNvSpPr/>
            <p:nvPr/>
          </p:nvSpPr>
          <p:spPr>
            <a:xfrm>
              <a:off x="0" y="0"/>
              <a:ext cx="4002211" cy="1665634"/>
            </a:xfrm>
            <a:custGeom>
              <a:avLst/>
              <a:gdLst/>
              <a:ahLst/>
              <a:cxnLst/>
              <a:rect l="l" t="t" r="r" b="b"/>
              <a:pathLst>
                <a:path w="4002211" h="1665634">
                  <a:moveTo>
                    <a:pt x="30630" y="0"/>
                  </a:moveTo>
                  <a:lnTo>
                    <a:pt x="3971580" y="0"/>
                  </a:lnTo>
                  <a:cubicBezTo>
                    <a:pt x="3979704" y="0"/>
                    <a:pt x="3987495" y="3227"/>
                    <a:pt x="3993240" y="8971"/>
                  </a:cubicBezTo>
                  <a:cubicBezTo>
                    <a:pt x="3998984" y="14716"/>
                    <a:pt x="4002211" y="22507"/>
                    <a:pt x="4002211" y="30630"/>
                  </a:cubicBezTo>
                  <a:lnTo>
                    <a:pt x="4002211" y="1635004"/>
                  </a:lnTo>
                  <a:cubicBezTo>
                    <a:pt x="4002211" y="1651921"/>
                    <a:pt x="3988497" y="1665634"/>
                    <a:pt x="3971580" y="1665634"/>
                  </a:cubicBezTo>
                  <a:lnTo>
                    <a:pt x="30630" y="1665634"/>
                  </a:lnTo>
                  <a:cubicBezTo>
                    <a:pt x="22507" y="1665634"/>
                    <a:pt x="14716" y="1662407"/>
                    <a:pt x="8971" y="1656663"/>
                  </a:cubicBezTo>
                  <a:cubicBezTo>
                    <a:pt x="3227" y="1650919"/>
                    <a:pt x="0" y="1643128"/>
                    <a:pt x="0" y="1635004"/>
                  </a:cubicBezTo>
                  <a:lnTo>
                    <a:pt x="0" y="30630"/>
                  </a:lnTo>
                  <a:cubicBezTo>
                    <a:pt x="0" y="22507"/>
                    <a:pt x="3227" y="14716"/>
                    <a:pt x="8971" y="8971"/>
                  </a:cubicBezTo>
                  <a:cubicBezTo>
                    <a:pt x="14716" y="3227"/>
                    <a:pt x="22507" y="0"/>
                    <a:pt x="30630" y="0"/>
                  </a:cubicBezTo>
                  <a:close/>
                </a:path>
              </a:pathLst>
            </a:custGeom>
            <a:solidFill>
              <a:srgbClr val="FACCC2"/>
            </a:solidFill>
            <a:ln cap="rnd">
              <a:noFill/>
              <a:prstDash val="solid"/>
              <a:round/>
            </a:ln>
          </p:spPr>
        </p:sp>
        <p:sp>
          <p:nvSpPr>
            <p:cNvPr id="9" name="TextBox 9"/>
            <p:cNvSpPr txBox="1"/>
            <p:nvPr/>
          </p:nvSpPr>
          <p:spPr>
            <a:xfrm>
              <a:off x="0" y="-38100"/>
              <a:ext cx="4002211" cy="1703734"/>
            </a:xfrm>
            <a:prstGeom prst="rect">
              <a:avLst/>
            </a:prstGeom>
          </p:spPr>
          <p:txBody>
            <a:bodyPr lIns="43093" tIns="43093" rIns="43093" bIns="43093" rtlCol="0" anchor="ctr"/>
            <a:lstStyle/>
            <a:p>
              <a:pPr algn="ctr">
                <a:lnSpc>
                  <a:spcPts val="2660"/>
                </a:lnSpc>
                <a:spcBef>
                  <a:spcPct val="0"/>
                </a:spcBef>
              </a:pPr>
              <a:endParaRPr/>
            </a:p>
          </p:txBody>
        </p:sp>
      </p:grpSp>
      <p:sp>
        <p:nvSpPr>
          <p:cNvPr id="13" name="Freeform 13"/>
          <p:cNvSpPr/>
          <p:nvPr/>
        </p:nvSpPr>
        <p:spPr>
          <a:xfrm rot="-1507447">
            <a:off x="1835334" y="4892373"/>
            <a:ext cx="2081881" cy="502254"/>
          </a:xfrm>
          <a:custGeom>
            <a:avLst/>
            <a:gdLst/>
            <a:ahLst/>
            <a:cxnLst/>
            <a:rect l="l" t="t" r="r" b="b"/>
            <a:pathLst>
              <a:path w="2081881" h="502254">
                <a:moveTo>
                  <a:pt x="0" y="0"/>
                </a:moveTo>
                <a:lnTo>
                  <a:pt x="2081881" y="0"/>
                </a:lnTo>
                <a:lnTo>
                  <a:pt x="2081881" y="502254"/>
                </a:lnTo>
                <a:lnTo>
                  <a:pt x="0" y="502254"/>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4" name="Freeform 14"/>
          <p:cNvSpPr/>
          <p:nvPr/>
        </p:nvSpPr>
        <p:spPr>
          <a:xfrm rot="1167597">
            <a:off x="12686296" y="1398491"/>
            <a:ext cx="4520461" cy="1090561"/>
          </a:xfrm>
          <a:custGeom>
            <a:avLst/>
            <a:gdLst/>
            <a:ahLst/>
            <a:cxnLst/>
            <a:rect l="l" t="t" r="r" b="b"/>
            <a:pathLst>
              <a:path w="4520461" h="1090561">
                <a:moveTo>
                  <a:pt x="0" y="0"/>
                </a:moveTo>
                <a:lnTo>
                  <a:pt x="4520462" y="0"/>
                </a:lnTo>
                <a:lnTo>
                  <a:pt x="4520462" y="1090561"/>
                </a:lnTo>
                <a:lnTo>
                  <a:pt x="0" y="109056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flipH="1">
            <a:off x="1181288" y="8885615"/>
            <a:ext cx="1026266" cy="1146665"/>
          </a:xfrm>
          <a:custGeom>
            <a:avLst/>
            <a:gdLst/>
            <a:ahLst/>
            <a:cxnLst/>
            <a:rect l="l" t="t" r="r" b="b"/>
            <a:pathLst>
              <a:path w="1026266" h="1146665">
                <a:moveTo>
                  <a:pt x="1026266" y="0"/>
                </a:moveTo>
                <a:lnTo>
                  <a:pt x="0" y="0"/>
                </a:lnTo>
                <a:lnTo>
                  <a:pt x="0" y="1146665"/>
                </a:lnTo>
                <a:lnTo>
                  <a:pt x="1026266" y="1146665"/>
                </a:lnTo>
                <a:lnTo>
                  <a:pt x="1026266" y="0"/>
                </a:lnTo>
                <a:close/>
              </a:path>
            </a:pathLst>
          </a:custGeom>
          <a:blipFill>
            <a:blip r:embed="rId10"/>
            <a:stretch>
              <a:fillRect/>
            </a:stretch>
          </a:blipFill>
        </p:spPr>
      </p:sp>
      <p:sp>
        <p:nvSpPr>
          <p:cNvPr id="16" name="Freeform 16"/>
          <p:cNvSpPr/>
          <p:nvPr/>
        </p:nvSpPr>
        <p:spPr>
          <a:xfrm>
            <a:off x="11207050" y="8243853"/>
            <a:ext cx="1426704" cy="1547960"/>
          </a:xfrm>
          <a:custGeom>
            <a:avLst/>
            <a:gdLst/>
            <a:ahLst/>
            <a:cxnLst/>
            <a:rect l="l" t="t" r="r" b="b"/>
            <a:pathLst>
              <a:path w="1426704" h="1547960">
                <a:moveTo>
                  <a:pt x="0" y="0"/>
                </a:moveTo>
                <a:lnTo>
                  <a:pt x="1426704" y="0"/>
                </a:lnTo>
                <a:lnTo>
                  <a:pt x="1426704" y="1547960"/>
                </a:lnTo>
                <a:lnTo>
                  <a:pt x="0" y="1547960"/>
                </a:lnTo>
                <a:lnTo>
                  <a:pt x="0" y="0"/>
                </a:lnTo>
                <a:close/>
              </a:path>
            </a:pathLst>
          </a:custGeom>
          <a:blipFill>
            <a:blip r:embed="rId11"/>
            <a:stretch>
              <a:fillRect/>
            </a:stretch>
          </a:blipFill>
        </p:spPr>
      </p:sp>
      <p:sp>
        <p:nvSpPr>
          <p:cNvPr id="17" name="Freeform 17"/>
          <p:cNvSpPr/>
          <p:nvPr/>
        </p:nvSpPr>
        <p:spPr>
          <a:xfrm>
            <a:off x="14654382" y="4474169"/>
            <a:ext cx="3431542" cy="5130051"/>
          </a:xfrm>
          <a:custGeom>
            <a:avLst/>
            <a:gdLst/>
            <a:ahLst/>
            <a:cxnLst/>
            <a:rect l="l" t="t" r="r" b="b"/>
            <a:pathLst>
              <a:path w="3431542" h="5130051">
                <a:moveTo>
                  <a:pt x="0" y="0"/>
                </a:moveTo>
                <a:lnTo>
                  <a:pt x="3431542" y="0"/>
                </a:lnTo>
                <a:lnTo>
                  <a:pt x="3431542" y="5130052"/>
                </a:lnTo>
                <a:lnTo>
                  <a:pt x="0" y="5130052"/>
                </a:lnTo>
                <a:lnTo>
                  <a:pt x="0" y="0"/>
                </a:lnTo>
                <a:close/>
              </a:path>
            </a:pathLst>
          </a:custGeom>
          <a:blipFill>
            <a:blip r:embed="rId12"/>
            <a:stretch>
              <a:fillRect b="-8839"/>
            </a:stretch>
          </a:blipFill>
        </p:spPr>
      </p:sp>
      <p:sp>
        <p:nvSpPr>
          <p:cNvPr id="18" name="Freeform 18"/>
          <p:cNvSpPr/>
          <p:nvPr/>
        </p:nvSpPr>
        <p:spPr>
          <a:xfrm>
            <a:off x="15189255" y="9128995"/>
            <a:ext cx="1902662" cy="734903"/>
          </a:xfrm>
          <a:custGeom>
            <a:avLst/>
            <a:gdLst/>
            <a:ahLst/>
            <a:cxnLst/>
            <a:rect l="l" t="t" r="r" b="b"/>
            <a:pathLst>
              <a:path w="1902662" h="734903">
                <a:moveTo>
                  <a:pt x="0" y="0"/>
                </a:moveTo>
                <a:lnTo>
                  <a:pt x="1902662" y="0"/>
                </a:lnTo>
                <a:lnTo>
                  <a:pt x="1902662" y="734904"/>
                </a:lnTo>
                <a:lnTo>
                  <a:pt x="0" y="734904"/>
                </a:lnTo>
                <a:lnTo>
                  <a:pt x="0" y="0"/>
                </a:lnTo>
                <a:close/>
              </a:path>
            </a:pathLst>
          </a:custGeom>
          <a:blipFill>
            <a:blip r:embed="rId13"/>
            <a:stretch>
              <a:fillRect/>
            </a:stretch>
          </a:blipFill>
        </p:spPr>
      </p:sp>
      <p:sp>
        <p:nvSpPr>
          <p:cNvPr id="19" name="Freeform 19"/>
          <p:cNvSpPr/>
          <p:nvPr/>
        </p:nvSpPr>
        <p:spPr>
          <a:xfrm>
            <a:off x="568070" y="411979"/>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0" name="Freeform 20"/>
          <p:cNvSpPr/>
          <p:nvPr/>
        </p:nvSpPr>
        <p:spPr>
          <a:xfrm>
            <a:off x="6723167" y="8512929"/>
            <a:ext cx="1137970" cy="745371"/>
          </a:xfrm>
          <a:custGeom>
            <a:avLst/>
            <a:gdLst/>
            <a:ahLst/>
            <a:cxnLst/>
            <a:rect l="l" t="t" r="r" b="b"/>
            <a:pathLst>
              <a:path w="1137970" h="745371">
                <a:moveTo>
                  <a:pt x="0" y="0"/>
                </a:moveTo>
                <a:lnTo>
                  <a:pt x="1137971" y="0"/>
                </a:lnTo>
                <a:lnTo>
                  <a:pt x="1137971" y="745371"/>
                </a:lnTo>
                <a:lnTo>
                  <a:pt x="0" y="745371"/>
                </a:lnTo>
                <a:lnTo>
                  <a:pt x="0" y="0"/>
                </a:lnTo>
                <a:close/>
              </a:path>
            </a:pathLst>
          </a:custGeom>
          <a:blipFill>
            <a:blip r:embed="rId15"/>
            <a:stretch>
              <a:fillRect/>
            </a:stretch>
          </a:blipFill>
        </p:spPr>
      </p:sp>
      <p:sp>
        <p:nvSpPr>
          <p:cNvPr id="21" name="Freeform 21"/>
          <p:cNvSpPr/>
          <p:nvPr/>
        </p:nvSpPr>
        <p:spPr>
          <a:xfrm>
            <a:off x="8552126" y="302175"/>
            <a:ext cx="1183748" cy="726525"/>
          </a:xfrm>
          <a:custGeom>
            <a:avLst/>
            <a:gdLst/>
            <a:ahLst/>
            <a:cxnLst/>
            <a:rect l="l" t="t" r="r" b="b"/>
            <a:pathLst>
              <a:path w="1183748" h="726525">
                <a:moveTo>
                  <a:pt x="0" y="0"/>
                </a:moveTo>
                <a:lnTo>
                  <a:pt x="1183748" y="0"/>
                </a:lnTo>
                <a:lnTo>
                  <a:pt x="1183748" y="726525"/>
                </a:lnTo>
                <a:lnTo>
                  <a:pt x="0" y="726525"/>
                </a:lnTo>
                <a:lnTo>
                  <a:pt x="0" y="0"/>
                </a:lnTo>
                <a:close/>
              </a:path>
            </a:pathLst>
          </a:custGeom>
          <a:blipFill>
            <a:blip r:embed="rId16"/>
            <a:stretch>
              <a:fillRect/>
            </a:stretch>
          </a:blipFill>
        </p:spPr>
      </p:sp>
      <p:sp>
        <p:nvSpPr>
          <p:cNvPr id="22" name="Freeform 22"/>
          <p:cNvSpPr/>
          <p:nvPr/>
        </p:nvSpPr>
        <p:spPr>
          <a:xfrm>
            <a:off x="1323947" y="3559011"/>
            <a:ext cx="740949" cy="457536"/>
          </a:xfrm>
          <a:custGeom>
            <a:avLst/>
            <a:gdLst/>
            <a:ahLst/>
            <a:cxnLst/>
            <a:rect l="l" t="t" r="r" b="b"/>
            <a:pathLst>
              <a:path w="740949" h="457536">
                <a:moveTo>
                  <a:pt x="0" y="0"/>
                </a:moveTo>
                <a:lnTo>
                  <a:pt x="740948" y="0"/>
                </a:lnTo>
                <a:lnTo>
                  <a:pt x="740948" y="457536"/>
                </a:lnTo>
                <a:lnTo>
                  <a:pt x="0" y="457536"/>
                </a:lnTo>
                <a:lnTo>
                  <a:pt x="0" y="0"/>
                </a:lnTo>
                <a:close/>
              </a:path>
            </a:pathLst>
          </a:custGeom>
          <a:blipFill>
            <a:blip r:embed="rId17"/>
            <a:stretch>
              <a:fillRect/>
            </a:stretch>
          </a:blipFill>
        </p:spPr>
      </p:sp>
      <p:sp>
        <p:nvSpPr>
          <p:cNvPr id="23" name="TextBox 23"/>
          <p:cNvSpPr txBox="1"/>
          <p:nvPr/>
        </p:nvSpPr>
        <p:spPr>
          <a:xfrm>
            <a:off x="4307592" y="2524148"/>
            <a:ext cx="10024432" cy="4247317"/>
          </a:xfrm>
          <a:prstGeom prst="rect">
            <a:avLst/>
          </a:prstGeom>
        </p:spPr>
        <p:txBody>
          <a:bodyPr lIns="0" tIns="0" rIns="0" bIns="0" rtlCol="0" anchor="t">
            <a:spAutoFit/>
          </a:bodyPr>
          <a:lstStyle/>
          <a:p>
            <a:pPr algn="ctr"/>
            <a:r>
              <a:rPr lang="vi-VN" sz="13800" b="1" smtClean="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Hoạt động 1</a:t>
            </a:r>
          </a:p>
          <a:p>
            <a:pPr algn="ctr"/>
            <a:r>
              <a:rPr lang="vi-VN" sz="13800" b="1" smtClean="0">
                <a:solidFill>
                  <a:srgbClr val="000000"/>
                </a:solidFill>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cs typeface="More Sugar"/>
                <a:sym typeface="More Sugar"/>
              </a:rPr>
              <a:t>Khởi Động</a:t>
            </a:r>
            <a:endParaRPr lang="en-US" sz="13800" b="1">
              <a:solidFill>
                <a:srgbClr val="000000"/>
              </a:solidFill>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cs typeface="More Sugar"/>
              <a:sym typeface="More Sugar"/>
            </a:endParaRPr>
          </a:p>
        </p:txBody>
      </p:sp>
      <p:pic>
        <p:nvPicPr>
          <p:cNvPr id="10" name="Picture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75936" y="2293485"/>
            <a:ext cx="9989066" cy="497872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145001" y="2255357"/>
            <a:ext cx="11496378" cy="5747483"/>
            <a:chOff x="0" y="0"/>
            <a:chExt cx="3027853" cy="1513740"/>
          </a:xfrm>
        </p:grpSpPr>
        <p:sp>
          <p:nvSpPr>
            <p:cNvPr id="5" name="Freeform 5"/>
            <p:cNvSpPr/>
            <p:nvPr/>
          </p:nvSpPr>
          <p:spPr>
            <a:xfrm>
              <a:off x="0" y="0"/>
              <a:ext cx="3027853" cy="1513740"/>
            </a:xfrm>
            <a:custGeom>
              <a:avLst/>
              <a:gdLst/>
              <a:ahLst/>
              <a:cxnLst/>
              <a:rect l="l" t="t" r="r" b="b"/>
              <a:pathLst>
                <a:path w="3027853" h="1513740">
                  <a:moveTo>
                    <a:pt x="34345" y="0"/>
                  </a:moveTo>
                  <a:lnTo>
                    <a:pt x="2993508" y="0"/>
                  </a:lnTo>
                  <a:cubicBezTo>
                    <a:pt x="3002617" y="0"/>
                    <a:pt x="3011352" y="3618"/>
                    <a:pt x="3017793" y="10059"/>
                  </a:cubicBezTo>
                  <a:cubicBezTo>
                    <a:pt x="3024234" y="16500"/>
                    <a:pt x="3027853" y="25236"/>
                    <a:pt x="3027853" y="34345"/>
                  </a:cubicBezTo>
                  <a:lnTo>
                    <a:pt x="3027853" y="1479396"/>
                  </a:lnTo>
                  <a:cubicBezTo>
                    <a:pt x="3027853" y="1488504"/>
                    <a:pt x="3024234" y="1497240"/>
                    <a:pt x="3017793" y="1503681"/>
                  </a:cubicBezTo>
                  <a:cubicBezTo>
                    <a:pt x="3011352" y="1510122"/>
                    <a:pt x="3002617" y="1513740"/>
                    <a:pt x="2993508" y="1513740"/>
                  </a:cubicBezTo>
                  <a:lnTo>
                    <a:pt x="34345" y="1513740"/>
                  </a:lnTo>
                  <a:cubicBezTo>
                    <a:pt x="25236" y="1513740"/>
                    <a:pt x="16500" y="1510122"/>
                    <a:pt x="10059" y="1503681"/>
                  </a:cubicBezTo>
                  <a:cubicBezTo>
                    <a:pt x="3618" y="1497240"/>
                    <a:pt x="0" y="1488504"/>
                    <a:pt x="0" y="1479396"/>
                  </a:cubicBezTo>
                  <a:lnTo>
                    <a:pt x="0" y="34345"/>
                  </a:lnTo>
                  <a:cubicBezTo>
                    <a:pt x="0" y="25236"/>
                    <a:pt x="3618" y="16500"/>
                    <a:pt x="10059" y="10059"/>
                  </a:cubicBezTo>
                  <a:cubicBezTo>
                    <a:pt x="16500" y="3618"/>
                    <a:pt x="25236" y="0"/>
                    <a:pt x="34345" y="0"/>
                  </a:cubicBezTo>
                  <a:close/>
                </a:path>
              </a:pathLst>
            </a:custGeom>
            <a:solidFill>
              <a:srgbClr val="FFDC96"/>
            </a:solidFill>
          </p:spPr>
        </p:sp>
        <p:sp>
          <p:nvSpPr>
            <p:cNvPr id="6" name="TextBox 6"/>
            <p:cNvSpPr txBox="1"/>
            <p:nvPr/>
          </p:nvSpPr>
          <p:spPr>
            <a:xfrm>
              <a:off x="0" y="-38100"/>
              <a:ext cx="3027853" cy="155184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327265" y="2102957"/>
            <a:ext cx="11633471" cy="5744912"/>
            <a:chOff x="0" y="0"/>
            <a:chExt cx="3063959" cy="1513063"/>
          </a:xfrm>
        </p:grpSpPr>
        <p:sp>
          <p:nvSpPr>
            <p:cNvPr id="8" name="Freeform 8"/>
            <p:cNvSpPr/>
            <p:nvPr/>
          </p:nvSpPr>
          <p:spPr>
            <a:xfrm>
              <a:off x="0" y="0"/>
              <a:ext cx="3063959" cy="1513063"/>
            </a:xfrm>
            <a:custGeom>
              <a:avLst/>
              <a:gdLst/>
              <a:ahLst/>
              <a:cxnLst/>
              <a:rect l="l" t="t" r="r" b="b"/>
              <a:pathLst>
                <a:path w="3063959" h="1513063">
                  <a:moveTo>
                    <a:pt x="33940" y="0"/>
                  </a:moveTo>
                  <a:lnTo>
                    <a:pt x="3030020" y="0"/>
                  </a:lnTo>
                  <a:cubicBezTo>
                    <a:pt x="3048764" y="0"/>
                    <a:pt x="3063959" y="15195"/>
                    <a:pt x="3063959" y="33940"/>
                  </a:cubicBezTo>
                  <a:lnTo>
                    <a:pt x="3063959" y="1479124"/>
                  </a:lnTo>
                  <a:cubicBezTo>
                    <a:pt x="3063959" y="1497868"/>
                    <a:pt x="3048764" y="1513063"/>
                    <a:pt x="3030020" y="1513063"/>
                  </a:cubicBezTo>
                  <a:lnTo>
                    <a:pt x="33940" y="1513063"/>
                  </a:lnTo>
                  <a:cubicBezTo>
                    <a:pt x="15195" y="1513063"/>
                    <a:pt x="0" y="1497868"/>
                    <a:pt x="0" y="1479124"/>
                  </a:cubicBezTo>
                  <a:lnTo>
                    <a:pt x="0" y="33940"/>
                  </a:lnTo>
                  <a:cubicBezTo>
                    <a:pt x="0" y="15195"/>
                    <a:pt x="15195" y="0"/>
                    <a:pt x="33940" y="0"/>
                  </a:cubicBezTo>
                  <a:close/>
                </a:path>
              </a:pathLst>
            </a:custGeom>
            <a:solidFill>
              <a:srgbClr val="FEEDAA"/>
            </a:solidFill>
            <a:ln cap="rnd">
              <a:noFill/>
              <a:prstDash val="solid"/>
              <a:round/>
            </a:ln>
          </p:spPr>
        </p:sp>
        <p:sp>
          <p:nvSpPr>
            <p:cNvPr id="9" name="TextBox 9"/>
            <p:cNvSpPr txBox="1"/>
            <p:nvPr/>
          </p:nvSpPr>
          <p:spPr>
            <a:xfrm>
              <a:off x="0" y="-38100"/>
              <a:ext cx="3063959" cy="155116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a:off x="1207830" y="5931321"/>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1207830" y="497541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2" name="Freeform 12"/>
          <p:cNvSpPr/>
          <p:nvPr/>
        </p:nvSpPr>
        <p:spPr>
          <a:xfrm rot="-1201099">
            <a:off x="16782332" y="6487779"/>
            <a:ext cx="744302" cy="751820"/>
          </a:xfrm>
          <a:custGeom>
            <a:avLst/>
            <a:gdLst/>
            <a:ahLst/>
            <a:cxnLst/>
            <a:rect l="l" t="t" r="r" b="b"/>
            <a:pathLst>
              <a:path w="744302" h="751820">
                <a:moveTo>
                  <a:pt x="0" y="0"/>
                </a:moveTo>
                <a:lnTo>
                  <a:pt x="744302" y="0"/>
                </a:lnTo>
                <a:lnTo>
                  <a:pt x="744302" y="751820"/>
                </a:lnTo>
                <a:lnTo>
                  <a:pt x="0" y="751820"/>
                </a:lnTo>
                <a:lnTo>
                  <a:pt x="0" y="0"/>
                </a:lnTo>
                <a:close/>
              </a:path>
            </a:pathLst>
          </a:custGeom>
          <a:blipFill>
            <a:blip r:embed="rId6"/>
            <a:stretch>
              <a:fillRect/>
            </a:stretch>
          </a:blipFill>
        </p:spPr>
      </p:sp>
      <p:sp>
        <p:nvSpPr>
          <p:cNvPr id="13" name="Freeform 13"/>
          <p:cNvSpPr/>
          <p:nvPr/>
        </p:nvSpPr>
        <p:spPr>
          <a:xfrm>
            <a:off x="1021674" y="845952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7"/>
            <a:stretch>
              <a:fillRect/>
            </a:stretch>
          </a:blipFill>
        </p:spPr>
      </p:sp>
      <p:sp>
        <p:nvSpPr>
          <p:cNvPr id="14" name="Freeform 14"/>
          <p:cNvSpPr/>
          <p:nvPr/>
        </p:nvSpPr>
        <p:spPr>
          <a:xfrm>
            <a:off x="8442125" y="8555289"/>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8"/>
            <a:stretch>
              <a:fillRect/>
            </a:stretch>
          </a:blipFill>
        </p:spPr>
      </p:sp>
      <p:sp>
        <p:nvSpPr>
          <p:cNvPr id="15" name="Freeform 15"/>
          <p:cNvSpPr/>
          <p:nvPr/>
        </p:nvSpPr>
        <p:spPr>
          <a:xfrm rot="-1715897">
            <a:off x="16308099" y="7941405"/>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9"/>
            <a:stretch>
              <a:fillRect/>
            </a:stretch>
          </a:blipFill>
        </p:spPr>
      </p:sp>
      <p:sp>
        <p:nvSpPr>
          <p:cNvPr id="16" name="Freeform 16"/>
          <p:cNvSpPr/>
          <p:nvPr/>
        </p:nvSpPr>
        <p:spPr>
          <a:xfrm rot="-490076">
            <a:off x="15256458" y="8266896"/>
            <a:ext cx="3916000" cy="2785255"/>
          </a:xfrm>
          <a:custGeom>
            <a:avLst/>
            <a:gdLst/>
            <a:ahLst/>
            <a:cxnLst/>
            <a:rect l="l" t="t" r="r" b="b"/>
            <a:pathLst>
              <a:path w="3916000" h="2785255">
                <a:moveTo>
                  <a:pt x="0" y="0"/>
                </a:moveTo>
                <a:lnTo>
                  <a:pt x="3916001" y="0"/>
                </a:lnTo>
                <a:lnTo>
                  <a:pt x="3916001" y="2785255"/>
                </a:lnTo>
                <a:lnTo>
                  <a:pt x="0" y="2785255"/>
                </a:lnTo>
                <a:lnTo>
                  <a:pt x="0" y="0"/>
                </a:lnTo>
                <a:close/>
              </a:path>
            </a:pathLst>
          </a:custGeom>
          <a:blipFill>
            <a:blip r:embed="rId7"/>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9"/>
            <a:stretch>
              <a:fillRect/>
            </a:stretch>
          </a:blipFill>
        </p:spPr>
      </p:sp>
      <p:sp>
        <p:nvSpPr>
          <p:cNvPr id="18" name="Freeform 18"/>
          <p:cNvSpPr/>
          <p:nvPr/>
        </p:nvSpPr>
        <p:spPr>
          <a:xfrm rot="9807132">
            <a:off x="2750390" y="1591444"/>
            <a:ext cx="3606824" cy="1023027"/>
          </a:xfrm>
          <a:custGeom>
            <a:avLst/>
            <a:gdLst/>
            <a:ahLst/>
            <a:cxnLst/>
            <a:rect l="l" t="t" r="r" b="b"/>
            <a:pathLst>
              <a:path w="3606824" h="1023027">
                <a:moveTo>
                  <a:pt x="0" y="0"/>
                </a:moveTo>
                <a:lnTo>
                  <a:pt x="3606825" y="0"/>
                </a:lnTo>
                <a:lnTo>
                  <a:pt x="3606825" y="1023026"/>
                </a:lnTo>
                <a:lnTo>
                  <a:pt x="0" y="102302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9071646" y="378420"/>
            <a:ext cx="774229" cy="514862"/>
          </a:xfrm>
          <a:custGeom>
            <a:avLst/>
            <a:gdLst/>
            <a:ahLst/>
            <a:cxnLst/>
            <a:rect l="l" t="t" r="r" b="b"/>
            <a:pathLst>
              <a:path w="774229" h="514862">
                <a:moveTo>
                  <a:pt x="0" y="0"/>
                </a:moveTo>
                <a:lnTo>
                  <a:pt x="774229" y="0"/>
                </a:lnTo>
                <a:lnTo>
                  <a:pt x="774229" y="514862"/>
                </a:lnTo>
                <a:lnTo>
                  <a:pt x="0" y="514862"/>
                </a:lnTo>
                <a:lnTo>
                  <a:pt x="0" y="0"/>
                </a:lnTo>
                <a:close/>
              </a:path>
            </a:pathLst>
          </a:custGeom>
          <a:blipFill>
            <a:blip r:embed="rId12"/>
            <a:stretch>
              <a:fillRect/>
            </a:stretch>
          </a:blipFill>
        </p:spPr>
      </p:sp>
      <p:sp>
        <p:nvSpPr>
          <p:cNvPr id="21" name="Freeform 21"/>
          <p:cNvSpPr/>
          <p:nvPr/>
        </p:nvSpPr>
        <p:spPr>
          <a:xfrm>
            <a:off x="1028700" y="1476753"/>
            <a:ext cx="611407" cy="464160"/>
          </a:xfrm>
          <a:custGeom>
            <a:avLst/>
            <a:gdLst/>
            <a:ahLst/>
            <a:cxnLst/>
            <a:rect l="l" t="t" r="r" b="b"/>
            <a:pathLst>
              <a:path w="611407" h="464160">
                <a:moveTo>
                  <a:pt x="0" y="0"/>
                </a:moveTo>
                <a:lnTo>
                  <a:pt x="611407" y="0"/>
                </a:lnTo>
                <a:lnTo>
                  <a:pt x="611407" y="464160"/>
                </a:lnTo>
                <a:lnTo>
                  <a:pt x="0" y="464160"/>
                </a:lnTo>
                <a:lnTo>
                  <a:pt x="0" y="0"/>
                </a:lnTo>
                <a:close/>
              </a:path>
            </a:pathLst>
          </a:custGeom>
          <a:blipFill>
            <a:blip r:embed="rId13"/>
            <a:stretch>
              <a:fillRect/>
            </a:stretch>
          </a:blipFill>
        </p:spPr>
      </p:sp>
      <p:sp>
        <p:nvSpPr>
          <p:cNvPr id="23" name="Freeform 23"/>
          <p:cNvSpPr/>
          <p:nvPr/>
        </p:nvSpPr>
        <p:spPr>
          <a:xfrm>
            <a:off x="15383765" y="635851"/>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0" name="Rectangle 19"/>
          <p:cNvSpPr/>
          <p:nvPr/>
        </p:nvSpPr>
        <p:spPr>
          <a:xfrm>
            <a:off x="4880557" y="2959273"/>
            <a:ext cx="8739893" cy="4339650"/>
          </a:xfrm>
          <a:prstGeom prst="rect">
            <a:avLst/>
          </a:prstGeom>
        </p:spPr>
        <p:txBody>
          <a:bodyPr wrap="none">
            <a:spAutoFit/>
          </a:bodyPr>
          <a:lstStyle/>
          <a:p>
            <a:r>
              <a:rPr lang="vi-VN" sz="13800" b="1">
                <a:latin typeface="Times New Roman" panose="02020603050405020304" pitchFamily="18" charset="0"/>
                <a:ea typeface="Times New Roman" panose="02020603050405020304" pitchFamily="18" charset="0"/>
              </a:rPr>
              <a:t>3. Bài tập </a:t>
            </a:r>
            <a:r>
              <a:rPr lang="vi-VN" sz="13800" b="1" smtClean="0">
                <a:latin typeface="Times New Roman" panose="02020603050405020304" pitchFamily="18" charset="0"/>
                <a:ea typeface="Times New Roman" panose="02020603050405020304" pitchFamily="18" charset="0"/>
              </a:rPr>
              <a:t>3</a:t>
            </a:r>
          </a:p>
          <a:p>
            <a:r>
              <a:rPr lang="vi-VN" sz="13800" b="1" smtClean="0">
                <a:latin typeface="Times New Roman" panose="02020603050405020304" pitchFamily="18" charset="0"/>
                <a:ea typeface="Times New Roman" panose="02020603050405020304" pitchFamily="18" charset="0"/>
              </a:rPr>
              <a:t> </a:t>
            </a:r>
            <a:r>
              <a:rPr lang="vi-VN" sz="13800" b="1">
                <a:latin typeface="Times New Roman" panose="02020603050405020304" pitchFamily="18" charset="0"/>
                <a:ea typeface="Times New Roman" panose="02020603050405020304" pitchFamily="18" charset="0"/>
              </a:rPr>
              <a:t>trang 122</a:t>
            </a:r>
            <a:endParaRPr lang="en-GB" sz="13800"/>
          </a:p>
        </p:txBody>
      </p:sp>
    </p:spTree>
    <p:extLst>
      <p:ext uri="{BB962C8B-B14F-4D97-AF65-F5344CB8AC3E}">
        <p14:creationId xmlns:p14="http://schemas.microsoft.com/office/powerpoint/2010/main" val="194864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203873" y="7472027"/>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260605" y="8604213"/>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369765" y="8205760"/>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131707" y="7759833"/>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3272497666"/>
              </p:ext>
            </p:extLst>
          </p:nvPr>
        </p:nvGraphicFramePr>
        <p:xfrm>
          <a:off x="1752600" y="800100"/>
          <a:ext cx="15316200" cy="7132320"/>
        </p:xfrm>
        <a:graphic>
          <a:graphicData uri="http://schemas.openxmlformats.org/drawingml/2006/table">
            <a:tbl>
              <a:tblPr firstRow="1" firstCol="1" bandRow="1">
                <a:effectLst>
                  <a:outerShdw blurRad="50800" dist="38100" algn="l" rotWithShape="0">
                    <a:prstClr val="black">
                      <a:alpha val="40000"/>
                    </a:prstClr>
                  </a:outerShdw>
                </a:effectLst>
              </a:tblPr>
              <a:tblGrid>
                <a:gridCol w="5105400">
                  <a:extLst>
                    <a:ext uri="{9D8B030D-6E8A-4147-A177-3AD203B41FA5}">
                      <a16:colId xmlns:a16="http://schemas.microsoft.com/office/drawing/2014/main" val="20000"/>
                    </a:ext>
                  </a:extLst>
                </a:gridCol>
                <a:gridCol w="5105400">
                  <a:extLst>
                    <a:ext uri="{9D8B030D-6E8A-4147-A177-3AD203B41FA5}">
                      <a16:colId xmlns:a16="http://schemas.microsoft.com/office/drawing/2014/main" val="20001"/>
                    </a:ext>
                  </a:extLst>
                </a:gridCol>
                <a:gridCol w="5105400">
                  <a:extLst>
                    <a:ext uri="{9D8B030D-6E8A-4147-A177-3AD203B41FA5}">
                      <a16:colId xmlns:a16="http://schemas.microsoft.com/office/drawing/2014/main" val="20002"/>
                    </a:ext>
                  </a:extLst>
                </a:gridCol>
              </a:tblGrid>
              <a:tr h="0">
                <a:tc gridSpan="3">
                  <a:txBody>
                    <a:bodyPr/>
                    <a:lstStyle/>
                    <a:p>
                      <a:pPr algn="ctr">
                        <a:lnSpc>
                          <a:spcPct val="130000"/>
                        </a:lnSpc>
                        <a:spcAft>
                          <a:spcPts val="0"/>
                        </a:spcAft>
                      </a:pP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04</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nl-NL"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3, trang </a:t>
                      </a:r>
                      <a:r>
                        <a:rPr lang="vi-VN"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122</a:t>
                      </a:r>
                      <a:r>
                        <a:rPr lang="nl-NL"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nl-NL" sz="40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câu ghép trong các đoạn văn dưới đây. Cho biết vì sao không thể tách mỗi vế câu trong những câu ghép ấy thành một câu đơn</a:t>
                      </a:r>
                      <a:r>
                        <a:rPr lang="nl-NL"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Đoạn văn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Giải thích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d</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1148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280074" y="774711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1972162322"/>
              </p:ext>
            </p:extLst>
          </p:nvPr>
        </p:nvGraphicFramePr>
        <p:xfrm>
          <a:off x="653903" y="220328"/>
          <a:ext cx="16980193" cy="760780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54393">
                  <a:extLst>
                    <a:ext uri="{9D8B030D-6E8A-4147-A177-3AD203B41FA5}">
                      <a16:colId xmlns:a16="http://schemas.microsoft.com/office/drawing/2014/main" val="20000"/>
                    </a:ext>
                  </a:extLst>
                </a:gridCol>
                <a:gridCol w="6673704">
                  <a:extLst>
                    <a:ext uri="{9D8B030D-6E8A-4147-A177-3AD203B41FA5}">
                      <a16:colId xmlns:a16="http://schemas.microsoft.com/office/drawing/2014/main" val="20001"/>
                    </a:ext>
                  </a:extLst>
                </a:gridCol>
                <a:gridCol w="9252096">
                  <a:extLst>
                    <a:ext uri="{9D8B030D-6E8A-4147-A177-3AD203B41FA5}">
                      <a16:colId xmlns:a16="http://schemas.microsoft.com/office/drawing/2014/main" val="20002"/>
                    </a:ext>
                  </a:extLst>
                </a:gridCol>
              </a:tblGrid>
              <a:tr h="476417">
                <a:tc gridSpan="3">
                  <a:txBody>
                    <a:bodyPr/>
                    <a:lstStyle/>
                    <a:p>
                      <a:pPr algn="ctr">
                        <a:lnSpc>
                          <a:spcPct val="130000"/>
                        </a:lnSpc>
                        <a:spcAft>
                          <a:spcPts val="0"/>
                        </a:spcAft>
                      </a:pP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2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3, trang 122:</a:t>
                      </a:r>
                      <a:r>
                        <a:rPr lang="vi-VN" sz="32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câu ghép trong các đoạn văn dưới đây. Cho biết vì sao không thể tách mỗi vế câu trong những câu ghép ấy thành một câu đơn</a:t>
                      </a:r>
                      <a:r>
                        <a:rPr lang="vi-VN" sz="32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38209">
                <a:tc>
                  <a:txBody>
                    <a:bodyPr/>
                    <a:lstStyle/>
                    <a:p>
                      <a:pPr algn="ctr">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Đoạn văn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Giải thích không thể tách mỗi vế câu trong những câu ghép ấy thành một câu đơn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6417">
                <a:tc>
                  <a:txBody>
                    <a:bodyPr/>
                    <a:lstStyle/>
                    <a:p>
                      <a:pPr algn="ctr">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i="1">
                          <a:effectLst/>
                          <a:latin typeface="Times New Roman" panose="02020603050405020304" pitchFamily="18" charset="0"/>
                          <a:ea typeface="Arial" panose="020B0604020202020204" pitchFamily="34" charset="0"/>
                          <a:cs typeface="Times New Roman" panose="02020603050405020304" pitchFamily="18" charset="0"/>
                        </a:rPr>
                        <a:t>Nhưng vì Dế Choắt bẩm sinh yếu đuối // nên tôi coi thường...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Vì các vế câu có quan hệ về mặt ngữ nghĩa rất chặt chẽ với nhau (quan hệ nhân quả) và được thể hiện qua cặp kết từ </a:t>
                      </a:r>
                      <a:r>
                        <a:rPr lang="vi-VN" sz="3200" i="1">
                          <a:effectLst/>
                          <a:latin typeface="Times New Roman" panose="02020603050405020304" pitchFamily="18" charset="0"/>
                          <a:ea typeface="Arial" panose="020B0604020202020204" pitchFamily="34" charset="0"/>
                          <a:cs typeface="Times New Roman" panose="02020603050405020304" pitchFamily="18" charset="0"/>
                        </a:rPr>
                        <a:t>“vì...nên...”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95521">
                <a:tc>
                  <a:txBody>
                    <a:bodyPr/>
                    <a:lstStyle/>
                    <a:p>
                      <a:pPr algn="ctr">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i="1">
                          <a:effectLst/>
                          <a:latin typeface="Times New Roman" panose="02020603050405020304" pitchFamily="18" charset="0"/>
                          <a:ea typeface="Arial" panose="020B0604020202020204" pitchFamily="34" charset="0"/>
                          <a:cs typeface="Times New Roman" panose="02020603050405020304" pitchFamily="18" charset="0"/>
                        </a:rPr>
                        <a:t>Kể từ hôm đó, mặc dù mọi chuyện vẫn như cũ trong căn nhà của chúng tôi //, nhưng tôi luôn luôn cảm thấy mình bất tài nên bị đẩy ra ngoài.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Vì các vế câu có quan hệ về mặt ngữ nghĩa rất chặt chẽ với nhau (quan hệ nhượng bộ) và được thể hiện qua cặp kết từ </a:t>
                      </a:r>
                      <a:r>
                        <a:rPr lang="vi-VN" sz="3200" i="1">
                          <a:effectLst/>
                          <a:latin typeface="Times New Roman" panose="02020603050405020304" pitchFamily="18" charset="0"/>
                          <a:ea typeface="Arial" panose="020B0604020202020204" pitchFamily="34" charset="0"/>
                          <a:cs typeface="Times New Roman" panose="02020603050405020304" pitchFamily="18" charset="0"/>
                        </a:rPr>
                        <a:t>“mặc dù...nhưng...” </a:t>
                      </a:r>
                      <a:r>
                        <a:rPr lang="vi-VN" sz="3200">
                          <a:effectLst/>
                          <a:latin typeface="Times New Roman" panose="02020603050405020304" pitchFamily="18" charset="0"/>
                          <a:ea typeface="Arial" panose="020B0604020202020204" pitchFamily="34" charset="0"/>
                          <a:cs typeface="Times New Roman" panose="02020603050405020304" pitchFamily="18" charset="0"/>
                        </a:rPr>
                        <a:t>nên không thể tách thành câu đơn.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0162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351643" y="8846231"/>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2832375116"/>
              </p:ext>
            </p:extLst>
          </p:nvPr>
        </p:nvGraphicFramePr>
        <p:xfrm>
          <a:off x="970237" y="284294"/>
          <a:ext cx="16980193" cy="824179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54393">
                  <a:extLst>
                    <a:ext uri="{9D8B030D-6E8A-4147-A177-3AD203B41FA5}">
                      <a16:colId xmlns:a16="http://schemas.microsoft.com/office/drawing/2014/main" val="20000"/>
                    </a:ext>
                  </a:extLst>
                </a:gridCol>
                <a:gridCol w="5061970">
                  <a:extLst>
                    <a:ext uri="{9D8B030D-6E8A-4147-A177-3AD203B41FA5}">
                      <a16:colId xmlns:a16="http://schemas.microsoft.com/office/drawing/2014/main" val="20001"/>
                    </a:ext>
                  </a:extLst>
                </a:gridCol>
                <a:gridCol w="10863830">
                  <a:extLst>
                    <a:ext uri="{9D8B030D-6E8A-4147-A177-3AD203B41FA5}">
                      <a16:colId xmlns:a16="http://schemas.microsoft.com/office/drawing/2014/main" val="20002"/>
                    </a:ext>
                  </a:extLst>
                </a:gridCol>
              </a:tblGrid>
              <a:tr h="476417">
                <a:tc gridSpan="3">
                  <a:txBody>
                    <a:bodyPr/>
                    <a:lstStyle/>
                    <a:p>
                      <a:pPr algn="ctr">
                        <a:lnSpc>
                          <a:spcPct val="130000"/>
                        </a:lnSpc>
                        <a:spcAft>
                          <a:spcPts val="0"/>
                        </a:spcAft>
                      </a:pP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2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3, trang 122:</a:t>
                      </a:r>
                      <a:r>
                        <a:rPr lang="vi-VN" sz="32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câu ghép trong các đoạn văn dưới đây. Cho biết vì sao không thể tách mỗi vế câu trong những câu ghép ấy thành một câu đơn</a:t>
                      </a:r>
                      <a:r>
                        <a:rPr lang="vi-VN" sz="32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38209">
                <a:tc>
                  <a:txBody>
                    <a:bodyPr/>
                    <a:lstStyle/>
                    <a:p>
                      <a:pPr algn="ctr">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Đoạn văn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Giải thích không thể tách mỗi vế câu trong những câu ghép ấy thành một câu đơn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429251">
                <a:tc>
                  <a:txBody>
                    <a:bodyPr/>
                    <a:lstStyle/>
                    <a:p>
                      <a:pPr algn="ctr">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3200" i="1">
                          <a:effectLst/>
                          <a:latin typeface="Times New Roman" panose="02020603050405020304" pitchFamily="18" charset="0"/>
                          <a:ea typeface="Arial" panose="020B0604020202020204" pitchFamily="34" charset="0"/>
                          <a:cs typeface="Times New Roman" panose="02020603050405020304" pitchFamily="18" charset="0"/>
                        </a:rPr>
                        <a:t>-</a:t>
                      </a:r>
                      <a:r>
                        <a:rPr lang="vi-VN" sz="3200">
                          <a:effectLst/>
                          <a:latin typeface="Times New Roman" panose="02020603050405020304" pitchFamily="18" charset="0"/>
                          <a:ea typeface="Arial" panose="020B0604020202020204" pitchFamily="34" charset="0"/>
                          <a:cs typeface="Times New Roman" panose="02020603050405020304" pitchFamily="18" charset="0"/>
                        </a:rPr>
                        <a:t> Câu thứ 2:</a:t>
                      </a:r>
                      <a:r>
                        <a:rPr lang="vi-VN" sz="3200" i="1">
                          <a:effectLst/>
                          <a:latin typeface="Times New Roman" panose="02020603050405020304" pitchFamily="18" charset="0"/>
                          <a:ea typeface="Arial" panose="020B0604020202020204" pitchFamily="34" charset="0"/>
                          <a:cs typeface="Times New Roman" panose="02020603050405020304" pitchFamily="18" charset="0"/>
                        </a:rPr>
                        <a:t> Buổi sớm, Mặt Trời lên ngang cột buồm //, sương tan //, trời mới quang.</a:t>
                      </a:r>
                      <a:r>
                        <a:rPr lang="vi-VN" sz="3200">
                          <a:effectLst/>
                          <a:latin typeface="Times New Roman" panose="02020603050405020304" pitchFamily="18" charset="0"/>
                          <a:ea typeface="Arial" panose="020B0604020202020204" pitchFamily="34" charset="0"/>
                          <a:cs typeface="Times New Roman" panose="02020603050405020304" pitchFamily="18" charset="0"/>
                        </a:rPr>
                        <a:t> (câu ghép có 3 vế)</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3200" i="1">
                          <a:effectLst/>
                          <a:latin typeface="Times New Roman" panose="02020603050405020304" pitchFamily="18" charset="0"/>
                          <a:ea typeface="Arial" panose="020B0604020202020204" pitchFamily="34" charset="0"/>
                          <a:cs typeface="Times New Roman" panose="02020603050405020304" pitchFamily="18" charset="0"/>
                        </a:rPr>
                        <a:t>-</a:t>
                      </a:r>
                      <a:r>
                        <a:rPr lang="vi-VN" sz="3200">
                          <a:effectLst/>
                          <a:latin typeface="Times New Roman" panose="02020603050405020304" pitchFamily="18" charset="0"/>
                          <a:ea typeface="Arial" panose="020B0604020202020204" pitchFamily="34" charset="0"/>
                          <a:cs typeface="Times New Roman" panose="02020603050405020304" pitchFamily="18" charset="0"/>
                        </a:rPr>
                        <a:t> Câu thứ 3:</a:t>
                      </a:r>
                      <a:r>
                        <a:rPr lang="vi-VN" sz="3200" i="1">
                          <a:effectLst/>
                          <a:latin typeface="Times New Roman" panose="02020603050405020304" pitchFamily="18" charset="0"/>
                          <a:ea typeface="Arial" panose="020B0604020202020204" pitchFamily="34" charset="0"/>
                          <a:cs typeface="Times New Roman" panose="02020603050405020304" pitchFamily="18" charset="0"/>
                        </a:rPr>
                        <a:t> Buổi chiều, nắng vừa nhạt //, sương đã buông nhanh xuống mặt biển. </a:t>
                      </a:r>
                      <a:r>
                        <a:rPr lang="vi-VN" sz="3200">
                          <a:effectLst/>
                          <a:latin typeface="Times New Roman" panose="02020603050405020304" pitchFamily="18" charset="0"/>
                          <a:ea typeface="Arial" panose="020B0604020202020204" pitchFamily="34" charset="0"/>
                          <a:cs typeface="Times New Roman" panose="02020603050405020304" pitchFamily="18" charset="0"/>
                        </a:rPr>
                        <a:t>(câu ghép có 2 vế)</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Không thể tách vế thứ 2, 3 tthành câu đơn vì các vế câu này thể hiện những hiện tượng có mối quan hệ chặt chẽ với nhau.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 Câu thứ 2: ba vế chỉ ba hiện tượng có chung bối cảnh thời gian là </a:t>
                      </a:r>
                      <a:r>
                        <a:rPr lang="vi-VN" sz="3200" i="1">
                          <a:effectLst/>
                          <a:latin typeface="Times New Roman" panose="02020603050405020304" pitchFamily="18" charset="0"/>
                          <a:ea typeface="Arial" panose="020B0604020202020204" pitchFamily="34" charset="0"/>
                          <a:cs typeface="Times New Roman" panose="02020603050405020304" pitchFamily="18" charset="0"/>
                        </a:rPr>
                        <a:t>buổi sớm</a:t>
                      </a:r>
                      <a:r>
                        <a:rPr lang="vi-VN" sz="3200">
                          <a:effectLst/>
                          <a:latin typeface="Times New Roman" panose="02020603050405020304" pitchFamily="18" charset="0"/>
                          <a:ea typeface="Arial" panose="020B0604020202020204" pitchFamily="34" charset="0"/>
                          <a:cs typeface="Times New Roman" panose="02020603050405020304" pitchFamily="18" charset="0"/>
                        </a:rPr>
                        <a:t> và có mối quan hệ nhân quả</a:t>
                      </a:r>
                      <a:r>
                        <a:rPr lang="vi-VN" sz="3200" i="1">
                          <a:effectLst/>
                          <a:latin typeface="Times New Roman" panose="02020603050405020304" pitchFamily="18" charset="0"/>
                          <a:ea typeface="Arial" panose="020B0604020202020204" pitchFamily="34" charset="0"/>
                          <a:cs typeface="Times New Roman" panose="02020603050405020304" pitchFamily="18" charset="0"/>
                        </a:rPr>
                        <a:t>: Mặt Trời lên ngang cột buồm - sương tan - trời mới quang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 Câu thứ 3: hai vế chỉ hai hiện tượng có chung bối cảnh thời gian là</a:t>
                      </a:r>
                      <a:r>
                        <a:rPr lang="vi-VN" sz="3200" i="1">
                          <a:effectLst/>
                          <a:latin typeface="Times New Roman" panose="02020603050405020304" pitchFamily="18" charset="0"/>
                          <a:ea typeface="Arial" panose="020B0604020202020204" pitchFamily="34" charset="0"/>
                          <a:cs typeface="Times New Roman" panose="02020603050405020304" pitchFamily="18" charset="0"/>
                        </a:rPr>
                        <a:t> buổi chiều</a:t>
                      </a:r>
                      <a:r>
                        <a:rPr lang="vi-VN" sz="3200">
                          <a:effectLst/>
                          <a:latin typeface="Times New Roman" panose="02020603050405020304" pitchFamily="18" charset="0"/>
                          <a:ea typeface="Arial" panose="020B0604020202020204" pitchFamily="34" charset="0"/>
                          <a:cs typeface="Times New Roman" panose="02020603050405020304" pitchFamily="18" charset="0"/>
                        </a:rPr>
                        <a:t> và cũng có mối quan hệ nhân quả</a:t>
                      </a:r>
                      <a:r>
                        <a:rPr lang="vi-VN" sz="3200" i="1">
                          <a:effectLst/>
                          <a:latin typeface="Times New Roman" panose="02020603050405020304" pitchFamily="18" charset="0"/>
                          <a:ea typeface="Arial" panose="020B0604020202020204" pitchFamily="34" charset="0"/>
                          <a:cs typeface="Times New Roman" panose="02020603050405020304" pitchFamily="18" charset="0"/>
                        </a:rPr>
                        <a:t>: nắng vừa nhạt - sương đã buông nhanh xuống mặt biển.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62944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203873" y="801934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3232428062"/>
              </p:ext>
            </p:extLst>
          </p:nvPr>
        </p:nvGraphicFramePr>
        <p:xfrm>
          <a:off x="869815" y="457696"/>
          <a:ext cx="16980193" cy="760780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54393">
                  <a:extLst>
                    <a:ext uri="{9D8B030D-6E8A-4147-A177-3AD203B41FA5}">
                      <a16:colId xmlns:a16="http://schemas.microsoft.com/office/drawing/2014/main" val="20000"/>
                    </a:ext>
                  </a:extLst>
                </a:gridCol>
                <a:gridCol w="4191000">
                  <a:extLst>
                    <a:ext uri="{9D8B030D-6E8A-4147-A177-3AD203B41FA5}">
                      <a16:colId xmlns:a16="http://schemas.microsoft.com/office/drawing/2014/main" val="20001"/>
                    </a:ext>
                  </a:extLst>
                </a:gridCol>
                <a:gridCol w="11734800">
                  <a:extLst>
                    <a:ext uri="{9D8B030D-6E8A-4147-A177-3AD203B41FA5}">
                      <a16:colId xmlns:a16="http://schemas.microsoft.com/office/drawing/2014/main" val="20002"/>
                    </a:ext>
                  </a:extLst>
                </a:gridCol>
              </a:tblGrid>
              <a:tr h="476417">
                <a:tc gridSpan="3">
                  <a:txBody>
                    <a:bodyPr/>
                    <a:lstStyle/>
                    <a:p>
                      <a:pPr algn="ctr">
                        <a:lnSpc>
                          <a:spcPct val="130000"/>
                        </a:lnSpc>
                        <a:spcAft>
                          <a:spcPts val="0"/>
                        </a:spcAft>
                      </a:pP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2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3, trang 122:</a:t>
                      </a:r>
                      <a:r>
                        <a:rPr lang="vi-VN" sz="32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câu ghép trong các đoạn văn dưới đây. Cho biết vì sao không thể tách mỗi vế câu trong những câu ghép ấy thành một câu đơn</a:t>
                      </a:r>
                      <a:r>
                        <a:rPr lang="vi-VN" sz="32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38209">
                <a:tc>
                  <a:txBody>
                    <a:bodyPr/>
                    <a:lstStyle/>
                    <a:p>
                      <a:pPr algn="ctr">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Đoạn văn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Giải thích không thể tách mỗi vế câu trong những câu ghép ấy thành một câu đơn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10147">
                <a:tc>
                  <a:txBody>
                    <a:bodyPr/>
                    <a:lstStyle/>
                    <a:p>
                      <a:pPr algn="ctr">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d</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i="1">
                          <a:effectLst/>
                          <a:latin typeface="Times New Roman" panose="02020603050405020304" pitchFamily="18" charset="0"/>
                          <a:ea typeface="Arial" panose="020B0604020202020204" pitchFamily="34" charset="0"/>
                          <a:cs typeface="Times New Roman" panose="02020603050405020304" pitchFamily="18" charset="0"/>
                        </a:rPr>
                        <a:t>Anh Sáu phải lo tiếp khách //, anh như không chú ý đến con nữa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Mỗi vế câu ghép này không thể tách thành một câu đơn vì chúng có quan hệ về mặt ngữ nghĩa rất chặt chẽ với nhau (quan hệ nhân quả giữa </a:t>
                      </a:r>
                      <a:r>
                        <a:rPr lang="vi-VN" sz="3200" i="1">
                          <a:effectLst/>
                          <a:latin typeface="Times New Roman" panose="02020603050405020304" pitchFamily="18" charset="0"/>
                          <a:ea typeface="Arial" panose="020B0604020202020204" pitchFamily="34" charset="0"/>
                          <a:cs typeface="Times New Roman" panose="02020603050405020304" pitchFamily="18" charset="0"/>
                        </a:rPr>
                        <a:t>lo tiếp khách</a:t>
                      </a:r>
                      <a:r>
                        <a:rPr lang="vi-VN" sz="3200">
                          <a:effectLst/>
                          <a:latin typeface="Times New Roman" panose="02020603050405020304" pitchFamily="18" charset="0"/>
                          <a:ea typeface="Arial" panose="020B0604020202020204" pitchFamily="34" charset="0"/>
                          <a:cs typeface="Times New Roman" panose="02020603050405020304" pitchFamily="18" charset="0"/>
                        </a:rPr>
                        <a:t> và</a:t>
                      </a:r>
                      <a:r>
                        <a:rPr lang="vi-VN" sz="3200" i="1">
                          <a:effectLst/>
                          <a:latin typeface="Times New Roman" panose="02020603050405020304" pitchFamily="18" charset="0"/>
                          <a:ea typeface="Arial" panose="020B0604020202020204" pitchFamily="34" charset="0"/>
                          <a:cs typeface="Times New Roman" panose="02020603050405020304" pitchFamily="18" charset="0"/>
                        </a:rPr>
                        <a:t> không</a:t>
                      </a:r>
                      <a:r>
                        <a:rPr lang="vi-VN" sz="3200">
                          <a:effectLst/>
                          <a:latin typeface="Times New Roman" panose="02020603050405020304" pitchFamily="18" charset="0"/>
                          <a:ea typeface="Arial" panose="020B0604020202020204" pitchFamily="34" charset="0"/>
                          <a:cs typeface="Times New Roman" panose="02020603050405020304" pitchFamily="18" charset="0"/>
                        </a:rPr>
                        <a:t> </a:t>
                      </a:r>
                      <a:r>
                        <a:rPr lang="vi-VN" sz="3200" i="1">
                          <a:effectLst/>
                          <a:latin typeface="Times New Roman" panose="02020603050405020304" pitchFamily="18" charset="0"/>
                          <a:ea typeface="Arial" panose="020B0604020202020204" pitchFamily="34" charset="0"/>
                          <a:cs typeface="Times New Roman" panose="02020603050405020304" pitchFamily="18" charset="0"/>
                        </a:rPr>
                        <a:t>chú ý đến con nữa</a:t>
                      </a:r>
                      <a:r>
                        <a:rPr lang="vi-VN" sz="3200">
                          <a:effectLst/>
                          <a:latin typeface="Times New Roman" panose="02020603050405020304" pitchFamily="18" charset="0"/>
                          <a:ea typeface="Arial" panose="020B060402020202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 Việc tách mỗi vế câu thành câu đơn không sai ngữ pháp nhưng khiến mối quan hệ  giữa hai trạng thái </a:t>
                      </a:r>
                      <a:r>
                        <a:rPr lang="vi-VN" sz="3200" i="1">
                          <a:effectLst/>
                          <a:latin typeface="Times New Roman" panose="02020603050405020304" pitchFamily="18" charset="0"/>
                          <a:ea typeface="Arial" panose="020B0604020202020204" pitchFamily="34" charset="0"/>
                          <a:cs typeface="Times New Roman" panose="02020603050405020304" pitchFamily="18" charset="0"/>
                        </a:rPr>
                        <a:t>lo tiếp khách</a:t>
                      </a:r>
                      <a:r>
                        <a:rPr lang="vi-VN" sz="3200">
                          <a:effectLst/>
                          <a:latin typeface="Times New Roman" panose="02020603050405020304" pitchFamily="18" charset="0"/>
                          <a:ea typeface="Arial" panose="020B0604020202020204" pitchFamily="34" charset="0"/>
                          <a:cs typeface="Times New Roman" panose="02020603050405020304" pitchFamily="18" charset="0"/>
                        </a:rPr>
                        <a:t> và</a:t>
                      </a:r>
                      <a:r>
                        <a:rPr lang="vi-VN" sz="3200" i="1">
                          <a:effectLst/>
                          <a:latin typeface="Times New Roman" panose="02020603050405020304" pitchFamily="18" charset="0"/>
                          <a:ea typeface="Arial" panose="020B0604020202020204" pitchFamily="34" charset="0"/>
                          <a:cs typeface="Times New Roman" panose="02020603050405020304" pitchFamily="18" charset="0"/>
                        </a:rPr>
                        <a:t> không</a:t>
                      </a:r>
                      <a:r>
                        <a:rPr lang="vi-VN" sz="3200">
                          <a:effectLst/>
                          <a:latin typeface="Times New Roman" panose="02020603050405020304" pitchFamily="18" charset="0"/>
                          <a:ea typeface="Arial" panose="020B0604020202020204" pitchFamily="34" charset="0"/>
                          <a:cs typeface="Times New Roman" panose="02020603050405020304" pitchFamily="18" charset="0"/>
                        </a:rPr>
                        <a:t> </a:t>
                      </a:r>
                      <a:r>
                        <a:rPr lang="vi-VN" sz="3200" i="1">
                          <a:effectLst/>
                          <a:latin typeface="Times New Roman" panose="02020603050405020304" pitchFamily="18" charset="0"/>
                          <a:ea typeface="Arial" panose="020B0604020202020204" pitchFamily="34" charset="0"/>
                          <a:cs typeface="Times New Roman" panose="02020603050405020304" pitchFamily="18" charset="0"/>
                        </a:rPr>
                        <a:t>chú ý đến con </a:t>
                      </a:r>
                      <a:r>
                        <a:rPr lang="vi-VN" sz="3200">
                          <a:effectLst/>
                          <a:latin typeface="Times New Roman" panose="02020603050405020304" pitchFamily="18" charset="0"/>
                          <a:ea typeface="Arial" panose="020B0604020202020204" pitchFamily="34" charset="0"/>
                          <a:cs typeface="Times New Roman" panose="02020603050405020304" pitchFamily="18" charset="0"/>
                        </a:rPr>
                        <a:t>trở nên mơ hồ.</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 Ở đây là quan hệ nhân quả, cũng có thể là quan hệ nối tiếp.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449" marR="29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8479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145001" y="2255357"/>
            <a:ext cx="11496378" cy="5747483"/>
            <a:chOff x="0" y="0"/>
            <a:chExt cx="3027853" cy="1513740"/>
          </a:xfrm>
        </p:grpSpPr>
        <p:sp>
          <p:nvSpPr>
            <p:cNvPr id="5" name="Freeform 5"/>
            <p:cNvSpPr/>
            <p:nvPr/>
          </p:nvSpPr>
          <p:spPr>
            <a:xfrm>
              <a:off x="0" y="0"/>
              <a:ext cx="3027853" cy="1513740"/>
            </a:xfrm>
            <a:custGeom>
              <a:avLst/>
              <a:gdLst/>
              <a:ahLst/>
              <a:cxnLst/>
              <a:rect l="l" t="t" r="r" b="b"/>
              <a:pathLst>
                <a:path w="3027853" h="1513740">
                  <a:moveTo>
                    <a:pt x="34345" y="0"/>
                  </a:moveTo>
                  <a:lnTo>
                    <a:pt x="2993508" y="0"/>
                  </a:lnTo>
                  <a:cubicBezTo>
                    <a:pt x="3002617" y="0"/>
                    <a:pt x="3011352" y="3618"/>
                    <a:pt x="3017793" y="10059"/>
                  </a:cubicBezTo>
                  <a:cubicBezTo>
                    <a:pt x="3024234" y="16500"/>
                    <a:pt x="3027853" y="25236"/>
                    <a:pt x="3027853" y="34345"/>
                  </a:cubicBezTo>
                  <a:lnTo>
                    <a:pt x="3027853" y="1479396"/>
                  </a:lnTo>
                  <a:cubicBezTo>
                    <a:pt x="3027853" y="1488504"/>
                    <a:pt x="3024234" y="1497240"/>
                    <a:pt x="3017793" y="1503681"/>
                  </a:cubicBezTo>
                  <a:cubicBezTo>
                    <a:pt x="3011352" y="1510122"/>
                    <a:pt x="3002617" y="1513740"/>
                    <a:pt x="2993508" y="1513740"/>
                  </a:cubicBezTo>
                  <a:lnTo>
                    <a:pt x="34345" y="1513740"/>
                  </a:lnTo>
                  <a:cubicBezTo>
                    <a:pt x="25236" y="1513740"/>
                    <a:pt x="16500" y="1510122"/>
                    <a:pt x="10059" y="1503681"/>
                  </a:cubicBezTo>
                  <a:cubicBezTo>
                    <a:pt x="3618" y="1497240"/>
                    <a:pt x="0" y="1488504"/>
                    <a:pt x="0" y="1479396"/>
                  </a:cubicBezTo>
                  <a:lnTo>
                    <a:pt x="0" y="34345"/>
                  </a:lnTo>
                  <a:cubicBezTo>
                    <a:pt x="0" y="25236"/>
                    <a:pt x="3618" y="16500"/>
                    <a:pt x="10059" y="10059"/>
                  </a:cubicBezTo>
                  <a:cubicBezTo>
                    <a:pt x="16500" y="3618"/>
                    <a:pt x="25236" y="0"/>
                    <a:pt x="34345" y="0"/>
                  </a:cubicBezTo>
                  <a:close/>
                </a:path>
              </a:pathLst>
            </a:custGeom>
            <a:solidFill>
              <a:srgbClr val="FFDC96"/>
            </a:solidFill>
          </p:spPr>
        </p:sp>
        <p:sp>
          <p:nvSpPr>
            <p:cNvPr id="6" name="TextBox 6"/>
            <p:cNvSpPr txBox="1"/>
            <p:nvPr/>
          </p:nvSpPr>
          <p:spPr>
            <a:xfrm>
              <a:off x="0" y="-38100"/>
              <a:ext cx="3027853" cy="155184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327265" y="2102957"/>
            <a:ext cx="11633471" cy="5744912"/>
            <a:chOff x="0" y="0"/>
            <a:chExt cx="3063959" cy="1513063"/>
          </a:xfrm>
        </p:grpSpPr>
        <p:sp>
          <p:nvSpPr>
            <p:cNvPr id="8" name="Freeform 8"/>
            <p:cNvSpPr/>
            <p:nvPr/>
          </p:nvSpPr>
          <p:spPr>
            <a:xfrm>
              <a:off x="0" y="0"/>
              <a:ext cx="3063959" cy="1513063"/>
            </a:xfrm>
            <a:custGeom>
              <a:avLst/>
              <a:gdLst/>
              <a:ahLst/>
              <a:cxnLst/>
              <a:rect l="l" t="t" r="r" b="b"/>
              <a:pathLst>
                <a:path w="3063959" h="1513063">
                  <a:moveTo>
                    <a:pt x="33940" y="0"/>
                  </a:moveTo>
                  <a:lnTo>
                    <a:pt x="3030020" y="0"/>
                  </a:lnTo>
                  <a:cubicBezTo>
                    <a:pt x="3048764" y="0"/>
                    <a:pt x="3063959" y="15195"/>
                    <a:pt x="3063959" y="33940"/>
                  </a:cubicBezTo>
                  <a:lnTo>
                    <a:pt x="3063959" y="1479124"/>
                  </a:lnTo>
                  <a:cubicBezTo>
                    <a:pt x="3063959" y="1497868"/>
                    <a:pt x="3048764" y="1513063"/>
                    <a:pt x="3030020" y="1513063"/>
                  </a:cubicBezTo>
                  <a:lnTo>
                    <a:pt x="33940" y="1513063"/>
                  </a:lnTo>
                  <a:cubicBezTo>
                    <a:pt x="15195" y="1513063"/>
                    <a:pt x="0" y="1497868"/>
                    <a:pt x="0" y="1479124"/>
                  </a:cubicBezTo>
                  <a:lnTo>
                    <a:pt x="0" y="33940"/>
                  </a:lnTo>
                  <a:cubicBezTo>
                    <a:pt x="0" y="15195"/>
                    <a:pt x="15195" y="0"/>
                    <a:pt x="33940" y="0"/>
                  </a:cubicBezTo>
                  <a:close/>
                </a:path>
              </a:pathLst>
            </a:custGeom>
            <a:solidFill>
              <a:srgbClr val="FEEDAA"/>
            </a:solidFill>
            <a:ln cap="rnd">
              <a:noFill/>
              <a:prstDash val="solid"/>
              <a:round/>
            </a:ln>
          </p:spPr>
        </p:sp>
        <p:sp>
          <p:nvSpPr>
            <p:cNvPr id="9" name="TextBox 9"/>
            <p:cNvSpPr txBox="1"/>
            <p:nvPr/>
          </p:nvSpPr>
          <p:spPr>
            <a:xfrm>
              <a:off x="0" y="-38100"/>
              <a:ext cx="3063959" cy="155116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a:off x="1207830" y="5931321"/>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1207830" y="497541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2" name="Freeform 12"/>
          <p:cNvSpPr/>
          <p:nvPr/>
        </p:nvSpPr>
        <p:spPr>
          <a:xfrm rot="-1201099">
            <a:off x="16782332" y="6487779"/>
            <a:ext cx="744302" cy="751820"/>
          </a:xfrm>
          <a:custGeom>
            <a:avLst/>
            <a:gdLst/>
            <a:ahLst/>
            <a:cxnLst/>
            <a:rect l="l" t="t" r="r" b="b"/>
            <a:pathLst>
              <a:path w="744302" h="751820">
                <a:moveTo>
                  <a:pt x="0" y="0"/>
                </a:moveTo>
                <a:lnTo>
                  <a:pt x="744302" y="0"/>
                </a:lnTo>
                <a:lnTo>
                  <a:pt x="744302" y="751820"/>
                </a:lnTo>
                <a:lnTo>
                  <a:pt x="0" y="751820"/>
                </a:lnTo>
                <a:lnTo>
                  <a:pt x="0" y="0"/>
                </a:lnTo>
                <a:close/>
              </a:path>
            </a:pathLst>
          </a:custGeom>
          <a:blipFill>
            <a:blip r:embed="rId6"/>
            <a:stretch>
              <a:fillRect/>
            </a:stretch>
          </a:blipFill>
        </p:spPr>
      </p:sp>
      <p:sp>
        <p:nvSpPr>
          <p:cNvPr id="13" name="Freeform 13"/>
          <p:cNvSpPr/>
          <p:nvPr/>
        </p:nvSpPr>
        <p:spPr>
          <a:xfrm>
            <a:off x="1021674" y="845952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7"/>
            <a:stretch>
              <a:fillRect/>
            </a:stretch>
          </a:blipFill>
        </p:spPr>
      </p:sp>
      <p:sp>
        <p:nvSpPr>
          <p:cNvPr id="14" name="Freeform 14"/>
          <p:cNvSpPr/>
          <p:nvPr/>
        </p:nvSpPr>
        <p:spPr>
          <a:xfrm>
            <a:off x="8442125" y="8555289"/>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8"/>
            <a:stretch>
              <a:fillRect/>
            </a:stretch>
          </a:blipFill>
        </p:spPr>
      </p:sp>
      <p:sp>
        <p:nvSpPr>
          <p:cNvPr id="15" name="Freeform 15"/>
          <p:cNvSpPr/>
          <p:nvPr/>
        </p:nvSpPr>
        <p:spPr>
          <a:xfrm rot="-1715897">
            <a:off x="16308099" y="7941405"/>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9"/>
            <a:stretch>
              <a:fillRect/>
            </a:stretch>
          </a:blipFill>
        </p:spPr>
      </p:sp>
      <p:sp>
        <p:nvSpPr>
          <p:cNvPr id="16" name="Freeform 16"/>
          <p:cNvSpPr/>
          <p:nvPr/>
        </p:nvSpPr>
        <p:spPr>
          <a:xfrm rot="-490076">
            <a:off x="15256458" y="8266896"/>
            <a:ext cx="3916000" cy="2785255"/>
          </a:xfrm>
          <a:custGeom>
            <a:avLst/>
            <a:gdLst/>
            <a:ahLst/>
            <a:cxnLst/>
            <a:rect l="l" t="t" r="r" b="b"/>
            <a:pathLst>
              <a:path w="3916000" h="2785255">
                <a:moveTo>
                  <a:pt x="0" y="0"/>
                </a:moveTo>
                <a:lnTo>
                  <a:pt x="3916001" y="0"/>
                </a:lnTo>
                <a:lnTo>
                  <a:pt x="3916001" y="2785255"/>
                </a:lnTo>
                <a:lnTo>
                  <a:pt x="0" y="2785255"/>
                </a:lnTo>
                <a:lnTo>
                  <a:pt x="0" y="0"/>
                </a:lnTo>
                <a:close/>
              </a:path>
            </a:pathLst>
          </a:custGeom>
          <a:blipFill>
            <a:blip r:embed="rId7"/>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9"/>
            <a:stretch>
              <a:fillRect/>
            </a:stretch>
          </a:blipFill>
        </p:spPr>
      </p:sp>
      <p:sp>
        <p:nvSpPr>
          <p:cNvPr id="18" name="Freeform 18"/>
          <p:cNvSpPr/>
          <p:nvPr/>
        </p:nvSpPr>
        <p:spPr>
          <a:xfrm rot="9807132">
            <a:off x="2750390" y="1591444"/>
            <a:ext cx="3606824" cy="1023027"/>
          </a:xfrm>
          <a:custGeom>
            <a:avLst/>
            <a:gdLst/>
            <a:ahLst/>
            <a:cxnLst/>
            <a:rect l="l" t="t" r="r" b="b"/>
            <a:pathLst>
              <a:path w="3606824" h="1023027">
                <a:moveTo>
                  <a:pt x="0" y="0"/>
                </a:moveTo>
                <a:lnTo>
                  <a:pt x="3606825" y="0"/>
                </a:lnTo>
                <a:lnTo>
                  <a:pt x="3606825" y="1023026"/>
                </a:lnTo>
                <a:lnTo>
                  <a:pt x="0" y="102302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9071646" y="378420"/>
            <a:ext cx="774229" cy="514862"/>
          </a:xfrm>
          <a:custGeom>
            <a:avLst/>
            <a:gdLst/>
            <a:ahLst/>
            <a:cxnLst/>
            <a:rect l="l" t="t" r="r" b="b"/>
            <a:pathLst>
              <a:path w="774229" h="514862">
                <a:moveTo>
                  <a:pt x="0" y="0"/>
                </a:moveTo>
                <a:lnTo>
                  <a:pt x="774229" y="0"/>
                </a:lnTo>
                <a:lnTo>
                  <a:pt x="774229" y="514862"/>
                </a:lnTo>
                <a:lnTo>
                  <a:pt x="0" y="514862"/>
                </a:lnTo>
                <a:lnTo>
                  <a:pt x="0" y="0"/>
                </a:lnTo>
                <a:close/>
              </a:path>
            </a:pathLst>
          </a:custGeom>
          <a:blipFill>
            <a:blip r:embed="rId12"/>
            <a:stretch>
              <a:fillRect/>
            </a:stretch>
          </a:blipFill>
        </p:spPr>
      </p:sp>
      <p:sp>
        <p:nvSpPr>
          <p:cNvPr id="21" name="Freeform 21"/>
          <p:cNvSpPr/>
          <p:nvPr/>
        </p:nvSpPr>
        <p:spPr>
          <a:xfrm>
            <a:off x="1028700" y="1476753"/>
            <a:ext cx="611407" cy="464160"/>
          </a:xfrm>
          <a:custGeom>
            <a:avLst/>
            <a:gdLst/>
            <a:ahLst/>
            <a:cxnLst/>
            <a:rect l="l" t="t" r="r" b="b"/>
            <a:pathLst>
              <a:path w="611407" h="464160">
                <a:moveTo>
                  <a:pt x="0" y="0"/>
                </a:moveTo>
                <a:lnTo>
                  <a:pt x="611407" y="0"/>
                </a:lnTo>
                <a:lnTo>
                  <a:pt x="611407" y="464160"/>
                </a:lnTo>
                <a:lnTo>
                  <a:pt x="0" y="464160"/>
                </a:lnTo>
                <a:lnTo>
                  <a:pt x="0" y="0"/>
                </a:lnTo>
                <a:close/>
              </a:path>
            </a:pathLst>
          </a:custGeom>
          <a:blipFill>
            <a:blip r:embed="rId13"/>
            <a:stretch>
              <a:fillRect/>
            </a:stretch>
          </a:blipFill>
        </p:spPr>
      </p:sp>
      <p:sp>
        <p:nvSpPr>
          <p:cNvPr id="23" name="Freeform 23"/>
          <p:cNvSpPr/>
          <p:nvPr/>
        </p:nvSpPr>
        <p:spPr>
          <a:xfrm>
            <a:off x="15383765" y="635851"/>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2" name="Rectangle 21"/>
          <p:cNvSpPr/>
          <p:nvPr/>
        </p:nvSpPr>
        <p:spPr>
          <a:xfrm>
            <a:off x="6173653" y="2931692"/>
            <a:ext cx="6205545" cy="3631763"/>
          </a:xfrm>
          <a:prstGeom prst="rect">
            <a:avLst/>
          </a:prstGeom>
        </p:spPr>
        <p:txBody>
          <a:bodyPr wrap="none">
            <a:spAutoFit/>
          </a:bodyPr>
          <a:lstStyle/>
          <a:p>
            <a:r>
              <a:rPr lang="vi-VN" sz="11500" b="1">
                <a:latin typeface="Times New Roman" panose="02020603050405020304" pitchFamily="18" charset="0"/>
                <a:ea typeface="Times New Roman" panose="02020603050405020304" pitchFamily="18" charset="0"/>
              </a:rPr>
              <a:t>Bài tập </a:t>
            </a:r>
            <a:r>
              <a:rPr lang="vi-VN" sz="11500" b="1" smtClean="0">
                <a:latin typeface="Times New Roman" panose="02020603050405020304" pitchFamily="18" charset="0"/>
                <a:ea typeface="Times New Roman" panose="02020603050405020304" pitchFamily="18" charset="0"/>
              </a:rPr>
              <a:t>4</a:t>
            </a:r>
          </a:p>
          <a:p>
            <a:r>
              <a:rPr lang="vi-VN" sz="11500" b="1" smtClean="0">
                <a:latin typeface="Times New Roman" panose="02020603050405020304" pitchFamily="18" charset="0"/>
                <a:ea typeface="Times New Roman" panose="02020603050405020304" pitchFamily="18" charset="0"/>
              </a:rPr>
              <a:t>trang </a:t>
            </a:r>
            <a:r>
              <a:rPr lang="vi-VN" sz="11500" b="1">
                <a:latin typeface="Times New Roman" panose="02020603050405020304" pitchFamily="18" charset="0"/>
                <a:ea typeface="Times New Roman" panose="02020603050405020304" pitchFamily="18" charset="0"/>
              </a:rPr>
              <a:t>123</a:t>
            </a:r>
            <a:endParaRPr lang="en-GB" sz="8800"/>
          </a:p>
        </p:txBody>
      </p:sp>
    </p:spTree>
    <p:extLst>
      <p:ext uri="{BB962C8B-B14F-4D97-AF65-F5344CB8AC3E}">
        <p14:creationId xmlns:p14="http://schemas.microsoft.com/office/powerpoint/2010/main" val="281484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051473" y="7247920"/>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3741798" y="8636424"/>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327293" y="8087240"/>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089235" y="7641313"/>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3916454557"/>
              </p:ext>
            </p:extLst>
          </p:nvPr>
        </p:nvGraphicFramePr>
        <p:xfrm>
          <a:off x="1295400" y="419100"/>
          <a:ext cx="16459200" cy="63398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46399">
                  <a:extLst>
                    <a:ext uri="{9D8B030D-6E8A-4147-A177-3AD203B41FA5}">
                      <a16:colId xmlns:a16="http://schemas.microsoft.com/office/drawing/2014/main" val="20000"/>
                    </a:ext>
                  </a:extLst>
                </a:gridCol>
                <a:gridCol w="10136001">
                  <a:extLst>
                    <a:ext uri="{9D8B030D-6E8A-4147-A177-3AD203B41FA5}">
                      <a16:colId xmlns:a16="http://schemas.microsoft.com/office/drawing/2014/main" val="20001"/>
                    </a:ext>
                  </a:extLst>
                </a:gridCol>
                <a:gridCol w="4876800">
                  <a:extLst>
                    <a:ext uri="{9D8B030D-6E8A-4147-A177-3AD203B41FA5}">
                      <a16:colId xmlns:a16="http://schemas.microsoft.com/office/drawing/2014/main" val="20002"/>
                    </a:ext>
                  </a:extLst>
                </a:gridCol>
              </a:tblGrid>
              <a:tr h="0">
                <a:tc gridSpan="3">
                  <a:txBody>
                    <a:bodyPr/>
                    <a:lstStyle/>
                    <a:p>
                      <a:pPr algn="ctr">
                        <a:lnSpc>
                          <a:spcPct val="130000"/>
                        </a:lnSpc>
                        <a:spcAft>
                          <a:spcPts val="0"/>
                        </a:spcAft>
                      </a:pP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05</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40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4, trang 123:</a:t>
                      </a:r>
                      <a:r>
                        <a:rPr lang="vi-VN" sz="40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 những câu ghép dưới đây, ở câu nào có thể lược bỏ chủ ngữ của một trong hai vế, ở câu nào không thể lược bỏ? </a:t>
                      </a: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Vì sao</a:t>
                      </a:r>
                      <a:r>
                        <a:rPr lang="en-US"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Câu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Lựa chọn: Câu bỏ được chủ ngữ của một trong hai vế/ hay không bỏ</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Giải thích </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Không thể lược bỏ chủ ngữ của một trong hai vế</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thể lược bỏ chủ ngữ của một trong hai vế</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Không thể lược bỏ chủ ngữ của một trong hai vế</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4000">
                          <a:effectLst/>
                          <a:latin typeface="Times New Roman" panose="02020603050405020304" pitchFamily="18" charset="0"/>
                          <a:ea typeface="Arial" panose="020B0604020202020204" pitchFamily="34"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11988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356273" y="8472332"/>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4036077479"/>
              </p:ext>
            </p:extLst>
          </p:nvPr>
        </p:nvGraphicFramePr>
        <p:xfrm>
          <a:off x="1351811" y="725333"/>
          <a:ext cx="16054974" cy="784555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94332">
                  <a:extLst>
                    <a:ext uri="{9D8B030D-6E8A-4147-A177-3AD203B41FA5}">
                      <a16:colId xmlns:a16="http://schemas.microsoft.com/office/drawing/2014/main" val="20000"/>
                    </a:ext>
                  </a:extLst>
                </a:gridCol>
                <a:gridCol w="4826043">
                  <a:extLst>
                    <a:ext uri="{9D8B030D-6E8A-4147-A177-3AD203B41FA5}">
                      <a16:colId xmlns:a16="http://schemas.microsoft.com/office/drawing/2014/main" val="20001"/>
                    </a:ext>
                  </a:extLst>
                </a:gridCol>
                <a:gridCol w="10134599">
                  <a:extLst>
                    <a:ext uri="{9D8B030D-6E8A-4147-A177-3AD203B41FA5}">
                      <a16:colId xmlns:a16="http://schemas.microsoft.com/office/drawing/2014/main" val="20002"/>
                    </a:ext>
                  </a:extLst>
                </a:gridCol>
              </a:tblGrid>
              <a:tr h="617177">
                <a:tc gridSpan="3">
                  <a:txBody>
                    <a:bodyPr/>
                    <a:lstStyle/>
                    <a:p>
                      <a:pPr algn="ctr">
                        <a:lnSpc>
                          <a:spcPct val="130000"/>
                        </a:lnSpc>
                        <a:spcAft>
                          <a:spcPts val="0"/>
                        </a:spcAf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6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4, trang 123:</a:t>
                      </a:r>
                      <a:r>
                        <a:rPr lang="vi-VN" sz="36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 những câu ghép dưới đây, ở câu nào có thể lược bỏ chủ ngữ của một trong hai vế, ở câu nào không thể lược bỏ? </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Vì sao?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617177">
                <a:tc>
                  <a:txBody>
                    <a:bodyPr/>
                    <a:lstStyle/>
                    <a:p>
                      <a:pPr algn="ctr">
                        <a:lnSpc>
                          <a:spcPct val="13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Câu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1386840" algn="l"/>
                        </a:tabLs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Lựa chọn: Câu bỏ được chủ ngữ của một trong hai vế/ hay không bỏ</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Giải thích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34354">
                <a:tc>
                  <a:txBody>
                    <a:bodyPr/>
                    <a:lstStyle/>
                    <a:p>
                      <a:pPr algn="ctr">
                        <a:lnSpc>
                          <a:spcPct val="13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a</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600" u="sng">
                          <a:effectLst/>
                          <a:latin typeface="Times New Roman" panose="02020603050405020304" pitchFamily="18" charset="0"/>
                          <a:ea typeface="Arial" panose="020B0604020202020204" pitchFamily="34" charset="0"/>
                          <a:cs typeface="Times New Roman" panose="02020603050405020304" pitchFamily="18" charset="0"/>
                        </a:rPr>
                        <a:t>Không</a:t>
                      </a:r>
                      <a:r>
                        <a:rPr lang="vi-VN" sz="3600">
                          <a:effectLst/>
                          <a:latin typeface="Times New Roman" panose="02020603050405020304" pitchFamily="18" charset="0"/>
                          <a:ea typeface="Arial" panose="020B0604020202020204" pitchFamily="34" charset="0"/>
                          <a:cs typeface="Times New Roman" panose="02020603050405020304" pitchFamily="18" charset="0"/>
                        </a:rPr>
                        <a:t> thể lược bỏ chủ ngữ của một trong hai vế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Câu a) có 2 vế, chủ ngữ của hai vế câu này chỉ hai sự vật khác nhau (</a:t>
                      </a:r>
                      <a:r>
                        <a:rPr lang="vi-VN" sz="3600" i="1">
                          <a:effectLst/>
                          <a:latin typeface="Times New Roman" panose="02020603050405020304" pitchFamily="18" charset="0"/>
                          <a:ea typeface="Arial" panose="020B0604020202020204" pitchFamily="34" charset="0"/>
                          <a:cs typeface="Times New Roman" panose="02020603050405020304" pitchFamily="18" charset="0"/>
                        </a:rPr>
                        <a:t>nàng và mọi người</a:t>
                      </a:r>
                      <a:r>
                        <a:rPr lang="vi-VN" sz="3600">
                          <a:effectLst/>
                          <a:latin typeface="Times New Roman" panose="02020603050405020304" pitchFamily="18" charset="0"/>
                          <a:ea typeface="Arial" panose="020B0604020202020204" pitchFamily="34" charset="0"/>
                          <a:cs typeface="Times New Roman" panose="02020603050405020304" pitchFamily="18" charset="0"/>
                        </a:rPr>
                        <a:t>). Vì vậy </a:t>
                      </a:r>
                      <a:r>
                        <a:rPr lang="vi-VN" sz="3600" u="sng">
                          <a:effectLst/>
                          <a:latin typeface="Times New Roman" panose="02020603050405020304" pitchFamily="18" charset="0"/>
                          <a:ea typeface="Arial" panose="020B0604020202020204" pitchFamily="34" charset="0"/>
                          <a:cs typeface="Times New Roman" panose="02020603050405020304" pitchFamily="18" charset="0"/>
                        </a:rPr>
                        <a:t>hhông</a:t>
                      </a:r>
                      <a:r>
                        <a:rPr lang="vi-VN" sz="3600">
                          <a:effectLst/>
                          <a:latin typeface="Times New Roman" panose="02020603050405020304" pitchFamily="18" charset="0"/>
                          <a:ea typeface="Arial" panose="020B0604020202020204" pitchFamily="34" charset="0"/>
                          <a:cs typeface="Times New Roman" panose="02020603050405020304" pitchFamily="18" charset="0"/>
                        </a:rPr>
                        <a:t> thể lược bỏ chủ ngữ của một trong hai vế vì nếu lược bỏ sẽ dẫn đến sự thay đổi ý nghĩa hoặc làm người đọc hiểu sai ý nghĩa của câu.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650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356273" y="8396132"/>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1738533701"/>
              </p:ext>
            </p:extLst>
          </p:nvPr>
        </p:nvGraphicFramePr>
        <p:xfrm>
          <a:off x="1173531" y="527689"/>
          <a:ext cx="16561860" cy="768096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128881">
                  <a:extLst>
                    <a:ext uri="{9D8B030D-6E8A-4147-A177-3AD203B41FA5}">
                      <a16:colId xmlns:a16="http://schemas.microsoft.com/office/drawing/2014/main" val="20000"/>
                    </a:ext>
                  </a:extLst>
                </a:gridCol>
                <a:gridCol w="3858245">
                  <a:extLst>
                    <a:ext uri="{9D8B030D-6E8A-4147-A177-3AD203B41FA5}">
                      <a16:colId xmlns:a16="http://schemas.microsoft.com/office/drawing/2014/main" val="20001"/>
                    </a:ext>
                  </a:extLst>
                </a:gridCol>
                <a:gridCol w="11574734">
                  <a:extLst>
                    <a:ext uri="{9D8B030D-6E8A-4147-A177-3AD203B41FA5}">
                      <a16:colId xmlns:a16="http://schemas.microsoft.com/office/drawing/2014/main" val="20002"/>
                    </a:ext>
                  </a:extLst>
                </a:gridCol>
              </a:tblGrid>
              <a:tr h="617177">
                <a:tc gridSpan="3">
                  <a:txBody>
                    <a:bodyPr/>
                    <a:lstStyle/>
                    <a:p>
                      <a:pPr algn="ctr">
                        <a:lnSpc>
                          <a:spcPct val="100000"/>
                        </a:lnSpc>
                        <a:spcAft>
                          <a:spcPts val="0"/>
                        </a:spcAf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05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tabLst>
                          <a:tab pos="1386840" algn="l"/>
                        </a:tabLst>
                      </a:pPr>
                      <a:r>
                        <a:rPr lang="vi-VN" sz="3600" b="1" u="sng">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Bài tập 4, trang 123:</a:t>
                      </a:r>
                      <a:r>
                        <a:rPr lang="vi-VN" sz="36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 những câu ghép dưới đây, ở câu nào có thể lược bỏ chủ ngữ của một trong hai vế, ở câu nào không thể lược bỏ? </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Vì sao?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617177">
                <a:tc>
                  <a:txBody>
                    <a:bodyPr/>
                    <a:lstStyle/>
                    <a:p>
                      <a:pPr algn="ctr">
                        <a:lnSpc>
                          <a:spcPct val="10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Câu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1386840" algn="l"/>
                        </a:tabLs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Lựa chọn: Câu bỏ được chủ ngữ của một trong hai vế/ hay không bỏ</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1386840" algn="l"/>
                        </a:tabLs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Giải thích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34354">
                <a:tc>
                  <a:txBody>
                    <a:bodyPr/>
                    <a:lstStyle/>
                    <a:p>
                      <a:pPr algn="ctr">
                        <a:lnSpc>
                          <a:spcPct val="10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3600" u="sng">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thể</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lược bỏ chủ ngữ của một trong hai vế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Câu b) có 2 vế câu (hai cụm củ vị) với chủ ngữ đều là </a:t>
                      </a:r>
                      <a:r>
                        <a:rPr lang="vi-VN" sz="3600" i="1">
                          <a:effectLst/>
                          <a:latin typeface="Times New Roman" panose="02020603050405020304" pitchFamily="18" charset="0"/>
                          <a:ea typeface="Arial" panose="020B0604020202020204" pitchFamily="34" charset="0"/>
                          <a:cs typeface="Times New Roman" panose="02020603050405020304" pitchFamily="18" charset="0"/>
                        </a:rPr>
                        <a:t>tôi (</a:t>
                      </a:r>
                      <a:r>
                        <a:rPr lang="vi-VN" sz="3600" b="1" i="1">
                          <a:effectLst/>
                          <a:latin typeface="Times New Roman" panose="02020603050405020304" pitchFamily="18" charset="0"/>
                          <a:ea typeface="Arial" panose="020B0604020202020204" pitchFamily="34" charset="0"/>
                          <a:cs typeface="Times New Roman" panose="02020603050405020304" pitchFamily="18" charset="0"/>
                        </a:rPr>
                        <a:t>Tôi</a:t>
                      </a:r>
                      <a:r>
                        <a:rPr lang="vi-VN" sz="3600" i="1">
                          <a:effectLst/>
                          <a:latin typeface="Times New Roman" panose="02020603050405020304" pitchFamily="18" charset="0"/>
                          <a:ea typeface="Arial" panose="020B0604020202020204" pitchFamily="34" charset="0"/>
                          <a:cs typeface="Times New Roman" panose="02020603050405020304" pitchFamily="18" charset="0"/>
                        </a:rPr>
                        <a:t> chứng kiến, </a:t>
                      </a:r>
                      <a:r>
                        <a:rPr lang="vi-VN" sz="3600" b="1" i="1">
                          <a:effectLst/>
                          <a:latin typeface="Times New Roman" panose="02020603050405020304" pitchFamily="18" charset="0"/>
                          <a:ea typeface="Arial" panose="020B0604020202020204" pitchFamily="34" charset="0"/>
                          <a:cs typeface="Times New Roman" panose="02020603050405020304" pitchFamily="18" charset="0"/>
                        </a:rPr>
                        <a:t>tôi</a:t>
                      </a:r>
                      <a:r>
                        <a:rPr lang="vi-VN" sz="3600" i="1">
                          <a:effectLst/>
                          <a:latin typeface="Times New Roman" panose="02020603050405020304" pitchFamily="18" charset="0"/>
                          <a:ea typeface="Arial" panose="020B0604020202020204" pitchFamily="34" charset="0"/>
                          <a:cs typeface="Times New Roman" panose="02020603050405020304" pitchFamily="18" charset="0"/>
                        </a:rPr>
                        <a:t> bị xúc động) </a:t>
                      </a:r>
                      <a:r>
                        <a:rPr lang="vi-VN" sz="3600">
                          <a:effectLst/>
                          <a:latin typeface="Times New Roman" panose="02020603050405020304" pitchFamily="18" charset="0"/>
                          <a:ea typeface="Arial" panose="020B0604020202020204" pitchFamily="34" charset="0"/>
                          <a:cs typeface="Times New Roman" panose="02020603050405020304" pitchFamily="18" charset="0"/>
                        </a:rPr>
                        <a:t>nên </a:t>
                      </a:r>
                      <a:r>
                        <a:rPr lang="vi-VN" sz="3600" u="sng">
                          <a:effectLst/>
                          <a:latin typeface="Times New Roman" panose="02020603050405020304" pitchFamily="18" charset="0"/>
                          <a:ea typeface="Arial" panose="020B0604020202020204" pitchFamily="34" charset="0"/>
                          <a:cs typeface="Times New Roman" panose="02020603050405020304" pitchFamily="18" charset="0"/>
                        </a:rPr>
                        <a:t>có thể</a:t>
                      </a:r>
                      <a:r>
                        <a:rPr lang="vi-VN" sz="3600">
                          <a:effectLst/>
                          <a:latin typeface="Times New Roman" panose="02020603050405020304" pitchFamily="18" charset="0"/>
                          <a:ea typeface="Arial" panose="020B0604020202020204" pitchFamily="34" charset="0"/>
                          <a:cs typeface="Times New Roman" panose="02020603050405020304" pitchFamily="18" charset="0"/>
                        </a:rPr>
                        <a:t> lược</a:t>
                      </a:r>
                      <a:r>
                        <a:rPr lang="vi-VN" sz="3600" i="1">
                          <a:effectLst/>
                          <a:latin typeface="Times New Roman" panose="02020603050405020304" pitchFamily="18" charset="0"/>
                          <a:ea typeface="Arial" panose="020B0604020202020204" pitchFamily="34" charset="0"/>
                          <a:cs typeface="Times New Roman" panose="02020603050405020304" pitchFamily="18" charset="0"/>
                        </a:rPr>
                        <a:t> bỏ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chủ ngữ ở một trong hai vế mà </a:t>
                      </a:r>
                      <a:r>
                        <a:rPr lang="vi-VN" sz="3600" u="sng">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dẫn</a:t>
                      </a:r>
                      <a:r>
                        <a:rPr lang="vi-VN" sz="3600">
                          <a:effectLst/>
                          <a:latin typeface="Times New Roman" panose="02020603050405020304" pitchFamily="18" charset="0"/>
                          <a:ea typeface="Arial" panose="020B0604020202020204" pitchFamily="34" charset="0"/>
                          <a:cs typeface="Times New Roman" panose="02020603050405020304" pitchFamily="18" charset="0"/>
                        </a:rPr>
                        <a:t> sự thay đổi ý nghĩa hoặc làm người đọc hiểu sai ý nghĩa của câu.</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902">
                <a:tc>
                  <a:txBody>
                    <a:bodyPr/>
                    <a:lstStyle/>
                    <a:p>
                      <a:pPr algn="ctr">
                        <a:lnSpc>
                          <a:spcPct val="10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3600" u="sng">
                          <a:effectLst/>
                          <a:latin typeface="Times New Roman" panose="02020603050405020304" pitchFamily="18" charset="0"/>
                          <a:ea typeface="Arial" panose="020B0604020202020204" pitchFamily="34" charset="0"/>
                          <a:cs typeface="Times New Roman" panose="02020603050405020304" pitchFamily="18" charset="0"/>
                        </a:rPr>
                        <a:t>Không</a:t>
                      </a:r>
                      <a:r>
                        <a:rPr lang="vi-VN" sz="3600">
                          <a:effectLst/>
                          <a:latin typeface="Times New Roman" panose="02020603050405020304" pitchFamily="18" charset="0"/>
                          <a:ea typeface="Arial" panose="020B0604020202020204" pitchFamily="34" charset="0"/>
                          <a:cs typeface="Times New Roman" panose="02020603050405020304" pitchFamily="18" charset="0"/>
                        </a:rPr>
                        <a:t> thể lược bỏ chủ ngữ của một trong hai vế</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3600">
                          <a:effectLst/>
                          <a:latin typeface="Times New Roman" panose="02020603050405020304" pitchFamily="18" charset="0"/>
                          <a:ea typeface="Arial" panose="020B0604020202020204" pitchFamily="34" charset="0"/>
                          <a:cs typeface="Times New Roman" panose="02020603050405020304" pitchFamily="18" charset="0"/>
                        </a:rPr>
                        <a:t>Câu c) có 2 vế, chủ ngữ của hai vế câu này chỉ hai sự vật khác nhau (</a:t>
                      </a:r>
                      <a:r>
                        <a:rPr lang="vi-VN" sz="3600" i="1">
                          <a:effectLst/>
                          <a:latin typeface="Times New Roman" panose="02020603050405020304" pitchFamily="18" charset="0"/>
                          <a:ea typeface="Arial" panose="020B0604020202020204" pitchFamily="34" charset="0"/>
                          <a:cs typeface="Times New Roman" panose="02020603050405020304" pitchFamily="18" charset="0"/>
                        </a:rPr>
                        <a:t>sếu và Tam Nông</a:t>
                      </a:r>
                      <a:r>
                        <a:rPr lang="vi-VN" sz="3600">
                          <a:effectLst/>
                          <a:latin typeface="Times New Roman" panose="02020603050405020304" pitchFamily="18" charset="0"/>
                          <a:ea typeface="Arial" panose="020B0604020202020204" pitchFamily="34" charset="0"/>
                          <a:cs typeface="Times New Roman" panose="02020603050405020304" pitchFamily="18" charset="0"/>
                        </a:rPr>
                        <a:t>). Vì vậy </a:t>
                      </a:r>
                      <a:r>
                        <a:rPr lang="vi-VN" sz="3600" u="sng">
                          <a:effectLst/>
                          <a:latin typeface="Times New Roman" panose="02020603050405020304" pitchFamily="18" charset="0"/>
                          <a:ea typeface="Arial" panose="020B0604020202020204" pitchFamily="34" charset="0"/>
                          <a:cs typeface="Times New Roman" panose="02020603050405020304" pitchFamily="18" charset="0"/>
                        </a:rPr>
                        <a:t>hhông</a:t>
                      </a:r>
                      <a:r>
                        <a:rPr lang="vi-VN" sz="3600">
                          <a:effectLst/>
                          <a:latin typeface="Times New Roman" panose="02020603050405020304" pitchFamily="18" charset="0"/>
                          <a:ea typeface="Arial" panose="020B0604020202020204" pitchFamily="34" charset="0"/>
                          <a:cs typeface="Times New Roman" panose="02020603050405020304" pitchFamily="18" charset="0"/>
                        </a:rPr>
                        <a:t> thể lược bỏ chủ ngữ của một trong hai vế câu.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9468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623389" y="2291489"/>
            <a:ext cx="12405783" cy="5237989"/>
            <a:chOff x="0" y="0"/>
            <a:chExt cx="3851716" cy="1626278"/>
          </a:xfrm>
        </p:grpSpPr>
        <p:sp>
          <p:nvSpPr>
            <p:cNvPr id="5" name="Freeform 5"/>
            <p:cNvSpPr/>
            <p:nvPr/>
          </p:nvSpPr>
          <p:spPr>
            <a:xfrm>
              <a:off x="0" y="0"/>
              <a:ext cx="3851716" cy="1626278"/>
            </a:xfrm>
            <a:custGeom>
              <a:avLst/>
              <a:gdLst/>
              <a:ahLst/>
              <a:cxnLst/>
              <a:rect l="l" t="t" r="r" b="b"/>
              <a:pathLst>
                <a:path w="3851716" h="1626278">
                  <a:moveTo>
                    <a:pt x="31827" y="0"/>
                  </a:moveTo>
                  <a:lnTo>
                    <a:pt x="3819890" y="0"/>
                  </a:lnTo>
                  <a:cubicBezTo>
                    <a:pt x="3837467" y="0"/>
                    <a:pt x="3851716" y="14249"/>
                    <a:pt x="3851716" y="31827"/>
                  </a:cubicBezTo>
                  <a:lnTo>
                    <a:pt x="3851716" y="1594451"/>
                  </a:lnTo>
                  <a:cubicBezTo>
                    <a:pt x="3851716" y="1612028"/>
                    <a:pt x="3837467" y="1626278"/>
                    <a:pt x="3819890" y="1626278"/>
                  </a:cubicBezTo>
                  <a:lnTo>
                    <a:pt x="31827" y="1626278"/>
                  </a:lnTo>
                  <a:cubicBezTo>
                    <a:pt x="14249" y="1626278"/>
                    <a:pt x="0" y="1612028"/>
                    <a:pt x="0" y="1594451"/>
                  </a:cubicBezTo>
                  <a:lnTo>
                    <a:pt x="0" y="31827"/>
                  </a:lnTo>
                  <a:cubicBezTo>
                    <a:pt x="0" y="14249"/>
                    <a:pt x="14249" y="0"/>
                    <a:pt x="31827" y="0"/>
                  </a:cubicBezTo>
                  <a:close/>
                </a:path>
              </a:pathLst>
            </a:custGeom>
            <a:solidFill>
              <a:srgbClr val="F0B3A7"/>
            </a:solidFill>
            <a:ln cap="rnd">
              <a:noFill/>
              <a:prstDash val="solid"/>
              <a:round/>
            </a:ln>
          </p:spPr>
        </p:sp>
        <p:sp>
          <p:nvSpPr>
            <p:cNvPr id="6" name="TextBox 6"/>
            <p:cNvSpPr txBox="1"/>
            <p:nvPr/>
          </p:nvSpPr>
          <p:spPr>
            <a:xfrm>
              <a:off x="0" y="-38100"/>
              <a:ext cx="3851716" cy="1664378"/>
            </a:xfrm>
            <a:prstGeom prst="rect">
              <a:avLst/>
            </a:prstGeom>
          </p:spPr>
          <p:txBody>
            <a:bodyPr lIns="43093" tIns="43093" rIns="43093" bIns="43093" rtlCol="0" anchor="ctr"/>
            <a:lstStyle/>
            <a:p>
              <a:pPr algn="ctr">
                <a:lnSpc>
                  <a:spcPts val="2660"/>
                </a:lnSpc>
                <a:spcBef>
                  <a:spcPct val="0"/>
                </a:spcBef>
              </a:pPr>
              <a:endParaRPr>
                <a:solidFill>
                  <a:prstClr val="black"/>
                </a:solidFill>
              </a:endParaRPr>
            </a:p>
          </p:txBody>
        </p:sp>
      </p:grpSp>
      <p:grpSp>
        <p:nvGrpSpPr>
          <p:cNvPr id="7" name="Group 7"/>
          <p:cNvGrpSpPr/>
          <p:nvPr/>
        </p:nvGrpSpPr>
        <p:grpSpPr>
          <a:xfrm>
            <a:off x="2842546" y="1943772"/>
            <a:ext cx="12890501" cy="5364751"/>
            <a:chOff x="0" y="0"/>
            <a:chExt cx="4002211" cy="1665634"/>
          </a:xfrm>
        </p:grpSpPr>
        <p:sp>
          <p:nvSpPr>
            <p:cNvPr id="8" name="Freeform 8"/>
            <p:cNvSpPr/>
            <p:nvPr/>
          </p:nvSpPr>
          <p:spPr>
            <a:xfrm>
              <a:off x="0" y="0"/>
              <a:ext cx="4002211" cy="1665634"/>
            </a:xfrm>
            <a:custGeom>
              <a:avLst/>
              <a:gdLst/>
              <a:ahLst/>
              <a:cxnLst/>
              <a:rect l="l" t="t" r="r" b="b"/>
              <a:pathLst>
                <a:path w="4002211" h="1665634">
                  <a:moveTo>
                    <a:pt x="30630" y="0"/>
                  </a:moveTo>
                  <a:lnTo>
                    <a:pt x="3971580" y="0"/>
                  </a:lnTo>
                  <a:cubicBezTo>
                    <a:pt x="3979704" y="0"/>
                    <a:pt x="3987495" y="3227"/>
                    <a:pt x="3993240" y="8971"/>
                  </a:cubicBezTo>
                  <a:cubicBezTo>
                    <a:pt x="3998984" y="14716"/>
                    <a:pt x="4002211" y="22507"/>
                    <a:pt x="4002211" y="30630"/>
                  </a:cubicBezTo>
                  <a:lnTo>
                    <a:pt x="4002211" y="1635004"/>
                  </a:lnTo>
                  <a:cubicBezTo>
                    <a:pt x="4002211" y="1651921"/>
                    <a:pt x="3988497" y="1665634"/>
                    <a:pt x="3971580" y="1665634"/>
                  </a:cubicBezTo>
                  <a:lnTo>
                    <a:pt x="30630" y="1665634"/>
                  </a:lnTo>
                  <a:cubicBezTo>
                    <a:pt x="22507" y="1665634"/>
                    <a:pt x="14716" y="1662407"/>
                    <a:pt x="8971" y="1656663"/>
                  </a:cubicBezTo>
                  <a:cubicBezTo>
                    <a:pt x="3227" y="1650919"/>
                    <a:pt x="0" y="1643128"/>
                    <a:pt x="0" y="1635004"/>
                  </a:cubicBezTo>
                  <a:lnTo>
                    <a:pt x="0" y="30630"/>
                  </a:lnTo>
                  <a:cubicBezTo>
                    <a:pt x="0" y="22507"/>
                    <a:pt x="3227" y="14716"/>
                    <a:pt x="8971" y="8971"/>
                  </a:cubicBezTo>
                  <a:cubicBezTo>
                    <a:pt x="14716" y="3227"/>
                    <a:pt x="22507" y="0"/>
                    <a:pt x="30630" y="0"/>
                  </a:cubicBezTo>
                  <a:close/>
                </a:path>
              </a:pathLst>
            </a:custGeom>
            <a:solidFill>
              <a:srgbClr val="FACCC2"/>
            </a:solidFill>
            <a:ln cap="rnd">
              <a:noFill/>
              <a:prstDash val="solid"/>
              <a:round/>
            </a:ln>
          </p:spPr>
        </p:sp>
        <p:sp>
          <p:nvSpPr>
            <p:cNvPr id="9" name="TextBox 9"/>
            <p:cNvSpPr txBox="1"/>
            <p:nvPr/>
          </p:nvSpPr>
          <p:spPr>
            <a:xfrm>
              <a:off x="0" y="-38100"/>
              <a:ext cx="4002211" cy="1703734"/>
            </a:xfrm>
            <a:prstGeom prst="rect">
              <a:avLst/>
            </a:prstGeom>
          </p:spPr>
          <p:txBody>
            <a:bodyPr lIns="43093" tIns="43093" rIns="43093" bIns="43093" rtlCol="0" anchor="ctr"/>
            <a:lstStyle/>
            <a:p>
              <a:pPr algn="ctr">
                <a:lnSpc>
                  <a:spcPts val="2660"/>
                </a:lnSpc>
                <a:spcBef>
                  <a:spcPct val="0"/>
                </a:spcBef>
              </a:pPr>
              <a:endParaRPr>
                <a:solidFill>
                  <a:prstClr val="black"/>
                </a:solidFill>
              </a:endParaRPr>
            </a:p>
          </p:txBody>
        </p:sp>
      </p:grpSp>
      <p:sp>
        <p:nvSpPr>
          <p:cNvPr id="13" name="Freeform 13"/>
          <p:cNvSpPr/>
          <p:nvPr/>
        </p:nvSpPr>
        <p:spPr>
          <a:xfrm rot="-1507447">
            <a:off x="1835334" y="4892373"/>
            <a:ext cx="2081881" cy="502254"/>
          </a:xfrm>
          <a:custGeom>
            <a:avLst/>
            <a:gdLst/>
            <a:ahLst/>
            <a:cxnLst/>
            <a:rect l="l" t="t" r="r" b="b"/>
            <a:pathLst>
              <a:path w="2081881" h="502254">
                <a:moveTo>
                  <a:pt x="0" y="0"/>
                </a:moveTo>
                <a:lnTo>
                  <a:pt x="2081881" y="0"/>
                </a:lnTo>
                <a:lnTo>
                  <a:pt x="2081881" y="502254"/>
                </a:lnTo>
                <a:lnTo>
                  <a:pt x="0" y="502254"/>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4" name="Freeform 14"/>
          <p:cNvSpPr/>
          <p:nvPr/>
        </p:nvSpPr>
        <p:spPr>
          <a:xfrm rot="1167597">
            <a:off x="12686296" y="1398491"/>
            <a:ext cx="4520461" cy="1090561"/>
          </a:xfrm>
          <a:custGeom>
            <a:avLst/>
            <a:gdLst/>
            <a:ahLst/>
            <a:cxnLst/>
            <a:rect l="l" t="t" r="r" b="b"/>
            <a:pathLst>
              <a:path w="4520461" h="1090561">
                <a:moveTo>
                  <a:pt x="0" y="0"/>
                </a:moveTo>
                <a:lnTo>
                  <a:pt x="4520462" y="0"/>
                </a:lnTo>
                <a:lnTo>
                  <a:pt x="4520462" y="1090561"/>
                </a:lnTo>
                <a:lnTo>
                  <a:pt x="0" y="109056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flipH="1">
            <a:off x="1181288" y="8885615"/>
            <a:ext cx="1026266" cy="1146665"/>
          </a:xfrm>
          <a:custGeom>
            <a:avLst/>
            <a:gdLst/>
            <a:ahLst/>
            <a:cxnLst/>
            <a:rect l="l" t="t" r="r" b="b"/>
            <a:pathLst>
              <a:path w="1026266" h="1146665">
                <a:moveTo>
                  <a:pt x="1026266" y="0"/>
                </a:moveTo>
                <a:lnTo>
                  <a:pt x="0" y="0"/>
                </a:lnTo>
                <a:lnTo>
                  <a:pt x="0" y="1146665"/>
                </a:lnTo>
                <a:lnTo>
                  <a:pt x="1026266" y="1146665"/>
                </a:lnTo>
                <a:lnTo>
                  <a:pt x="1026266" y="0"/>
                </a:lnTo>
                <a:close/>
              </a:path>
            </a:pathLst>
          </a:custGeom>
          <a:blipFill>
            <a:blip r:embed="rId10"/>
            <a:stretch>
              <a:fillRect/>
            </a:stretch>
          </a:blipFill>
        </p:spPr>
      </p:sp>
      <p:sp>
        <p:nvSpPr>
          <p:cNvPr id="16" name="Freeform 16"/>
          <p:cNvSpPr/>
          <p:nvPr/>
        </p:nvSpPr>
        <p:spPr>
          <a:xfrm>
            <a:off x="11207050" y="8243853"/>
            <a:ext cx="1426704" cy="1547960"/>
          </a:xfrm>
          <a:custGeom>
            <a:avLst/>
            <a:gdLst/>
            <a:ahLst/>
            <a:cxnLst/>
            <a:rect l="l" t="t" r="r" b="b"/>
            <a:pathLst>
              <a:path w="1426704" h="1547960">
                <a:moveTo>
                  <a:pt x="0" y="0"/>
                </a:moveTo>
                <a:lnTo>
                  <a:pt x="1426704" y="0"/>
                </a:lnTo>
                <a:lnTo>
                  <a:pt x="1426704" y="1547960"/>
                </a:lnTo>
                <a:lnTo>
                  <a:pt x="0" y="1547960"/>
                </a:lnTo>
                <a:lnTo>
                  <a:pt x="0" y="0"/>
                </a:lnTo>
                <a:close/>
              </a:path>
            </a:pathLst>
          </a:custGeom>
          <a:blipFill>
            <a:blip r:embed="rId11"/>
            <a:stretch>
              <a:fillRect/>
            </a:stretch>
          </a:blipFill>
        </p:spPr>
      </p:sp>
      <p:sp>
        <p:nvSpPr>
          <p:cNvPr id="17" name="Freeform 17"/>
          <p:cNvSpPr/>
          <p:nvPr/>
        </p:nvSpPr>
        <p:spPr>
          <a:xfrm>
            <a:off x="14654382" y="4474169"/>
            <a:ext cx="3431542" cy="5130051"/>
          </a:xfrm>
          <a:custGeom>
            <a:avLst/>
            <a:gdLst/>
            <a:ahLst/>
            <a:cxnLst/>
            <a:rect l="l" t="t" r="r" b="b"/>
            <a:pathLst>
              <a:path w="3431542" h="5130051">
                <a:moveTo>
                  <a:pt x="0" y="0"/>
                </a:moveTo>
                <a:lnTo>
                  <a:pt x="3431542" y="0"/>
                </a:lnTo>
                <a:lnTo>
                  <a:pt x="3431542" y="5130052"/>
                </a:lnTo>
                <a:lnTo>
                  <a:pt x="0" y="5130052"/>
                </a:lnTo>
                <a:lnTo>
                  <a:pt x="0" y="0"/>
                </a:lnTo>
                <a:close/>
              </a:path>
            </a:pathLst>
          </a:custGeom>
          <a:blipFill>
            <a:blip r:embed="rId12"/>
            <a:stretch>
              <a:fillRect b="-8839"/>
            </a:stretch>
          </a:blipFill>
        </p:spPr>
      </p:sp>
      <p:sp>
        <p:nvSpPr>
          <p:cNvPr id="18" name="Freeform 18"/>
          <p:cNvSpPr/>
          <p:nvPr/>
        </p:nvSpPr>
        <p:spPr>
          <a:xfrm>
            <a:off x="15189255" y="9128995"/>
            <a:ext cx="1902662" cy="734903"/>
          </a:xfrm>
          <a:custGeom>
            <a:avLst/>
            <a:gdLst/>
            <a:ahLst/>
            <a:cxnLst/>
            <a:rect l="l" t="t" r="r" b="b"/>
            <a:pathLst>
              <a:path w="1902662" h="734903">
                <a:moveTo>
                  <a:pt x="0" y="0"/>
                </a:moveTo>
                <a:lnTo>
                  <a:pt x="1902662" y="0"/>
                </a:lnTo>
                <a:lnTo>
                  <a:pt x="1902662" y="734904"/>
                </a:lnTo>
                <a:lnTo>
                  <a:pt x="0" y="734904"/>
                </a:lnTo>
                <a:lnTo>
                  <a:pt x="0" y="0"/>
                </a:lnTo>
                <a:close/>
              </a:path>
            </a:pathLst>
          </a:custGeom>
          <a:blipFill>
            <a:blip r:embed="rId13"/>
            <a:stretch>
              <a:fillRect/>
            </a:stretch>
          </a:blipFill>
        </p:spPr>
      </p:sp>
      <p:sp>
        <p:nvSpPr>
          <p:cNvPr id="19" name="Freeform 19"/>
          <p:cNvSpPr/>
          <p:nvPr/>
        </p:nvSpPr>
        <p:spPr>
          <a:xfrm>
            <a:off x="568070" y="411979"/>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0" name="Freeform 20"/>
          <p:cNvSpPr/>
          <p:nvPr/>
        </p:nvSpPr>
        <p:spPr>
          <a:xfrm>
            <a:off x="6723167" y="8512929"/>
            <a:ext cx="1137970" cy="745371"/>
          </a:xfrm>
          <a:custGeom>
            <a:avLst/>
            <a:gdLst/>
            <a:ahLst/>
            <a:cxnLst/>
            <a:rect l="l" t="t" r="r" b="b"/>
            <a:pathLst>
              <a:path w="1137970" h="745371">
                <a:moveTo>
                  <a:pt x="0" y="0"/>
                </a:moveTo>
                <a:lnTo>
                  <a:pt x="1137971" y="0"/>
                </a:lnTo>
                <a:lnTo>
                  <a:pt x="1137971" y="745371"/>
                </a:lnTo>
                <a:lnTo>
                  <a:pt x="0" y="745371"/>
                </a:lnTo>
                <a:lnTo>
                  <a:pt x="0" y="0"/>
                </a:lnTo>
                <a:close/>
              </a:path>
            </a:pathLst>
          </a:custGeom>
          <a:blipFill>
            <a:blip r:embed="rId15"/>
            <a:stretch>
              <a:fillRect/>
            </a:stretch>
          </a:blipFill>
        </p:spPr>
      </p:sp>
      <p:sp>
        <p:nvSpPr>
          <p:cNvPr id="21" name="Freeform 21"/>
          <p:cNvSpPr/>
          <p:nvPr/>
        </p:nvSpPr>
        <p:spPr>
          <a:xfrm>
            <a:off x="8552126" y="302175"/>
            <a:ext cx="1183748" cy="726525"/>
          </a:xfrm>
          <a:custGeom>
            <a:avLst/>
            <a:gdLst/>
            <a:ahLst/>
            <a:cxnLst/>
            <a:rect l="l" t="t" r="r" b="b"/>
            <a:pathLst>
              <a:path w="1183748" h="726525">
                <a:moveTo>
                  <a:pt x="0" y="0"/>
                </a:moveTo>
                <a:lnTo>
                  <a:pt x="1183748" y="0"/>
                </a:lnTo>
                <a:lnTo>
                  <a:pt x="1183748" y="726525"/>
                </a:lnTo>
                <a:lnTo>
                  <a:pt x="0" y="726525"/>
                </a:lnTo>
                <a:lnTo>
                  <a:pt x="0" y="0"/>
                </a:lnTo>
                <a:close/>
              </a:path>
            </a:pathLst>
          </a:custGeom>
          <a:blipFill>
            <a:blip r:embed="rId16"/>
            <a:stretch>
              <a:fillRect/>
            </a:stretch>
          </a:blipFill>
        </p:spPr>
      </p:sp>
      <p:sp>
        <p:nvSpPr>
          <p:cNvPr id="22" name="Freeform 22"/>
          <p:cNvSpPr/>
          <p:nvPr/>
        </p:nvSpPr>
        <p:spPr>
          <a:xfrm>
            <a:off x="1323947" y="3559011"/>
            <a:ext cx="740949" cy="457536"/>
          </a:xfrm>
          <a:custGeom>
            <a:avLst/>
            <a:gdLst/>
            <a:ahLst/>
            <a:cxnLst/>
            <a:rect l="l" t="t" r="r" b="b"/>
            <a:pathLst>
              <a:path w="740949" h="457536">
                <a:moveTo>
                  <a:pt x="0" y="0"/>
                </a:moveTo>
                <a:lnTo>
                  <a:pt x="740948" y="0"/>
                </a:lnTo>
                <a:lnTo>
                  <a:pt x="740948" y="457536"/>
                </a:lnTo>
                <a:lnTo>
                  <a:pt x="0" y="457536"/>
                </a:lnTo>
                <a:lnTo>
                  <a:pt x="0" y="0"/>
                </a:lnTo>
                <a:close/>
              </a:path>
            </a:pathLst>
          </a:custGeom>
          <a:blipFill>
            <a:blip r:embed="rId17"/>
            <a:stretch>
              <a:fillRect/>
            </a:stretch>
          </a:blipFill>
        </p:spPr>
      </p:sp>
      <p:sp>
        <p:nvSpPr>
          <p:cNvPr id="23" name="TextBox 23"/>
          <p:cNvSpPr txBox="1"/>
          <p:nvPr/>
        </p:nvSpPr>
        <p:spPr>
          <a:xfrm>
            <a:off x="4279728" y="3005716"/>
            <a:ext cx="10024432" cy="3539430"/>
          </a:xfrm>
          <a:prstGeom prst="rect">
            <a:avLst/>
          </a:prstGeom>
        </p:spPr>
        <p:txBody>
          <a:bodyPr lIns="0" tIns="0" rIns="0" bIns="0" rtlCol="0" anchor="t">
            <a:spAutoFit/>
          </a:bodyPr>
          <a:lstStyle/>
          <a:p>
            <a:pPr algn="ctr"/>
            <a:r>
              <a:rPr lang="vi-VN" sz="11500" b="1">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HOẠT ĐỘNG </a:t>
            </a:r>
            <a:r>
              <a:rPr lang="vi-VN" sz="11500" b="1" smtClean="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4</a:t>
            </a:r>
          </a:p>
          <a:p>
            <a:pPr algn="ctr"/>
            <a:r>
              <a:rPr lang="vi-VN" sz="11500" b="1" smtClean="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 </a:t>
            </a:r>
            <a:r>
              <a:rPr lang="vi-VN" sz="11500" b="1">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VẬN DỤNG</a:t>
            </a:r>
            <a:endParaRPr lang="en-GB" sz="11500">
              <a:solidFill>
                <a:prstClr val="black"/>
              </a:solidFill>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endParaRPr>
          </a:p>
        </p:txBody>
      </p:sp>
      <p:pic>
        <p:nvPicPr>
          <p:cNvPr id="10" name="Picture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342674" y="2558819"/>
            <a:ext cx="9773180" cy="4564810"/>
          </a:xfrm>
          <a:prstGeom prst="rect">
            <a:avLst/>
          </a:prstGeom>
        </p:spPr>
      </p:pic>
    </p:spTree>
    <p:extLst>
      <p:ext uri="{BB962C8B-B14F-4D97-AF65-F5344CB8AC3E}">
        <p14:creationId xmlns:p14="http://schemas.microsoft.com/office/powerpoint/2010/main" val="36246051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145001" y="2255357"/>
            <a:ext cx="11496378" cy="5747483"/>
            <a:chOff x="0" y="0"/>
            <a:chExt cx="3027853" cy="1513740"/>
          </a:xfrm>
        </p:grpSpPr>
        <p:sp>
          <p:nvSpPr>
            <p:cNvPr id="5" name="Freeform 5"/>
            <p:cNvSpPr/>
            <p:nvPr/>
          </p:nvSpPr>
          <p:spPr>
            <a:xfrm>
              <a:off x="0" y="0"/>
              <a:ext cx="3027853" cy="1513740"/>
            </a:xfrm>
            <a:custGeom>
              <a:avLst/>
              <a:gdLst/>
              <a:ahLst/>
              <a:cxnLst/>
              <a:rect l="l" t="t" r="r" b="b"/>
              <a:pathLst>
                <a:path w="3027853" h="1513740">
                  <a:moveTo>
                    <a:pt x="34345" y="0"/>
                  </a:moveTo>
                  <a:lnTo>
                    <a:pt x="2993508" y="0"/>
                  </a:lnTo>
                  <a:cubicBezTo>
                    <a:pt x="3002617" y="0"/>
                    <a:pt x="3011352" y="3618"/>
                    <a:pt x="3017793" y="10059"/>
                  </a:cubicBezTo>
                  <a:cubicBezTo>
                    <a:pt x="3024234" y="16500"/>
                    <a:pt x="3027853" y="25236"/>
                    <a:pt x="3027853" y="34345"/>
                  </a:cubicBezTo>
                  <a:lnTo>
                    <a:pt x="3027853" y="1479396"/>
                  </a:lnTo>
                  <a:cubicBezTo>
                    <a:pt x="3027853" y="1488504"/>
                    <a:pt x="3024234" y="1497240"/>
                    <a:pt x="3017793" y="1503681"/>
                  </a:cubicBezTo>
                  <a:cubicBezTo>
                    <a:pt x="3011352" y="1510122"/>
                    <a:pt x="3002617" y="1513740"/>
                    <a:pt x="2993508" y="1513740"/>
                  </a:cubicBezTo>
                  <a:lnTo>
                    <a:pt x="34345" y="1513740"/>
                  </a:lnTo>
                  <a:cubicBezTo>
                    <a:pt x="25236" y="1513740"/>
                    <a:pt x="16500" y="1510122"/>
                    <a:pt x="10059" y="1503681"/>
                  </a:cubicBezTo>
                  <a:cubicBezTo>
                    <a:pt x="3618" y="1497240"/>
                    <a:pt x="0" y="1488504"/>
                    <a:pt x="0" y="1479396"/>
                  </a:cubicBezTo>
                  <a:lnTo>
                    <a:pt x="0" y="34345"/>
                  </a:lnTo>
                  <a:cubicBezTo>
                    <a:pt x="0" y="25236"/>
                    <a:pt x="3618" y="16500"/>
                    <a:pt x="10059" y="10059"/>
                  </a:cubicBezTo>
                  <a:cubicBezTo>
                    <a:pt x="16500" y="3618"/>
                    <a:pt x="25236" y="0"/>
                    <a:pt x="34345" y="0"/>
                  </a:cubicBezTo>
                  <a:close/>
                </a:path>
              </a:pathLst>
            </a:custGeom>
            <a:solidFill>
              <a:srgbClr val="FFDC96"/>
            </a:solidFill>
          </p:spPr>
        </p:sp>
        <p:sp>
          <p:nvSpPr>
            <p:cNvPr id="6" name="TextBox 6"/>
            <p:cNvSpPr txBox="1"/>
            <p:nvPr/>
          </p:nvSpPr>
          <p:spPr>
            <a:xfrm>
              <a:off x="0" y="-38100"/>
              <a:ext cx="3027853" cy="155184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327265" y="2102957"/>
            <a:ext cx="11633471" cy="5744912"/>
            <a:chOff x="0" y="0"/>
            <a:chExt cx="3063959" cy="1513063"/>
          </a:xfrm>
        </p:grpSpPr>
        <p:sp>
          <p:nvSpPr>
            <p:cNvPr id="8" name="Freeform 8"/>
            <p:cNvSpPr/>
            <p:nvPr/>
          </p:nvSpPr>
          <p:spPr>
            <a:xfrm>
              <a:off x="0" y="0"/>
              <a:ext cx="3063959" cy="1513063"/>
            </a:xfrm>
            <a:custGeom>
              <a:avLst/>
              <a:gdLst/>
              <a:ahLst/>
              <a:cxnLst/>
              <a:rect l="l" t="t" r="r" b="b"/>
              <a:pathLst>
                <a:path w="3063959" h="1513063">
                  <a:moveTo>
                    <a:pt x="33940" y="0"/>
                  </a:moveTo>
                  <a:lnTo>
                    <a:pt x="3030020" y="0"/>
                  </a:lnTo>
                  <a:cubicBezTo>
                    <a:pt x="3048764" y="0"/>
                    <a:pt x="3063959" y="15195"/>
                    <a:pt x="3063959" y="33940"/>
                  </a:cubicBezTo>
                  <a:lnTo>
                    <a:pt x="3063959" y="1479124"/>
                  </a:lnTo>
                  <a:cubicBezTo>
                    <a:pt x="3063959" y="1497868"/>
                    <a:pt x="3048764" y="1513063"/>
                    <a:pt x="3030020" y="1513063"/>
                  </a:cubicBezTo>
                  <a:lnTo>
                    <a:pt x="33940" y="1513063"/>
                  </a:lnTo>
                  <a:cubicBezTo>
                    <a:pt x="15195" y="1513063"/>
                    <a:pt x="0" y="1497868"/>
                    <a:pt x="0" y="1479124"/>
                  </a:cubicBezTo>
                  <a:lnTo>
                    <a:pt x="0" y="33940"/>
                  </a:lnTo>
                  <a:cubicBezTo>
                    <a:pt x="0" y="15195"/>
                    <a:pt x="15195" y="0"/>
                    <a:pt x="33940" y="0"/>
                  </a:cubicBezTo>
                  <a:close/>
                </a:path>
              </a:pathLst>
            </a:custGeom>
            <a:solidFill>
              <a:srgbClr val="FEEDAA"/>
            </a:solidFill>
            <a:ln cap="rnd">
              <a:noFill/>
              <a:prstDash val="solid"/>
              <a:round/>
            </a:ln>
          </p:spPr>
        </p:sp>
        <p:sp>
          <p:nvSpPr>
            <p:cNvPr id="9" name="TextBox 9"/>
            <p:cNvSpPr txBox="1"/>
            <p:nvPr/>
          </p:nvSpPr>
          <p:spPr>
            <a:xfrm>
              <a:off x="0" y="-38100"/>
              <a:ext cx="3063959" cy="155116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a:off x="1207830" y="5931321"/>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1207830" y="497541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2" name="Freeform 12"/>
          <p:cNvSpPr/>
          <p:nvPr/>
        </p:nvSpPr>
        <p:spPr>
          <a:xfrm rot="-1201099">
            <a:off x="16782332" y="6487779"/>
            <a:ext cx="744302" cy="751820"/>
          </a:xfrm>
          <a:custGeom>
            <a:avLst/>
            <a:gdLst/>
            <a:ahLst/>
            <a:cxnLst/>
            <a:rect l="l" t="t" r="r" b="b"/>
            <a:pathLst>
              <a:path w="744302" h="751820">
                <a:moveTo>
                  <a:pt x="0" y="0"/>
                </a:moveTo>
                <a:lnTo>
                  <a:pt x="744302" y="0"/>
                </a:lnTo>
                <a:lnTo>
                  <a:pt x="744302" y="751820"/>
                </a:lnTo>
                <a:lnTo>
                  <a:pt x="0" y="751820"/>
                </a:lnTo>
                <a:lnTo>
                  <a:pt x="0" y="0"/>
                </a:lnTo>
                <a:close/>
              </a:path>
            </a:pathLst>
          </a:custGeom>
          <a:blipFill>
            <a:blip r:embed="rId6"/>
            <a:stretch>
              <a:fillRect/>
            </a:stretch>
          </a:blipFill>
        </p:spPr>
      </p:sp>
      <p:sp>
        <p:nvSpPr>
          <p:cNvPr id="13" name="Freeform 13"/>
          <p:cNvSpPr/>
          <p:nvPr/>
        </p:nvSpPr>
        <p:spPr>
          <a:xfrm>
            <a:off x="1021674" y="845952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7"/>
            <a:stretch>
              <a:fillRect/>
            </a:stretch>
          </a:blipFill>
        </p:spPr>
      </p:sp>
      <p:sp>
        <p:nvSpPr>
          <p:cNvPr id="14" name="Freeform 14"/>
          <p:cNvSpPr/>
          <p:nvPr/>
        </p:nvSpPr>
        <p:spPr>
          <a:xfrm>
            <a:off x="8442125" y="8555289"/>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8"/>
            <a:stretch>
              <a:fillRect/>
            </a:stretch>
          </a:blipFill>
        </p:spPr>
      </p:sp>
      <p:sp>
        <p:nvSpPr>
          <p:cNvPr id="15" name="Freeform 15"/>
          <p:cNvSpPr/>
          <p:nvPr/>
        </p:nvSpPr>
        <p:spPr>
          <a:xfrm rot="-1715897">
            <a:off x="16308099" y="7941405"/>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9"/>
            <a:stretch>
              <a:fillRect/>
            </a:stretch>
          </a:blipFill>
        </p:spPr>
      </p:sp>
      <p:sp>
        <p:nvSpPr>
          <p:cNvPr id="16" name="Freeform 16"/>
          <p:cNvSpPr/>
          <p:nvPr/>
        </p:nvSpPr>
        <p:spPr>
          <a:xfrm rot="-490076">
            <a:off x="15256458" y="8266896"/>
            <a:ext cx="3916000" cy="2785255"/>
          </a:xfrm>
          <a:custGeom>
            <a:avLst/>
            <a:gdLst/>
            <a:ahLst/>
            <a:cxnLst/>
            <a:rect l="l" t="t" r="r" b="b"/>
            <a:pathLst>
              <a:path w="3916000" h="2785255">
                <a:moveTo>
                  <a:pt x="0" y="0"/>
                </a:moveTo>
                <a:lnTo>
                  <a:pt x="3916001" y="0"/>
                </a:lnTo>
                <a:lnTo>
                  <a:pt x="3916001" y="2785255"/>
                </a:lnTo>
                <a:lnTo>
                  <a:pt x="0" y="2785255"/>
                </a:lnTo>
                <a:lnTo>
                  <a:pt x="0" y="0"/>
                </a:lnTo>
                <a:close/>
              </a:path>
            </a:pathLst>
          </a:custGeom>
          <a:blipFill>
            <a:blip r:embed="rId7"/>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9"/>
            <a:stretch>
              <a:fillRect/>
            </a:stretch>
          </a:blipFill>
        </p:spPr>
      </p:sp>
      <p:sp>
        <p:nvSpPr>
          <p:cNvPr id="18" name="Freeform 18"/>
          <p:cNvSpPr/>
          <p:nvPr/>
        </p:nvSpPr>
        <p:spPr>
          <a:xfrm rot="9807132">
            <a:off x="2750390" y="1591444"/>
            <a:ext cx="3606824" cy="1023027"/>
          </a:xfrm>
          <a:custGeom>
            <a:avLst/>
            <a:gdLst/>
            <a:ahLst/>
            <a:cxnLst/>
            <a:rect l="l" t="t" r="r" b="b"/>
            <a:pathLst>
              <a:path w="3606824" h="1023027">
                <a:moveTo>
                  <a:pt x="0" y="0"/>
                </a:moveTo>
                <a:lnTo>
                  <a:pt x="3606825" y="0"/>
                </a:lnTo>
                <a:lnTo>
                  <a:pt x="3606825" y="1023026"/>
                </a:lnTo>
                <a:lnTo>
                  <a:pt x="0" y="102302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9071646" y="378420"/>
            <a:ext cx="774229" cy="514862"/>
          </a:xfrm>
          <a:custGeom>
            <a:avLst/>
            <a:gdLst/>
            <a:ahLst/>
            <a:cxnLst/>
            <a:rect l="l" t="t" r="r" b="b"/>
            <a:pathLst>
              <a:path w="774229" h="514862">
                <a:moveTo>
                  <a:pt x="0" y="0"/>
                </a:moveTo>
                <a:lnTo>
                  <a:pt x="774229" y="0"/>
                </a:lnTo>
                <a:lnTo>
                  <a:pt x="774229" y="514862"/>
                </a:lnTo>
                <a:lnTo>
                  <a:pt x="0" y="514862"/>
                </a:lnTo>
                <a:lnTo>
                  <a:pt x="0" y="0"/>
                </a:lnTo>
                <a:close/>
              </a:path>
            </a:pathLst>
          </a:custGeom>
          <a:blipFill>
            <a:blip r:embed="rId12"/>
            <a:stretch>
              <a:fillRect/>
            </a:stretch>
          </a:blipFill>
        </p:spPr>
      </p:sp>
      <p:sp>
        <p:nvSpPr>
          <p:cNvPr id="20" name="TextBox 20"/>
          <p:cNvSpPr txBox="1"/>
          <p:nvPr/>
        </p:nvSpPr>
        <p:spPr>
          <a:xfrm>
            <a:off x="4688518" y="5355464"/>
            <a:ext cx="9068485" cy="2031325"/>
          </a:xfrm>
          <a:prstGeom prst="rect">
            <a:avLst/>
          </a:prstGeom>
        </p:spPr>
        <p:txBody>
          <a:bodyPr wrap="square" lIns="0" tIns="0" rIns="0" bIns="0" rtlCol="0" anchor="t">
            <a:spAutoFit/>
          </a:bodyPr>
          <a:lstStyle/>
          <a:p>
            <a:pPr algn="ctr"/>
            <a:r>
              <a:rPr lang="da-DK" sz="6600" b="1">
                <a:latin typeface="Times New Roman" panose="02020603050405020304" pitchFamily="18" charset="0"/>
                <a:cs typeface="Times New Roman" panose="02020603050405020304" pitchFamily="18" charset="0"/>
              </a:rPr>
              <a:t>Điền vào chỗ trống trong các câu sau</a:t>
            </a:r>
            <a:endParaRPr lang="en-US" sz="6000">
              <a:solidFill>
                <a:srgbClr val="000000"/>
              </a:solidFill>
              <a:latin typeface="Times New Roman" panose="02020603050405020304" pitchFamily="18" charset="0"/>
              <a:ea typeface="More Sugar Thin"/>
              <a:cs typeface="Times New Roman" panose="02020603050405020304" pitchFamily="18" charset="0"/>
              <a:sym typeface="More Sugar Thin"/>
            </a:endParaRPr>
          </a:p>
        </p:txBody>
      </p:sp>
      <p:sp>
        <p:nvSpPr>
          <p:cNvPr id="21" name="Freeform 21"/>
          <p:cNvSpPr/>
          <p:nvPr/>
        </p:nvSpPr>
        <p:spPr>
          <a:xfrm>
            <a:off x="1028700" y="1476753"/>
            <a:ext cx="611407" cy="464160"/>
          </a:xfrm>
          <a:custGeom>
            <a:avLst/>
            <a:gdLst/>
            <a:ahLst/>
            <a:cxnLst/>
            <a:rect l="l" t="t" r="r" b="b"/>
            <a:pathLst>
              <a:path w="611407" h="464160">
                <a:moveTo>
                  <a:pt x="0" y="0"/>
                </a:moveTo>
                <a:lnTo>
                  <a:pt x="611407" y="0"/>
                </a:lnTo>
                <a:lnTo>
                  <a:pt x="611407" y="464160"/>
                </a:lnTo>
                <a:lnTo>
                  <a:pt x="0" y="464160"/>
                </a:lnTo>
                <a:lnTo>
                  <a:pt x="0" y="0"/>
                </a:lnTo>
                <a:close/>
              </a:path>
            </a:pathLst>
          </a:custGeom>
          <a:blipFill>
            <a:blip r:embed="rId13"/>
            <a:stretch>
              <a:fillRect/>
            </a:stretch>
          </a:blipFill>
        </p:spPr>
      </p:sp>
      <p:sp>
        <p:nvSpPr>
          <p:cNvPr id="22" name="TextBox 22"/>
          <p:cNvSpPr txBox="1"/>
          <p:nvPr/>
        </p:nvSpPr>
        <p:spPr>
          <a:xfrm>
            <a:off x="3658205" y="3783072"/>
            <a:ext cx="10826880" cy="1086836"/>
          </a:xfrm>
          <a:prstGeom prst="rect">
            <a:avLst/>
          </a:prstGeom>
        </p:spPr>
        <p:txBody>
          <a:bodyPr lIns="0" tIns="0" rIns="0" bIns="0" rtlCol="0" anchor="t">
            <a:spAutoFit/>
          </a:bodyPr>
          <a:lstStyle/>
          <a:p>
            <a:pPr algn="ctr">
              <a:lnSpc>
                <a:spcPts val="6720"/>
              </a:lnSpc>
            </a:pPr>
            <a:r>
              <a:rPr lang="vi-VN" sz="11500" b="1">
                <a:effectLst>
                  <a:outerShdw blurRad="38100" dist="38100" dir="2700000" algn="tl">
                    <a:srgbClr val="000000">
                      <a:alpha val="43137"/>
                    </a:srgbClr>
                  </a:outerShdw>
                </a:effectLst>
                <a:latin typeface="#9Slide05 Araura" pitchFamily="2" charset="-93"/>
                <a:cs typeface="Times New Roman" panose="02020603050405020304" pitchFamily="18" charset="0"/>
              </a:rPr>
              <a:t>Ai nhanh hơn</a:t>
            </a:r>
            <a:endParaRPr lang="en-US" sz="9600">
              <a:solidFill>
                <a:srgbClr val="000000"/>
              </a:solidFill>
              <a:effectLst>
                <a:outerShdw blurRad="38100" dist="38100" dir="2700000" algn="tl">
                  <a:srgbClr val="000000">
                    <a:alpha val="43137"/>
                  </a:srgbClr>
                </a:outerShdw>
              </a:effectLst>
              <a:latin typeface="#9Slide05 Araura" pitchFamily="2" charset="-93"/>
              <a:ea typeface="More Sugar"/>
              <a:cs typeface="Times New Roman" panose="02020603050405020304" pitchFamily="18" charset="0"/>
              <a:sym typeface="More Sugar"/>
            </a:endParaRPr>
          </a:p>
        </p:txBody>
      </p:sp>
      <p:sp>
        <p:nvSpPr>
          <p:cNvPr id="23" name="Freeform 23"/>
          <p:cNvSpPr/>
          <p:nvPr/>
        </p:nvSpPr>
        <p:spPr>
          <a:xfrm>
            <a:off x="15383765" y="635851"/>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pic>
        <p:nvPicPr>
          <p:cNvPr id="24" name="Picture 2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572000" y="2579157"/>
            <a:ext cx="9322030" cy="2621336"/>
          </a:xfrm>
          <a:prstGeom prst="rect">
            <a:avLst/>
          </a:prstGeom>
        </p:spPr>
      </p:pic>
    </p:spTree>
    <p:extLst>
      <p:ext uri="{BB962C8B-B14F-4D97-AF65-F5344CB8AC3E}">
        <p14:creationId xmlns:p14="http://schemas.microsoft.com/office/powerpoint/2010/main" val="57903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145001" y="2255357"/>
            <a:ext cx="11496378" cy="5747483"/>
            <a:chOff x="0" y="0"/>
            <a:chExt cx="3027853" cy="1513740"/>
          </a:xfrm>
        </p:grpSpPr>
        <p:sp>
          <p:nvSpPr>
            <p:cNvPr id="5" name="Freeform 5"/>
            <p:cNvSpPr/>
            <p:nvPr/>
          </p:nvSpPr>
          <p:spPr>
            <a:xfrm>
              <a:off x="0" y="0"/>
              <a:ext cx="3027853" cy="1513740"/>
            </a:xfrm>
            <a:custGeom>
              <a:avLst/>
              <a:gdLst/>
              <a:ahLst/>
              <a:cxnLst/>
              <a:rect l="l" t="t" r="r" b="b"/>
              <a:pathLst>
                <a:path w="3027853" h="1513740">
                  <a:moveTo>
                    <a:pt x="34345" y="0"/>
                  </a:moveTo>
                  <a:lnTo>
                    <a:pt x="2993508" y="0"/>
                  </a:lnTo>
                  <a:cubicBezTo>
                    <a:pt x="3002617" y="0"/>
                    <a:pt x="3011352" y="3618"/>
                    <a:pt x="3017793" y="10059"/>
                  </a:cubicBezTo>
                  <a:cubicBezTo>
                    <a:pt x="3024234" y="16500"/>
                    <a:pt x="3027853" y="25236"/>
                    <a:pt x="3027853" y="34345"/>
                  </a:cubicBezTo>
                  <a:lnTo>
                    <a:pt x="3027853" y="1479396"/>
                  </a:lnTo>
                  <a:cubicBezTo>
                    <a:pt x="3027853" y="1488504"/>
                    <a:pt x="3024234" y="1497240"/>
                    <a:pt x="3017793" y="1503681"/>
                  </a:cubicBezTo>
                  <a:cubicBezTo>
                    <a:pt x="3011352" y="1510122"/>
                    <a:pt x="3002617" y="1513740"/>
                    <a:pt x="2993508" y="1513740"/>
                  </a:cubicBezTo>
                  <a:lnTo>
                    <a:pt x="34345" y="1513740"/>
                  </a:lnTo>
                  <a:cubicBezTo>
                    <a:pt x="25236" y="1513740"/>
                    <a:pt x="16500" y="1510122"/>
                    <a:pt x="10059" y="1503681"/>
                  </a:cubicBezTo>
                  <a:cubicBezTo>
                    <a:pt x="3618" y="1497240"/>
                    <a:pt x="0" y="1488504"/>
                    <a:pt x="0" y="1479396"/>
                  </a:cubicBezTo>
                  <a:lnTo>
                    <a:pt x="0" y="34345"/>
                  </a:lnTo>
                  <a:cubicBezTo>
                    <a:pt x="0" y="25236"/>
                    <a:pt x="3618" y="16500"/>
                    <a:pt x="10059" y="10059"/>
                  </a:cubicBezTo>
                  <a:cubicBezTo>
                    <a:pt x="16500" y="3618"/>
                    <a:pt x="25236" y="0"/>
                    <a:pt x="34345" y="0"/>
                  </a:cubicBezTo>
                  <a:close/>
                </a:path>
              </a:pathLst>
            </a:custGeom>
            <a:solidFill>
              <a:srgbClr val="FFDC96"/>
            </a:solidFill>
          </p:spPr>
        </p:sp>
        <p:sp>
          <p:nvSpPr>
            <p:cNvPr id="6" name="TextBox 6"/>
            <p:cNvSpPr txBox="1"/>
            <p:nvPr/>
          </p:nvSpPr>
          <p:spPr>
            <a:xfrm>
              <a:off x="0" y="-38100"/>
              <a:ext cx="3027853" cy="1551840"/>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3327265" y="2102957"/>
            <a:ext cx="11633471" cy="5744912"/>
            <a:chOff x="0" y="0"/>
            <a:chExt cx="3063959" cy="1513063"/>
          </a:xfrm>
        </p:grpSpPr>
        <p:sp>
          <p:nvSpPr>
            <p:cNvPr id="8" name="Freeform 8"/>
            <p:cNvSpPr/>
            <p:nvPr/>
          </p:nvSpPr>
          <p:spPr>
            <a:xfrm>
              <a:off x="0" y="0"/>
              <a:ext cx="3063959" cy="1513063"/>
            </a:xfrm>
            <a:custGeom>
              <a:avLst/>
              <a:gdLst/>
              <a:ahLst/>
              <a:cxnLst/>
              <a:rect l="l" t="t" r="r" b="b"/>
              <a:pathLst>
                <a:path w="3063959" h="1513063">
                  <a:moveTo>
                    <a:pt x="33940" y="0"/>
                  </a:moveTo>
                  <a:lnTo>
                    <a:pt x="3030020" y="0"/>
                  </a:lnTo>
                  <a:cubicBezTo>
                    <a:pt x="3048764" y="0"/>
                    <a:pt x="3063959" y="15195"/>
                    <a:pt x="3063959" y="33940"/>
                  </a:cubicBezTo>
                  <a:lnTo>
                    <a:pt x="3063959" y="1479124"/>
                  </a:lnTo>
                  <a:cubicBezTo>
                    <a:pt x="3063959" y="1497868"/>
                    <a:pt x="3048764" y="1513063"/>
                    <a:pt x="3030020" y="1513063"/>
                  </a:cubicBezTo>
                  <a:lnTo>
                    <a:pt x="33940" y="1513063"/>
                  </a:lnTo>
                  <a:cubicBezTo>
                    <a:pt x="15195" y="1513063"/>
                    <a:pt x="0" y="1497868"/>
                    <a:pt x="0" y="1479124"/>
                  </a:cubicBezTo>
                  <a:lnTo>
                    <a:pt x="0" y="33940"/>
                  </a:lnTo>
                  <a:cubicBezTo>
                    <a:pt x="0" y="15195"/>
                    <a:pt x="15195" y="0"/>
                    <a:pt x="33940" y="0"/>
                  </a:cubicBezTo>
                  <a:close/>
                </a:path>
              </a:pathLst>
            </a:custGeom>
            <a:solidFill>
              <a:srgbClr val="FEEDAA"/>
            </a:solidFill>
            <a:ln cap="rnd">
              <a:noFill/>
              <a:prstDash val="solid"/>
              <a:round/>
            </a:ln>
          </p:spPr>
        </p:sp>
        <p:sp>
          <p:nvSpPr>
            <p:cNvPr id="9" name="TextBox 9"/>
            <p:cNvSpPr txBox="1"/>
            <p:nvPr/>
          </p:nvSpPr>
          <p:spPr>
            <a:xfrm>
              <a:off x="0" y="-38100"/>
              <a:ext cx="3063959" cy="1551163"/>
            </a:xfrm>
            <a:prstGeom prst="rect">
              <a:avLst/>
            </a:prstGeom>
          </p:spPr>
          <p:txBody>
            <a:bodyPr lIns="50800" tIns="50800" rIns="50800" bIns="50800" rtlCol="0" anchor="ctr"/>
            <a:lstStyle/>
            <a:p>
              <a:pPr algn="ctr">
                <a:lnSpc>
                  <a:spcPts val="2659"/>
                </a:lnSpc>
                <a:spcBef>
                  <a:spcPct val="0"/>
                </a:spcBef>
              </a:pPr>
              <a:endParaRPr/>
            </a:p>
          </p:txBody>
        </p:sp>
      </p:grpSp>
      <p:sp>
        <p:nvSpPr>
          <p:cNvPr id="10" name="Freeform 10"/>
          <p:cNvSpPr/>
          <p:nvPr/>
        </p:nvSpPr>
        <p:spPr>
          <a:xfrm>
            <a:off x="1207830" y="5931321"/>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1207830" y="497541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2" name="Freeform 12"/>
          <p:cNvSpPr/>
          <p:nvPr/>
        </p:nvSpPr>
        <p:spPr>
          <a:xfrm rot="-1201099">
            <a:off x="16782332" y="6487779"/>
            <a:ext cx="744302" cy="751820"/>
          </a:xfrm>
          <a:custGeom>
            <a:avLst/>
            <a:gdLst/>
            <a:ahLst/>
            <a:cxnLst/>
            <a:rect l="l" t="t" r="r" b="b"/>
            <a:pathLst>
              <a:path w="744302" h="751820">
                <a:moveTo>
                  <a:pt x="0" y="0"/>
                </a:moveTo>
                <a:lnTo>
                  <a:pt x="744302" y="0"/>
                </a:lnTo>
                <a:lnTo>
                  <a:pt x="744302" y="751820"/>
                </a:lnTo>
                <a:lnTo>
                  <a:pt x="0" y="751820"/>
                </a:lnTo>
                <a:lnTo>
                  <a:pt x="0" y="0"/>
                </a:lnTo>
                <a:close/>
              </a:path>
            </a:pathLst>
          </a:custGeom>
          <a:blipFill>
            <a:blip r:embed="rId6"/>
            <a:stretch>
              <a:fillRect/>
            </a:stretch>
          </a:blipFill>
        </p:spPr>
      </p:sp>
      <p:sp>
        <p:nvSpPr>
          <p:cNvPr id="13" name="Freeform 13"/>
          <p:cNvSpPr/>
          <p:nvPr/>
        </p:nvSpPr>
        <p:spPr>
          <a:xfrm>
            <a:off x="1021674" y="845952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7"/>
            <a:stretch>
              <a:fillRect/>
            </a:stretch>
          </a:blipFill>
        </p:spPr>
      </p:sp>
      <p:sp>
        <p:nvSpPr>
          <p:cNvPr id="14" name="Freeform 14"/>
          <p:cNvSpPr/>
          <p:nvPr/>
        </p:nvSpPr>
        <p:spPr>
          <a:xfrm>
            <a:off x="8442125" y="8555289"/>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8"/>
            <a:stretch>
              <a:fillRect/>
            </a:stretch>
          </a:blipFill>
        </p:spPr>
      </p:sp>
      <p:sp>
        <p:nvSpPr>
          <p:cNvPr id="15" name="Freeform 15"/>
          <p:cNvSpPr/>
          <p:nvPr/>
        </p:nvSpPr>
        <p:spPr>
          <a:xfrm rot="-1715897">
            <a:off x="16308099" y="7941405"/>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9"/>
            <a:stretch>
              <a:fillRect/>
            </a:stretch>
          </a:blipFill>
        </p:spPr>
      </p:sp>
      <p:sp>
        <p:nvSpPr>
          <p:cNvPr id="16" name="Freeform 16"/>
          <p:cNvSpPr/>
          <p:nvPr/>
        </p:nvSpPr>
        <p:spPr>
          <a:xfrm rot="-490076">
            <a:off x="15256458" y="8266896"/>
            <a:ext cx="3916000" cy="2785255"/>
          </a:xfrm>
          <a:custGeom>
            <a:avLst/>
            <a:gdLst/>
            <a:ahLst/>
            <a:cxnLst/>
            <a:rect l="l" t="t" r="r" b="b"/>
            <a:pathLst>
              <a:path w="3916000" h="2785255">
                <a:moveTo>
                  <a:pt x="0" y="0"/>
                </a:moveTo>
                <a:lnTo>
                  <a:pt x="3916001" y="0"/>
                </a:lnTo>
                <a:lnTo>
                  <a:pt x="3916001" y="2785255"/>
                </a:lnTo>
                <a:lnTo>
                  <a:pt x="0" y="2785255"/>
                </a:lnTo>
                <a:lnTo>
                  <a:pt x="0" y="0"/>
                </a:lnTo>
                <a:close/>
              </a:path>
            </a:pathLst>
          </a:custGeom>
          <a:blipFill>
            <a:blip r:embed="rId7"/>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9"/>
            <a:stretch>
              <a:fillRect/>
            </a:stretch>
          </a:blipFill>
        </p:spPr>
      </p:sp>
      <p:sp>
        <p:nvSpPr>
          <p:cNvPr id="18" name="Freeform 18"/>
          <p:cNvSpPr/>
          <p:nvPr/>
        </p:nvSpPr>
        <p:spPr>
          <a:xfrm rot="9807132">
            <a:off x="2750390" y="1591444"/>
            <a:ext cx="3606824" cy="1023027"/>
          </a:xfrm>
          <a:custGeom>
            <a:avLst/>
            <a:gdLst/>
            <a:ahLst/>
            <a:cxnLst/>
            <a:rect l="l" t="t" r="r" b="b"/>
            <a:pathLst>
              <a:path w="3606824" h="1023027">
                <a:moveTo>
                  <a:pt x="0" y="0"/>
                </a:moveTo>
                <a:lnTo>
                  <a:pt x="3606825" y="0"/>
                </a:lnTo>
                <a:lnTo>
                  <a:pt x="3606825" y="1023026"/>
                </a:lnTo>
                <a:lnTo>
                  <a:pt x="0" y="102302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9071646" y="378420"/>
            <a:ext cx="774229" cy="514862"/>
          </a:xfrm>
          <a:custGeom>
            <a:avLst/>
            <a:gdLst/>
            <a:ahLst/>
            <a:cxnLst/>
            <a:rect l="l" t="t" r="r" b="b"/>
            <a:pathLst>
              <a:path w="774229" h="514862">
                <a:moveTo>
                  <a:pt x="0" y="0"/>
                </a:moveTo>
                <a:lnTo>
                  <a:pt x="774229" y="0"/>
                </a:lnTo>
                <a:lnTo>
                  <a:pt x="774229" y="514862"/>
                </a:lnTo>
                <a:lnTo>
                  <a:pt x="0" y="514862"/>
                </a:lnTo>
                <a:lnTo>
                  <a:pt x="0" y="0"/>
                </a:lnTo>
                <a:close/>
              </a:path>
            </a:pathLst>
          </a:custGeom>
          <a:blipFill>
            <a:blip r:embed="rId12"/>
            <a:stretch>
              <a:fillRect/>
            </a:stretch>
          </a:blipFill>
        </p:spPr>
      </p:sp>
      <p:sp>
        <p:nvSpPr>
          <p:cNvPr id="20" name="TextBox 20"/>
          <p:cNvSpPr txBox="1"/>
          <p:nvPr/>
        </p:nvSpPr>
        <p:spPr>
          <a:xfrm>
            <a:off x="3881669" y="3175196"/>
            <a:ext cx="10524661" cy="3539430"/>
          </a:xfrm>
          <a:prstGeom prst="rect">
            <a:avLst/>
          </a:prstGeom>
        </p:spPr>
        <p:txBody>
          <a:bodyPr lIns="0" tIns="0" rIns="0" bIns="0" rtlCol="0" anchor="t">
            <a:spAutoFit/>
          </a:bodyPr>
          <a:lstStyle/>
          <a:p>
            <a:pPr algn="ctr"/>
            <a:r>
              <a:rPr lang="en-US" sz="11500" b="1">
                <a:latin typeface="Times New Roman" panose="02020603050405020304" pitchFamily="18" charset="0"/>
                <a:cs typeface="Times New Roman" panose="02020603050405020304" pitchFamily="18" charset="0"/>
              </a:rPr>
              <a:t>Bài tập 5 </a:t>
            </a:r>
            <a:endParaRPr lang="vi-VN" sz="11500" b="1" smtClean="0">
              <a:latin typeface="Times New Roman" panose="02020603050405020304" pitchFamily="18" charset="0"/>
              <a:cs typeface="Times New Roman" panose="02020603050405020304" pitchFamily="18" charset="0"/>
            </a:endParaRPr>
          </a:p>
          <a:p>
            <a:pPr algn="ctr"/>
            <a:r>
              <a:rPr lang="en-US" sz="11500" b="1" smtClean="0">
                <a:latin typeface="Times New Roman" panose="02020603050405020304" pitchFamily="18" charset="0"/>
                <a:cs typeface="Times New Roman" panose="02020603050405020304" pitchFamily="18" charset="0"/>
              </a:rPr>
              <a:t>trang </a:t>
            </a:r>
            <a:r>
              <a:rPr lang="en-US" sz="11500" b="1">
                <a:latin typeface="Times New Roman" panose="02020603050405020304" pitchFamily="18" charset="0"/>
                <a:cs typeface="Times New Roman" panose="02020603050405020304" pitchFamily="18" charset="0"/>
              </a:rPr>
              <a:t>123</a:t>
            </a:r>
            <a:endParaRPr lang="en-US" sz="9600">
              <a:solidFill>
                <a:srgbClr val="000000"/>
              </a:solidFill>
              <a:latin typeface="Times New Roman" panose="02020603050405020304" pitchFamily="18" charset="0"/>
              <a:ea typeface="More Sugar Thin"/>
              <a:cs typeface="Times New Roman" panose="02020603050405020304" pitchFamily="18" charset="0"/>
              <a:sym typeface="More Sugar Thin"/>
            </a:endParaRPr>
          </a:p>
        </p:txBody>
      </p:sp>
      <p:sp>
        <p:nvSpPr>
          <p:cNvPr id="21" name="Freeform 21"/>
          <p:cNvSpPr/>
          <p:nvPr/>
        </p:nvSpPr>
        <p:spPr>
          <a:xfrm>
            <a:off x="1028700" y="1476753"/>
            <a:ext cx="611407" cy="464160"/>
          </a:xfrm>
          <a:custGeom>
            <a:avLst/>
            <a:gdLst/>
            <a:ahLst/>
            <a:cxnLst/>
            <a:rect l="l" t="t" r="r" b="b"/>
            <a:pathLst>
              <a:path w="611407" h="464160">
                <a:moveTo>
                  <a:pt x="0" y="0"/>
                </a:moveTo>
                <a:lnTo>
                  <a:pt x="611407" y="0"/>
                </a:lnTo>
                <a:lnTo>
                  <a:pt x="611407" y="464160"/>
                </a:lnTo>
                <a:lnTo>
                  <a:pt x="0" y="464160"/>
                </a:lnTo>
                <a:lnTo>
                  <a:pt x="0" y="0"/>
                </a:lnTo>
                <a:close/>
              </a:path>
            </a:pathLst>
          </a:custGeom>
          <a:blipFill>
            <a:blip r:embed="rId13"/>
            <a:stretch>
              <a:fillRect/>
            </a:stretch>
          </a:blipFill>
        </p:spPr>
      </p:sp>
      <p:sp>
        <p:nvSpPr>
          <p:cNvPr id="23" name="Freeform 23"/>
          <p:cNvSpPr/>
          <p:nvPr/>
        </p:nvSpPr>
        <p:spPr>
          <a:xfrm>
            <a:off x="15383765" y="635851"/>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162773" flipH="1">
            <a:off x="-2412654" y="8310079"/>
            <a:ext cx="24395033" cy="9453075"/>
          </a:xfrm>
          <a:custGeom>
            <a:avLst/>
            <a:gdLst/>
            <a:ahLst/>
            <a:cxnLst/>
            <a:rect l="l" t="t" r="r" b="b"/>
            <a:pathLst>
              <a:path w="24395033" h="9453075">
                <a:moveTo>
                  <a:pt x="24395033" y="0"/>
                </a:moveTo>
                <a:lnTo>
                  <a:pt x="0" y="0"/>
                </a:lnTo>
                <a:lnTo>
                  <a:pt x="0" y="9453076"/>
                </a:lnTo>
                <a:lnTo>
                  <a:pt x="24395033" y="9453076"/>
                </a:lnTo>
                <a:lnTo>
                  <a:pt x="24395033" y="0"/>
                </a:lnTo>
                <a:close/>
              </a:path>
            </a:pathLst>
          </a:custGeom>
          <a:blipFill>
            <a:blip r:embed="rId3"/>
            <a:stretch>
              <a:fillRect/>
            </a:stretch>
          </a:blipFill>
        </p:spPr>
      </p:sp>
      <p:grpSp>
        <p:nvGrpSpPr>
          <p:cNvPr id="4" name="Group 4"/>
          <p:cNvGrpSpPr/>
          <p:nvPr/>
        </p:nvGrpSpPr>
        <p:grpSpPr>
          <a:xfrm>
            <a:off x="9105458" y="1430655"/>
            <a:ext cx="8306242" cy="3396453"/>
            <a:chOff x="0" y="0"/>
            <a:chExt cx="2187652" cy="894539"/>
          </a:xfrm>
        </p:grpSpPr>
        <p:sp>
          <p:nvSpPr>
            <p:cNvPr id="5" name="Freeform 5"/>
            <p:cNvSpPr/>
            <p:nvPr/>
          </p:nvSpPr>
          <p:spPr>
            <a:xfrm>
              <a:off x="0" y="0"/>
              <a:ext cx="2187652" cy="894539"/>
            </a:xfrm>
            <a:custGeom>
              <a:avLst/>
              <a:gdLst/>
              <a:ahLst/>
              <a:cxnLst/>
              <a:rect l="l" t="t" r="r" b="b"/>
              <a:pathLst>
                <a:path w="2187652" h="894539">
                  <a:moveTo>
                    <a:pt x="47535" y="0"/>
                  </a:moveTo>
                  <a:lnTo>
                    <a:pt x="2140117" y="0"/>
                  </a:lnTo>
                  <a:cubicBezTo>
                    <a:pt x="2152724" y="0"/>
                    <a:pt x="2164815" y="5008"/>
                    <a:pt x="2173730" y="13923"/>
                  </a:cubicBezTo>
                  <a:cubicBezTo>
                    <a:pt x="2182644" y="22837"/>
                    <a:pt x="2187652" y="34928"/>
                    <a:pt x="2187652" y="47535"/>
                  </a:cubicBezTo>
                  <a:lnTo>
                    <a:pt x="2187652" y="847004"/>
                  </a:lnTo>
                  <a:cubicBezTo>
                    <a:pt x="2187652" y="873257"/>
                    <a:pt x="2166370" y="894539"/>
                    <a:pt x="2140117" y="894539"/>
                  </a:cubicBezTo>
                  <a:lnTo>
                    <a:pt x="47535" y="894539"/>
                  </a:lnTo>
                  <a:cubicBezTo>
                    <a:pt x="21282" y="894539"/>
                    <a:pt x="0" y="873257"/>
                    <a:pt x="0" y="847004"/>
                  </a:cubicBezTo>
                  <a:lnTo>
                    <a:pt x="0" y="47535"/>
                  </a:lnTo>
                  <a:cubicBezTo>
                    <a:pt x="0" y="21282"/>
                    <a:pt x="21282" y="0"/>
                    <a:pt x="47535" y="0"/>
                  </a:cubicBezTo>
                  <a:close/>
                </a:path>
              </a:pathLst>
            </a:custGeom>
            <a:solidFill>
              <a:srgbClr val="FAE6DB"/>
            </a:solidFill>
          </p:spPr>
        </p:sp>
        <p:sp>
          <p:nvSpPr>
            <p:cNvPr id="6" name="TextBox 6"/>
            <p:cNvSpPr txBox="1"/>
            <p:nvPr/>
          </p:nvSpPr>
          <p:spPr>
            <a:xfrm>
              <a:off x="0" y="-38100"/>
              <a:ext cx="2187652" cy="932639"/>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8953058" y="1278255"/>
            <a:ext cx="8306242" cy="3384535"/>
            <a:chOff x="0" y="0"/>
            <a:chExt cx="2187652" cy="891400"/>
          </a:xfrm>
        </p:grpSpPr>
        <p:sp>
          <p:nvSpPr>
            <p:cNvPr id="8" name="Freeform 8"/>
            <p:cNvSpPr/>
            <p:nvPr/>
          </p:nvSpPr>
          <p:spPr>
            <a:xfrm>
              <a:off x="0" y="0"/>
              <a:ext cx="2187652" cy="891400"/>
            </a:xfrm>
            <a:custGeom>
              <a:avLst/>
              <a:gdLst/>
              <a:ahLst/>
              <a:cxnLst/>
              <a:rect l="l" t="t" r="r" b="b"/>
              <a:pathLst>
                <a:path w="2187652" h="891400">
                  <a:moveTo>
                    <a:pt x="47535" y="0"/>
                  </a:moveTo>
                  <a:lnTo>
                    <a:pt x="2140117" y="0"/>
                  </a:lnTo>
                  <a:cubicBezTo>
                    <a:pt x="2152724" y="0"/>
                    <a:pt x="2164815" y="5008"/>
                    <a:pt x="2173730" y="13923"/>
                  </a:cubicBezTo>
                  <a:cubicBezTo>
                    <a:pt x="2182644" y="22837"/>
                    <a:pt x="2187652" y="34928"/>
                    <a:pt x="2187652" y="47535"/>
                  </a:cubicBezTo>
                  <a:lnTo>
                    <a:pt x="2187652" y="843865"/>
                  </a:lnTo>
                  <a:cubicBezTo>
                    <a:pt x="2187652" y="870118"/>
                    <a:pt x="2166370" y="891400"/>
                    <a:pt x="2140117" y="891400"/>
                  </a:cubicBezTo>
                  <a:lnTo>
                    <a:pt x="47535" y="891400"/>
                  </a:lnTo>
                  <a:cubicBezTo>
                    <a:pt x="34928" y="891400"/>
                    <a:pt x="22837" y="886392"/>
                    <a:pt x="13923" y="877477"/>
                  </a:cubicBezTo>
                  <a:cubicBezTo>
                    <a:pt x="5008" y="868563"/>
                    <a:pt x="0" y="856472"/>
                    <a:pt x="0" y="843865"/>
                  </a:cubicBezTo>
                  <a:lnTo>
                    <a:pt x="0" y="47535"/>
                  </a:lnTo>
                  <a:cubicBezTo>
                    <a:pt x="0" y="21282"/>
                    <a:pt x="21282" y="0"/>
                    <a:pt x="47535" y="0"/>
                  </a:cubicBezTo>
                  <a:close/>
                </a:path>
              </a:pathLst>
            </a:custGeom>
            <a:solidFill>
              <a:srgbClr val="FDFCF4"/>
            </a:solidFill>
          </p:spPr>
        </p:sp>
        <p:sp>
          <p:nvSpPr>
            <p:cNvPr id="9" name="TextBox 9"/>
            <p:cNvSpPr txBox="1"/>
            <p:nvPr/>
          </p:nvSpPr>
          <p:spPr>
            <a:xfrm>
              <a:off x="0" y="-38100"/>
              <a:ext cx="2187652" cy="929500"/>
            </a:xfrm>
            <a:prstGeom prst="rect">
              <a:avLst/>
            </a:prstGeom>
          </p:spPr>
          <p:txBody>
            <a:bodyPr lIns="50800" tIns="50800" rIns="50800" bIns="50800" rtlCol="0" anchor="ctr"/>
            <a:lstStyle/>
            <a:p>
              <a:pPr algn="ctr">
                <a:lnSpc>
                  <a:spcPts val="2659"/>
                </a:lnSpc>
              </a:pPr>
              <a:endParaRPr/>
            </a:p>
          </p:txBody>
        </p:sp>
      </p:grpSp>
      <p:sp>
        <p:nvSpPr>
          <p:cNvPr id="10" name="Freeform 10"/>
          <p:cNvSpPr/>
          <p:nvPr/>
        </p:nvSpPr>
        <p:spPr>
          <a:xfrm>
            <a:off x="11756475" y="968386"/>
            <a:ext cx="2699407" cy="619739"/>
          </a:xfrm>
          <a:custGeom>
            <a:avLst/>
            <a:gdLst/>
            <a:ahLst/>
            <a:cxnLst/>
            <a:rect l="l" t="t" r="r" b="b"/>
            <a:pathLst>
              <a:path w="2699407" h="619739">
                <a:moveTo>
                  <a:pt x="0" y="0"/>
                </a:moveTo>
                <a:lnTo>
                  <a:pt x="2699407" y="0"/>
                </a:lnTo>
                <a:lnTo>
                  <a:pt x="2699407" y="619738"/>
                </a:lnTo>
                <a:lnTo>
                  <a:pt x="0" y="619738"/>
                </a:lnTo>
                <a:lnTo>
                  <a:pt x="0" y="0"/>
                </a:lnTo>
                <a:close/>
              </a:path>
            </a:pathLst>
          </a:custGeom>
          <a:blipFill>
            <a:blip r:embed="rId4"/>
            <a:stretch>
              <a:fillRect/>
            </a:stretch>
          </a:blipFill>
        </p:spPr>
      </p:sp>
      <p:sp>
        <p:nvSpPr>
          <p:cNvPr id="11" name="Freeform 11"/>
          <p:cNvSpPr/>
          <p:nvPr/>
        </p:nvSpPr>
        <p:spPr>
          <a:xfrm flipH="1">
            <a:off x="2009293" y="4827108"/>
            <a:ext cx="5340493" cy="4833147"/>
          </a:xfrm>
          <a:custGeom>
            <a:avLst/>
            <a:gdLst/>
            <a:ahLst/>
            <a:cxnLst/>
            <a:rect l="l" t="t" r="r" b="b"/>
            <a:pathLst>
              <a:path w="5340493" h="4833147">
                <a:moveTo>
                  <a:pt x="5340493" y="0"/>
                </a:moveTo>
                <a:lnTo>
                  <a:pt x="0" y="0"/>
                </a:lnTo>
                <a:lnTo>
                  <a:pt x="0" y="4833147"/>
                </a:lnTo>
                <a:lnTo>
                  <a:pt x="5340493" y="4833147"/>
                </a:lnTo>
                <a:lnTo>
                  <a:pt x="5340493" y="0"/>
                </a:lnTo>
                <a:close/>
              </a:path>
            </a:pathLst>
          </a:custGeom>
          <a:blipFill>
            <a:blip r:embed="rId5"/>
            <a:stretch>
              <a:fillRect/>
            </a:stretch>
          </a:blipFill>
        </p:spPr>
      </p:sp>
      <p:sp>
        <p:nvSpPr>
          <p:cNvPr id="12" name="Freeform 12"/>
          <p:cNvSpPr/>
          <p:nvPr/>
        </p:nvSpPr>
        <p:spPr>
          <a:xfrm>
            <a:off x="788290" y="3399747"/>
            <a:ext cx="1174951" cy="675597"/>
          </a:xfrm>
          <a:custGeom>
            <a:avLst/>
            <a:gdLst/>
            <a:ahLst/>
            <a:cxnLst/>
            <a:rect l="l" t="t" r="r" b="b"/>
            <a:pathLst>
              <a:path w="1174951" h="675597">
                <a:moveTo>
                  <a:pt x="0" y="0"/>
                </a:moveTo>
                <a:lnTo>
                  <a:pt x="1174951" y="0"/>
                </a:lnTo>
                <a:lnTo>
                  <a:pt x="1174951" y="675597"/>
                </a:lnTo>
                <a:lnTo>
                  <a:pt x="0" y="675597"/>
                </a:lnTo>
                <a:lnTo>
                  <a:pt x="0" y="0"/>
                </a:lnTo>
                <a:close/>
              </a:path>
            </a:pathLst>
          </a:custGeom>
          <a:blipFill>
            <a:blip r:embed="rId6"/>
            <a:stretch>
              <a:fillRect/>
            </a:stretch>
          </a:blipFill>
        </p:spPr>
      </p:sp>
      <p:sp>
        <p:nvSpPr>
          <p:cNvPr id="13" name="Freeform 13"/>
          <p:cNvSpPr/>
          <p:nvPr/>
        </p:nvSpPr>
        <p:spPr>
          <a:xfrm>
            <a:off x="7503162" y="752613"/>
            <a:ext cx="960304" cy="552175"/>
          </a:xfrm>
          <a:custGeom>
            <a:avLst/>
            <a:gdLst/>
            <a:ahLst/>
            <a:cxnLst/>
            <a:rect l="l" t="t" r="r" b="b"/>
            <a:pathLst>
              <a:path w="960304" h="552175">
                <a:moveTo>
                  <a:pt x="0" y="0"/>
                </a:moveTo>
                <a:lnTo>
                  <a:pt x="960304" y="0"/>
                </a:lnTo>
                <a:lnTo>
                  <a:pt x="960304" y="552174"/>
                </a:lnTo>
                <a:lnTo>
                  <a:pt x="0" y="552174"/>
                </a:lnTo>
                <a:lnTo>
                  <a:pt x="0" y="0"/>
                </a:lnTo>
                <a:close/>
              </a:path>
            </a:pathLst>
          </a:custGeom>
          <a:blipFill>
            <a:blip r:embed="rId7"/>
            <a:stretch>
              <a:fillRect/>
            </a:stretch>
          </a:blipFill>
        </p:spPr>
      </p:sp>
      <p:sp>
        <p:nvSpPr>
          <p:cNvPr id="14" name="TextBox 14"/>
          <p:cNvSpPr txBox="1"/>
          <p:nvPr/>
        </p:nvSpPr>
        <p:spPr>
          <a:xfrm>
            <a:off x="1375765" y="1948734"/>
            <a:ext cx="6607548" cy="1059201"/>
          </a:xfrm>
          <a:prstGeom prst="rect">
            <a:avLst/>
          </a:prstGeom>
        </p:spPr>
        <p:txBody>
          <a:bodyPr lIns="0" tIns="0" rIns="0" bIns="0" rtlCol="0" anchor="t">
            <a:spAutoFit/>
          </a:bodyPr>
          <a:lstStyle/>
          <a:p>
            <a:pPr algn="ctr">
              <a:lnSpc>
                <a:spcPts val="6720"/>
              </a:lnSpc>
            </a:pPr>
            <a:r>
              <a:rPr lang="en-US" sz="13800" b="1" i="1">
                <a:latin typeface="Times New Roman" panose="02020603050405020304" pitchFamily="18" charset="0"/>
                <a:cs typeface="Times New Roman" panose="02020603050405020304" pitchFamily="18" charset="0"/>
              </a:rPr>
              <a:t>Gợi ý</a:t>
            </a:r>
            <a:endParaRPr lang="en-US" sz="11500">
              <a:solidFill>
                <a:srgbClr val="000000"/>
              </a:solidFill>
              <a:latin typeface="Times New Roman" panose="02020603050405020304" pitchFamily="18" charset="0"/>
              <a:ea typeface="More Sugar"/>
              <a:cs typeface="Times New Roman" panose="02020603050405020304" pitchFamily="18" charset="0"/>
              <a:sym typeface="More Sugar"/>
            </a:endParaRPr>
          </a:p>
        </p:txBody>
      </p:sp>
      <p:sp>
        <p:nvSpPr>
          <p:cNvPr id="15" name="TextBox 15"/>
          <p:cNvSpPr txBox="1"/>
          <p:nvPr/>
        </p:nvSpPr>
        <p:spPr>
          <a:xfrm>
            <a:off x="9359078" y="1773177"/>
            <a:ext cx="7755536" cy="2215991"/>
          </a:xfrm>
          <a:prstGeom prst="rect">
            <a:avLst/>
          </a:prstGeom>
        </p:spPr>
        <p:txBody>
          <a:bodyPr lIns="0" tIns="0" rIns="0" bIns="0" rtlCol="0" anchor="t">
            <a:spAutoFit/>
          </a:bodyPr>
          <a:lstStyle/>
          <a:p>
            <a:pPr algn="ctr"/>
            <a:r>
              <a:rPr lang="vi-VN" sz="4800" b="1" i="1">
                <a:latin typeface="Times New Roman" panose="02020603050405020304" pitchFamily="18" charset="0"/>
                <a:cs typeface="Times New Roman" panose="02020603050405020304" pitchFamily="18" charset="0"/>
              </a:rPr>
              <a:t>Hình </a:t>
            </a:r>
            <a:r>
              <a:rPr lang="vi-VN" sz="4800" b="1" i="1" smtClean="0">
                <a:latin typeface="Times New Roman" panose="02020603050405020304" pitchFamily="18" charset="0"/>
                <a:cs typeface="Times New Roman" panose="02020603050405020304" pitchFamily="18" charset="0"/>
              </a:rPr>
              <a:t>thức</a:t>
            </a:r>
          </a:p>
          <a:p>
            <a:pPr algn="just"/>
            <a:r>
              <a:rPr lang="vi-VN" sz="4800" smtClean="0">
                <a:latin typeface="Times New Roman" panose="02020603050405020304" pitchFamily="18" charset="0"/>
                <a:cs typeface="Times New Roman" panose="02020603050405020304" pitchFamily="18" charset="0"/>
              </a:rPr>
              <a:t>là </a:t>
            </a:r>
            <a:r>
              <a:rPr lang="vi-VN" sz="4800">
                <a:latin typeface="Times New Roman" panose="02020603050405020304" pitchFamily="18" charset="0"/>
                <a:cs typeface="Times New Roman" panose="02020603050405020304" pitchFamily="18" charset="0"/>
              </a:rPr>
              <a:t>một đoạn văn nghị luận xã hội (khoảng 8 – 10 dòng)</a:t>
            </a:r>
            <a:endParaRPr lang="en-GB" sz="4800">
              <a:latin typeface="Times New Roman" panose="02020603050405020304" pitchFamily="18" charset="0"/>
              <a:cs typeface="Times New Roman" panose="02020603050405020304" pitchFamily="18" charset="0"/>
            </a:endParaRPr>
          </a:p>
        </p:txBody>
      </p:sp>
      <p:grpSp>
        <p:nvGrpSpPr>
          <p:cNvPr id="17" name="Group 17"/>
          <p:cNvGrpSpPr/>
          <p:nvPr/>
        </p:nvGrpSpPr>
        <p:grpSpPr>
          <a:xfrm>
            <a:off x="9105458" y="5861847"/>
            <a:ext cx="8306242" cy="3396453"/>
            <a:chOff x="0" y="0"/>
            <a:chExt cx="2187652" cy="894539"/>
          </a:xfrm>
        </p:grpSpPr>
        <p:sp>
          <p:nvSpPr>
            <p:cNvPr id="18" name="Freeform 18"/>
            <p:cNvSpPr/>
            <p:nvPr/>
          </p:nvSpPr>
          <p:spPr>
            <a:xfrm>
              <a:off x="0" y="0"/>
              <a:ext cx="2187652" cy="894539"/>
            </a:xfrm>
            <a:custGeom>
              <a:avLst/>
              <a:gdLst/>
              <a:ahLst/>
              <a:cxnLst/>
              <a:rect l="l" t="t" r="r" b="b"/>
              <a:pathLst>
                <a:path w="2187652" h="894539">
                  <a:moveTo>
                    <a:pt x="47535" y="0"/>
                  </a:moveTo>
                  <a:lnTo>
                    <a:pt x="2140117" y="0"/>
                  </a:lnTo>
                  <a:cubicBezTo>
                    <a:pt x="2152724" y="0"/>
                    <a:pt x="2164815" y="5008"/>
                    <a:pt x="2173730" y="13923"/>
                  </a:cubicBezTo>
                  <a:cubicBezTo>
                    <a:pt x="2182644" y="22837"/>
                    <a:pt x="2187652" y="34928"/>
                    <a:pt x="2187652" y="47535"/>
                  </a:cubicBezTo>
                  <a:lnTo>
                    <a:pt x="2187652" y="847004"/>
                  </a:lnTo>
                  <a:cubicBezTo>
                    <a:pt x="2187652" y="873257"/>
                    <a:pt x="2166370" y="894539"/>
                    <a:pt x="2140117" y="894539"/>
                  </a:cubicBezTo>
                  <a:lnTo>
                    <a:pt x="47535" y="894539"/>
                  </a:lnTo>
                  <a:cubicBezTo>
                    <a:pt x="21282" y="894539"/>
                    <a:pt x="0" y="873257"/>
                    <a:pt x="0" y="847004"/>
                  </a:cubicBezTo>
                  <a:lnTo>
                    <a:pt x="0" y="47535"/>
                  </a:lnTo>
                  <a:cubicBezTo>
                    <a:pt x="0" y="21282"/>
                    <a:pt x="21282" y="0"/>
                    <a:pt x="47535" y="0"/>
                  </a:cubicBezTo>
                  <a:close/>
                </a:path>
              </a:pathLst>
            </a:custGeom>
            <a:solidFill>
              <a:srgbClr val="FAE6DB"/>
            </a:solidFill>
          </p:spPr>
        </p:sp>
        <p:sp>
          <p:nvSpPr>
            <p:cNvPr id="19" name="TextBox 19"/>
            <p:cNvSpPr txBox="1"/>
            <p:nvPr/>
          </p:nvSpPr>
          <p:spPr>
            <a:xfrm>
              <a:off x="0" y="-38100"/>
              <a:ext cx="2187652" cy="932639"/>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a:off x="8953058" y="5709447"/>
            <a:ext cx="8306242" cy="3384535"/>
            <a:chOff x="0" y="0"/>
            <a:chExt cx="2187652" cy="891400"/>
          </a:xfrm>
        </p:grpSpPr>
        <p:sp>
          <p:nvSpPr>
            <p:cNvPr id="21" name="Freeform 21"/>
            <p:cNvSpPr/>
            <p:nvPr/>
          </p:nvSpPr>
          <p:spPr>
            <a:xfrm>
              <a:off x="0" y="0"/>
              <a:ext cx="2187652" cy="891400"/>
            </a:xfrm>
            <a:custGeom>
              <a:avLst/>
              <a:gdLst/>
              <a:ahLst/>
              <a:cxnLst/>
              <a:rect l="l" t="t" r="r" b="b"/>
              <a:pathLst>
                <a:path w="2187652" h="891400">
                  <a:moveTo>
                    <a:pt x="47535" y="0"/>
                  </a:moveTo>
                  <a:lnTo>
                    <a:pt x="2140117" y="0"/>
                  </a:lnTo>
                  <a:cubicBezTo>
                    <a:pt x="2152724" y="0"/>
                    <a:pt x="2164815" y="5008"/>
                    <a:pt x="2173730" y="13923"/>
                  </a:cubicBezTo>
                  <a:cubicBezTo>
                    <a:pt x="2182644" y="22837"/>
                    <a:pt x="2187652" y="34928"/>
                    <a:pt x="2187652" y="47535"/>
                  </a:cubicBezTo>
                  <a:lnTo>
                    <a:pt x="2187652" y="843865"/>
                  </a:lnTo>
                  <a:cubicBezTo>
                    <a:pt x="2187652" y="870118"/>
                    <a:pt x="2166370" y="891400"/>
                    <a:pt x="2140117" y="891400"/>
                  </a:cubicBezTo>
                  <a:lnTo>
                    <a:pt x="47535" y="891400"/>
                  </a:lnTo>
                  <a:cubicBezTo>
                    <a:pt x="34928" y="891400"/>
                    <a:pt x="22837" y="886392"/>
                    <a:pt x="13923" y="877477"/>
                  </a:cubicBezTo>
                  <a:cubicBezTo>
                    <a:pt x="5008" y="868563"/>
                    <a:pt x="0" y="856472"/>
                    <a:pt x="0" y="843865"/>
                  </a:cubicBezTo>
                  <a:lnTo>
                    <a:pt x="0" y="47535"/>
                  </a:lnTo>
                  <a:cubicBezTo>
                    <a:pt x="0" y="21282"/>
                    <a:pt x="21282" y="0"/>
                    <a:pt x="47535" y="0"/>
                  </a:cubicBezTo>
                  <a:close/>
                </a:path>
              </a:pathLst>
            </a:custGeom>
            <a:solidFill>
              <a:srgbClr val="FDFCF4"/>
            </a:solidFill>
          </p:spPr>
        </p:sp>
        <p:sp>
          <p:nvSpPr>
            <p:cNvPr id="22" name="TextBox 22"/>
            <p:cNvSpPr txBox="1"/>
            <p:nvPr/>
          </p:nvSpPr>
          <p:spPr>
            <a:xfrm>
              <a:off x="0" y="-38100"/>
              <a:ext cx="2187652" cy="929500"/>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a:off x="11756475" y="5399577"/>
            <a:ext cx="2699407" cy="619739"/>
          </a:xfrm>
          <a:custGeom>
            <a:avLst/>
            <a:gdLst/>
            <a:ahLst/>
            <a:cxnLst/>
            <a:rect l="l" t="t" r="r" b="b"/>
            <a:pathLst>
              <a:path w="2699407" h="619739">
                <a:moveTo>
                  <a:pt x="0" y="0"/>
                </a:moveTo>
                <a:lnTo>
                  <a:pt x="2699407" y="0"/>
                </a:lnTo>
                <a:lnTo>
                  <a:pt x="2699407" y="619739"/>
                </a:lnTo>
                <a:lnTo>
                  <a:pt x="0" y="619739"/>
                </a:lnTo>
                <a:lnTo>
                  <a:pt x="0" y="0"/>
                </a:lnTo>
                <a:close/>
              </a:path>
            </a:pathLst>
          </a:custGeom>
          <a:blipFill>
            <a:blip r:embed="rId4"/>
            <a:stretch>
              <a:fillRect/>
            </a:stretch>
          </a:blipFill>
        </p:spPr>
      </p:sp>
      <p:sp>
        <p:nvSpPr>
          <p:cNvPr id="25" name="TextBox 25"/>
          <p:cNvSpPr txBox="1"/>
          <p:nvPr/>
        </p:nvSpPr>
        <p:spPr>
          <a:xfrm>
            <a:off x="9348274" y="6381528"/>
            <a:ext cx="7755536" cy="2215991"/>
          </a:xfrm>
          <a:prstGeom prst="rect">
            <a:avLst/>
          </a:prstGeom>
        </p:spPr>
        <p:txBody>
          <a:bodyPr lIns="0" tIns="0" rIns="0" bIns="0" rtlCol="0" anchor="t">
            <a:spAutoFit/>
          </a:bodyPr>
          <a:lstStyle/>
          <a:p>
            <a:pPr lvl="0" algn="ctr">
              <a:spcBef>
                <a:spcPct val="0"/>
              </a:spcBef>
            </a:pPr>
            <a:r>
              <a:rPr lang="en-US" sz="4800" b="1" i="1">
                <a:latin typeface="Times New Roman" panose="02020603050405020304" pitchFamily="18" charset="0"/>
                <a:cs typeface="Times New Roman" panose="02020603050405020304" pitchFamily="18" charset="0"/>
              </a:rPr>
              <a:t>Nội </a:t>
            </a:r>
            <a:r>
              <a:rPr lang="en-US" sz="4800" b="1" i="1" smtClean="0">
                <a:latin typeface="Times New Roman" panose="02020603050405020304" pitchFamily="18" charset="0"/>
                <a:cs typeface="Times New Roman" panose="02020603050405020304" pitchFamily="18" charset="0"/>
              </a:rPr>
              <a:t>dung</a:t>
            </a:r>
            <a:endParaRPr lang="vi-VN" sz="4800" b="1" i="1" smtClean="0">
              <a:latin typeface="Times New Roman" panose="02020603050405020304" pitchFamily="18" charset="0"/>
              <a:cs typeface="Times New Roman" panose="02020603050405020304" pitchFamily="18" charset="0"/>
            </a:endParaRPr>
          </a:p>
          <a:p>
            <a:pPr lvl="0" algn="just">
              <a:spcBef>
                <a:spcPct val="0"/>
              </a:spcBef>
            </a:pPr>
            <a:r>
              <a:rPr lang="en-US" sz="4800" smtClean="0">
                <a:latin typeface="Times New Roman" panose="02020603050405020304" pitchFamily="18" charset="0"/>
                <a:cs typeface="Times New Roman" panose="02020603050405020304" pitchFamily="18" charset="0"/>
              </a:rPr>
              <a:t>Vai </a:t>
            </a:r>
            <a:r>
              <a:rPr lang="en-US" sz="4800">
                <a:latin typeface="Times New Roman" panose="02020603050405020304" pitchFamily="18" charset="0"/>
                <a:cs typeface="Times New Roman" panose="02020603050405020304" pitchFamily="18" charset="0"/>
              </a:rPr>
              <a:t>trò của việc đọc sách đối với sự phát triển của mỗi người</a:t>
            </a:r>
            <a:endParaRPr lang="en-US" sz="4400">
              <a:solidFill>
                <a:srgbClr val="000000"/>
              </a:solidFill>
              <a:latin typeface="Times New Roman" panose="02020603050405020304" pitchFamily="18" charset="0"/>
              <a:ea typeface="More Sugar Thin"/>
              <a:cs typeface="Times New Roman" panose="02020603050405020304" pitchFamily="18" charset="0"/>
              <a:sym typeface="More Sugar Thi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arn(inVertic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in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7816219"/>
            <a:ext cx="24395033" cy="9453075"/>
          </a:xfrm>
          <a:custGeom>
            <a:avLst/>
            <a:gdLst/>
            <a:ahLst/>
            <a:cxnLst/>
            <a:rect l="l" t="t" r="r" b="b"/>
            <a:pathLst>
              <a:path w="24395033" h="9453075">
                <a:moveTo>
                  <a:pt x="0" y="0"/>
                </a:moveTo>
                <a:lnTo>
                  <a:pt x="24395033" y="0"/>
                </a:lnTo>
                <a:lnTo>
                  <a:pt x="24395033" y="9453075"/>
                </a:lnTo>
                <a:lnTo>
                  <a:pt x="0" y="9453075"/>
                </a:lnTo>
                <a:lnTo>
                  <a:pt x="0" y="0"/>
                </a:lnTo>
                <a:close/>
              </a:path>
            </a:pathLst>
          </a:custGeom>
          <a:blipFill>
            <a:blip r:embed="rId3"/>
            <a:stretch>
              <a:fillRect/>
            </a:stretch>
          </a:blipFill>
        </p:spPr>
      </p:sp>
      <p:grpSp>
        <p:nvGrpSpPr>
          <p:cNvPr id="4" name="Group 4"/>
          <p:cNvGrpSpPr/>
          <p:nvPr/>
        </p:nvGrpSpPr>
        <p:grpSpPr>
          <a:xfrm>
            <a:off x="780888" y="1181100"/>
            <a:ext cx="8917850" cy="8229600"/>
            <a:chOff x="0" y="0"/>
            <a:chExt cx="2348734" cy="2167467"/>
          </a:xfrm>
        </p:grpSpPr>
        <p:sp>
          <p:nvSpPr>
            <p:cNvPr id="5" name="Freeform 5"/>
            <p:cNvSpPr/>
            <p:nvPr/>
          </p:nvSpPr>
          <p:spPr>
            <a:xfrm>
              <a:off x="0" y="0"/>
              <a:ext cx="2348734" cy="2167467"/>
            </a:xfrm>
            <a:custGeom>
              <a:avLst/>
              <a:gdLst/>
              <a:ahLst/>
              <a:cxnLst/>
              <a:rect l="l" t="t" r="r" b="b"/>
              <a:pathLst>
                <a:path w="2348734" h="2167467">
                  <a:moveTo>
                    <a:pt x="44275" y="0"/>
                  </a:moveTo>
                  <a:lnTo>
                    <a:pt x="2304459" y="0"/>
                  </a:lnTo>
                  <a:cubicBezTo>
                    <a:pt x="2316202" y="0"/>
                    <a:pt x="2327463" y="4665"/>
                    <a:pt x="2335766" y="12968"/>
                  </a:cubicBezTo>
                  <a:cubicBezTo>
                    <a:pt x="2344070" y="21271"/>
                    <a:pt x="2348734" y="32533"/>
                    <a:pt x="2348734" y="44275"/>
                  </a:cubicBezTo>
                  <a:lnTo>
                    <a:pt x="2348734" y="2123192"/>
                  </a:lnTo>
                  <a:cubicBezTo>
                    <a:pt x="2348734" y="2147644"/>
                    <a:pt x="2328912" y="2167467"/>
                    <a:pt x="2304459" y="2167467"/>
                  </a:cubicBezTo>
                  <a:lnTo>
                    <a:pt x="44275" y="2167467"/>
                  </a:lnTo>
                  <a:cubicBezTo>
                    <a:pt x="32533" y="2167467"/>
                    <a:pt x="21271" y="2162802"/>
                    <a:pt x="12968" y="2154499"/>
                  </a:cubicBezTo>
                  <a:cubicBezTo>
                    <a:pt x="4665" y="2146196"/>
                    <a:pt x="0" y="2134934"/>
                    <a:pt x="0" y="2123192"/>
                  </a:cubicBezTo>
                  <a:lnTo>
                    <a:pt x="0" y="44275"/>
                  </a:lnTo>
                  <a:cubicBezTo>
                    <a:pt x="0" y="19823"/>
                    <a:pt x="19823" y="0"/>
                    <a:pt x="44275" y="0"/>
                  </a:cubicBezTo>
                  <a:close/>
                </a:path>
              </a:pathLst>
            </a:custGeom>
            <a:solidFill>
              <a:srgbClr val="FFDC96"/>
            </a:solidFill>
            <a:ln cap="rnd">
              <a:noFill/>
              <a:prstDash val="solid"/>
              <a:round/>
            </a:ln>
          </p:spPr>
        </p:sp>
        <p:sp>
          <p:nvSpPr>
            <p:cNvPr id="6" name="TextBox 6"/>
            <p:cNvSpPr txBox="1"/>
            <p:nvPr/>
          </p:nvSpPr>
          <p:spPr>
            <a:xfrm>
              <a:off x="0" y="-38100"/>
              <a:ext cx="2348734" cy="2205567"/>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028700" y="1028700"/>
            <a:ext cx="8756163" cy="8229600"/>
            <a:chOff x="0" y="0"/>
            <a:chExt cx="2306150" cy="2167467"/>
          </a:xfrm>
        </p:grpSpPr>
        <p:sp>
          <p:nvSpPr>
            <p:cNvPr id="8" name="Freeform 8"/>
            <p:cNvSpPr/>
            <p:nvPr/>
          </p:nvSpPr>
          <p:spPr>
            <a:xfrm>
              <a:off x="0" y="0"/>
              <a:ext cx="2306150" cy="2167467"/>
            </a:xfrm>
            <a:custGeom>
              <a:avLst/>
              <a:gdLst/>
              <a:ahLst/>
              <a:cxnLst/>
              <a:rect l="l" t="t" r="r" b="b"/>
              <a:pathLst>
                <a:path w="2306150" h="2167467">
                  <a:moveTo>
                    <a:pt x="45093" y="0"/>
                  </a:moveTo>
                  <a:lnTo>
                    <a:pt x="2261057" y="0"/>
                  </a:lnTo>
                  <a:cubicBezTo>
                    <a:pt x="2273017" y="0"/>
                    <a:pt x="2284486" y="4751"/>
                    <a:pt x="2292943" y="13207"/>
                  </a:cubicBezTo>
                  <a:cubicBezTo>
                    <a:pt x="2301399" y="21664"/>
                    <a:pt x="2306150" y="33133"/>
                    <a:pt x="2306150" y="45093"/>
                  </a:cubicBezTo>
                  <a:lnTo>
                    <a:pt x="2306150" y="2122374"/>
                  </a:lnTo>
                  <a:cubicBezTo>
                    <a:pt x="2306150" y="2147278"/>
                    <a:pt x="2285961" y="2167467"/>
                    <a:pt x="2261057" y="2167467"/>
                  </a:cubicBezTo>
                  <a:lnTo>
                    <a:pt x="45093" y="2167467"/>
                  </a:lnTo>
                  <a:cubicBezTo>
                    <a:pt x="20189" y="2167467"/>
                    <a:pt x="0" y="2147278"/>
                    <a:pt x="0" y="2122374"/>
                  </a:cubicBezTo>
                  <a:lnTo>
                    <a:pt x="0" y="45093"/>
                  </a:lnTo>
                  <a:cubicBezTo>
                    <a:pt x="0" y="20189"/>
                    <a:pt x="20189" y="0"/>
                    <a:pt x="45093" y="0"/>
                  </a:cubicBezTo>
                  <a:close/>
                </a:path>
              </a:pathLst>
            </a:custGeom>
            <a:solidFill>
              <a:srgbClr val="FEEDAA"/>
            </a:solidFill>
            <a:ln cap="rnd">
              <a:noFill/>
              <a:prstDash val="solid"/>
              <a:round/>
            </a:ln>
          </p:spPr>
        </p:sp>
        <p:sp>
          <p:nvSpPr>
            <p:cNvPr id="9" name="TextBox 9"/>
            <p:cNvSpPr txBox="1"/>
            <p:nvPr/>
          </p:nvSpPr>
          <p:spPr>
            <a:xfrm>
              <a:off x="0" y="-38100"/>
              <a:ext cx="2306150" cy="2205567"/>
            </a:xfrm>
            <a:prstGeom prst="rect">
              <a:avLst/>
            </a:prstGeom>
          </p:spPr>
          <p:txBody>
            <a:bodyPr lIns="50800" tIns="50800" rIns="50800" bIns="50800" rtlCol="0" anchor="ctr"/>
            <a:lstStyle/>
            <a:p>
              <a:pPr algn="ctr">
                <a:lnSpc>
                  <a:spcPts val="2659"/>
                </a:lnSpc>
                <a:spcBef>
                  <a:spcPct val="0"/>
                </a:spcBef>
              </a:pPr>
              <a:endParaRPr/>
            </a:p>
          </p:txBody>
        </p:sp>
      </p:grpSp>
      <p:sp>
        <p:nvSpPr>
          <p:cNvPr id="10" name="Freeform 10"/>
          <p:cNvSpPr/>
          <p:nvPr/>
        </p:nvSpPr>
        <p:spPr>
          <a:xfrm rot="481352" flipH="1">
            <a:off x="3293790" y="600988"/>
            <a:ext cx="4225984" cy="1160225"/>
          </a:xfrm>
          <a:custGeom>
            <a:avLst/>
            <a:gdLst/>
            <a:ahLst/>
            <a:cxnLst/>
            <a:rect l="l" t="t" r="r" b="b"/>
            <a:pathLst>
              <a:path w="4225984" h="1160225">
                <a:moveTo>
                  <a:pt x="4225983" y="0"/>
                </a:moveTo>
                <a:lnTo>
                  <a:pt x="0" y="0"/>
                </a:lnTo>
                <a:lnTo>
                  <a:pt x="0" y="1160224"/>
                </a:lnTo>
                <a:lnTo>
                  <a:pt x="4225983" y="1160224"/>
                </a:lnTo>
                <a:lnTo>
                  <a:pt x="4225983"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flipH="1">
            <a:off x="10336913" y="2050430"/>
            <a:ext cx="6873646" cy="7840660"/>
          </a:xfrm>
          <a:custGeom>
            <a:avLst/>
            <a:gdLst/>
            <a:ahLst/>
            <a:cxnLst/>
            <a:rect l="l" t="t" r="r" b="b"/>
            <a:pathLst>
              <a:path w="6873646" h="7840660">
                <a:moveTo>
                  <a:pt x="6873646" y="0"/>
                </a:moveTo>
                <a:lnTo>
                  <a:pt x="0" y="0"/>
                </a:lnTo>
                <a:lnTo>
                  <a:pt x="0" y="7840660"/>
                </a:lnTo>
                <a:lnTo>
                  <a:pt x="6873646" y="7840660"/>
                </a:lnTo>
                <a:lnTo>
                  <a:pt x="6873646" y="0"/>
                </a:lnTo>
                <a:close/>
              </a:path>
            </a:pathLst>
          </a:custGeom>
          <a:blipFill>
            <a:blip r:embed="rId6"/>
            <a:stretch>
              <a:fillRect/>
            </a:stretch>
          </a:blipFill>
        </p:spPr>
      </p:sp>
      <p:sp>
        <p:nvSpPr>
          <p:cNvPr id="12" name="Freeform 12"/>
          <p:cNvSpPr/>
          <p:nvPr/>
        </p:nvSpPr>
        <p:spPr>
          <a:xfrm>
            <a:off x="11745465" y="8195426"/>
            <a:ext cx="2384063" cy="1695664"/>
          </a:xfrm>
          <a:custGeom>
            <a:avLst/>
            <a:gdLst/>
            <a:ahLst/>
            <a:cxnLst/>
            <a:rect l="l" t="t" r="r" b="b"/>
            <a:pathLst>
              <a:path w="2384063" h="1695664">
                <a:moveTo>
                  <a:pt x="0" y="0"/>
                </a:moveTo>
                <a:lnTo>
                  <a:pt x="2384063" y="0"/>
                </a:lnTo>
                <a:lnTo>
                  <a:pt x="2384063" y="1695664"/>
                </a:lnTo>
                <a:lnTo>
                  <a:pt x="0" y="1695664"/>
                </a:lnTo>
                <a:lnTo>
                  <a:pt x="0" y="0"/>
                </a:lnTo>
                <a:close/>
              </a:path>
            </a:pathLst>
          </a:custGeom>
          <a:blipFill>
            <a:blip r:embed="rId7"/>
            <a:stretch>
              <a:fillRect/>
            </a:stretch>
          </a:blipFill>
        </p:spPr>
      </p:sp>
      <p:sp>
        <p:nvSpPr>
          <p:cNvPr id="13" name="Freeform 13"/>
          <p:cNvSpPr/>
          <p:nvPr/>
        </p:nvSpPr>
        <p:spPr>
          <a:xfrm>
            <a:off x="10843099" y="1028700"/>
            <a:ext cx="1174951" cy="675597"/>
          </a:xfrm>
          <a:custGeom>
            <a:avLst/>
            <a:gdLst/>
            <a:ahLst/>
            <a:cxnLst/>
            <a:rect l="l" t="t" r="r" b="b"/>
            <a:pathLst>
              <a:path w="1174951" h="675597">
                <a:moveTo>
                  <a:pt x="0" y="0"/>
                </a:moveTo>
                <a:lnTo>
                  <a:pt x="1174951" y="0"/>
                </a:lnTo>
                <a:lnTo>
                  <a:pt x="1174951" y="675597"/>
                </a:lnTo>
                <a:lnTo>
                  <a:pt x="0" y="675597"/>
                </a:lnTo>
                <a:lnTo>
                  <a:pt x="0" y="0"/>
                </a:lnTo>
                <a:close/>
              </a:path>
            </a:pathLst>
          </a:custGeom>
          <a:blipFill>
            <a:blip r:embed="rId8"/>
            <a:stretch>
              <a:fillRect/>
            </a:stretch>
          </a:blipFill>
        </p:spPr>
      </p:sp>
      <p:sp>
        <p:nvSpPr>
          <p:cNvPr id="14" name="Freeform 14"/>
          <p:cNvSpPr/>
          <p:nvPr/>
        </p:nvSpPr>
        <p:spPr>
          <a:xfrm>
            <a:off x="16233697" y="3919126"/>
            <a:ext cx="1025603" cy="778604"/>
          </a:xfrm>
          <a:custGeom>
            <a:avLst/>
            <a:gdLst/>
            <a:ahLst/>
            <a:cxnLst/>
            <a:rect l="l" t="t" r="r" b="b"/>
            <a:pathLst>
              <a:path w="1025603" h="778604">
                <a:moveTo>
                  <a:pt x="0" y="0"/>
                </a:moveTo>
                <a:lnTo>
                  <a:pt x="1025603" y="0"/>
                </a:lnTo>
                <a:lnTo>
                  <a:pt x="1025603" y="778604"/>
                </a:lnTo>
                <a:lnTo>
                  <a:pt x="0" y="778604"/>
                </a:lnTo>
                <a:lnTo>
                  <a:pt x="0" y="0"/>
                </a:lnTo>
                <a:close/>
              </a:path>
            </a:pathLst>
          </a:custGeom>
          <a:blipFill>
            <a:blip r:embed="rId9"/>
            <a:stretch>
              <a:fillRect/>
            </a:stretch>
          </a:blipFill>
        </p:spPr>
      </p:sp>
      <p:sp>
        <p:nvSpPr>
          <p:cNvPr id="15" name="TextBox 15"/>
          <p:cNvSpPr txBox="1"/>
          <p:nvPr/>
        </p:nvSpPr>
        <p:spPr>
          <a:xfrm>
            <a:off x="1508187" y="3408811"/>
            <a:ext cx="7463251" cy="1846659"/>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Giới thiệu vấn đề:</a:t>
            </a:r>
            <a:r>
              <a:rPr lang="vi-VN" sz="4000" b="1">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Vai trò của việc đọc sách đối với sự phát triển của mỗi người </a:t>
            </a:r>
            <a:endParaRPr lang="en-GB" sz="4000">
              <a:latin typeface="Times New Roman" panose="02020603050405020304" pitchFamily="18" charset="0"/>
              <a:cs typeface="Times New Roman" panose="02020603050405020304" pitchFamily="18" charset="0"/>
            </a:endParaRPr>
          </a:p>
        </p:txBody>
      </p:sp>
      <p:sp>
        <p:nvSpPr>
          <p:cNvPr id="16" name="Freeform 16"/>
          <p:cNvSpPr/>
          <p:nvPr/>
        </p:nvSpPr>
        <p:spPr>
          <a:xfrm>
            <a:off x="15285125" y="630040"/>
            <a:ext cx="2252701" cy="2148514"/>
          </a:xfrm>
          <a:custGeom>
            <a:avLst/>
            <a:gdLst/>
            <a:ahLst/>
            <a:cxnLst/>
            <a:rect l="l" t="t" r="r" b="b"/>
            <a:pathLst>
              <a:path w="2252701" h="2148514">
                <a:moveTo>
                  <a:pt x="0" y="0"/>
                </a:moveTo>
                <a:lnTo>
                  <a:pt x="2252701" y="0"/>
                </a:lnTo>
                <a:lnTo>
                  <a:pt x="2252701" y="2148514"/>
                </a:lnTo>
                <a:lnTo>
                  <a:pt x="0" y="2148514"/>
                </a:lnTo>
                <a:lnTo>
                  <a:pt x="0" y="0"/>
                </a:lnTo>
                <a:close/>
              </a:path>
            </a:pathLst>
          </a:custGeom>
          <a:blipFill>
            <a:blip r:embed="rId10"/>
            <a:stretch>
              <a:fillRect/>
            </a:stretch>
          </a:blipFill>
        </p:spPr>
      </p:sp>
      <p:sp>
        <p:nvSpPr>
          <p:cNvPr id="17" name="TextBox 17"/>
          <p:cNvSpPr txBox="1"/>
          <p:nvPr/>
        </p:nvSpPr>
        <p:spPr>
          <a:xfrm>
            <a:off x="975675" y="1604149"/>
            <a:ext cx="8756163" cy="1317668"/>
          </a:xfrm>
          <a:prstGeom prst="rect">
            <a:avLst/>
          </a:prstGeom>
        </p:spPr>
        <p:txBody>
          <a:bodyPr lIns="0" tIns="0" rIns="0" bIns="0" rtlCol="0" anchor="t">
            <a:spAutoFit/>
          </a:bodyPr>
          <a:lstStyle/>
          <a:p>
            <a:pPr algn="ctr">
              <a:lnSpc>
                <a:spcPts val="11200"/>
              </a:lnSpc>
            </a:pPr>
            <a:r>
              <a:rPr lang="vi-VN" sz="6600" b="1" smtClean="0">
                <a:solidFill>
                  <a:srgbClr val="000000"/>
                </a:solidFill>
                <a:latin typeface="Times New Roman" panose="02020603050405020304" pitchFamily="18" charset="0"/>
                <a:ea typeface="More Sugar"/>
                <a:cs typeface="Times New Roman" panose="02020603050405020304" pitchFamily="18" charset="0"/>
                <a:sym typeface="More Sugar"/>
              </a:rPr>
              <a:t>Mở đoạn</a:t>
            </a:r>
            <a:endParaRPr lang="en-US" sz="6600" b="1">
              <a:solidFill>
                <a:srgbClr val="000000"/>
              </a:solidFill>
              <a:latin typeface="Times New Roman" panose="02020603050405020304" pitchFamily="18" charset="0"/>
              <a:ea typeface="More Sugar"/>
              <a:cs typeface="Times New Roman" panose="02020603050405020304" pitchFamily="18" charset="0"/>
              <a:sym typeface="More Sugar"/>
            </a:endParaRPr>
          </a:p>
        </p:txBody>
      </p:sp>
      <p:sp>
        <p:nvSpPr>
          <p:cNvPr id="18" name="TextBox 18"/>
          <p:cNvSpPr txBox="1"/>
          <p:nvPr/>
        </p:nvSpPr>
        <p:spPr>
          <a:xfrm>
            <a:off x="1508187" y="5638896"/>
            <a:ext cx="7463251" cy="3077766"/>
          </a:xfrm>
          <a:prstGeom prst="rect">
            <a:avLst/>
          </a:prstGeom>
        </p:spPr>
        <p:txBody>
          <a:bodyPr lIns="0" tIns="0" rIns="0" bIns="0" rtlCol="0" anchor="t">
            <a:spAutoFit/>
          </a:bodyPr>
          <a:lstStyle/>
          <a:p>
            <a:pPr algn="just"/>
            <a:r>
              <a:rPr lang="vi-VN" sz="4000" smtClean="0">
                <a:latin typeface="Times New Roman" panose="02020603050405020304" pitchFamily="18" charset="0"/>
                <a:cs typeface="Times New Roman" panose="02020603050405020304" pitchFamily="18" charset="0"/>
              </a:rPr>
              <a:t>Trong </a:t>
            </a:r>
            <a:r>
              <a:rPr lang="vi-VN" sz="4000">
                <a:latin typeface="Times New Roman" panose="02020603050405020304" pitchFamily="18" charset="0"/>
                <a:cs typeface="Times New Roman" panose="02020603050405020304" pitchFamily="18" charset="0"/>
              </a:rPr>
              <a:t>hành trình phát triển bản thân của mỗi người, đọc sách là việc vô cùng cần thiết, vì việc đọc sách giúp chúng ta mở mang trí tuệ, hoàn thiện nhân cách.</a:t>
            </a:r>
            <a:endParaRPr lang="en-GB" sz="4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688" y="45778"/>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51216" y="8464331"/>
            <a:ext cx="24395033" cy="9453075"/>
          </a:xfrm>
          <a:custGeom>
            <a:avLst/>
            <a:gdLst/>
            <a:ahLst/>
            <a:cxnLst/>
            <a:rect l="l" t="t" r="r" b="b"/>
            <a:pathLst>
              <a:path w="24395033" h="9453075">
                <a:moveTo>
                  <a:pt x="0" y="0"/>
                </a:moveTo>
                <a:lnTo>
                  <a:pt x="24395032" y="0"/>
                </a:lnTo>
                <a:lnTo>
                  <a:pt x="24395032" y="9453075"/>
                </a:lnTo>
                <a:lnTo>
                  <a:pt x="0" y="9453075"/>
                </a:lnTo>
                <a:lnTo>
                  <a:pt x="0" y="0"/>
                </a:lnTo>
                <a:close/>
              </a:path>
            </a:pathLst>
          </a:custGeom>
          <a:blipFill>
            <a:blip r:embed="rId3"/>
            <a:stretch>
              <a:fillRect/>
            </a:stretch>
          </a:blipFill>
        </p:spPr>
      </p:sp>
      <p:grpSp>
        <p:nvGrpSpPr>
          <p:cNvPr id="4" name="Group 4"/>
          <p:cNvGrpSpPr/>
          <p:nvPr/>
        </p:nvGrpSpPr>
        <p:grpSpPr>
          <a:xfrm>
            <a:off x="152400" y="3228325"/>
            <a:ext cx="4352953" cy="5554118"/>
            <a:chOff x="0" y="0"/>
            <a:chExt cx="1351092" cy="1462813"/>
          </a:xfrm>
        </p:grpSpPr>
        <p:sp>
          <p:nvSpPr>
            <p:cNvPr id="5" name="Freeform 5"/>
            <p:cNvSpPr/>
            <p:nvPr/>
          </p:nvSpPr>
          <p:spPr>
            <a:xfrm>
              <a:off x="0" y="0"/>
              <a:ext cx="1351092" cy="1462813"/>
            </a:xfrm>
            <a:custGeom>
              <a:avLst/>
              <a:gdLst/>
              <a:ahLst/>
              <a:cxnLst/>
              <a:rect l="l" t="t" r="r" b="b"/>
              <a:pathLst>
                <a:path w="1351092" h="1462813">
                  <a:moveTo>
                    <a:pt x="76968" y="0"/>
                  </a:moveTo>
                  <a:lnTo>
                    <a:pt x="1274125" y="0"/>
                  </a:lnTo>
                  <a:cubicBezTo>
                    <a:pt x="1294538" y="0"/>
                    <a:pt x="1314115" y="8109"/>
                    <a:pt x="1328549" y="22543"/>
                  </a:cubicBezTo>
                  <a:cubicBezTo>
                    <a:pt x="1342983" y="36977"/>
                    <a:pt x="1351092" y="56554"/>
                    <a:pt x="1351092" y="76968"/>
                  </a:cubicBezTo>
                  <a:lnTo>
                    <a:pt x="1351092" y="1385846"/>
                  </a:lnTo>
                  <a:cubicBezTo>
                    <a:pt x="1351092" y="1406259"/>
                    <a:pt x="1342983" y="1425836"/>
                    <a:pt x="1328549" y="1440270"/>
                  </a:cubicBezTo>
                  <a:cubicBezTo>
                    <a:pt x="1314115" y="1454704"/>
                    <a:pt x="1294538" y="1462813"/>
                    <a:pt x="1274125" y="1462813"/>
                  </a:cubicBezTo>
                  <a:lnTo>
                    <a:pt x="76968" y="1462813"/>
                  </a:lnTo>
                  <a:cubicBezTo>
                    <a:pt x="56554" y="1462813"/>
                    <a:pt x="36977" y="1454704"/>
                    <a:pt x="22543" y="1440270"/>
                  </a:cubicBezTo>
                  <a:cubicBezTo>
                    <a:pt x="8109" y="1425836"/>
                    <a:pt x="0" y="1406259"/>
                    <a:pt x="0" y="1385846"/>
                  </a:cubicBezTo>
                  <a:lnTo>
                    <a:pt x="0" y="76968"/>
                  </a:lnTo>
                  <a:cubicBezTo>
                    <a:pt x="0" y="56554"/>
                    <a:pt x="8109" y="36977"/>
                    <a:pt x="22543" y="22543"/>
                  </a:cubicBezTo>
                  <a:cubicBezTo>
                    <a:pt x="36977" y="8109"/>
                    <a:pt x="56554" y="0"/>
                    <a:pt x="76968" y="0"/>
                  </a:cubicBezTo>
                  <a:close/>
                </a:path>
              </a:pathLst>
            </a:custGeom>
            <a:solidFill>
              <a:srgbClr val="FACCC2"/>
            </a:solidFill>
          </p:spPr>
        </p:sp>
        <p:sp>
          <p:nvSpPr>
            <p:cNvPr id="6" name="TextBox 6"/>
            <p:cNvSpPr txBox="1"/>
            <p:nvPr/>
          </p:nvSpPr>
          <p:spPr>
            <a:xfrm>
              <a:off x="0" y="-38100"/>
              <a:ext cx="1351092" cy="1500913"/>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4693186" y="3066199"/>
            <a:ext cx="4769253" cy="5698779"/>
            <a:chOff x="0" y="-38100"/>
            <a:chExt cx="1351092" cy="1500913"/>
          </a:xfrm>
        </p:grpSpPr>
        <p:sp>
          <p:nvSpPr>
            <p:cNvPr id="8" name="Freeform 8"/>
            <p:cNvSpPr/>
            <p:nvPr/>
          </p:nvSpPr>
          <p:spPr>
            <a:xfrm>
              <a:off x="0" y="0"/>
              <a:ext cx="1199547" cy="1462813"/>
            </a:xfrm>
            <a:custGeom>
              <a:avLst/>
              <a:gdLst/>
              <a:ahLst/>
              <a:cxnLst/>
              <a:rect l="l" t="t" r="r" b="b"/>
              <a:pathLst>
                <a:path w="1351092" h="1462813">
                  <a:moveTo>
                    <a:pt x="76968" y="0"/>
                  </a:moveTo>
                  <a:lnTo>
                    <a:pt x="1274125" y="0"/>
                  </a:lnTo>
                  <a:cubicBezTo>
                    <a:pt x="1294538" y="0"/>
                    <a:pt x="1314115" y="8109"/>
                    <a:pt x="1328549" y="22543"/>
                  </a:cubicBezTo>
                  <a:cubicBezTo>
                    <a:pt x="1342983" y="36977"/>
                    <a:pt x="1351092" y="56554"/>
                    <a:pt x="1351092" y="76968"/>
                  </a:cubicBezTo>
                  <a:lnTo>
                    <a:pt x="1351092" y="1385846"/>
                  </a:lnTo>
                  <a:cubicBezTo>
                    <a:pt x="1351092" y="1406259"/>
                    <a:pt x="1342983" y="1425836"/>
                    <a:pt x="1328549" y="1440270"/>
                  </a:cubicBezTo>
                  <a:cubicBezTo>
                    <a:pt x="1314115" y="1454704"/>
                    <a:pt x="1294538" y="1462813"/>
                    <a:pt x="1274125" y="1462813"/>
                  </a:cubicBezTo>
                  <a:lnTo>
                    <a:pt x="76968" y="1462813"/>
                  </a:lnTo>
                  <a:cubicBezTo>
                    <a:pt x="56554" y="1462813"/>
                    <a:pt x="36977" y="1454704"/>
                    <a:pt x="22543" y="1440270"/>
                  </a:cubicBezTo>
                  <a:cubicBezTo>
                    <a:pt x="8109" y="1425836"/>
                    <a:pt x="0" y="1406259"/>
                    <a:pt x="0" y="1385846"/>
                  </a:cubicBezTo>
                  <a:lnTo>
                    <a:pt x="0" y="76968"/>
                  </a:lnTo>
                  <a:cubicBezTo>
                    <a:pt x="0" y="56554"/>
                    <a:pt x="8109" y="36977"/>
                    <a:pt x="22543" y="22543"/>
                  </a:cubicBezTo>
                  <a:cubicBezTo>
                    <a:pt x="36977" y="8109"/>
                    <a:pt x="56554" y="0"/>
                    <a:pt x="76968" y="0"/>
                  </a:cubicBezTo>
                  <a:close/>
                </a:path>
              </a:pathLst>
            </a:custGeom>
            <a:solidFill>
              <a:srgbClr val="FACCC2"/>
            </a:solidFill>
          </p:spPr>
        </p:sp>
        <p:sp>
          <p:nvSpPr>
            <p:cNvPr id="9" name="TextBox 9"/>
            <p:cNvSpPr txBox="1"/>
            <p:nvPr/>
          </p:nvSpPr>
          <p:spPr>
            <a:xfrm>
              <a:off x="0" y="-38100"/>
              <a:ext cx="1351092" cy="1500913"/>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9125312" y="3228325"/>
            <a:ext cx="4444781" cy="5554118"/>
            <a:chOff x="0" y="0"/>
            <a:chExt cx="1351092" cy="1462813"/>
          </a:xfrm>
        </p:grpSpPr>
        <p:sp>
          <p:nvSpPr>
            <p:cNvPr id="11" name="Freeform 11"/>
            <p:cNvSpPr/>
            <p:nvPr/>
          </p:nvSpPr>
          <p:spPr>
            <a:xfrm>
              <a:off x="0" y="0"/>
              <a:ext cx="1351092" cy="1462813"/>
            </a:xfrm>
            <a:custGeom>
              <a:avLst/>
              <a:gdLst/>
              <a:ahLst/>
              <a:cxnLst/>
              <a:rect l="l" t="t" r="r" b="b"/>
              <a:pathLst>
                <a:path w="1351092" h="1462813">
                  <a:moveTo>
                    <a:pt x="76968" y="0"/>
                  </a:moveTo>
                  <a:lnTo>
                    <a:pt x="1274125" y="0"/>
                  </a:lnTo>
                  <a:cubicBezTo>
                    <a:pt x="1294538" y="0"/>
                    <a:pt x="1314115" y="8109"/>
                    <a:pt x="1328549" y="22543"/>
                  </a:cubicBezTo>
                  <a:cubicBezTo>
                    <a:pt x="1342983" y="36977"/>
                    <a:pt x="1351092" y="56554"/>
                    <a:pt x="1351092" y="76968"/>
                  </a:cubicBezTo>
                  <a:lnTo>
                    <a:pt x="1351092" y="1385846"/>
                  </a:lnTo>
                  <a:cubicBezTo>
                    <a:pt x="1351092" y="1406259"/>
                    <a:pt x="1342983" y="1425836"/>
                    <a:pt x="1328549" y="1440270"/>
                  </a:cubicBezTo>
                  <a:cubicBezTo>
                    <a:pt x="1314115" y="1454704"/>
                    <a:pt x="1294538" y="1462813"/>
                    <a:pt x="1274125" y="1462813"/>
                  </a:cubicBezTo>
                  <a:lnTo>
                    <a:pt x="76968" y="1462813"/>
                  </a:lnTo>
                  <a:cubicBezTo>
                    <a:pt x="56554" y="1462813"/>
                    <a:pt x="36977" y="1454704"/>
                    <a:pt x="22543" y="1440270"/>
                  </a:cubicBezTo>
                  <a:cubicBezTo>
                    <a:pt x="8109" y="1425836"/>
                    <a:pt x="0" y="1406259"/>
                    <a:pt x="0" y="1385846"/>
                  </a:cubicBezTo>
                  <a:lnTo>
                    <a:pt x="0" y="76968"/>
                  </a:lnTo>
                  <a:cubicBezTo>
                    <a:pt x="0" y="56554"/>
                    <a:pt x="8109" y="36977"/>
                    <a:pt x="22543" y="22543"/>
                  </a:cubicBezTo>
                  <a:cubicBezTo>
                    <a:pt x="36977" y="8109"/>
                    <a:pt x="56554" y="0"/>
                    <a:pt x="76968" y="0"/>
                  </a:cubicBezTo>
                  <a:close/>
                </a:path>
              </a:pathLst>
            </a:custGeom>
            <a:solidFill>
              <a:srgbClr val="FACCC2"/>
            </a:solidFill>
          </p:spPr>
        </p:sp>
        <p:sp>
          <p:nvSpPr>
            <p:cNvPr id="12" name="TextBox 12"/>
            <p:cNvSpPr txBox="1"/>
            <p:nvPr/>
          </p:nvSpPr>
          <p:spPr>
            <a:xfrm>
              <a:off x="0" y="-38100"/>
              <a:ext cx="1351092" cy="1500913"/>
            </a:xfrm>
            <a:prstGeom prst="rect">
              <a:avLst/>
            </a:prstGeom>
          </p:spPr>
          <p:txBody>
            <a:bodyPr lIns="50800" tIns="50800" rIns="50800" bIns="50800" rtlCol="0" anchor="ctr"/>
            <a:lstStyle/>
            <a:p>
              <a:pPr algn="ctr">
                <a:lnSpc>
                  <a:spcPts val="2659"/>
                </a:lnSpc>
              </a:pPr>
              <a:endParaRPr/>
            </a:p>
          </p:txBody>
        </p:sp>
      </p:grpSp>
      <p:sp>
        <p:nvSpPr>
          <p:cNvPr id="16" name="Freeform 16"/>
          <p:cNvSpPr/>
          <p:nvPr/>
        </p:nvSpPr>
        <p:spPr>
          <a:xfrm>
            <a:off x="568070" y="411979"/>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4"/>
            <a:stretch>
              <a:fillRect/>
            </a:stretch>
          </a:blipFill>
        </p:spPr>
      </p:sp>
      <p:sp>
        <p:nvSpPr>
          <p:cNvPr id="17" name="Freeform 17"/>
          <p:cNvSpPr/>
          <p:nvPr/>
        </p:nvSpPr>
        <p:spPr>
          <a:xfrm>
            <a:off x="15387195" y="1854935"/>
            <a:ext cx="1209168" cy="830799"/>
          </a:xfrm>
          <a:custGeom>
            <a:avLst/>
            <a:gdLst/>
            <a:ahLst/>
            <a:cxnLst/>
            <a:rect l="l" t="t" r="r" b="b"/>
            <a:pathLst>
              <a:path w="1209168" h="830799">
                <a:moveTo>
                  <a:pt x="0" y="0"/>
                </a:moveTo>
                <a:lnTo>
                  <a:pt x="1209168" y="0"/>
                </a:lnTo>
                <a:lnTo>
                  <a:pt x="1209168" y="830799"/>
                </a:lnTo>
                <a:lnTo>
                  <a:pt x="0" y="830799"/>
                </a:lnTo>
                <a:lnTo>
                  <a:pt x="0" y="0"/>
                </a:lnTo>
                <a:close/>
              </a:path>
            </a:pathLst>
          </a:custGeom>
          <a:blipFill>
            <a:blip r:embed="rId5"/>
            <a:stretch>
              <a:fillRect/>
            </a:stretch>
          </a:blipFill>
        </p:spPr>
      </p:sp>
      <p:sp>
        <p:nvSpPr>
          <p:cNvPr id="18" name="Freeform 18"/>
          <p:cNvSpPr/>
          <p:nvPr/>
        </p:nvSpPr>
        <p:spPr>
          <a:xfrm>
            <a:off x="14164107" y="8444567"/>
            <a:ext cx="1223088" cy="1493848"/>
          </a:xfrm>
          <a:custGeom>
            <a:avLst/>
            <a:gdLst/>
            <a:ahLst/>
            <a:cxnLst/>
            <a:rect l="l" t="t" r="r" b="b"/>
            <a:pathLst>
              <a:path w="1223088" h="1493848">
                <a:moveTo>
                  <a:pt x="0" y="0"/>
                </a:moveTo>
                <a:lnTo>
                  <a:pt x="1223088" y="0"/>
                </a:lnTo>
                <a:lnTo>
                  <a:pt x="1223088" y="1493848"/>
                </a:lnTo>
                <a:lnTo>
                  <a:pt x="0" y="1493848"/>
                </a:lnTo>
                <a:lnTo>
                  <a:pt x="0" y="0"/>
                </a:lnTo>
                <a:close/>
              </a:path>
            </a:pathLst>
          </a:custGeom>
          <a:blipFill>
            <a:blip r:embed="rId6"/>
            <a:stretch>
              <a:fillRect/>
            </a:stretch>
          </a:blipFill>
        </p:spPr>
      </p:sp>
      <p:sp>
        <p:nvSpPr>
          <p:cNvPr id="19" name="Freeform 19"/>
          <p:cNvSpPr/>
          <p:nvPr/>
        </p:nvSpPr>
        <p:spPr>
          <a:xfrm>
            <a:off x="15387195" y="45778"/>
            <a:ext cx="846931" cy="643667"/>
          </a:xfrm>
          <a:custGeom>
            <a:avLst/>
            <a:gdLst/>
            <a:ahLst/>
            <a:cxnLst/>
            <a:rect l="l" t="t" r="r" b="b"/>
            <a:pathLst>
              <a:path w="846931" h="643667">
                <a:moveTo>
                  <a:pt x="0" y="0"/>
                </a:moveTo>
                <a:lnTo>
                  <a:pt x="846931" y="0"/>
                </a:lnTo>
                <a:lnTo>
                  <a:pt x="846931" y="643667"/>
                </a:lnTo>
                <a:lnTo>
                  <a:pt x="0" y="643667"/>
                </a:lnTo>
                <a:lnTo>
                  <a:pt x="0" y="0"/>
                </a:lnTo>
                <a:close/>
              </a:path>
            </a:pathLst>
          </a:custGeom>
          <a:blipFill>
            <a:blip r:embed="rId7"/>
            <a:stretch>
              <a:fillRect/>
            </a:stretch>
          </a:blipFill>
        </p:spPr>
      </p:sp>
      <p:sp>
        <p:nvSpPr>
          <p:cNvPr id="20" name="Freeform 20"/>
          <p:cNvSpPr/>
          <p:nvPr/>
        </p:nvSpPr>
        <p:spPr>
          <a:xfrm>
            <a:off x="2906805" y="8444567"/>
            <a:ext cx="1373718" cy="1493848"/>
          </a:xfrm>
          <a:custGeom>
            <a:avLst/>
            <a:gdLst/>
            <a:ahLst/>
            <a:cxnLst/>
            <a:rect l="l" t="t" r="r" b="b"/>
            <a:pathLst>
              <a:path w="1373718" h="1493848">
                <a:moveTo>
                  <a:pt x="0" y="0"/>
                </a:moveTo>
                <a:lnTo>
                  <a:pt x="1373718" y="0"/>
                </a:lnTo>
                <a:lnTo>
                  <a:pt x="1373718" y="1493848"/>
                </a:lnTo>
                <a:lnTo>
                  <a:pt x="0" y="1493848"/>
                </a:lnTo>
                <a:lnTo>
                  <a:pt x="0" y="0"/>
                </a:lnTo>
                <a:close/>
              </a:path>
            </a:pathLst>
          </a:custGeom>
          <a:blipFill>
            <a:blip r:embed="rId8"/>
            <a:stretch>
              <a:fillRect/>
            </a:stretch>
          </a:blipFill>
        </p:spPr>
      </p:sp>
      <p:sp>
        <p:nvSpPr>
          <p:cNvPr id="21" name="Freeform 21"/>
          <p:cNvSpPr/>
          <p:nvPr/>
        </p:nvSpPr>
        <p:spPr>
          <a:xfrm>
            <a:off x="8417122" y="8558818"/>
            <a:ext cx="1454729" cy="1398965"/>
          </a:xfrm>
          <a:custGeom>
            <a:avLst/>
            <a:gdLst/>
            <a:ahLst/>
            <a:cxnLst/>
            <a:rect l="l" t="t" r="r" b="b"/>
            <a:pathLst>
              <a:path w="1454729" h="1398965">
                <a:moveTo>
                  <a:pt x="0" y="0"/>
                </a:moveTo>
                <a:lnTo>
                  <a:pt x="1454730" y="0"/>
                </a:lnTo>
                <a:lnTo>
                  <a:pt x="1454730" y="1398964"/>
                </a:lnTo>
                <a:lnTo>
                  <a:pt x="0" y="1398964"/>
                </a:lnTo>
                <a:lnTo>
                  <a:pt x="0" y="0"/>
                </a:lnTo>
                <a:close/>
              </a:path>
            </a:pathLst>
          </a:custGeom>
          <a:blipFill>
            <a:blip r:embed="rId9"/>
            <a:stretch>
              <a:fillRect/>
            </a:stretch>
          </a:blipFill>
        </p:spPr>
      </p:sp>
      <p:sp>
        <p:nvSpPr>
          <p:cNvPr id="22" name="Freeform 22"/>
          <p:cNvSpPr/>
          <p:nvPr/>
        </p:nvSpPr>
        <p:spPr>
          <a:xfrm rot="-1270063">
            <a:off x="-240483" y="3250784"/>
            <a:ext cx="1971736" cy="463358"/>
          </a:xfrm>
          <a:custGeom>
            <a:avLst/>
            <a:gdLst/>
            <a:ahLst/>
            <a:cxnLst/>
            <a:rect l="l" t="t" r="r" b="b"/>
            <a:pathLst>
              <a:path w="1971736" h="463358">
                <a:moveTo>
                  <a:pt x="0" y="0"/>
                </a:moveTo>
                <a:lnTo>
                  <a:pt x="1971736" y="0"/>
                </a:lnTo>
                <a:lnTo>
                  <a:pt x="1971736" y="463358"/>
                </a:lnTo>
                <a:lnTo>
                  <a:pt x="0" y="463358"/>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24" name="Freeform 24"/>
          <p:cNvSpPr/>
          <p:nvPr/>
        </p:nvSpPr>
        <p:spPr>
          <a:xfrm rot="362496">
            <a:off x="6475225" y="2837396"/>
            <a:ext cx="1971736" cy="463358"/>
          </a:xfrm>
          <a:custGeom>
            <a:avLst/>
            <a:gdLst/>
            <a:ahLst/>
            <a:cxnLst/>
            <a:rect l="l" t="t" r="r" b="b"/>
            <a:pathLst>
              <a:path w="1971736" h="463358">
                <a:moveTo>
                  <a:pt x="0" y="0"/>
                </a:moveTo>
                <a:lnTo>
                  <a:pt x="1971736" y="0"/>
                </a:lnTo>
                <a:lnTo>
                  <a:pt x="1971736" y="463358"/>
                </a:lnTo>
                <a:lnTo>
                  <a:pt x="0" y="463358"/>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25" name="Freeform 25"/>
          <p:cNvSpPr/>
          <p:nvPr/>
        </p:nvSpPr>
        <p:spPr>
          <a:xfrm rot="1399319">
            <a:off x="12181201" y="3166151"/>
            <a:ext cx="1971736" cy="463358"/>
          </a:xfrm>
          <a:custGeom>
            <a:avLst/>
            <a:gdLst/>
            <a:ahLst/>
            <a:cxnLst/>
            <a:rect l="l" t="t" r="r" b="b"/>
            <a:pathLst>
              <a:path w="1971736" h="463358">
                <a:moveTo>
                  <a:pt x="0" y="0"/>
                </a:moveTo>
                <a:lnTo>
                  <a:pt x="1971735" y="0"/>
                </a:lnTo>
                <a:lnTo>
                  <a:pt x="1971735" y="463358"/>
                </a:lnTo>
                <a:lnTo>
                  <a:pt x="0" y="463358"/>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32" name="Rectangle 31"/>
          <p:cNvSpPr/>
          <p:nvPr/>
        </p:nvSpPr>
        <p:spPr>
          <a:xfrm>
            <a:off x="3567233" y="636845"/>
            <a:ext cx="11733429" cy="2123658"/>
          </a:xfrm>
          <a:prstGeom prst="rect">
            <a:avLst/>
          </a:prstGeom>
        </p:spPr>
        <p:txBody>
          <a:bodyPr wrap="square">
            <a:spAutoFit/>
          </a:bodyPr>
          <a:lstStyle/>
          <a:p>
            <a:pPr algn="ctr"/>
            <a:r>
              <a:rPr lang="vi-VN" sz="4400" b="1" smtClean="0">
                <a:latin typeface="Times New Roman" panose="02020603050405020304" pitchFamily="18" charset="0"/>
                <a:ea typeface="Calibri" panose="020F0502020204030204" pitchFamily="34" charset="0"/>
              </a:rPr>
              <a:t>Thân đoạn</a:t>
            </a:r>
          </a:p>
          <a:p>
            <a:pPr algn="ctr"/>
            <a:r>
              <a:rPr lang="vi-VN" sz="4400" smtClean="0">
                <a:latin typeface="Times New Roman" panose="02020603050405020304" pitchFamily="18" charset="0"/>
                <a:ea typeface="Calibri" panose="020F0502020204030204" pitchFamily="34" charset="0"/>
              </a:rPr>
              <a:t>Khẳng </a:t>
            </a:r>
            <a:r>
              <a:rPr lang="vi-VN" sz="4400">
                <a:latin typeface="Times New Roman" panose="02020603050405020304" pitchFamily="18" charset="0"/>
                <a:ea typeface="Calibri" panose="020F0502020204030204" pitchFamily="34" charset="0"/>
              </a:rPr>
              <a:t>định: Việc đọc sách đóng vai trò quan trọng của đối với sự phát triển của mỗi người</a:t>
            </a:r>
            <a:endParaRPr lang="en-GB" sz="4400"/>
          </a:p>
        </p:txBody>
      </p:sp>
      <p:grpSp>
        <p:nvGrpSpPr>
          <p:cNvPr id="33" name="Group 7"/>
          <p:cNvGrpSpPr/>
          <p:nvPr/>
        </p:nvGrpSpPr>
        <p:grpSpPr>
          <a:xfrm>
            <a:off x="13712720" y="3066198"/>
            <a:ext cx="4956280" cy="5698779"/>
            <a:chOff x="0" y="-38100"/>
            <a:chExt cx="1351092" cy="1500913"/>
          </a:xfrm>
        </p:grpSpPr>
        <p:sp>
          <p:nvSpPr>
            <p:cNvPr id="34" name="Freeform 8"/>
            <p:cNvSpPr/>
            <p:nvPr/>
          </p:nvSpPr>
          <p:spPr>
            <a:xfrm>
              <a:off x="0" y="0"/>
              <a:ext cx="1199547" cy="1462813"/>
            </a:xfrm>
            <a:custGeom>
              <a:avLst/>
              <a:gdLst/>
              <a:ahLst/>
              <a:cxnLst/>
              <a:rect l="l" t="t" r="r" b="b"/>
              <a:pathLst>
                <a:path w="1351092" h="1462813">
                  <a:moveTo>
                    <a:pt x="76968" y="0"/>
                  </a:moveTo>
                  <a:lnTo>
                    <a:pt x="1274125" y="0"/>
                  </a:lnTo>
                  <a:cubicBezTo>
                    <a:pt x="1294538" y="0"/>
                    <a:pt x="1314115" y="8109"/>
                    <a:pt x="1328549" y="22543"/>
                  </a:cubicBezTo>
                  <a:cubicBezTo>
                    <a:pt x="1342983" y="36977"/>
                    <a:pt x="1351092" y="56554"/>
                    <a:pt x="1351092" y="76968"/>
                  </a:cubicBezTo>
                  <a:lnTo>
                    <a:pt x="1351092" y="1385846"/>
                  </a:lnTo>
                  <a:cubicBezTo>
                    <a:pt x="1351092" y="1406259"/>
                    <a:pt x="1342983" y="1425836"/>
                    <a:pt x="1328549" y="1440270"/>
                  </a:cubicBezTo>
                  <a:cubicBezTo>
                    <a:pt x="1314115" y="1454704"/>
                    <a:pt x="1294538" y="1462813"/>
                    <a:pt x="1274125" y="1462813"/>
                  </a:cubicBezTo>
                  <a:lnTo>
                    <a:pt x="76968" y="1462813"/>
                  </a:lnTo>
                  <a:cubicBezTo>
                    <a:pt x="56554" y="1462813"/>
                    <a:pt x="36977" y="1454704"/>
                    <a:pt x="22543" y="1440270"/>
                  </a:cubicBezTo>
                  <a:cubicBezTo>
                    <a:pt x="8109" y="1425836"/>
                    <a:pt x="0" y="1406259"/>
                    <a:pt x="0" y="1385846"/>
                  </a:cubicBezTo>
                  <a:lnTo>
                    <a:pt x="0" y="76968"/>
                  </a:lnTo>
                  <a:cubicBezTo>
                    <a:pt x="0" y="56554"/>
                    <a:pt x="8109" y="36977"/>
                    <a:pt x="22543" y="22543"/>
                  </a:cubicBezTo>
                  <a:cubicBezTo>
                    <a:pt x="36977" y="8109"/>
                    <a:pt x="56554" y="0"/>
                    <a:pt x="76968" y="0"/>
                  </a:cubicBezTo>
                  <a:close/>
                </a:path>
              </a:pathLst>
            </a:custGeom>
            <a:solidFill>
              <a:srgbClr val="FACCC2"/>
            </a:solidFill>
          </p:spPr>
        </p:sp>
        <p:sp>
          <p:nvSpPr>
            <p:cNvPr id="35" name="TextBox 9"/>
            <p:cNvSpPr txBox="1"/>
            <p:nvPr/>
          </p:nvSpPr>
          <p:spPr>
            <a:xfrm>
              <a:off x="0" y="-38100"/>
              <a:ext cx="1351092" cy="1500913"/>
            </a:xfrm>
            <a:prstGeom prst="rect">
              <a:avLst/>
            </a:prstGeom>
          </p:spPr>
          <p:txBody>
            <a:bodyPr lIns="50800" tIns="50800" rIns="50800" bIns="50800" rtlCol="0" anchor="ctr"/>
            <a:lstStyle/>
            <a:p>
              <a:pPr algn="ctr">
                <a:lnSpc>
                  <a:spcPts val="2659"/>
                </a:lnSpc>
              </a:pPr>
              <a:endParaRPr/>
            </a:p>
          </p:txBody>
        </p:sp>
      </p:grpSp>
      <p:sp>
        <p:nvSpPr>
          <p:cNvPr id="36" name="Freeform 24"/>
          <p:cNvSpPr/>
          <p:nvPr/>
        </p:nvSpPr>
        <p:spPr>
          <a:xfrm rot="362496">
            <a:off x="15905583" y="2856347"/>
            <a:ext cx="1971736" cy="463358"/>
          </a:xfrm>
          <a:custGeom>
            <a:avLst/>
            <a:gdLst/>
            <a:ahLst/>
            <a:cxnLst/>
            <a:rect l="l" t="t" r="r" b="b"/>
            <a:pathLst>
              <a:path w="1971736" h="463358">
                <a:moveTo>
                  <a:pt x="0" y="0"/>
                </a:moveTo>
                <a:lnTo>
                  <a:pt x="1971736" y="0"/>
                </a:lnTo>
                <a:lnTo>
                  <a:pt x="1971736" y="463358"/>
                </a:lnTo>
                <a:lnTo>
                  <a:pt x="0" y="463358"/>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37" name="Rectangle 36"/>
          <p:cNvSpPr/>
          <p:nvPr/>
        </p:nvSpPr>
        <p:spPr>
          <a:xfrm>
            <a:off x="311760" y="3685336"/>
            <a:ext cx="4034231" cy="4401205"/>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Sách là kho tàng tri thức của nhân loại. Vì vậỵ, ngoài học hỏi ở xung quanh, chúng ta không thể không đọc sách.</a:t>
            </a:r>
            <a:endParaRPr lang="en-GB" sz="4000"/>
          </a:p>
        </p:txBody>
      </p:sp>
      <p:sp>
        <p:nvSpPr>
          <p:cNvPr id="38" name="Rectangle 37"/>
          <p:cNvSpPr/>
          <p:nvPr/>
        </p:nvSpPr>
        <p:spPr>
          <a:xfrm>
            <a:off x="4733282" y="3767439"/>
            <a:ext cx="4067525" cy="4401205"/>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Đọc sách giúp chúng ta làm giàu vốn hiểu biết về tự nhiên, xã hội; đọc sách còn rèn luyện và phát triển năng lực tư duy.</a:t>
            </a:r>
            <a:endParaRPr lang="en-GB" sz="4000"/>
          </a:p>
        </p:txBody>
      </p:sp>
      <p:sp>
        <p:nvSpPr>
          <p:cNvPr id="39" name="Rectangle 38"/>
          <p:cNvSpPr/>
          <p:nvPr/>
        </p:nvSpPr>
        <p:spPr>
          <a:xfrm>
            <a:off x="9334842" y="4144235"/>
            <a:ext cx="3832227" cy="3170099"/>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Đọc sách giúp ta bồi dưỡng tâm hồn, hướng tới lẽ sống, tư tưởng, tình cảm cao đẹp.</a:t>
            </a:r>
            <a:endParaRPr lang="en-GB" sz="4000"/>
          </a:p>
        </p:txBody>
      </p:sp>
      <p:sp>
        <p:nvSpPr>
          <p:cNvPr id="40" name="Rectangle 39"/>
          <p:cNvSpPr/>
          <p:nvPr/>
        </p:nvSpPr>
        <p:spPr>
          <a:xfrm>
            <a:off x="14017566" y="4144235"/>
            <a:ext cx="3728833" cy="3170099"/>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Đọc sách giúp ta được giảm căng thẳng mệt mỏi, làm cho cuộc sống tốt đẹp hơn.</a:t>
            </a:r>
            <a:endParaRPr lang="en-GB"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par>
                                <p:cTn id="13" presetID="16" presetClass="entr" presetSubtype="21"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Vertical)">
                                      <p:cBhvr>
                                        <p:cTn id="15" dur="500"/>
                                        <p:tgtEl>
                                          <p:spTgt spid="22"/>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500"/>
                                        <p:tgtEl>
                                          <p:spTgt spid="24"/>
                                        </p:tgtEl>
                                      </p:cBhvr>
                                    </p:animEffect>
                                  </p:childTnLst>
                                </p:cTn>
                              </p:par>
                              <p:par>
                                <p:cTn id="24" presetID="16" presetClass="entr" presetSubtype="21"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barn(inVertical)">
                                      <p:cBhvr>
                                        <p:cTn id="29" dur="500"/>
                                        <p:tgtEl>
                                          <p:spTgt spid="3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barn(inVertical)">
                                      <p:cBhvr>
                                        <p:cTn id="34" dur="500"/>
                                        <p:tgtEl>
                                          <p:spTgt spid="39"/>
                                        </p:tgtEl>
                                      </p:cBhvr>
                                    </p:animEffect>
                                  </p:childTnLst>
                                </p:cTn>
                              </p:par>
                              <p:par>
                                <p:cTn id="35" presetID="16" presetClass="entr" presetSubtype="21"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par>
                                <p:cTn id="38" presetID="16" presetClass="entr" presetSubtype="21"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1000"/>
                                        <p:tgtEl>
                                          <p:spTgt spid="40"/>
                                        </p:tgtEl>
                                      </p:cBhvr>
                                    </p:animEffect>
                                    <p:anim calcmode="lin" valueType="num">
                                      <p:cBhvr>
                                        <p:cTn id="46" dur="1000" fill="hold"/>
                                        <p:tgtEl>
                                          <p:spTgt spid="40"/>
                                        </p:tgtEl>
                                        <p:attrNameLst>
                                          <p:attrName>ppt_x</p:attrName>
                                        </p:attrNameLst>
                                      </p:cBhvr>
                                      <p:tavLst>
                                        <p:tav tm="0">
                                          <p:val>
                                            <p:strVal val="#ppt_x"/>
                                          </p:val>
                                        </p:tav>
                                        <p:tav tm="100000">
                                          <p:val>
                                            <p:strVal val="#ppt_x"/>
                                          </p:val>
                                        </p:tav>
                                      </p:tavLst>
                                    </p:anim>
                                    <p:anim calcmode="lin" valueType="num">
                                      <p:cBhvr>
                                        <p:cTn id="47" dur="1000" fill="hold"/>
                                        <p:tgtEl>
                                          <p:spTgt spid="4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1000"/>
                                        <p:tgtEl>
                                          <p:spTgt spid="33"/>
                                        </p:tgtEl>
                                      </p:cBhvr>
                                    </p:animEffect>
                                    <p:anim calcmode="lin" valueType="num">
                                      <p:cBhvr>
                                        <p:cTn id="51" dur="1000" fill="hold"/>
                                        <p:tgtEl>
                                          <p:spTgt spid="33"/>
                                        </p:tgtEl>
                                        <p:attrNameLst>
                                          <p:attrName>ppt_x</p:attrName>
                                        </p:attrNameLst>
                                      </p:cBhvr>
                                      <p:tavLst>
                                        <p:tav tm="0">
                                          <p:val>
                                            <p:strVal val="#ppt_x"/>
                                          </p:val>
                                        </p:tav>
                                        <p:tav tm="100000">
                                          <p:val>
                                            <p:strVal val="#ppt_x"/>
                                          </p:val>
                                        </p:tav>
                                      </p:tavLst>
                                    </p:anim>
                                    <p:anim calcmode="lin" valueType="num">
                                      <p:cBhvr>
                                        <p:cTn id="52" dur="1000" fill="hold"/>
                                        <p:tgtEl>
                                          <p:spTgt spid="3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38" grpId="0"/>
      <p:bldP spid="39" grpId="0"/>
      <p:bldP spid="4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8801175" y="1448159"/>
            <a:ext cx="8756163" cy="8155691"/>
            <a:chOff x="0" y="0"/>
            <a:chExt cx="2306150" cy="2148001"/>
          </a:xfrm>
        </p:grpSpPr>
        <p:sp>
          <p:nvSpPr>
            <p:cNvPr id="5" name="Freeform 5"/>
            <p:cNvSpPr/>
            <p:nvPr/>
          </p:nvSpPr>
          <p:spPr>
            <a:xfrm>
              <a:off x="0" y="0"/>
              <a:ext cx="2306150" cy="2148001"/>
            </a:xfrm>
            <a:custGeom>
              <a:avLst/>
              <a:gdLst/>
              <a:ahLst/>
              <a:cxnLst/>
              <a:rect l="l" t="t" r="r" b="b"/>
              <a:pathLst>
                <a:path w="2306150" h="2148001">
                  <a:moveTo>
                    <a:pt x="45093" y="0"/>
                  </a:moveTo>
                  <a:lnTo>
                    <a:pt x="2261057" y="0"/>
                  </a:lnTo>
                  <a:cubicBezTo>
                    <a:pt x="2273017" y="0"/>
                    <a:pt x="2284486" y="4751"/>
                    <a:pt x="2292943" y="13207"/>
                  </a:cubicBezTo>
                  <a:cubicBezTo>
                    <a:pt x="2301399" y="21664"/>
                    <a:pt x="2306150" y="33133"/>
                    <a:pt x="2306150" y="45093"/>
                  </a:cubicBezTo>
                  <a:lnTo>
                    <a:pt x="2306150" y="2102908"/>
                  </a:lnTo>
                  <a:cubicBezTo>
                    <a:pt x="2306150" y="2127812"/>
                    <a:pt x="2285961" y="2148001"/>
                    <a:pt x="2261057" y="2148001"/>
                  </a:cubicBezTo>
                  <a:lnTo>
                    <a:pt x="45093" y="2148001"/>
                  </a:lnTo>
                  <a:cubicBezTo>
                    <a:pt x="20189" y="2148001"/>
                    <a:pt x="0" y="2127812"/>
                    <a:pt x="0" y="2102908"/>
                  </a:cubicBezTo>
                  <a:lnTo>
                    <a:pt x="0" y="45093"/>
                  </a:lnTo>
                  <a:cubicBezTo>
                    <a:pt x="0" y="20189"/>
                    <a:pt x="20189" y="0"/>
                    <a:pt x="45093" y="0"/>
                  </a:cubicBezTo>
                  <a:close/>
                </a:path>
              </a:pathLst>
            </a:custGeom>
            <a:solidFill>
              <a:srgbClr val="FFDC96"/>
            </a:solidFill>
            <a:ln cap="rnd">
              <a:noFill/>
              <a:prstDash val="solid"/>
              <a:round/>
            </a:ln>
          </p:spPr>
        </p:sp>
        <p:sp>
          <p:nvSpPr>
            <p:cNvPr id="6" name="TextBox 6"/>
            <p:cNvSpPr txBox="1"/>
            <p:nvPr/>
          </p:nvSpPr>
          <p:spPr>
            <a:xfrm>
              <a:off x="0" y="-38100"/>
              <a:ext cx="2306150" cy="2186101"/>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8356076" y="1181100"/>
            <a:ext cx="8903224" cy="8229600"/>
            <a:chOff x="0" y="0"/>
            <a:chExt cx="2344882" cy="2167467"/>
          </a:xfrm>
        </p:grpSpPr>
        <p:sp>
          <p:nvSpPr>
            <p:cNvPr id="8" name="Freeform 8"/>
            <p:cNvSpPr/>
            <p:nvPr/>
          </p:nvSpPr>
          <p:spPr>
            <a:xfrm>
              <a:off x="0" y="0"/>
              <a:ext cx="2344882" cy="2167467"/>
            </a:xfrm>
            <a:custGeom>
              <a:avLst/>
              <a:gdLst/>
              <a:ahLst/>
              <a:cxnLst/>
              <a:rect l="l" t="t" r="r" b="b"/>
              <a:pathLst>
                <a:path w="2344882" h="2167467">
                  <a:moveTo>
                    <a:pt x="44348" y="0"/>
                  </a:moveTo>
                  <a:lnTo>
                    <a:pt x="2300534" y="0"/>
                  </a:lnTo>
                  <a:cubicBezTo>
                    <a:pt x="2312296" y="0"/>
                    <a:pt x="2323576" y="4672"/>
                    <a:pt x="2331893" y="12989"/>
                  </a:cubicBezTo>
                  <a:cubicBezTo>
                    <a:pt x="2340210" y="21306"/>
                    <a:pt x="2344882" y="32586"/>
                    <a:pt x="2344882" y="44348"/>
                  </a:cubicBezTo>
                  <a:lnTo>
                    <a:pt x="2344882" y="2123119"/>
                  </a:lnTo>
                  <a:cubicBezTo>
                    <a:pt x="2344882" y="2147612"/>
                    <a:pt x="2325027" y="2167467"/>
                    <a:pt x="2300534" y="2167467"/>
                  </a:cubicBezTo>
                  <a:lnTo>
                    <a:pt x="44348" y="2167467"/>
                  </a:lnTo>
                  <a:cubicBezTo>
                    <a:pt x="32586" y="2167467"/>
                    <a:pt x="21306" y="2162794"/>
                    <a:pt x="12989" y="2154478"/>
                  </a:cubicBezTo>
                  <a:cubicBezTo>
                    <a:pt x="4672" y="2146161"/>
                    <a:pt x="0" y="2134881"/>
                    <a:pt x="0" y="2123119"/>
                  </a:cubicBezTo>
                  <a:lnTo>
                    <a:pt x="0" y="44348"/>
                  </a:lnTo>
                  <a:cubicBezTo>
                    <a:pt x="0" y="19855"/>
                    <a:pt x="19855" y="0"/>
                    <a:pt x="44348" y="0"/>
                  </a:cubicBezTo>
                  <a:close/>
                </a:path>
              </a:pathLst>
            </a:custGeom>
            <a:solidFill>
              <a:srgbClr val="FEEDAA"/>
            </a:solidFill>
            <a:ln cap="rnd">
              <a:noFill/>
              <a:prstDash val="solid"/>
              <a:round/>
            </a:ln>
          </p:spPr>
        </p:sp>
        <p:sp>
          <p:nvSpPr>
            <p:cNvPr id="9" name="TextBox 9"/>
            <p:cNvSpPr txBox="1"/>
            <p:nvPr/>
          </p:nvSpPr>
          <p:spPr>
            <a:xfrm>
              <a:off x="0" y="-38100"/>
              <a:ext cx="2344882" cy="2205567"/>
            </a:xfrm>
            <a:prstGeom prst="rect">
              <a:avLst/>
            </a:prstGeom>
          </p:spPr>
          <p:txBody>
            <a:bodyPr lIns="50800" tIns="50800" rIns="50800" bIns="50800" rtlCol="0" anchor="ctr"/>
            <a:lstStyle/>
            <a:p>
              <a:pPr algn="ctr">
                <a:lnSpc>
                  <a:spcPts val="2659"/>
                </a:lnSpc>
                <a:spcBef>
                  <a:spcPct val="0"/>
                </a:spcBef>
              </a:pPr>
              <a:endParaRPr/>
            </a:p>
          </p:txBody>
        </p:sp>
      </p:grpSp>
      <p:sp>
        <p:nvSpPr>
          <p:cNvPr id="10" name="Freeform 10"/>
          <p:cNvSpPr/>
          <p:nvPr/>
        </p:nvSpPr>
        <p:spPr>
          <a:xfrm>
            <a:off x="2011667" y="1828622"/>
            <a:ext cx="4898394" cy="7775229"/>
          </a:xfrm>
          <a:custGeom>
            <a:avLst/>
            <a:gdLst/>
            <a:ahLst/>
            <a:cxnLst/>
            <a:rect l="l" t="t" r="r" b="b"/>
            <a:pathLst>
              <a:path w="4898394" h="7775229">
                <a:moveTo>
                  <a:pt x="0" y="0"/>
                </a:moveTo>
                <a:lnTo>
                  <a:pt x="4898395" y="0"/>
                </a:lnTo>
                <a:lnTo>
                  <a:pt x="4898395" y="7775229"/>
                </a:lnTo>
                <a:lnTo>
                  <a:pt x="0" y="7775229"/>
                </a:lnTo>
                <a:lnTo>
                  <a:pt x="0" y="0"/>
                </a:lnTo>
                <a:close/>
              </a:path>
            </a:pathLst>
          </a:custGeom>
          <a:blipFill>
            <a:blip r:embed="rId4"/>
            <a:stretch>
              <a:fillRect/>
            </a:stretch>
          </a:blipFill>
        </p:spPr>
      </p:sp>
      <p:sp>
        <p:nvSpPr>
          <p:cNvPr id="11" name="Freeform 11"/>
          <p:cNvSpPr/>
          <p:nvPr/>
        </p:nvSpPr>
        <p:spPr>
          <a:xfrm>
            <a:off x="3240130" y="7663758"/>
            <a:ext cx="2727723" cy="1940093"/>
          </a:xfrm>
          <a:custGeom>
            <a:avLst/>
            <a:gdLst/>
            <a:ahLst/>
            <a:cxnLst/>
            <a:rect l="l" t="t" r="r" b="b"/>
            <a:pathLst>
              <a:path w="2727723" h="1940093">
                <a:moveTo>
                  <a:pt x="0" y="0"/>
                </a:moveTo>
                <a:lnTo>
                  <a:pt x="2727723" y="0"/>
                </a:lnTo>
                <a:lnTo>
                  <a:pt x="2727723" y="1940093"/>
                </a:lnTo>
                <a:lnTo>
                  <a:pt x="0" y="1940093"/>
                </a:lnTo>
                <a:lnTo>
                  <a:pt x="0" y="0"/>
                </a:lnTo>
                <a:close/>
              </a:path>
            </a:pathLst>
          </a:custGeom>
          <a:blipFill>
            <a:blip r:embed="rId5"/>
            <a:stretch>
              <a:fillRect/>
            </a:stretch>
          </a:blipFill>
        </p:spPr>
      </p:sp>
      <p:sp>
        <p:nvSpPr>
          <p:cNvPr id="12" name="Freeform 12"/>
          <p:cNvSpPr/>
          <p:nvPr/>
        </p:nvSpPr>
        <p:spPr>
          <a:xfrm>
            <a:off x="4603991" y="7046688"/>
            <a:ext cx="2592324" cy="2833141"/>
          </a:xfrm>
          <a:custGeom>
            <a:avLst/>
            <a:gdLst/>
            <a:ahLst/>
            <a:cxnLst/>
            <a:rect l="l" t="t" r="r" b="b"/>
            <a:pathLst>
              <a:path w="2592324" h="2833141">
                <a:moveTo>
                  <a:pt x="0" y="0"/>
                </a:moveTo>
                <a:lnTo>
                  <a:pt x="2592324" y="0"/>
                </a:lnTo>
                <a:lnTo>
                  <a:pt x="2592324" y="2833141"/>
                </a:lnTo>
                <a:lnTo>
                  <a:pt x="0" y="2833141"/>
                </a:lnTo>
                <a:lnTo>
                  <a:pt x="0" y="0"/>
                </a:lnTo>
                <a:close/>
              </a:path>
            </a:pathLst>
          </a:custGeom>
          <a:blipFill>
            <a:blip r:embed="rId6"/>
            <a:stretch>
              <a:fillRect/>
            </a:stretch>
          </a:blipFill>
        </p:spPr>
      </p:sp>
      <p:sp>
        <p:nvSpPr>
          <p:cNvPr id="13" name="Freeform 13"/>
          <p:cNvSpPr/>
          <p:nvPr/>
        </p:nvSpPr>
        <p:spPr>
          <a:xfrm>
            <a:off x="2495693" y="7162931"/>
            <a:ext cx="1488875" cy="2600655"/>
          </a:xfrm>
          <a:custGeom>
            <a:avLst/>
            <a:gdLst/>
            <a:ahLst/>
            <a:cxnLst/>
            <a:rect l="l" t="t" r="r" b="b"/>
            <a:pathLst>
              <a:path w="1488875" h="2600655">
                <a:moveTo>
                  <a:pt x="0" y="0"/>
                </a:moveTo>
                <a:lnTo>
                  <a:pt x="1488875" y="0"/>
                </a:lnTo>
                <a:lnTo>
                  <a:pt x="1488875" y="2600656"/>
                </a:lnTo>
                <a:lnTo>
                  <a:pt x="0" y="2600656"/>
                </a:lnTo>
                <a:lnTo>
                  <a:pt x="0" y="0"/>
                </a:lnTo>
                <a:close/>
              </a:path>
            </a:pathLst>
          </a:custGeom>
          <a:blipFill>
            <a:blip r:embed="rId7"/>
            <a:stretch>
              <a:fillRect/>
            </a:stretch>
          </a:blipFill>
        </p:spPr>
      </p:sp>
      <p:sp>
        <p:nvSpPr>
          <p:cNvPr id="14" name="Freeform 14"/>
          <p:cNvSpPr/>
          <p:nvPr/>
        </p:nvSpPr>
        <p:spPr>
          <a:xfrm>
            <a:off x="7196315" y="3539246"/>
            <a:ext cx="1039890" cy="690227"/>
          </a:xfrm>
          <a:custGeom>
            <a:avLst/>
            <a:gdLst/>
            <a:ahLst/>
            <a:cxnLst/>
            <a:rect l="l" t="t" r="r" b="b"/>
            <a:pathLst>
              <a:path w="1039890" h="690227">
                <a:moveTo>
                  <a:pt x="0" y="0"/>
                </a:moveTo>
                <a:lnTo>
                  <a:pt x="1039890" y="0"/>
                </a:lnTo>
                <a:lnTo>
                  <a:pt x="1039890" y="690227"/>
                </a:lnTo>
                <a:lnTo>
                  <a:pt x="0" y="690227"/>
                </a:lnTo>
                <a:lnTo>
                  <a:pt x="0" y="0"/>
                </a:lnTo>
                <a:close/>
              </a:path>
            </a:pathLst>
          </a:custGeom>
          <a:blipFill>
            <a:blip r:embed="rId8"/>
            <a:stretch>
              <a:fillRect/>
            </a:stretch>
          </a:blipFill>
        </p:spPr>
      </p:sp>
      <p:sp>
        <p:nvSpPr>
          <p:cNvPr id="15" name="Freeform 15"/>
          <p:cNvSpPr/>
          <p:nvPr/>
        </p:nvSpPr>
        <p:spPr>
          <a:xfrm>
            <a:off x="2018805" y="1028700"/>
            <a:ext cx="934602" cy="539733"/>
          </a:xfrm>
          <a:custGeom>
            <a:avLst/>
            <a:gdLst/>
            <a:ahLst/>
            <a:cxnLst/>
            <a:rect l="l" t="t" r="r" b="b"/>
            <a:pathLst>
              <a:path w="934602" h="539733">
                <a:moveTo>
                  <a:pt x="0" y="0"/>
                </a:moveTo>
                <a:lnTo>
                  <a:pt x="934603" y="0"/>
                </a:lnTo>
                <a:lnTo>
                  <a:pt x="934603" y="539733"/>
                </a:lnTo>
                <a:lnTo>
                  <a:pt x="0" y="539733"/>
                </a:lnTo>
                <a:lnTo>
                  <a:pt x="0" y="0"/>
                </a:lnTo>
                <a:close/>
              </a:path>
            </a:pathLst>
          </a:custGeom>
          <a:blipFill>
            <a:blip r:embed="rId9"/>
            <a:stretch>
              <a:fillRect/>
            </a:stretch>
          </a:blipFill>
        </p:spPr>
      </p:sp>
      <p:sp>
        <p:nvSpPr>
          <p:cNvPr id="16" name="Freeform 16"/>
          <p:cNvSpPr/>
          <p:nvPr/>
        </p:nvSpPr>
        <p:spPr>
          <a:xfrm>
            <a:off x="11004276" y="787053"/>
            <a:ext cx="3606824" cy="1023027"/>
          </a:xfrm>
          <a:custGeom>
            <a:avLst/>
            <a:gdLst/>
            <a:ahLst/>
            <a:cxnLst/>
            <a:rect l="l" t="t" r="r" b="b"/>
            <a:pathLst>
              <a:path w="3606824" h="1023027">
                <a:moveTo>
                  <a:pt x="0" y="0"/>
                </a:moveTo>
                <a:lnTo>
                  <a:pt x="3606824" y="0"/>
                </a:lnTo>
                <a:lnTo>
                  <a:pt x="3606824" y="1023027"/>
                </a:lnTo>
                <a:lnTo>
                  <a:pt x="0" y="102302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7" name="TextBox 17"/>
          <p:cNvSpPr txBox="1"/>
          <p:nvPr/>
        </p:nvSpPr>
        <p:spPr>
          <a:xfrm>
            <a:off x="8362164" y="2084894"/>
            <a:ext cx="8748637" cy="1243930"/>
          </a:xfrm>
          <a:prstGeom prst="rect">
            <a:avLst/>
          </a:prstGeom>
        </p:spPr>
        <p:txBody>
          <a:bodyPr lIns="0" tIns="0" rIns="0" bIns="0" rtlCol="0" anchor="t">
            <a:spAutoFit/>
          </a:bodyPr>
          <a:lstStyle/>
          <a:p>
            <a:pPr algn="ctr">
              <a:lnSpc>
                <a:spcPts val="9679"/>
              </a:lnSpc>
            </a:pPr>
            <a:r>
              <a:rPr lang="vi-VN" sz="8800" b="1" spc="-175" smtClean="0">
                <a:solidFill>
                  <a:srgbClr val="000000"/>
                </a:solidFill>
                <a:latin typeface="Times New Roman" panose="02020603050405020304" pitchFamily="18" charset="0"/>
                <a:ea typeface="More Sugar"/>
                <a:cs typeface="Times New Roman" panose="02020603050405020304" pitchFamily="18" charset="0"/>
                <a:sym typeface="More Sugar"/>
              </a:rPr>
              <a:t>Kết đoạn</a:t>
            </a:r>
            <a:endParaRPr lang="en-US" sz="8800" b="1" spc="-175">
              <a:solidFill>
                <a:srgbClr val="000000"/>
              </a:solidFill>
              <a:latin typeface="Times New Roman" panose="02020603050405020304" pitchFamily="18" charset="0"/>
              <a:ea typeface="More Sugar"/>
              <a:cs typeface="Times New Roman" panose="02020603050405020304" pitchFamily="18" charset="0"/>
              <a:sym typeface="More Sugar"/>
            </a:endParaRPr>
          </a:p>
        </p:txBody>
      </p:sp>
      <p:sp>
        <p:nvSpPr>
          <p:cNvPr id="18" name="TextBox 18"/>
          <p:cNvSpPr txBox="1"/>
          <p:nvPr/>
        </p:nvSpPr>
        <p:spPr>
          <a:xfrm>
            <a:off x="9387237" y="3945202"/>
            <a:ext cx="7200039" cy="4431983"/>
          </a:xfrm>
          <a:prstGeom prst="rect">
            <a:avLst/>
          </a:prstGeom>
        </p:spPr>
        <p:txBody>
          <a:bodyPr lIns="0" tIns="0" rIns="0" bIns="0" rtlCol="0" anchor="t">
            <a:spAutoFit/>
          </a:bodyPr>
          <a:lstStyle/>
          <a:p>
            <a:pPr algn="just"/>
            <a:r>
              <a:rPr lang="vi-VN" sz="4800">
                <a:latin typeface="Times New Roman" panose="02020603050405020304" pitchFamily="18" charset="0"/>
                <a:cs typeface="Times New Roman" panose="02020603050405020304" pitchFamily="18" charset="0"/>
              </a:rPr>
              <a:t>Vì đọc sách có vai trò quan trong như thế nên những ai có chí cầu tiến, muốn khẳng định giá trị của bản thân thì hãy coi sách là người bạn, hãy đọc sách mỗi ngày.</a:t>
            </a:r>
            <a:endParaRPr lang="en-US" sz="4800">
              <a:solidFill>
                <a:srgbClr val="000000"/>
              </a:solidFill>
              <a:latin typeface="Times New Roman" panose="02020603050405020304" pitchFamily="18" charset="0"/>
              <a:ea typeface="More Sugar Thin"/>
              <a:cs typeface="Times New Roman" panose="02020603050405020304" pitchFamily="18" charset="0"/>
              <a:sym typeface="More Sugar Thi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6" name="Freeform 16"/>
          <p:cNvSpPr/>
          <p:nvPr/>
        </p:nvSpPr>
        <p:spPr>
          <a:xfrm>
            <a:off x="8557617" y="8835143"/>
            <a:ext cx="1227245" cy="1199121"/>
          </a:xfrm>
          <a:custGeom>
            <a:avLst/>
            <a:gdLst/>
            <a:ahLst/>
            <a:cxnLst/>
            <a:rect l="l" t="t" r="r" b="b"/>
            <a:pathLst>
              <a:path w="1227245" h="1199121">
                <a:moveTo>
                  <a:pt x="0" y="0"/>
                </a:moveTo>
                <a:lnTo>
                  <a:pt x="1227246" y="0"/>
                </a:lnTo>
                <a:lnTo>
                  <a:pt x="1227246" y="1199121"/>
                </a:lnTo>
                <a:lnTo>
                  <a:pt x="0" y="1199121"/>
                </a:lnTo>
                <a:lnTo>
                  <a:pt x="0" y="0"/>
                </a:lnTo>
                <a:close/>
              </a:path>
            </a:pathLst>
          </a:custGeom>
          <a:blipFill>
            <a:blip r:embed="rId4"/>
            <a:stretch>
              <a:fillRect/>
            </a:stretch>
          </a:blipFill>
        </p:spPr>
      </p:sp>
      <p:sp>
        <p:nvSpPr>
          <p:cNvPr id="17" name="Freeform 17"/>
          <p:cNvSpPr/>
          <p:nvPr/>
        </p:nvSpPr>
        <p:spPr>
          <a:xfrm>
            <a:off x="972732" y="1800225"/>
            <a:ext cx="1019587" cy="700966"/>
          </a:xfrm>
          <a:custGeom>
            <a:avLst/>
            <a:gdLst/>
            <a:ahLst/>
            <a:cxnLst/>
            <a:rect l="l" t="t" r="r" b="b"/>
            <a:pathLst>
              <a:path w="1019587" h="700966">
                <a:moveTo>
                  <a:pt x="0" y="0"/>
                </a:moveTo>
                <a:lnTo>
                  <a:pt x="1019587" y="0"/>
                </a:lnTo>
                <a:lnTo>
                  <a:pt x="1019587" y="700966"/>
                </a:lnTo>
                <a:lnTo>
                  <a:pt x="0" y="700966"/>
                </a:lnTo>
                <a:lnTo>
                  <a:pt x="0" y="0"/>
                </a:lnTo>
                <a:close/>
              </a:path>
            </a:pathLst>
          </a:custGeom>
          <a:blipFill>
            <a:blip r:embed="rId5"/>
            <a:stretch>
              <a:fillRect/>
            </a:stretch>
          </a:blipFill>
        </p:spPr>
      </p:sp>
      <p:sp>
        <p:nvSpPr>
          <p:cNvPr id="18" name="Freeform 18"/>
          <p:cNvSpPr/>
          <p:nvPr/>
        </p:nvSpPr>
        <p:spPr>
          <a:xfrm>
            <a:off x="16533442" y="2677393"/>
            <a:ext cx="725858" cy="567076"/>
          </a:xfrm>
          <a:custGeom>
            <a:avLst/>
            <a:gdLst/>
            <a:ahLst/>
            <a:cxnLst/>
            <a:rect l="l" t="t" r="r" b="b"/>
            <a:pathLst>
              <a:path w="725858" h="567076">
                <a:moveTo>
                  <a:pt x="0" y="0"/>
                </a:moveTo>
                <a:lnTo>
                  <a:pt x="725858" y="0"/>
                </a:lnTo>
                <a:lnTo>
                  <a:pt x="725858" y="567076"/>
                </a:lnTo>
                <a:lnTo>
                  <a:pt x="0" y="567076"/>
                </a:lnTo>
                <a:lnTo>
                  <a:pt x="0" y="0"/>
                </a:lnTo>
                <a:close/>
              </a:path>
            </a:pathLst>
          </a:custGeom>
          <a:blipFill>
            <a:blip r:embed="rId6"/>
            <a:stretch>
              <a:fillRect/>
            </a:stretch>
          </a:blipFill>
        </p:spPr>
      </p:sp>
      <p:sp>
        <p:nvSpPr>
          <p:cNvPr id="19" name="Freeform 19"/>
          <p:cNvSpPr/>
          <p:nvPr/>
        </p:nvSpPr>
        <p:spPr>
          <a:xfrm>
            <a:off x="1028091" y="353277"/>
            <a:ext cx="908868" cy="546836"/>
          </a:xfrm>
          <a:custGeom>
            <a:avLst/>
            <a:gdLst/>
            <a:ahLst/>
            <a:cxnLst/>
            <a:rect l="l" t="t" r="r" b="b"/>
            <a:pathLst>
              <a:path w="908868" h="546836">
                <a:moveTo>
                  <a:pt x="0" y="0"/>
                </a:moveTo>
                <a:lnTo>
                  <a:pt x="908868" y="0"/>
                </a:lnTo>
                <a:lnTo>
                  <a:pt x="908868" y="546836"/>
                </a:lnTo>
                <a:lnTo>
                  <a:pt x="0" y="546836"/>
                </a:lnTo>
                <a:lnTo>
                  <a:pt x="0" y="0"/>
                </a:lnTo>
                <a:close/>
              </a:path>
            </a:pathLst>
          </a:custGeom>
          <a:blipFill>
            <a:blip r:embed="rId7"/>
            <a:stretch>
              <a:fillRect/>
            </a:stretch>
          </a:blipFill>
        </p:spPr>
      </p:sp>
      <p:sp>
        <p:nvSpPr>
          <p:cNvPr id="20" name="Freeform 20"/>
          <p:cNvSpPr/>
          <p:nvPr/>
        </p:nvSpPr>
        <p:spPr>
          <a:xfrm>
            <a:off x="3208610" y="8906036"/>
            <a:ext cx="1317553" cy="1057336"/>
          </a:xfrm>
          <a:custGeom>
            <a:avLst/>
            <a:gdLst/>
            <a:ahLst/>
            <a:cxnLst/>
            <a:rect l="l" t="t" r="r" b="b"/>
            <a:pathLst>
              <a:path w="1317553" h="1057336">
                <a:moveTo>
                  <a:pt x="0" y="0"/>
                </a:moveTo>
                <a:lnTo>
                  <a:pt x="1317553" y="0"/>
                </a:lnTo>
                <a:lnTo>
                  <a:pt x="1317553" y="1057336"/>
                </a:lnTo>
                <a:lnTo>
                  <a:pt x="0" y="1057336"/>
                </a:lnTo>
                <a:lnTo>
                  <a:pt x="0" y="0"/>
                </a:lnTo>
                <a:close/>
              </a:path>
            </a:pathLst>
          </a:custGeom>
          <a:blipFill>
            <a:blip r:embed="rId8"/>
            <a:stretch>
              <a:fillRect/>
            </a:stretch>
          </a:blipFill>
        </p:spPr>
      </p:sp>
      <p:sp>
        <p:nvSpPr>
          <p:cNvPr id="21" name="Freeform 21"/>
          <p:cNvSpPr/>
          <p:nvPr/>
        </p:nvSpPr>
        <p:spPr>
          <a:xfrm>
            <a:off x="14420613" y="8906036"/>
            <a:ext cx="1158573" cy="1000717"/>
          </a:xfrm>
          <a:custGeom>
            <a:avLst/>
            <a:gdLst/>
            <a:ahLst/>
            <a:cxnLst/>
            <a:rect l="l" t="t" r="r" b="b"/>
            <a:pathLst>
              <a:path w="1158573" h="1000717">
                <a:moveTo>
                  <a:pt x="0" y="0"/>
                </a:moveTo>
                <a:lnTo>
                  <a:pt x="1158573" y="0"/>
                </a:lnTo>
                <a:lnTo>
                  <a:pt x="1158573" y="1000717"/>
                </a:lnTo>
                <a:lnTo>
                  <a:pt x="0" y="1000717"/>
                </a:lnTo>
                <a:lnTo>
                  <a:pt x="0" y="0"/>
                </a:lnTo>
                <a:close/>
              </a:path>
            </a:pathLst>
          </a:custGeom>
          <a:blipFill>
            <a:blip r:embed="rId9"/>
            <a:stretch>
              <a:fillRect/>
            </a:stretch>
          </a:blipFill>
        </p:spPr>
      </p:sp>
      <p:sp>
        <p:nvSpPr>
          <p:cNvPr id="22" name="TextBox 22"/>
          <p:cNvSpPr txBox="1"/>
          <p:nvPr/>
        </p:nvSpPr>
        <p:spPr>
          <a:xfrm>
            <a:off x="4158004" y="393210"/>
            <a:ext cx="11253716" cy="806696"/>
          </a:xfrm>
          <a:prstGeom prst="rect">
            <a:avLst/>
          </a:prstGeom>
        </p:spPr>
        <p:txBody>
          <a:bodyPr wrap="square" lIns="0" tIns="0" rIns="0" bIns="0" rtlCol="0" anchor="t">
            <a:spAutoFit/>
          </a:bodyPr>
          <a:lstStyle/>
          <a:p>
            <a:pPr algn="ctr">
              <a:lnSpc>
                <a:spcPts val="6720"/>
              </a:lnSpc>
            </a:pPr>
            <a:r>
              <a:rPr lang="vi-VN" sz="4800" b="1">
                <a:latin typeface="Times New Roman" panose="02020603050405020304" pitchFamily="18" charset="0"/>
                <a:cs typeface="Times New Roman" panose="02020603050405020304" pitchFamily="18" charset="0"/>
              </a:rPr>
              <a:t>PHIẾU CHỈNH SỬA BÀI VIẾT</a:t>
            </a:r>
            <a:endParaRPr lang="en-US" sz="4800">
              <a:solidFill>
                <a:srgbClr val="000000"/>
              </a:solidFill>
              <a:latin typeface="Times New Roman" panose="02020603050405020304" pitchFamily="18" charset="0"/>
              <a:ea typeface="More Sugar"/>
              <a:cs typeface="Times New Roman" panose="02020603050405020304" pitchFamily="18" charset="0"/>
              <a:sym typeface="More Sugar"/>
            </a:endParaRPr>
          </a:p>
        </p:txBody>
      </p:sp>
      <p:sp>
        <p:nvSpPr>
          <p:cNvPr id="30" name="Rectangle 29"/>
          <p:cNvSpPr/>
          <p:nvPr/>
        </p:nvSpPr>
        <p:spPr>
          <a:xfrm>
            <a:off x="2377938" y="1593116"/>
            <a:ext cx="13586601" cy="7027565"/>
          </a:xfrm>
          <a:prstGeom prst="rect">
            <a:avLst/>
          </a:prstGeom>
        </p:spPr>
        <p:txBody>
          <a:bodyPr wrap="square">
            <a:spAutoFit/>
          </a:bodyPr>
          <a:lstStyle/>
          <a:p>
            <a:pPr algn="just">
              <a:spcAft>
                <a:spcPts val="1000"/>
              </a:spcAft>
              <a:tabLst>
                <a:tab pos="1386840" algn="l"/>
              </a:tabLst>
            </a:pPr>
            <a:r>
              <a:rPr lang="vi-VN" sz="3200" b="1">
                <a:solidFill>
                  <a:srgbClr val="003366"/>
                </a:solidFill>
                <a:latin typeface="Times New Roman" panose="02020603050405020304" pitchFamily="18" charset="0"/>
                <a:ea typeface="MS Mincho"/>
                <a:cs typeface="Times New Roman" panose="02020603050405020304" pitchFamily="18" charset="0"/>
              </a:rPr>
              <a:t>Nhiệm vụ:</a:t>
            </a:r>
            <a:r>
              <a:rPr lang="vi-VN" sz="3200" b="1">
                <a:solidFill>
                  <a:srgbClr val="0070C0"/>
                </a:solidFill>
                <a:latin typeface="Times New Roman" panose="02020603050405020304" pitchFamily="18" charset="0"/>
                <a:ea typeface="MS Mincho"/>
                <a:cs typeface="Times New Roman" panose="02020603050405020304" pitchFamily="18" charset="0"/>
              </a:rPr>
              <a:t> </a:t>
            </a:r>
            <a:r>
              <a:rPr lang="vi-VN" sz="3200" b="1">
                <a:latin typeface="Times New Roman" panose="02020603050405020304" pitchFamily="18" charset="0"/>
                <a:ea typeface="MS Mincho"/>
                <a:cs typeface="Times New Roman" panose="02020603050405020304" pitchFamily="18" charset="0"/>
              </a:rPr>
              <a:t>Hãy đọc phần viết của mình và hoàn chỉnh bài viết bằng cách trả lời các câu hỏi sau:</a:t>
            </a:r>
            <a:endParaRPr lang="en-GB" sz="3200">
              <a:latin typeface="Times New Roman" panose="02020603050405020304" pitchFamily="18" charset="0"/>
              <a:ea typeface="Times New Roman" panose="02020603050405020304" pitchFamily="18" charset="0"/>
            </a:endParaRPr>
          </a:p>
          <a:p>
            <a:pPr algn="just">
              <a:spcAft>
                <a:spcPts val="1000"/>
              </a:spcAft>
              <a:tabLst>
                <a:tab pos="1386840" algn="l"/>
              </a:tabLst>
            </a:pPr>
            <a:r>
              <a:rPr lang="vi-VN" sz="3200">
                <a:solidFill>
                  <a:srgbClr val="0D0D0D"/>
                </a:solidFill>
                <a:latin typeface="Times New Roman" panose="02020603050405020304" pitchFamily="18" charset="0"/>
                <a:ea typeface="MS Mincho"/>
                <a:cs typeface="Times New Roman" panose="02020603050405020304" pitchFamily="18" charset="0"/>
              </a:rPr>
              <a:t>1. Bài viết  đảm bảo hình thức đoạn văn chưa? Dung lượng có đạt yêu cầu không?</a:t>
            </a:r>
            <a:endParaRPr lang="en-GB" sz="3200">
              <a:latin typeface="Times New Roman" panose="02020603050405020304" pitchFamily="18" charset="0"/>
              <a:ea typeface="Times New Roman" panose="02020603050405020304" pitchFamily="18" charset="0"/>
            </a:endParaRPr>
          </a:p>
          <a:p>
            <a:pPr algn="just">
              <a:spcAft>
                <a:spcPts val="1000"/>
              </a:spcAft>
              <a:tabLst>
                <a:tab pos="1386840" algn="l"/>
              </a:tabLst>
            </a:pPr>
            <a:r>
              <a:rPr lang="vi-VN" sz="3200" smtClean="0">
                <a:solidFill>
                  <a:srgbClr val="0D0D0D"/>
                </a:solidFill>
                <a:latin typeface="Times New Roman" panose="02020603050405020304" pitchFamily="18" charset="0"/>
                <a:ea typeface="MS Mincho"/>
                <a:cs typeface="Times New Roman" panose="02020603050405020304" pitchFamily="18" charset="0"/>
              </a:rPr>
              <a:t>...…………….</a:t>
            </a:r>
          </a:p>
          <a:p>
            <a:pPr algn="just">
              <a:spcAft>
                <a:spcPts val="1000"/>
              </a:spcAft>
              <a:tabLst>
                <a:tab pos="1386840" algn="l"/>
              </a:tabLst>
            </a:pPr>
            <a:r>
              <a:rPr lang="vi-VN" sz="3200" smtClean="0">
                <a:solidFill>
                  <a:srgbClr val="0D0D0D"/>
                </a:solidFill>
                <a:latin typeface="Times New Roman" panose="02020603050405020304" pitchFamily="18" charset="0"/>
                <a:ea typeface="MS Mincho"/>
                <a:cs typeface="Times New Roman" panose="02020603050405020304" pitchFamily="18" charset="0"/>
              </a:rPr>
              <a:t>2</a:t>
            </a:r>
            <a:r>
              <a:rPr lang="vi-VN" sz="3200">
                <a:solidFill>
                  <a:srgbClr val="0D0D0D"/>
                </a:solidFill>
                <a:latin typeface="Times New Roman" panose="02020603050405020304" pitchFamily="18" charset="0"/>
                <a:ea typeface="MS Mincho"/>
                <a:cs typeface="Times New Roman" panose="02020603050405020304" pitchFamily="18" charset="0"/>
              </a:rPr>
              <a:t>. Nội dung đã đảm bảo các ý chưa? Nếu chưa cần bổ sung những ý nào?</a:t>
            </a:r>
            <a:endParaRPr lang="en-GB" sz="3200">
              <a:latin typeface="Times New Roman" panose="02020603050405020304" pitchFamily="18" charset="0"/>
              <a:ea typeface="Times New Roman" panose="02020603050405020304" pitchFamily="18" charset="0"/>
            </a:endParaRPr>
          </a:p>
          <a:p>
            <a:pPr algn="just">
              <a:spcAft>
                <a:spcPts val="1000"/>
              </a:spcAft>
              <a:tabLst>
                <a:tab pos="1386840" algn="l"/>
              </a:tabLst>
            </a:pPr>
            <a:r>
              <a:rPr lang="vi-VN" sz="3200" smtClean="0">
                <a:solidFill>
                  <a:srgbClr val="0D0D0D"/>
                </a:solidFill>
                <a:latin typeface="Times New Roman" panose="02020603050405020304" pitchFamily="18" charset="0"/>
                <a:ea typeface="MS Mincho"/>
                <a:cs typeface="Times New Roman" panose="02020603050405020304" pitchFamily="18" charset="0"/>
              </a:rPr>
              <a:t>..............................................</a:t>
            </a:r>
          </a:p>
          <a:p>
            <a:pPr algn="just">
              <a:spcAft>
                <a:spcPts val="1000"/>
              </a:spcAft>
              <a:tabLst>
                <a:tab pos="1386840" algn="l"/>
              </a:tabLst>
            </a:pPr>
            <a:r>
              <a:rPr lang="vi-VN" sz="3200" smtClean="0">
                <a:latin typeface="Times New Roman" panose="02020603050405020304" pitchFamily="18" charset="0"/>
                <a:ea typeface="MS Mincho"/>
                <a:cs typeface="Times New Roman" panose="02020603050405020304" pitchFamily="18" charset="0"/>
              </a:rPr>
              <a:t>3</a:t>
            </a:r>
            <a:r>
              <a:rPr lang="vi-VN" sz="3200">
                <a:latin typeface="Times New Roman" panose="02020603050405020304" pitchFamily="18" charset="0"/>
                <a:ea typeface="MS Mincho"/>
                <a:cs typeface="Times New Roman" panose="02020603050405020304" pitchFamily="18" charset="0"/>
              </a:rPr>
              <a:t>. Bài viết có sai chính tả không? Nếu có em sửa chữa như thế nào?</a:t>
            </a:r>
            <a:endParaRPr lang="en-GB" sz="3200">
              <a:latin typeface="Times New Roman" panose="02020603050405020304" pitchFamily="18" charset="0"/>
              <a:ea typeface="Times New Roman" panose="02020603050405020304" pitchFamily="18" charset="0"/>
            </a:endParaRPr>
          </a:p>
          <a:p>
            <a:pPr algn="just">
              <a:spcAft>
                <a:spcPts val="1000"/>
              </a:spcAft>
              <a:tabLst>
                <a:tab pos="1386840" algn="l"/>
              </a:tabLst>
            </a:pPr>
            <a:r>
              <a:rPr lang="vi-VN" sz="3200">
                <a:solidFill>
                  <a:srgbClr val="0D0D0D"/>
                </a:solidFill>
                <a:latin typeface="Times New Roman" panose="02020603050405020304" pitchFamily="18" charset="0"/>
                <a:ea typeface="MS Mincho"/>
                <a:cs typeface="Times New Roman" panose="02020603050405020304" pitchFamily="18" charset="0"/>
              </a:rPr>
              <a:t>.............................................................................................................................</a:t>
            </a:r>
            <a:endParaRPr lang="en-GB" sz="3200">
              <a:latin typeface="Times New Roman" panose="02020603050405020304" pitchFamily="18" charset="0"/>
              <a:ea typeface="Times New Roman" panose="02020603050405020304" pitchFamily="18" charset="0"/>
            </a:endParaRPr>
          </a:p>
          <a:p>
            <a:pPr algn="just">
              <a:spcAft>
                <a:spcPts val="1000"/>
              </a:spcAft>
              <a:tabLst>
                <a:tab pos="1386840" algn="l"/>
              </a:tabLst>
            </a:pPr>
            <a:r>
              <a:rPr lang="vi-VN" sz="3200">
                <a:latin typeface="Times New Roman" panose="02020603050405020304" pitchFamily="18" charset="0"/>
                <a:ea typeface="MS Mincho"/>
                <a:cs typeface="Times New Roman" panose="02020603050405020304" pitchFamily="18" charset="0"/>
              </a:rPr>
              <a:t>4. Đoạn văn viết đã </a:t>
            </a:r>
            <a:r>
              <a:rPr lang="vi-VN" sz="32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nêu </a:t>
            </a:r>
            <a:r>
              <a:rPr lang="vi-VN" sz="3200">
                <a:latin typeface="Times New Roman" panose="02020603050405020304" pitchFamily="18" charset="0"/>
                <a:ea typeface="Times New Roman" panose="02020603050405020304" pitchFamily="18" charset="0"/>
                <a:cs typeface="Times New Roman" panose="02020603050405020304" pitchFamily="18" charset="0"/>
              </a:rPr>
              <a:t>suy nghĩ của em về vai trò của việc đọc sách đối với sự phát triển của mỗi người, trong đó có sử dụng một câu ghép chưa. Chỉ ra câu ghép được sử dụng trong đoạn văn đã viết hay chưa?</a:t>
            </a:r>
            <a:endParaRPr lang="en-GB" sz="3200">
              <a:latin typeface="Times New Roman" panose="02020603050405020304" pitchFamily="18" charset="0"/>
              <a:ea typeface="Times New Roman" panose="02020603050405020304" pitchFamily="18" charset="0"/>
            </a:endParaRPr>
          </a:p>
          <a:p>
            <a:pPr algn="just">
              <a:spcAft>
                <a:spcPts val="1000"/>
              </a:spcAft>
              <a:tabLst>
                <a:tab pos="1386840" algn="l"/>
              </a:tabLst>
            </a:pPr>
            <a:r>
              <a:rPr lang="vi-VN" sz="3200">
                <a:latin typeface="Times New Roman" panose="02020603050405020304" pitchFamily="18" charset="0"/>
                <a:ea typeface="MS Mincho"/>
                <a:cs typeface="Times New Roman" panose="02020603050405020304" pitchFamily="18" charset="0"/>
              </a:rPr>
              <a:t>Nếu chưa, hãy khắc phục.</a:t>
            </a:r>
            <a:endParaRPr lang="en-GB" sz="32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a:off x="11727438" y="2504800"/>
            <a:ext cx="4461164" cy="7176135"/>
          </a:xfrm>
          <a:custGeom>
            <a:avLst/>
            <a:gdLst/>
            <a:ahLst/>
            <a:cxnLst/>
            <a:rect l="l" t="t" r="r" b="b"/>
            <a:pathLst>
              <a:path w="4461164" h="7176135">
                <a:moveTo>
                  <a:pt x="0" y="0"/>
                </a:moveTo>
                <a:lnTo>
                  <a:pt x="4461164" y="0"/>
                </a:lnTo>
                <a:lnTo>
                  <a:pt x="4461164" y="7176135"/>
                </a:lnTo>
                <a:lnTo>
                  <a:pt x="0" y="7176135"/>
                </a:lnTo>
                <a:lnTo>
                  <a:pt x="0" y="0"/>
                </a:lnTo>
                <a:close/>
              </a:path>
            </a:pathLst>
          </a:custGeom>
          <a:blipFill>
            <a:blip r:embed="rId3"/>
            <a:stretch>
              <a:fillRect/>
            </a:stretch>
          </a:blipFill>
        </p:spPr>
      </p:sp>
      <p:sp>
        <p:nvSpPr>
          <p:cNvPr id="4" name="Freeform 4"/>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4"/>
            <a:stretch>
              <a:fillRect/>
            </a:stretch>
          </a:blipFill>
        </p:spPr>
      </p:sp>
      <p:grpSp>
        <p:nvGrpSpPr>
          <p:cNvPr id="5" name="Group 5"/>
          <p:cNvGrpSpPr/>
          <p:nvPr/>
        </p:nvGrpSpPr>
        <p:grpSpPr>
          <a:xfrm>
            <a:off x="1181100" y="1181100"/>
            <a:ext cx="9827543" cy="8229600"/>
            <a:chOff x="0" y="0"/>
            <a:chExt cx="2588324" cy="2167467"/>
          </a:xfrm>
        </p:grpSpPr>
        <p:sp>
          <p:nvSpPr>
            <p:cNvPr id="6" name="Freeform 6"/>
            <p:cNvSpPr/>
            <p:nvPr/>
          </p:nvSpPr>
          <p:spPr>
            <a:xfrm>
              <a:off x="0" y="0"/>
              <a:ext cx="2588324" cy="2167467"/>
            </a:xfrm>
            <a:custGeom>
              <a:avLst/>
              <a:gdLst/>
              <a:ahLst/>
              <a:cxnLst/>
              <a:rect l="l" t="t" r="r" b="b"/>
              <a:pathLst>
                <a:path w="2588324" h="2167467">
                  <a:moveTo>
                    <a:pt x="40177" y="0"/>
                  </a:moveTo>
                  <a:lnTo>
                    <a:pt x="2548147" y="0"/>
                  </a:lnTo>
                  <a:cubicBezTo>
                    <a:pt x="2570336" y="0"/>
                    <a:pt x="2588324" y="17988"/>
                    <a:pt x="2588324" y="40177"/>
                  </a:cubicBezTo>
                  <a:lnTo>
                    <a:pt x="2588324" y="2127290"/>
                  </a:lnTo>
                  <a:cubicBezTo>
                    <a:pt x="2588324" y="2149479"/>
                    <a:pt x="2570336" y="2167467"/>
                    <a:pt x="2548147" y="2167467"/>
                  </a:cubicBezTo>
                  <a:lnTo>
                    <a:pt x="40177" y="2167467"/>
                  </a:lnTo>
                  <a:cubicBezTo>
                    <a:pt x="17988" y="2167467"/>
                    <a:pt x="0" y="2149479"/>
                    <a:pt x="0" y="2127290"/>
                  </a:cubicBezTo>
                  <a:lnTo>
                    <a:pt x="0" y="40177"/>
                  </a:lnTo>
                  <a:cubicBezTo>
                    <a:pt x="0" y="17988"/>
                    <a:pt x="17988" y="0"/>
                    <a:pt x="40177" y="0"/>
                  </a:cubicBezTo>
                  <a:close/>
                </a:path>
              </a:pathLst>
            </a:custGeom>
            <a:solidFill>
              <a:srgbClr val="FAE6DB"/>
            </a:solidFill>
            <a:ln cap="rnd">
              <a:noFill/>
              <a:prstDash val="solid"/>
              <a:round/>
            </a:ln>
          </p:spPr>
        </p:sp>
        <p:sp>
          <p:nvSpPr>
            <p:cNvPr id="7" name="TextBox 7"/>
            <p:cNvSpPr txBox="1"/>
            <p:nvPr/>
          </p:nvSpPr>
          <p:spPr>
            <a:xfrm>
              <a:off x="0" y="-38100"/>
              <a:ext cx="2588324" cy="2205567"/>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1028700" y="1028700"/>
            <a:ext cx="9833403" cy="8229600"/>
            <a:chOff x="0" y="0"/>
            <a:chExt cx="2589867" cy="2167467"/>
          </a:xfrm>
        </p:grpSpPr>
        <p:sp>
          <p:nvSpPr>
            <p:cNvPr id="9" name="Freeform 9"/>
            <p:cNvSpPr/>
            <p:nvPr/>
          </p:nvSpPr>
          <p:spPr>
            <a:xfrm>
              <a:off x="0" y="0"/>
              <a:ext cx="2589867" cy="2167467"/>
            </a:xfrm>
            <a:custGeom>
              <a:avLst/>
              <a:gdLst/>
              <a:ahLst/>
              <a:cxnLst/>
              <a:rect l="l" t="t" r="r" b="b"/>
              <a:pathLst>
                <a:path w="2589867" h="2167467">
                  <a:moveTo>
                    <a:pt x="40153" y="0"/>
                  </a:moveTo>
                  <a:lnTo>
                    <a:pt x="2549715" y="0"/>
                  </a:lnTo>
                  <a:cubicBezTo>
                    <a:pt x="2571890" y="0"/>
                    <a:pt x="2589867" y="17977"/>
                    <a:pt x="2589867" y="40153"/>
                  </a:cubicBezTo>
                  <a:lnTo>
                    <a:pt x="2589867" y="2127314"/>
                  </a:lnTo>
                  <a:cubicBezTo>
                    <a:pt x="2589867" y="2149490"/>
                    <a:pt x="2571890" y="2167467"/>
                    <a:pt x="2549715" y="2167467"/>
                  </a:cubicBezTo>
                  <a:lnTo>
                    <a:pt x="40153" y="2167467"/>
                  </a:lnTo>
                  <a:cubicBezTo>
                    <a:pt x="17977" y="2167467"/>
                    <a:pt x="0" y="2149490"/>
                    <a:pt x="0" y="2127314"/>
                  </a:cubicBezTo>
                  <a:lnTo>
                    <a:pt x="0" y="40153"/>
                  </a:lnTo>
                  <a:cubicBezTo>
                    <a:pt x="0" y="17977"/>
                    <a:pt x="17977" y="0"/>
                    <a:pt x="40153" y="0"/>
                  </a:cubicBezTo>
                  <a:close/>
                </a:path>
              </a:pathLst>
            </a:custGeom>
            <a:solidFill>
              <a:srgbClr val="FDFCF4"/>
            </a:solidFill>
            <a:ln cap="rnd">
              <a:noFill/>
              <a:prstDash val="solid"/>
              <a:round/>
            </a:ln>
          </p:spPr>
        </p:sp>
        <p:sp>
          <p:nvSpPr>
            <p:cNvPr id="10" name="TextBox 10"/>
            <p:cNvSpPr txBox="1"/>
            <p:nvPr/>
          </p:nvSpPr>
          <p:spPr>
            <a:xfrm>
              <a:off x="0" y="-38100"/>
              <a:ext cx="2589867" cy="2205567"/>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12864777" y="8198885"/>
            <a:ext cx="1850299" cy="1316025"/>
          </a:xfrm>
          <a:custGeom>
            <a:avLst/>
            <a:gdLst/>
            <a:ahLst/>
            <a:cxnLst/>
            <a:rect l="l" t="t" r="r" b="b"/>
            <a:pathLst>
              <a:path w="1850299" h="1316025">
                <a:moveTo>
                  <a:pt x="0" y="0"/>
                </a:moveTo>
                <a:lnTo>
                  <a:pt x="1850299" y="0"/>
                </a:lnTo>
                <a:lnTo>
                  <a:pt x="1850299" y="1316025"/>
                </a:lnTo>
                <a:lnTo>
                  <a:pt x="0" y="1316025"/>
                </a:lnTo>
                <a:lnTo>
                  <a:pt x="0" y="0"/>
                </a:lnTo>
                <a:close/>
              </a:path>
            </a:pathLst>
          </a:custGeom>
          <a:blipFill>
            <a:blip r:embed="rId5"/>
            <a:stretch>
              <a:fillRect/>
            </a:stretch>
          </a:blipFill>
        </p:spPr>
      </p:sp>
      <p:sp>
        <p:nvSpPr>
          <p:cNvPr id="12" name="Freeform 12"/>
          <p:cNvSpPr/>
          <p:nvPr/>
        </p:nvSpPr>
        <p:spPr>
          <a:xfrm>
            <a:off x="11727438" y="6610031"/>
            <a:ext cx="4684037" cy="3676969"/>
          </a:xfrm>
          <a:custGeom>
            <a:avLst/>
            <a:gdLst/>
            <a:ahLst/>
            <a:cxnLst/>
            <a:rect l="l" t="t" r="r" b="b"/>
            <a:pathLst>
              <a:path w="4684037" h="3676969">
                <a:moveTo>
                  <a:pt x="0" y="0"/>
                </a:moveTo>
                <a:lnTo>
                  <a:pt x="4684037" y="0"/>
                </a:lnTo>
                <a:lnTo>
                  <a:pt x="4684037" y="3676969"/>
                </a:lnTo>
                <a:lnTo>
                  <a:pt x="0" y="3676969"/>
                </a:lnTo>
                <a:lnTo>
                  <a:pt x="0" y="0"/>
                </a:lnTo>
                <a:close/>
              </a:path>
            </a:pathLst>
          </a:custGeom>
          <a:blipFill>
            <a:blip r:embed="rId6"/>
            <a:stretch>
              <a:fillRect/>
            </a:stretch>
          </a:blipFill>
        </p:spPr>
      </p:sp>
      <p:sp>
        <p:nvSpPr>
          <p:cNvPr id="13" name="Freeform 13"/>
          <p:cNvSpPr/>
          <p:nvPr/>
        </p:nvSpPr>
        <p:spPr>
          <a:xfrm>
            <a:off x="9438880" y="8094675"/>
            <a:ext cx="2143331" cy="1524444"/>
          </a:xfrm>
          <a:custGeom>
            <a:avLst/>
            <a:gdLst/>
            <a:ahLst/>
            <a:cxnLst/>
            <a:rect l="l" t="t" r="r" b="b"/>
            <a:pathLst>
              <a:path w="2143331" h="1524444">
                <a:moveTo>
                  <a:pt x="0" y="0"/>
                </a:moveTo>
                <a:lnTo>
                  <a:pt x="2143331" y="0"/>
                </a:lnTo>
                <a:lnTo>
                  <a:pt x="2143331" y="1524444"/>
                </a:lnTo>
                <a:lnTo>
                  <a:pt x="0" y="1524444"/>
                </a:lnTo>
                <a:lnTo>
                  <a:pt x="0" y="0"/>
                </a:lnTo>
                <a:close/>
              </a:path>
            </a:pathLst>
          </a:custGeom>
          <a:blipFill>
            <a:blip r:embed="rId5"/>
            <a:stretch>
              <a:fillRect/>
            </a:stretch>
          </a:blipFill>
        </p:spPr>
      </p:sp>
      <p:sp>
        <p:nvSpPr>
          <p:cNvPr id="14" name="Freeform 14"/>
          <p:cNvSpPr/>
          <p:nvPr/>
        </p:nvSpPr>
        <p:spPr>
          <a:xfrm>
            <a:off x="17174897" y="4170077"/>
            <a:ext cx="725858" cy="567076"/>
          </a:xfrm>
          <a:custGeom>
            <a:avLst/>
            <a:gdLst/>
            <a:ahLst/>
            <a:cxnLst/>
            <a:rect l="l" t="t" r="r" b="b"/>
            <a:pathLst>
              <a:path w="725858" h="567076">
                <a:moveTo>
                  <a:pt x="0" y="0"/>
                </a:moveTo>
                <a:lnTo>
                  <a:pt x="725858" y="0"/>
                </a:lnTo>
                <a:lnTo>
                  <a:pt x="725858" y="567076"/>
                </a:lnTo>
                <a:lnTo>
                  <a:pt x="0" y="567076"/>
                </a:lnTo>
                <a:lnTo>
                  <a:pt x="0" y="0"/>
                </a:lnTo>
                <a:close/>
              </a:path>
            </a:pathLst>
          </a:custGeom>
          <a:blipFill>
            <a:blip r:embed="rId7"/>
            <a:stretch>
              <a:fillRect/>
            </a:stretch>
          </a:blipFill>
        </p:spPr>
      </p:sp>
      <p:sp>
        <p:nvSpPr>
          <p:cNvPr id="15" name="Freeform 15"/>
          <p:cNvSpPr/>
          <p:nvPr/>
        </p:nvSpPr>
        <p:spPr>
          <a:xfrm>
            <a:off x="11203616" y="1028700"/>
            <a:ext cx="960304" cy="552175"/>
          </a:xfrm>
          <a:custGeom>
            <a:avLst/>
            <a:gdLst/>
            <a:ahLst/>
            <a:cxnLst/>
            <a:rect l="l" t="t" r="r" b="b"/>
            <a:pathLst>
              <a:path w="960304" h="552175">
                <a:moveTo>
                  <a:pt x="0" y="0"/>
                </a:moveTo>
                <a:lnTo>
                  <a:pt x="960304" y="0"/>
                </a:lnTo>
                <a:lnTo>
                  <a:pt x="960304" y="552175"/>
                </a:lnTo>
                <a:lnTo>
                  <a:pt x="0" y="552175"/>
                </a:lnTo>
                <a:lnTo>
                  <a:pt x="0" y="0"/>
                </a:lnTo>
                <a:close/>
              </a:path>
            </a:pathLst>
          </a:custGeom>
          <a:blipFill>
            <a:blip r:embed="rId8"/>
            <a:stretch>
              <a:fillRect/>
            </a:stretch>
          </a:blipFill>
        </p:spPr>
      </p:sp>
      <p:sp>
        <p:nvSpPr>
          <p:cNvPr id="16" name="Freeform 16"/>
          <p:cNvSpPr/>
          <p:nvPr/>
        </p:nvSpPr>
        <p:spPr>
          <a:xfrm>
            <a:off x="15285125" y="630040"/>
            <a:ext cx="2252701" cy="2148514"/>
          </a:xfrm>
          <a:custGeom>
            <a:avLst/>
            <a:gdLst/>
            <a:ahLst/>
            <a:cxnLst/>
            <a:rect l="l" t="t" r="r" b="b"/>
            <a:pathLst>
              <a:path w="2252701" h="2148514">
                <a:moveTo>
                  <a:pt x="0" y="0"/>
                </a:moveTo>
                <a:lnTo>
                  <a:pt x="2252701" y="0"/>
                </a:lnTo>
                <a:lnTo>
                  <a:pt x="2252701" y="2148514"/>
                </a:lnTo>
                <a:lnTo>
                  <a:pt x="0" y="2148514"/>
                </a:lnTo>
                <a:lnTo>
                  <a:pt x="0" y="0"/>
                </a:lnTo>
                <a:close/>
              </a:path>
            </a:pathLst>
          </a:custGeom>
          <a:blipFill>
            <a:blip r:embed="rId9"/>
            <a:stretch>
              <a:fillRect/>
            </a:stretch>
          </a:blipFill>
        </p:spPr>
      </p:sp>
      <p:sp>
        <p:nvSpPr>
          <p:cNvPr id="17" name="Freeform 17"/>
          <p:cNvSpPr/>
          <p:nvPr/>
        </p:nvSpPr>
        <p:spPr>
          <a:xfrm>
            <a:off x="3726601" y="707898"/>
            <a:ext cx="3657600" cy="946404"/>
          </a:xfrm>
          <a:custGeom>
            <a:avLst/>
            <a:gdLst/>
            <a:ahLst/>
            <a:cxnLst/>
            <a:rect l="l" t="t" r="r" b="b"/>
            <a:pathLst>
              <a:path w="3657600" h="946404">
                <a:moveTo>
                  <a:pt x="0" y="0"/>
                </a:moveTo>
                <a:lnTo>
                  <a:pt x="3657600" y="0"/>
                </a:lnTo>
                <a:lnTo>
                  <a:pt x="3657600" y="946404"/>
                </a:lnTo>
                <a:lnTo>
                  <a:pt x="0" y="94640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2" name="TextBox 22"/>
          <p:cNvSpPr txBox="1"/>
          <p:nvPr/>
        </p:nvSpPr>
        <p:spPr>
          <a:xfrm>
            <a:off x="1946332" y="2543957"/>
            <a:ext cx="7832276" cy="4985980"/>
          </a:xfrm>
          <a:prstGeom prst="rect">
            <a:avLst/>
          </a:prstGeom>
        </p:spPr>
        <p:txBody>
          <a:bodyPr lIns="0" tIns="0" rIns="0" bIns="0" rtlCol="0" anchor="t">
            <a:spAutoFit/>
          </a:bodyPr>
          <a:lstStyle/>
          <a:p>
            <a:pPr algn="ctr"/>
            <a:r>
              <a:rPr lang="de-DE" sz="5400" b="1">
                <a:latin typeface="Times New Roman" panose="02020603050405020304" pitchFamily="18" charset="0"/>
                <a:cs typeface="Times New Roman" panose="02020603050405020304" pitchFamily="18" charset="0"/>
              </a:rPr>
              <a:t>Hư</a:t>
            </a:r>
            <a:r>
              <a:rPr lang="vi-VN" sz="5400" b="1">
                <a:latin typeface="Times New Roman" panose="02020603050405020304" pitchFamily="18" charset="0"/>
                <a:cs typeface="Times New Roman" panose="02020603050405020304" pitchFamily="18" charset="0"/>
              </a:rPr>
              <a:t>ớng dẫn học </a:t>
            </a:r>
            <a:r>
              <a:rPr lang="vi-VN" sz="5400" b="1" smtClean="0">
                <a:latin typeface="Times New Roman" panose="02020603050405020304" pitchFamily="18" charset="0"/>
                <a:cs typeface="Times New Roman" panose="02020603050405020304" pitchFamily="18" charset="0"/>
              </a:rPr>
              <a:t>tập</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Hoàn thành các bài tập</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Chuẩn bị bài thực hành đọc hiểu văn bản: “</a:t>
            </a:r>
            <a:r>
              <a:rPr lang="vi-VN" sz="5400" b="1" i="1">
                <a:latin typeface="Times New Roman" panose="02020603050405020304" pitchFamily="18" charset="0"/>
                <a:cs typeface="Times New Roman" panose="02020603050405020304" pitchFamily="18" charset="0"/>
              </a:rPr>
              <a:t>Mục đích của việc học”</a:t>
            </a:r>
            <a:r>
              <a:rPr lang="vi-VN" sz="5400" i="1">
                <a:latin typeface="Times New Roman" panose="02020603050405020304" pitchFamily="18" charset="0"/>
                <a:cs typeface="Times New Roman" panose="02020603050405020304" pitchFamily="18" charset="0"/>
              </a:rPr>
              <a:t> </a:t>
            </a:r>
            <a:endParaRPr lang="vi-VN" sz="5400" i="1" smtClean="0">
              <a:latin typeface="Times New Roman" panose="02020603050405020304" pitchFamily="18" charset="0"/>
              <a:cs typeface="Times New Roman" panose="02020603050405020304" pitchFamily="18" charset="0"/>
            </a:endParaRPr>
          </a:p>
          <a:p>
            <a:pPr algn="just"/>
            <a:r>
              <a:rPr lang="vi-VN" sz="5400" smtClean="0">
                <a:latin typeface="Times New Roman" panose="02020603050405020304" pitchFamily="18" charset="0"/>
                <a:cs typeface="Times New Roman" panose="02020603050405020304" pitchFamily="18" charset="0"/>
              </a:rPr>
              <a:t>(</a:t>
            </a:r>
            <a:r>
              <a:rPr lang="vi-VN" sz="5400">
                <a:latin typeface="Times New Roman" panose="02020603050405020304" pitchFamily="18" charset="0"/>
                <a:cs typeface="Times New Roman" panose="02020603050405020304" pitchFamily="18" charset="0"/>
              </a:rPr>
              <a:t>Nguyễn Cảnh Toàn)</a:t>
            </a:r>
            <a:endParaRPr lang="en-GB" sz="5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8521714" y="1655305"/>
            <a:ext cx="9014013" cy="7948546"/>
            <a:chOff x="0" y="0"/>
            <a:chExt cx="2374061" cy="2093444"/>
          </a:xfrm>
        </p:grpSpPr>
        <p:sp>
          <p:nvSpPr>
            <p:cNvPr id="5" name="Freeform 5"/>
            <p:cNvSpPr/>
            <p:nvPr/>
          </p:nvSpPr>
          <p:spPr>
            <a:xfrm>
              <a:off x="0" y="0"/>
              <a:ext cx="2374061" cy="2093444"/>
            </a:xfrm>
            <a:custGeom>
              <a:avLst/>
              <a:gdLst/>
              <a:ahLst/>
              <a:cxnLst/>
              <a:rect l="l" t="t" r="r" b="b"/>
              <a:pathLst>
                <a:path w="2374061" h="2093444">
                  <a:moveTo>
                    <a:pt x="43803" y="0"/>
                  </a:moveTo>
                  <a:lnTo>
                    <a:pt x="2330258" y="0"/>
                  </a:lnTo>
                  <a:cubicBezTo>
                    <a:pt x="2354450" y="0"/>
                    <a:pt x="2374061" y="19611"/>
                    <a:pt x="2374061" y="43803"/>
                  </a:cubicBezTo>
                  <a:lnTo>
                    <a:pt x="2374061" y="2049642"/>
                  </a:lnTo>
                  <a:cubicBezTo>
                    <a:pt x="2374061" y="2061259"/>
                    <a:pt x="2369446" y="2072400"/>
                    <a:pt x="2361231" y="2080615"/>
                  </a:cubicBezTo>
                  <a:cubicBezTo>
                    <a:pt x="2353017" y="2088829"/>
                    <a:pt x="2341875" y="2093444"/>
                    <a:pt x="2330258" y="2093444"/>
                  </a:cubicBezTo>
                  <a:lnTo>
                    <a:pt x="43803" y="2093444"/>
                  </a:lnTo>
                  <a:cubicBezTo>
                    <a:pt x="32185" y="2093444"/>
                    <a:pt x="21044" y="2088829"/>
                    <a:pt x="12830" y="2080615"/>
                  </a:cubicBezTo>
                  <a:cubicBezTo>
                    <a:pt x="4615" y="2072400"/>
                    <a:pt x="0" y="2061259"/>
                    <a:pt x="0" y="2049642"/>
                  </a:cubicBezTo>
                  <a:lnTo>
                    <a:pt x="0" y="43803"/>
                  </a:lnTo>
                  <a:cubicBezTo>
                    <a:pt x="0" y="32185"/>
                    <a:pt x="4615" y="21044"/>
                    <a:pt x="12830" y="12830"/>
                  </a:cubicBezTo>
                  <a:cubicBezTo>
                    <a:pt x="21044" y="4615"/>
                    <a:pt x="32185" y="0"/>
                    <a:pt x="43803" y="0"/>
                  </a:cubicBezTo>
                  <a:close/>
                </a:path>
              </a:pathLst>
            </a:custGeom>
            <a:solidFill>
              <a:srgbClr val="FFDC96"/>
            </a:solidFill>
            <a:ln cap="rnd">
              <a:noFill/>
              <a:prstDash val="solid"/>
              <a:round/>
            </a:ln>
          </p:spPr>
        </p:sp>
        <p:sp>
          <p:nvSpPr>
            <p:cNvPr id="6" name="TextBox 6"/>
            <p:cNvSpPr txBox="1"/>
            <p:nvPr/>
          </p:nvSpPr>
          <p:spPr>
            <a:xfrm>
              <a:off x="0" y="-38100"/>
              <a:ext cx="2374061" cy="2131544"/>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8188978" y="1494769"/>
            <a:ext cx="9070322" cy="7915931"/>
            <a:chOff x="0" y="0"/>
            <a:chExt cx="2388891" cy="2084854"/>
          </a:xfrm>
        </p:grpSpPr>
        <p:sp>
          <p:nvSpPr>
            <p:cNvPr id="8" name="Freeform 8"/>
            <p:cNvSpPr/>
            <p:nvPr/>
          </p:nvSpPr>
          <p:spPr>
            <a:xfrm>
              <a:off x="0" y="0"/>
              <a:ext cx="2388891" cy="2084854"/>
            </a:xfrm>
            <a:custGeom>
              <a:avLst/>
              <a:gdLst/>
              <a:ahLst/>
              <a:cxnLst/>
              <a:rect l="l" t="t" r="r" b="b"/>
              <a:pathLst>
                <a:path w="2388891" h="2084854">
                  <a:moveTo>
                    <a:pt x="43531" y="0"/>
                  </a:moveTo>
                  <a:lnTo>
                    <a:pt x="2345361" y="0"/>
                  </a:lnTo>
                  <a:cubicBezTo>
                    <a:pt x="2369402" y="0"/>
                    <a:pt x="2388891" y="19489"/>
                    <a:pt x="2388891" y="43531"/>
                  </a:cubicBezTo>
                  <a:lnTo>
                    <a:pt x="2388891" y="2041324"/>
                  </a:lnTo>
                  <a:cubicBezTo>
                    <a:pt x="2388891" y="2065365"/>
                    <a:pt x="2369402" y="2084854"/>
                    <a:pt x="2345361" y="2084854"/>
                  </a:cubicBezTo>
                  <a:lnTo>
                    <a:pt x="43531" y="2084854"/>
                  </a:lnTo>
                  <a:cubicBezTo>
                    <a:pt x="19489" y="2084854"/>
                    <a:pt x="0" y="2065365"/>
                    <a:pt x="0" y="2041324"/>
                  </a:cubicBezTo>
                  <a:lnTo>
                    <a:pt x="0" y="43531"/>
                  </a:lnTo>
                  <a:cubicBezTo>
                    <a:pt x="0" y="19489"/>
                    <a:pt x="19489" y="0"/>
                    <a:pt x="43531" y="0"/>
                  </a:cubicBezTo>
                  <a:close/>
                </a:path>
              </a:pathLst>
            </a:custGeom>
            <a:solidFill>
              <a:srgbClr val="FEEDAA"/>
            </a:solidFill>
            <a:ln cap="rnd">
              <a:noFill/>
              <a:prstDash val="solid"/>
              <a:round/>
            </a:ln>
          </p:spPr>
        </p:sp>
        <p:sp>
          <p:nvSpPr>
            <p:cNvPr id="9" name="TextBox 9"/>
            <p:cNvSpPr txBox="1"/>
            <p:nvPr/>
          </p:nvSpPr>
          <p:spPr>
            <a:xfrm>
              <a:off x="0" y="-38100"/>
              <a:ext cx="2388891" cy="2122954"/>
            </a:xfrm>
            <a:prstGeom prst="rect">
              <a:avLst/>
            </a:prstGeom>
          </p:spPr>
          <p:txBody>
            <a:bodyPr lIns="50800" tIns="50800" rIns="50800" bIns="50800" rtlCol="0" anchor="ctr"/>
            <a:lstStyle/>
            <a:p>
              <a:pPr algn="ctr">
                <a:lnSpc>
                  <a:spcPts val="2659"/>
                </a:lnSpc>
                <a:spcBef>
                  <a:spcPct val="0"/>
                </a:spcBef>
              </a:pPr>
              <a:endParaRPr/>
            </a:p>
          </p:txBody>
        </p:sp>
      </p:grpSp>
      <p:sp>
        <p:nvSpPr>
          <p:cNvPr id="10" name="Freeform 10"/>
          <p:cNvSpPr/>
          <p:nvPr/>
        </p:nvSpPr>
        <p:spPr>
          <a:xfrm>
            <a:off x="2098175" y="5489051"/>
            <a:ext cx="4910267" cy="4143463"/>
          </a:xfrm>
          <a:custGeom>
            <a:avLst/>
            <a:gdLst/>
            <a:ahLst/>
            <a:cxnLst/>
            <a:rect l="l" t="t" r="r" b="b"/>
            <a:pathLst>
              <a:path w="4910267" h="4143463">
                <a:moveTo>
                  <a:pt x="0" y="0"/>
                </a:moveTo>
                <a:lnTo>
                  <a:pt x="4910267" y="0"/>
                </a:lnTo>
                <a:lnTo>
                  <a:pt x="4910267" y="4143463"/>
                </a:lnTo>
                <a:lnTo>
                  <a:pt x="0" y="4143463"/>
                </a:lnTo>
                <a:lnTo>
                  <a:pt x="0" y="0"/>
                </a:lnTo>
                <a:close/>
              </a:path>
            </a:pathLst>
          </a:custGeom>
          <a:blipFill>
            <a:blip r:embed="rId4"/>
            <a:stretch>
              <a:fillRect l="-21780"/>
            </a:stretch>
          </a:blipFill>
        </p:spPr>
      </p:sp>
      <p:sp>
        <p:nvSpPr>
          <p:cNvPr id="11" name="Freeform 11"/>
          <p:cNvSpPr/>
          <p:nvPr/>
        </p:nvSpPr>
        <p:spPr>
          <a:xfrm flipH="1">
            <a:off x="633273" y="7540087"/>
            <a:ext cx="3231299" cy="2298261"/>
          </a:xfrm>
          <a:custGeom>
            <a:avLst/>
            <a:gdLst/>
            <a:ahLst/>
            <a:cxnLst/>
            <a:rect l="l" t="t" r="r" b="b"/>
            <a:pathLst>
              <a:path w="3231299" h="2298261">
                <a:moveTo>
                  <a:pt x="3231299" y="0"/>
                </a:moveTo>
                <a:lnTo>
                  <a:pt x="0" y="0"/>
                </a:lnTo>
                <a:lnTo>
                  <a:pt x="0" y="2298261"/>
                </a:lnTo>
                <a:lnTo>
                  <a:pt x="3231299" y="2298261"/>
                </a:lnTo>
                <a:lnTo>
                  <a:pt x="3231299" y="0"/>
                </a:lnTo>
                <a:close/>
              </a:path>
            </a:pathLst>
          </a:custGeom>
          <a:blipFill>
            <a:blip r:embed="rId5"/>
            <a:stretch>
              <a:fillRect/>
            </a:stretch>
          </a:blipFill>
        </p:spPr>
      </p:sp>
      <p:sp>
        <p:nvSpPr>
          <p:cNvPr id="12" name="Freeform 12"/>
          <p:cNvSpPr/>
          <p:nvPr/>
        </p:nvSpPr>
        <p:spPr>
          <a:xfrm>
            <a:off x="1467651" y="782342"/>
            <a:ext cx="2072515" cy="1424854"/>
          </a:xfrm>
          <a:custGeom>
            <a:avLst/>
            <a:gdLst/>
            <a:ahLst/>
            <a:cxnLst/>
            <a:rect l="l" t="t" r="r" b="b"/>
            <a:pathLst>
              <a:path w="2072515" h="1424854">
                <a:moveTo>
                  <a:pt x="0" y="0"/>
                </a:moveTo>
                <a:lnTo>
                  <a:pt x="2072515" y="0"/>
                </a:lnTo>
                <a:lnTo>
                  <a:pt x="2072515" y="1424854"/>
                </a:lnTo>
                <a:lnTo>
                  <a:pt x="0" y="1424854"/>
                </a:lnTo>
                <a:lnTo>
                  <a:pt x="0" y="0"/>
                </a:lnTo>
                <a:close/>
              </a:path>
            </a:pathLst>
          </a:custGeom>
          <a:blipFill>
            <a:blip r:embed="rId6"/>
            <a:stretch>
              <a:fillRect/>
            </a:stretch>
          </a:blipFill>
        </p:spPr>
      </p:sp>
      <p:sp>
        <p:nvSpPr>
          <p:cNvPr id="13" name="Freeform 13"/>
          <p:cNvSpPr/>
          <p:nvPr/>
        </p:nvSpPr>
        <p:spPr>
          <a:xfrm>
            <a:off x="6074453" y="1975844"/>
            <a:ext cx="1471679" cy="908762"/>
          </a:xfrm>
          <a:custGeom>
            <a:avLst/>
            <a:gdLst/>
            <a:ahLst/>
            <a:cxnLst/>
            <a:rect l="l" t="t" r="r" b="b"/>
            <a:pathLst>
              <a:path w="1471679" h="908762">
                <a:moveTo>
                  <a:pt x="0" y="0"/>
                </a:moveTo>
                <a:lnTo>
                  <a:pt x="1471679" y="0"/>
                </a:lnTo>
                <a:lnTo>
                  <a:pt x="1471679" y="908762"/>
                </a:lnTo>
                <a:lnTo>
                  <a:pt x="0" y="908762"/>
                </a:lnTo>
                <a:lnTo>
                  <a:pt x="0" y="0"/>
                </a:lnTo>
                <a:close/>
              </a:path>
            </a:pathLst>
          </a:custGeom>
          <a:blipFill>
            <a:blip r:embed="rId7"/>
            <a:stretch>
              <a:fillRect/>
            </a:stretch>
          </a:blipFill>
        </p:spPr>
      </p:sp>
      <p:sp>
        <p:nvSpPr>
          <p:cNvPr id="14" name="Freeform 14"/>
          <p:cNvSpPr/>
          <p:nvPr/>
        </p:nvSpPr>
        <p:spPr>
          <a:xfrm>
            <a:off x="2319767" y="3151306"/>
            <a:ext cx="4278073" cy="4675489"/>
          </a:xfrm>
          <a:custGeom>
            <a:avLst/>
            <a:gdLst/>
            <a:ahLst/>
            <a:cxnLst/>
            <a:rect l="l" t="t" r="r" b="b"/>
            <a:pathLst>
              <a:path w="4278073" h="4675489">
                <a:moveTo>
                  <a:pt x="0" y="0"/>
                </a:moveTo>
                <a:lnTo>
                  <a:pt x="4278073" y="0"/>
                </a:lnTo>
                <a:lnTo>
                  <a:pt x="4278073" y="4675489"/>
                </a:lnTo>
                <a:lnTo>
                  <a:pt x="0" y="4675489"/>
                </a:lnTo>
                <a:lnTo>
                  <a:pt x="0" y="0"/>
                </a:lnTo>
                <a:close/>
              </a:path>
            </a:pathLst>
          </a:custGeom>
          <a:blipFill>
            <a:blip r:embed="rId8"/>
            <a:stretch>
              <a:fillRect/>
            </a:stretch>
          </a:blipFill>
        </p:spPr>
      </p:sp>
      <p:sp>
        <p:nvSpPr>
          <p:cNvPr id="15" name="Freeform 15"/>
          <p:cNvSpPr/>
          <p:nvPr/>
        </p:nvSpPr>
        <p:spPr>
          <a:xfrm>
            <a:off x="1703323" y="8096161"/>
            <a:ext cx="2425010" cy="1763184"/>
          </a:xfrm>
          <a:custGeom>
            <a:avLst/>
            <a:gdLst/>
            <a:ahLst/>
            <a:cxnLst/>
            <a:rect l="l" t="t" r="r" b="b"/>
            <a:pathLst>
              <a:path w="2425010" h="1763184">
                <a:moveTo>
                  <a:pt x="0" y="0"/>
                </a:moveTo>
                <a:lnTo>
                  <a:pt x="2425010" y="0"/>
                </a:lnTo>
                <a:lnTo>
                  <a:pt x="2425010" y="1763184"/>
                </a:lnTo>
                <a:lnTo>
                  <a:pt x="0" y="1763184"/>
                </a:lnTo>
                <a:lnTo>
                  <a:pt x="0" y="0"/>
                </a:lnTo>
                <a:close/>
              </a:path>
            </a:pathLst>
          </a:custGeom>
          <a:blipFill>
            <a:blip r:embed="rId9"/>
            <a:stretch>
              <a:fillRect/>
            </a:stretch>
          </a:blipFill>
        </p:spPr>
      </p:sp>
      <p:sp>
        <p:nvSpPr>
          <p:cNvPr id="16" name="Freeform 16"/>
          <p:cNvSpPr/>
          <p:nvPr/>
        </p:nvSpPr>
        <p:spPr>
          <a:xfrm>
            <a:off x="4769793" y="8096161"/>
            <a:ext cx="2549836" cy="1853943"/>
          </a:xfrm>
          <a:custGeom>
            <a:avLst/>
            <a:gdLst/>
            <a:ahLst/>
            <a:cxnLst/>
            <a:rect l="l" t="t" r="r" b="b"/>
            <a:pathLst>
              <a:path w="2549836" h="1853943">
                <a:moveTo>
                  <a:pt x="0" y="0"/>
                </a:moveTo>
                <a:lnTo>
                  <a:pt x="2549835" y="0"/>
                </a:lnTo>
                <a:lnTo>
                  <a:pt x="2549835" y="1853943"/>
                </a:lnTo>
                <a:lnTo>
                  <a:pt x="0" y="1853943"/>
                </a:lnTo>
                <a:lnTo>
                  <a:pt x="0" y="0"/>
                </a:lnTo>
                <a:close/>
              </a:path>
            </a:pathLst>
          </a:custGeom>
          <a:blipFill>
            <a:blip r:embed="rId9"/>
            <a:stretch>
              <a:fillRect/>
            </a:stretch>
          </a:blipFill>
        </p:spPr>
      </p:sp>
      <p:sp>
        <p:nvSpPr>
          <p:cNvPr id="17" name="Freeform 17"/>
          <p:cNvSpPr/>
          <p:nvPr/>
        </p:nvSpPr>
        <p:spPr>
          <a:xfrm flipH="1">
            <a:off x="3318972" y="7581478"/>
            <a:ext cx="2755481" cy="2256870"/>
          </a:xfrm>
          <a:custGeom>
            <a:avLst/>
            <a:gdLst/>
            <a:ahLst/>
            <a:cxnLst/>
            <a:rect l="l" t="t" r="r" b="b"/>
            <a:pathLst>
              <a:path w="2755481" h="2256870">
                <a:moveTo>
                  <a:pt x="2755481" y="0"/>
                </a:moveTo>
                <a:lnTo>
                  <a:pt x="0" y="0"/>
                </a:lnTo>
                <a:lnTo>
                  <a:pt x="0" y="2256870"/>
                </a:lnTo>
                <a:lnTo>
                  <a:pt x="2755481" y="2256870"/>
                </a:lnTo>
                <a:lnTo>
                  <a:pt x="2755481" y="0"/>
                </a:lnTo>
                <a:close/>
              </a:path>
            </a:pathLst>
          </a:custGeom>
          <a:blipFill>
            <a:blip r:embed="rId10"/>
            <a:stretch>
              <a:fillRect/>
            </a:stretch>
          </a:blipFill>
        </p:spPr>
      </p:sp>
      <p:sp>
        <p:nvSpPr>
          <p:cNvPr id="18" name="Freeform 18"/>
          <p:cNvSpPr/>
          <p:nvPr/>
        </p:nvSpPr>
        <p:spPr>
          <a:xfrm>
            <a:off x="4553308" y="7581478"/>
            <a:ext cx="3330230" cy="2368626"/>
          </a:xfrm>
          <a:custGeom>
            <a:avLst/>
            <a:gdLst/>
            <a:ahLst/>
            <a:cxnLst/>
            <a:rect l="l" t="t" r="r" b="b"/>
            <a:pathLst>
              <a:path w="3330230" h="2368626">
                <a:moveTo>
                  <a:pt x="0" y="0"/>
                </a:moveTo>
                <a:lnTo>
                  <a:pt x="3330231" y="0"/>
                </a:lnTo>
                <a:lnTo>
                  <a:pt x="3330231" y="2368626"/>
                </a:lnTo>
                <a:lnTo>
                  <a:pt x="0" y="2368626"/>
                </a:lnTo>
                <a:lnTo>
                  <a:pt x="0" y="0"/>
                </a:lnTo>
                <a:close/>
              </a:path>
            </a:pathLst>
          </a:custGeom>
          <a:blipFill>
            <a:blip r:embed="rId5"/>
            <a:stretch>
              <a:fillRect/>
            </a:stretch>
          </a:blipFill>
        </p:spPr>
      </p:sp>
      <p:sp>
        <p:nvSpPr>
          <p:cNvPr id="19" name="Freeform 19"/>
          <p:cNvSpPr/>
          <p:nvPr/>
        </p:nvSpPr>
        <p:spPr>
          <a:xfrm rot="10276833">
            <a:off x="10741149" y="999021"/>
            <a:ext cx="3965979" cy="991495"/>
          </a:xfrm>
          <a:custGeom>
            <a:avLst/>
            <a:gdLst/>
            <a:ahLst/>
            <a:cxnLst/>
            <a:rect l="l" t="t" r="r" b="b"/>
            <a:pathLst>
              <a:path w="3965979" h="991495">
                <a:moveTo>
                  <a:pt x="0" y="0"/>
                </a:moveTo>
                <a:lnTo>
                  <a:pt x="3965980" y="0"/>
                </a:lnTo>
                <a:lnTo>
                  <a:pt x="3965980" y="991495"/>
                </a:lnTo>
                <a:lnTo>
                  <a:pt x="0" y="99149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20" name="TextBox 20"/>
          <p:cNvSpPr txBox="1"/>
          <p:nvPr/>
        </p:nvSpPr>
        <p:spPr>
          <a:xfrm>
            <a:off x="9197414" y="3914353"/>
            <a:ext cx="7053449" cy="3693319"/>
          </a:xfrm>
          <a:prstGeom prst="rect">
            <a:avLst/>
          </a:prstGeom>
        </p:spPr>
        <p:txBody>
          <a:bodyPr lIns="0" tIns="0" rIns="0" bIns="0" rtlCol="0" anchor="t">
            <a:spAutoFit/>
          </a:bodyPr>
          <a:lstStyle/>
          <a:p>
            <a:pPr algn="ctr">
              <a:lnSpc>
                <a:spcPts val="14400"/>
              </a:lnSpc>
            </a:pPr>
            <a:r>
              <a:rPr lang="en-US" sz="12000" b="1">
                <a:solidFill>
                  <a:srgbClr val="000000"/>
                </a:solidFill>
                <a:effectLst>
                  <a:outerShdw blurRad="38100" dist="38100" dir="2700000" algn="tl">
                    <a:srgbClr val="000000">
                      <a:alpha val="43137"/>
                    </a:srgbClr>
                  </a:outerShdw>
                </a:effectLst>
                <a:latin typeface="Times New Roman" panose="02020603050405020304" pitchFamily="18" charset="0"/>
                <a:ea typeface="More Sugar"/>
                <a:cs typeface="Times New Roman" panose="02020603050405020304" pitchFamily="18" charset="0"/>
                <a:sym typeface="More Sugar"/>
              </a:rPr>
              <a:t>Thank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arn(inVertical)">
                                      <p:cBhvr>
                                        <p:cTn id="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351643" y="8846231"/>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sp>
        <p:nvSpPr>
          <p:cNvPr id="10" name="Freeform 10"/>
          <p:cNvSpPr/>
          <p:nvPr/>
        </p:nvSpPr>
        <p:spPr>
          <a:xfrm>
            <a:off x="-601752" y="6130234"/>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697160" y="5294575"/>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3" name="Freeform 13"/>
          <p:cNvSpPr/>
          <p:nvPr/>
        </p:nvSpPr>
        <p:spPr>
          <a:xfrm>
            <a:off x="-469882" y="903148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6"/>
            <a:stretch>
              <a:fillRect/>
            </a:stretch>
          </a:blipFill>
        </p:spPr>
      </p:sp>
      <p:sp>
        <p:nvSpPr>
          <p:cNvPr id="14" name="Freeform 14"/>
          <p:cNvSpPr/>
          <p:nvPr/>
        </p:nvSpPr>
        <p:spPr>
          <a:xfrm>
            <a:off x="14557312" y="9376698"/>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7"/>
            <a:stretch>
              <a:fillRect/>
            </a:stretch>
          </a:blipFill>
        </p:spPr>
      </p:sp>
      <p:sp>
        <p:nvSpPr>
          <p:cNvPr id="15" name="Freeform 15"/>
          <p:cNvSpPr/>
          <p:nvPr/>
        </p:nvSpPr>
        <p:spPr>
          <a:xfrm rot="-1715897">
            <a:off x="16715830" y="9425144"/>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8"/>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8"/>
            <a:stretch>
              <a:fillRect/>
            </a:stretch>
          </a:blipFill>
        </p:spPr>
      </p:sp>
      <p:graphicFrame>
        <p:nvGraphicFramePr>
          <p:cNvPr id="24" name="Table 23"/>
          <p:cNvGraphicFramePr>
            <a:graphicFrameLocks noGrp="1"/>
          </p:cNvGraphicFramePr>
          <p:nvPr>
            <p:extLst>
              <p:ext uri="{D42A27DB-BD31-4B8C-83A1-F6EECF244321}">
                <p14:modId xmlns:p14="http://schemas.microsoft.com/office/powerpoint/2010/main" val="2055480204"/>
              </p:ext>
            </p:extLst>
          </p:nvPr>
        </p:nvGraphicFramePr>
        <p:xfrm>
          <a:off x="520830" y="183931"/>
          <a:ext cx="17386170" cy="86868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03170">
                  <a:extLst>
                    <a:ext uri="{9D8B030D-6E8A-4147-A177-3AD203B41FA5}">
                      <a16:colId xmlns:a16="http://schemas.microsoft.com/office/drawing/2014/main" val="20000"/>
                    </a:ext>
                  </a:extLst>
                </a:gridCol>
                <a:gridCol w="12039600">
                  <a:extLst>
                    <a:ext uri="{9D8B030D-6E8A-4147-A177-3AD203B41FA5}">
                      <a16:colId xmlns:a16="http://schemas.microsoft.com/office/drawing/2014/main" val="20001"/>
                    </a:ext>
                  </a:extLst>
                </a:gridCol>
                <a:gridCol w="4343400">
                  <a:extLst>
                    <a:ext uri="{9D8B030D-6E8A-4147-A177-3AD203B41FA5}">
                      <a16:colId xmlns:a16="http://schemas.microsoft.com/office/drawing/2014/main" val="20002"/>
                    </a:ext>
                  </a:extLst>
                </a:gridCol>
              </a:tblGrid>
              <a:tr h="266233">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 cần điền chỗ trống</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Đáp án</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6233">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Kể tên hai thành phần chính của câu</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6233">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 đơn là câu do </a:t>
                      </a:r>
                      <a:r>
                        <a:rPr lang="en-US"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làm nòng cốt tạo thành.</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vi-VN" sz="380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98699">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là câu do hai hoặc nhiều cụm chủ vị nòng cốt ghép lại với nhau tạo thành, mỗi cụm chỉ vị được gọi là một vế câu.</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2466">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Khi diễn đạt một nội dung đơn giản, người ta nên dùng </a:t>
                      </a:r>
                      <a:r>
                        <a:rPr lang="en-US"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32466">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 biểu thị một nội dung phức tạp, người ta nên dùng </a:t>
                      </a:r>
                      <a:r>
                        <a:rPr lang="en-US" sz="3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98699">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Xét về cấu tạo ngữ pháp, câu “</a:t>
                      </a:r>
                      <a:r>
                        <a:rPr lang="vi-VN" sz="3800"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Trời không gió, nhưng không khí vẫn mát lạnh</a:t>
                      </a: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(Đoàn Giỏi) thuộc loại </a:t>
                      </a:r>
                      <a:r>
                        <a:rPr lang="en-US"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32466">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Xét về cấu tạo ngữ pháp, câu “</a:t>
                      </a:r>
                      <a:r>
                        <a:rPr lang="vi-VN" sz="3800"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Anh Sáu khe khẽ hát</a:t>
                      </a:r>
                      <a:r>
                        <a:rPr lang="vi-VN"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(Nguyễn Quang Sang) thuộc loại </a:t>
                      </a:r>
                      <a:r>
                        <a:rPr lang="en-US"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32466">
                <a:tc>
                  <a:txBody>
                    <a:bodyPr/>
                    <a:lstStyle/>
                    <a:p>
                      <a:pPr algn="ctr">
                        <a:lnSpc>
                          <a:spcPct val="100000"/>
                        </a:lnSpc>
                        <a:spcAft>
                          <a:spcPts val="0"/>
                        </a:spcAft>
                      </a:pPr>
                      <a:r>
                        <a:rPr lang="en-US" sz="3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800">
                          <a:effectLst/>
                          <a:latin typeface="Times New Roman" panose="02020603050405020304" pitchFamily="18" charset="0"/>
                          <a:ea typeface="Times New Roman" panose="02020603050405020304" pitchFamily="18" charset="0"/>
                          <a:cs typeface="Times New Roman" panose="02020603050405020304" pitchFamily="18" charset="0"/>
                        </a:rPr>
                        <a:t>Xét về mối quan hệ giữa các vế, có hai kiểu câu ghép chính là </a:t>
                      </a:r>
                      <a:r>
                        <a:rPr lang="en-US" sz="3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GB" sz="3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827" marR="6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25" name="Rectangle 24"/>
          <p:cNvSpPr/>
          <p:nvPr/>
        </p:nvSpPr>
        <p:spPr>
          <a:xfrm>
            <a:off x="14413202" y="1181100"/>
            <a:ext cx="3095719" cy="812530"/>
          </a:xfrm>
          <a:prstGeom prst="rect">
            <a:avLst/>
          </a:prstGeom>
        </p:spPr>
        <p:txBody>
          <a:bodyPr wrap="none">
            <a:spAutoFit/>
          </a:bodyPr>
          <a:lstStyle/>
          <a:p>
            <a:pPr lvl="0" algn="ctr">
              <a:lnSpc>
                <a:spcPct val="130000"/>
              </a:lnSpc>
            </a:pPr>
            <a:r>
              <a:rPr lang="vi-VN" sz="36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chủ ngữ, vị ngữ</a:t>
            </a:r>
            <a:endParaRPr lang="en-GB" sz="36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6" name="Rectangle 25"/>
          <p:cNvSpPr/>
          <p:nvPr/>
        </p:nvSpPr>
        <p:spPr>
          <a:xfrm>
            <a:off x="11125200" y="1841240"/>
            <a:ext cx="9144000" cy="1261884"/>
          </a:xfrm>
          <a:prstGeom prst="rect">
            <a:avLst/>
          </a:prstGeom>
        </p:spPr>
        <p:txBody>
          <a:bodyPr>
            <a:spAutoFit/>
          </a:bodyPr>
          <a:lstStyle/>
          <a:p>
            <a:pPr lvl="0" algn="ct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một cụm chủ ngữ, </a:t>
            </a:r>
          </a:p>
          <a:p>
            <a:pPr lvl="0" algn="ct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vị ngữ  </a:t>
            </a:r>
            <a:endParaRPr lang="en-GB" sz="3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7" name="Rectangle 26"/>
          <p:cNvSpPr/>
          <p:nvPr/>
        </p:nvSpPr>
        <p:spPr>
          <a:xfrm>
            <a:off x="14732032" y="3216047"/>
            <a:ext cx="1930336" cy="677108"/>
          </a:xfrm>
          <a:prstGeom prst="rect">
            <a:avLst/>
          </a:prstGeom>
        </p:spPr>
        <p:txBody>
          <a:bodyPr wrap="none">
            <a:spAutoFit/>
          </a:bodyPr>
          <a:lstStyle/>
          <a:p>
            <a:pPr lvl="0" algn="ct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3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8" name="Rectangle 27"/>
          <p:cNvSpPr/>
          <p:nvPr/>
        </p:nvSpPr>
        <p:spPr>
          <a:xfrm>
            <a:off x="14833021" y="4083325"/>
            <a:ext cx="1728358" cy="677108"/>
          </a:xfrm>
          <a:prstGeom prst="rect">
            <a:avLst/>
          </a:prstGeom>
        </p:spPr>
        <p:txBody>
          <a:bodyPr wrap="none">
            <a:spAutoFit/>
          </a:bodyPr>
          <a:lstStyle/>
          <a:p>
            <a:pPr lvl="0" algn="ct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 đơn</a:t>
            </a:r>
            <a:endParaRPr lang="en-GB" sz="38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9" name="Rectangle 28"/>
          <p:cNvSpPr/>
          <p:nvPr/>
        </p:nvSpPr>
        <p:spPr>
          <a:xfrm>
            <a:off x="14671270" y="4683186"/>
            <a:ext cx="1930337" cy="677108"/>
          </a:xfrm>
          <a:prstGeom prst="rect">
            <a:avLst/>
          </a:prstGeom>
        </p:spPr>
        <p:txBody>
          <a:bodyPr wrap="none">
            <a:spAutoFit/>
          </a:bodyPr>
          <a:lstStyle/>
          <a:p>
            <a:pPr algn="ctr">
              <a:lnSpc>
                <a:spcPct val="100000"/>
              </a:lnSpc>
              <a:spcAft>
                <a:spcPts val="0"/>
              </a:spcAft>
            </a:pP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38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0" name="Rectangle 29"/>
          <p:cNvSpPr/>
          <p:nvPr/>
        </p:nvSpPr>
        <p:spPr>
          <a:xfrm>
            <a:off x="14571502" y="5677697"/>
            <a:ext cx="1930337" cy="677108"/>
          </a:xfrm>
          <a:prstGeom prst="rect">
            <a:avLst/>
          </a:prstGeom>
        </p:spPr>
        <p:txBody>
          <a:bodyPr wrap="none">
            <a:spAutoFit/>
          </a:bodyPr>
          <a:lstStyle/>
          <a:p>
            <a:pPr algn="ctr">
              <a:lnSpc>
                <a:spcPct val="100000"/>
              </a:lnSpc>
              <a:spcAft>
                <a:spcPts val="0"/>
              </a:spcAft>
            </a:pP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 ghép</a:t>
            </a:r>
            <a:endParaRPr lang="en-GB" sz="38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1" name="Rectangle 30"/>
          <p:cNvSpPr/>
          <p:nvPr/>
        </p:nvSpPr>
        <p:spPr>
          <a:xfrm>
            <a:off x="14694557" y="6736383"/>
            <a:ext cx="1728358" cy="677108"/>
          </a:xfrm>
          <a:prstGeom prst="rect">
            <a:avLst/>
          </a:prstGeom>
        </p:spPr>
        <p:txBody>
          <a:bodyPr wrap="none">
            <a:spAutoFit/>
          </a:bodyPr>
          <a:lstStyle/>
          <a:p>
            <a:pPr algn="ctr">
              <a:lnSpc>
                <a:spcPct val="100000"/>
              </a:lnSpc>
              <a:spcAft>
                <a:spcPts val="0"/>
              </a:spcAft>
            </a:pP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 đơn</a:t>
            </a:r>
            <a:endParaRPr lang="en-GB" sz="38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2" name="Rectangle 31"/>
          <p:cNvSpPr/>
          <p:nvPr/>
        </p:nvSpPr>
        <p:spPr>
          <a:xfrm>
            <a:off x="13418595" y="7580904"/>
            <a:ext cx="4435686" cy="1261884"/>
          </a:xfrm>
          <a:prstGeom prst="rect">
            <a:avLst/>
          </a:prstGeom>
        </p:spPr>
        <p:txBody>
          <a:bodyPr wrap="square">
            <a:spAutoFit/>
          </a:bodyPr>
          <a:lstStyle/>
          <a:p>
            <a:pPr algn="ctr">
              <a:lnSpc>
                <a:spcPct val="100000"/>
              </a:lnSpc>
              <a:spcAft>
                <a:spcPts val="0"/>
              </a:spcAft>
            </a:pPr>
            <a:r>
              <a:rPr lang="vi-VN" sz="38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 ghép đẳng lập và câu ghép chính phụ</a:t>
            </a:r>
            <a:endParaRPr lang="en-GB" sz="380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7374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80">
                                          <p:stCondLst>
                                            <p:cond delay="0"/>
                                          </p:stCondLst>
                                        </p:cTn>
                                        <p:tgtEl>
                                          <p:spTgt spid="25"/>
                                        </p:tgtEl>
                                      </p:cBhvr>
                                    </p:animEffect>
                                    <p:anim calcmode="lin" valueType="num">
                                      <p:cBhvr>
                                        <p:cTn id="2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1" dur="26">
                                          <p:stCondLst>
                                            <p:cond delay="650"/>
                                          </p:stCondLst>
                                        </p:cTn>
                                        <p:tgtEl>
                                          <p:spTgt spid="25"/>
                                        </p:tgtEl>
                                      </p:cBhvr>
                                      <p:to x="100000" y="60000"/>
                                    </p:animScale>
                                    <p:animScale>
                                      <p:cBhvr>
                                        <p:cTn id="32" dur="166" decel="50000">
                                          <p:stCondLst>
                                            <p:cond delay="676"/>
                                          </p:stCondLst>
                                        </p:cTn>
                                        <p:tgtEl>
                                          <p:spTgt spid="25"/>
                                        </p:tgtEl>
                                      </p:cBhvr>
                                      <p:to x="100000" y="100000"/>
                                    </p:animScale>
                                    <p:animScale>
                                      <p:cBhvr>
                                        <p:cTn id="33" dur="26">
                                          <p:stCondLst>
                                            <p:cond delay="1312"/>
                                          </p:stCondLst>
                                        </p:cTn>
                                        <p:tgtEl>
                                          <p:spTgt spid="25"/>
                                        </p:tgtEl>
                                      </p:cBhvr>
                                      <p:to x="100000" y="80000"/>
                                    </p:animScale>
                                    <p:animScale>
                                      <p:cBhvr>
                                        <p:cTn id="34" dur="166" decel="50000">
                                          <p:stCondLst>
                                            <p:cond delay="1338"/>
                                          </p:stCondLst>
                                        </p:cTn>
                                        <p:tgtEl>
                                          <p:spTgt spid="25"/>
                                        </p:tgtEl>
                                      </p:cBhvr>
                                      <p:to x="100000" y="100000"/>
                                    </p:animScale>
                                    <p:animScale>
                                      <p:cBhvr>
                                        <p:cTn id="35" dur="26">
                                          <p:stCondLst>
                                            <p:cond delay="1642"/>
                                          </p:stCondLst>
                                        </p:cTn>
                                        <p:tgtEl>
                                          <p:spTgt spid="25"/>
                                        </p:tgtEl>
                                      </p:cBhvr>
                                      <p:to x="100000" y="90000"/>
                                    </p:animScale>
                                    <p:animScale>
                                      <p:cBhvr>
                                        <p:cTn id="36" dur="166" decel="50000">
                                          <p:stCondLst>
                                            <p:cond delay="1668"/>
                                          </p:stCondLst>
                                        </p:cTn>
                                        <p:tgtEl>
                                          <p:spTgt spid="25"/>
                                        </p:tgtEl>
                                      </p:cBhvr>
                                      <p:to x="100000" y="100000"/>
                                    </p:animScale>
                                    <p:animScale>
                                      <p:cBhvr>
                                        <p:cTn id="37" dur="26">
                                          <p:stCondLst>
                                            <p:cond delay="1808"/>
                                          </p:stCondLst>
                                        </p:cTn>
                                        <p:tgtEl>
                                          <p:spTgt spid="25"/>
                                        </p:tgtEl>
                                      </p:cBhvr>
                                      <p:to x="100000" y="95000"/>
                                    </p:animScale>
                                    <p:animScale>
                                      <p:cBhvr>
                                        <p:cTn id="38" dur="166" decel="50000">
                                          <p:stCondLst>
                                            <p:cond delay="1834"/>
                                          </p:stCondLst>
                                        </p:cTn>
                                        <p:tgtEl>
                                          <p:spTgt spid="2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80">
                                          <p:stCondLst>
                                            <p:cond delay="0"/>
                                          </p:stCondLst>
                                        </p:cTn>
                                        <p:tgtEl>
                                          <p:spTgt spid="26"/>
                                        </p:tgtEl>
                                      </p:cBhvr>
                                    </p:animEffect>
                                    <p:anim calcmode="lin" valueType="num">
                                      <p:cBhvr>
                                        <p:cTn id="4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9" dur="26">
                                          <p:stCondLst>
                                            <p:cond delay="650"/>
                                          </p:stCondLst>
                                        </p:cTn>
                                        <p:tgtEl>
                                          <p:spTgt spid="26"/>
                                        </p:tgtEl>
                                      </p:cBhvr>
                                      <p:to x="100000" y="60000"/>
                                    </p:animScale>
                                    <p:animScale>
                                      <p:cBhvr>
                                        <p:cTn id="50" dur="166" decel="50000">
                                          <p:stCondLst>
                                            <p:cond delay="676"/>
                                          </p:stCondLst>
                                        </p:cTn>
                                        <p:tgtEl>
                                          <p:spTgt spid="26"/>
                                        </p:tgtEl>
                                      </p:cBhvr>
                                      <p:to x="100000" y="100000"/>
                                    </p:animScale>
                                    <p:animScale>
                                      <p:cBhvr>
                                        <p:cTn id="51" dur="26">
                                          <p:stCondLst>
                                            <p:cond delay="1312"/>
                                          </p:stCondLst>
                                        </p:cTn>
                                        <p:tgtEl>
                                          <p:spTgt spid="26"/>
                                        </p:tgtEl>
                                      </p:cBhvr>
                                      <p:to x="100000" y="80000"/>
                                    </p:animScale>
                                    <p:animScale>
                                      <p:cBhvr>
                                        <p:cTn id="52" dur="166" decel="50000">
                                          <p:stCondLst>
                                            <p:cond delay="1338"/>
                                          </p:stCondLst>
                                        </p:cTn>
                                        <p:tgtEl>
                                          <p:spTgt spid="26"/>
                                        </p:tgtEl>
                                      </p:cBhvr>
                                      <p:to x="100000" y="100000"/>
                                    </p:animScale>
                                    <p:animScale>
                                      <p:cBhvr>
                                        <p:cTn id="53" dur="26">
                                          <p:stCondLst>
                                            <p:cond delay="1642"/>
                                          </p:stCondLst>
                                        </p:cTn>
                                        <p:tgtEl>
                                          <p:spTgt spid="26"/>
                                        </p:tgtEl>
                                      </p:cBhvr>
                                      <p:to x="100000" y="90000"/>
                                    </p:animScale>
                                    <p:animScale>
                                      <p:cBhvr>
                                        <p:cTn id="54" dur="166" decel="50000">
                                          <p:stCondLst>
                                            <p:cond delay="1668"/>
                                          </p:stCondLst>
                                        </p:cTn>
                                        <p:tgtEl>
                                          <p:spTgt spid="26"/>
                                        </p:tgtEl>
                                      </p:cBhvr>
                                      <p:to x="100000" y="100000"/>
                                    </p:animScale>
                                    <p:animScale>
                                      <p:cBhvr>
                                        <p:cTn id="55" dur="26">
                                          <p:stCondLst>
                                            <p:cond delay="1808"/>
                                          </p:stCondLst>
                                        </p:cTn>
                                        <p:tgtEl>
                                          <p:spTgt spid="26"/>
                                        </p:tgtEl>
                                      </p:cBhvr>
                                      <p:to x="100000" y="95000"/>
                                    </p:animScale>
                                    <p:animScale>
                                      <p:cBhvr>
                                        <p:cTn id="56" dur="166" decel="50000">
                                          <p:stCondLst>
                                            <p:cond delay="1834"/>
                                          </p:stCondLst>
                                        </p:cTn>
                                        <p:tgtEl>
                                          <p:spTgt spid="2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80">
                                          <p:stCondLst>
                                            <p:cond delay="0"/>
                                          </p:stCondLst>
                                        </p:cTn>
                                        <p:tgtEl>
                                          <p:spTgt spid="27"/>
                                        </p:tgtEl>
                                      </p:cBhvr>
                                    </p:animEffect>
                                    <p:anim calcmode="lin" valueType="num">
                                      <p:cBhvr>
                                        <p:cTn id="6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67" dur="26">
                                          <p:stCondLst>
                                            <p:cond delay="650"/>
                                          </p:stCondLst>
                                        </p:cTn>
                                        <p:tgtEl>
                                          <p:spTgt spid="27"/>
                                        </p:tgtEl>
                                      </p:cBhvr>
                                      <p:to x="100000" y="60000"/>
                                    </p:animScale>
                                    <p:animScale>
                                      <p:cBhvr>
                                        <p:cTn id="68" dur="166" decel="50000">
                                          <p:stCondLst>
                                            <p:cond delay="676"/>
                                          </p:stCondLst>
                                        </p:cTn>
                                        <p:tgtEl>
                                          <p:spTgt spid="27"/>
                                        </p:tgtEl>
                                      </p:cBhvr>
                                      <p:to x="100000" y="100000"/>
                                    </p:animScale>
                                    <p:animScale>
                                      <p:cBhvr>
                                        <p:cTn id="69" dur="26">
                                          <p:stCondLst>
                                            <p:cond delay="1312"/>
                                          </p:stCondLst>
                                        </p:cTn>
                                        <p:tgtEl>
                                          <p:spTgt spid="27"/>
                                        </p:tgtEl>
                                      </p:cBhvr>
                                      <p:to x="100000" y="80000"/>
                                    </p:animScale>
                                    <p:animScale>
                                      <p:cBhvr>
                                        <p:cTn id="70" dur="166" decel="50000">
                                          <p:stCondLst>
                                            <p:cond delay="1338"/>
                                          </p:stCondLst>
                                        </p:cTn>
                                        <p:tgtEl>
                                          <p:spTgt spid="27"/>
                                        </p:tgtEl>
                                      </p:cBhvr>
                                      <p:to x="100000" y="100000"/>
                                    </p:animScale>
                                    <p:animScale>
                                      <p:cBhvr>
                                        <p:cTn id="71" dur="26">
                                          <p:stCondLst>
                                            <p:cond delay="1642"/>
                                          </p:stCondLst>
                                        </p:cTn>
                                        <p:tgtEl>
                                          <p:spTgt spid="27"/>
                                        </p:tgtEl>
                                      </p:cBhvr>
                                      <p:to x="100000" y="90000"/>
                                    </p:animScale>
                                    <p:animScale>
                                      <p:cBhvr>
                                        <p:cTn id="72" dur="166" decel="50000">
                                          <p:stCondLst>
                                            <p:cond delay="1668"/>
                                          </p:stCondLst>
                                        </p:cTn>
                                        <p:tgtEl>
                                          <p:spTgt spid="27"/>
                                        </p:tgtEl>
                                      </p:cBhvr>
                                      <p:to x="100000" y="100000"/>
                                    </p:animScale>
                                    <p:animScale>
                                      <p:cBhvr>
                                        <p:cTn id="73" dur="26">
                                          <p:stCondLst>
                                            <p:cond delay="1808"/>
                                          </p:stCondLst>
                                        </p:cTn>
                                        <p:tgtEl>
                                          <p:spTgt spid="27"/>
                                        </p:tgtEl>
                                      </p:cBhvr>
                                      <p:to x="100000" y="95000"/>
                                    </p:animScale>
                                    <p:animScale>
                                      <p:cBhvr>
                                        <p:cTn id="74" dur="166" decel="50000">
                                          <p:stCondLst>
                                            <p:cond delay="1834"/>
                                          </p:stCondLst>
                                        </p:cTn>
                                        <p:tgtEl>
                                          <p:spTgt spid="27"/>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80">
                                          <p:stCondLst>
                                            <p:cond delay="0"/>
                                          </p:stCondLst>
                                        </p:cTn>
                                        <p:tgtEl>
                                          <p:spTgt spid="28"/>
                                        </p:tgtEl>
                                      </p:cBhvr>
                                    </p:animEffect>
                                    <p:anim calcmode="lin" valueType="num">
                                      <p:cBhvr>
                                        <p:cTn id="8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85" dur="26">
                                          <p:stCondLst>
                                            <p:cond delay="650"/>
                                          </p:stCondLst>
                                        </p:cTn>
                                        <p:tgtEl>
                                          <p:spTgt spid="28"/>
                                        </p:tgtEl>
                                      </p:cBhvr>
                                      <p:to x="100000" y="60000"/>
                                    </p:animScale>
                                    <p:animScale>
                                      <p:cBhvr>
                                        <p:cTn id="86" dur="166" decel="50000">
                                          <p:stCondLst>
                                            <p:cond delay="676"/>
                                          </p:stCondLst>
                                        </p:cTn>
                                        <p:tgtEl>
                                          <p:spTgt spid="28"/>
                                        </p:tgtEl>
                                      </p:cBhvr>
                                      <p:to x="100000" y="100000"/>
                                    </p:animScale>
                                    <p:animScale>
                                      <p:cBhvr>
                                        <p:cTn id="87" dur="26">
                                          <p:stCondLst>
                                            <p:cond delay="1312"/>
                                          </p:stCondLst>
                                        </p:cTn>
                                        <p:tgtEl>
                                          <p:spTgt spid="28"/>
                                        </p:tgtEl>
                                      </p:cBhvr>
                                      <p:to x="100000" y="80000"/>
                                    </p:animScale>
                                    <p:animScale>
                                      <p:cBhvr>
                                        <p:cTn id="88" dur="166" decel="50000">
                                          <p:stCondLst>
                                            <p:cond delay="1338"/>
                                          </p:stCondLst>
                                        </p:cTn>
                                        <p:tgtEl>
                                          <p:spTgt spid="28"/>
                                        </p:tgtEl>
                                      </p:cBhvr>
                                      <p:to x="100000" y="100000"/>
                                    </p:animScale>
                                    <p:animScale>
                                      <p:cBhvr>
                                        <p:cTn id="89" dur="26">
                                          <p:stCondLst>
                                            <p:cond delay="1642"/>
                                          </p:stCondLst>
                                        </p:cTn>
                                        <p:tgtEl>
                                          <p:spTgt spid="28"/>
                                        </p:tgtEl>
                                      </p:cBhvr>
                                      <p:to x="100000" y="90000"/>
                                    </p:animScale>
                                    <p:animScale>
                                      <p:cBhvr>
                                        <p:cTn id="90" dur="166" decel="50000">
                                          <p:stCondLst>
                                            <p:cond delay="1668"/>
                                          </p:stCondLst>
                                        </p:cTn>
                                        <p:tgtEl>
                                          <p:spTgt spid="28"/>
                                        </p:tgtEl>
                                      </p:cBhvr>
                                      <p:to x="100000" y="100000"/>
                                    </p:animScale>
                                    <p:animScale>
                                      <p:cBhvr>
                                        <p:cTn id="91" dur="26">
                                          <p:stCondLst>
                                            <p:cond delay="1808"/>
                                          </p:stCondLst>
                                        </p:cTn>
                                        <p:tgtEl>
                                          <p:spTgt spid="28"/>
                                        </p:tgtEl>
                                      </p:cBhvr>
                                      <p:to x="100000" y="95000"/>
                                    </p:animScale>
                                    <p:animScale>
                                      <p:cBhvr>
                                        <p:cTn id="92" dur="166" decel="50000">
                                          <p:stCondLst>
                                            <p:cond delay="1834"/>
                                          </p:stCondLst>
                                        </p:cTn>
                                        <p:tgtEl>
                                          <p:spTgt spid="28"/>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80">
                                          <p:stCondLst>
                                            <p:cond delay="0"/>
                                          </p:stCondLst>
                                        </p:cTn>
                                        <p:tgtEl>
                                          <p:spTgt spid="29"/>
                                        </p:tgtEl>
                                      </p:cBhvr>
                                    </p:animEffect>
                                    <p:anim calcmode="lin" valueType="num">
                                      <p:cBhvr>
                                        <p:cTn id="9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03" dur="26">
                                          <p:stCondLst>
                                            <p:cond delay="650"/>
                                          </p:stCondLst>
                                        </p:cTn>
                                        <p:tgtEl>
                                          <p:spTgt spid="29"/>
                                        </p:tgtEl>
                                      </p:cBhvr>
                                      <p:to x="100000" y="60000"/>
                                    </p:animScale>
                                    <p:animScale>
                                      <p:cBhvr>
                                        <p:cTn id="104" dur="166" decel="50000">
                                          <p:stCondLst>
                                            <p:cond delay="676"/>
                                          </p:stCondLst>
                                        </p:cTn>
                                        <p:tgtEl>
                                          <p:spTgt spid="29"/>
                                        </p:tgtEl>
                                      </p:cBhvr>
                                      <p:to x="100000" y="100000"/>
                                    </p:animScale>
                                    <p:animScale>
                                      <p:cBhvr>
                                        <p:cTn id="105" dur="26">
                                          <p:stCondLst>
                                            <p:cond delay="1312"/>
                                          </p:stCondLst>
                                        </p:cTn>
                                        <p:tgtEl>
                                          <p:spTgt spid="29"/>
                                        </p:tgtEl>
                                      </p:cBhvr>
                                      <p:to x="100000" y="80000"/>
                                    </p:animScale>
                                    <p:animScale>
                                      <p:cBhvr>
                                        <p:cTn id="106" dur="166" decel="50000">
                                          <p:stCondLst>
                                            <p:cond delay="1338"/>
                                          </p:stCondLst>
                                        </p:cTn>
                                        <p:tgtEl>
                                          <p:spTgt spid="29"/>
                                        </p:tgtEl>
                                      </p:cBhvr>
                                      <p:to x="100000" y="100000"/>
                                    </p:animScale>
                                    <p:animScale>
                                      <p:cBhvr>
                                        <p:cTn id="107" dur="26">
                                          <p:stCondLst>
                                            <p:cond delay="1642"/>
                                          </p:stCondLst>
                                        </p:cTn>
                                        <p:tgtEl>
                                          <p:spTgt spid="29"/>
                                        </p:tgtEl>
                                      </p:cBhvr>
                                      <p:to x="100000" y="90000"/>
                                    </p:animScale>
                                    <p:animScale>
                                      <p:cBhvr>
                                        <p:cTn id="108" dur="166" decel="50000">
                                          <p:stCondLst>
                                            <p:cond delay="1668"/>
                                          </p:stCondLst>
                                        </p:cTn>
                                        <p:tgtEl>
                                          <p:spTgt spid="29"/>
                                        </p:tgtEl>
                                      </p:cBhvr>
                                      <p:to x="100000" y="100000"/>
                                    </p:animScale>
                                    <p:animScale>
                                      <p:cBhvr>
                                        <p:cTn id="109" dur="26">
                                          <p:stCondLst>
                                            <p:cond delay="1808"/>
                                          </p:stCondLst>
                                        </p:cTn>
                                        <p:tgtEl>
                                          <p:spTgt spid="29"/>
                                        </p:tgtEl>
                                      </p:cBhvr>
                                      <p:to x="100000" y="95000"/>
                                    </p:animScale>
                                    <p:animScale>
                                      <p:cBhvr>
                                        <p:cTn id="110" dur="166" decel="50000">
                                          <p:stCondLst>
                                            <p:cond delay="1834"/>
                                          </p:stCondLst>
                                        </p:cTn>
                                        <p:tgtEl>
                                          <p:spTgt spid="29"/>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wipe(down)">
                                      <p:cBhvr>
                                        <p:cTn id="115" dur="580">
                                          <p:stCondLst>
                                            <p:cond delay="0"/>
                                          </p:stCondLst>
                                        </p:cTn>
                                        <p:tgtEl>
                                          <p:spTgt spid="30"/>
                                        </p:tgtEl>
                                      </p:cBhvr>
                                    </p:animEffect>
                                    <p:anim calcmode="lin" valueType="num">
                                      <p:cBhvr>
                                        <p:cTn id="116"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21" dur="26">
                                          <p:stCondLst>
                                            <p:cond delay="650"/>
                                          </p:stCondLst>
                                        </p:cTn>
                                        <p:tgtEl>
                                          <p:spTgt spid="30"/>
                                        </p:tgtEl>
                                      </p:cBhvr>
                                      <p:to x="100000" y="60000"/>
                                    </p:animScale>
                                    <p:animScale>
                                      <p:cBhvr>
                                        <p:cTn id="122" dur="166" decel="50000">
                                          <p:stCondLst>
                                            <p:cond delay="676"/>
                                          </p:stCondLst>
                                        </p:cTn>
                                        <p:tgtEl>
                                          <p:spTgt spid="30"/>
                                        </p:tgtEl>
                                      </p:cBhvr>
                                      <p:to x="100000" y="100000"/>
                                    </p:animScale>
                                    <p:animScale>
                                      <p:cBhvr>
                                        <p:cTn id="123" dur="26">
                                          <p:stCondLst>
                                            <p:cond delay="1312"/>
                                          </p:stCondLst>
                                        </p:cTn>
                                        <p:tgtEl>
                                          <p:spTgt spid="30"/>
                                        </p:tgtEl>
                                      </p:cBhvr>
                                      <p:to x="100000" y="80000"/>
                                    </p:animScale>
                                    <p:animScale>
                                      <p:cBhvr>
                                        <p:cTn id="124" dur="166" decel="50000">
                                          <p:stCondLst>
                                            <p:cond delay="1338"/>
                                          </p:stCondLst>
                                        </p:cTn>
                                        <p:tgtEl>
                                          <p:spTgt spid="30"/>
                                        </p:tgtEl>
                                      </p:cBhvr>
                                      <p:to x="100000" y="100000"/>
                                    </p:animScale>
                                    <p:animScale>
                                      <p:cBhvr>
                                        <p:cTn id="125" dur="26">
                                          <p:stCondLst>
                                            <p:cond delay="1642"/>
                                          </p:stCondLst>
                                        </p:cTn>
                                        <p:tgtEl>
                                          <p:spTgt spid="30"/>
                                        </p:tgtEl>
                                      </p:cBhvr>
                                      <p:to x="100000" y="90000"/>
                                    </p:animScale>
                                    <p:animScale>
                                      <p:cBhvr>
                                        <p:cTn id="126" dur="166" decel="50000">
                                          <p:stCondLst>
                                            <p:cond delay="1668"/>
                                          </p:stCondLst>
                                        </p:cTn>
                                        <p:tgtEl>
                                          <p:spTgt spid="30"/>
                                        </p:tgtEl>
                                      </p:cBhvr>
                                      <p:to x="100000" y="100000"/>
                                    </p:animScale>
                                    <p:animScale>
                                      <p:cBhvr>
                                        <p:cTn id="127" dur="26">
                                          <p:stCondLst>
                                            <p:cond delay="1808"/>
                                          </p:stCondLst>
                                        </p:cTn>
                                        <p:tgtEl>
                                          <p:spTgt spid="30"/>
                                        </p:tgtEl>
                                      </p:cBhvr>
                                      <p:to x="100000" y="95000"/>
                                    </p:animScale>
                                    <p:animScale>
                                      <p:cBhvr>
                                        <p:cTn id="128" dur="166" decel="50000">
                                          <p:stCondLst>
                                            <p:cond delay="1834"/>
                                          </p:stCondLst>
                                        </p:cTn>
                                        <p:tgtEl>
                                          <p:spTgt spid="30"/>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wipe(down)">
                                      <p:cBhvr>
                                        <p:cTn id="133" dur="580">
                                          <p:stCondLst>
                                            <p:cond delay="0"/>
                                          </p:stCondLst>
                                        </p:cTn>
                                        <p:tgtEl>
                                          <p:spTgt spid="31"/>
                                        </p:tgtEl>
                                      </p:cBhvr>
                                    </p:animEffect>
                                    <p:anim calcmode="lin" valueType="num">
                                      <p:cBhvr>
                                        <p:cTn id="134"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39" dur="26">
                                          <p:stCondLst>
                                            <p:cond delay="650"/>
                                          </p:stCondLst>
                                        </p:cTn>
                                        <p:tgtEl>
                                          <p:spTgt spid="31"/>
                                        </p:tgtEl>
                                      </p:cBhvr>
                                      <p:to x="100000" y="60000"/>
                                    </p:animScale>
                                    <p:animScale>
                                      <p:cBhvr>
                                        <p:cTn id="140" dur="166" decel="50000">
                                          <p:stCondLst>
                                            <p:cond delay="676"/>
                                          </p:stCondLst>
                                        </p:cTn>
                                        <p:tgtEl>
                                          <p:spTgt spid="31"/>
                                        </p:tgtEl>
                                      </p:cBhvr>
                                      <p:to x="100000" y="100000"/>
                                    </p:animScale>
                                    <p:animScale>
                                      <p:cBhvr>
                                        <p:cTn id="141" dur="26">
                                          <p:stCondLst>
                                            <p:cond delay="1312"/>
                                          </p:stCondLst>
                                        </p:cTn>
                                        <p:tgtEl>
                                          <p:spTgt spid="31"/>
                                        </p:tgtEl>
                                      </p:cBhvr>
                                      <p:to x="100000" y="80000"/>
                                    </p:animScale>
                                    <p:animScale>
                                      <p:cBhvr>
                                        <p:cTn id="142" dur="166" decel="50000">
                                          <p:stCondLst>
                                            <p:cond delay="1338"/>
                                          </p:stCondLst>
                                        </p:cTn>
                                        <p:tgtEl>
                                          <p:spTgt spid="31"/>
                                        </p:tgtEl>
                                      </p:cBhvr>
                                      <p:to x="100000" y="100000"/>
                                    </p:animScale>
                                    <p:animScale>
                                      <p:cBhvr>
                                        <p:cTn id="143" dur="26">
                                          <p:stCondLst>
                                            <p:cond delay="1642"/>
                                          </p:stCondLst>
                                        </p:cTn>
                                        <p:tgtEl>
                                          <p:spTgt spid="31"/>
                                        </p:tgtEl>
                                      </p:cBhvr>
                                      <p:to x="100000" y="90000"/>
                                    </p:animScale>
                                    <p:animScale>
                                      <p:cBhvr>
                                        <p:cTn id="144" dur="166" decel="50000">
                                          <p:stCondLst>
                                            <p:cond delay="1668"/>
                                          </p:stCondLst>
                                        </p:cTn>
                                        <p:tgtEl>
                                          <p:spTgt spid="31"/>
                                        </p:tgtEl>
                                      </p:cBhvr>
                                      <p:to x="100000" y="100000"/>
                                    </p:animScale>
                                    <p:animScale>
                                      <p:cBhvr>
                                        <p:cTn id="145" dur="26">
                                          <p:stCondLst>
                                            <p:cond delay="1808"/>
                                          </p:stCondLst>
                                        </p:cTn>
                                        <p:tgtEl>
                                          <p:spTgt spid="31"/>
                                        </p:tgtEl>
                                      </p:cBhvr>
                                      <p:to x="100000" y="95000"/>
                                    </p:animScale>
                                    <p:animScale>
                                      <p:cBhvr>
                                        <p:cTn id="146" dur="166" decel="50000">
                                          <p:stCondLst>
                                            <p:cond delay="1834"/>
                                          </p:stCondLst>
                                        </p:cTn>
                                        <p:tgtEl>
                                          <p:spTgt spid="31"/>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80">
                                          <p:stCondLst>
                                            <p:cond delay="0"/>
                                          </p:stCondLst>
                                        </p:cTn>
                                        <p:tgtEl>
                                          <p:spTgt spid="32"/>
                                        </p:tgtEl>
                                      </p:cBhvr>
                                    </p:animEffect>
                                    <p:anim calcmode="lin" valueType="num">
                                      <p:cBhvr>
                                        <p:cTn id="152"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57" dur="26">
                                          <p:stCondLst>
                                            <p:cond delay="650"/>
                                          </p:stCondLst>
                                        </p:cTn>
                                        <p:tgtEl>
                                          <p:spTgt spid="32"/>
                                        </p:tgtEl>
                                      </p:cBhvr>
                                      <p:to x="100000" y="60000"/>
                                    </p:animScale>
                                    <p:animScale>
                                      <p:cBhvr>
                                        <p:cTn id="158" dur="166" decel="50000">
                                          <p:stCondLst>
                                            <p:cond delay="676"/>
                                          </p:stCondLst>
                                        </p:cTn>
                                        <p:tgtEl>
                                          <p:spTgt spid="32"/>
                                        </p:tgtEl>
                                      </p:cBhvr>
                                      <p:to x="100000" y="100000"/>
                                    </p:animScale>
                                    <p:animScale>
                                      <p:cBhvr>
                                        <p:cTn id="159" dur="26">
                                          <p:stCondLst>
                                            <p:cond delay="1312"/>
                                          </p:stCondLst>
                                        </p:cTn>
                                        <p:tgtEl>
                                          <p:spTgt spid="32"/>
                                        </p:tgtEl>
                                      </p:cBhvr>
                                      <p:to x="100000" y="80000"/>
                                    </p:animScale>
                                    <p:animScale>
                                      <p:cBhvr>
                                        <p:cTn id="160" dur="166" decel="50000">
                                          <p:stCondLst>
                                            <p:cond delay="1338"/>
                                          </p:stCondLst>
                                        </p:cTn>
                                        <p:tgtEl>
                                          <p:spTgt spid="32"/>
                                        </p:tgtEl>
                                      </p:cBhvr>
                                      <p:to x="100000" y="100000"/>
                                    </p:animScale>
                                    <p:animScale>
                                      <p:cBhvr>
                                        <p:cTn id="161" dur="26">
                                          <p:stCondLst>
                                            <p:cond delay="1642"/>
                                          </p:stCondLst>
                                        </p:cTn>
                                        <p:tgtEl>
                                          <p:spTgt spid="32"/>
                                        </p:tgtEl>
                                      </p:cBhvr>
                                      <p:to x="100000" y="90000"/>
                                    </p:animScale>
                                    <p:animScale>
                                      <p:cBhvr>
                                        <p:cTn id="162" dur="166" decel="50000">
                                          <p:stCondLst>
                                            <p:cond delay="1668"/>
                                          </p:stCondLst>
                                        </p:cTn>
                                        <p:tgtEl>
                                          <p:spTgt spid="32"/>
                                        </p:tgtEl>
                                      </p:cBhvr>
                                      <p:to x="100000" y="100000"/>
                                    </p:animScale>
                                    <p:animScale>
                                      <p:cBhvr>
                                        <p:cTn id="163" dur="26">
                                          <p:stCondLst>
                                            <p:cond delay="1808"/>
                                          </p:stCondLst>
                                        </p:cTn>
                                        <p:tgtEl>
                                          <p:spTgt spid="32"/>
                                        </p:tgtEl>
                                      </p:cBhvr>
                                      <p:to x="100000" y="95000"/>
                                    </p:animScale>
                                    <p:animScale>
                                      <p:cBhvr>
                                        <p:cTn id="164"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623389" y="2291489"/>
            <a:ext cx="12405783" cy="5237989"/>
            <a:chOff x="0" y="0"/>
            <a:chExt cx="3851716" cy="1626278"/>
          </a:xfrm>
        </p:grpSpPr>
        <p:sp>
          <p:nvSpPr>
            <p:cNvPr id="5" name="Freeform 5"/>
            <p:cNvSpPr/>
            <p:nvPr/>
          </p:nvSpPr>
          <p:spPr>
            <a:xfrm>
              <a:off x="0" y="0"/>
              <a:ext cx="3851716" cy="1626278"/>
            </a:xfrm>
            <a:custGeom>
              <a:avLst/>
              <a:gdLst/>
              <a:ahLst/>
              <a:cxnLst/>
              <a:rect l="l" t="t" r="r" b="b"/>
              <a:pathLst>
                <a:path w="3851716" h="1626278">
                  <a:moveTo>
                    <a:pt x="31827" y="0"/>
                  </a:moveTo>
                  <a:lnTo>
                    <a:pt x="3819890" y="0"/>
                  </a:lnTo>
                  <a:cubicBezTo>
                    <a:pt x="3837467" y="0"/>
                    <a:pt x="3851716" y="14249"/>
                    <a:pt x="3851716" y="31827"/>
                  </a:cubicBezTo>
                  <a:lnTo>
                    <a:pt x="3851716" y="1594451"/>
                  </a:lnTo>
                  <a:cubicBezTo>
                    <a:pt x="3851716" y="1612028"/>
                    <a:pt x="3837467" y="1626278"/>
                    <a:pt x="3819890" y="1626278"/>
                  </a:cubicBezTo>
                  <a:lnTo>
                    <a:pt x="31827" y="1626278"/>
                  </a:lnTo>
                  <a:cubicBezTo>
                    <a:pt x="14249" y="1626278"/>
                    <a:pt x="0" y="1612028"/>
                    <a:pt x="0" y="1594451"/>
                  </a:cubicBezTo>
                  <a:lnTo>
                    <a:pt x="0" y="31827"/>
                  </a:lnTo>
                  <a:cubicBezTo>
                    <a:pt x="0" y="14249"/>
                    <a:pt x="14249" y="0"/>
                    <a:pt x="31827" y="0"/>
                  </a:cubicBezTo>
                  <a:close/>
                </a:path>
              </a:pathLst>
            </a:custGeom>
            <a:solidFill>
              <a:srgbClr val="F0B3A7"/>
            </a:solidFill>
            <a:ln cap="rnd">
              <a:noFill/>
              <a:prstDash val="solid"/>
              <a:round/>
            </a:ln>
          </p:spPr>
        </p:sp>
        <p:sp>
          <p:nvSpPr>
            <p:cNvPr id="6" name="TextBox 6"/>
            <p:cNvSpPr txBox="1"/>
            <p:nvPr/>
          </p:nvSpPr>
          <p:spPr>
            <a:xfrm>
              <a:off x="0" y="-38100"/>
              <a:ext cx="3851716" cy="1664378"/>
            </a:xfrm>
            <a:prstGeom prst="rect">
              <a:avLst/>
            </a:prstGeom>
          </p:spPr>
          <p:txBody>
            <a:bodyPr lIns="43093" tIns="43093" rIns="43093" bIns="43093" rtlCol="0" anchor="ctr"/>
            <a:lstStyle/>
            <a:p>
              <a:pPr algn="ctr">
                <a:lnSpc>
                  <a:spcPts val="2660"/>
                </a:lnSpc>
                <a:spcBef>
                  <a:spcPct val="0"/>
                </a:spcBef>
              </a:pPr>
              <a:endParaRPr>
                <a:solidFill>
                  <a:prstClr val="black"/>
                </a:solidFill>
              </a:endParaRPr>
            </a:p>
          </p:txBody>
        </p:sp>
      </p:grpSp>
      <p:grpSp>
        <p:nvGrpSpPr>
          <p:cNvPr id="7" name="Group 7"/>
          <p:cNvGrpSpPr/>
          <p:nvPr/>
        </p:nvGrpSpPr>
        <p:grpSpPr>
          <a:xfrm>
            <a:off x="2842546" y="1943772"/>
            <a:ext cx="12890501" cy="5364751"/>
            <a:chOff x="0" y="0"/>
            <a:chExt cx="4002211" cy="1665634"/>
          </a:xfrm>
        </p:grpSpPr>
        <p:sp>
          <p:nvSpPr>
            <p:cNvPr id="8" name="Freeform 8"/>
            <p:cNvSpPr/>
            <p:nvPr/>
          </p:nvSpPr>
          <p:spPr>
            <a:xfrm>
              <a:off x="0" y="0"/>
              <a:ext cx="4002211" cy="1665634"/>
            </a:xfrm>
            <a:custGeom>
              <a:avLst/>
              <a:gdLst/>
              <a:ahLst/>
              <a:cxnLst/>
              <a:rect l="l" t="t" r="r" b="b"/>
              <a:pathLst>
                <a:path w="4002211" h="1665634">
                  <a:moveTo>
                    <a:pt x="30630" y="0"/>
                  </a:moveTo>
                  <a:lnTo>
                    <a:pt x="3971580" y="0"/>
                  </a:lnTo>
                  <a:cubicBezTo>
                    <a:pt x="3979704" y="0"/>
                    <a:pt x="3987495" y="3227"/>
                    <a:pt x="3993240" y="8971"/>
                  </a:cubicBezTo>
                  <a:cubicBezTo>
                    <a:pt x="3998984" y="14716"/>
                    <a:pt x="4002211" y="22507"/>
                    <a:pt x="4002211" y="30630"/>
                  </a:cubicBezTo>
                  <a:lnTo>
                    <a:pt x="4002211" y="1635004"/>
                  </a:lnTo>
                  <a:cubicBezTo>
                    <a:pt x="4002211" y="1651921"/>
                    <a:pt x="3988497" y="1665634"/>
                    <a:pt x="3971580" y="1665634"/>
                  </a:cubicBezTo>
                  <a:lnTo>
                    <a:pt x="30630" y="1665634"/>
                  </a:lnTo>
                  <a:cubicBezTo>
                    <a:pt x="22507" y="1665634"/>
                    <a:pt x="14716" y="1662407"/>
                    <a:pt x="8971" y="1656663"/>
                  </a:cubicBezTo>
                  <a:cubicBezTo>
                    <a:pt x="3227" y="1650919"/>
                    <a:pt x="0" y="1643128"/>
                    <a:pt x="0" y="1635004"/>
                  </a:cubicBezTo>
                  <a:lnTo>
                    <a:pt x="0" y="30630"/>
                  </a:lnTo>
                  <a:cubicBezTo>
                    <a:pt x="0" y="22507"/>
                    <a:pt x="3227" y="14716"/>
                    <a:pt x="8971" y="8971"/>
                  </a:cubicBezTo>
                  <a:cubicBezTo>
                    <a:pt x="14716" y="3227"/>
                    <a:pt x="22507" y="0"/>
                    <a:pt x="30630" y="0"/>
                  </a:cubicBezTo>
                  <a:close/>
                </a:path>
              </a:pathLst>
            </a:custGeom>
            <a:solidFill>
              <a:srgbClr val="FACCC2"/>
            </a:solidFill>
            <a:ln cap="rnd">
              <a:noFill/>
              <a:prstDash val="solid"/>
              <a:round/>
            </a:ln>
          </p:spPr>
        </p:sp>
        <p:sp>
          <p:nvSpPr>
            <p:cNvPr id="9" name="TextBox 9"/>
            <p:cNvSpPr txBox="1"/>
            <p:nvPr/>
          </p:nvSpPr>
          <p:spPr>
            <a:xfrm>
              <a:off x="0" y="-38100"/>
              <a:ext cx="4002211" cy="1703734"/>
            </a:xfrm>
            <a:prstGeom prst="rect">
              <a:avLst/>
            </a:prstGeom>
          </p:spPr>
          <p:txBody>
            <a:bodyPr lIns="43093" tIns="43093" rIns="43093" bIns="43093" rtlCol="0" anchor="ctr"/>
            <a:lstStyle/>
            <a:p>
              <a:pPr algn="ctr">
                <a:lnSpc>
                  <a:spcPts val="2660"/>
                </a:lnSpc>
                <a:spcBef>
                  <a:spcPct val="0"/>
                </a:spcBef>
              </a:pPr>
              <a:endParaRPr>
                <a:solidFill>
                  <a:prstClr val="black"/>
                </a:solidFill>
              </a:endParaRPr>
            </a:p>
          </p:txBody>
        </p:sp>
      </p:grpSp>
      <p:sp>
        <p:nvSpPr>
          <p:cNvPr id="13" name="Freeform 13"/>
          <p:cNvSpPr/>
          <p:nvPr/>
        </p:nvSpPr>
        <p:spPr>
          <a:xfrm rot="-1507447">
            <a:off x="1835334" y="4892373"/>
            <a:ext cx="2081881" cy="502254"/>
          </a:xfrm>
          <a:custGeom>
            <a:avLst/>
            <a:gdLst/>
            <a:ahLst/>
            <a:cxnLst/>
            <a:rect l="l" t="t" r="r" b="b"/>
            <a:pathLst>
              <a:path w="2081881" h="502254">
                <a:moveTo>
                  <a:pt x="0" y="0"/>
                </a:moveTo>
                <a:lnTo>
                  <a:pt x="2081881" y="0"/>
                </a:lnTo>
                <a:lnTo>
                  <a:pt x="2081881" y="502254"/>
                </a:lnTo>
                <a:lnTo>
                  <a:pt x="0" y="502254"/>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4" name="Freeform 14"/>
          <p:cNvSpPr/>
          <p:nvPr/>
        </p:nvSpPr>
        <p:spPr>
          <a:xfrm rot="1167597">
            <a:off x="12686296" y="1398491"/>
            <a:ext cx="4520461" cy="1090561"/>
          </a:xfrm>
          <a:custGeom>
            <a:avLst/>
            <a:gdLst/>
            <a:ahLst/>
            <a:cxnLst/>
            <a:rect l="l" t="t" r="r" b="b"/>
            <a:pathLst>
              <a:path w="4520461" h="1090561">
                <a:moveTo>
                  <a:pt x="0" y="0"/>
                </a:moveTo>
                <a:lnTo>
                  <a:pt x="4520462" y="0"/>
                </a:lnTo>
                <a:lnTo>
                  <a:pt x="4520462" y="1090561"/>
                </a:lnTo>
                <a:lnTo>
                  <a:pt x="0" y="109056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flipH="1">
            <a:off x="1181288" y="8885615"/>
            <a:ext cx="1026266" cy="1146665"/>
          </a:xfrm>
          <a:custGeom>
            <a:avLst/>
            <a:gdLst/>
            <a:ahLst/>
            <a:cxnLst/>
            <a:rect l="l" t="t" r="r" b="b"/>
            <a:pathLst>
              <a:path w="1026266" h="1146665">
                <a:moveTo>
                  <a:pt x="1026266" y="0"/>
                </a:moveTo>
                <a:lnTo>
                  <a:pt x="0" y="0"/>
                </a:lnTo>
                <a:lnTo>
                  <a:pt x="0" y="1146665"/>
                </a:lnTo>
                <a:lnTo>
                  <a:pt x="1026266" y="1146665"/>
                </a:lnTo>
                <a:lnTo>
                  <a:pt x="1026266" y="0"/>
                </a:lnTo>
                <a:close/>
              </a:path>
            </a:pathLst>
          </a:custGeom>
          <a:blipFill>
            <a:blip r:embed="rId10"/>
            <a:stretch>
              <a:fillRect/>
            </a:stretch>
          </a:blipFill>
        </p:spPr>
      </p:sp>
      <p:sp>
        <p:nvSpPr>
          <p:cNvPr id="16" name="Freeform 16"/>
          <p:cNvSpPr/>
          <p:nvPr/>
        </p:nvSpPr>
        <p:spPr>
          <a:xfrm>
            <a:off x="11207050" y="8243853"/>
            <a:ext cx="1426704" cy="1547960"/>
          </a:xfrm>
          <a:custGeom>
            <a:avLst/>
            <a:gdLst/>
            <a:ahLst/>
            <a:cxnLst/>
            <a:rect l="l" t="t" r="r" b="b"/>
            <a:pathLst>
              <a:path w="1426704" h="1547960">
                <a:moveTo>
                  <a:pt x="0" y="0"/>
                </a:moveTo>
                <a:lnTo>
                  <a:pt x="1426704" y="0"/>
                </a:lnTo>
                <a:lnTo>
                  <a:pt x="1426704" y="1547960"/>
                </a:lnTo>
                <a:lnTo>
                  <a:pt x="0" y="1547960"/>
                </a:lnTo>
                <a:lnTo>
                  <a:pt x="0" y="0"/>
                </a:lnTo>
                <a:close/>
              </a:path>
            </a:pathLst>
          </a:custGeom>
          <a:blipFill>
            <a:blip r:embed="rId11"/>
            <a:stretch>
              <a:fillRect/>
            </a:stretch>
          </a:blipFill>
        </p:spPr>
      </p:sp>
      <p:sp>
        <p:nvSpPr>
          <p:cNvPr id="17" name="Freeform 17"/>
          <p:cNvSpPr/>
          <p:nvPr/>
        </p:nvSpPr>
        <p:spPr>
          <a:xfrm>
            <a:off x="14654382" y="4474169"/>
            <a:ext cx="3431542" cy="5130051"/>
          </a:xfrm>
          <a:custGeom>
            <a:avLst/>
            <a:gdLst/>
            <a:ahLst/>
            <a:cxnLst/>
            <a:rect l="l" t="t" r="r" b="b"/>
            <a:pathLst>
              <a:path w="3431542" h="5130051">
                <a:moveTo>
                  <a:pt x="0" y="0"/>
                </a:moveTo>
                <a:lnTo>
                  <a:pt x="3431542" y="0"/>
                </a:lnTo>
                <a:lnTo>
                  <a:pt x="3431542" y="5130052"/>
                </a:lnTo>
                <a:lnTo>
                  <a:pt x="0" y="5130052"/>
                </a:lnTo>
                <a:lnTo>
                  <a:pt x="0" y="0"/>
                </a:lnTo>
                <a:close/>
              </a:path>
            </a:pathLst>
          </a:custGeom>
          <a:blipFill>
            <a:blip r:embed="rId12"/>
            <a:stretch>
              <a:fillRect b="-8839"/>
            </a:stretch>
          </a:blipFill>
        </p:spPr>
      </p:sp>
      <p:sp>
        <p:nvSpPr>
          <p:cNvPr id="18" name="Freeform 18"/>
          <p:cNvSpPr/>
          <p:nvPr/>
        </p:nvSpPr>
        <p:spPr>
          <a:xfrm>
            <a:off x="15189255" y="9128995"/>
            <a:ext cx="1902662" cy="734903"/>
          </a:xfrm>
          <a:custGeom>
            <a:avLst/>
            <a:gdLst/>
            <a:ahLst/>
            <a:cxnLst/>
            <a:rect l="l" t="t" r="r" b="b"/>
            <a:pathLst>
              <a:path w="1902662" h="734903">
                <a:moveTo>
                  <a:pt x="0" y="0"/>
                </a:moveTo>
                <a:lnTo>
                  <a:pt x="1902662" y="0"/>
                </a:lnTo>
                <a:lnTo>
                  <a:pt x="1902662" y="734904"/>
                </a:lnTo>
                <a:lnTo>
                  <a:pt x="0" y="734904"/>
                </a:lnTo>
                <a:lnTo>
                  <a:pt x="0" y="0"/>
                </a:lnTo>
                <a:close/>
              </a:path>
            </a:pathLst>
          </a:custGeom>
          <a:blipFill>
            <a:blip r:embed="rId13"/>
            <a:stretch>
              <a:fillRect/>
            </a:stretch>
          </a:blipFill>
        </p:spPr>
      </p:sp>
      <p:sp>
        <p:nvSpPr>
          <p:cNvPr id="19" name="Freeform 19"/>
          <p:cNvSpPr/>
          <p:nvPr/>
        </p:nvSpPr>
        <p:spPr>
          <a:xfrm>
            <a:off x="568070" y="411979"/>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
        <p:nvSpPr>
          <p:cNvPr id="20" name="Freeform 20"/>
          <p:cNvSpPr/>
          <p:nvPr/>
        </p:nvSpPr>
        <p:spPr>
          <a:xfrm>
            <a:off x="6723167" y="8512929"/>
            <a:ext cx="1137970" cy="745371"/>
          </a:xfrm>
          <a:custGeom>
            <a:avLst/>
            <a:gdLst/>
            <a:ahLst/>
            <a:cxnLst/>
            <a:rect l="l" t="t" r="r" b="b"/>
            <a:pathLst>
              <a:path w="1137970" h="745371">
                <a:moveTo>
                  <a:pt x="0" y="0"/>
                </a:moveTo>
                <a:lnTo>
                  <a:pt x="1137971" y="0"/>
                </a:lnTo>
                <a:lnTo>
                  <a:pt x="1137971" y="745371"/>
                </a:lnTo>
                <a:lnTo>
                  <a:pt x="0" y="745371"/>
                </a:lnTo>
                <a:lnTo>
                  <a:pt x="0" y="0"/>
                </a:lnTo>
                <a:close/>
              </a:path>
            </a:pathLst>
          </a:custGeom>
          <a:blipFill>
            <a:blip r:embed="rId15"/>
            <a:stretch>
              <a:fillRect/>
            </a:stretch>
          </a:blipFill>
        </p:spPr>
      </p:sp>
      <p:sp>
        <p:nvSpPr>
          <p:cNvPr id="21" name="Freeform 21"/>
          <p:cNvSpPr/>
          <p:nvPr/>
        </p:nvSpPr>
        <p:spPr>
          <a:xfrm>
            <a:off x="8552126" y="302175"/>
            <a:ext cx="1183748" cy="726525"/>
          </a:xfrm>
          <a:custGeom>
            <a:avLst/>
            <a:gdLst/>
            <a:ahLst/>
            <a:cxnLst/>
            <a:rect l="l" t="t" r="r" b="b"/>
            <a:pathLst>
              <a:path w="1183748" h="726525">
                <a:moveTo>
                  <a:pt x="0" y="0"/>
                </a:moveTo>
                <a:lnTo>
                  <a:pt x="1183748" y="0"/>
                </a:lnTo>
                <a:lnTo>
                  <a:pt x="1183748" y="726525"/>
                </a:lnTo>
                <a:lnTo>
                  <a:pt x="0" y="726525"/>
                </a:lnTo>
                <a:lnTo>
                  <a:pt x="0" y="0"/>
                </a:lnTo>
                <a:close/>
              </a:path>
            </a:pathLst>
          </a:custGeom>
          <a:blipFill>
            <a:blip r:embed="rId16"/>
            <a:stretch>
              <a:fillRect/>
            </a:stretch>
          </a:blipFill>
        </p:spPr>
      </p:sp>
      <p:sp>
        <p:nvSpPr>
          <p:cNvPr id="22" name="Freeform 22"/>
          <p:cNvSpPr/>
          <p:nvPr/>
        </p:nvSpPr>
        <p:spPr>
          <a:xfrm>
            <a:off x="1323947" y="3559011"/>
            <a:ext cx="740949" cy="457536"/>
          </a:xfrm>
          <a:custGeom>
            <a:avLst/>
            <a:gdLst/>
            <a:ahLst/>
            <a:cxnLst/>
            <a:rect l="l" t="t" r="r" b="b"/>
            <a:pathLst>
              <a:path w="740949" h="457536">
                <a:moveTo>
                  <a:pt x="0" y="0"/>
                </a:moveTo>
                <a:lnTo>
                  <a:pt x="740948" y="0"/>
                </a:lnTo>
                <a:lnTo>
                  <a:pt x="740948" y="457536"/>
                </a:lnTo>
                <a:lnTo>
                  <a:pt x="0" y="457536"/>
                </a:lnTo>
                <a:lnTo>
                  <a:pt x="0" y="0"/>
                </a:lnTo>
                <a:close/>
              </a:path>
            </a:pathLst>
          </a:custGeom>
          <a:blipFill>
            <a:blip r:embed="rId17"/>
            <a:stretch>
              <a:fillRect/>
            </a:stretch>
          </a:blipFill>
        </p:spPr>
      </p:sp>
      <p:sp>
        <p:nvSpPr>
          <p:cNvPr id="23" name="TextBox 23"/>
          <p:cNvSpPr txBox="1"/>
          <p:nvPr/>
        </p:nvSpPr>
        <p:spPr>
          <a:xfrm>
            <a:off x="3951169" y="2451533"/>
            <a:ext cx="10024432" cy="4245393"/>
          </a:xfrm>
          <a:prstGeom prst="rect">
            <a:avLst/>
          </a:prstGeom>
        </p:spPr>
        <p:txBody>
          <a:bodyPr lIns="0" tIns="0" rIns="0" bIns="0" rtlCol="0" anchor="t">
            <a:spAutoFit/>
          </a:bodyPr>
          <a:lstStyle/>
          <a:p>
            <a:pPr algn="ctr">
              <a:lnSpc>
                <a:spcPct val="150000"/>
              </a:lnSpc>
            </a:pPr>
            <a:r>
              <a:rPr lang="vi-VN" sz="9600" b="1" smtClean="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Hoạt động 2</a:t>
            </a:r>
          </a:p>
          <a:p>
            <a:pPr algn="ctr">
              <a:lnSpc>
                <a:spcPct val="150000"/>
              </a:lnSpc>
            </a:pPr>
            <a:r>
              <a:rPr lang="vi-VN" sz="9600" b="1" smtClean="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rPr>
              <a:t>Hình thành kiến thức</a:t>
            </a:r>
            <a:endParaRPr lang="en-GB" sz="9600">
              <a:effectLst>
                <a:outerShdw blurRad="38100" dist="38100" dir="2700000" algn="tl">
                  <a:srgbClr val="000000">
                    <a:alpha val="43137"/>
                  </a:srgbClr>
                </a:outerShdw>
              </a:effectLst>
              <a:latin typeface="#9Slide05 Amtenar" panose="02000000000000000000" pitchFamily="2" charset="-93"/>
              <a:ea typeface="#9Slide05 Amtenar" panose="02000000000000000000" pitchFamily="2" charset="-93"/>
            </a:endParaRPr>
          </a:p>
        </p:txBody>
      </p:sp>
      <p:pic>
        <p:nvPicPr>
          <p:cNvPr id="10" name="Picture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31646" y="2385845"/>
            <a:ext cx="10641553" cy="4337490"/>
          </a:xfrm>
          <a:prstGeom prst="rect">
            <a:avLst/>
          </a:prstGeom>
        </p:spPr>
      </p:pic>
    </p:spTree>
    <p:extLst>
      <p:ext uri="{BB962C8B-B14F-4D97-AF65-F5344CB8AC3E}">
        <p14:creationId xmlns:p14="http://schemas.microsoft.com/office/powerpoint/2010/main" val="26701906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3145001" y="2255357"/>
            <a:ext cx="11496378" cy="5747483"/>
            <a:chOff x="0" y="0"/>
            <a:chExt cx="3027853" cy="1513740"/>
          </a:xfrm>
        </p:grpSpPr>
        <p:sp>
          <p:nvSpPr>
            <p:cNvPr id="5" name="Freeform 5"/>
            <p:cNvSpPr/>
            <p:nvPr/>
          </p:nvSpPr>
          <p:spPr>
            <a:xfrm>
              <a:off x="0" y="0"/>
              <a:ext cx="3027853" cy="1513740"/>
            </a:xfrm>
            <a:custGeom>
              <a:avLst/>
              <a:gdLst/>
              <a:ahLst/>
              <a:cxnLst/>
              <a:rect l="l" t="t" r="r" b="b"/>
              <a:pathLst>
                <a:path w="3027853" h="1513740">
                  <a:moveTo>
                    <a:pt x="34345" y="0"/>
                  </a:moveTo>
                  <a:lnTo>
                    <a:pt x="2993508" y="0"/>
                  </a:lnTo>
                  <a:cubicBezTo>
                    <a:pt x="3002617" y="0"/>
                    <a:pt x="3011352" y="3618"/>
                    <a:pt x="3017793" y="10059"/>
                  </a:cubicBezTo>
                  <a:cubicBezTo>
                    <a:pt x="3024234" y="16500"/>
                    <a:pt x="3027853" y="25236"/>
                    <a:pt x="3027853" y="34345"/>
                  </a:cubicBezTo>
                  <a:lnTo>
                    <a:pt x="3027853" y="1479396"/>
                  </a:lnTo>
                  <a:cubicBezTo>
                    <a:pt x="3027853" y="1488504"/>
                    <a:pt x="3024234" y="1497240"/>
                    <a:pt x="3017793" y="1503681"/>
                  </a:cubicBezTo>
                  <a:cubicBezTo>
                    <a:pt x="3011352" y="1510122"/>
                    <a:pt x="3002617" y="1513740"/>
                    <a:pt x="2993508" y="1513740"/>
                  </a:cubicBezTo>
                  <a:lnTo>
                    <a:pt x="34345" y="1513740"/>
                  </a:lnTo>
                  <a:cubicBezTo>
                    <a:pt x="25236" y="1513740"/>
                    <a:pt x="16500" y="1510122"/>
                    <a:pt x="10059" y="1503681"/>
                  </a:cubicBezTo>
                  <a:cubicBezTo>
                    <a:pt x="3618" y="1497240"/>
                    <a:pt x="0" y="1488504"/>
                    <a:pt x="0" y="1479396"/>
                  </a:cubicBezTo>
                  <a:lnTo>
                    <a:pt x="0" y="34345"/>
                  </a:lnTo>
                  <a:cubicBezTo>
                    <a:pt x="0" y="25236"/>
                    <a:pt x="3618" y="16500"/>
                    <a:pt x="10059" y="10059"/>
                  </a:cubicBezTo>
                  <a:cubicBezTo>
                    <a:pt x="16500" y="3618"/>
                    <a:pt x="25236" y="0"/>
                    <a:pt x="34345" y="0"/>
                  </a:cubicBezTo>
                  <a:close/>
                </a:path>
              </a:pathLst>
            </a:custGeom>
            <a:solidFill>
              <a:srgbClr val="FFDC96"/>
            </a:solidFill>
          </p:spPr>
        </p:sp>
        <p:sp>
          <p:nvSpPr>
            <p:cNvPr id="6" name="TextBox 6"/>
            <p:cNvSpPr txBox="1"/>
            <p:nvPr/>
          </p:nvSpPr>
          <p:spPr>
            <a:xfrm>
              <a:off x="0" y="-38100"/>
              <a:ext cx="3027853" cy="155184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327265" y="2102957"/>
            <a:ext cx="11633471" cy="5744912"/>
            <a:chOff x="0" y="0"/>
            <a:chExt cx="3063959" cy="1513063"/>
          </a:xfrm>
        </p:grpSpPr>
        <p:sp>
          <p:nvSpPr>
            <p:cNvPr id="8" name="Freeform 8"/>
            <p:cNvSpPr/>
            <p:nvPr/>
          </p:nvSpPr>
          <p:spPr>
            <a:xfrm>
              <a:off x="0" y="0"/>
              <a:ext cx="3063959" cy="1513063"/>
            </a:xfrm>
            <a:custGeom>
              <a:avLst/>
              <a:gdLst/>
              <a:ahLst/>
              <a:cxnLst/>
              <a:rect l="l" t="t" r="r" b="b"/>
              <a:pathLst>
                <a:path w="3063959" h="1513063">
                  <a:moveTo>
                    <a:pt x="33940" y="0"/>
                  </a:moveTo>
                  <a:lnTo>
                    <a:pt x="3030020" y="0"/>
                  </a:lnTo>
                  <a:cubicBezTo>
                    <a:pt x="3048764" y="0"/>
                    <a:pt x="3063959" y="15195"/>
                    <a:pt x="3063959" y="33940"/>
                  </a:cubicBezTo>
                  <a:lnTo>
                    <a:pt x="3063959" y="1479124"/>
                  </a:lnTo>
                  <a:cubicBezTo>
                    <a:pt x="3063959" y="1497868"/>
                    <a:pt x="3048764" y="1513063"/>
                    <a:pt x="3030020" y="1513063"/>
                  </a:cubicBezTo>
                  <a:lnTo>
                    <a:pt x="33940" y="1513063"/>
                  </a:lnTo>
                  <a:cubicBezTo>
                    <a:pt x="15195" y="1513063"/>
                    <a:pt x="0" y="1497868"/>
                    <a:pt x="0" y="1479124"/>
                  </a:cubicBezTo>
                  <a:lnTo>
                    <a:pt x="0" y="33940"/>
                  </a:lnTo>
                  <a:cubicBezTo>
                    <a:pt x="0" y="15195"/>
                    <a:pt x="15195" y="0"/>
                    <a:pt x="33940" y="0"/>
                  </a:cubicBezTo>
                  <a:close/>
                </a:path>
              </a:pathLst>
            </a:custGeom>
            <a:solidFill>
              <a:srgbClr val="FEEDAA"/>
            </a:solidFill>
            <a:ln cap="rnd">
              <a:noFill/>
              <a:prstDash val="solid"/>
              <a:round/>
            </a:ln>
          </p:spPr>
        </p:sp>
        <p:sp>
          <p:nvSpPr>
            <p:cNvPr id="9" name="TextBox 9"/>
            <p:cNvSpPr txBox="1"/>
            <p:nvPr/>
          </p:nvSpPr>
          <p:spPr>
            <a:xfrm>
              <a:off x="0" y="-38100"/>
              <a:ext cx="3063959" cy="155116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a:off x="1207830" y="5931321"/>
            <a:ext cx="1775283" cy="3923277"/>
          </a:xfrm>
          <a:custGeom>
            <a:avLst/>
            <a:gdLst/>
            <a:ahLst/>
            <a:cxnLst/>
            <a:rect l="l" t="t" r="r" b="b"/>
            <a:pathLst>
              <a:path w="1775283" h="3923277">
                <a:moveTo>
                  <a:pt x="0" y="0"/>
                </a:moveTo>
                <a:lnTo>
                  <a:pt x="1775282" y="0"/>
                </a:lnTo>
                <a:lnTo>
                  <a:pt x="1775282" y="3923277"/>
                </a:lnTo>
                <a:lnTo>
                  <a:pt x="0" y="3923277"/>
                </a:lnTo>
                <a:lnTo>
                  <a:pt x="0" y="0"/>
                </a:lnTo>
                <a:close/>
              </a:path>
            </a:pathLst>
          </a:custGeom>
          <a:blipFill>
            <a:blip r:embed="rId4"/>
            <a:stretch>
              <a:fillRect/>
            </a:stretch>
          </a:blipFill>
        </p:spPr>
      </p:sp>
      <p:sp>
        <p:nvSpPr>
          <p:cNvPr id="11" name="Freeform 11"/>
          <p:cNvSpPr/>
          <p:nvPr/>
        </p:nvSpPr>
        <p:spPr>
          <a:xfrm flipH="1">
            <a:off x="1207830" y="4975413"/>
            <a:ext cx="1471567" cy="1109193"/>
          </a:xfrm>
          <a:custGeom>
            <a:avLst/>
            <a:gdLst/>
            <a:ahLst/>
            <a:cxnLst/>
            <a:rect l="l" t="t" r="r" b="b"/>
            <a:pathLst>
              <a:path w="1471567" h="1109193">
                <a:moveTo>
                  <a:pt x="1471566" y="0"/>
                </a:moveTo>
                <a:lnTo>
                  <a:pt x="0" y="0"/>
                </a:lnTo>
                <a:lnTo>
                  <a:pt x="0" y="1109193"/>
                </a:lnTo>
                <a:lnTo>
                  <a:pt x="1471566" y="1109193"/>
                </a:lnTo>
                <a:lnTo>
                  <a:pt x="1471566" y="0"/>
                </a:lnTo>
                <a:close/>
              </a:path>
            </a:pathLst>
          </a:custGeom>
          <a:blipFill>
            <a:blip r:embed="rId5"/>
            <a:stretch>
              <a:fillRect/>
            </a:stretch>
          </a:blipFill>
        </p:spPr>
      </p:sp>
      <p:sp>
        <p:nvSpPr>
          <p:cNvPr id="12" name="Freeform 12"/>
          <p:cNvSpPr/>
          <p:nvPr/>
        </p:nvSpPr>
        <p:spPr>
          <a:xfrm rot="-1201099">
            <a:off x="16782332" y="6487779"/>
            <a:ext cx="744302" cy="751820"/>
          </a:xfrm>
          <a:custGeom>
            <a:avLst/>
            <a:gdLst/>
            <a:ahLst/>
            <a:cxnLst/>
            <a:rect l="l" t="t" r="r" b="b"/>
            <a:pathLst>
              <a:path w="744302" h="751820">
                <a:moveTo>
                  <a:pt x="0" y="0"/>
                </a:moveTo>
                <a:lnTo>
                  <a:pt x="744302" y="0"/>
                </a:lnTo>
                <a:lnTo>
                  <a:pt x="744302" y="751820"/>
                </a:lnTo>
                <a:lnTo>
                  <a:pt x="0" y="751820"/>
                </a:lnTo>
                <a:lnTo>
                  <a:pt x="0" y="0"/>
                </a:lnTo>
                <a:close/>
              </a:path>
            </a:pathLst>
          </a:custGeom>
          <a:blipFill>
            <a:blip r:embed="rId6"/>
            <a:stretch>
              <a:fillRect/>
            </a:stretch>
          </a:blipFill>
        </p:spPr>
      </p:sp>
      <p:sp>
        <p:nvSpPr>
          <p:cNvPr id="13" name="Freeform 13"/>
          <p:cNvSpPr/>
          <p:nvPr/>
        </p:nvSpPr>
        <p:spPr>
          <a:xfrm>
            <a:off x="1021674" y="8459525"/>
            <a:ext cx="1961438" cy="1395073"/>
          </a:xfrm>
          <a:custGeom>
            <a:avLst/>
            <a:gdLst/>
            <a:ahLst/>
            <a:cxnLst/>
            <a:rect l="l" t="t" r="r" b="b"/>
            <a:pathLst>
              <a:path w="1961438" h="1395073">
                <a:moveTo>
                  <a:pt x="0" y="0"/>
                </a:moveTo>
                <a:lnTo>
                  <a:pt x="1961438" y="0"/>
                </a:lnTo>
                <a:lnTo>
                  <a:pt x="1961438" y="1395073"/>
                </a:lnTo>
                <a:lnTo>
                  <a:pt x="0" y="1395073"/>
                </a:lnTo>
                <a:lnTo>
                  <a:pt x="0" y="0"/>
                </a:lnTo>
                <a:close/>
              </a:path>
            </a:pathLst>
          </a:custGeom>
          <a:blipFill>
            <a:blip r:embed="rId7"/>
            <a:stretch>
              <a:fillRect/>
            </a:stretch>
          </a:blipFill>
        </p:spPr>
      </p:sp>
      <p:sp>
        <p:nvSpPr>
          <p:cNvPr id="14" name="Freeform 14"/>
          <p:cNvSpPr/>
          <p:nvPr/>
        </p:nvSpPr>
        <p:spPr>
          <a:xfrm>
            <a:off x="8442125" y="8555289"/>
            <a:ext cx="1403750" cy="1384448"/>
          </a:xfrm>
          <a:custGeom>
            <a:avLst/>
            <a:gdLst/>
            <a:ahLst/>
            <a:cxnLst/>
            <a:rect l="l" t="t" r="r" b="b"/>
            <a:pathLst>
              <a:path w="1403750" h="1384448">
                <a:moveTo>
                  <a:pt x="0" y="0"/>
                </a:moveTo>
                <a:lnTo>
                  <a:pt x="1403750" y="0"/>
                </a:lnTo>
                <a:lnTo>
                  <a:pt x="1403750" y="1384448"/>
                </a:lnTo>
                <a:lnTo>
                  <a:pt x="0" y="1384448"/>
                </a:lnTo>
                <a:lnTo>
                  <a:pt x="0" y="0"/>
                </a:lnTo>
                <a:close/>
              </a:path>
            </a:pathLst>
          </a:custGeom>
          <a:blipFill>
            <a:blip r:embed="rId8"/>
            <a:stretch>
              <a:fillRect/>
            </a:stretch>
          </a:blipFill>
        </p:spPr>
      </p:sp>
      <p:sp>
        <p:nvSpPr>
          <p:cNvPr id="15" name="Freeform 15"/>
          <p:cNvSpPr/>
          <p:nvPr/>
        </p:nvSpPr>
        <p:spPr>
          <a:xfrm rot="-1715897">
            <a:off x="16308099" y="7941405"/>
            <a:ext cx="808542" cy="2378063"/>
          </a:xfrm>
          <a:custGeom>
            <a:avLst/>
            <a:gdLst/>
            <a:ahLst/>
            <a:cxnLst/>
            <a:rect l="l" t="t" r="r" b="b"/>
            <a:pathLst>
              <a:path w="808542" h="2378063">
                <a:moveTo>
                  <a:pt x="0" y="0"/>
                </a:moveTo>
                <a:lnTo>
                  <a:pt x="808541" y="0"/>
                </a:lnTo>
                <a:lnTo>
                  <a:pt x="808541" y="2378064"/>
                </a:lnTo>
                <a:lnTo>
                  <a:pt x="0" y="2378064"/>
                </a:lnTo>
                <a:lnTo>
                  <a:pt x="0" y="0"/>
                </a:lnTo>
                <a:close/>
              </a:path>
            </a:pathLst>
          </a:custGeom>
          <a:blipFill>
            <a:blip r:embed="rId9"/>
            <a:stretch>
              <a:fillRect/>
            </a:stretch>
          </a:blipFill>
        </p:spPr>
      </p:sp>
      <p:sp>
        <p:nvSpPr>
          <p:cNvPr id="16" name="Freeform 16"/>
          <p:cNvSpPr/>
          <p:nvPr/>
        </p:nvSpPr>
        <p:spPr>
          <a:xfrm rot="-490076">
            <a:off x="15256458" y="8266896"/>
            <a:ext cx="3916000" cy="2785255"/>
          </a:xfrm>
          <a:custGeom>
            <a:avLst/>
            <a:gdLst/>
            <a:ahLst/>
            <a:cxnLst/>
            <a:rect l="l" t="t" r="r" b="b"/>
            <a:pathLst>
              <a:path w="3916000" h="2785255">
                <a:moveTo>
                  <a:pt x="0" y="0"/>
                </a:moveTo>
                <a:lnTo>
                  <a:pt x="3916001" y="0"/>
                </a:lnTo>
                <a:lnTo>
                  <a:pt x="3916001" y="2785255"/>
                </a:lnTo>
                <a:lnTo>
                  <a:pt x="0" y="2785255"/>
                </a:lnTo>
                <a:lnTo>
                  <a:pt x="0" y="0"/>
                </a:lnTo>
                <a:close/>
              </a:path>
            </a:pathLst>
          </a:custGeom>
          <a:blipFill>
            <a:blip r:embed="rId7"/>
            <a:stretch>
              <a:fillRect/>
            </a:stretch>
          </a:blipFill>
        </p:spPr>
      </p:sp>
      <p:sp>
        <p:nvSpPr>
          <p:cNvPr id="17" name="Freeform 17"/>
          <p:cNvSpPr/>
          <p:nvPr/>
        </p:nvSpPr>
        <p:spPr>
          <a:xfrm rot="-558072">
            <a:off x="17477772" y="8979217"/>
            <a:ext cx="945317" cy="2780344"/>
          </a:xfrm>
          <a:custGeom>
            <a:avLst/>
            <a:gdLst/>
            <a:ahLst/>
            <a:cxnLst/>
            <a:rect l="l" t="t" r="r" b="b"/>
            <a:pathLst>
              <a:path w="945317" h="2780344">
                <a:moveTo>
                  <a:pt x="0" y="0"/>
                </a:moveTo>
                <a:lnTo>
                  <a:pt x="945317" y="0"/>
                </a:lnTo>
                <a:lnTo>
                  <a:pt x="945317" y="2780344"/>
                </a:lnTo>
                <a:lnTo>
                  <a:pt x="0" y="2780344"/>
                </a:lnTo>
                <a:lnTo>
                  <a:pt x="0" y="0"/>
                </a:lnTo>
                <a:close/>
              </a:path>
            </a:pathLst>
          </a:custGeom>
          <a:blipFill>
            <a:blip r:embed="rId9"/>
            <a:stretch>
              <a:fillRect/>
            </a:stretch>
          </a:blipFill>
        </p:spPr>
      </p:sp>
      <p:sp>
        <p:nvSpPr>
          <p:cNvPr id="18" name="Freeform 18"/>
          <p:cNvSpPr/>
          <p:nvPr/>
        </p:nvSpPr>
        <p:spPr>
          <a:xfrm rot="9807132">
            <a:off x="2750390" y="1591444"/>
            <a:ext cx="3606824" cy="1023027"/>
          </a:xfrm>
          <a:custGeom>
            <a:avLst/>
            <a:gdLst/>
            <a:ahLst/>
            <a:cxnLst/>
            <a:rect l="l" t="t" r="r" b="b"/>
            <a:pathLst>
              <a:path w="3606824" h="1023027">
                <a:moveTo>
                  <a:pt x="0" y="0"/>
                </a:moveTo>
                <a:lnTo>
                  <a:pt x="3606825" y="0"/>
                </a:lnTo>
                <a:lnTo>
                  <a:pt x="3606825" y="1023026"/>
                </a:lnTo>
                <a:lnTo>
                  <a:pt x="0" y="102302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9071646" y="378420"/>
            <a:ext cx="774229" cy="514862"/>
          </a:xfrm>
          <a:custGeom>
            <a:avLst/>
            <a:gdLst/>
            <a:ahLst/>
            <a:cxnLst/>
            <a:rect l="l" t="t" r="r" b="b"/>
            <a:pathLst>
              <a:path w="774229" h="514862">
                <a:moveTo>
                  <a:pt x="0" y="0"/>
                </a:moveTo>
                <a:lnTo>
                  <a:pt x="774229" y="0"/>
                </a:lnTo>
                <a:lnTo>
                  <a:pt x="774229" y="514862"/>
                </a:lnTo>
                <a:lnTo>
                  <a:pt x="0" y="514862"/>
                </a:lnTo>
                <a:lnTo>
                  <a:pt x="0" y="0"/>
                </a:lnTo>
                <a:close/>
              </a:path>
            </a:pathLst>
          </a:custGeom>
          <a:blipFill>
            <a:blip r:embed="rId12"/>
            <a:stretch>
              <a:fillRect/>
            </a:stretch>
          </a:blipFill>
        </p:spPr>
      </p:sp>
      <p:sp>
        <p:nvSpPr>
          <p:cNvPr id="20" name="TextBox 20"/>
          <p:cNvSpPr txBox="1"/>
          <p:nvPr/>
        </p:nvSpPr>
        <p:spPr>
          <a:xfrm>
            <a:off x="4067756" y="5159257"/>
            <a:ext cx="10524661" cy="807913"/>
          </a:xfrm>
          <a:prstGeom prst="rect">
            <a:avLst/>
          </a:prstGeom>
        </p:spPr>
        <p:txBody>
          <a:bodyPr lIns="0" tIns="0" rIns="0" bIns="0" rtlCol="0" anchor="t">
            <a:spAutoFit/>
          </a:bodyPr>
          <a:lstStyle/>
          <a:p>
            <a:pPr algn="ctr">
              <a:lnSpc>
                <a:spcPts val="6300"/>
              </a:lnSpc>
            </a:pPr>
            <a:r>
              <a:rPr lang="vi-VN" sz="6000" b="1">
                <a:latin typeface="Times New Roman" panose="02020603050405020304" pitchFamily="18" charset="0"/>
                <a:cs typeface="Times New Roman" panose="02020603050405020304" pitchFamily="18" charset="0"/>
              </a:rPr>
              <a:t>1. </a:t>
            </a:r>
            <a:r>
              <a:rPr lang="de-DE" sz="6000" b="1">
                <a:latin typeface="Times New Roman" panose="02020603050405020304" pitchFamily="18" charset="0"/>
                <a:cs typeface="Times New Roman" panose="02020603050405020304" pitchFamily="18" charset="0"/>
              </a:rPr>
              <a:t>Lựa chọn câu đơn, câu ghép</a:t>
            </a:r>
            <a:endParaRPr lang="en-US" sz="5400">
              <a:solidFill>
                <a:srgbClr val="000000"/>
              </a:solidFill>
              <a:latin typeface="Times New Roman" panose="02020603050405020304" pitchFamily="18" charset="0"/>
              <a:ea typeface="More Sugar Thin"/>
              <a:cs typeface="Times New Roman" panose="02020603050405020304" pitchFamily="18" charset="0"/>
              <a:sym typeface="More Sugar Thin"/>
            </a:endParaRPr>
          </a:p>
        </p:txBody>
      </p:sp>
      <p:sp>
        <p:nvSpPr>
          <p:cNvPr id="21" name="Freeform 21"/>
          <p:cNvSpPr/>
          <p:nvPr/>
        </p:nvSpPr>
        <p:spPr>
          <a:xfrm>
            <a:off x="1028700" y="1476753"/>
            <a:ext cx="611407" cy="464160"/>
          </a:xfrm>
          <a:custGeom>
            <a:avLst/>
            <a:gdLst/>
            <a:ahLst/>
            <a:cxnLst/>
            <a:rect l="l" t="t" r="r" b="b"/>
            <a:pathLst>
              <a:path w="611407" h="464160">
                <a:moveTo>
                  <a:pt x="0" y="0"/>
                </a:moveTo>
                <a:lnTo>
                  <a:pt x="611407" y="0"/>
                </a:lnTo>
                <a:lnTo>
                  <a:pt x="611407" y="464160"/>
                </a:lnTo>
                <a:lnTo>
                  <a:pt x="0" y="464160"/>
                </a:lnTo>
                <a:lnTo>
                  <a:pt x="0" y="0"/>
                </a:lnTo>
                <a:close/>
              </a:path>
            </a:pathLst>
          </a:custGeom>
          <a:blipFill>
            <a:blip r:embed="rId13"/>
            <a:stretch>
              <a:fillRect/>
            </a:stretch>
          </a:blipFill>
        </p:spPr>
      </p:sp>
      <p:sp>
        <p:nvSpPr>
          <p:cNvPr id="22" name="TextBox 22"/>
          <p:cNvSpPr txBox="1"/>
          <p:nvPr/>
        </p:nvSpPr>
        <p:spPr>
          <a:xfrm>
            <a:off x="3765537" y="3402317"/>
            <a:ext cx="10826880" cy="884858"/>
          </a:xfrm>
          <a:prstGeom prst="rect">
            <a:avLst/>
          </a:prstGeom>
        </p:spPr>
        <p:txBody>
          <a:bodyPr lIns="0" tIns="0" rIns="0" bIns="0" rtlCol="0" anchor="t">
            <a:spAutoFit/>
          </a:bodyPr>
          <a:lstStyle/>
          <a:p>
            <a:pPr algn="ctr">
              <a:lnSpc>
                <a:spcPts val="6720"/>
              </a:lnSpc>
            </a:pPr>
            <a:r>
              <a:rPr lang="de-DE" sz="8000" b="1">
                <a:latin typeface="Times New Roman" panose="02020603050405020304" pitchFamily="18" charset="0"/>
                <a:cs typeface="Times New Roman" panose="02020603050405020304" pitchFamily="18" charset="0"/>
              </a:rPr>
              <a:t>I. </a:t>
            </a:r>
            <a:r>
              <a:rPr lang="vi-VN" sz="8000" b="1">
                <a:latin typeface="Times New Roman" panose="02020603050405020304" pitchFamily="18" charset="0"/>
                <a:cs typeface="Times New Roman" panose="02020603050405020304" pitchFamily="18" charset="0"/>
              </a:rPr>
              <a:t>LÍ THUYẾT</a:t>
            </a:r>
            <a:endParaRPr lang="en-US" sz="7200">
              <a:solidFill>
                <a:srgbClr val="000000"/>
              </a:solidFill>
              <a:latin typeface="Times New Roman" panose="02020603050405020304" pitchFamily="18" charset="0"/>
              <a:ea typeface="More Sugar"/>
              <a:cs typeface="Times New Roman" panose="02020603050405020304" pitchFamily="18" charset="0"/>
              <a:sym typeface="More Sugar"/>
            </a:endParaRPr>
          </a:p>
        </p:txBody>
      </p:sp>
      <p:sp>
        <p:nvSpPr>
          <p:cNvPr id="23" name="Freeform 23"/>
          <p:cNvSpPr/>
          <p:nvPr/>
        </p:nvSpPr>
        <p:spPr>
          <a:xfrm>
            <a:off x="15383765" y="635851"/>
            <a:ext cx="2252701" cy="2148514"/>
          </a:xfrm>
          <a:custGeom>
            <a:avLst/>
            <a:gdLst/>
            <a:ahLst/>
            <a:cxnLst/>
            <a:rect l="l" t="t" r="r" b="b"/>
            <a:pathLst>
              <a:path w="2252701" h="2148514">
                <a:moveTo>
                  <a:pt x="0" y="0"/>
                </a:moveTo>
                <a:lnTo>
                  <a:pt x="2252702" y="0"/>
                </a:lnTo>
                <a:lnTo>
                  <a:pt x="2252702" y="2148514"/>
                </a:lnTo>
                <a:lnTo>
                  <a:pt x="0" y="2148514"/>
                </a:lnTo>
                <a:lnTo>
                  <a:pt x="0" y="0"/>
                </a:lnTo>
                <a:close/>
              </a:path>
            </a:pathLst>
          </a:custGeom>
          <a:blipFill>
            <a:blip r:embed="rId14"/>
            <a:stretch>
              <a:fillRect/>
            </a:stretch>
          </a:blipFill>
        </p:spPr>
      </p:sp>
    </p:spTree>
    <p:extLst>
      <p:ext uri="{BB962C8B-B14F-4D97-AF65-F5344CB8AC3E}">
        <p14:creationId xmlns:p14="http://schemas.microsoft.com/office/powerpoint/2010/main" val="391757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7816219"/>
            <a:ext cx="24395033" cy="9453075"/>
          </a:xfrm>
          <a:custGeom>
            <a:avLst/>
            <a:gdLst/>
            <a:ahLst/>
            <a:cxnLst/>
            <a:rect l="l" t="t" r="r" b="b"/>
            <a:pathLst>
              <a:path w="24395033" h="9453075">
                <a:moveTo>
                  <a:pt x="0" y="0"/>
                </a:moveTo>
                <a:lnTo>
                  <a:pt x="24395033" y="0"/>
                </a:lnTo>
                <a:lnTo>
                  <a:pt x="24395033" y="9453075"/>
                </a:lnTo>
                <a:lnTo>
                  <a:pt x="0" y="9453075"/>
                </a:lnTo>
                <a:lnTo>
                  <a:pt x="0" y="0"/>
                </a:lnTo>
                <a:close/>
              </a:path>
            </a:pathLst>
          </a:custGeom>
          <a:blipFill>
            <a:blip r:embed="rId3"/>
            <a:stretch>
              <a:fillRect/>
            </a:stretch>
          </a:blipFill>
        </p:spPr>
      </p:sp>
      <p:grpSp>
        <p:nvGrpSpPr>
          <p:cNvPr id="4" name="Group 4"/>
          <p:cNvGrpSpPr/>
          <p:nvPr/>
        </p:nvGrpSpPr>
        <p:grpSpPr>
          <a:xfrm>
            <a:off x="152399" y="419100"/>
            <a:ext cx="11593065" cy="9601200"/>
            <a:chOff x="0" y="0"/>
            <a:chExt cx="2348734" cy="2167467"/>
          </a:xfrm>
        </p:grpSpPr>
        <p:sp>
          <p:nvSpPr>
            <p:cNvPr id="5" name="Freeform 5"/>
            <p:cNvSpPr/>
            <p:nvPr/>
          </p:nvSpPr>
          <p:spPr>
            <a:xfrm>
              <a:off x="0" y="0"/>
              <a:ext cx="2348734" cy="2167467"/>
            </a:xfrm>
            <a:custGeom>
              <a:avLst/>
              <a:gdLst/>
              <a:ahLst/>
              <a:cxnLst/>
              <a:rect l="l" t="t" r="r" b="b"/>
              <a:pathLst>
                <a:path w="2348734" h="2167467">
                  <a:moveTo>
                    <a:pt x="44275" y="0"/>
                  </a:moveTo>
                  <a:lnTo>
                    <a:pt x="2304459" y="0"/>
                  </a:lnTo>
                  <a:cubicBezTo>
                    <a:pt x="2316202" y="0"/>
                    <a:pt x="2327463" y="4665"/>
                    <a:pt x="2335766" y="12968"/>
                  </a:cubicBezTo>
                  <a:cubicBezTo>
                    <a:pt x="2344070" y="21271"/>
                    <a:pt x="2348734" y="32533"/>
                    <a:pt x="2348734" y="44275"/>
                  </a:cubicBezTo>
                  <a:lnTo>
                    <a:pt x="2348734" y="2123192"/>
                  </a:lnTo>
                  <a:cubicBezTo>
                    <a:pt x="2348734" y="2147644"/>
                    <a:pt x="2328912" y="2167467"/>
                    <a:pt x="2304459" y="2167467"/>
                  </a:cubicBezTo>
                  <a:lnTo>
                    <a:pt x="44275" y="2167467"/>
                  </a:lnTo>
                  <a:cubicBezTo>
                    <a:pt x="32533" y="2167467"/>
                    <a:pt x="21271" y="2162802"/>
                    <a:pt x="12968" y="2154499"/>
                  </a:cubicBezTo>
                  <a:cubicBezTo>
                    <a:pt x="4665" y="2146196"/>
                    <a:pt x="0" y="2134934"/>
                    <a:pt x="0" y="2123192"/>
                  </a:cubicBezTo>
                  <a:lnTo>
                    <a:pt x="0" y="44275"/>
                  </a:lnTo>
                  <a:cubicBezTo>
                    <a:pt x="0" y="19823"/>
                    <a:pt x="19823" y="0"/>
                    <a:pt x="44275" y="0"/>
                  </a:cubicBezTo>
                  <a:close/>
                </a:path>
              </a:pathLst>
            </a:custGeom>
            <a:solidFill>
              <a:srgbClr val="FFDC96"/>
            </a:solidFill>
            <a:ln cap="rnd">
              <a:noFill/>
              <a:prstDash val="solid"/>
              <a:round/>
            </a:ln>
          </p:spPr>
        </p:sp>
        <p:sp>
          <p:nvSpPr>
            <p:cNvPr id="6" name="TextBox 6"/>
            <p:cNvSpPr txBox="1"/>
            <p:nvPr/>
          </p:nvSpPr>
          <p:spPr>
            <a:xfrm>
              <a:off x="0" y="-38100"/>
              <a:ext cx="2348734"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304800" y="630040"/>
            <a:ext cx="11713250" cy="9161660"/>
            <a:chOff x="0" y="0"/>
            <a:chExt cx="2306150" cy="2167467"/>
          </a:xfrm>
        </p:grpSpPr>
        <p:sp>
          <p:nvSpPr>
            <p:cNvPr id="8" name="Freeform 8"/>
            <p:cNvSpPr/>
            <p:nvPr/>
          </p:nvSpPr>
          <p:spPr>
            <a:xfrm>
              <a:off x="0" y="0"/>
              <a:ext cx="2306150" cy="2167467"/>
            </a:xfrm>
            <a:custGeom>
              <a:avLst/>
              <a:gdLst/>
              <a:ahLst/>
              <a:cxnLst/>
              <a:rect l="l" t="t" r="r" b="b"/>
              <a:pathLst>
                <a:path w="2306150" h="2167467">
                  <a:moveTo>
                    <a:pt x="45093" y="0"/>
                  </a:moveTo>
                  <a:lnTo>
                    <a:pt x="2261057" y="0"/>
                  </a:lnTo>
                  <a:cubicBezTo>
                    <a:pt x="2273017" y="0"/>
                    <a:pt x="2284486" y="4751"/>
                    <a:pt x="2292943" y="13207"/>
                  </a:cubicBezTo>
                  <a:cubicBezTo>
                    <a:pt x="2301399" y="21664"/>
                    <a:pt x="2306150" y="33133"/>
                    <a:pt x="2306150" y="45093"/>
                  </a:cubicBezTo>
                  <a:lnTo>
                    <a:pt x="2306150" y="2122374"/>
                  </a:lnTo>
                  <a:cubicBezTo>
                    <a:pt x="2306150" y="2147278"/>
                    <a:pt x="2285961" y="2167467"/>
                    <a:pt x="2261057" y="2167467"/>
                  </a:cubicBezTo>
                  <a:lnTo>
                    <a:pt x="45093" y="2167467"/>
                  </a:lnTo>
                  <a:cubicBezTo>
                    <a:pt x="20189" y="2167467"/>
                    <a:pt x="0" y="2147278"/>
                    <a:pt x="0" y="2122374"/>
                  </a:cubicBezTo>
                  <a:lnTo>
                    <a:pt x="0" y="45093"/>
                  </a:lnTo>
                  <a:cubicBezTo>
                    <a:pt x="0" y="20189"/>
                    <a:pt x="20189" y="0"/>
                    <a:pt x="45093" y="0"/>
                  </a:cubicBezTo>
                  <a:close/>
                </a:path>
              </a:pathLst>
            </a:custGeom>
            <a:solidFill>
              <a:srgbClr val="FEEDAA"/>
            </a:solidFill>
            <a:ln cap="rnd">
              <a:noFill/>
              <a:prstDash val="solid"/>
              <a:round/>
            </a:ln>
          </p:spPr>
        </p:sp>
        <p:sp>
          <p:nvSpPr>
            <p:cNvPr id="9" name="TextBox 9"/>
            <p:cNvSpPr txBox="1"/>
            <p:nvPr/>
          </p:nvSpPr>
          <p:spPr>
            <a:xfrm>
              <a:off x="0" y="-38100"/>
              <a:ext cx="2306150"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rot="481352" flipH="1">
            <a:off x="2812576" y="21259"/>
            <a:ext cx="4225984" cy="590270"/>
          </a:xfrm>
          <a:custGeom>
            <a:avLst/>
            <a:gdLst/>
            <a:ahLst/>
            <a:cxnLst/>
            <a:rect l="l" t="t" r="r" b="b"/>
            <a:pathLst>
              <a:path w="4225984" h="1160225">
                <a:moveTo>
                  <a:pt x="4225983" y="0"/>
                </a:moveTo>
                <a:lnTo>
                  <a:pt x="0" y="0"/>
                </a:lnTo>
                <a:lnTo>
                  <a:pt x="0" y="1160224"/>
                </a:lnTo>
                <a:lnTo>
                  <a:pt x="4225983" y="1160224"/>
                </a:lnTo>
                <a:lnTo>
                  <a:pt x="4225983"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flipH="1">
            <a:off x="11650682" y="2050431"/>
            <a:ext cx="6873646" cy="7840660"/>
          </a:xfrm>
          <a:custGeom>
            <a:avLst/>
            <a:gdLst/>
            <a:ahLst/>
            <a:cxnLst/>
            <a:rect l="l" t="t" r="r" b="b"/>
            <a:pathLst>
              <a:path w="6873646" h="7840660">
                <a:moveTo>
                  <a:pt x="6873646" y="0"/>
                </a:moveTo>
                <a:lnTo>
                  <a:pt x="0" y="0"/>
                </a:lnTo>
                <a:lnTo>
                  <a:pt x="0" y="7840660"/>
                </a:lnTo>
                <a:lnTo>
                  <a:pt x="6873646" y="7840660"/>
                </a:lnTo>
                <a:lnTo>
                  <a:pt x="6873646" y="0"/>
                </a:lnTo>
                <a:close/>
              </a:path>
            </a:pathLst>
          </a:custGeom>
          <a:blipFill>
            <a:blip r:embed="rId6"/>
            <a:stretch>
              <a:fillRect/>
            </a:stretch>
          </a:blipFill>
        </p:spPr>
      </p:sp>
      <p:sp>
        <p:nvSpPr>
          <p:cNvPr id="12" name="Freeform 12"/>
          <p:cNvSpPr/>
          <p:nvPr/>
        </p:nvSpPr>
        <p:spPr>
          <a:xfrm>
            <a:off x="11745465" y="8195426"/>
            <a:ext cx="2384063" cy="1695664"/>
          </a:xfrm>
          <a:custGeom>
            <a:avLst/>
            <a:gdLst/>
            <a:ahLst/>
            <a:cxnLst/>
            <a:rect l="l" t="t" r="r" b="b"/>
            <a:pathLst>
              <a:path w="2384063" h="1695664">
                <a:moveTo>
                  <a:pt x="0" y="0"/>
                </a:moveTo>
                <a:lnTo>
                  <a:pt x="2384063" y="0"/>
                </a:lnTo>
                <a:lnTo>
                  <a:pt x="2384063" y="1695664"/>
                </a:lnTo>
                <a:lnTo>
                  <a:pt x="0" y="1695664"/>
                </a:lnTo>
                <a:lnTo>
                  <a:pt x="0" y="0"/>
                </a:lnTo>
                <a:close/>
              </a:path>
            </a:pathLst>
          </a:custGeom>
          <a:blipFill>
            <a:blip r:embed="rId7"/>
            <a:stretch>
              <a:fillRect/>
            </a:stretch>
          </a:blipFill>
        </p:spPr>
      </p:sp>
      <p:sp>
        <p:nvSpPr>
          <p:cNvPr id="13" name="Freeform 13"/>
          <p:cNvSpPr/>
          <p:nvPr/>
        </p:nvSpPr>
        <p:spPr>
          <a:xfrm>
            <a:off x="12326234" y="664638"/>
            <a:ext cx="1174951" cy="675597"/>
          </a:xfrm>
          <a:custGeom>
            <a:avLst/>
            <a:gdLst/>
            <a:ahLst/>
            <a:cxnLst/>
            <a:rect l="l" t="t" r="r" b="b"/>
            <a:pathLst>
              <a:path w="1174951" h="675597">
                <a:moveTo>
                  <a:pt x="0" y="0"/>
                </a:moveTo>
                <a:lnTo>
                  <a:pt x="1174951" y="0"/>
                </a:lnTo>
                <a:lnTo>
                  <a:pt x="1174951" y="675597"/>
                </a:lnTo>
                <a:lnTo>
                  <a:pt x="0" y="675597"/>
                </a:lnTo>
                <a:lnTo>
                  <a:pt x="0" y="0"/>
                </a:lnTo>
                <a:close/>
              </a:path>
            </a:pathLst>
          </a:custGeom>
          <a:blipFill>
            <a:blip r:embed="rId8"/>
            <a:stretch>
              <a:fillRect/>
            </a:stretch>
          </a:blipFill>
        </p:spPr>
      </p:sp>
      <p:sp>
        <p:nvSpPr>
          <p:cNvPr id="14" name="Freeform 14"/>
          <p:cNvSpPr/>
          <p:nvPr/>
        </p:nvSpPr>
        <p:spPr>
          <a:xfrm>
            <a:off x="16233697" y="3919126"/>
            <a:ext cx="1025603" cy="778604"/>
          </a:xfrm>
          <a:custGeom>
            <a:avLst/>
            <a:gdLst/>
            <a:ahLst/>
            <a:cxnLst/>
            <a:rect l="l" t="t" r="r" b="b"/>
            <a:pathLst>
              <a:path w="1025603" h="778604">
                <a:moveTo>
                  <a:pt x="0" y="0"/>
                </a:moveTo>
                <a:lnTo>
                  <a:pt x="1025603" y="0"/>
                </a:lnTo>
                <a:lnTo>
                  <a:pt x="1025603" y="778604"/>
                </a:lnTo>
                <a:lnTo>
                  <a:pt x="0" y="778604"/>
                </a:lnTo>
                <a:lnTo>
                  <a:pt x="0" y="0"/>
                </a:lnTo>
                <a:close/>
              </a:path>
            </a:pathLst>
          </a:custGeom>
          <a:blipFill>
            <a:blip r:embed="rId9"/>
            <a:stretch>
              <a:fillRect/>
            </a:stretch>
          </a:blipFill>
        </p:spPr>
      </p:sp>
      <p:sp>
        <p:nvSpPr>
          <p:cNvPr id="16" name="Freeform 16"/>
          <p:cNvSpPr/>
          <p:nvPr/>
        </p:nvSpPr>
        <p:spPr>
          <a:xfrm>
            <a:off x="15285125" y="630040"/>
            <a:ext cx="2252701" cy="2148514"/>
          </a:xfrm>
          <a:custGeom>
            <a:avLst/>
            <a:gdLst/>
            <a:ahLst/>
            <a:cxnLst/>
            <a:rect l="l" t="t" r="r" b="b"/>
            <a:pathLst>
              <a:path w="2252701" h="2148514">
                <a:moveTo>
                  <a:pt x="0" y="0"/>
                </a:moveTo>
                <a:lnTo>
                  <a:pt x="2252701" y="0"/>
                </a:lnTo>
                <a:lnTo>
                  <a:pt x="2252701" y="2148514"/>
                </a:lnTo>
                <a:lnTo>
                  <a:pt x="0" y="2148514"/>
                </a:lnTo>
                <a:lnTo>
                  <a:pt x="0" y="0"/>
                </a:lnTo>
                <a:close/>
              </a:path>
            </a:pathLst>
          </a:custGeom>
          <a:blipFill>
            <a:blip r:embed="rId10"/>
            <a:stretch>
              <a:fillRect/>
            </a:stretch>
          </a:blipFill>
        </p:spPr>
      </p:sp>
      <p:sp>
        <p:nvSpPr>
          <p:cNvPr id="19" name="Rectangle 18"/>
          <p:cNvSpPr/>
          <p:nvPr/>
        </p:nvSpPr>
        <p:spPr>
          <a:xfrm>
            <a:off x="228405" y="1002528"/>
            <a:ext cx="11498673" cy="8171468"/>
          </a:xfrm>
          <a:prstGeom prst="rect">
            <a:avLst/>
          </a:prstGeom>
        </p:spPr>
        <p:txBody>
          <a:bodyPr wrap="square">
            <a:spAutoFit/>
          </a:bodyPr>
          <a:lstStyle/>
          <a:p>
            <a:pPr marL="457200" algn="ctr">
              <a:spcAft>
                <a:spcPts val="0"/>
              </a:spcAft>
            </a:pPr>
            <a:r>
              <a:rPr lang="vi-VN" sz="3500" b="1">
                <a:solidFill>
                  <a:srgbClr val="0070C0"/>
                </a:solidFill>
                <a:latin typeface="Times New Roman" panose="02020603050405020304" pitchFamily="18" charset="0"/>
                <a:ea typeface="Times New Roman" panose="02020603050405020304" pitchFamily="18" charset="0"/>
              </a:rPr>
              <a:t>PHIẾU HỌC TẬP SỐ </a:t>
            </a:r>
            <a:r>
              <a:rPr lang="vi-VN" sz="3500" b="1" smtClean="0">
                <a:solidFill>
                  <a:srgbClr val="0070C0"/>
                </a:solidFill>
                <a:latin typeface="Times New Roman" panose="02020603050405020304" pitchFamily="18" charset="0"/>
                <a:ea typeface="Times New Roman" panose="02020603050405020304" pitchFamily="18" charset="0"/>
              </a:rPr>
              <a:t>01</a:t>
            </a:r>
            <a:endParaRPr lang="vi-VN" sz="3500" smtClean="0">
              <a:latin typeface="Times New Roman" panose="02020603050405020304" pitchFamily="18" charset="0"/>
              <a:ea typeface="Times New Roman" panose="02020603050405020304" pitchFamily="18" charset="0"/>
            </a:endParaRPr>
          </a:p>
          <a:p>
            <a:pPr marL="457200" algn="ctr">
              <a:spcAft>
                <a:spcPts val="0"/>
              </a:spcAft>
            </a:pPr>
            <a:r>
              <a:rPr lang="vi-VN" sz="3500" smtClean="0">
                <a:latin typeface="Times New Roman" panose="02020603050405020304" pitchFamily="18" charset="0"/>
                <a:ea typeface="Times New Roman" panose="02020603050405020304" pitchFamily="18" charset="0"/>
              </a:rPr>
              <a:t>TÌM </a:t>
            </a:r>
            <a:r>
              <a:rPr lang="vi-VN" sz="3500">
                <a:latin typeface="Times New Roman" panose="02020603050405020304" pitchFamily="18" charset="0"/>
                <a:ea typeface="Times New Roman" panose="02020603050405020304" pitchFamily="18" charset="0"/>
              </a:rPr>
              <a:t>HIỂU VỀ VIỆC LỰA CHỌN CÂU ĐƠN, CÂU GHÉP</a:t>
            </a:r>
            <a:endParaRPr lang="en-GB" sz="3500">
              <a:latin typeface="Times New Roman" panose="02020603050405020304" pitchFamily="18" charset="0"/>
              <a:ea typeface="Times New Roman" panose="02020603050405020304" pitchFamily="18" charset="0"/>
            </a:endParaRPr>
          </a:p>
          <a:p>
            <a:pPr marL="457200">
              <a:spcAft>
                <a:spcPts val="0"/>
              </a:spcAft>
            </a:pPr>
            <a:r>
              <a:rPr lang="vi-VN" sz="3500" b="1">
                <a:latin typeface="Times New Roman" panose="02020603050405020304" pitchFamily="18" charset="0"/>
                <a:ea typeface="Times New Roman" panose="02020603050405020304" pitchFamily="18" charset="0"/>
              </a:rPr>
              <a:t>Đọc phần </a:t>
            </a:r>
            <a:r>
              <a:rPr lang="vi-VN" sz="3500" b="1" i="1">
                <a:latin typeface="Times New Roman" panose="02020603050405020304" pitchFamily="18" charset="0"/>
                <a:ea typeface="Times New Roman" panose="02020603050405020304" pitchFamily="18" charset="0"/>
              </a:rPr>
              <a:t>Kiến thức tiếng Việt </a:t>
            </a:r>
            <a:r>
              <a:rPr lang="vi-VN" sz="3500" b="1">
                <a:latin typeface="Times New Roman" panose="02020603050405020304" pitchFamily="18" charset="0"/>
                <a:ea typeface="Times New Roman" panose="02020603050405020304" pitchFamily="18" charset="0"/>
              </a:rPr>
              <a:t>trang 114 SGK, gạch chân những từ khoá, chú ý kĩ ví dụ minh hoạ để thực hiện nhiệm vụ:</a:t>
            </a:r>
            <a:endParaRPr lang="en-GB" sz="3500">
              <a:latin typeface="Times New Roman" panose="02020603050405020304" pitchFamily="18" charset="0"/>
              <a:ea typeface="Times New Roman" panose="02020603050405020304" pitchFamily="18" charset="0"/>
            </a:endParaRPr>
          </a:p>
          <a:p>
            <a:pPr marL="457200">
              <a:spcAft>
                <a:spcPts val="0"/>
              </a:spcAft>
            </a:pPr>
            <a:r>
              <a:rPr lang="vi-VN" sz="3500">
                <a:latin typeface="Times New Roman" panose="02020603050405020304" pitchFamily="18" charset="0"/>
                <a:ea typeface="Times New Roman" panose="02020603050405020304" pitchFamily="18" charset="0"/>
              </a:rPr>
              <a:t>1. Xếp những câu dưới đây vào nhóm phù hợp: câu đơn, câu ghép chính phụ, câu ghép đẳng lập. Chỉ ra chủ ngữ, vị ngữ của các cụm chủ vị trong mỗi câu.</a:t>
            </a:r>
            <a:endParaRPr lang="en-GB" sz="3500">
              <a:latin typeface="Times New Roman" panose="02020603050405020304" pitchFamily="18" charset="0"/>
              <a:ea typeface="Times New Roman" panose="02020603050405020304" pitchFamily="18" charset="0"/>
            </a:endParaRPr>
          </a:p>
          <a:p>
            <a:pPr marL="457200">
              <a:spcAft>
                <a:spcPts val="0"/>
              </a:spcAft>
            </a:pPr>
            <a:r>
              <a:rPr lang="vi-VN" sz="3500">
                <a:latin typeface="Times New Roman" panose="02020603050405020304" pitchFamily="18" charset="0"/>
                <a:ea typeface="Times New Roman" panose="02020603050405020304" pitchFamily="18" charset="0"/>
              </a:rPr>
              <a:t>a. </a:t>
            </a:r>
            <a:r>
              <a:rPr lang="vi-VN" sz="3500" i="1">
                <a:latin typeface="Times New Roman" panose="02020603050405020304" pitchFamily="18" charset="0"/>
                <a:ea typeface="Times New Roman" panose="02020603050405020304" pitchFamily="18" charset="0"/>
              </a:rPr>
              <a:t>Anh Sáu khe khẽ nói. </a:t>
            </a:r>
            <a:r>
              <a:rPr lang="vi-VN" sz="3500">
                <a:latin typeface="Times New Roman" panose="02020603050405020304" pitchFamily="18" charset="0"/>
                <a:ea typeface="Times New Roman" panose="02020603050405020304" pitchFamily="18" charset="0"/>
              </a:rPr>
              <a:t>(Nguyễn Quang Sáng)</a:t>
            </a:r>
            <a:endParaRPr lang="en-GB" sz="3500">
              <a:latin typeface="Times New Roman" panose="02020603050405020304" pitchFamily="18" charset="0"/>
              <a:ea typeface="Times New Roman" panose="02020603050405020304" pitchFamily="18" charset="0"/>
            </a:endParaRPr>
          </a:p>
          <a:p>
            <a:pPr marL="457200">
              <a:spcAft>
                <a:spcPts val="0"/>
              </a:spcAft>
            </a:pPr>
            <a:r>
              <a:rPr lang="vi-VN" sz="3500">
                <a:latin typeface="Times New Roman" panose="02020603050405020304" pitchFamily="18" charset="0"/>
                <a:ea typeface="Times New Roman" panose="02020603050405020304" pitchFamily="18" charset="0"/>
              </a:rPr>
              <a:t>b.</a:t>
            </a:r>
            <a:r>
              <a:rPr lang="vi-VN" sz="3500" i="1">
                <a:latin typeface="Times New Roman" panose="02020603050405020304" pitchFamily="18" charset="0"/>
                <a:ea typeface="Times New Roman" panose="02020603050405020304" pitchFamily="18" charset="0"/>
              </a:rPr>
              <a:t>Từ xưa đến nay, mỗi khi Tổ quốc bị xâm lăng, thì tinh thần ấy lại sôi nổi, nó kết thành một làn sóng vô cùng mạnh mẽ, to lớn, nó lướt qua mọi sự nguy hiểm, khó khăn, nó nhấn chìm tất cả bè lũ bán nước và lũ cướp nước.</a:t>
            </a:r>
            <a:r>
              <a:rPr lang="vi-VN" sz="3500">
                <a:latin typeface="Times New Roman" panose="02020603050405020304" pitchFamily="18" charset="0"/>
                <a:ea typeface="Times New Roman" panose="02020603050405020304" pitchFamily="18" charset="0"/>
              </a:rPr>
              <a:t> (Hồ Chí Minh)</a:t>
            </a:r>
            <a:endParaRPr lang="en-GB" sz="3500">
              <a:latin typeface="Times New Roman" panose="02020603050405020304" pitchFamily="18" charset="0"/>
              <a:ea typeface="Times New Roman" panose="02020603050405020304" pitchFamily="18" charset="0"/>
            </a:endParaRPr>
          </a:p>
          <a:p>
            <a:pPr marL="457200">
              <a:spcAft>
                <a:spcPts val="0"/>
              </a:spcAft>
            </a:pPr>
            <a:r>
              <a:rPr lang="vi-VN" sz="3500">
                <a:latin typeface="Times New Roman" panose="02020603050405020304" pitchFamily="18" charset="0"/>
                <a:ea typeface="Times New Roman" panose="02020603050405020304" pitchFamily="18" charset="0"/>
              </a:rPr>
              <a:t>2. Phân biệt câu đơn, câu ghép.</a:t>
            </a:r>
            <a:endParaRPr lang="en-GB" sz="3500">
              <a:latin typeface="Times New Roman" panose="02020603050405020304" pitchFamily="18" charset="0"/>
              <a:ea typeface="Times New Roman" panose="02020603050405020304" pitchFamily="18" charset="0"/>
            </a:endParaRPr>
          </a:p>
          <a:p>
            <a:pPr marL="457200">
              <a:spcAft>
                <a:spcPts val="0"/>
              </a:spcAft>
            </a:pPr>
            <a:r>
              <a:rPr lang="vi-VN" sz="3500">
                <a:latin typeface="Times New Roman" panose="02020603050405020304" pitchFamily="18" charset="0"/>
                <a:ea typeface="Times New Roman" panose="02020603050405020304" pitchFamily="18" charset="0"/>
              </a:rPr>
              <a:t>3. Trình bày cách thức lựa chọn câu đơn và câu ghép? </a:t>
            </a:r>
            <a:endParaRPr lang="en-GB" sz="35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298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3"/>
            <a:stretch>
              <a:fillRect/>
            </a:stretch>
          </a:blipFill>
        </p:spPr>
      </p:sp>
      <p:grpSp>
        <p:nvGrpSpPr>
          <p:cNvPr id="4" name="Group 4"/>
          <p:cNvGrpSpPr/>
          <p:nvPr/>
        </p:nvGrpSpPr>
        <p:grpSpPr>
          <a:xfrm>
            <a:off x="8801175" y="1448159"/>
            <a:ext cx="8756163" cy="8155691"/>
            <a:chOff x="0" y="0"/>
            <a:chExt cx="2306150" cy="2148001"/>
          </a:xfrm>
        </p:grpSpPr>
        <p:sp>
          <p:nvSpPr>
            <p:cNvPr id="5" name="Freeform 5"/>
            <p:cNvSpPr/>
            <p:nvPr/>
          </p:nvSpPr>
          <p:spPr>
            <a:xfrm>
              <a:off x="0" y="0"/>
              <a:ext cx="2306150" cy="2148001"/>
            </a:xfrm>
            <a:custGeom>
              <a:avLst/>
              <a:gdLst/>
              <a:ahLst/>
              <a:cxnLst/>
              <a:rect l="l" t="t" r="r" b="b"/>
              <a:pathLst>
                <a:path w="2306150" h="2148001">
                  <a:moveTo>
                    <a:pt x="45093" y="0"/>
                  </a:moveTo>
                  <a:lnTo>
                    <a:pt x="2261057" y="0"/>
                  </a:lnTo>
                  <a:cubicBezTo>
                    <a:pt x="2273017" y="0"/>
                    <a:pt x="2284486" y="4751"/>
                    <a:pt x="2292943" y="13207"/>
                  </a:cubicBezTo>
                  <a:cubicBezTo>
                    <a:pt x="2301399" y="21664"/>
                    <a:pt x="2306150" y="33133"/>
                    <a:pt x="2306150" y="45093"/>
                  </a:cubicBezTo>
                  <a:lnTo>
                    <a:pt x="2306150" y="2102908"/>
                  </a:lnTo>
                  <a:cubicBezTo>
                    <a:pt x="2306150" y="2127812"/>
                    <a:pt x="2285961" y="2148001"/>
                    <a:pt x="2261057" y="2148001"/>
                  </a:cubicBezTo>
                  <a:lnTo>
                    <a:pt x="45093" y="2148001"/>
                  </a:lnTo>
                  <a:cubicBezTo>
                    <a:pt x="20189" y="2148001"/>
                    <a:pt x="0" y="2127812"/>
                    <a:pt x="0" y="2102908"/>
                  </a:cubicBezTo>
                  <a:lnTo>
                    <a:pt x="0" y="45093"/>
                  </a:lnTo>
                  <a:cubicBezTo>
                    <a:pt x="0" y="20189"/>
                    <a:pt x="20189" y="0"/>
                    <a:pt x="45093" y="0"/>
                  </a:cubicBezTo>
                  <a:close/>
                </a:path>
              </a:pathLst>
            </a:custGeom>
            <a:solidFill>
              <a:srgbClr val="FFDC96"/>
            </a:solidFill>
            <a:ln cap="rnd">
              <a:noFill/>
              <a:prstDash val="solid"/>
              <a:round/>
            </a:ln>
          </p:spPr>
        </p:sp>
        <p:sp>
          <p:nvSpPr>
            <p:cNvPr id="6" name="TextBox 6"/>
            <p:cNvSpPr txBox="1"/>
            <p:nvPr/>
          </p:nvSpPr>
          <p:spPr>
            <a:xfrm>
              <a:off x="0" y="-38100"/>
              <a:ext cx="2306150" cy="218610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8356076" y="1181100"/>
            <a:ext cx="8903224" cy="8229600"/>
            <a:chOff x="0" y="0"/>
            <a:chExt cx="2344882" cy="2167467"/>
          </a:xfrm>
        </p:grpSpPr>
        <p:sp>
          <p:nvSpPr>
            <p:cNvPr id="8" name="Freeform 8"/>
            <p:cNvSpPr/>
            <p:nvPr/>
          </p:nvSpPr>
          <p:spPr>
            <a:xfrm>
              <a:off x="0" y="0"/>
              <a:ext cx="2344882" cy="2167467"/>
            </a:xfrm>
            <a:custGeom>
              <a:avLst/>
              <a:gdLst/>
              <a:ahLst/>
              <a:cxnLst/>
              <a:rect l="l" t="t" r="r" b="b"/>
              <a:pathLst>
                <a:path w="2344882" h="2167467">
                  <a:moveTo>
                    <a:pt x="44348" y="0"/>
                  </a:moveTo>
                  <a:lnTo>
                    <a:pt x="2300534" y="0"/>
                  </a:lnTo>
                  <a:cubicBezTo>
                    <a:pt x="2312296" y="0"/>
                    <a:pt x="2323576" y="4672"/>
                    <a:pt x="2331893" y="12989"/>
                  </a:cubicBezTo>
                  <a:cubicBezTo>
                    <a:pt x="2340210" y="21306"/>
                    <a:pt x="2344882" y="32586"/>
                    <a:pt x="2344882" y="44348"/>
                  </a:cubicBezTo>
                  <a:lnTo>
                    <a:pt x="2344882" y="2123119"/>
                  </a:lnTo>
                  <a:cubicBezTo>
                    <a:pt x="2344882" y="2147612"/>
                    <a:pt x="2325027" y="2167467"/>
                    <a:pt x="2300534" y="2167467"/>
                  </a:cubicBezTo>
                  <a:lnTo>
                    <a:pt x="44348" y="2167467"/>
                  </a:lnTo>
                  <a:cubicBezTo>
                    <a:pt x="32586" y="2167467"/>
                    <a:pt x="21306" y="2162794"/>
                    <a:pt x="12989" y="2154478"/>
                  </a:cubicBezTo>
                  <a:cubicBezTo>
                    <a:pt x="4672" y="2146161"/>
                    <a:pt x="0" y="2134881"/>
                    <a:pt x="0" y="2123119"/>
                  </a:cubicBezTo>
                  <a:lnTo>
                    <a:pt x="0" y="44348"/>
                  </a:lnTo>
                  <a:cubicBezTo>
                    <a:pt x="0" y="19855"/>
                    <a:pt x="19855" y="0"/>
                    <a:pt x="44348" y="0"/>
                  </a:cubicBezTo>
                  <a:close/>
                </a:path>
              </a:pathLst>
            </a:custGeom>
            <a:solidFill>
              <a:srgbClr val="FEEDAA"/>
            </a:solidFill>
            <a:ln cap="rnd">
              <a:noFill/>
              <a:prstDash val="solid"/>
              <a:round/>
            </a:ln>
          </p:spPr>
        </p:sp>
        <p:sp>
          <p:nvSpPr>
            <p:cNvPr id="9" name="TextBox 9"/>
            <p:cNvSpPr txBox="1"/>
            <p:nvPr/>
          </p:nvSpPr>
          <p:spPr>
            <a:xfrm>
              <a:off x="0" y="-38100"/>
              <a:ext cx="2344882"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0" name="Freeform 10"/>
          <p:cNvSpPr/>
          <p:nvPr/>
        </p:nvSpPr>
        <p:spPr>
          <a:xfrm>
            <a:off x="2011667" y="1828622"/>
            <a:ext cx="4898394" cy="7775229"/>
          </a:xfrm>
          <a:custGeom>
            <a:avLst/>
            <a:gdLst/>
            <a:ahLst/>
            <a:cxnLst/>
            <a:rect l="l" t="t" r="r" b="b"/>
            <a:pathLst>
              <a:path w="4898394" h="7775229">
                <a:moveTo>
                  <a:pt x="0" y="0"/>
                </a:moveTo>
                <a:lnTo>
                  <a:pt x="4898395" y="0"/>
                </a:lnTo>
                <a:lnTo>
                  <a:pt x="4898395" y="7775229"/>
                </a:lnTo>
                <a:lnTo>
                  <a:pt x="0" y="7775229"/>
                </a:lnTo>
                <a:lnTo>
                  <a:pt x="0" y="0"/>
                </a:lnTo>
                <a:close/>
              </a:path>
            </a:pathLst>
          </a:custGeom>
          <a:blipFill>
            <a:blip r:embed="rId4"/>
            <a:stretch>
              <a:fillRect/>
            </a:stretch>
          </a:blipFill>
        </p:spPr>
      </p:sp>
      <p:sp>
        <p:nvSpPr>
          <p:cNvPr id="11" name="Freeform 11"/>
          <p:cNvSpPr/>
          <p:nvPr/>
        </p:nvSpPr>
        <p:spPr>
          <a:xfrm>
            <a:off x="3240130" y="7663758"/>
            <a:ext cx="2727723" cy="1940093"/>
          </a:xfrm>
          <a:custGeom>
            <a:avLst/>
            <a:gdLst/>
            <a:ahLst/>
            <a:cxnLst/>
            <a:rect l="l" t="t" r="r" b="b"/>
            <a:pathLst>
              <a:path w="2727723" h="1940093">
                <a:moveTo>
                  <a:pt x="0" y="0"/>
                </a:moveTo>
                <a:lnTo>
                  <a:pt x="2727723" y="0"/>
                </a:lnTo>
                <a:lnTo>
                  <a:pt x="2727723" y="1940093"/>
                </a:lnTo>
                <a:lnTo>
                  <a:pt x="0" y="1940093"/>
                </a:lnTo>
                <a:lnTo>
                  <a:pt x="0" y="0"/>
                </a:lnTo>
                <a:close/>
              </a:path>
            </a:pathLst>
          </a:custGeom>
          <a:blipFill>
            <a:blip r:embed="rId5"/>
            <a:stretch>
              <a:fillRect/>
            </a:stretch>
          </a:blipFill>
        </p:spPr>
      </p:sp>
      <p:sp>
        <p:nvSpPr>
          <p:cNvPr id="12" name="Freeform 12"/>
          <p:cNvSpPr/>
          <p:nvPr/>
        </p:nvSpPr>
        <p:spPr>
          <a:xfrm>
            <a:off x="4603991" y="7046688"/>
            <a:ext cx="2592324" cy="2833141"/>
          </a:xfrm>
          <a:custGeom>
            <a:avLst/>
            <a:gdLst/>
            <a:ahLst/>
            <a:cxnLst/>
            <a:rect l="l" t="t" r="r" b="b"/>
            <a:pathLst>
              <a:path w="2592324" h="2833141">
                <a:moveTo>
                  <a:pt x="0" y="0"/>
                </a:moveTo>
                <a:lnTo>
                  <a:pt x="2592324" y="0"/>
                </a:lnTo>
                <a:lnTo>
                  <a:pt x="2592324" y="2833141"/>
                </a:lnTo>
                <a:lnTo>
                  <a:pt x="0" y="2833141"/>
                </a:lnTo>
                <a:lnTo>
                  <a:pt x="0" y="0"/>
                </a:lnTo>
                <a:close/>
              </a:path>
            </a:pathLst>
          </a:custGeom>
          <a:blipFill>
            <a:blip r:embed="rId6"/>
            <a:stretch>
              <a:fillRect/>
            </a:stretch>
          </a:blipFill>
        </p:spPr>
      </p:sp>
      <p:sp>
        <p:nvSpPr>
          <p:cNvPr id="13" name="Freeform 13"/>
          <p:cNvSpPr/>
          <p:nvPr/>
        </p:nvSpPr>
        <p:spPr>
          <a:xfrm>
            <a:off x="2495693" y="7162931"/>
            <a:ext cx="1488875" cy="2600655"/>
          </a:xfrm>
          <a:custGeom>
            <a:avLst/>
            <a:gdLst/>
            <a:ahLst/>
            <a:cxnLst/>
            <a:rect l="l" t="t" r="r" b="b"/>
            <a:pathLst>
              <a:path w="1488875" h="2600655">
                <a:moveTo>
                  <a:pt x="0" y="0"/>
                </a:moveTo>
                <a:lnTo>
                  <a:pt x="1488875" y="0"/>
                </a:lnTo>
                <a:lnTo>
                  <a:pt x="1488875" y="2600656"/>
                </a:lnTo>
                <a:lnTo>
                  <a:pt x="0" y="2600656"/>
                </a:lnTo>
                <a:lnTo>
                  <a:pt x="0" y="0"/>
                </a:lnTo>
                <a:close/>
              </a:path>
            </a:pathLst>
          </a:custGeom>
          <a:blipFill>
            <a:blip r:embed="rId7"/>
            <a:stretch>
              <a:fillRect/>
            </a:stretch>
          </a:blipFill>
        </p:spPr>
      </p:sp>
      <p:sp>
        <p:nvSpPr>
          <p:cNvPr id="14" name="Freeform 14"/>
          <p:cNvSpPr/>
          <p:nvPr/>
        </p:nvSpPr>
        <p:spPr>
          <a:xfrm>
            <a:off x="7196315" y="3539246"/>
            <a:ext cx="1039890" cy="690227"/>
          </a:xfrm>
          <a:custGeom>
            <a:avLst/>
            <a:gdLst/>
            <a:ahLst/>
            <a:cxnLst/>
            <a:rect l="l" t="t" r="r" b="b"/>
            <a:pathLst>
              <a:path w="1039890" h="690227">
                <a:moveTo>
                  <a:pt x="0" y="0"/>
                </a:moveTo>
                <a:lnTo>
                  <a:pt x="1039890" y="0"/>
                </a:lnTo>
                <a:lnTo>
                  <a:pt x="1039890" y="690227"/>
                </a:lnTo>
                <a:lnTo>
                  <a:pt x="0" y="690227"/>
                </a:lnTo>
                <a:lnTo>
                  <a:pt x="0" y="0"/>
                </a:lnTo>
                <a:close/>
              </a:path>
            </a:pathLst>
          </a:custGeom>
          <a:blipFill>
            <a:blip r:embed="rId8"/>
            <a:stretch>
              <a:fillRect/>
            </a:stretch>
          </a:blipFill>
        </p:spPr>
      </p:sp>
      <p:sp>
        <p:nvSpPr>
          <p:cNvPr id="15" name="Freeform 15"/>
          <p:cNvSpPr/>
          <p:nvPr/>
        </p:nvSpPr>
        <p:spPr>
          <a:xfrm>
            <a:off x="2018805" y="1028700"/>
            <a:ext cx="934602" cy="539733"/>
          </a:xfrm>
          <a:custGeom>
            <a:avLst/>
            <a:gdLst/>
            <a:ahLst/>
            <a:cxnLst/>
            <a:rect l="l" t="t" r="r" b="b"/>
            <a:pathLst>
              <a:path w="934602" h="539733">
                <a:moveTo>
                  <a:pt x="0" y="0"/>
                </a:moveTo>
                <a:lnTo>
                  <a:pt x="934603" y="0"/>
                </a:lnTo>
                <a:lnTo>
                  <a:pt x="934603" y="539733"/>
                </a:lnTo>
                <a:lnTo>
                  <a:pt x="0" y="539733"/>
                </a:lnTo>
                <a:lnTo>
                  <a:pt x="0" y="0"/>
                </a:lnTo>
                <a:close/>
              </a:path>
            </a:pathLst>
          </a:custGeom>
          <a:blipFill>
            <a:blip r:embed="rId9"/>
            <a:stretch>
              <a:fillRect/>
            </a:stretch>
          </a:blipFill>
        </p:spPr>
      </p:sp>
      <p:sp>
        <p:nvSpPr>
          <p:cNvPr id="16" name="Freeform 16"/>
          <p:cNvSpPr/>
          <p:nvPr/>
        </p:nvSpPr>
        <p:spPr>
          <a:xfrm>
            <a:off x="11004276" y="787053"/>
            <a:ext cx="3606824" cy="1023027"/>
          </a:xfrm>
          <a:custGeom>
            <a:avLst/>
            <a:gdLst/>
            <a:ahLst/>
            <a:cxnLst/>
            <a:rect l="l" t="t" r="r" b="b"/>
            <a:pathLst>
              <a:path w="3606824" h="1023027">
                <a:moveTo>
                  <a:pt x="0" y="0"/>
                </a:moveTo>
                <a:lnTo>
                  <a:pt x="3606824" y="0"/>
                </a:lnTo>
                <a:lnTo>
                  <a:pt x="3606824" y="1023027"/>
                </a:lnTo>
                <a:lnTo>
                  <a:pt x="0" y="102302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7" name="TextBox 17"/>
          <p:cNvSpPr txBox="1"/>
          <p:nvPr/>
        </p:nvSpPr>
        <p:spPr>
          <a:xfrm>
            <a:off x="10891818" y="2411640"/>
            <a:ext cx="8748637" cy="1243930"/>
          </a:xfrm>
          <a:prstGeom prst="rect">
            <a:avLst/>
          </a:prstGeom>
        </p:spPr>
        <p:txBody>
          <a:bodyPr lIns="0" tIns="0" rIns="0" bIns="0" rtlCol="0" anchor="t">
            <a:spAutoFit/>
          </a:bodyPr>
          <a:lstStyle/>
          <a:p>
            <a:pPr>
              <a:lnSpc>
                <a:spcPts val="9679"/>
              </a:lnSpc>
            </a:pPr>
            <a:r>
              <a:rPr lang="vi-VN" sz="8800" b="1">
                <a:latin typeface="Times New Roman" panose="02020603050405020304" pitchFamily="18" charset="0"/>
                <a:cs typeface="Times New Roman" panose="02020603050405020304" pitchFamily="18" charset="0"/>
              </a:rPr>
              <a:t>a. Ví dụ</a:t>
            </a:r>
            <a:endParaRPr lang="en-US" sz="8799" spc="-175">
              <a:solidFill>
                <a:srgbClr val="000000"/>
              </a:solidFill>
              <a:latin typeface="Times New Roman" panose="02020603050405020304" pitchFamily="18" charset="0"/>
              <a:ea typeface="More Sugar"/>
              <a:cs typeface="Times New Roman" panose="02020603050405020304" pitchFamily="18" charset="0"/>
              <a:sym typeface="More Sugar"/>
            </a:endParaRPr>
          </a:p>
        </p:txBody>
      </p:sp>
      <p:sp>
        <p:nvSpPr>
          <p:cNvPr id="19" name="TextBox 19"/>
          <p:cNvSpPr txBox="1"/>
          <p:nvPr/>
        </p:nvSpPr>
        <p:spPr>
          <a:xfrm>
            <a:off x="8851670" y="4298918"/>
            <a:ext cx="8097972" cy="3046988"/>
          </a:xfrm>
          <a:prstGeom prst="rect">
            <a:avLst/>
          </a:prstGeom>
        </p:spPr>
        <p:txBody>
          <a:bodyPr wrap="square" lIns="0" tIns="0" rIns="0" bIns="0" rtlCol="0" anchor="t">
            <a:spAutoFit/>
          </a:bodyPr>
          <a:lstStyle/>
          <a:p>
            <a:pPr algn="ctr"/>
            <a:r>
              <a:rPr lang="vi-VN" sz="6600" b="1">
                <a:latin typeface="Times New Roman" panose="02020603050405020304" pitchFamily="18" charset="0"/>
                <a:cs typeface="Times New Roman" panose="02020603050405020304" pitchFamily="18" charset="0"/>
              </a:rPr>
              <a:t>Câu a</a:t>
            </a:r>
            <a:r>
              <a:rPr lang="vi-VN" sz="6600">
                <a:latin typeface="Times New Roman" panose="02020603050405020304" pitchFamily="18" charset="0"/>
                <a:cs typeface="Times New Roman" panose="02020603050405020304" pitchFamily="18" charset="0"/>
              </a:rPr>
              <a:t>. </a:t>
            </a:r>
            <a:r>
              <a:rPr lang="de-DE" sz="6600" i="1">
                <a:latin typeface="Times New Roman" panose="02020603050405020304" pitchFamily="18" charset="0"/>
                <a:cs typeface="Times New Roman" panose="02020603050405020304" pitchFamily="18" charset="0"/>
              </a:rPr>
              <a:t>Anh Sáu </a:t>
            </a:r>
            <a:r>
              <a:rPr lang="vi-VN" sz="6600">
                <a:latin typeface="Times New Roman" panose="02020603050405020304" pitchFamily="18" charset="0"/>
                <a:cs typeface="Times New Roman" panose="02020603050405020304" pitchFamily="18" charset="0"/>
              </a:rPr>
              <a:t>(CN)/</a:t>
            </a:r>
            <a:r>
              <a:rPr lang="de-DE" sz="6600" i="1">
                <a:latin typeface="Times New Roman" panose="02020603050405020304" pitchFamily="18" charset="0"/>
                <a:cs typeface="Times New Roman" panose="02020603050405020304" pitchFamily="18" charset="0"/>
              </a:rPr>
              <a:t> khe khẽ nói</a:t>
            </a:r>
            <a:r>
              <a:rPr lang="de-DE" sz="6600">
                <a:latin typeface="Times New Roman" panose="02020603050405020304" pitchFamily="18" charset="0"/>
                <a:cs typeface="Times New Roman" panose="02020603050405020304" pitchFamily="18" charset="0"/>
              </a:rPr>
              <a:t> </a:t>
            </a:r>
            <a:r>
              <a:rPr lang="vi-VN" sz="6600">
                <a:latin typeface="Times New Roman" panose="02020603050405020304" pitchFamily="18" charset="0"/>
                <a:cs typeface="Times New Roman" panose="02020603050405020304" pitchFamily="18" charset="0"/>
              </a:rPr>
              <a:t>(VN).</a:t>
            </a:r>
            <a:r>
              <a:rPr lang="vi-VN" sz="6600" i="1">
                <a:latin typeface="Times New Roman" panose="02020603050405020304" pitchFamily="18" charset="0"/>
                <a:cs typeface="Times New Roman" panose="02020603050405020304" pitchFamily="18" charset="0"/>
              </a:rPr>
              <a:t> </a:t>
            </a:r>
            <a:endParaRPr lang="vi-VN" sz="6600" i="1" smtClean="0">
              <a:latin typeface="Times New Roman" panose="02020603050405020304" pitchFamily="18" charset="0"/>
              <a:cs typeface="Times New Roman" panose="02020603050405020304" pitchFamily="18" charset="0"/>
            </a:endParaRPr>
          </a:p>
          <a:p>
            <a:pPr algn="ctr"/>
            <a:r>
              <a:rPr lang="vi-VN" sz="6600" smtClean="0">
                <a:latin typeface="Times New Roman" panose="02020603050405020304" pitchFamily="18" charset="0"/>
                <a:cs typeface="Times New Roman" panose="02020603050405020304" pitchFamily="18" charset="0"/>
              </a:rPr>
              <a:t>=&gt; </a:t>
            </a:r>
            <a:r>
              <a:rPr lang="vi-VN" sz="6600">
                <a:latin typeface="Times New Roman" panose="02020603050405020304" pitchFamily="18" charset="0"/>
                <a:cs typeface="Times New Roman" panose="02020603050405020304" pitchFamily="18" charset="0"/>
              </a:rPr>
              <a:t>câu đơn</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2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Freeform 3"/>
          <p:cNvSpPr/>
          <p:nvPr/>
        </p:nvSpPr>
        <p:spPr>
          <a:xfrm>
            <a:off x="11727438" y="2504800"/>
            <a:ext cx="4461164" cy="7176135"/>
          </a:xfrm>
          <a:custGeom>
            <a:avLst/>
            <a:gdLst/>
            <a:ahLst/>
            <a:cxnLst/>
            <a:rect l="l" t="t" r="r" b="b"/>
            <a:pathLst>
              <a:path w="4461164" h="7176135">
                <a:moveTo>
                  <a:pt x="0" y="0"/>
                </a:moveTo>
                <a:lnTo>
                  <a:pt x="4461164" y="0"/>
                </a:lnTo>
                <a:lnTo>
                  <a:pt x="4461164" y="7176135"/>
                </a:lnTo>
                <a:lnTo>
                  <a:pt x="0" y="7176135"/>
                </a:lnTo>
                <a:lnTo>
                  <a:pt x="0" y="0"/>
                </a:lnTo>
                <a:close/>
              </a:path>
            </a:pathLst>
          </a:custGeom>
          <a:blipFill>
            <a:blip r:embed="rId3"/>
            <a:stretch>
              <a:fillRect/>
            </a:stretch>
          </a:blipFill>
        </p:spPr>
      </p:sp>
      <p:sp>
        <p:nvSpPr>
          <p:cNvPr id="4" name="Freeform 4"/>
          <p:cNvSpPr/>
          <p:nvPr/>
        </p:nvSpPr>
        <p:spPr>
          <a:xfrm rot="480260">
            <a:off x="-2412654" y="8310079"/>
            <a:ext cx="24395033" cy="9453075"/>
          </a:xfrm>
          <a:custGeom>
            <a:avLst/>
            <a:gdLst/>
            <a:ahLst/>
            <a:cxnLst/>
            <a:rect l="l" t="t" r="r" b="b"/>
            <a:pathLst>
              <a:path w="24395033" h="9453075">
                <a:moveTo>
                  <a:pt x="0" y="0"/>
                </a:moveTo>
                <a:lnTo>
                  <a:pt x="24395033" y="0"/>
                </a:lnTo>
                <a:lnTo>
                  <a:pt x="24395033" y="9453076"/>
                </a:lnTo>
                <a:lnTo>
                  <a:pt x="0" y="9453076"/>
                </a:lnTo>
                <a:lnTo>
                  <a:pt x="0" y="0"/>
                </a:lnTo>
                <a:close/>
              </a:path>
            </a:pathLst>
          </a:custGeom>
          <a:blipFill>
            <a:blip r:embed="rId4"/>
            <a:stretch>
              <a:fillRect/>
            </a:stretch>
          </a:blipFill>
        </p:spPr>
      </p:sp>
      <p:grpSp>
        <p:nvGrpSpPr>
          <p:cNvPr id="5" name="Group 5"/>
          <p:cNvGrpSpPr/>
          <p:nvPr/>
        </p:nvGrpSpPr>
        <p:grpSpPr>
          <a:xfrm>
            <a:off x="1181100" y="1181100"/>
            <a:ext cx="9827543" cy="8229600"/>
            <a:chOff x="0" y="0"/>
            <a:chExt cx="2588324" cy="2167467"/>
          </a:xfrm>
        </p:grpSpPr>
        <p:sp>
          <p:nvSpPr>
            <p:cNvPr id="6" name="Freeform 6"/>
            <p:cNvSpPr/>
            <p:nvPr/>
          </p:nvSpPr>
          <p:spPr>
            <a:xfrm>
              <a:off x="0" y="0"/>
              <a:ext cx="2588324" cy="2167467"/>
            </a:xfrm>
            <a:custGeom>
              <a:avLst/>
              <a:gdLst/>
              <a:ahLst/>
              <a:cxnLst/>
              <a:rect l="l" t="t" r="r" b="b"/>
              <a:pathLst>
                <a:path w="2588324" h="2167467">
                  <a:moveTo>
                    <a:pt x="40177" y="0"/>
                  </a:moveTo>
                  <a:lnTo>
                    <a:pt x="2548147" y="0"/>
                  </a:lnTo>
                  <a:cubicBezTo>
                    <a:pt x="2570336" y="0"/>
                    <a:pt x="2588324" y="17988"/>
                    <a:pt x="2588324" y="40177"/>
                  </a:cubicBezTo>
                  <a:lnTo>
                    <a:pt x="2588324" y="2127290"/>
                  </a:lnTo>
                  <a:cubicBezTo>
                    <a:pt x="2588324" y="2149479"/>
                    <a:pt x="2570336" y="2167467"/>
                    <a:pt x="2548147" y="2167467"/>
                  </a:cubicBezTo>
                  <a:lnTo>
                    <a:pt x="40177" y="2167467"/>
                  </a:lnTo>
                  <a:cubicBezTo>
                    <a:pt x="17988" y="2167467"/>
                    <a:pt x="0" y="2149479"/>
                    <a:pt x="0" y="2127290"/>
                  </a:cubicBezTo>
                  <a:lnTo>
                    <a:pt x="0" y="40177"/>
                  </a:lnTo>
                  <a:cubicBezTo>
                    <a:pt x="0" y="17988"/>
                    <a:pt x="17988" y="0"/>
                    <a:pt x="40177" y="0"/>
                  </a:cubicBezTo>
                  <a:close/>
                </a:path>
              </a:pathLst>
            </a:custGeom>
            <a:solidFill>
              <a:srgbClr val="FAE6DB"/>
            </a:solidFill>
            <a:ln cap="rnd">
              <a:noFill/>
              <a:prstDash val="solid"/>
              <a:round/>
            </a:ln>
          </p:spPr>
        </p:sp>
        <p:sp>
          <p:nvSpPr>
            <p:cNvPr id="7" name="TextBox 7"/>
            <p:cNvSpPr txBox="1"/>
            <p:nvPr/>
          </p:nvSpPr>
          <p:spPr>
            <a:xfrm>
              <a:off x="0" y="-38100"/>
              <a:ext cx="2588324"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8" name="Group 8"/>
          <p:cNvGrpSpPr/>
          <p:nvPr/>
        </p:nvGrpSpPr>
        <p:grpSpPr>
          <a:xfrm>
            <a:off x="1028700" y="626986"/>
            <a:ext cx="9833403" cy="8631314"/>
            <a:chOff x="0" y="0"/>
            <a:chExt cx="2589867" cy="2167467"/>
          </a:xfrm>
        </p:grpSpPr>
        <p:sp>
          <p:nvSpPr>
            <p:cNvPr id="9" name="Freeform 9"/>
            <p:cNvSpPr/>
            <p:nvPr/>
          </p:nvSpPr>
          <p:spPr>
            <a:xfrm>
              <a:off x="0" y="0"/>
              <a:ext cx="2589867" cy="2167467"/>
            </a:xfrm>
            <a:custGeom>
              <a:avLst/>
              <a:gdLst/>
              <a:ahLst/>
              <a:cxnLst/>
              <a:rect l="l" t="t" r="r" b="b"/>
              <a:pathLst>
                <a:path w="2589867" h="2167467">
                  <a:moveTo>
                    <a:pt x="40153" y="0"/>
                  </a:moveTo>
                  <a:lnTo>
                    <a:pt x="2549715" y="0"/>
                  </a:lnTo>
                  <a:cubicBezTo>
                    <a:pt x="2571890" y="0"/>
                    <a:pt x="2589867" y="17977"/>
                    <a:pt x="2589867" y="40153"/>
                  </a:cubicBezTo>
                  <a:lnTo>
                    <a:pt x="2589867" y="2127314"/>
                  </a:lnTo>
                  <a:cubicBezTo>
                    <a:pt x="2589867" y="2149490"/>
                    <a:pt x="2571890" y="2167467"/>
                    <a:pt x="2549715" y="2167467"/>
                  </a:cubicBezTo>
                  <a:lnTo>
                    <a:pt x="40153" y="2167467"/>
                  </a:lnTo>
                  <a:cubicBezTo>
                    <a:pt x="17977" y="2167467"/>
                    <a:pt x="0" y="2149490"/>
                    <a:pt x="0" y="2127314"/>
                  </a:cubicBezTo>
                  <a:lnTo>
                    <a:pt x="0" y="40153"/>
                  </a:lnTo>
                  <a:cubicBezTo>
                    <a:pt x="0" y="17977"/>
                    <a:pt x="17977" y="0"/>
                    <a:pt x="40153" y="0"/>
                  </a:cubicBezTo>
                  <a:close/>
                </a:path>
              </a:pathLst>
            </a:custGeom>
            <a:solidFill>
              <a:srgbClr val="FDFCF4"/>
            </a:solidFill>
            <a:ln cap="rnd">
              <a:noFill/>
              <a:prstDash val="solid"/>
              <a:round/>
            </a:ln>
          </p:spPr>
        </p:sp>
        <p:sp>
          <p:nvSpPr>
            <p:cNvPr id="10" name="TextBox 10"/>
            <p:cNvSpPr txBox="1"/>
            <p:nvPr/>
          </p:nvSpPr>
          <p:spPr>
            <a:xfrm>
              <a:off x="0" y="-38100"/>
              <a:ext cx="2589867" cy="22055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2864777" y="8198885"/>
            <a:ext cx="1850299" cy="1316025"/>
          </a:xfrm>
          <a:custGeom>
            <a:avLst/>
            <a:gdLst/>
            <a:ahLst/>
            <a:cxnLst/>
            <a:rect l="l" t="t" r="r" b="b"/>
            <a:pathLst>
              <a:path w="1850299" h="1316025">
                <a:moveTo>
                  <a:pt x="0" y="0"/>
                </a:moveTo>
                <a:lnTo>
                  <a:pt x="1850299" y="0"/>
                </a:lnTo>
                <a:lnTo>
                  <a:pt x="1850299" y="1316025"/>
                </a:lnTo>
                <a:lnTo>
                  <a:pt x="0" y="1316025"/>
                </a:lnTo>
                <a:lnTo>
                  <a:pt x="0" y="0"/>
                </a:lnTo>
                <a:close/>
              </a:path>
            </a:pathLst>
          </a:custGeom>
          <a:blipFill>
            <a:blip r:embed="rId5"/>
            <a:stretch>
              <a:fillRect/>
            </a:stretch>
          </a:blipFill>
        </p:spPr>
      </p:sp>
      <p:sp>
        <p:nvSpPr>
          <p:cNvPr id="12" name="Freeform 12"/>
          <p:cNvSpPr/>
          <p:nvPr/>
        </p:nvSpPr>
        <p:spPr>
          <a:xfrm>
            <a:off x="11727438" y="6610031"/>
            <a:ext cx="4684037" cy="3676969"/>
          </a:xfrm>
          <a:custGeom>
            <a:avLst/>
            <a:gdLst/>
            <a:ahLst/>
            <a:cxnLst/>
            <a:rect l="l" t="t" r="r" b="b"/>
            <a:pathLst>
              <a:path w="4684037" h="3676969">
                <a:moveTo>
                  <a:pt x="0" y="0"/>
                </a:moveTo>
                <a:lnTo>
                  <a:pt x="4684037" y="0"/>
                </a:lnTo>
                <a:lnTo>
                  <a:pt x="4684037" y="3676969"/>
                </a:lnTo>
                <a:lnTo>
                  <a:pt x="0" y="3676969"/>
                </a:lnTo>
                <a:lnTo>
                  <a:pt x="0" y="0"/>
                </a:lnTo>
                <a:close/>
              </a:path>
            </a:pathLst>
          </a:custGeom>
          <a:blipFill>
            <a:blip r:embed="rId6"/>
            <a:stretch>
              <a:fillRect/>
            </a:stretch>
          </a:blipFill>
        </p:spPr>
      </p:sp>
      <p:sp>
        <p:nvSpPr>
          <p:cNvPr id="13" name="Freeform 13"/>
          <p:cNvSpPr/>
          <p:nvPr/>
        </p:nvSpPr>
        <p:spPr>
          <a:xfrm>
            <a:off x="10247359" y="8123388"/>
            <a:ext cx="2143331" cy="1524444"/>
          </a:xfrm>
          <a:custGeom>
            <a:avLst/>
            <a:gdLst/>
            <a:ahLst/>
            <a:cxnLst/>
            <a:rect l="l" t="t" r="r" b="b"/>
            <a:pathLst>
              <a:path w="2143331" h="1524444">
                <a:moveTo>
                  <a:pt x="0" y="0"/>
                </a:moveTo>
                <a:lnTo>
                  <a:pt x="2143331" y="0"/>
                </a:lnTo>
                <a:lnTo>
                  <a:pt x="2143331" y="1524444"/>
                </a:lnTo>
                <a:lnTo>
                  <a:pt x="0" y="1524444"/>
                </a:lnTo>
                <a:lnTo>
                  <a:pt x="0" y="0"/>
                </a:lnTo>
                <a:close/>
              </a:path>
            </a:pathLst>
          </a:custGeom>
          <a:blipFill>
            <a:blip r:embed="rId5"/>
            <a:stretch>
              <a:fillRect/>
            </a:stretch>
          </a:blipFill>
        </p:spPr>
      </p:sp>
      <p:sp>
        <p:nvSpPr>
          <p:cNvPr id="14" name="Freeform 14"/>
          <p:cNvSpPr/>
          <p:nvPr/>
        </p:nvSpPr>
        <p:spPr>
          <a:xfrm>
            <a:off x="17174897" y="4170077"/>
            <a:ext cx="725858" cy="567076"/>
          </a:xfrm>
          <a:custGeom>
            <a:avLst/>
            <a:gdLst/>
            <a:ahLst/>
            <a:cxnLst/>
            <a:rect l="l" t="t" r="r" b="b"/>
            <a:pathLst>
              <a:path w="725858" h="567076">
                <a:moveTo>
                  <a:pt x="0" y="0"/>
                </a:moveTo>
                <a:lnTo>
                  <a:pt x="725858" y="0"/>
                </a:lnTo>
                <a:lnTo>
                  <a:pt x="725858" y="567076"/>
                </a:lnTo>
                <a:lnTo>
                  <a:pt x="0" y="567076"/>
                </a:lnTo>
                <a:lnTo>
                  <a:pt x="0" y="0"/>
                </a:lnTo>
                <a:close/>
              </a:path>
            </a:pathLst>
          </a:custGeom>
          <a:blipFill>
            <a:blip r:embed="rId7"/>
            <a:stretch>
              <a:fillRect/>
            </a:stretch>
          </a:blipFill>
        </p:spPr>
      </p:sp>
      <p:sp>
        <p:nvSpPr>
          <p:cNvPr id="15" name="Freeform 15"/>
          <p:cNvSpPr/>
          <p:nvPr/>
        </p:nvSpPr>
        <p:spPr>
          <a:xfrm>
            <a:off x="11203616" y="1028700"/>
            <a:ext cx="960304" cy="552175"/>
          </a:xfrm>
          <a:custGeom>
            <a:avLst/>
            <a:gdLst/>
            <a:ahLst/>
            <a:cxnLst/>
            <a:rect l="l" t="t" r="r" b="b"/>
            <a:pathLst>
              <a:path w="960304" h="552175">
                <a:moveTo>
                  <a:pt x="0" y="0"/>
                </a:moveTo>
                <a:lnTo>
                  <a:pt x="960304" y="0"/>
                </a:lnTo>
                <a:lnTo>
                  <a:pt x="960304" y="552175"/>
                </a:lnTo>
                <a:lnTo>
                  <a:pt x="0" y="552175"/>
                </a:lnTo>
                <a:lnTo>
                  <a:pt x="0" y="0"/>
                </a:lnTo>
                <a:close/>
              </a:path>
            </a:pathLst>
          </a:custGeom>
          <a:blipFill>
            <a:blip r:embed="rId8"/>
            <a:stretch>
              <a:fillRect/>
            </a:stretch>
          </a:blipFill>
        </p:spPr>
      </p:sp>
      <p:sp>
        <p:nvSpPr>
          <p:cNvPr id="16" name="Freeform 16"/>
          <p:cNvSpPr/>
          <p:nvPr/>
        </p:nvSpPr>
        <p:spPr>
          <a:xfrm>
            <a:off x="15285125" y="630040"/>
            <a:ext cx="2252701" cy="2148514"/>
          </a:xfrm>
          <a:custGeom>
            <a:avLst/>
            <a:gdLst/>
            <a:ahLst/>
            <a:cxnLst/>
            <a:rect l="l" t="t" r="r" b="b"/>
            <a:pathLst>
              <a:path w="2252701" h="2148514">
                <a:moveTo>
                  <a:pt x="0" y="0"/>
                </a:moveTo>
                <a:lnTo>
                  <a:pt x="2252701" y="0"/>
                </a:lnTo>
                <a:lnTo>
                  <a:pt x="2252701" y="2148514"/>
                </a:lnTo>
                <a:lnTo>
                  <a:pt x="0" y="2148514"/>
                </a:lnTo>
                <a:lnTo>
                  <a:pt x="0" y="0"/>
                </a:lnTo>
                <a:close/>
              </a:path>
            </a:pathLst>
          </a:custGeom>
          <a:blipFill>
            <a:blip r:embed="rId9"/>
            <a:stretch>
              <a:fillRect/>
            </a:stretch>
          </a:blipFill>
        </p:spPr>
      </p:sp>
      <p:sp>
        <p:nvSpPr>
          <p:cNvPr id="17" name="Freeform 17"/>
          <p:cNvSpPr/>
          <p:nvPr/>
        </p:nvSpPr>
        <p:spPr>
          <a:xfrm>
            <a:off x="3733800" y="113479"/>
            <a:ext cx="3657600" cy="946404"/>
          </a:xfrm>
          <a:custGeom>
            <a:avLst/>
            <a:gdLst/>
            <a:ahLst/>
            <a:cxnLst/>
            <a:rect l="l" t="t" r="r" b="b"/>
            <a:pathLst>
              <a:path w="3657600" h="946404">
                <a:moveTo>
                  <a:pt x="0" y="0"/>
                </a:moveTo>
                <a:lnTo>
                  <a:pt x="3657600" y="0"/>
                </a:lnTo>
                <a:lnTo>
                  <a:pt x="3657600" y="946404"/>
                </a:lnTo>
                <a:lnTo>
                  <a:pt x="0" y="94640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1" name="TextBox 21"/>
          <p:cNvSpPr txBox="1"/>
          <p:nvPr/>
        </p:nvSpPr>
        <p:spPr>
          <a:xfrm>
            <a:off x="1377082" y="1098130"/>
            <a:ext cx="9001131" cy="8125301"/>
          </a:xfrm>
          <a:prstGeom prst="rect">
            <a:avLst/>
          </a:prstGeom>
        </p:spPr>
        <p:txBody>
          <a:bodyPr wrap="square"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Câu b</a:t>
            </a:r>
            <a:r>
              <a:rPr lang="vi-VN" sz="4400">
                <a:latin typeface="Times New Roman" panose="02020603050405020304" pitchFamily="18" charset="0"/>
                <a:cs typeface="Times New Roman" panose="02020603050405020304" pitchFamily="18" charset="0"/>
              </a:rPr>
              <a:t>. </a:t>
            </a:r>
            <a:r>
              <a:rPr lang="vi-VN" sz="4400" i="1">
                <a:latin typeface="Times New Roman" panose="02020603050405020304" pitchFamily="18" charset="0"/>
                <a:cs typeface="Times New Roman" panose="02020603050405020304" pitchFamily="18" charset="0"/>
              </a:rPr>
              <a:t>Từ xưa đến nay </a:t>
            </a:r>
            <a:r>
              <a:rPr lang="vi-VN" sz="4400">
                <a:latin typeface="Times New Roman" panose="02020603050405020304" pitchFamily="18" charset="0"/>
                <a:cs typeface="Times New Roman" panose="02020603050405020304" pitchFamily="18" charset="0"/>
              </a:rPr>
              <a:t>(trạng ngữ 1),/</a:t>
            </a:r>
            <a:r>
              <a:rPr lang="vi-VN" sz="4400" i="1">
                <a:latin typeface="Times New Roman" panose="02020603050405020304" pitchFamily="18" charset="0"/>
                <a:cs typeface="Times New Roman" panose="02020603050405020304" pitchFamily="18" charset="0"/>
              </a:rPr>
              <a:t> mỗi khi Tổ quốc bị xâm lăng </a:t>
            </a:r>
            <a:r>
              <a:rPr lang="vi-VN" sz="4400">
                <a:latin typeface="Times New Roman" panose="02020603050405020304" pitchFamily="18" charset="0"/>
                <a:cs typeface="Times New Roman" panose="02020603050405020304" pitchFamily="18" charset="0"/>
              </a:rPr>
              <a:t>(trạng ngữ 2</a:t>
            </a:r>
            <a:r>
              <a:rPr lang="vi-VN" sz="4400" i="1">
                <a:latin typeface="Times New Roman" panose="02020603050405020304" pitchFamily="18" charset="0"/>
                <a:cs typeface="Times New Roman" panose="02020603050405020304" pitchFamily="18" charset="0"/>
              </a:rPr>
              <a:t>),/ thì tinh thần ấy </a:t>
            </a:r>
            <a:r>
              <a:rPr lang="vi-VN" sz="4400">
                <a:latin typeface="Times New Roman" panose="02020603050405020304" pitchFamily="18" charset="0"/>
                <a:cs typeface="Times New Roman" panose="02020603050405020304" pitchFamily="18" charset="0"/>
              </a:rPr>
              <a:t>(CN1</a:t>
            </a:r>
            <a:r>
              <a:rPr lang="vi-VN" sz="4400" i="1">
                <a:latin typeface="Times New Roman" panose="02020603050405020304" pitchFamily="18" charset="0"/>
                <a:cs typeface="Times New Roman" panose="02020603050405020304" pitchFamily="18" charset="0"/>
              </a:rPr>
              <a:t>)/ lại sôi nổi </a:t>
            </a:r>
            <a:r>
              <a:rPr lang="vi-VN" sz="4400">
                <a:latin typeface="Times New Roman" panose="02020603050405020304" pitchFamily="18" charset="0"/>
                <a:cs typeface="Times New Roman" panose="02020603050405020304" pitchFamily="18" charset="0"/>
              </a:rPr>
              <a:t>(VN1),//</a:t>
            </a:r>
            <a:r>
              <a:rPr lang="vi-VN" sz="4400" i="1">
                <a:latin typeface="Times New Roman" panose="02020603050405020304" pitchFamily="18" charset="0"/>
                <a:cs typeface="Times New Roman" panose="02020603050405020304" pitchFamily="18" charset="0"/>
              </a:rPr>
              <a:t> nó </a:t>
            </a:r>
            <a:r>
              <a:rPr lang="vi-VN" sz="4400">
                <a:latin typeface="Times New Roman" panose="02020603050405020304" pitchFamily="18" charset="0"/>
                <a:cs typeface="Times New Roman" panose="02020603050405020304" pitchFamily="18" charset="0"/>
              </a:rPr>
              <a:t>(CN2)/</a:t>
            </a:r>
            <a:r>
              <a:rPr lang="vi-VN" sz="4400" i="1">
                <a:latin typeface="Times New Roman" panose="02020603050405020304" pitchFamily="18" charset="0"/>
                <a:cs typeface="Times New Roman" panose="02020603050405020304" pitchFamily="18" charset="0"/>
              </a:rPr>
              <a:t> kết thành một làn sóng vô cùng mạnh mẽ, to lớn </a:t>
            </a:r>
            <a:r>
              <a:rPr lang="vi-VN" sz="4400">
                <a:latin typeface="Times New Roman" panose="02020603050405020304" pitchFamily="18" charset="0"/>
                <a:cs typeface="Times New Roman" panose="02020603050405020304" pitchFamily="18" charset="0"/>
              </a:rPr>
              <a:t>(VN2),</a:t>
            </a:r>
            <a:r>
              <a:rPr lang="vi-VN" sz="4400" i="1">
                <a:latin typeface="Times New Roman" panose="02020603050405020304" pitchFamily="18" charset="0"/>
                <a:cs typeface="Times New Roman" panose="02020603050405020304" pitchFamily="18" charset="0"/>
              </a:rPr>
              <a:t> // nó </a:t>
            </a:r>
            <a:r>
              <a:rPr lang="vi-VN" sz="4400">
                <a:latin typeface="Times New Roman" panose="02020603050405020304" pitchFamily="18" charset="0"/>
                <a:cs typeface="Times New Roman" panose="02020603050405020304" pitchFamily="18" charset="0"/>
              </a:rPr>
              <a:t>(CN3)/</a:t>
            </a:r>
            <a:r>
              <a:rPr lang="vi-VN" sz="4400" i="1">
                <a:latin typeface="Times New Roman" panose="02020603050405020304" pitchFamily="18" charset="0"/>
                <a:cs typeface="Times New Roman" panose="02020603050405020304" pitchFamily="18" charset="0"/>
              </a:rPr>
              <a:t> lướt qua mọi sự nguy hiểm, khó khó khăn </a:t>
            </a:r>
            <a:r>
              <a:rPr lang="vi-VN" sz="4400">
                <a:latin typeface="Times New Roman" panose="02020603050405020304" pitchFamily="18" charset="0"/>
                <a:cs typeface="Times New Roman" panose="02020603050405020304" pitchFamily="18" charset="0"/>
              </a:rPr>
              <a:t>(VN3</a:t>
            </a:r>
            <a:r>
              <a:rPr lang="vi-VN" sz="4400" i="1">
                <a:latin typeface="Times New Roman" panose="02020603050405020304" pitchFamily="18" charset="0"/>
                <a:cs typeface="Times New Roman" panose="02020603050405020304" pitchFamily="18" charset="0"/>
              </a:rPr>
              <a:t>), // nó </a:t>
            </a:r>
            <a:r>
              <a:rPr lang="vi-VN" sz="4400">
                <a:latin typeface="Times New Roman" panose="02020603050405020304" pitchFamily="18" charset="0"/>
                <a:cs typeface="Times New Roman" panose="02020603050405020304" pitchFamily="18" charset="0"/>
              </a:rPr>
              <a:t>(CN4)</a:t>
            </a:r>
            <a:r>
              <a:rPr lang="vi-VN" sz="4400" i="1">
                <a:latin typeface="Times New Roman" panose="02020603050405020304" pitchFamily="18" charset="0"/>
                <a:cs typeface="Times New Roman" panose="02020603050405020304" pitchFamily="18" charset="0"/>
              </a:rPr>
              <a:t> / nhấn chìm tất cả bè lũ bán nước và lũ cướp nước </a:t>
            </a:r>
            <a:r>
              <a:rPr lang="vi-VN" sz="4400">
                <a:latin typeface="Times New Roman" panose="02020603050405020304" pitchFamily="18" charset="0"/>
                <a:cs typeface="Times New Roman" panose="02020603050405020304" pitchFamily="18" charset="0"/>
              </a:rPr>
              <a:t>(VN4).</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=&gt; Câu b gồm 4 cụm chủ - vị, các cụm không bao chứa nhau, mỗi cụm làm thành một về câu =&gt; câu ghép.</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4155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2989</Words>
  <Application>Microsoft Office PowerPoint</Application>
  <PresentationFormat>Custom</PresentationFormat>
  <Paragraphs>321</Paragraphs>
  <Slides>37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#9Slide05 Amtenar</vt:lpstr>
      <vt:lpstr>#9Slide05 Araura</vt:lpstr>
      <vt:lpstr>Arial</vt:lpstr>
      <vt:lpstr>Calibri</vt:lpstr>
      <vt:lpstr>More Sugar</vt:lpstr>
      <vt:lpstr>More Sugar Thin</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Blue Illustrative Technology Product Development Presentation</dc:title>
  <dc:creator>Admin</dc:creator>
  <cp:lastModifiedBy>Admin</cp:lastModifiedBy>
  <cp:revision>78</cp:revision>
  <dcterms:created xsi:type="dcterms:W3CDTF">2006-08-16T00:00:00Z</dcterms:created>
  <dcterms:modified xsi:type="dcterms:W3CDTF">2024-12-30T02:16:31Z</dcterms:modified>
  <dc:identifier>DAGKjeX-BLo</dc:identifier>
</cp:coreProperties>
</file>