
<file path=[Content_Types].xml><?xml version="1.0" encoding="utf-8"?>
<Types xmlns="http://schemas.openxmlformats.org/package/2006/content-types">
  <Default Extension="jfif" ContentType="image/jpeg"/>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2.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72" r:id="rId2"/>
  </p:sldMasterIdLst>
  <p:notesMasterIdLst>
    <p:notesMasterId r:id="rId46"/>
  </p:notesMasterIdLst>
  <p:sldIdLst>
    <p:sldId id="298" r:id="rId3"/>
    <p:sldId id="268" r:id="rId4"/>
    <p:sldId id="299" r:id="rId5"/>
    <p:sldId id="300" r:id="rId6"/>
    <p:sldId id="280" r:id="rId7"/>
    <p:sldId id="329" r:id="rId8"/>
    <p:sldId id="330" r:id="rId9"/>
    <p:sldId id="331" r:id="rId10"/>
    <p:sldId id="332" r:id="rId11"/>
    <p:sldId id="333" r:id="rId12"/>
    <p:sldId id="334" r:id="rId13"/>
    <p:sldId id="335" r:id="rId14"/>
    <p:sldId id="336" r:id="rId15"/>
    <p:sldId id="338" r:id="rId16"/>
    <p:sldId id="270" r:id="rId17"/>
    <p:sldId id="343" r:id="rId18"/>
    <p:sldId id="342" r:id="rId19"/>
    <p:sldId id="337" r:id="rId20"/>
    <p:sldId id="301" r:id="rId21"/>
    <p:sldId id="269" r:id="rId22"/>
    <p:sldId id="293" r:id="rId23"/>
    <p:sldId id="287" r:id="rId24"/>
    <p:sldId id="271" r:id="rId25"/>
    <p:sldId id="339" r:id="rId26"/>
    <p:sldId id="303" r:id="rId27"/>
    <p:sldId id="341" r:id="rId28"/>
    <p:sldId id="344" r:id="rId29"/>
    <p:sldId id="345" r:id="rId30"/>
    <p:sldId id="304" r:id="rId31"/>
    <p:sldId id="340" r:id="rId32"/>
    <p:sldId id="346" r:id="rId33"/>
    <p:sldId id="347" r:id="rId34"/>
    <p:sldId id="348" r:id="rId35"/>
    <p:sldId id="349" r:id="rId36"/>
    <p:sldId id="353" r:id="rId37"/>
    <p:sldId id="282" r:id="rId38"/>
    <p:sldId id="324" r:id="rId39"/>
    <p:sldId id="279" r:id="rId40"/>
    <p:sldId id="351" r:id="rId41"/>
    <p:sldId id="352" r:id="rId42"/>
    <p:sldId id="289" r:id="rId43"/>
    <p:sldId id="278" r:id="rId44"/>
    <p:sldId id="327" r:id="rId45"/>
  </p:sldIdLst>
  <p:sldSz cx="12192000" cy="6858000"/>
  <p:notesSz cx="6858000" cy="9144000"/>
  <p:custDataLst>
    <p:tags r:id="rId47"/>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4B567"/>
    <a:srgbClr val="201943"/>
    <a:srgbClr val="1B143E"/>
    <a:srgbClr val="343A6C"/>
    <a:srgbClr val="DDD7BF"/>
    <a:srgbClr val="EAE5D2"/>
    <a:srgbClr val="FF940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72" d="100"/>
          <a:sy n="72" d="100"/>
        </p:scale>
        <p:origin x="660" y="78"/>
      </p:cViewPr>
      <p:guideLst/>
    </p:cSldViewPr>
  </p:slideViewPr>
  <p:notesTextViewPr>
    <p:cViewPr>
      <p:scale>
        <a:sx n="3" d="2"/>
        <a:sy n="3" d="2"/>
      </p:scale>
      <p:origin x="0" y="0"/>
    </p:cViewPr>
  </p:notesTextViewPr>
  <p:sorterViewPr>
    <p:cViewPr>
      <p:scale>
        <a:sx n="33" d="100"/>
        <a:sy n="33"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tags" Target="tags/tag1.xml"/><Relationship Id="rId50"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tableStyles" Target="tableStyle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notesMaster" Target="notesMasters/notesMaster1.xml"/><Relationship Id="rId20" Type="http://schemas.openxmlformats.org/officeDocument/2006/relationships/slide" Target="slides/slide18.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字魂59号-创粗黑" panose="00000500000000000000" pitchFamily="2" charset="-122"/>
                <a:ea typeface="字魂59号-创粗黑" panose="00000500000000000000" pitchFamily="2"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字魂59号-创粗黑" panose="00000500000000000000" pitchFamily="2" charset="-122"/>
                <a:ea typeface="字魂59号-创粗黑" panose="00000500000000000000" pitchFamily="2" charset="-122"/>
              </a:defRPr>
            </a:lvl1pPr>
          </a:lstStyle>
          <a:p>
            <a:fld id="{AD74C198-E334-4558-B57F-8DD216361AC6}" type="datetimeFigureOut">
              <a:rPr lang="zh-CN" altLang="en-US" smtClean="0"/>
              <a:pPr/>
              <a:t>2024/4/28</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字魂59号-创粗黑" panose="00000500000000000000" pitchFamily="2" charset="-122"/>
                <a:ea typeface="字魂59号-创粗黑" panose="00000500000000000000" pitchFamily="2"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字魂59号-创粗黑" panose="00000500000000000000" pitchFamily="2" charset="-122"/>
                <a:ea typeface="字魂59号-创粗黑" panose="00000500000000000000" pitchFamily="2" charset="-122"/>
              </a:defRPr>
            </a:lvl1pPr>
          </a:lstStyle>
          <a:p>
            <a:fld id="{36EEF54E-B17F-415E-B6E7-9F6DA9A93262}" type="slidenum">
              <a:rPr lang="zh-CN" altLang="en-US" smtClean="0"/>
              <a:pPr/>
              <a:t>‹#›</a:t>
            </a:fld>
            <a:endParaRPr lang="zh-CN" altLang="en-US" dirty="0"/>
          </a:p>
        </p:txBody>
      </p:sp>
    </p:spTree>
    <p:extLst>
      <p:ext uri="{BB962C8B-B14F-4D97-AF65-F5344CB8AC3E}">
        <p14:creationId xmlns:p14="http://schemas.microsoft.com/office/powerpoint/2010/main" val="41234955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字魂59号-创粗黑" panose="00000500000000000000" pitchFamily="2" charset="-122"/>
        <a:ea typeface="字魂59号-创粗黑" panose="00000500000000000000" pitchFamily="2" charset="-122"/>
        <a:cs typeface="+mn-cs"/>
      </a:defRPr>
    </a:lvl1pPr>
    <a:lvl2pPr marL="457200" algn="l" defTabSz="914400" rtl="0" eaLnBrk="1" latinLnBrk="0" hangingPunct="1">
      <a:defRPr sz="1200" kern="1200">
        <a:solidFill>
          <a:schemeClr val="tx1"/>
        </a:solidFill>
        <a:latin typeface="字魂59号-创粗黑" panose="00000500000000000000" pitchFamily="2" charset="-122"/>
        <a:ea typeface="字魂59号-创粗黑" panose="00000500000000000000" pitchFamily="2" charset="-122"/>
        <a:cs typeface="+mn-cs"/>
      </a:defRPr>
    </a:lvl2pPr>
    <a:lvl3pPr marL="914400" algn="l" defTabSz="914400" rtl="0" eaLnBrk="1" latinLnBrk="0" hangingPunct="1">
      <a:defRPr sz="1200" kern="1200">
        <a:solidFill>
          <a:schemeClr val="tx1"/>
        </a:solidFill>
        <a:latin typeface="字魂59号-创粗黑" panose="00000500000000000000" pitchFamily="2" charset="-122"/>
        <a:ea typeface="字魂59号-创粗黑" panose="00000500000000000000" pitchFamily="2" charset="-122"/>
        <a:cs typeface="+mn-cs"/>
      </a:defRPr>
    </a:lvl3pPr>
    <a:lvl4pPr marL="1371600" algn="l" defTabSz="914400" rtl="0" eaLnBrk="1" latinLnBrk="0" hangingPunct="1">
      <a:defRPr sz="1200" kern="1200">
        <a:solidFill>
          <a:schemeClr val="tx1"/>
        </a:solidFill>
        <a:latin typeface="字魂59号-创粗黑" panose="00000500000000000000" pitchFamily="2" charset="-122"/>
        <a:ea typeface="字魂59号-创粗黑" panose="00000500000000000000" pitchFamily="2" charset="-122"/>
        <a:cs typeface="+mn-cs"/>
      </a:defRPr>
    </a:lvl4pPr>
    <a:lvl5pPr marL="1828800" algn="l" defTabSz="914400" rtl="0" eaLnBrk="1" latinLnBrk="0" hangingPunct="1">
      <a:defRPr sz="1200" kern="1200">
        <a:solidFill>
          <a:schemeClr val="tx1"/>
        </a:solidFill>
        <a:latin typeface="字魂59号-创粗黑" panose="00000500000000000000" pitchFamily="2" charset="-122"/>
        <a:ea typeface="字魂59号-创粗黑" panose="00000500000000000000"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EEF54E-B17F-415E-B6E7-9F6DA9A93262}" type="slidenum">
              <a:rPr lang="zh-CN" altLang="en-US" smtClean="0"/>
              <a:t>1</a:t>
            </a:fld>
            <a:endParaRPr lang="zh-CN" altLang="en-US"/>
          </a:p>
        </p:txBody>
      </p:sp>
    </p:spTree>
    <p:extLst>
      <p:ext uri="{BB962C8B-B14F-4D97-AF65-F5344CB8AC3E}">
        <p14:creationId xmlns:p14="http://schemas.microsoft.com/office/powerpoint/2010/main" val="4588835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EEF54E-B17F-415E-B6E7-9F6DA9A93262}" type="slidenum">
              <a:rPr lang="zh-CN" altLang="en-US" smtClean="0"/>
              <a:t>19</a:t>
            </a:fld>
            <a:endParaRPr lang="zh-CN" altLang="en-US"/>
          </a:p>
        </p:txBody>
      </p:sp>
    </p:spTree>
    <p:extLst>
      <p:ext uri="{BB962C8B-B14F-4D97-AF65-F5344CB8AC3E}">
        <p14:creationId xmlns:p14="http://schemas.microsoft.com/office/powerpoint/2010/main" val="3107376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EEF54E-B17F-415E-B6E7-9F6DA9A93262}" type="slidenum">
              <a:rPr lang="zh-CN" altLang="en-US" smtClean="0"/>
              <a:t>20</a:t>
            </a:fld>
            <a:endParaRPr lang="zh-CN" altLang="en-US"/>
          </a:p>
        </p:txBody>
      </p:sp>
    </p:spTree>
    <p:extLst>
      <p:ext uri="{BB962C8B-B14F-4D97-AF65-F5344CB8AC3E}">
        <p14:creationId xmlns:p14="http://schemas.microsoft.com/office/powerpoint/2010/main" val="16007302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EEF54E-B17F-415E-B6E7-9F6DA9A93262}" type="slidenum">
              <a:rPr lang="zh-CN" altLang="en-US" smtClean="0"/>
              <a:t>21</a:t>
            </a:fld>
            <a:endParaRPr lang="zh-CN" altLang="en-US"/>
          </a:p>
        </p:txBody>
      </p:sp>
    </p:spTree>
    <p:extLst>
      <p:ext uri="{BB962C8B-B14F-4D97-AF65-F5344CB8AC3E}">
        <p14:creationId xmlns:p14="http://schemas.microsoft.com/office/powerpoint/2010/main" val="15387717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EEF54E-B17F-415E-B6E7-9F6DA9A93262}" type="slidenum">
              <a:rPr lang="zh-CN" altLang="en-US" smtClean="0"/>
              <a:t>22</a:t>
            </a:fld>
            <a:endParaRPr lang="zh-CN" altLang="en-US"/>
          </a:p>
        </p:txBody>
      </p:sp>
    </p:spTree>
    <p:extLst>
      <p:ext uri="{BB962C8B-B14F-4D97-AF65-F5344CB8AC3E}">
        <p14:creationId xmlns:p14="http://schemas.microsoft.com/office/powerpoint/2010/main" val="35768880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EEF54E-B17F-415E-B6E7-9F6DA9A93262}" type="slidenum">
              <a:rPr lang="zh-CN" altLang="en-US" smtClean="0"/>
              <a:t>23</a:t>
            </a:fld>
            <a:endParaRPr lang="zh-CN" altLang="en-US"/>
          </a:p>
        </p:txBody>
      </p:sp>
    </p:spTree>
    <p:extLst>
      <p:ext uri="{BB962C8B-B14F-4D97-AF65-F5344CB8AC3E}">
        <p14:creationId xmlns:p14="http://schemas.microsoft.com/office/powerpoint/2010/main" val="27244994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EEF54E-B17F-415E-B6E7-9F6DA9A93262}" type="slidenum">
              <a:rPr lang="zh-CN" altLang="en-US" smtClean="0"/>
              <a:t>25</a:t>
            </a:fld>
            <a:endParaRPr lang="zh-CN" altLang="en-US"/>
          </a:p>
        </p:txBody>
      </p:sp>
    </p:spTree>
    <p:extLst>
      <p:ext uri="{BB962C8B-B14F-4D97-AF65-F5344CB8AC3E}">
        <p14:creationId xmlns:p14="http://schemas.microsoft.com/office/powerpoint/2010/main" val="157429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EEF54E-B17F-415E-B6E7-9F6DA9A93262}" type="slidenum">
              <a:rPr lang="zh-CN" altLang="en-US" smtClean="0">
                <a:solidFill>
                  <a:prstClr val="black"/>
                </a:solidFill>
              </a:rPr>
              <a:pPr/>
              <a:t>26</a:t>
            </a:fld>
            <a:endParaRPr lang="zh-CN" altLang="en-US">
              <a:solidFill>
                <a:prstClr val="black"/>
              </a:solidFill>
            </a:endParaRPr>
          </a:p>
        </p:txBody>
      </p:sp>
    </p:spTree>
    <p:extLst>
      <p:ext uri="{BB962C8B-B14F-4D97-AF65-F5344CB8AC3E}">
        <p14:creationId xmlns:p14="http://schemas.microsoft.com/office/powerpoint/2010/main" val="22970179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EEF54E-B17F-415E-B6E7-9F6DA9A93262}" type="slidenum">
              <a:rPr lang="zh-CN" altLang="en-US" smtClean="0">
                <a:solidFill>
                  <a:prstClr val="black"/>
                </a:solidFill>
              </a:rPr>
              <a:pPr/>
              <a:t>27</a:t>
            </a:fld>
            <a:endParaRPr lang="zh-CN" altLang="en-US">
              <a:solidFill>
                <a:prstClr val="black"/>
              </a:solidFill>
            </a:endParaRPr>
          </a:p>
        </p:txBody>
      </p:sp>
    </p:spTree>
    <p:extLst>
      <p:ext uri="{BB962C8B-B14F-4D97-AF65-F5344CB8AC3E}">
        <p14:creationId xmlns:p14="http://schemas.microsoft.com/office/powerpoint/2010/main" val="30443077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EEF54E-B17F-415E-B6E7-9F6DA9A93262}" type="slidenum">
              <a:rPr lang="zh-CN" altLang="en-US" smtClean="0">
                <a:solidFill>
                  <a:prstClr val="black"/>
                </a:solidFill>
              </a:rPr>
              <a:pPr/>
              <a:t>28</a:t>
            </a:fld>
            <a:endParaRPr lang="zh-CN" altLang="en-US">
              <a:solidFill>
                <a:prstClr val="black"/>
              </a:solidFill>
            </a:endParaRPr>
          </a:p>
        </p:txBody>
      </p:sp>
    </p:spTree>
    <p:extLst>
      <p:ext uri="{BB962C8B-B14F-4D97-AF65-F5344CB8AC3E}">
        <p14:creationId xmlns:p14="http://schemas.microsoft.com/office/powerpoint/2010/main" val="25864494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EEF54E-B17F-415E-B6E7-9F6DA9A93262}" type="slidenum">
              <a:rPr lang="zh-CN" altLang="en-US" smtClean="0"/>
              <a:t>29</a:t>
            </a:fld>
            <a:endParaRPr lang="zh-CN" altLang="en-US"/>
          </a:p>
        </p:txBody>
      </p:sp>
    </p:spTree>
    <p:extLst>
      <p:ext uri="{BB962C8B-B14F-4D97-AF65-F5344CB8AC3E}">
        <p14:creationId xmlns:p14="http://schemas.microsoft.com/office/powerpoint/2010/main" val="21293751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EEF54E-B17F-415E-B6E7-9F6DA9A93262}" type="slidenum">
              <a:rPr lang="zh-CN" altLang="en-US" smtClean="0"/>
              <a:t>2</a:t>
            </a:fld>
            <a:endParaRPr lang="zh-CN" altLang="en-US"/>
          </a:p>
        </p:txBody>
      </p:sp>
    </p:spTree>
    <p:extLst>
      <p:ext uri="{BB962C8B-B14F-4D97-AF65-F5344CB8AC3E}">
        <p14:creationId xmlns:p14="http://schemas.microsoft.com/office/powerpoint/2010/main" val="406183784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EEF54E-B17F-415E-B6E7-9F6DA9A93262}" type="slidenum">
              <a:rPr lang="zh-CN" altLang="en-US" smtClean="0">
                <a:solidFill>
                  <a:prstClr val="black"/>
                </a:solidFill>
              </a:rPr>
              <a:pPr/>
              <a:t>30</a:t>
            </a:fld>
            <a:endParaRPr lang="zh-CN" altLang="en-US">
              <a:solidFill>
                <a:prstClr val="black"/>
              </a:solidFill>
            </a:endParaRPr>
          </a:p>
        </p:txBody>
      </p:sp>
    </p:spTree>
    <p:extLst>
      <p:ext uri="{BB962C8B-B14F-4D97-AF65-F5344CB8AC3E}">
        <p14:creationId xmlns:p14="http://schemas.microsoft.com/office/powerpoint/2010/main" val="208685736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EEF54E-B17F-415E-B6E7-9F6DA9A93262}" type="slidenum">
              <a:rPr lang="zh-CN" altLang="en-US" smtClean="0">
                <a:solidFill>
                  <a:prstClr val="black"/>
                </a:solidFill>
              </a:rPr>
              <a:pPr/>
              <a:t>31</a:t>
            </a:fld>
            <a:endParaRPr lang="zh-CN" altLang="en-US">
              <a:solidFill>
                <a:prstClr val="black"/>
              </a:solidFill>
            </a:endParaRPr>
          </a:p>
        </p:txBody>
      </p:sp>
    </p:spTree>
    <p:extLst>
      <p:ext uri="{BB962C8B-B14F-4D97-AF65-F5344CB8AC3E}">
        <p14:creationId xmlns:p14="http://schemas.microsoft.com/office/powerpoint/2010/main" val="253976641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EEF54E-B17F-415E-B6E7-9F6DA9A93262}" type="slidenum">
              <a:rPr lang="zh-CN" altLang="en-US" smtClean="0">
                <a:solidFill>
                  <a:prstClr val="black"/>
                </a:solidFill>
              </a:rPr>
              <a:pPr/>
              <a:t>32</a:t>
            </a:fld>
            <a:endParaRPr lang="zh-CN" altLang="en-US">
              <a:solidFill>
                <a:prstClr val="black"/>
              </a:solidFill>
            </a:endParaRPr>
          </a:p>
        </p:txBody>
      </p:sp>
    </p:spTree>
    <p:extLst>
      <p:ext uri="{BB962C8B-B14F-4D97-AF65-F5344CB8AC3E}">
        <p14:creationId xmlns:p14="http://schemas.microsoft.com/office/powerpoint/2010/main" val="115694300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EEF54E-B17F-415E-B6E7-9F6DA9A93262}" type="slidenum">
              <a:rPr lang="zh-CN" altLang="en-US" smtClean="0">
                <a:solidFill>
                  <a:prstClr val="black"/>
                </a:solidFill>
              </a:rPr>
              <a:pPr/>
              <a:t>33</a:t>
            </a:fld>
            <a:endParaRPr lang="zh-CN" altLang="en-US">
              <a:solidFill>
                <a:prstClr val="black"/>
              </a:solidFill>
            </a:endParaRPr>
          </a:p>
        </p:txBody>
      </p:sp>
    </p:spTree>
    <p:extLst>
      <p:ext uri="{BB962C8B-B14F-4D97-AF65-F5344CB8AC3E}">
        <p14:creationId xmlns:p14="http://schemas.microsoft.com/office/powerpoint/2010/main" val="429202439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EEF54E-B17F-415E-B6E7-9F6DA9A93262}" type="slidenum">
              <a:rPr lang="zh-CN" altLang="en-US" smtClean="0">
                <a:solidFill>
                  <a:prstClr val="black"/>
                </a:solidFill>
              </a:rPr>
              <a:pPr/>
              <a:t>34</a:t>
            </a:fld>
            <a:endParaRPr lang="zh-CN" altLang="en-US">
              <a:solidFill>
                <a:prstClr val="black"/>
              </a:solidFill>
            </a:endParaRPr>
          </a:p>
        </p:txBody>
      </p:sp>
    </p:spTree>
    <p:extLst>
      <p:ext uri="{BB962C8B-B14F-4D97-AF65-F5344CB8AC3E}">
        <p14:creationId xmlns:p14="http://schemas.microsoft.com/office/powerpoint/2010/main" val="233908521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EEF54E-B17F-415E-B6E7-9F6DA9A93262}" type="slidenum">
              <a:rPr lang="zh-CN" altLang="en-US" smtClean="0">
                <a:solidFill>
                  <a:prstClr val="black"/>
                </a:solidFill>
              </a:rPr>
              <a:pPr/>
              <a:t>35</a:t>
            </a:fld>
            <a:endParaRPr lang="zh-CN" altLang="en-US">
              <a:solidFill>
                <a:prstClr val="black"/>
              </a:solidFill>
            </a:endParaRPr>
          </a:p>
        </p:txBody>
      </p:sp>
    </p:spTree>
    <p:extLst>
      <p:ext uri="{BB962C8B-B14F-4D97-AF65-F5344CB8AC3E}">
        <p14:creationId xmlns:p14="http://schemas.microsoft.com/office/powerpoint/2010/main" val="75230281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EEF54E-B17F-415E-B6E7-9F6DA9A93262}" type="slidenum">
              <a:rPr lang="zh-CN" altLang="en-US" smtClean="0"/>
              <a:t>36</a:t>
            </a:fld>
            <a:endParaRPr lang="zh-CN" altLang="en-US"/>
          </a:p>
        </p:txBody>
      </p:sp>
    </p:spTree>
    <p:extLst>
      <p:ext uri="{BB962C8B-B14F-4D97-AF65-F5344CB8AC3E}">
        <p14:creationId xmlns:p14="http://schemas.microsoft.com/office/powerpoint/2010/main" val="13391118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EEF54E-B17F-415E-B6E7-9F6DA9A93262}" type="slidenum">
              <a:rPr lang="zh-CN" altLang="en-US" smtClean="0"/>
              <a:t>37</a:t>
            </a:fld>
            <a:endParaRPr lang="zh-CN" altLang="en-US"/>
          </a:p>
        </p:txBody>
      </p:sp>
    </p:spTree>
    <p:extLst>
      <p:ext uri="{BB962C8B-B14F-4D97-AF65-F5344CB8AC3E}">
        <p14:creationId xmlns:p14="http://schemas.microsoft.com/office/powerpoint/2010/main" val="282266191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EEF54E-B17F-415E-B6E7-9F6DA9A93262}" type="slidenum">
              <a:rPr lang="zh-CN" altLang="en-US" smtClean="0"/>
              <a:t>38</a:t>
            </a:fld>
            <a:endParaRPr lang="zh-CN" altLang="en-US"/>
          </a:p>
        </p:txBody>
      </p:sp>
    </p:spTree>
    <p:extLst>
      <p:ext uri="{BB962C8B-B14F-4D97-AF65-F5344CB8AC3E}">
        <p14:creationId xmlns:p14="http://schemas.microsoft.com/office/powerpoint/2010/main" val="404915774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EEF54E-B17F-415E-B6E7-9F6DA9A93262}" type="slidenum">
              <a:rPr lang="zh-CN" altLang="en-US" smtClean="0">
                <a:solidFill>
                  <a:prstClr val="black"/>
                </a:solidFill>
              </a:rPr>
              <a:pPr/>
              <a:t>39</a:t>
            </a:fld>
            <a:endParaRPr lang="zh-CN" altLang="en-US">
              <a:solidFill>
                <a:prstClr val="black"/>
              </a:solidFill>
            </a:endParaRPr>
          </a:p>
        </p:txBody>
      </p:sp>
    </p:spTree>
    <p:extLst>
      <p:ext uri="{BB962C8B-B14F-4D97-AF65-F5344CB8AC3E}">
        <p14:creationId xmlns:p14="http://schemas.microsoft.com/office/powerpoint/2010/main" val="450519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EEF54E-B17F-415E-B6E7-9F6DA9A93262}" type="slidenum">
              <a:rPr lang="zh-CN" altLang="en-US" smtClean="0"/>
              <a:t>3</a:t>
            </a:fld>
            <a:endParaRPr lang="zh-CN" altLang="en-US"/>
          </a:p>
        </p:txBody>
      </p:sp>
    </p:spTree>
    <p:extLst>
      <p:ext uri="{BB962C8B-B14F-4D97-AF65-F5344CB8AC3E}">
        <p14:creationId xmlns:p14="http://schemas.microsoft.com/office/powerpoint/2010/main" val="306816185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EEF54E-B17F-415E-B6E7-9F6DA9A93262}" type="slidenum">
              <a:rPr lang="zh-CN" altLang="en-US" smtClean="0">
                <a:solidFill>
                  <a:prstClr val="black"/>
                </a:solidFill>
              </a:rPr>
              <a:pPr/>
              <a:t>40</a:t>
            </a:fld>
            <a:endParaRPr lang="zh-CN" altLang="en-US">
              <a:solidFill>
                <a:prstClr val="black"/>
              </a:solidFill>
            </a:endParaRPr>
          </a:p>
        </p:txBody>
      </p:sp>
    </p:spTree>
    <p:extLst>
      <p:ext uri="{BB962C8B-B14F-4D97-AF65-F5344CB8AC3E}">
        <p14:creationId xmlns:p14="http://schemas.microsoft.com/office/powerpoint/2010/main" val="426565666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EEF54E-B17F-415E-B6E7-9F6DA9A93262}" type="slidenum">
              <a:rPr lang="zh-CN" altLang="en-US" smtClean="0"/>
              <a:t>41</a:t>
            </a:fld>
            <a:endParaRPr lang="zh-CN" altLang="en-US"/>
          </a:p>
        </p:txBody>
      </p:sp>
    </p:spTree>
    <p:extLst>
      <p:ext uri="{BB962C8B-B14F-4D97-AF65-F5344CB8AC3E}">
        <p14:creationId xmlns:p14="http://schemas.microsoft.com/office/powerpoint/2010/main" val="179280989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EEF54E-B17F-415E-B6E7-9F6DA9A93262}" type="slidenum">
              <a:rPr lang="zh-CN" altLang="en-US" smtClean="0"/>
              <a:t>42</a:t>
            </a:fld>
            <a:endParaRPr lang="zh-CN" altLang="en-US"/>
          </a:p>
        </p:txBody>
      </p:sp>
    </p:spTree>
    <p:extLst>
      <p:ext uri="{BB962C8B-B14F-4D97-AF65-F5344CB8AC3E}">
        <p14:creationId xmlns:p14="http://schemas.microsoft.com/office/powerpoint/2010/main" val="131753719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EEF54E-B17F-415E-B6E7-9F6DA9A93262}" type="slidenum">
              <a:rPr lang="zh-CN" altLang="en-US" smtClean="0"/>
              <a:t>43</a:t>
            </a:fld>
            <a:endParaRPr lang="zh-CN" altLang="en-US"/>
          </a:p>
        </p:txBody>
      </p:sp>
    </p:spTree>
    <p:extLst>
      <p:ext uri="{BB962C8B-B14F-4D97-AF65-F5344CB8AC3E}">
        <p14:creationId xmlns:p14="http://schemas.microsoft.com/office/powerpoint/2010/main" val="40832368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EEF54E-B17F-415E-B6E7-9F6DA9A93262}" type="slidenum">
              <a:rPr lang="zh-CN" altLang="en-US" smtClean="0"/>
              <a:t>4</a:t>
            </a:fld>
            <a:endParaRPr lang="zh-CN" altLang="en-US"/>
          </a:p>
        </p:txBody>
      </p:sp>
    </p:spTree>
    <p:extLst>
      <p:ext uri="{BB962C8B-B14F-4D97-AF65-F5344CB8AC3E}">
        <p14:creationId xmlns:p14="http://schemas.microsoft.com/office/powerpoint/2010/main" val="33130388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EEF54E-B17F-415E-B6E7-9F6DA9A93262}" type="slidenum">
              <a:rPr lang="zh-CN" altLang="en-US" smtClean="0"/>
              <a:t>5</a:t>
            </a:fld>
            <a:endParaRPr lang="zh-CN" altLang="en-US"/>
          </a:p>
        </p:txBody>
      </p:sp>
    </p:spTree>
    <p:extLst>
      <p:ext uri="{BB962C8B-B14F-4D97-AF65-F5344CB8AC3E}">
        <p14:creationId xmlns:p14="http://schemas.microsoft.com/office/powerpoint/2010/main" val="16686188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EEF54E-B17F-415E-B6E7-9F6DA9A93262}" type="slidenum">
              <a:rPr lang="zh-CN" altLang="en-US" smtClean="0">
                <a:solidFill>
                  <a:prstClr val="black"/>
                </a:solidFill>
              </a:rPr>
              <a:pPr/>
              <a:t>6</a:t>
            </a:fld>
            <a:endParaRPr lang="zh-CN" altLang="en-US">
              <a:solidFill>
                <a:prstClr val="black"/>
              </a:solidFill>
            </a:endParaRPr>
          </a:p>
        </p:txBody>
      </p:sp>
    </p:spTree>
    <p:extLst>
      <p:ext uri="{BB962C8B-B14F-4D97-AF65-F5344CB8AC3E}">
        <p14:creationId xmlns:p14="http://schemas.microsoft.com/office/powerpoint/2010/main" val="23549716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EEF54E-B17F-415E-B6E7-9F6DA9A93262}" type="slidenum">
              <a:rPr lang="zh-CN" altLang="en-US" smtClean="0"/>
              <a:t>15</a:t>
            </a:fld>
            <a:endParaRPr lang="zh-CN" altLang="en-US"/>
          </a:p>
        </p:txBody>
      </p:sp>
    </p:spTree>
    <p:extLst>
      <p:ext uri="{BB962C8B-B14F-4D97-AF65-F5344CB8AC3E}">
        <p14:creationId xmlns:p14="http://schemas.microsoft.com/office/powerpoint/2010/main" val="7095764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EEF54E-B17F-415E-B6E7-9F6DA9A93262}" type="slidenum">
              <a:rPr lang="zh-CN" altLang="en-US" smtClean="0">
                <a:solidFill>
                  <a:prstClr val="black"/>
                </a:solidFill>
              </a:rPr>
              <a:pPr/>
              <a:t>16</a:t>
            </a:fld>
            <a:endParaRPr lang="zh-CN" altLang="en-US">
              <a:solidFill>
                <a:prstClr val="black"/>
              </a:solidFill>
            </a:endParaRPr>
          </a:p>
        </p:txBody>
      </p:sp>
    </p:spTree>
    <p:extLst>
      <p:ext uri="{BB962C8B-B14F-4D97-AF65-F5344CB8AC3E}">
        <p14:creationId xmlns:p14="http://schemas.microsoft.com/office/powerpoint/2010/main" val="25140413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EEF54E-B17F-415E-B6E7-9F6DA9A93262}" type="slidenum">
              <a:rPr lang="zh-CN" altLang="en-US" smtClean="0">
                <a:solidFill>
                  <a:prstClr val="black"/>
                </a:solidFill>
              </a:rPr>
              <a:pPr/>
              <a:t>17</a:t>
            </a:fld>
            <a:endParaRPr lang="zh-CN" altLang="en-US">
              <a:solidFill>
                <a:prstClr val="black"/>
              </a:solidFill>
            </a:endParaRPr>
          </a:p>
        </p:txBody>
      </p:sp>
    </p:spTree>
    <p:extLst>
      <p:ext uri="{BB962C8B-B14F-4D97-AF65-F5344CB8AC3E}">
        <p14:creationId xmlns:p14="http://schemas.microsoft.com/office/powerpoint/2010/main" val="10325832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0157B78-494D-42B9-9EAD-6E21D11C46B0}" type="datetimeFigureOut">
              <a:rPr lang="en-US" smtClean="0">
                <a:solidFill>
                  <a:prstClr val="black">
                    <a:tint val="75000"/>
                  </a:prstClr>
                </a:solidFill>
              </a:rPr>
              <a:pPr/>
              <a:t>4/28/2024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48B62776-71AE-4BDC-8FFF-83B82BABF2D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996859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0157B78-494D-42B9-9EAD-6E21D11C46B0}" type="datetimeFigureOut">
              <a:rPr lang="en-US" smtClean="0">
                <a:solidFill>
                  <a:prstClr val="black">
                    <a:tint val="75000"/>
                  </a:prstClr>
                </a:solidFill>
              </a:rPr>
              <a:pPr/>
              <a:t>4/28/2024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8B62776-71AE-4BDC-8FFF-83B82BABF2D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2468373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0157B78-494D-42B9-9EAD-6E21D11C46B0}" type="datetimeFigureOut">
              <a:rPr lang="en-US" smtClean="0">
                <a:solidFill>
                  <a:prstClr val="black">
                    <a:tint val="75000"/>
                  </a:prstClr>
                </a:solidFill>
              </a:rPr>
              <a:pPr/>
              <a:t>4/28/2024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8B62776-71AE-4BDC-8FFF-83B82BABF2D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356213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0157B78-494D-42B9-9EAD-6E21D11C46B0}" type="datetimeFigureOut">
              <a:rPr lang="en-US" smtClean="0">
                <a:solidFill>
                  <a:prstClr val="black">
                    <a:tint val="75000"/>
                  </a:prstClr>
                </a:solidFill>
              </a:rPr>
              <a:pPr/>
              <a:t>4/28/2024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8B62776-71AE-4BDC-8FFF-83B82BABF2D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904227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0157B78-494D-42B9-9EAD-6E21D11C46B0}" type="datetimeFigureOut">
              <a:rPr lang="en-US" smtClean="0">
                <a:solidFill>
                  <a:prstClr val="black">
                    <a:tint val="75000"/>
                  </a:prstClr>
                </a:solidFill>
              </a:rPr>
              <a:pPr/>
              <a:t>4/28/2024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8B62776-71AE-4BDC-8FFF-83B82BABF2D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7525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0157B78-494D-42B9-9EAD-6E21D11C46B0}" type="datetimeFigureOut">
              <a:rPr lang="en-US" smtClean="0">
                <a:solidFill>
                  <a:prstClr val="black">
                    <a:tint val="75000"/>
                  </a:prstClr>
                </a:solidFill>
              </a:rPr>
              <a:pPr/>
              <a:t>4/28/2024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8B62776-71AE-4BDC-8FFF-83B82BABF2D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157589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0157B78-494D-42B9-9EAD-6E21D11C46B0}" type="datetimeFigureOut">
              <a:rPr lang="en-US" smtClean="0">
                <a:solidFill>
                  <a:prstClr val="black">
                    <a:tint val="75000"/>
                  </a:prstClr>
                </a:solidFill>
              </a:rPr>
              <a:pPr/>
              <a:t>4/28/2024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48B62776-71AE-4BDC-8FFF-83B82BABF2D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809299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0157B78-494D-42B9-9EAD-6E21D11C46B0}" type="datetimeFigureOut">
              <a:rPr lang="en-US" smtClean="0">
                <a:solidFill>
                  <a:prstClr val="black">
                    <a:tint val="75000"/>
                  </a:prstClr>
                </a:solidFill>
              </a:rPr>
              <a:pPr/>
              <a:t>4/28/2024</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48B62776-71AE-4BDC-8FFF-83B82BABF2D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557466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0157B78-494D-42B9-9EAD-6E21D11C46B0}" type="datetimeFigureOut">
              <a:rPr lang="en-US" smtClean="0">
                <a:solidFill>
                  <a:prstClr val="black">
                    <a:tint val="75000"/>
                  </a:prstClr>
                </a:solidFill>
              </a:rPr>
              <a:pPr/>
              <a:t>4/28/2024</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48B62776-71AE-4BDC-8FFF-83B82BABF2D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05155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0157B78-494D-42B9-9EAD-6E21D11C46B0}" type="datetimeFigureOut">
              <a:rPr lang="en-US" smtClean="0">
                <a:solidFill>
                  <a:prstClr val="black">
                    <a:tint val="75000"/>
                  </a:prstClr>
                </a:solidFill>
              </a:rPr>
              <a:pPr/>
              <a:t>4/28/2024</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48B62776-71AE-4BDC-8FFF-83B82BABF2D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338872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0157B78-494D-42B9-9EAD-6E21D11C46B0}" type="datetimeFigureOut">
              <a:rPr lang="en-US" smtClean="0">
                <a:solidFill>
                  <a:prstClr val="black">
                    <a:tint val="75000"/>
                  </a:prstClr>
                </a:solidFill>
              </a:rPr>
              <a:pPr/>
              <a:t>4/28/2024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48B62776-71AE-4BDC-8FFF-83B82BABF2D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58593509"/>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201943"/>
        </a:solidFill>
        <a:effectLst/>
      </p:bgPr>
    </p:bg>
    <p:spTree>
      <p:nvGrpSpPr>
        <p:cNvPr id="1" name=""/>
        <p:cNvGrpSpPr/>
        <p:nvPr/>
      </p:nvGrpSpPr>
      <p:grpSpPr>
        <a:xfrm>
          <a:off x="0" y="0"/>
          <a:ext cx="0" cy="0"/>
          <a:chOff x="0" y="0"/>
          <a:chExt cx="0" cy="0"/>
        </a:xfrm>
      </p:grpSpPr>
      <p:sp>
        <p:nvSpPr>
          <p:cNvPr id="7" name="文本框 6"/>
          <p:cNvSpPr txBox="1"/>
          <p:nvPr userDrawn="1"/>
        </p:nvSpPr>
        <p:spPr>
          <a:xfrm>
            <a:off x="4318000" y="2971800"/>
            <a:ext cx="3556000" cy="229870"/>
          </a:xfrm>
          <a:prstGeom prst="rect">
            <a:avLst/>
          </a:prstGeom>
          <a:noFill/>
        </p:spPr>
        <p:txBody>
          <a:bodyPr wrap="square" rtlCol="0">
            <a:spAutoFit/>
          </a:bodyPr>
          <a:lstStyle/>
          <a:p>
            <a:r>
              <a:rPr lang="zh-CN" altLang="en-US" sz="300" dirty="0">
                <a:solidFill>
                  <a:srgbClr val="201943"/>
                </a:solidFill>
                <a:latin typeface="字魂59号-创粗黑" panose="00000500000000000000" pitchFamily="2" charset="-122"/>
                <a:ea typeface="字魂59号-创粗黑" panose="00000500000000000000" pitchFamily="2" charset="-122"/>
                <a:sym typeface="+mn-ea"/>
              </a:rPr>
              <a:t>感谢您下载包图网平台上提供的</a:t>
            </a:r>
            <a:r>
              <a:rPr lang="en-US" altLang="zh-CN" sz="300" dirty="0">
                <a:solidFill>
                  <a:srgbClr val="201943"/>
                </a:solidFill>
                <a:latin typeface="字魂59号-创粗黑" panose="00000500000000000000" pitchFamily="2" charset="-122"/>
                <a:ea typeface="字魂59号-创粗黑" panose="00000500000000000000" pitchFamily="2" charset="-122"/>
                <a:sym typeface="+mn-ea"/>
              </a:rPr>
              <a:t>PPT</a:t>
            </a:r>
            <a:r>
              <a:rPr lang="zh-CN" altLang="en-US" sz="300" dirty="0">
                <a:solidFill>
                  <a:srgbClr val="201943"/>
                </a:solidFill>
                <a:latin typeface="字魂59号-创粗黑" panose="00000500000000000000" pitchFamily="2" charset="-122"/>
                <a:ea typeface="字魂59号-创粗黑" panose="00000500000000000000" pitchFamily="2"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rgbClr val="201943"/>
                </a:solidFill>
                <a:latin typeface="字魂59号-创粗黑" panose="00000500000000000000" pitchFamily="2" charset="-122"/>
                <a:ea typeface="字魂59号-创粗黑" panose="00000500000000000000" pitchFamily="2" charset="-122"/>
                <a:sym typeface="+mn-ea"/>
              </a:rPr>
              <a:t>ibaotu.com</a:t>
            </a:r>
          </a:p>
        </p:txBody>
      </p:sp>
    </p:spTree>
  </p:cSld>
  <p:clrMap bg1="lt1" tx1="dk1" bg2="lt2" tx2="dk2" accent1="accent1" accent2="accent2" accent3="accent3" accent4="accent4" accent5="accent5" accent6="accent6" hlink="hlink" folHlink="folHlink"/>
  <p:sldLayoutIdLst>
    <p:sldLayoutId id="2147483649" r:id="rId1"/>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400"/>
            <a:fld id="{80157B78-494D-42B9-9EAD-6E21D11C46B0}" type="datetimeFigureOut">
              <a:rPr lang="en-US" smtClean="0">
                <a:solidFill>
                  <a:prstClr val="black">
                    <a:tint val="75000"/>
                  </a:prstClr>
                </a:solidFill>
              </a:rPr>
              <a:pPr defTabSz="914400"/>
              <a:t>4/28/2024</a:t>
            </a:fld>
            <a:endParaRPr 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400"/>
            <a:endParaRPr 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400"/>
            <a:fld id="{48B62776-71AE-4BDC-8FFF-83B82BABF2D2}" type="slidenum">
              <a:rPr lang="en-US" smtClean="0">
                <a:solidFill>
                  <a:prstClr val="black">
                    <a:tint val="75000"/>
                  </a:prstClr>
                </a:solidFill>
              </a:rPr>
              <a:pPr defTabSz="914400"/>
              <a:t>‹#›</a:t>
            </a:fld>
            <a:endParaRPr lang="en-US">
              <a:solidFill>
                <a:prstClr val="black">
                  <a:tint val="75000"/>
                </a:prstClr>
              </a:solidFill>
            </a:endParaRPr>
          </a:p>
        </p:txBody>
      </p:sp>
    </p:spTree>
    <p:extLst>
      <p:ext uri="{BB962C8B-B14F-4D97-AF65-F5344CB8AC3E}">
        <p14:creationId xmlns:p14="http://schemas.microsoft.com/office/powerpoint/2010/main" val="3161495226"/>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b="0" i="0" u="none"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u="none"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jpeg"/><Relationship Id="rId4" Type="http://schemas.openxmlformats.org/officeDocument/2006/relationships/image" Target="../media/image2.jfif"/></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g"/><Relationship Id="rId1" Type="http://schemas.openxmlformats.org/officeDocument/2006/relationships/slideLayout" Target="../slideLayouts/slideLayout2.xml"/><Relationship Id="rId4" Type="http://schemas.microsoft.com/office/2007/relationships/hdphoto" Target="../media/hdphoto1.wdp"/></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7" Type="http://schemas.microsoft.com/office/2007/relationships/hdphoto" Target="../media/hdphoto3.wdp"/><Relationship Id="rId2" Type="http://schemas.openxmlformats.org/officeDocument/2006/relationships/image" Target="../media/image17.jpg"/><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slide" Target="slide2.xml"/><Relationship Id="rId4" Type="http://schemas.microsoft.com/office/2007/relationships/hdphoto" Target="../media/hdphoto2.wdp"/></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7" Type="http://schemas.microsoft.com/office/2007/relationships/hdphoto" Target="../media/hdphoto4.wdp"/><Relationship Id="rId2" Type="http://schemas.openxmlformats.org/officeDocument/2006/relationships/image" Target="../media/image20.jpg"/><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slide" Target="slide2.xml"/><Relationship Id="rId4" Type="http://schemas.microsoft.com/office/2007/relationships/hdphoto" Target="../media/hdphoto1.wdp"/></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2.jpg"/><Relationship Id="rId1" Type="http://schemas.openxmlformats.org/officeDocument/2006/relationships/slideLayout" Target="../slideLayouts/slideLayout2.xml"/><Relationship Id="rId4" Type="http://schemas.microsoft.com/office/2007/relationships/hdphoto" Target="../media/hdphoto2.wdp"/></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2.jpg"/><Relationship Id="rId1" Type="http://schemas.openxmlformats.org/officeDocument/2006/relationships/slideLayout" Target="../slideLayouts/slideLayout2.xml"/><Relationship Id="rId4" Type="http://schemas.microsoft.com/office/2007/relationships/hdphoto" Target="../media/hdphoto2.wdp"/></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3.jpg"/><Relationship Id="rId1" Type="http://schemas.openxmlformats.org/officeDocument/2006/relationships/slideLayout" Target="../slideLayouts/slideLayout2.xml"/><Relationship Id="rId4" Type="http://schemas.microsoft.com/office/2007/relationships/hdphoto" Target="../media/hdphoto1.wdp"/></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25.png"/><Relationship Id="rId4" Type="http://schemas.openxmlformats.org/officeDocument/2006/relationships/image" Target="../media/image24.jpe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tags" Target="../tags/tag2.xml"/><Relationship Id="rId6" Type="http://schemas.openxmlformats.org/officeDocument/2006/relationships/image" Target="../media/image27.jfif"/><Relationship Id="rId5" Type="http://schemas.openxmlformats.org/officeDocument/2006/relationships/image" Target="../media/image26.png"/><Relationship Id="rId4" Type="http://schemas.openxmlformats.org/officeDocument/2006/relationships/image" Target="../media/image6.png"/></Relationships>
</file>

<file path=ppt/slides/_rels/slide2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29.png"/></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30.png"/><Relationship Id="rId7" Type="http://schemas.openxmlformats.org/officeDocument/2006/relationships/image" Target="../media/image34.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jfif"/></Relationships>
</file>

<file path=ppt/slides/_rels/slide24.xml.rels><?xml version="1.0" encoding="UTF-8" standalone="yes"?>
<Relationships xmlns="http://schemas.openxmlformats.org/package/2006/relationships"><Relationship Id="rId3" Type="http://schemas.openxmlformats.org/officeDocument/2006/relationships/image" Target="../media/image16.png"/><Relationship Id="rId7" Type="http://schemas.microsoft.com/office/2007/relationships/hdphoto" Target="../media/hdphoto5.wdp"/><Relationship Id="rId2" Type="http://schemas.openxmlformats.org/officeDocument/2006/relationships/image" Target="../media/image35.jpg"/><Relationship Id="rId1" Type="http://schemas.openxmlformats.org/officeDocument/2006/relationships/slideLayout" Target="../slideLayouts/slideLayout2.xml"/><Relationship Id="rId6" Type="http://schemas.openxmlformats.org/officeDocument/2006/relationships/image" Target="../media/image36.png"/><Relationship Id="rId5" Type="http://schemas.openxmlformats.org/officeDocument/2006/relationships/slide" Target="slide2.xml"/><Relationship Id="rId4" Type="http://schemas.microsoft.com/office/2007/relationships/hdphoto" Target="../media/hdphoto1.wdp"/></Relationships>
</file>

<file path=ppt/slides/_rels/slide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2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3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3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40.png"/></Relationships>
</file>

<file path=ppt/slides/_rels/slide3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3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3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7.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3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9.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4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0.xml"/><Relationship Id="rId1" Type="http://schemas.openxmlformats.org/officeDocument/2006/relationships/slideLayout" Target="../slideLayouts/slideLayout1.xml"/><Relationship Id="rId4" Type="http://schemas.openxmlformats.org/officeDocument/2006/relationships/image" Target="../media/image42.jfif"/></Relationships>
</file>

<file path=ppt/slides/_rels/slide4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3.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图片包含 自然&#10;&#10;已生成极高可信度的说明">
            <a:extLst>
              <a:ext uri="{FF2B5EF4-FFF2-40B4-BE49-F238E27FC236}">
                <a16:creationId xmlns:a16="http://schemas.microsoft.com/office/drawing/2014/main" id="{1556698E-12BC-4CBF-BA18-B1467445570F}"/>
              </a:ext>
            </a:extLst>
          </p:cNvPr>
          <p:cNvPicPr>
            <a:picLocks noChangeAspect="1"/>
          </p:cNvPicPr>
          <p:nvPr/>
        </p:nvPicPr>
        <p:blipFill rotWithShape="1">
          <a:blip r:embed="rId3">
            <a:extLst>
              <a:ext uri="{28A0092B-C50C-407E-A947-70E740481C1C}">
                <a14:useLocalDpi xmlns:a14="http://schemas.microsoft.com/office/drawing/2010/main" val="0"/>
              </a:ext>
            </a:extLst>
          </a:blip>
          <a:srcRect l="28342" r="11472"/>
          <a:stretch/>
        </p:blipFill>
        <p:spPr>
          <a:xfrm>
            <a:off x="219456" y="0"/>
            <a:ext cx="12192000" cy="6858000"/>
          </a:xfrm>
          <a:prstGeom prst="rect">
            <a:avLst/>
          </a:prstGeom>
        </p:spPr>
      </p:pic>
      <p:sp>
        <p:nvSpPr>
          <p:cNvPr id="4" name="Rectangle 3"/>
          <p:cNvSpPr/>
          <p:nvPr/>
        </p:nvSpPr>
        <p:spPr>
          <a:xfrm>
            <a:off x="1197865" y="254440"/>
            <a:ext cx="6931152" cy="3139321"/>
          </a:xfrm>
          <a:prstGeom prst="rect">
            <a:avLst/>
          </a:prstGeom>
          <a:noFill/>
        </p:spPr>
        <p:txBody>
          <a:bodyPr wrap="square" lIns="91440" tIns="45720" rIns="91440" bIns="45720">
            <a:spAutoFit/>
          </a:bodyPr>
          <a:lstStyle/>
          <a:p>
            <a:pPr algn="ctr"/>
            <a:r>
              <a:rPr lang="de-DE" sz="6600" b="1" smtClean="0">
                <a:effectLst>
                  <a:outerShdw blurRad="38100" dist="38100" dir="2700000" algn="tl">
                    <a:srgbClr val="000000">
                      <a:alpha val="43137"/>
                    </a:srgbClr>
                  </a:outerShdw>
                  <a:reflection blurRad="6350" stA="55000" endA="300" endPos="45500" dir="5400000" sy="-100000" algn="bl" rotWithShape="0"/>
                </a:effectLst>
                <a:latin typeface="Times New Roman" panose="02020603050405020304" pitchFamily="18" charset="0"/>
                <a:cs typeface="Times New Roman" panose="02020603050405020304" pitchFamily="18" charset="0"/>
              </a:rPr>
              <a:t>TIẾT </a:t>
            </a:r>
            <a:r>
              <a:rPr lang="de-DE" sz="6600" b="1" smtClean="0">
                <a:effectLst>
                  <a:outerShdw blurRad="38100" dist="38100" dir="2700000" algn="tl">
                    <a:srgbClr val="000000">
                      <a:alpha val="43137"/>
                    </a:srgbClr>
                  </a:outerShdw>
                  <a:reflection blurRad="6350" stA="55000" endA="300" endPos="45500" dir="5400000" sy="-100000" algn="bl" rotWithShape="0"/>
                </a:effectLst>
                <a:latin typeface="Times New Roman" panose="02020603050405020304" pitchFamily="18" charset="0"/>
                <a:cs typeface="Times New Roman" panose="02020603050405020304" pitchFamily="18" charset="0"/>
              </a:rPr>
              <a:t>113</a:t>
            </a:r>
            <a:endParaRPr lang="de-DE" sz="6600" b="1" dirty="0" smtClean="0">
              <a:effectLst>
                <a:outerShdw blurRad="38100" dist="38100" dir="2700000" algn="tl">
                  <a:srgbClr val="000000">
                    <a:alpha val="43137"/>
                  </a:srgbClr>
                </a:outerShdw>
                <a:reflection blurRad="6350" stA="55000" endA="300" endPos="45500" dir="5400000" sy="-100000" algn="bl" rotWithShape="0"/>
              </a:effectLst>
              <a:latin typeface="Times New Roman" panose="02020603050405020304" pitchFamily="18" charset="0"/>
              <a:cs typeface="Times New Roman" panose="02020603050405020304" pitchFamily="18" charset="0"/>
            </a:endParaRPr>
          </a:p>
          <a:p>
            <a:pPr algn="ctr"/>
            <a:r>
              <a:rPr lang="de-DE" sz="6600" b="1" dirty="0" smtClean="0">
                <a:effectLst>
                  <a:outerShdw blurRad="38100" dist="38100" dir="2700000" algn="tl">
                    <a:srgbClr val="000000">
                      <a:alpha val="43137"/>
                    </a:srgbClr>
                  </a:outerShdw>
                  <a:reflection blurRad="6350" stA="55000" endA="300" endPos="45500" dir="5400000" sy="-100000" algn="bl" rotWithShape="0"/>
                </a:effectLst>
                <a:latin typeface="Times New Roman" panose="02020603050405020304" pitchFamily="18" charset="0"/>
                <a:cs typeface="Times New Roman" panose="02020603050405020304" pitchFamily="18" charset="0"/>
              </a:rPr>
              <a:t>Vẻ </a:t>
            </a:r>
            <a:r>
              <a:rPr lang="de-DE" sz="6600" b="1" dirty="0">
                <a:effectLst>
                  <a:outerShdw blurRad="38100" dist="38100" dir="2700000" algn="tl">
                    <a:srgbClr val="000000">
                      <a:alpha val="43137"/>
                    </a:srgbClr>
                  </a:outerShdw>
                  <a:reflection blurRad="6350" stA="55000" endA="300" endPos="45500" dir="5400000" sy="-100000" algn="bl" rotWithShape="0"/>
                </a:effectLst>
                <a:latin typeface="Times New Roman" panose="02020603050405020304" pitchFamily="18" charset="0"/>
                <a:cs typeface="Times New Roman" panose="02020603050405020304" pitchFamily="18" charset="0"/>
              </a:rPr>
              <a:t>đẹp của</a:t>
            </a:r>
            <a:r>
              <a:rPr lang="vi-VN" sz="6600" b="1" dirty="0">
                <a:effectLst>
                  <a:outerShdw blurRad="38100" dist="38100" dir="2700000" algn="tl">
                    <a:srgbClr val="000000">
                      <a:alpha val="43137"/>
                    </a:srgbClr>
                  </a:outerShdw>
                  <a:reflection blurRad="6350" stA="55000" endA="300" endPos="45500" dir="5400000" sy="-100000" algn="bl" rotWithShape="0"/>
                </a:effectLst>
                <a:latin typeface="Times New Roman" panose="02020603050405020304" pitchFamily="18" charset="0"/>
                <a:cs typeface="Times New Roman" panose="02020603050405020304" pitchFamily="18" charset="0"/>
              </a:rPr>
              <a:t> bài thơ </a:t>
            </a:r>
            <a:r>
              <a:rPr lang="vi-VN" sz="6600" b="1" i="1" dirty="0">
                <a:effectLst>
                  <a:outerShdw blurRad="38100" dist="38100" dir="2700000" algn="tl">
                    <a:srgbClr val="000000">
                      <a:alpha val="43137"/>
                    </a:srgbClr>
                  </a:outerShdw>
                  <a:reflection blurRad="6350" stA="55000" endA="300" endPos="45500" dir="5400000" sy="-100000" algn="bl" rotWithShape="0"/>
                </a:effectLst>
                <a:latin typeface="Times New Roman" panose="02020603050405020304" pitchFamily="18" charset="0"/>
                <a:cs typeface="Times New Roman" panose="02020603050405020304" pitchFamily="18" charset="0"/>
              </a:rPr>
              <a:t>Cảnh khuya</a:t>
            </a:r>
            <a:r>
              <a:rPr lang="vi-VN" sz="6600" b="1" dirty="0">
                <a:effectLst>
                  <a:outerShdw blurRad="38100" dist="38100" dir="2700000" algn="tl">
                    <a:srgbClr val="000000">
                      <a:alpha val="43137"/>
                    </a:srgbClr>
                  </a:outerShdw>
                  <a:reflection blurRad="6350" stA="55000" endA="300" endPos="45500" dir="5400000" sy="-100000" algn="bl" rotWithShape="0"/>
                </a:effectLst>
                <a:latin typeface="Times New Roman" panose="02020603050405020304" pitchFamily="18" charset="0"/>
                <a:cs typeface="Times New Roman" panose="02020603050405020304" pitchFamily="18" charset="0"/>
              </a:rPr>
              <a:t> </a:t>
            </a:r>
            <a:r>
              <a:rPr lang="de-DE" sz="6600" b="1" dirty="0" smtClean="0">
                <a:effectLst>
                  <a:outerShdw blurRad="38100" dist="38100" dir="2700000" algn="tl">
                    <a:srgbClr val="000000">
                      <a:alpha val="43137"/>
                    </a:srgbClr>
                  </a:outerShdw>
                  <a:reflection blurRad="6350" stA="55000" endA="300" endPos="45500" dir="5400000" sy="-100000" algn="bl" rotWithShape="0"/>
                </a:effectLst>
                <a:latin typeface="Times New Roman" panose="02020603050405020304" pitchFamily="18" charset="0"/>
                <a:cs typeface="Times New Roman" panose="02020603050405020304" pitchFamily="18" charset="0"/>
              </a:rPr>
              <a:t>                 </a:t>
            </a:r>
            <a:r>
              <a:rPr lang="vi-VN" sz="6600" b="1" dirty="0" smtClean="0">
                <a:effectLst>
                  <a:outerShdw blurRad="38100" dist="38100" dir="2700000" algn="tl">
                    <a:srgbClr val="000000">
                      <a:alpha val="43137"/>
                    </a:srgbClr>
                  </a:outerShdw>
                  <a:reflection blurRad="6350" stA="55000" endA="300" endPos="45500" dir="5400000" sy="-100000" algn="bl" rotWithShape="0"/>
                </a:effectLst>
                <a:latin typeface="Times New Roman" panose="02020603050405020304" pitchFamily="18" charset="0"/>
                <a:cs typeface="Times New Roman" panose="02020603050405020304" pitchFamily="18" charset="0"/>
              </a:rPr>
              <a:t>                                                       </a:t>
            </a:r>
            <a:r>
              <a:rPr lang="de-DE" sz="6600" b="1" dirty="0" smtClean="0">
                <a:effectLst>
                  <a:outerShdw blurRad="38100" dist="38100" dir="2700000" algn="tl">
                    <a:srgbClr val="000000">
                      <a:alpha val="43137"/>
                    </a:srgbClr>
                  </a:outerShdw>
                  <a:reflection blurRad="6350" stA="55000" endA="300" endPos="45500" dir="5400000" sy="-100000" algn="bl" rotWithShape="0"/>
                </a:effectLst>
                <a:latin typeface="Times New Roman" panose="02020603050405020304" pitchFamily="18" charset="0"/>
                <a:cs typeface="Times New Roman" panose="02020603050405020304" pitchFamily="18" charset="0"/>
              </a:rPr>
              <a:t>  </a:t>
            </a:r>
            <a:endParaRPr lang="vi-VN" sz="6600" b="1" dirty="0" smtClean="0">
              <a:effectLst>
                <a:outerShdw blurRad="38100" dist="38100" dir="2700000" algn="tl">
                  <a:srgbClr val="000000">
                    <a:alpha val="43137"/>
                  </a:srgbClr>
                </a:outerShdw>
                <a:reflection blurRad="6350" stA="55000" endA="300" endPos="45500" dir="5400000" sy="-100000" algn="bl" rotWithShape="0"/>
              </a:effectLst>
              <a:latin typeface="Times New Roman" panose="02020603050405020304" pitchFamily="18" charset="0"/>
              <a:cs typeface="Times New Roman" panose="02020603050405020304" pitchFamily="18" charset="0"/>
            </a:endParaRPr>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6367" y="3429000"/>
            <a:ext cx="2429401" cy="3243376"/>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954353" y="118872"/>
            <a:ext cx="3237647" cy="3044952"/>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2" name="Rectangle 1"/>
          <p:cNvSpPr/>
          <p:nvPr/>
        </p:nvSpPr>
        <p:spPr>
          <a:xfrm>
            <a:off x="4194296" y="2728478"/>
            <a:ext cx="4297843" cy="523220"/>
          </a:xfrm>
          <a:prstGeom prst="rect">
            <a:avLst/>
          </a:prstGeom>
        </p:spPr>
        <p:txBody>
          <a:bodyPr wrap="none">
            <a:spAutoFit/>
          </a:bodyPr>
          <a:lstStyle/>
          <a:p>
            <a:pPr lvl="0" algn="ctr"/>
            <a:r>
              <a:rPr lang="vi-VN" sz="2800" b="1">
                <a:solidFill>
                  <a:prstClr val="black"/>
                </a:solidFill>
                <a:latin typeface="Times New Roman" panose="02020603050405020304" pitchFamily="18" charset="0"/>
                <a:cs typeface="Times New Roman" panose="02020603050405020304" pitchFamily="18" charset="0"/>
              </a:rPr>
              <a:t>LÊ TRÍ VIỄN</a:t>
            </a:r>
            <a:r>
              <a:rPr lang="de-DE" sz="2800" b="1">
                <a:solidFill>
                  <a:prstClr val="black"/>
                </a:solidFill>
              </a:rPr>
              <a:t>         </a:t>
            </a:r>
            <a:endParaRPr lang="en-GB" sz="6000">
              <a:solidFill>
                <a:prstClr val="black"/>
              </a:solidFill>
            </a:endParaRPr>
          </a:p>
        </p:txBody>
      </p:sp>
    </p:spTree>
    <p:extLst>
      <p:ext uri="{BB962C8B-B14F-4D97-AF65-F5344CB8AC3E}">
        <p14:creationId xmlns:p14="http://schemas.microsoft.com/office/powerpoint/2010/main" val="345752149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6000" b="-6000"/>
          </a:stretch>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BEBA8EAE-BF5A-486C-A8C5-ECC9F3942E4B}">
                <a14:imgProps xmlns:a14="http://schemas.microsoft.com/office/drawing/2010/main">
                  <a14:imgLayer r:embed="rId4">
                    <a14:imgEffect>
                      <a14:backgroundRemoval t="0" b="100000" l="0" r="100000"/>
                    </a14:imgEffect>
                  </a14:imgLayer>
                </a14:imgProps>
              </a:ext>
              <a:ext uri="{28A0092B-C50C-407E-A947-70E740481C1C}">
                <a14:useLocalDpi xmlns:a14="http://schemas.microsoft.com/office/drawing/2010/main" val="0"/>
              </a:ext>
            </a:extLst>
          </a:blip>
          <a:stretch>
            <a:fillRect/>
          </a:stretch>
        </p:blipFill>
        <p:spPr>
          <a:xfrm>
            <a:off x="9774998" y="5857459"/>
            <a:ext cx="2340802" cy="787559"/>
          </a:xfrm>
          <a:prstGeom prst="rect">
            <a:avLst/>
          </a:prstGeom>
        </p:spPr>
      </p:pic>
      <p:sp>
        <p:nvSpPr>
          <p:cNvPr id="11" name="TextBox 10"/>
          <p:cNvSpPr txBox="1"/>
          <p:nvPr/>
        </p:nvSpPr>
        <p:spPr>
          <a:xfrm>
            <a:off x="819901" y="483665"/>
            <a:ext cx="8955097" cy="1938992"/>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1">
            <a:schemeClr val="accent6"/>
          </a:lnRef>
          <a:fillRef idx="2">
            <a:schemeClr val="accent6"/>
          </a:fillRef>
          <a:effectRef idx="1">
            <a:schemeClr val="accent6"/>
          </a:effectRef>
          <a:fontRef idx="minor">
            <a:schemeClr val="dk1"/>
          </a:fontRef>
        </p:style>
        <p:txBody>
          <a:bodyPr wrap="square" rtlCol="0">
            <a:spAutoFit/>
          </a:bodyPr>
          <a:lstStyle/>
          <a:p>
            <a:pPr algn="just" defTabSz="914400"/>
            <a:r>
              <a:rPr lang="vi-VN" sz="4000" b="1">
                <a:latin typeface="Times New Roman" panose="02020603050405020304" pitchFamily="18" charset="0"/>
                <a:cs typeface="Times New Roman" panose="02020603050405020304" pitchFamily="18" charset="0"/>
              </a:rPr>
              <a:t>4.</a:t>
            </a:r>
            <a:r>
              <a:rPr lang="vi-VN" sz="4000">
                <a:latin typeface="Times New Roman" panose="02020603050405020304" pitchFamily="18" charset="0"/>
                <a:cs typeface="Times New Roman" panose="02020603050405020304" pitchFamily="18" charset="0"/>
              </a:rPr>
              <a:t> Đây là những ý chính được triển khai nhằm cụ thể hóa luận đề, dựa trên đặc điểm của đối tượng được bàn luận? </a:t>
            </a:r>
            <a:endParaRPr lang="en-US" sz="4000" dirty="0">
              <a:solidFill>
                <a:prstClr val="black"/>
              </a:solidFill>
              <a:latin typeface="Times New Roman" pitchFamily="18" charset="0"/>
              <a:cs typeface="Times New Roman" pitchFamily="18" charset="0"/>
            </a:endParaRPr>
          </a:p>
        </p:txBody>
      </p:sp>
      <p:sp>
        <p:nvSpPr>
          <p:cNvPr id="12" name="TextBox 11"/>
          <p:cNvSpPr txBox="1"/>
          <p:nvPr/>
        </p:nvSpPr>
        <p:spPr>
          <a:xfrm>
            <a:off x="3179002" y="2961292"/>
            <a:ext cx="3042821" cy="830997"/>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1">
            <a:schemeClr val="accent6"/>
          </a:lnRef>
          <a:fillRef idx="2">
            <a:schemeClr val="accent6"/>
          </a:fillRef>
          <a:effectRef idx="1">
            <a:schemeClr val="accent6"/>
          </a:effectRef>
          <a:fontRef idx="minor">
            <a:schemeClr val="dk1"/>
          </a:fontRef>
        </p:style>
        <p:txBody>
          <a:bodyPr wrap="none" rtlCol="0">
            <a:spAutoFit/>
          </a:bodyPr>
          <a:lstStyle/>
          <a:p>
            <a:pPr algn="just" defTabSz="914400"/>
            <a:r>
              <a:rPr lang="vi-VN" sz="4800" b="1">
                <a:latin typeface="Times New Roman" panose="02020603050405020304" pitchFamily="18" charset="0"/>
                <a:cs typeface="Times New Roman" panose="02020603050405020304" pitchFamily="18" charset="0"/>
              </a:rPr>
              <a:t>Luận điểm</a:t>
            </a:r>
            <a:endParaRPr lang="en-US" sz="4800" b="1" dirty="0">
              <a:solidFill>
                <a:prstClr val="black"/>
              </a:solidFill>
              <a:latin typeface="Times New Roman" pitchFamily="18" charset="0"/>
              <a:cs typeface="Times New Roman" pitchFamily="18" charset="0"/>
            </a:endParaRPr>
          </a:p>
        </p:txBody>
      </p:sp>
    </p:spTree>
    <p:extLst>
      <p:ext uri="{BB962C8B-B14F-4D97-AF65-F5344CB8AC3E}">
        <p14:creationId xmlns:p14="http://schemas.microsoft.com/office/powerpoint/2010/main" val="26660627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1000"/>
                                        <p:tgtEl>
                                          <p:spTgt spid="12"/>
                                        </p:tgtEl>
                                      </p:cBhvr>
                                    </p:animEffect>
                                    <p:anim calcmode="lin" valueType="num">
                                      <p:cBhvr>
                                        <p:cTn id="15" dur="1000" fill="hold"/>
                                        <p:tgtEl>
                                          <p:spTgt spid="12"/>
                                        </p:tgtEl>
                                        <p:attrNameLst>
                                          <p:attrName>ppt_x</p:attrName>
                                        </p:attrNameLst>
                                      </p:cBhvr>
                                      <p:tavLst>
                                        <p:tav tm="0">
                                          <p:val>
                                            <p:strVal val="#ppt_x"/>
                                          </p:val>
                                        </p:tav>
                                        <p:tav tm="100000">
                                          <p:val>
                                            <p:strVal val="#ppt_x"/>
                                          </p:val>
                                        </p:tav>
                                      </p:tavLst>
                                    </p:anim>
                                    <p:anim calcmode="lin" valueType="num">
                                      <p:cBhvr>
                                        <p:cTn id="1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BEBA8EAE-BF5A-486C-A8C5-ECC9F3942E4B}">
                <a14:imgProps xmlns:a14="http://schemas.microsoft.com/office/drawing/2010/main">
                  <a14:imgLayer r:embed="rId4">
                    <a14:imgEffect>
                      <a14:backgroundRemoval t="0" b="100000" l="0" r="100000">
                        <a14:foregroundMark x1="79691" y1="88450" x2="80271" y2="94225"/>
                        <a14:foregroundMark x1="80271" y1="89362" x2="56673" y2="89058"/>
                        <a14:foregroundMark x1="89168" y1="90274" x2="64023" y2="94529"/>
                        <a14:foregroundMark x1="95551" y1="78116" x2="52805" y2="87234"/>
                        <a14:foregroundMark x1="50870" y1="73860" x2="11992" y2="85714"/>
                        <a14:foregroundMark x1="10251" y1="68997" x2="38104" y2="88754"/>
                        <a14:foregroundMark x1="9671" y1="10942" x2="51451" y2="17021"/>
                        <a14:foregroundMark x1="39458" y1="8207" x2="2128" y2="24012"/>
                        <a14:foregroundMark x1="12186" y1="14286" x2="31721" y2="10638"/>
                        <a14:foregroundMark x1="19149" y1="9726" x2="16441" y2="17933"/>
                        <a14:foregroundMark x1="41973" y1="10334" x2="46422" y2="17021"/>
                        <a14:foregroundMark x1="56673" y1="6079" x2="90716" y2="2736"/>
                        <a14:foregroundMark x1="93424" y1="5471" x2="88781" y2="13982"/>
                        <a14:foregroundMark x1="98066" y1="32523" x2="97292" y2="61398"/>
                        <a14:foregroundMark x1="75242" y1="89970" x2="66538" y2="94529"/>
                        <a14:foregroundMark x1="8897" y1="45593" x2="0" y2="66869"/>
                        <a14:foregroundMark x1="1547" y1="41945" x2="1354" y2="68085"/>
                        <a14:foregroundMark x1="60542" y1="2736" x2="86847" y2="1824"/>
                        <a14:foregroundMark x1="93424" y1="1520" x2="70019" y2="912"/>
                        <a14:foregroundMark x1="93424" y1="35562" x2="99807" y2="57447"/>
                        <a14:foregroundMark x1="59961" y1="75076" x2="10445" y2="82675"/>
                        <a14:foregroundMark x1="45648" y1="83587" x2="13540" y2="80851"/>
                        <a14:foregroundMark x1="16248" y1="64742" x2="10445" y2="78419"/>
                        <a14:foregroundMark x1="19729" y1="69605" x2="16634" y2="86018"/>
                        <a14:foregroundMark x1="11412" y1="65957" x2="9284" y2="73252"/>
                      </a14:backgroundRemoval>
                    </a14:imgEffect>
                  </a14:imgLayer>
                </a14:imgProps>
              </a:ext>
              <a:ext uri="{28A0092B-C50C-407E-A947-70E740481C1C}">
                <a14:useLocalDpi xmlns:a14="http://schemas.microsoft.com/office/drawing/2010/main" val="0"/>
              </a:ext>
            </a:extLst>
          </a:blip>
          <a:stretch>
            <a:fillRect/>
          </a:stretch>
        </p:blipFill>
        <p:spPr>
          <a:xfrm>
            <a:off x="9822090" y="5398366"/>
            <a:ext cx="2293710" cy="1459634"/>
          </a:xfrm>
          <a:prstGeom prst="rect">
            <a:avLst/>
          </a:prstGeom>
        </p:spPr>
      </p:pic>
      <p:pic>
        <p:nvPicPr>
          <p:cNvPr id="5" name="Picture 4">
            <a:hlinkClick r:id="rId5" action="ppaction://hlinksldjump"/>
          </p:cNvPr>
          <p:cNvPicPr>
            <a:picLocks noChangeAspect="1"/>
          </p:cNvPicPr>
          <p:nvPr/>
        </p:nvPicPr>
        <p:blipFill>
          <a:blip r:embed="rId6" cstate="print">
            <a:extLst>
              <a:ext uri="{BEBA8EAE-BF5A-486C-A8C5-ECC9F3942E4B}">
                <a14:imgProps xmlns:a14="http://schemas.microsoft.com/office/drawing/2010/main">
                  <a14:imgLayer r:embed="rId7">
                    <a14:imgEffect>
                      <a14:backgroundRemoval t="0" b="99201" l="0" r="100000"/>
                    </a14:imgEffect>
                  </a14:imgLayer>
                </a14:imgProps>
              </a:ext>
              <a:ext uri="{28A0092B-C50C-407E-A947-70E740481C1C}">
                <a14:useLocalDpi xmlns:a14="http://schemas.microsoft.com/office/drawing/2010/main" val="0"/>
              </a:ext>
            </a:extLst>
          </a:blip>
          <a:stretch>
            <a:fillRect/>
          </a:stretch>
        </p:blipFill>
        <p:spPr>
          <a:xfrm>
            <a:off x="10068779" y="4680875"/>
            <a:ext cx="1718321" cy="1753342"/>
          </a:xfrm>
          <a:prstGeom prst="rect">
            <a:avLst/>
          </a:prstGeom>
        </p:spPr>
      </p:pic>
      <p:sp>
        <p:nvSpPr>
          <p:cNvPr id="11" name="TextBox 10"/>
          <p:cNvSpPr txBox="1"/>
          <p:nvPr/>
        </p:nvSpPr>
        <p:spPr>
          <a:xfrm>
            <a:off x="614759" y="222572"/>
            <a:ext cx="8876713" cy="3170099"/>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1">
            <a:schemeClr val="accent2"/>
          </a:lnRef>
          <a:fillRef idx="2">
            <a:schemeClr val="accent2"/>
          </a:fillRef>
          <a:effectRef idx="1">
            <a:schemeClr val="accent2"/>
          </a:effectRef>
          <a:fontRef idx="minor">
            <a:schemeClr val="dk1"/>
          </a:fontRef>
        </p:style>
        <p:txBody>
          <a:bodyPr wrap="square" rtlCol="0">
            <a:spAutoFit/>
          </a:bodyPr>
          <a:lstStyle/>
          <a:p>
            <a:pPr algn="just" defTabSz="914400"/>
            <a:r>
              <a:rPr lang="vi-VN" sz="4000" b="1">
                <a:latin typeface="Times New Roman" panose="02020603050405020304" pitchFamily="18" charset="0"/>
                <a:cs typeface="Times New Roman" panose="02020603050405020304" pitchFamily="18" charset="0"/>
              </a:rPr>
              <a:t>5.</a:t>
            </a:r>
            <a:r>
              <a:rPr lang="vi-VN" sz="4000">
                <a:latin typeface="Times New Roman" panose="02020603050405020304" pitchFamily="18" charset="0"/>
                <a:cs typeface="Times New Roman" panose="02020603050405020304" pitchFamily="18" charset="0"/>
              </a:rPr>
              <a:t> Điều này nảy sinh nhờ suy luận logic, là những diễn giải của người viết về đặc điểm của một tác phẩm, tác giả, thể loại,...;  là những căn cứ được sử dụng để giải thích, làm rõ cho luận điểm? </a:t>
            </a:r>
            <a:endParaRPr lang="en-US" sz="4000" dirty="0">
              <a:solidFill>
                <a:prstClr val="black"/>
              </a:solidFill>
              <a:latin typeface="Times New Roman" panose="02020603050405020304" pitchFamily="18" charset="0"/>
              <a:cs typeface="Times New Roman" panose="02020603050405020304" pitchFamily="18" charset="0"/>
            </a:endParaRPr>
          </a:p>
        </p:txBody>
      </p:sp>
      <p:sp>
        <p:nvSpPr>
          <p:cNvPr id="12" name="TextBox 11"/>
          <p:cNvSpPr txBox="1"/>
          <p:nvPr/>
        </p:nvSpPr>
        <p:spPr>
          <a:xfrm>
            <a:off x="4025042" y="3849188"/>
            <a:ext cx="1364476" cy="830997"/>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1">
            <a:schemeClr val="accent2"/>
          </a:lnRef>
          <a:fillRef idx="2">
            <a:schemeClr val="accent2"/>
          </a:fillRef>
          <a:effectRef idx="1">
            <a:schemeClr val="accent2"/>
          </a:effectRef>
          <a:fontRef idx="minor">
            <a:schemeClr val="dk1"/>
          </a:fontRef>
        </p:style>
        <p:txBody>
          <a:bodyPr wrap="none" rtlCol="0">
            <a:spAutoFit/>
          </a:bodyPr>
          <a:lstStyle/>
          <a:p>
            <a:pPr algn="just" defTabSz="914400"/>
            <a:r>
              <a:rPr lang="vi-VN" sz="4800" b="1">
                <a:latin typeface="Times New Roman" panose="02020603050405020304" pitchFamily="18" charset="0"/>
                <a:cs typeface="Times New Roman" panose="02020603050405020304" pitchFamily="18" charset="0"/>
              </a:rPr>
              <a:t>Lí lẽ</a:t>
            </a:r>
            <a:endParaRPr lang="en-US" sz="4800" b="1" dirty="0">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06769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indefinite" fill="hold" nodeType="withEffect">
                                  <p:stCondLst>
                                    <p:cond delay="0"/>
                                  </p:stCondLst>
                                  <p:childTnLst>
                                    <p:animRot by="120000">
                                      <p:cBhvr>
                                        <p:cTn id="6" dur="300" fill="hold">
                                          <p:stCondLst>
                                            <p:cond delay="0"/>
                                          </p:stCondLst>
                                        </p:cTn>
                                        <p:tgtEl>
                                          <p:spTgt spid="5"/>
                                        </p:tgtEl>
                                        <p:attrNameLst>
                                          <p:attrName>r</p:attrName>
                                        </p:attrNameLst>
                                      </p:cBhvr>
                                    </p:animRot>
                                    <p:animRot by="-240000">
                                      <p:cBhvr>
                                        <p:cTn id="7" dur="600" fill="hold">
                                          <p:stCondLst>
                                            <p:cond delay="600"/>
                                          </p:stCondLst>
                                        </p:cTn>
                                        <p:tgtEl>
                                          <p:spTgt spid="5"/>
                                        </p:tgtEl>
                                        <p:attrNameLst>
                                          <p:attrName>r</p:attrName>
                                        </p:attrNameLst>
                                      </p:cBhvr>
                                    </p:animRot>
                                    <p:animRot by="240000">
                                      <p:cBhvr>
                                        <p:cTn id="8" dur="600" fill="hold">
                                          <p:stCondLst>
                                            <p:cond delay="1200"/>
                                          </p:stCondLst>
                                        </p:cTn>
                                        <p:tgtEl>
                                          <p:spTgt spid="5"/>
                                        </p:tgtEl>
                                        <p:attrNameLst>
                                          <p:attrName>r</p:attrName>
                                        </p:attrNameLst>
                                      </p:cBhvr>
                                    </p:animRot>
                                    <p:animRot by="-240000">
                                      <p:cBhvr>
                                        <p:cTn id="9" dur="600" fill="hold">
                                          <p:stCondLst>
                                            <p:cond delay="1800"/>
                                          </p:stCondLst>
                                        </p:cTn>
                                        <p:tgtEl>
                                          <p:spTgt spid="5"/>
                                        </p:tgtEl>
                                        <p:attrNameLst>
                                          <p:attrName>r</p:attrName>
                                        </p:attrNameLst>
                                      </p:cBhvr>
                                    </p:animRot>
                                    <p:animRot by="120000">
                                      <p:cBhvr>
                                        <p:cTn id="10" dur="600" fill="hold">
                                          <p:stCondLst>
                                            <p:cond delay="2400"/>
                                          </p:stCondLst>
                                        </p:cTn>
                                        <p:tgtEl>
                                          <p:spTgt spid="5"/>
                                        </p:tgtEl>
                                        <p:attrNameLst>
                                          <p:attrName>r</p:attrName>
                                        </p:attrNameLst>
                                      </p:cBhvr>
                                    </p:animRot>
                                  </p:childTnLst>
                                </p:cTn>
                              </p:par>
                              <p:par>
                                <p:cTn id="11" presetID="42"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1000"/>
                                        <p:tgtEl>
                                          <p:spTgt spid="11"/>
                                        </p:tgtEl>
                                      </p:cBhvr>
                                    </p:animEffect>
                                    <p:anim calcmode="lin" valueType="num">
                                      <p:cBhvr>
                                        <p:cTn id="14" dur="1000" fill="hold"/>
                                        <p:tgtEl>
                                          <p:spTgt spid="11"/>
                                        </p:tgtEl>
                                        <p:attrNameLst>
                                          <p:attrName>ppt_x</p:attrName>
                                        </p:attrNameLst>
                                      </p:cBhvr>
                                      <p:tavLst>
                                        <p:tav tm="0">
                                          <p:val>
                                            <p:strVal val="#ppt_x"/>
                                          </p:val>
                                        </p:tav>
                                        <p:tav tm="100000">
                                          <p:val>
                                            <p:strVal val="#ppt_x"/>
                                          </p:val>
                                        </p:tav>
                                      </p:tavLst>
                                    </p:anim>
                                    <p:anim calcmode="lin" valueType="num">
                                      <p:cBhvr>
                                        <p:cTn id="1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1000"/>
                                        <p:tgtEl>
                                          <p:spTgt spid="12"/>
                                        </p:tgtEl>
                                      </p:cBhvr>
                                    </p:animEffect>
                                    <p:anim calcmode="lin" valueType="num">
                                      <p:cBhvr>
                                        <p:cTn id="21" dur="1000" fill="hold"/>
                                        <p:tgtEl>
                                          <p:spTgt spid="12"/>
                                        </p:tgtEl>
                                        <p:attrNameLst>
                                          <p:attrName>ppt_x</p:attrName>
                                        </p:attrNameLst>
                                      </p:cBhvr>
                                      <p:tavLst>
                                        <p:tav tm="0">
                                          <p:val>
                                            <p:strVal val="#ppt_x"/>
                                          </p:val>
                                        </p:tav>
                                        <p:tav tm="100000">
                                          <p:val>
                                            <p:strVal val="#ppt_x"/>
                                          </p:val>
                                        </p:tav>
                                      </p:tavLst>
                                    </p:anim>
                                    <p:anim calcmode="lin" valueType="num">
                                      <p:cBhvr>
                                        <p:cTn id="22"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BEBA8EAE-BF5A-486C-A8C5-ECC9F3942E4B}">
                <a14:imgProps xmlns:a14="http://schemas.microsoft.com/office/drawing/2010/main">
                  <a14:imgLayer r:embed="rId4">
                    <a14:imgEffect>
                      <a14:backgroundRemoval t="0" b="100000" l="0" r="100000"/>
                    </a14:imgEffect>
                  </a14:imgLayer>
                </a14:imgProps>
              </a:ext>
              <a:ext uri="{28A0092B-C50C-407E-A947-70E740481C1C}">
                <a14:useLocalDpi xmlns:a14="http://schemas.microsoft.com/office/drawing/2010/main" val="0"/>
              </a:ext>
            </a:extLst>
          </a:blip>
          <a:stretch>
            <a:fillRect/>
          </a:stretch>
        </p:blipFill>
        <p:spPr>
          <a:xfrm>
            <a:off x="9569133" y="6018013"/>
            <a:ext cx="2266400" cy="762527"/>
          </a:xfrm>
          <a:prstGeom prst="rect">
            <a:avLst/>
          </a:prstGeom>
        </p:spPr>
      </p:pic>
      <p:pic>
        <p:nvPicPr>
          <p:cNvPr id="5" name="Picture 4">
            <a:hlinkClick r:id="rId5" action="ppaction://hlinksldjump"/>
          </p:cNvPr>
          <p:cNvPicPr>
            <a:picLocks noChangeAspect="1"/>
          </p:cNvPicPr>
          <p:nvPr/>
        </p:nvPicPr>
        <p:blipFill>
          <a:blip r:embed="rId6" cstate="print">
            <a:extLst>
              <a:ext uri="{BEBA8EAE-BF5A-486C-A8C5-ECC9F3942E4B}">
                <a14:imgProps xmlns:a14="http://schemas.microsoft.com/office/drawing/2010/main">
                  <a14:imgLayer r:embed="rId7">
                    <a14:imgEffect>
                      <a14:backgroundRemoval t="0" b="100000" l="0" r="100000">
                        <a14:foregroundMark x1="25111" y1="7817" x2="47333" y2="16173"/>
                        <a14:foregroundMark x1="42889" y1="7547" x2="30444" y2="7547"/>
                        <a14:foregroundMark x1="58000" y1="6739" x2="76000" y2="12668"/>
                      </a14:backgroundRemoval>
                    </a14:imgEffect>
                  </a14:imgLayer>
                </a14:imgProps>
              </a:ext>
              <a:ext uri="{28A0092B-C50C-407E-A947-70E740481C1C}">
                <a14:useLocalDpi xmlns:a14="http://schemas.microsoft.com/office/drawing/2010/main" val="0"/>
              </a:ext>
            </a:extLst>
          </a:blip>
          <a:stretch>
            <a:fillRect/>
          </a:stretch>
        </p:blipFill>
        <p:spPr>
          <a:xfrm>
            <a:off x="9739023" y="4972859"/>
            <a:ext cx="1882340" cy="1551886"/>
          </a:xfrm>
          <a:prstGeom prst="rect">
            <a:avLst/>
          </a:prstGeom>
        </p:spPr>
      </p:pic>
      <p:sp>
        <p:nvSpPr>
          <p:cNvPr id="6" name="TextBox 5"/>
          <p:cNvSpPr txBox="1"/>
          <p:nvPr/>
        </p:nvSpPr>
        <p:spPr>
          <a:xfrm>
            <a:off x="731377" y="362691"/>
            <a:ext cx="10318346" cy="3170099"/>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1">
            <a:schemeClr val="accent6"/>
          </a:lnRef>
          <a:fillRef idx="2">
            <a:schemeClr val="accent6"/>
          </a:fillRef>
          <a:effectRef idx="1">
            <a:schemeClr val="accent6"/>
          </a:effectRef>
          <a:fontRef idx="minor">
            <a:schemeClr val="dk1"/>
          </a:fontRef>
        </p:style>
        <p:txBody>
          <a:bodyPr wrap="square" rtlCol="0">
            <a:spAutoFit/>
          </a:bodyPr>
          <a:lstStyle/>
          <a:p>
            <a:pPr algn="just" defTabSz="914400"/>
            <a:r>
              <a:rPr lang="vi-VN" sz="4000" b="1">
                <a:latin typeface="Times New Roman" panose="02020603050405020304" pitchFamily="18" charset="0"/>
                <a:cs typeface="Times New Roman" panose="02020603050405020304" pitchFamily="18" charset="0"/>
              </a:rPr>
              <a:t>6</a:t>
            </a:r>
            <a:r>
              <a:rPr lang="vi-VN" sz="4000">
                <a:latin typeface="Times New Roman" panose="02020603050405020304" pitchFamily="18" charset="0"/>
                <a:cs typeface="Times New Roman" panose="02020603050405020304" pitchFamily="18" charset="0"/>
              </a:rPr>
              <a:t>. Đây là những ví dụ cụ thể về nội dung, nghệ thuật của tác phẩm văn học (các hình ảnh, chi tiết, câu văn, câu thơ,... trong tác phẩm) hoặc ví dụ từ thực tế được đưa ra nhằm chứng minh, củng cố cho lí lẽ? </a:t>
            </a:r>
            <a:endParaRPr lang="en-US" sz="4000" dirty="0">
              <a:solidFill>
                <a:prstClr val="black"/>
              </a:solidFill>
              <a:latin typeface="Times New Roman" panose="02020603050405020304" pitchFamily="18" charset="0"/>
              <a:cs typeface="Times New Roman" panose="02020603050405020304" pitchFamily="18" charset="0"/>
            </a:endParaRPr>
          </a:p>
        </p:txBody>
      </p:sp>
      <p:sp>
        <p:nvSpPr>
          <p:cNvPr id="8" name="TextBox 7"/>
          <p:cNvSpPr txBox="1"/>
          <p:nvPr/>
        </p:nvSpPr>
        <p:spPr>
          <a:xfrm>
            <a:off x="2290664" y="4220501"/>
            <a:ext cx="3079689" cy="769441"/>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1">
            <a:schemeClr val="accent6"/>
          </a:lnRef>
          <a:fillRef idx="2">
            <a:schemeClr val="accent6"/>
          </a:fillRef>
          <a:effectRef idx="1">
            <a:schemeClr val="accent6"/>
          </a:effectRef>
          <a:fontRef idx="minor">
            <a:schemeClr val="dk1"/>
          </a:fontRef>
        </p:style>
        <p:txBody>
          <a:bodyPr wrap="none" rtlCol="0">
            <a:spAutoFit/>
          </a:bodyPr>
          <a:lstStyle/>
          <a:p>
            <a:pPr algn="just" defTabSz="914400"/>
            <a:r>
              <a:rPr lang="vi-VN" sz="4400" b="1">
                <a:latin typeface="Times New Roman" panose="02020603050405020304" pitchFamily="18" charset="0"/>
                <a:cs typeface="Times New Roman" panose="02020603050405020304" pitchFamily="18" charset="0"/>
              </a:rPr>
              <a:t>Bằng chứng</a:t>
            </a:r>
            <a:endParaRPr lang="en-US" sz="4400" b="1" dirty="0">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457584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indefinite" fill="hold" nodeType="withEffect">
                                  <p:stCondLst>
                                    <p:cond delay="0"/>
                                  </p:stCondLst>
                                  <p:childTnLst>
                                    <p:animRot by="120000">
                                      <p:cBhvr>
                                        <p:cTn id="6" dur="300" fill="hold">
                                          <p:stCondLst>
                                            <p:cond delay="0"/>
                                          </p:stCondLst>
                                        </p:cTn>
                                        <p:tgtEl>
                                          <p:spTgt spid="5"/>
                                        </p:tgtEl>
                                        <p:attrNameLst>
                                          <p:attrName>r</p:attrName>
                                        </p:attrNameLst>
                                      </p:cBhvr>
                                    </p:animRot>
                                    <p:animRot by="-240000">
                                      <p:cBhvr>
                                        <p:cTn id="7" dur="600" fill="hold">
                                          <p:stCondLst>
                                            <p:cond delay="600"/>
                                          </p:stCondLst>
                                        </p:cTn>
                                        <p:tgtEl>
                                          <p:spTgt spid="5"/>
                                        </p:tgtEl>
                                        <p:attrNameLst>
                                          <p:attrName>r</p:attrName>
                                        </p:attrNameLst>
                                      </p:cBhvr>
                                    </p:animRot>
                                    <p:animRot by="240000">
                                      <p:cBhvr>
                                        <p:cTn id="8" dur="600" fill="hold">
                                          <p:stCondLst>
                                            <p:cond delay="1200"/>
                                          </p:stCondLst>
                                        </p:cTn>
                                        <p:tgtEl>
                                          <p:spTgt spid="5"/>
                                        </p:tgtEl>
                                        <p:attrNameLst>
                                          <p:attrName>r</p:attrName>
                                        </p:attrNameLst>
                                      </p:cBhvr>
                                    </p:animRot>
                                    <p:animRot by="-240000">
                                      <p:cBhvr>
                                        <p:cTn id="9" dur="600" fill="hold">
                                          <p:stCondLst>
                                            <p:cond delay="1800"/>
                                          </p:stCondLst>
                                        </p:cTn>
                                        <p:tgtEl>
                                          <p:spTgt spid="5"/>
                                        </p:tgtEl>
                                        <p:attrNameLst>
                                          <p:attrName>r</p:attrName>
                                        </p:attrNameLst>
                                      </p:cBhvr>
                                    </p:animRot>
                                    <p:animRot by="120000">
                                      <p:cBhvr>
                                        <p:cTn id="10" dur="600" fill="hold">
                                          <p:stCondLst>
                                            <p:cond delay="2400"/>
                                          </p:stCondLst>
                                        </p:cTn>
                                        <p:tgtEl>
                                          <p:spTgt spid="5"/>
                                        </p:tgtEl>
                                        <p:attrNameLst>
                                          <p:attrName>r</p:attrName>
                                        </p:attrNameLst>
                                      </p:cBhvr>
                                    </p:animRot>
                                  </p:childTnLst>
                                </p:cTn>
                              </p:par>
                              <p:par>
                                <p:cTn id="11" presetID="42"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1000"/>
                                        <p:tgtEl>
                                          <p:spTgt spid="8"/>
                                        </p:tgtEl>
                                      </p:cBhvr>
                                    </p:animEffect>
                                    <p:anim calcmode="lin" valueType="num">
                                      <p:cBhvr>
                                        <p:cTn id="21" dur="1000" fill="hold"/>
                                        <p:tgtEl>
                                          <p:spTgt spid="8"/>
                                        </p:tgtEl>
                                        <p:attrNameLst>
                                          <p:attrName>ppt_x</p:attrName>
                                        </p:attrNameLst>
                                      </p:cBhvr>
                                      <p:tavLst>
                                        <p:tav tm="0">
                                          <p:val>
                                            <p:strVal val="#ppt_x"/>
                                          </p:val>
                                        </p:tav>
                                        <p:tav tm="100000">
                                          <p:val>
                                            <p:strVal val="#ppt_x"/>
                                          </p:val>
                                        </p:tav>
                                      </p:tavLst>
                                    </p:anim>
                                    <p:anim calcmode="lin" valueType="num">
                                      <p:cBhvr>
                                        <p:cTn id="22"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BEBA8EAE-BF5A-486C-A8C5-ECC9F3942E4B}">
                <a14:imgProps xmlns:a14="http://schemas.microsoft.com/office/drawing/2010/main">
                  <a14:imgLayer r:embed="rId4">
                    <a14:imgEffect>
                      <a14:backgroundRemoval t="0" b="100000" l="0" r="100000">
                        <a14:foregroundMark x1="79691" y1="88450" x2="80271" y2="94225"/>
                        <a14:foregroundMark x1="80271" y1="89362" x2="56673" y2="89058"/>
                        <a14:foregroundMark x1="89168" y1="90274" x2="64023" y2="94529"/>
                        <a14:foregroundMark x1="95551" y1="78116" x2="52805" y2="87234"/>
                        <a14:foregroundMark x1="50870" y1="73860" x2="11992" y2="85714"/>
                        <a14:foregroundMark x1="10251" y1="68997" x2="38104" y2="88754"/>
                        <a14:foregroundMark x1="9671" y1="10942" x2="51451" y2="17021"/>
                        <a14:foregroundMark x1="39458" y1="8207" x2="2128" y2="24012"/>
                        <a14:foregroundMark x1="12186" y1="14286" x2="31721" y2="10638"/>
                        <a14:foregroundMark x1="19149" y1="9726" x2="16441" y2="17933"/>
                        <a14:foregroundMark x1="41973" y1="10334" x2="46422" y2="17021"/>
                        <a14:foregroundMark x1="56673" y1="6079" x2="90716" y2="2736"/>
                        <a14:foregroundMark x1="93424" y1="5471" x2="88781" y2="13982"/>
                        <a14:foregroundMark x1="98066" y1="32523" x2="97292" y2="61398"/>
                        <a14:foregroundMark x1="75242" y1="89970" x2="66538" y2="94529"/>
                        <a14:foregroundMark x1="8897" y1="45593" x2="0" y2="66869"/>
                        <a14:foregroundMark x1="1547" y1="41945" x2="1354" y2="68085"/>
                        <a14:foregroundMark x1="60542" y1="2736" x2="86847" y2="1824"/>
                        <a14:foregroundMark x1="93424" y1="1520" x2="70019" y2="912"/>
                        <a14:foregroundMark x1="93424" y1="35562" x2="99807" y2="57447"/>
                        <a14:foregroundMark x1="59961" y1="75076" x2="10445" y2="82675"/>
                        <a14:foregroundMark x1="45648" y1="83587" x2="13540" y2="80851"/>
                        <a14:foregroundMark x1="16248" y1="64742" x2="10445" y2="78419"/>
                        <a14:foregroundMark x1="19729" y1="69605" x2="16634" y2="86018"/>
                        <a14:foregroundMark x1="11412" y1="65957" x2="9284" y2="73252"/>
                      </a14:backgroundRemoval>
                    </a14:imgEffect>
                  </a14:imgLayer>
                </a14:imgProps>
              </a:ext>
              <a:ext uri="{28A0092B-C50C-407E-A947-70E740481C1C}">
                <a14:useLocalDpi xmlns:a14="http://schemas.microsoft.com/office/drawing/2010/main" val="0"/>
              </a:ext>
            </a:extLst>
          </a:blip>
          <a:stretch>
            <a:fillRect/>
          </a:stretch>
        </p:blipFill>
        <p:spPr>
          <a:xfrm>
            <a:off x="9712112" y="5409841"/>
            <a:ext cx="2678528" cy="1704518"/>
          </a:xfrm>
          <a:prstGeom prst="rect">
            <a:avLst/>
          </a:prstGeom>
        </p:spPr>
      </p:pic>
      <p:sp>
        <p:nvSpPr>
          <p:cNvPr id="6" name="TextBox 5"/>
          <p:cNvSpPr txBox="1"/>
          <p:nvPr/>
        </p:nvSpPr>
        <p:spPr>
          <a:xfrm>
            <a:off x="1628283" y="628906"/>
            <a:ext cx="9768723" cy="1446550"/>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1">
            <a:schemeClr val="accent1"/>
          </a:lnRef>
          <a:fillRef idx="2">
            <a:schemeClr val="accent1"/>
          </a:fillRef>
          <a:effectRef idx="1">
            <a:schemeClr val="accent1"/>
          </a:effectRef>
          <a:fontRef idx="minor">
            <a:schemeClr val="dk1"/>
          </a:fontRef>
        </p:style>
        <p:txBody>
          <a:bodyPr wrap="square" rtlCol="0">
            <a:spAutoFit/>
          </a:bodyPr>
          <a:lstStyle/>
          <a:p>
            <a:pPr algn="just" defTabSz="914400"/>
            <a:r>
              <a:rPr lang="vi-VN" sz="4400" b="1">
                <a:latin typeface="Times New Roman" panose="02020603050405020304" pitchFamily="18" charset="0"/>
                <a:cs typeface="Times New Roman" panose="02020603050405020304" pitchFamily="18" charset="0"/>
              </a:rPr>
              <a:t>7.</a:t>
            </a:r>
            <a:r>
              <a:rPr lang="vi-VN" sz="4400">
                <a:latin typeface="Times New Roman" panose="02020603050405020304" pitchFamily="18" charset="0"/>
                <a:cs typeface="Times New Roman" panose="02020603050405020304" pitchFamily="18" charset="0"/>
              </a:rPr>
              <a:t> Mối liên hệ giữa luận đề, luận điểm, lí lẽ, bằng chứng như thế nào? </a:t>
            </a:r>
            <a:endParaRPr lang="en-US" sz="4400" dirty="0">
              <a:solidFill>
                <a:prstClr val="black"/>
              </a:solidFill>
              <a:latin typeface="Times New Roman" panose="02020603050405020304" pitchFamily="18" charset="0"/>
              <a:cs typeface="Times New Roman" panose="02020603050405020304" pitchFamily="18" charset="0"/>
            </a:endParaRPr>
          </a:p>
        </p:txBody>
      </p:sp>
      <p:sp>
        <p:nvSpPr>
          <p:cNvPr id="8" name="TextBox 7"/>
          <p:cNvSpPr txBox="1"/>
          <p:nvPr/>
        </p:nvSpPr>
        <p:spPr>
          <a:xfrm>
            <a:off x="2898649" y="2694719"/>
            <a:ext cx="6327647" cy="2554545"/>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1">
            <a:schemeClr val="accent1"/>
          </a:lnRef>
          <a:fillRef idx="2">
            <a:schemeClr val="accent1"/>
          </a:fillRef>
          <a:effectRef idx="1">
            <a:schemeClr val="accent1"/>
          </a:effectRef>
          <a:fontRef idx="minor">
            <a:schemeClr val="dk1"/>
          </a:fontRef>
        </p:style>
        <p:txBody>
          <a:bodyPr wrap="square" rtlCol="0">
            <a:spAutoFit/>
          </a:bodyPr>
          <a:lstStyle/>
          <a:p>
            <a:pPr algn="just" defTabSz="914400"/>
            <a:r>
              <a:rPr lang="vi-VN" sz="4000" b="1">
                <a:latin typeface="Times New Roman" panose="02020603050405020304" pitchFamily="18" charset="0"/>
                <a:cs typeface="Times New Roman" panose="02020603050405020304" pitchFamily="18" charset="0"/>
              </a:rPr>
              <a:t>Phải có luận đề, luận điểm rõ ràng; lí lẽ xác đáng, bằng chứng thuyết phục và được tổ chức một cách hợp lí</a:t>
            </a:r>
            <a:endParaRPr lang="en-US" sz="4000" b="1" dirty="0">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19574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BEBA8EAE-BF5A-486C-A8C5-ECC9F3942E4B}">
                <a14:imgProps xmlns:a14="http://schemas.microsoft.com/office/drawing/2010/main">
                  <a14:imgLayer r:embed="rId4">
                    <a14:imgEffect>
                      <a14:backgroundRemoval t="0" b="100000" l="0" r="100000">
                        <a14:foregroundMark x1="79691" y1="88450" x2="80271" y2="94225"/>
                        <a14:foregroundMark x1="80271" y1="89362" x2="56673" y2="89058"/>
                        <a14:foregroundMark x1="89168" y1="90274" x2="64023" y2="94529"/>
                        <a14:foregroundMark x1="95551" y1="78116" x2="52805" y2="87234"/>
                        <a14:foregroundMark x1="50870" y1="73860" x2="11992" y2="85714"/>
                        <a14:foregroundMark x1="10251" y1="68997" x2="38104" y2="88754"/>
                        <a14:foregroundMark x1="9671" y1="10942" x2="51451" y2="17021"/>
                        <a14:foregroundMark x1="39458" y1="8207" x2="2128" y2="24012"/>
                        <a14:foregroundMark x1="12186" y1="14286" x2="31721" y2="10638"/>
                        <a14:foregroundMark x1="19149" y1="9726" x2="16441" y2="17933"/>
                        <a14:foregroundMark x1="41973" y1="10334" x2="46422" y2="17021"/>
                        <a14:foregroundMark x1="56673" y1="6079" x2="90716" y2="2736"/>
                        <a14:foregroundMark x1="93424" y1="5471" x2="88781" y2="13982"/>
                        <a14:foregroundMark x1="98066" y1="32523" x2="97292" y2="61398"/>
                        <a14:foregroundMark x1="75242" y1="89970" x2="66538" y2="94529"/>
                        <a14:foregroundMark x1="8897" y1="45593" x2="0" y2="66869"/>
                        <a14:foregroundMark x1="1547" y1="41945" x2="1354" y2="68085"/>
                        <a14:foregroundMark x1="60542" y1="2736" x2="86847" y2="1824"/>
                        <a14:foregroundMark x1="93424" y1="1520" x2="70019" y2="912"/>
                        <a14:foregroundMark x1="93424" y1="35562" x2="99807" y2="57447"/>
                        <a14:foregroundMark x1="59961" y1="75076" x2="10445" y2="82675"/>
                        <a14:foregroundMark x1="45648" y1="83587" x2="13540" y2="80851"/>
                        <a14:foregroundMark x1="16248" y1="64742" x2="10445" y2="78419"/>
                        <a14:foregroundMark x1="19729" y1="69605" x2="16634" y2="86018"/>
                        <a14:foregroundMark x1="11412" y1="65957" x2="9284" y2="73252"/>
                      </a14:backgroundRemoval>
                    </a14:imgEffect>
                  </a14:imgLayer>
                </a14:imgProps>
              </a:ext>
              <a:ext uri="{28A0092B-C50C-407E-A947-70E740481C1C}">
                <a14:useLocalDpi xmlns:a14="http://schemas.microsoft.com/office/drawing/2010/main" val="0"/>
              </a:ext>
            </a:extLst>
          </a:blip>
          <a:stretch>
            <a:fillRect/>
          </a:stretch>
        </p:blipFill>
        <p:spPr>
          <a:xfrm>
            <a:off x="9440561" y="5284626"/>
            <a:ext cx="2472444" cy="1573374"/>
          </a:xfrm>
          <a:prstGeom prst="rect">
            <a:avLst/>
          </a:prstGeom>
        </p:spPr>
      </p:pic>
      <p:graphicFrame>
        <p:nvGraphicFramePr>
          <p:cNvPr id="2" name="Table 1"/>
          <p:cNvGraphicFramePr>
            <a:graphicFrameLocks noGrp="1"/>
          </p:cNvGraphicFramePr>
          <p:nvPr>
            <p:extLst>
              <p:ext uri="{D42A27DB-BD31-4B8C-83A1-F6EECF244321}">
                <p14:modId xmlns:p14="http://schemas.microsoft.com/office/powerpoint/2010/main" val="2568688366"/>
              </p:ext>
            </p:extLst>
          </p:nvPr>
        </p:nvGraphicFramePr>
        <p:xfrm>
          <a:off x="1938528" y="395891"/>
          <a:ext cx="7791704" cy="3364992"/>
        </p:xfrm>
        <a:graphic>
          <a:graphicData uri="http://schemas.openxmlformats.org/drawingml/2006/table">
            <a:tbl>
              <a:tblPr firstRow="1" firstCol="1" bandRow="1">
                <a:effectLst>
                  <a:outerShdw blurRad="50800" dist="38100" algn="l" rotWithShape="0">
                    <a:prstClr val="black">
                      <a:alpha val="40000"/>
                    </a:prstClr>
                  </a:outerShdw>
                </a:effectLst>
              </a:tblPr>
              <a:tblGrid>
                <a:gridCol w="5220709">
                  <a:extLst>
                    <a:ext uri="{9D8B030D-6E8A-4147-A177-3AD203B41FA5}">
                      <a16:colId xmlns:a16="http://schemas.microsoft.com/office/drawing/2014/main" val="20000"/>
                    </a:ext>
                  </a:extLst>
                </a:gridCol>
                <a:gridCol w="2570995">
                  <a:extLst>
                    <a:ext uri="{9D8B030D-6E8A-4147-A177-3AD203B41FA5}">
                      <a16:colId xmlns:a16="http://schemas.microsoft.com/office/drawing/2014/main" val="20001"/>
                    </a:ext>
                  </a:extLst>
                </a:gridCol>
              </a:tblGrid>
              <a:tr h="0">
                <a:tc gridSpan="2">
                  <a:txBody>
                    <a:bodyPr/>
                    <a:lstStyle/>
                    <a:p>
                      <a:pPr algn="ctr">
                        <a:lnSpc>
                          <a:spcPct val="115000"/>
                        </a:lnSpc>
                        <a:spcAft>
                          <a:spcPts val="0"/>
                        </a:spcAft>
                      </a:pPr>
                      <a:r>
                        <a:rPr lang="pt-BR" sz="3200" b="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PHIẾU HỌC TẬP 01:</a:t>
                      </a:r>
                      <a:r>
                        <a:rPr lang="pt-BR" sz="3200" b="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pt-BR" sz="3200" b="1">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rPr>
                        <a:t>Bảng tìm hiểu chung về văn bản nghị luận văn học</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extLst>
                  <a:ext uri="{0D108BD9-81ED-4DB2-BD59-A6C34878D82A}">
                    <a16:rowId xmlns:a16="http://schemas.microsoft.com/office/drawing/2014/main" val="10000"/>
                  </a:ext>
                </a:extLst>
              </a:tr>
              <a:tr h="0">
                <a:tc>
                  <a:txBody>
                    <a:bodyPr/>
                    <a:lstStyle/>
                    <a:p>
                      <a:pPr algn="just">
                        <a:lnSpc>
                          <a:spcPct val="115000"/>
                        </a:lnSpc>
                        <a:spcAft>
                          <a:spcPts val="0"/>
                        </a:spcAft>
                      </a:pPr>
                      <a:r>
                        <a:rPr lang="vi-VN" sz="3200" b="1">
                          <a:effectLst/>
                          <a:latin typeface="Times New Roman" panose="02020603050405020304" pitchFamily="18" charset="0"/>
                          <a:ea typeface="Times New Roman" panose="02020603050405020304" pitchFamily="18" charset="0"/>
                          <a:cs typeface="Times New Roman" panose="02020603050405020304" pitchFamily="18" charset="0"/>
                        </a:rPr>
                        <a:t>Khái niệm</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20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algn="just">
                        <a:lnSpc>
                          <a:spcPct val="115000"/>
                        </a:lnSpc>
                        <a:spcAft>
                          <a:spcPts val="0"/>
                        </a:spcAft>
                      </a:pPr>
                      <a:r>
                        <a:rPr lang="vi-VN" sz="3200" b="1">
                          <a:effectLst/>
                          <a:latin typeface="Times New Roman" panose="02020603050405020304" pitchFamily="18" charset="0"/>
                          <a:ea typeface="Times New Roman" panose="02020603050405020304" pitchFamily="18" charset="0"/>
                          <a:cs typeface="Times New Roman" panose="02020603050405020304" pitchFamily="18" charset="0"/>
                        </a:rPr>
                        <a:t>Các thành tố của bài văn nghị luận văn học</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20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0">
                <a:tc>
                  <a:txBody>
                    <a:bodyPr/>
                    <a:lstStyle/>
                    <a:p>
                      <a:pPr algn="just">
                        <a:lnSpc>
                          <a:spcPct val="115000"/>
                        </a:lnSpc>
                        <a:spcAft>
                          <a:spcPts val="0"/>
                        </a:spcAft>
                      </a:pPr>
                      <a:r>
                        <a:rPr lang="vi-VN" sz="3200" b="1">
                          <a:effectLst/>
                          <a:latin typeface="Times New Roman" panose="02020603050405020304" pitchFamily="18" charset="0"/>
                          <a:ea typeface="Times New Roman" panose="02020603050405020304" pitchFamily="18" charset="0"/>
                          <a:cs typeface="Times New Roman" panose="02020603050405020304" pitchFamily="18" charset="0"/>
                        </a:rPr>
                        <a:t>Mối liên hệ giữa các thành tố</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20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406269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2" descr="图片包含 杯子, 植物&#10;&#10;已生成高可信度的说明">
            <a:extLst>
              <a:ext uri="{FF2B5EF4-FFF2-40B4-BE49-F238E27FC236}">
                <a16:creationId xmlns:a16="http://schemas.microsoft.com/office/drawing/2014/main" id="{718AFCB4-2463-4635-80D0-0C3D8200A43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1" y="4809744"/>
            <a:ext cx="2327761" cy="2048256"/>
          </a:xfrm>
          <a:prstGeom prst="rect">
            <a:avLst/>
          </a:prstGeom>
        </p:spPr>
      </p:pic>
      <p:pic>
        <p:nvPicPr>
          <p:cNvPr id="9" name="图片 2">
            <a:extLst>
              <a:ext uri="{FF2B5EF4-FFF2-40B4-BE49-F238E27FC236}">
                <a16:creationId xmlns:a16="http://schemas.microsoft.com/office/drawing/2014/main" id="{1EFA89DB-5CCA-49F1-BC57-5E4D58D2D69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80853" y="-350521"/>
            <a:ext cx="2609851" cy="2609851"/>
          </a:xfrm>
          <a:prstGeom prst="rect">
            <a:avLst/>
          </a:prstGeom>
        </p:spPr>
      </p:pic>
      <p:graphicFrame>
        <p:nvGraphicFramePr>
          <p:cNvPr id="3" name="Table 2"/>
          <p:cNvGraphicFramePr>
            <a:graphicFrameLocks noGrp="1"/>
          </p:cNvGraphicFramePr>
          <p:nvPr>
            <p:extLst>
              <p:ext uri="{D42A27DB-BD31-4B8C-83A1-F6EECF244321}">
                <p14:modId xmlns:p14="http://schemas.microsoft.com/office/powerpoint/2010/main" val="755244556"/>
              </p:ext>
            </p:extLst>
          </p:nvPr>
        </p:nvGraphicFramePr>
        <p:xfrm>
          <a:off x="1386077" y="1539684"/>
          <a:ext cx="8330184" cy="3104071"/>
        </p:xfrm>
        <a:graphic>
          <a:graphicData uri="http://schemas.openxmlformats.org/drawingml/2006/table">
            <a:tbl>
              <a:tblPr firstRow="1" firstCol="1" bandRow="1">
                <a:tableStyleId>{E8B1032C-EA38-4F05-BA0D-38AFFFC7BED3}</a:tableStyleId>
              </a:tblPr>
              <a:tblGrid>
                <a:gridCol w="1706262">
                  <a:extLst>
                    <a:ext uri="{9D8B030D-6E8A-4147-A177-3AD203B41FA5}">
                      <a16:colId xmlns:a16="http://schemas.microsoft.com/office/drawing/2014/main" val="20000"/>
                    </a:ext>
                  </a:extLst>
                </a:gridCol>
                <a:gridCol w="6623922">
                  <a:extLst>
                    <a:ext uri="{9D8B030D-6E8A-4147-A177-3AD203B41FA5}">
                      <a16:colId xmlns:a16="http://schemas.microsoft.com/office/drawing/2014/main" val="20001"/>
                    </a:ext>
                  </a:extLst>
                </a:gridCol>
              </a:tblGrid>
              <a:tr h="679897">
                <a:tc>
                  <a:txBody>
                    <a:bodyPr/>
                    <a:lstStyle/>
                    <a:p>
                      <a:pPr>
                        <a:lnSpc>
                          <a:spcPct val="115000"/>
                        </a:lnSpc>
                        <a:spcAft>
                          <a:spcPts val="0"/>
                        </a:spcAft>
                      </a:pPr>
                      <a:endParaRPr lang="vi-VN" sz="3600" smtClean="0">
                        <a:solidFill>
                          <a:schemeClr val="bg1"/>
                        </a:solidFill>
                        <a:effectLst/>
                        <a:latin typeface="Times New Roman" panose="02020603050405020304" pitchFamily="18" charset="0"/>
                        <a:cs typeface="Times New Roman" panose="02020603050405020304" pitchFamily="18" charset="0"/>
                      </a:endParaRPr>
                    </a:p>
                    <a:p>
                      <a:pPr>
                        <a:lnSpc>
                          <a:spcPct val="115000"/>
                        </a:lnSpc>
                        <a:spcAft>
                          <a:spcPts val="0"/>
                        </a:spcAft>
                      </a:pPr>
                      <a:endParaRPr lang="vi-VN" sz="3600" smtClean="0">
                        <a:solidFill>
                          <a:schemeClr val="bg1"/>
                        </a:solidFill>
                        <a:effectLst/>
                        <a:latin typeface="Times New Roman" panose="02020603050405020304" pitchFamily="18" charset="0"/>
                        <a:cs typeface="Times New Roman" panose="02020603050405020304" pitchFamily="18" charset="0"/>
                      </a:endParaRPr>
                    </a:p>
                    <a:p>
                      <a:pPr algn="ctr">
                        <a:lnSpc>
                          <a:spcPct val="115000"/>
                        </a:lnSpc>
                        <a:spcAft>
                          <a:spcPts val="0"/>
                        </a:spcAft>
                      </a:pPr>
                      <a:r>
                        <a:rPr lang="vi-VN" sz="3600" smtClean="0">
                          <a:solidFill>
                            <a:schemeClr val="bg1"/>
                          </a:solidFill>
                          <a:effectLst/>
                          <a:latin typeface="Times New Roman" panose="02020603050405020304" pitchFamily="18" charset="0"/>
                          <a:cs typeface="Times New Roman" panose="02020603050405020304" pitchFamily="18" charset="0"/>
                        </a:rPr>
                        <a:t>Khái </a:t>
                      </a:r>
                      <a:r>
                        <a:rPr lang="vi-VN" sz="3600">
                          <a:solidFill>
                            <a:schemeClr val="bg1"/>
                          </a:solidFill>
                          <a:effectLst/>
                          <a:latin typeface="Times New Roman" panose="02020603050405020304" pitchFamily="18" charset="0"/>
                          <a:cs typeface="Times New Roman" panose="02020603050405020304" pitchFamily="18" charset="0"/>
                        </a:rPr>
                        <a:t>niệm</a:t>
                      </a:r>
                      <a:endParaRPr lang="en-GB"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0930" marR="40930" marT="0" marB="0"/>
                </a:tc>
                <a:tc>
                  <a:txBody>
                    <a:bodyPr/>
                    <a:lstStyle/>
                    <a:p>
                      <a:pPr algn="just">
                        <a:lnSpc>
                          <a:spcPct val="115000"/>
                        </a:lnSpc>
                        <a:spcAft>
                          <a:spcPts val="0"/>
                        </a:spcAft>
                      </a:pPr>
                      <a:r>
                        <a:rPr lang="vi-VN" sz="3600">
                          <a:solidFill>
                            <a:schemeClr val="bg1"/>
                          </a:solidFill>
                          <a:effectLst/>
                          <a:latin typeface="Times New Roman" panose="02020603050405020304" pitchFamily="18" charset="0"/>
                          <a:cs typeface="Times New Roman" panose="02020603050405020304" pitchFamily="18" charset="0"/>
                        </a:rPr>
                        <a:t>Văn bản nghị luận văn học là loại văn bản trong đó người viết trình bày quan điểm, đánh giá về một vấn đề thuộc lĩnh vực văn học (tác giả, tác phẩm, thể loại,...)</a:t>
                      </a:r>
                      <a:endParaRPr lang="en-GB"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0930" marR="40930" marT="0" marB="0"/>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21136427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barn(inVertical)">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2" descr="图片包含 杯子, 植物&#10;&#10;已生成高可信度的说明">
            <a:extLst>
              <a:ext uri="{FF2B5EF4-FFF2-40B4-BE49-F238E27FC236}">
                <a16:creationId xmlns:a16="http://schemas.microsoft.com/office/drawing/2014/main" id="{718AFCB4-2463-4635-80D0-0C3D8200A43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1" y="4809744"/>
            <a:ext cx="2327761" cy="2048256"/>
          </a:xfrm>
          <a:prstGeom prst="rect">
            <a:avLst/>
          </a:prstGeom>
        </p:spPr>
      </p:pic>
      <p:pic>
        <p:nvPicPr>
          <p:cNvPr id="9" name="图片 2">
            <a:extLst>
              <a:ext uri="{FF2B5EF4-FFF2-40B4-BE49-F238E27FC236}">
                <a16:creationId xmlns:a16="http://schemas.microsoft.com/office/drawing/2014/main" id="{1EFA89DB-5CCA-49F1-BC57-5E4D58D2D69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80853" y="-350521"/>
            <a:ext cx="2609851" cy="2609851"/>
          </a:xfrm>
          <a:prstGeom prst="rect">
            <a:avLst/>
          </a:prstGeom>
        </p:spPr>
      </p:pic>
      <p:graphicFrame>
        <p:nvGraphicFramePr>
          <p:cNvPr id="3" name="Table 2"/>
          <p:cNvGraphicFramePr>
            <a:graphicFrameLocks noGrp="1"/>
          </p:cNvGraphicFramePr>
          <p:nvPr>
            <p:extLst>
              <p:ext uri="{D42A27DB-BD31-4B8C-83A1-F6EECF244321}">
                <p14:modId xmlns:p14="http://schemas.microsoft.com/office/powerpoint/2010/main" val="1751822747"/>
              </p:ext>
            </p:extLst>
          </p:nvPr>
        </p:nvGraphicFramePr>
        <p:xfrm>
          <a:off x="1709928" y="660686"/>
          <a:ext cx="7763256" cy="5013770"/>
        </p:xfrm>
        <a:graphic>
          <a:graphicData uri="http://schemas.openxmlformats.org/drawingml/2006/table">
            <a:tbl>
              <a:tblPr firstRow="1" firstCol="1" bandRow="1">
                <a:tableStyleId>{E8B1032C-EA38-4F05-BA0D-38AFFFC7BED3}</a:tableStyleId>
              </a:tblPr>
              <a:tblGrid>
                <a:gridCol w="1590139">
                  <a:extLst>
                    <a:ext uri="{9D8B030D-6E8A-4147-A177-3AD203B41FA5}">
                      <a16:colId xmlns:a16="http://schemas.microsoft.com/office/drawing/2014/main" val="20000"/>
                    </a:ext>
                  </a:extLst>
                </a:gridCol>
                <a:gridCol w="6173117">
                  <a:extLst>
                    <a:ext uri="{9D8B030D-6E8A-4147-A177-3AD203B41FA5}">
                      <a16:colId xmlns:a16="http://schemas.microsoft.com/office/drawing/2014/main" val="20001"/>
                    </a:ext>
                  </a:extLst>
                </a:gridCol>
              </a:tblGrid>
              <a:tr h="2039690">
                <a:tc>
                  <a:txBody>
                    <a:bodyPr/>
                    <a:lstStyle/>
                    <a:p>
                      <a:pPr algn="ctr">
                        <a:lnSpc>
                          <a:spcPct val="115000"/>
                        </a:lnSpc>
                        <a:spcAft>
                          <a:spcPts val="0"/>
                        </a:spcAft>
                      </a:pPr>
                      <a:endParaRPr lang="vi-VN" sz="2400" smtClean="0">
                        <a:solidFill>
                          <a:schemeClr val="bg1"/>
                        </a:solidFill>
                        <a:effectLst/>
                        <a:latin typeface="Times New Roman" panose="02020603050405020304" pitchFamily="18" charset="0"/>
                        <a:cs typeface="Times New Roman" panose="02020603050405020304" pitchFamily="18" charset="0"/>
                      </a:endParaRPr>
                    </a:p>
                    <a:p>
                      <a:pPr algn="ctr">
                        <a:lnSpc>
                          <a:spcPct val="115000"/>
                        </a:lnSpc>
                        <a:spcAft>
                          <a:spcPts val="0"/>
                        </a:spcAft>
                      </a:pPr>
                      <a:endParaRPr lang="vi-VN" sz="2400" smtClean="0">
                        <a:solidFill>
                          <a:schemeClr val="bg1"/>
                        </a:solidFill>
                        <a:effectLst/>
                        <a:latin typeface="Times New Roman" panose="02020603050405020304" pitchFamily="18" charset="0"/>
                        <a:cs typeface="Times New Roman" panose="02020603050405020304" pitchFamily="18" charset="0"/>
                      </a:endParaRPr>
                    </a:p>
                    <a:p>
                      <a:pPr algn="ctr">
                        <a:lnSpc>
                          <a:spcPct val="115000"/>
                        </a:lnSpc>
                        <a:spcAft>
                          <a:spcPts val="0"/>
                        </a:spcAft>
                      </a:pPr>
                      <a:endParaRPr lang="vi-VN" sz="2400" smtClean="0">
                        <a:solidFill>
                          <a:schemeClr val="bg1"/>
                        </a:solidFill>
                        <a:effectLst/>
                        <a:latin typeface="Times New Roman" panose="02020603050405020304" pitchFamily="18" charset="0"/>
                        <a:cs typeface="Times New Roman" panose="02020603050405020304" pitchFamily="18" charset="0"/>
                      </a:endParaRPr>
                    </a:p>
                    <a:p>
                      <a:pPr algn="ctr">
                        <a:lnSpc>
                          <a:spcPct val="115000"/>
                        </a:lnSpc>
                        <a:spcAft>
                          <a:spcPts val="0"/>
                        </a:spcAft>
                      </a:pPr>
                      <a:r>
                        <a:rPr lang="vi-VN" sz="2400" smtClean="0">
                          <a:solidFill>
                            <a:schemeClr val="bg1"/>
                          </a:solidFill>
                          <a:effectLst/>
                          <a:latin typeface="Times New Roman" panose="02020603050405020304" pitchFamily="18" charset="0"/>
                          <a:cs typeface="Times New Roman" panose="02020603050405020304" pitchFamily="18" charset="0"/>
                        </a:rPr>
                        <a:t>Các </a:t>
                      </a:r>
                      <a:r>
                        <a:rPr lang="vi-VN" sz="2400">
                          <a:solidFill>
                            <a:schemeClr val="bg1"/>
                          </a:solidFill>
                          <a:effectLst/>
                          <a:latin typeface="Times New Roman" panose="02020603050405020304" pitchFamily="18" charset="0"/>
                          <a:cs typeface="Times New Roman" panose="02020603050405020304" pitchFamily="18" charset="0"/>
                        </a:rPr>
                        <a:t>thành tố của bài văn nghị luận văn học</a:t>
                      </a:r>
                      <a:endParaRPr lang="en-GB" sz="20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0930" marR="40930" marT="0" marB="0"/>
                </a:tc>
                <a:tc>
                  <a:txBody>
                    <a:bodyPr/>
                    <a:lstStyle/>
                    <a:p>
                      <a:pPr algn="just">
                        <a:lnSpc>
                          <a:spcPct val="115000"/>
                        </a:lnSpc>
                        <a:spcAft>
                          <a:spcPts val="0"/>
                        </a:spcAft>
                      </a:pPr>
                      <a:r>
                        <a:rPr lang="vi-VN" sz="2400">
                          <a:solidFill>
                            <a:schemeClr val="bg1"/>
                          </a:solidFill>
                          <a:effectLst/>
                          <a:latin typeface="Times New Roman" panose="02020603050405020304" pitchFamily="18" charset="0"/>
                          <a:cs typeface="Times New Roman" panose="02020603050405020304" pitchFamily="18" charset="0"/>
                        </a:rPr>
                        <a:t>- Luận đề: là vấn đề trọng tâm bao trùm toàn bộ bài viết, thường được nêu ở nhan đề hoặc phần mở đầu văn bản.</a:t>
                      </a:r>
                      <a:endParaRPr lang="en-GB" sz="2000">
                        <a:solidFill>
                          <a:schemeClr val="bg1"/>
                        </a:solidFill>
                        <a:effectLst/>
                        <a:latin typeface="Times New Roman" panose="02020603050405020304" pitchFamily="18" charset="0"/>
                        <a:cs typeface="Times New Roman" panose="02020603050405020304" pitchFamily="18" charset="0"/>
                      </a:endParaRPr>
                    </a:p>
                    <a:p>
                      <a:pPr algn="just">
                        <a:lnSpc>
                          <a:spcPct val="115000"/>
                        </a:lnSpc>
                        <a:spcAft>
                          <a:spcPts val="0"/>
                        </a:spcAft>
                      </a:pPr>
                      <a:r>
                        <a:rPr lang="vi-VN" sz="2400">
                          <a:solidFill>
                            <a:schemeClr val="bg1"/>
                          </a:solidFill>
                          <a:effectLst/>
                          <a:latin typeface="Times New Roman" panose="02020603050405020304" pitchFamily="18" charset="0"/>
                          <a:cs typeface="Times New Roman" panose="02020603050405020304" pitchFamily="18" charset="0"/>
                        </a:rPr>
                        <a:t>- Luận điểm: </a:t>
                      </a:r>
                      <a:endParaRPr lang="en-GB" sz="2000">
                        <a:solidFill>
                          <a:schemeClr val="bg1"/>
                        </a:solidFill>
                        <a:effectLst/>
                        <a:latin typeface="Times New Roman" panose="02020603050405020304" pitchFamily="18" charset="0"/>
                        <a:cs typeface="Times New Roman" panose="02020603050405020304" pitchFamily="18" charset="0"/>
                      </a:endParaRPr>
                    </a:p>
                    <a:p>
                      <a:pPr algn="just">
                        <a:lnSpc>
                          <a:spcPct val="115000"/>
                        </a:lnSpc>
                        <a:spcAft>
                          <a:spcPts val="0"/>
                        </a:spcAft>
                      </a:pPr>
                      <a:r>
                        <a:rPr lang="vi-VN" sz="2400">
                          <a:solidFill>
                            <a:schemeClr val="bg1"/>
                          </a:solidFill>
                          <a:effectLst/>
                          <a:latin typeface="Times New Roman" panose="02020603050405020304" pitchFamily="18" charset="0"/>
                          <a:cs typeface="Times New Roman" panose="02020603050405020304" pitchFamily="18" charset="0"/>
                        </a:rPr>
                        <a:t>+ Là những ý chính được triển khai nhằm cụ thể hóa luận đề, dựa trên đặc điểm của đối tượng được bàn luận.</a:t>
                      </a:r>
                      <a:endParaRPr lang="en-GB" sz="2000">
                        <a:solidFill>
                          <a:schemeClr val="bg1"/>
                        </a:solidFill>
                        <a:effectLst/>
                        <a:latin typeface="Times New Roman" panose="02020603050405020304" pitchFamily="18" charset="0"/>
                        <a:cs typeface="Times New Roman" panose="02020603050405020304" pitchFamily="18" charset="0"/>
                      </a:endParaRPr>
                    </a:p>
                    <a:p>
                      <a:pPr algn="just">
                        <a:lnSpc>
                          <a:spcPct val="115000"/>
                        </a:lnSpc>
                        <a:spcAft>
                          <a:spcPts val="0"/>
                        </a:spcAft>
                      </a:pPr>
                      <a:r>
                        <a:rPr lang="vi-VN" sz="2400">
                          <a:solidFill>
                            <a:schemeClr val="bg1"/>
                          </a:solidFill>
                          <a:effectLst/>
                          <a:latin typeface="Times New Roman" panose="02020603050405020304" pitchFamily="18" charset="0"/>
                          <a:cs typeface="Times New Roman" panose="02020603050405020304" pitchFamily="18" charset="0"/>
                        </a:rPr>
                        <a:t>+ Thường được trình bày bằng một câu khái quát và được làm sáng tỏ bởi lí lẽ và dẫn chứng.</a:t>
                      </a:r>
                      <a:endParaRPr lang="en-GB" sz="2000">
                        <a:solidFill>
                          <a:schemeClr val="bg1"/>
                        </a:solidFill>
                        <a:effectLst/>
                        <a:latin typeface="Times New Roman" panose="02020603050405020304" pitchFamily="18" charset="0"/>
                        <a:cs typeface="Times New Roman" panose="02020603050405020304" pitchFamily="18" charset="0"/>
                      </a:endParaRPr>
                    </a:p>
                    <a:p>
                      <a:pPr algn="just">
                        <a:lnSpc>
                          <a:spcPct val="115000"/>
                        </a:lnSpc>
                        <a:spcAft>
                          <a:spcPts val="0"/>
                        </a:spcAft>
                      </a:pPr>
                      <a:r>
                        <a:rPr lang="vi-VN" sz="2400">
                          <a:solidFill>
                            <a:schemeClr val="bg1"/>
                          </a:solidFill>
                          <a:effectLst/>
                          <a:latin typeface="Times New Roman" panose="02020603050405020304" pitchFamily="18" charset="0"/>
                          <a:cs typeface="Times New Roman" panose="02020603050405020304" pitchFamily="18" charset="0"/>
                        </a:rPr>
                        <a:t>- Lí lẽ: là những căn cứ được sử dụng để giải thích, làm rõ cho luận điểm.</a:t>
                      </a:r>
                      <a:endParaRPr lang="en-GB" sz="20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0930" marR="40930" marT="0" marB="0"/>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65200966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barn(inVertical)">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2" descr="图片包含 杯子, 植物&#10;&#10;已生成高可信度的说明">
            <a:extLst>
              <a:ext uri="{FF2B5EF4-FFF2-40B4-BE49-F238E27FC236}">
                <a16:creationId xmlns:a16="http://schemas.microsoft.com/office/drawing/2014/main" id="{718AFCB4-2463-4635-80D0-0C3D8200A43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1" y="4809744"/>
            <a:ext cx="2327761" cy="2048256"/>
          </a:xfrm>
          <a:prstGeom prst="rect">
            <a:avLst/>
          </a:prstGeom>
        </p:spPr>
      </p:pic>
      <p:pic>
        <p:nvPicPr>
          <p:cNvPr id="9" name="图片 2">
            <a:extLst>
              <a:ext uri="{FF2B5EF4-FFF2-40B4-BE49-F238E27FC236}">
                <a16:creationId xmlns:a16="http://schemas.microsoft.com/office/drawing/2014/main" id="{1EFA89DB-5CCA-49F1-BC57-5E4D58D2D69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80853" y="-350521"/>
            <a:ext cx="2609851" cy="2609851"/>
          </a:xfrm>
          <a:prstGeom prst="rect">
            <a:avLst/>
          </a:prstGeom>
        </p:spPr>
      </p:pic>
      <p:graphicFrame>
        <p:nvGraphicFramePr>
          <p:cNvPr id="3" name="Table 2"/>
          <p:cNvGraphicFramePr>
            <a:graphicFrameLocks noGrp="1"/>
          </p:cNvGraphicFramePr>
          <p:nvPr>
            <p:extLst>
              <p:ext uri="{D42A27DB-BD31-4B8C-83A1-F6EECF244321}">
                <p14:modId xmlns:p14="http://schemas.microsoft.com/office/powerpoint/2010/main" val="1475712858"/>
              </p:ext>
            </p:extLst>
          </p:nvPr>
        </p:nvGraphicFramePr>
        <p:xfrm>
          <a:off x="1709928" y="660686"/>
          <a:ext cx="7763256" cy="5358638"/>
        </p:xfrm>
        <a:graphic>
          <a:graphicData uri="http://schemas.openxmlformats.org/drawingml/2006/table">
            <a:tbl>
              <a:tblPr firstRow="1" firstCol="1" bandRow="1">
                <a:tableStyleId>{E8B1032C-EA38-4F05-BA0D-38AFFFC7BED3}</a:tableStyleId>
              </a:tblPr>
              <a:tblGrid>
                <a:gridCol w="1590139">
                  <a:extLst>
                    <a:ext uri="{9D8B030D-6E8A-4147-A177-3AD203B41FA5}">
                      <a16:colId xmlns:a16="http://schemas.microsoft.com/office/drawing/2014/main" val="20000"/>
                    </a:ext>
                  </a:extLst>
                </a:gridCol>
                <a:gridCol w="6173117">
                  <a:extLst>
                    <a:ext uri="{9D8B030D-6E8A-4147-A177-3AD203B41FA5}">
                      <a16:colId xmlns:a16="http://schemas.microsoft.com/office/drawing/2014/main" val="20001"/>
                    </a:ext>
                  </a:extLst>
                </a:gridCol>
              </a:tblGrid>
              <a:tr h="1631752">
                <a:tc>
                  <a:txBody>
                    <a:bodyPr/>
                    <a:lstStyle/>
                    <a:p>
                      <a:pPr algn="ctr">
                        <a:lnSpc>
                          <a:spcPct val="115000"/>
                        </a:lnSpc>
                        <a:spcAft>
                          <a:spcPts val="0"/>
                        </a:spcAft>
                      </a:pPr>
                      <a:endParaRPr lang="vi-VN" sz="2800" smtClean="0">
                        <a:solidFill>
                          <a:schemeClr val="bg1"/>
                        </a:solidFill>
                        <a:effectLst/>
                        <a:latin typeface="Times New Roman" panose="02020603050405020304" pitchFamily="18" charset="0"/>
                        <a:cs typeface="Times New Roman" panose="02020603050405020304" pitchFamily="18" charset="0"/>
                      </a:endParaRPr>
                    </a:p>
                    <a:p>
                      <a:pPr algn="ctr">
                        <a:lnSpc>
                          <a:spcPct val="115000"/>
                        </a:lnSpc>
                        <a:spcAft>
                          <a:spcPts val="0"/>
                        </a:spcAft>
                      </a:pPr>
                      <a:endParaRPr lang="vi-VN" sz="2800" smtClean="0">
                        <a:solidFill>
                          <a:schemeClr val="bg1"/>
                        </a:solidFill>
                        <a:effectLst/>
                        <a:latin typeface="Times New Roman" panose="02020603050405020304" pitchFamily="18" charset="0"/>
                        <a:cs typeface="Times New Roman" panose="02020603050405020304" pitchFamily="18" charset="0"/>
                      </a:endParaRPr>
                    </a:p>
                    <a:p>
                      <a:pPr algn="ctr">
                        <a:lnSpc>
                          <a:spcPct val="115000"/>
                        </a:lnSpc>
                        <a:spcAft>
                          <a:spcPts val="0"/>
                        </a:spcAft>
                      </a:pPr>
                      <a:endParaRPr lang="vi-VN" sz="2800" smtClean="0">
                        <a:solidFill>
                          <a:schemeClr val="bg1"/>
                        </a:solidFill>
                        <a:effectLst/>
                        <a:latin typeface="Times New Roman" panose="02020603050405020304" pitchFamily="18" charset="0"/>
                        <a:cs typeface="Times New Roman" panose="02020603050405020304" pitchFamily="18" charset="0"/>
                      </a:endParaRPr>
                    </a:p>
                    <a:p>
                      <a:pPr algn="ctr">
                        <a:lnSpc>
                          <a:spcPct val="115000"/>
                        </a:lnSpc>
                        <a:spcAft>
                          <a:spcPts val="0"/>
                        </a:spcAft>
                      </a:pPr>
                      <a:r>
                        <a:rPr lang="vi-VN" sz="2800" smtClean="0">
                          <a:solidFill>
                            <a:schemeClr val="bg1"/>
                          </a:solidFill>
                          <a:effectLst/>
                          <a:latin typeface="Times New Roman" panose="02020603050405020304" pitchFamily="18" charset="0"/>
                          <a:cs typeface="Times New Roman" panose="02020603050405020304" pitchFamily="18" charset="0"/>
                        </a:rPr>
                        <a:t>Mối </a:t>
                      </a:r>
                      <a:r>
                        <a:rPr lang="vi-VN" sz="2800">
                          <a:solidFill>
                            <a:schemeClr val="bg1"/>
                          </a:solidFill>
                          <a:effectLst/>
                          <a:latin typeface="Times New Roman" panose="02020603050405020304" pitchFamily="18" charset="0"/>
                          <a:cs typeface="Times New Roman" panose="02020603050405020304" pitchFamily="18" charset="0"/>
                        </a:rPr>
                        <a:t>liên hệ giữa các thành tố</a:t>
                      </a:r>
                      <a:endParaRPr lang="en-GB" sz="28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0930" marR="40930" marT="0" marB="0"/>
                </a:tc>
                <a:tc>
                  <a:txBody>
                    <a:bodyPr/>
                    <a:lstStyle/>
                    <a:p>
                      <a:pPr algn="just">
                        <a:lnSpc>
                          <a:spcPct val="115000"/>
                        </a:lnSpc>
                        <a:spcAft>
                          <a:spcPts val="0"/>
                        </a:spcAft>
                      </a:pPr>
                      <a:r>
                        <a:rPr lang="vi-VN" sz="2800">
                          <a:solidFill>
                            <a:schemeClr val="bg1"/>
                          </a:solidFill>
                          <a:effectLst/>
                          <a:latin typeface="Times New Roman" panose="02020603050405020304" pitchFamily="18" charset="0"/>
                          <a:cs typeface="Times New Roman" panose="02020603050405020304" pitchFamily="18" charset="0"/>
                        </a:rPr>
                        <a:t>- Luận điểm gắn bó mật thiết với luận đề và được sắp xếp một cách hệ thống, hợp lí để giúp cho luận đề của văn bản được sáng rõ, thuyết phục.</a:t>
                      </a:r>
                      <a:endParaRPr lang="en-GB" sz="2800">
                        <a:solidFill>
                          <a:schemeClr val="bg1"/>
                        </a:solidFill>
                        <a:effectLst/>
                        <a:latin typeface="Times New Roman" panose="02020603050405020304" pitchFamily="18" charset="0"/>
                        <a:cs typeface="Times New Roman" panose="02020603050405020304" pitchFamily="18" charset="0"/>
                      </a:endParaRPr>
                    </a:p>
                    <a:p>
                      <a:pPr algn="just">
                        <a:lnSpc>
                          <a:spcPct val="115000"/>
                        </a:lnSpc>
                        <a:spcAft>
                          <a:spcPts val="0"/>
                        </a:spcAft>
                      </a:pPr>
                      <a:r>
                        <a:rPr lang="vi-VN" sz="2800">
                          <a:solidFill>
                            <a:schemeClr val="bg1"/>
                          </a:solidFill>
                          <a:effectLst/>
                          <a:latin typeface="Times New Roman" panose="02020603050405020304" pitchFamily="18" charset="0"/>
                          <a:cs typeface="Times New Roman" panose="02020603050405020304" pitchFamily="18" charset="0"/>
                        </a:rPr>
                        <a:t>- Lí lẽ phải sức thuyết phục, nhằm giải thích làm rõ được luận điểm, lí lẽ cần chặt chẽ, xác đáng.</a:t>
                      </a:r>
                      <a:endParaRPr lang="en-GB" sz="2800">
                        <a:solidFill>
                          <a:schemeClr val="bg1"/>
                        </a:solidFill>
                        <a:effectLst/>
                        <a:latin typeface="Times New Roman" panose="02020603050405020304" pitchFamily="18" charset="0"/>
                        <a:cs typeface="Times New Roman" panose="02020603050405020304" pitchFamily="18" charset="0"/>
                      </a:endParaRPr>
                    </a:p>
                    <a:p>
                      <a:pPr algn="just">
                        <a:lnSpc>
                          <a:spcPct val="115000"/>
                        </a:lnSpc>
                        <a:spcAft>
                          <a:spcPts val="0"/>
                        </a:spcAft>
                      </a:pPr>
                      <a:r>
                        <a:rPr lang="vi-VN" sz="2800">
                          <a:solidFill>
                            <a:schemeClr val="bg1"/>
                          </a:solidFill>
                          <a:effectLst/>
                          <a:latin typeface="Times New Roman" panose="02020603050405020304" pitchFamily="18" charset="0"/>
                          <a:cs typeface="Times New Roman" panose="02020603050405020304" pitchFamily="18" charset="0"/>
                        </a:rPr>
                        <a:t>- Bằng chứng được đưa ra nhằm chứng minh, củng cố cho lí lẽ. Muốn có sức thuyết phục, bằng chứng cần phù hợp, tiêu biểu.</a:t>
                      </a:r>
                      <a:endParaRPr lang="en-GB" sz="28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0930" marR="40930" marT="0" marB="0"/>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13019841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circle(in)">
                                      <p:cBhvr>
                                        <p:cTn id="14"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BEBA8EAE-BF5A-486C-A8C5-ECC9F3942E4B}">
                <a14:imgProps xmlns:a14="http://schemas.microsoft.com/office/drawing/2010/main">
                  <a14:imgLayer r:embed="rId4">
                    <a14:imgEffect>
                      <a14:backgroundRemoval t="0" b="100000" l="0" r="100000"/>
                    </a14:imgEffect>
                  </a14:imgLayer>
                </a14:imgProps>
              </a:ext>
              <a:ext uri="{28A0092B-C50C-407E-A947-70E740481C1C}">
                <a14:useLocalDpi xmlns:a14="http://schemas.microsoft.com/office/drawing/2010/main" val="0"/>
              </a:ext>
            </a:extLst>
          </a:blip>
          <a:stretch>
            <a:fillRect/>
          </a:stretch>
        </p:blipFill>
        <p:spPr>
          <a:xfrm>
            <a:off x="9471586" y="5899552"/>
            <a:ext cx="2644214" cy="889642"/>
          </a:xfrm>
          <a:prstGeom prst="rect">
            <a:avLst/>
          </a:prstGeom>
        </p:spPr>
      </p:pic>
      <p:sp>
        <p:nvSpPr>
          <p:cNvPr id="7" name="Rectangle 6"/>
          <p:cNvSpPr/>
          <p:nvPr/>
        </p:nvSpPr>
        <p:spPr>
          <a:xfrm>
            <a:off x="494341" y="143982"/>
            <a:ext cx="6869188" cy="743473"/>
          </a:xfrm>
          <a:prstGeom prst="rect">
            <a:avLst/>
          </a:prstGeom>
        </p:spPr>
        <p:txBody>
          <a:bodyPr wrap="none">
            <a:spAutoFit/>
          </a:bodyPr>
          <a:lstStyle/>
          <a:p>
            <a:pPr>
              <a:lnSpc>
                <a:spcPct val="115000"/>
              </a:lnSpc>
              <a:spcAft>
                <a:spcPts val="0"/>
              </a:spcAft>
            </a:pPr>
            <a:r>
              <a:rPr lang="vi-VN" sz="4000" b="1">
                <a:solidFill>
                  <a:srgbClr val="FF0000"/>
                </a:solidFill>
                <a:latin typeface="Times New Roman" panose="02020603050405020304" pitchFamily="18" charset="0"/>
                <a:ea typeface="Calibri" panose="020F0502020204030204" pitchFamily="34" charset="0"/>
              </a:rPr>
              <a:t>II. ĐỌC –TÌM HIỂU CHUNG</a:t>
            </a:r>
            <a:endParaRPr lang="en-GB" sz="4000">
              <a:solidFill>
                <a:srgbClr val="FF0000"/>
              </a:solidFill>
              <a:effectLst/>
              <a:latin typeface="Times New Roman" panose="02020603050405020304" pitchFamily="18" charset="0"/>
              <a:ea typeface="Times New Roman" panose="02020603050405020304" pitchFamily="18" charset="0"/>
            </a:endParaRPr>
          </a:p>
        </p:txBody>
      </p:sp>
      <p:sp>
        <p:nvSpPr>
          <p:cNvPr id="9" name="Rectangle 8"/>
          <p:cNvSpPr/>
          <p:nvPr/>
        </p:nvSpPr>
        <p:spPr>
          <a:xfrm>
            <a:off x="1320102" y="990946"/>
            <a:ext cx="3433953" cy="743473"/>
          </a:xfrm>
          <a:prstGeom prst="rect">
            <a:avLst/>
          </a:prstGeom>
        </p:spPr>
        <p:txBody>
          <a:bodyPr wrap="none">
            <a:spAutoFit/>
          </a:bodyPr>
          <a:lstStyle/>
          <a:p>
            <a:pPr algn="just">
              <a:lnSpc>
                <a:spcPct val="115000"/>
              </a:lnSpc>
              <a:spcAft>
                <a:spcPts val="0"/>
              </a:spcAft>
              <a:tabLst>
                <a:tab pos="1386840" algn="l"/>
              </a:tabLst>
            </a:pPr>
            <a:r>
              <a:rPr lang="vi-VN" sz="4000" b="1">
                <a:solidFill>
                  <a:srgbClr val="FF0000"/>
                </a:solidFill>
                <a:latin typeface="Times New Roman" panose="02020603050405020304" pitchFamily="18" charset="0"/>
                <a:ea typeface="Calibri" panose="020F0502020204030204" pitchFamily="34" charset="0"/>
              </a:rPr>
              <a:t>1. Đọc văn bản</a:t>
            </a:r>
            <a:endParaRPr lang="en-GB" sz="4000">
              <a:solidFill>
                <a:srgbClr val="FF0000"/>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4292600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arn(inVertical)">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2">
            <a:extLst>
              <a:ext uri="{FF2B5EF4-FFF2-40B4-BE49-F238E27FC236}">
                <a16:creationId xmlns:a16="http://schemas.microsoft.com/office/drawing/2014/main" id="{1EFA89DB-5CCA-49F1-BC57-5E4D58D2D69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80853" y="-350521"/>
            <a:ext cx="2609851" cy="2609851"/>
          </a:xfrm>
          <a:prstGeom prst="rect">
            <a:avLst/>
          </a:prstGeom>
        </p:spPr>
      </p:pic>
      <p:sp>
        <p:nvSpPr>
          <p:cNvPr id="12" name="Rectangle 11"/>
          <p:cNvSpPr/>
          <p:nvPr/>
        </p:nvSpPr>
        <p:spPr>
          <a:xfrm>
            <a:off x="114881" y="520402"/>
            <a:ext cx="4442819" cy="678327"/>
          </a:xfrm>
          <a:prstGeom prst="rect">
            <a:avLst/>
          </a:prstGeom>
        </p:spPr>
        <p:txBody>
          <a:bodyPr wrap="none">
            <a:spAutoFit/>
          </a:bodyPr>
          <a:lstStyle/>
          <a:p>
            <a:pPr algn="just">
              <a:lnSpc>
                <a:spcPct val="115000"/>
              </a:lnSpc>
              <a:spcAft>
                <a:spcPts val="0"/>
              </a:spcAft>
            </a:pPr>
            <a:r>
              <a:rPr lang="vi-VN" sz="3600" b="1">
                <a:solidFill>
                  <a:schemeClr val="bg1"/>
                </a:solidFill>
                <a:latin typeface="Times New Roman" panose="02020603050405020304" pitchFamily="18" charset="0"/>
                <a:ea typeface="Times New Roman" panose="02020603050405020304" pitchFamily="18" charset="0"/>
              </a:rPr>
              <a:t>2. Tác giả Lê Trí Viễn</a:t>
            </a:r>
            <a:endParaRPr lang="en-GB" sz="3600">
              <a:solidFill>
                <a:schemeClr val="bg1"/>
              </a:solidFill>
              <a:effectLst/>
              <a:latin typeface="Times New Roman" panose="02020603050405020304" pitchFamily="18" charset="0"/>
              <a:ea typeface="Times New Roman" panose="02020603050405020304" pitchFamily="18" charset="0"/>
            </a:endParaRPr>
          </a:p>
        </p:txBody>
      </p:sp>
      <p:pic>
        <p:nvPicPr>
          <p:cNvPr id="17" name="Picture 16" descr="C:\Users\Admin\Desktop\Lê_Trí_Viễn.jpg"/>
          <p:cNvPicPr/>
          <p:nvPr/>
        </p:nvPicPr>
        <p:blipFill>
          <a:blip r:embed="rId4">
            <a:extLst>
              <a:ext uri="{28A0092B-C50C-407E-A947-70E740481C1C}">
                <a14:useLocalDpi xmlns:a14="http://schemas.microsoft.com/office/drawing/2010/main" val="0"/>
              </a:ext>
            </a:extLst>
          </a:blip>
          <a:srcRect/>
          <a:stretch>
            <a:fillRect/>
          </a:stretch>
        </p:blipFill>
        <p:spPr bwMode="auto">
          <a:xfrm>
            <a:off x="438848" y="1792986"/>
            <a:ext cx="2824694" cy="3464814"/>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18" name="图片 5">
            <a:extLst>
              <a:ext uri="{FF2B5EF4-FFF2-40B4-BE49-F238E27FC236}">
                <a16:creationId xmlns:a16="http://schemas.microsoft.com/office/drawing/2014/main" id="{4C17C9BF-703D-44D5-A0C2-4CD3A90A3D44}"/>
              </a:ext>
            </a:extLst>
          </p:cNvPr>
          <p:cNvPicPr>
            <a:picLocks noChangeAspect="1"/>
          </p:cNvPicPr>
          <p:nvPr/>
        </p:nvPicPr>
        <p:blipFill rotWithShape="1">
          <a:blip r:embed="rId5" cstate="print">
            <a:lum bright="70000" contrast="-70000"/>
            <a:extLst>
              <a:ext uri="{28A0092B-C50C-407E-A947-70E740481C1C}">
                <a14:useLocalDpi xmlns:a14="http://schemas.microsoft.com/office/drawing/2010/main" val="0"/>
              </a:ext>
            </a:extLst>
          </a:blip>
          <a:srcRect r="69509" b="84445"/>
          <a:stretch/>
        </p:blipFill>
        <p:spPr>
          <a:xfrm>
            <a:off x="3776518" y="1633549"/>
            <a:ext cx="655721" cy="458642"/>
          </a:xfrm>
          <a:prstGeom prst="rect">
            <a:avLst/>
          </a:prstGeom>
        </p:spPr>
      </p:pic>
      <p:pic>
        <p:nvPicPr>
          <p:cNvPr id="19" name="图片 5">
            <a:extLst>
              <a:ext uri="{FF2B5EF4-FFF2-40B4-BE49-F238E27FC236}">
                <a16:creationId xmlns:a16="http://schemas.microsoft.com/office/drawing/2014/main" id="{4C17C9BF-703D-44D5-A0C2-4CD3A90A3D44}"/>
              </a:ext>
            </a:extLst>
          </p:cNvPr>
          <p:cNvPicPr>
            <a:picLocks noChangeAspect="1"/>
          </p:cNvPicPr>
          <p:nvPr/>
        </p:nvPicPr>
        <p:blipFill rotWithShape="1">
          <a:blip r:embed="rId5" cstate="print">
            <a:lum bright="70000" contrast="-70000"/>
            <a:extLst>
              <a:ext uri="{28A0092B-C50C-407E-A947-70E740481C1C}">
                <a14:useLocalDpi xmlns:a14="http://schemas.microsoft.com/office/drawing/2010/main" val="0"/>
              </a:ext>
            </a:extLst>
          </a:blip>
          <a:srcRect r="69509" b="84445"/>
          <a:stretch/>
        </p:blipFill>
        <p:spPr>
          <a:xfrm>
            <a:off x="3776518" y="2502442"/>
            <a:ext cx="655721" cy="458642"/>
          </a:xfrm>
          <a:prstGeom prst="rect">
            <a:avLst/>
          </a:prstGeom>
        </p:spPr>
      </p:pic>
      <p:pic>
        <p:nvPicPr>
          <p:cNvPr id="20" name="图片 5">
            <a:extLst>
              <a:ext uri="{FF2B5EF4-FFF2-40B4-BE49-F238E27FC236}">
                <a16:creationId xmlns:a16="http://schemas.microsoft.com/office/drawing/2014/main" id="{4C17C9BF-703D-44D5-A0C2-4CD3A90A3D44}"/>
              </a:ext>
            </a:extLst>
          </p:cNvPr>
          <p:cNvPicPr>
            <a:picLocks noChangeAspect="1"/>
          </p:cNvPicPr>
          <p:nvPr/>
        </p:nvPicPr>
        <p:blipFill rotWithShape="1">
          <a:blip r:embed="rId5" cstate="print">
            <a:lum bright="70000" contrast="-70000"/>
            <a:extLst>
              <a:ext uri="{28A0092B-C50C-407E-A947-70E740481C1C}">
                <a14:useLocalDpi xmlns:a14="http://schemas.microsoft.com/office/drawing/2010/main" val="0"/>
              </a:ext>
            </a:extLst>
          </a:blip>
          <a:srcRect r="69509" b="84445"/>
          <a:stretch/>
        </p:blipFill>
        <p:spPr>
          <a:xfrm>
            <a:off x="3776517" y="4351102"/>
            <a:ext cx="655721" cy="458642"/>
          </a:xfrm>
          <a:prstGeom prst="rect">
            <a:avLst/>
          </a:prstGeom>
        </p:spPr>
      </p:pic>
      <p:sp>
        <p:nvSpPr>
          <p:cNvPr id="14" name="Rectangle 13"/>
          <p:cNvSpPr/>
          <p:nvPr/>
        </p:nvSpPr>
        <p:spPr>
          <a:xfrm>
            <a:off x="4432239" y="1603466"/>
            <a:ext cx="4482317" cy="523220"/>
          </a:xfrm>
          <a:prstGeom prst="rect">
            <a:avLst/>
          </a:prstGeom>
        </p:spPr>
        <p:txBody>
          <a:bodyPr wrap="none">
            <a:spAutoFit/>
          </a:bodyPr>
          <a:lstStyle/>
          <a:p>
            <a:pPr algn="just"/>
            <a:r>
              <a:rPr lang="vi-VN" sz="2800" smtClean="0">
                <a:solidFill>
                  <a:schemeClr val="bg1"/>
                </a:solidFill>
                <a:latin typeface="Times New Roman" panose="02020603050405020304" pitchFamily="18" charset="0"/>
                <a:ea typeface="Calibri" panose="020F0502020204030204" pitchFamily="34" charset="0"/>
              </a:rPr>
              <a:t>1919- 2012, </a:t>
            </a:r>
            <a:r>
              <a:rPr lang="vi-VN" sz="2800">
                <a:solidFill>
                  <a:schemeClr val="bg1"/>
                </a:solidFill>
                <a:latin typeface="Times New Roman" panose="02020603050405020304" pitchFamily="18" charset="0"/>
                <a:ea typeface="Calibri" panose="020F0502020204030204" pitchFamily="34" charset="0"/>
              </a:rPr>
              <a:t>quê Quảng Nam</a:t>
            </a:r>
            <a:endParaRPr lang="en-GB" sz="4000">
              <a:solidFill>
                <a:schemeClr val="bg1"/>
              </a:solidFill>
            </a:endParaRPr>
          </a:p>
        </p:txBody>
      </p:sp>
      <p:sp>
        <p:nvSpPr>
          <p:cNvPr id="15" name="Rectangle 14"/>
          <p:cNvSpPr/>
          <p:nvPr/>
        </p:nvSpPr>
        <p:spPr>
          <a:xfrm>
            <a:off x="4582596" y="2259330"/>
            <a:ext cx="7185731" cy="1815882"/>
          </a:xfrm>
          <a:prstGeom prst="rect">
            <a:avLst/>
          </a:prstGeom>
        </p:spPr>
        <p:txBody>
          <a:bodyPr wrap="square">
            <a:spAutoFit/>
          </a:bodyPr>
          <a:lstStyle/>
          <a:p>
            <a:pPr algn="just"/>
            <a:r>
              <a:rPr lang="vi-VN" sz="2800" b="1">
                <a:solidFill>
                  <a:schemeClr val="bg1"/>
                </a:solidFill>
                <a:latin typeface="Times New Roman" panose="02020603050405020304" pitchFamily="18" charset="0"/>
                <a:ea typeface="Calibri" panose="020F0502020204030204" pitchFamily="34" charset="0"/>
              </a:rPr>
              <a:t>Vị trí, phong cách</a:t>
            </a:r>
            <a:r>
              <a:rPr lang="vi-VN" sz="2800" b="1" smtClean="0">
                <a:solidFill>
                  <a:schemeClr val="bg1"/>
                </a:solidFill>
                <a:latin typeface="Times New Roman" panose="02020603050405020304" pitchFamily="18" charset="0"/>
                <a:ea typeface="Calibri" panose="020F0502020204030204" pitchFamily="34" charset="0"/>
              </a:rPr>
              <a:t>:</a:t>
            </a:r>
            <a:r>
              <a:rPr lang="vi-VN" sz="2800" smtClean="0">
                <a:solidFill>
                  <a:schemeClr val="bg1"/>
                </a:solidFill>
                <a:latin typeface="Times New Roman" panose="02020603050405020304" pitchFamily="18" charset="0"/>
                <a:ea typeface="Calibri" panose="020F0502020204030204" pitchFamily="34" charset="0"/>
              </a:rPr>
              <a:t> </a:t>
            </a:r>
            <a:r>
              <a:rPr lang="vi-VN" sz="2800">
                <a:solidFill>
                  <a:schemeClr val="bg1"/>
                </a:solidFill>
                <a:latin typeface="Times New Roman" panose="02020603050405020304" pitchFamily="18" charset="0"/>
                <a:ea typeface="Calibri" panose="020F0502020204030204" pitchFamily="34" charset="0"/>
              </a:rPr>
              <a:t>là Giáo sư, Nhà giáo Nhân dân, nhà nghiên cứu phê bình văn học nổi tiếng với phong cách độc đáo, vừa uyên bác mà tài hoa, vừa trí tuệ mà tràn đầy cảm xúc.</a:t>
            </a:r>
            <a:endParaRPr lang="en-GB" sz="4000">
              <a:solidFill>
                <a:schemeClr val="bg1"/>
              </a:solidFill>
            </a:endParaRPr>
          </a:p>
        </p:txBody>
      </p:sp>
      <p:sp>
        <p:nvSpPr>
          <p:cNvPr id="22" name="Rectangle 21"/>
          <p:cNvSpPr/>
          <p:nvPr/>
        </p:nvSpPr>
        <p:spPr>
          <a:xfrm>
            <a:off x="4557700" y="4207856"/>
            <a:ext cx="7210627" cy="2569934"/>
          </a:xfrm>
          <a:prstGeom prst="rect">
            <a:avLst/>
          </a:prstGeom>
        </p:spPr>
        <p:txBody>
          <a:bodyPr wrap="square">
            <a:spAutoFit/>
          </a:bodyPr>
          <a:lstStyle/>
          <a:p>
            <a:pPr algn="just">
              <a:lnSpc>
                <a:spcPct val="115000"/>
              </a:lnSpc>
              <a:spcAft>
                <a:spcPts val="0"/>
              </a:spcAft>
            </a:pPr>
            <a:r>
              <a:rPr lang="vi-VN" sz="2800" b="1">
                <a:solidFill>
                  <a:schemeClr val="bg1"/>
                </a:solidFill>
                <a:latin typeface="Times New Roman" panose="02020603050405020304" pitchFamily="18" charset="0"/>
                <a:ea typeface="Times New Roman" panose="02020603050405020304" pitchFamily="18" charset="0"/>
              </a:rPr>
              <a:t>Các tác phẩm chính</a:t>
            </a:r>
            <a:r>
              <a:rPr lang="vi-VN" sz="2800">
                <a:solidFill>
                  <a:schemeClr val="bg1"/>
                </a:solidFill>
                <a:latin typeface="Times New Roman" panose="02020603050405020304" pitchFamily="18" charset="0"/>
                <a:ea typeface="Times New Roman" panose="02020603050405020304" pitchFamily="18" charset="0"/>
              </a:rPr>
              <a:t>: </a:t>
            </a:r>
            <a:r>
              <a:rPr lang="vi-VN" sz="2800" smtClean="0">
                <a:solidFill>
                  <a:schemeClr val="bg1"/>
                </a:solidFill>
                <a:latin typeface="Times New Roman" panose="02020603050405020304" pitchFamily="18" charset="0"/>
                <a:ea typeface="Times New Roman" panose="02020603050405020304" pitchFamily="18" charset="0"/>
              </a:rPr>
              <a:t>nhiều </a:t>
            </a:r>
            <a:r>
              <a:rPr lang="vi-VN" sz="2800">
                <a:solidFill>
                  <a:schemeClr val="bg1"/>
                </a:solidFill>
                <a:latin typeface="Times New Roman" panose="02020603050405020304" pitchFamily="18" charset="0"/>
                <a:ea typeface="Times New Roman" panose="02020603050405020304" pitchFamily="18" charset="0"/>
              </a:rPr>
              <a:t>công trình nghiên cứu văn học về các tác giả lớn như Nguyễn Khuyến, Trần Tế Xương, Nguyễn Đình Chiểu, Hồ Chí Minh</a:t>
            </a:r>
            <a:r>
              <a:rPr lang="vi-VN" sz="2800" smtClean="0">
                <a:solidFill>
                  <a:schemeClr val="bg1"/>
                </a:solidFill>
                <a:latin typeface="Times New Roman" panose="02020603050405020304" pitchFamily="18" charset="0"/>
                <a:ea typeface="Times New Roman" panose="02020603050405020304" pitchFamily="18" charset="0"/>
              </a:rPr>
              <a:t>,... Ông </a:t>
            </a:r>
            <a:r>
              <a:rPr lang="vi-VN" sz="2800">
                <a:solidFill>
                  <a:schemeClr val="bg1"/>
                </a:solidFill>
                <a:latin typeface="Times New Roman" panose="02020603050405020304" pitchFamily="18" charset="0"/>
                <a:ea typeface="Times New Roman" panose="02020603050405020304" pitchFamily="18" charset="0"/>
              </a:rPr>
              <a:t>được giải thưởng Hồ Chí Minh năm 2012.</a:t>
            </a:r>
            <a:endParaRPr lang="en-GB" sz="2800">
              <a:solidFill>
                <a:schemeClr val="bg1"/>
              </a:solidFill>
              <a:effectLst/>
              <a:latin typeface="Times New Roman" panose="02020603050405020304" pitchFamily="18" charset="0"/>
              <a:ea typeface="Times New Roman" panose="02020603050405020304" pitchFamily="18" charset="0"/>
            </a:endParaRPr>
          </a:p>
        </p:txBody>
      </p:sp>
      <p:pic>
        <p:nvPicPr>
          <p:cNvPr id="23" name="图片 2" descr="图片包含 杯子, 植物&#10;&#10;已生成高可信度的说明">
            <a:extLst>
              <a:ext uri="{FF2B5EF4-FFF2-40B4-BE49-F238E27FC236}">
                <a16:creationId xmlns:a16="http://schemas.microsoft.com/office/drawing/2014/main" id="{718AFCB4-2463-4635-80D0-0C3D8200A43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0" y="4809744"/>
            <a:ext cx="3081529" cy="2048256"/>
          </a:xfrm>
          <a:prstGeom prst="rect">
            <a:avLst/>
          </a:prstGeom>
        </p:spPr>
      </p:pic>
    </p:spTree>
    <p:extLst>
      <p:ext uri="{BB962C8B-B14F-4D97-AF65-F5344CB8AC3E}">
        <p14:creationId xmlns:p14="http://schemas.microsoft.com/office/powerpoint/2010/main" val="233108515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1000"/>
                                        <p:tgtEl>
                                          <p:spTgt spid="12"/>
                                        </p:tgtEl>
                                      </p:cBhvr>
                                    </p:animEffect>
                                    <p:anim calcmode="lin" valueType="num">
                                      <p:cBhvr>
                                        <p:cTn id="15" dur="1000" fill="hold"/>
                                        <p:tgtEl>
                                          <p:spTgt spid="12"/>
                                        </p:tgtEl>
                                        <p:attrNameLst>
                                          <p:attrName>ppt_x</p:attrName>
                                        </p:attrNameLst>
                                      </p:cBhvr>
                                      <p:tavLst>
                                        <p:tav tm="0">
                                          <p:val>
                                            <p:strVal val="#ppt_x"/>
                                          </p:val>
                                        </p:tav>
                                        <p:tav tm="100000">
                                          <p:val>
                                            <p:strVal val="#ppt_x"/>
                                          </p:val>
                                        </p:tav>
                                      </p:tavLst>
                                    </p:anim>
                                    <p:anim calcmode="lin" valueType="num">
                                      <p:cBhvr>
                                        <p:cTn id="1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1000"/>
                                        <p:tgtEl>
                                          <p:spTgt spid="18"/>
                                        </p:tgtEl>
                                      </p:cBhvr>
                                    </p:animEffect>
                                    <p:anim calcmode="lin" valueType="num">
                                      <p:cBhvr>
                                        <p:cTn id="22" dur="1000" fill="hold"/>
                                        <p:tgtEl>
                                          <p:spTgt spid="18"/>
                                        </p:tgtEl>
                                        <p:attrNameLst>
                                          <p:attrName>ppt_x</p:attrName>
                                        </p:attrNameLst>
                                      </p:cBhvr>
                                      <p:tavLst>
                                        <p:tav tm="0">
                                          <p:val>
                                            <p:strVal val="#ppt_x"/>
                                          </p:val>
                                        </p:tav>
                                        <p:tav tm="100000">
                                          <p:val>
                                            <p:strVal val="#ppt_x"/>
                                          </p:val>
                                        </p:tav>
                                      </p:tavLst>
                                    </p:anim>
                                    <p:anim calcmode="lin" valueType="num">
                                      <p:cBhvr>
                                        <p:cTn id="23" dur="1000" fill="hold"/>
                                        <p:tgtEl>
                                          <p:spTgt spid="18"/>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1000"/>
                                        <p:tgtEl>
                                          <p:spTgt spid="14"/>
                                        </p:tgtEl>
                                      </p:cBhvr>
                                    </p:animEffect>
                                    <p:anim calcmode="lin" valueType="num">
                                      <p:cBhvr>
                                        <p:cTn id="27" dur="1000" fill="hold"/>
                                        <p:tgtEl>
                                          <p:spTgt spid="14"/>
                                        </p:tgtEl>
                                        <p:attrNameLst>
                                          <p:attrName>ppt_x</p:attrName>
                                        </p:attrNameLst>
                                      </p:cBhvr>
                                      <p:tavLst>
                                        <p:tav tm="0">
                                          <p:val>
                                            <p:strVal val="#ppt_x"/>
                                          </p:val>
                                        </p:tav>
                                        <p:tav tm="100000">
                                          <p:val>
                                            <p:strVal val="#ppt_x"/>
                                          </p:val>
                                        </p:tav>
                                      </p:tavLst>
                                    </p:anim>
                                    <p:anim calcmode="lin" valueType="num">
                                      <p:cBhvr>
                                        <p:cTn id="28"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1000"/>
                                        <p:tgtEl>
                                          <p:spTgt spid="19"/>
                                        </p:tgtEl>
                                      </p:cBhvr>
                                    </p:animEffect>
                                    <p:anim calcmode="lin" valueType="num">
                                      <p:cBhvr>
                                        <p:cTn id="34" dur="1000" fill="hold"/>
                                        <p:tgtEl>
                                          <p:spTgt spid="19"/>
                                        </p:tgtEl>
                                        <p:attrNameLst>
                                          <p:attrName>ppt_x</p:attrName>
                                        </p:attrNameLst>
                                      </p:cBhvr>
                                      <p:tavLst>
                                        <p:tav tm="0">
                                          <p:val>
                                            <p:strVal val="#ppt_x"/>
                                          </p:val>
                                        </p:tav>
                                        <p:tav tm="100000">
                                          <p:val>
                                            <p:strVal val="#ppt_x"/>
                                          </p:val>
                                        </p:tav>
                                      </p:tavLst>
                                    </p:anim>
                                    <p:anim calcmode="lin" valueType="num">
                                      <p:cBhvr>
                                        <p:cTn id="35" dur="1000" fill="hold"/>
                                        <p:tgtEl>
                                          <p:spTgt spid="19"/>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1000"/>
                                        <p:tgtEl>
                                          <p:spTgt spid="15"/>
                                        </p:tgtEl>
                                      </p:cBhvr>
                                    </p:animEffect>
                                    <p:anim calcmode="lin" valueType="num">
                                      <p:cBhvr>
                                        <p:cTn id="39" dur="1000" fill="hold"/>
                                        <p:tgtEl>
                                          <p:spTgt spid="15"/>
                                        </p:tgtEl>
                                        <p:attrNameLst>
                                          <p:attrName>ppt_x</p:attrName>
                                        </p:attrNameLst>
                                      </p:cBhvr>
                                      <p:tavLst>
                                        <p:tav tm="0">
                                          <p:val>
                                            <p:strVal val="#ppt_x"/>
                                          </p:val>
                                        </p:tav>
                                        <p:tav tm="100000">
                                          <p:val>
                                            <p:strVal val="#ppt_x"/>
                                          </p:val>
                                        </p:tav>
                                      </p:tavLst>
                                    </p:anim>
                                    <p:anim calcmode="lin" valueType="num">
                                      <p:cBhvr>
                                        <p:cTn id="40"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16" presetClass="entr" presetSubtype="21" fill="hold" nodeType="clickEffect">
                                  <p:stCondLst>
                                    <p:cond delay="0"/>
                                  </p:stCondLst>
                                  <p:childTnLst>
                                    <p:set>
                                      <p:cBhvr>
                                        <p:cTn id="44" dur="1" fill="hold">
                                          <p:stCondLst>
                                            <p:cond delay="0"/>
                                          </p:stCondLst>
                                        </p:cTn>
                                        <p:tgtEl>
                                          <p:spTgt spid="20"/>
                                        </p:tgtEl>
                                        <p:attrNameLst>
                                          <p:attrName>style.visibility</p:attrName>
                                        </p:attrNameLst>
                                      </p:cBhvr>
                                      <p:to>
                                        <p:strVal val="visible"/>
                                      </p:to>
                                    </p:set>
                                    <p:animEffect transition="in" filter="barn(inVertical)">
                                      <p:cBhvr>
                                        <p:cTn id="45" dur="500"/>
                                        <p:tgtEl>
                                          <p:spTgt spid="20"/>
                                        </p:tgtEl>
                                      </p:cBhvr>
                                    </p:animEffect>
                                  </p:childTnLst>
                                </p:cTn>
                              </p:par>
                              <p:par>
                                <p:cTn id="46" presetID="16" presetClass="entr" presetSubtype="21" fill="hold" grpId="0" nodeType="with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barn(inVertical)">
                                      <p:cBhvr>
                                        <p:cTn id="4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P spid="15" grpId="0"/>
      <p:bldP spid="2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4A0C16B9-2FF1-4BF4-8EDE-CACA70BBB49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24372" y="0"/>
            <a:ext cx="6103620" cy="4882896"/>
          </a:xfrm>
          <a:prstGeom prst="rect">
            <a:avLst/>
          </a:prstGeom>
        </p:spPr>
      </p:pic>
      <p:pic>
        <p:nvPicPr>
          <p:cNvPr id="4" name="图片 3">
            <a:extLst>
              <a:ext uri="{FF2B5EF4-FFF2-40B4-BE49-F238E27FC236}">
                <a16:creationId xmlns:a16="http://schemas.microsoft.com/office/drawing/2014/main" id="{DCAA12F5-EEFB-4542-BE80-6CFB86B2209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6305" y="-612648"/>
            <a:ext cx="9070849" cy="6858000"/>
          </a:xfrm>
          <a:prstGeom prst="rect">
            <a:avLst/>
          </a:prstGeom>
        </p:spPr>
      </p:pic>
      <p:sp>
        <p:nvSpPr>
          <p:cNvPr id="9" name="Rectangle 8"/>
          <p:cNvSpPr/>
          <p:nvPr/>
        </p:nvSpPr>
        <p:spPr>
          <a:xfrm>
            <a:off x="990948" y="1873021"/>
            <a:ext cx="6580007" cy="3238707"/>
          </a:xfrm>
          <a:prstGeom prst="rect">
            <a:avLst/>
          </a:prstGeom>
        </p:spPr>
        <p:txBody>
          <a:bodyPr wrap="none">
            <a:spAutoFit/>
          </a:bodyPr>
          <a:lstStyle/>
          <a:p>
            <a:pPr algn="ctr">
              <a:lnSpc>
                <a:spcPct val="150000"/>
              </a:lnSpc>
              <a:spcAft>
                <a:spcPts val="0"/>
              </a:spcAft>
            </a:pPr>
            <a:r>
              <a:rPr lang="vi-VN" sz="7200" b="1" smtClean="0">
                <a:ln w="0"/>
                <a:solidFill>
                  <a:srgbClr val="FF0000"/>
                </a:solidFill>
                <a:effectLst>
                  <a:outerShdw blurRad="38100" dist="38100" dir="2700000" algn="tl">
                    <a:srgbClr val="000000">
                      <a:alpha val="43137"/>
                    </a:srgbClr>
                  </a:outerShdw>
                  <a:reflection blurRad="6350" stA="53000" endA="300" endPos="35500" dir="5400000" sy="-90000" algn="bl" rotWithShape="0"/>
                </a:effectLst>
                <a:latin typeface="Times New Roman" panose="02020603050405020304" pitchFamily="18" charset="0"/>
                <a:ea typeface="Calibri" panose="020F0502020204030204" pitchFamily="34" charset="0"/>
                <a:cs typeface="Times New Roman" panose="02020603050405020304" pitchFamily="18" charset="0"/>
              </a:rPr>
              <a:t>HOẠT ĐỘNG 1</a:t>
            </a:r>
          </a:p>
          <a:p>
            <a:pPr algn="ctr">
              <a:lnSpc>
                <a:spcPct val="150000"/>
              </a:lnSpc>
              <a:spcAft>
                <a:spcPts val="0"/>
              </a:spcAft>
            </a:pPr>
            <a:r>
              <a:rPr lang="vi-VN" sz="7200" b="1" smtClean="0">
                <a:ln w="0"/>
                <a:solidFill>
                  <a:srgbClr val="FF0000"/>
                </a:solidFill>
                <a:effectLst>
                  <a:outerShdw blurRad="38100" dist="38100" dir="2700000" algn="tl">
                    <a:srgbClr val="000000">
                      <a:alpha val="43137"/>
                    </a:srgbClr>
                  </a:outerShdw>
                  <a:reflection blurRad="6350" stA="53000" endA="300" endPos="35500" dir="5400000" sy="-90000" algn="bl" rotWithShape="0"/>
                </a:effectLst>
                <a:latin typeface="Times New Roman" panose="02020603050405020304" pitchFamily="18" charset="0"/>
                <a:ea typeface="Calibri" panose="020F0502020204030204" pitchFamily="34" charset="0"/>
                <a:cs typeface="Times New Roman" panose="02020603050405020304" pitchFamily="18" charset="0"/>
              </a:rPr>
              <a:t>KHỞI ĐỘNG</a:t>
            </a:r>
            <a:endParaRPr lang="en-GB" sz="7200" b="1">
              <a:ln w="0"/>
              <a:solidFill>
                <a:srgbClr val="FF0000"/>
              </a:solidFill>
              <a:effectLst>
                <a:outerShdw blurRad="38100" dist="38100" dir="2700000" algn="tl">
                  <a:srgbClr val="000000">
                    <a:alpha val="43137"/>
                  </a:srgbClr>
                </a:outerShdw>
                <a:reflection blurRad="6350" stA="53000" endA="300" endPos="35500" dir="5400000" sy="-90000" algn="bl" rotWithShape="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27761493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6"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down)">
                                      <p:cBhvr>
                                        <p:cTn id="21" dur="580">
                                          <p:stCondLst>
                                            <p:cond delay="0"/>
                                          </p:stCondLst>
                                        </p:cTn>
                                        <p:tgtEl>
                                          <p:spTgt spid="9"/>
                                        </p:tgtEl>
                                      </p:cBhvr>
                                    </p:animEffect>
                                    <p:anim calcmode="lin" valueType="num">
                                      <p:cBhvr>
                                        <p:cTn id="22"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23"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24"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25"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26"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27" dur="26">
                                          <p:stCondLst>
                                            <p:cond delay="650"/>
                                          </p:stCondLst>
                                        </p:cTn>
                                        <p:tgtEl>
                                          <p:spTgt spid="9"/>
                                        </p:tgtEl>
                                      </p:cBhvr>
                                      <p:to x="100000" y="60000"/>
                                    </p:animScale>
                                    <p:animScale>
                                      <p:cBhvr>
                                        <p:cTn id="28" dur="166" decel="50000">
                                          <p:stCondLst>
                                            <p:cond delay="676"/>
                                          </p:stCondLst>
                                        </p:cTn>
                                        <p:tgtEl>
                                          <p:spTgt spid="9"/>
                                        </p:tgtEl>
                                      </p:cBhvr>
                                      <p:to x="100000" y="100000"/>
                                    </p:animScale>
                                    <p:animScale>
                                      <p:cBhvr>
                                        <p:cTn id="29" dur="26">
                                          <p:stCondLst>
                                            <p:cond delay="1312"/>
                                          </p:stCondLst>
                                        </p:cTn>
                                        <p:tgtEl>
                                          <p:spTgt spid="9"/>
                                        </p:tgtEl>
                                      </p:cBhvr>
                                      <p:to x="100000" y="80000"/>
                                    </p:animScale>
                                    <p:animScale>
                                      <p:cBhvr>
                                        <p:cTn id="30" dur="166" decel="50000">
                                          <p:stCondLst>
                                            <p:cond delay="1338"/>
                                          </p:stCondLst>
                                        </p:cTn>
                                        <p:tgtEl>
                                          <p:spTgt spid="9"/>
                                        </p:tgtEl>
                                      </p:cBhvr>
                                      <p:to x="100000" y="100000"/>
                                    </p:animScale>
                                    <p:animScale>
                                      <p:cBhvr>
                                        <p:cTn id="31" dur="26">
                                          <p:stCondLst>
                                            <p:cond delay="1642"/>
                                          </p:stCondLst>
                                        </p:cTn>
                                        <p:tgtEl>
                                          <p:spTgt spid="9"/>
                                        </p:tgtEl>
                                      </p:cBhvr>
                                      <p:to x="100000" y="90000"/>
                                    </p:animScale>
                                    <p:animScale>
                                      <p:cBhvr>
                                        <p:cTn id="32" dur="166" decel="50000">
                                          <p:stCondLst>
                                            <p:cond delay="1668"/>
                                          </p:stCondLst>
                                        </p:cTn>
                                        <p:tgtEl>
                                          <p:spTgt spid="9"/>
                                        </p:tgtEl>
                                      </p:cBhvr>
                                      <p:to x="100000" y="100000"/>
                                    </p:animScale>
                                    <p:animScale>
                                      <p:cBhvr>
                                        <p:cTn id="33" dur="26">
                                          <p:stCondLst>
                                            <p:cond delay="1808"/>
                                          </p:stCondLst>
                                        </p:cTn>
                                        <p:tgtEl>
                                          <p:spTgt spid="9"/>
                                        </p:tgtEl>
                                      </p:cBhvr>
                                      <p:to x="100000" y="95000"/>
                                    </p:animScale>
                                    <p:animScale>
                                      <p:cBhvr>
                                        <p:cTn id="34" dur="166" decel="50000">
                                          <p:stCondLst>
                                            <p:cond delay="1834"/>
                                          </p:stCondLst>
                                        </p:cTn>
                                        <p:tgtEl>
                                          <p:spTgt spid="9"/>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杯子, 植物&#10;&#10;已生成高可信度的说明">
            <a:extLst>
              <a:ext uri="{FF2B5EF4-FFF2-40B4-BE49-F238E27FC236}">
                <a16:creationId xmlns:a16="http://schemas.microsoft.com/office/drawing/2014/main" id="{718AFCB4-2463-4635-80D0-0C3D8200A43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0" y="4678866"/>
            <a:ext cx="2476499" cy="2179134"/>
          </a:xfrm>
          <a:prstGeom prst="rect">
            <a:avLst/>
          </a:prstGeom>
        </p:spPr>
      </p:pic>
      <p:pic>
        <p:nvPicPr>
          <p:cNvPr id="5" name="图片 4" descr="图片包含 餐桌, 蛋糕, 鲜花&#10;&#10;已生成高可信度的说明">
            <a:extLst>
              <a:ext uri="{FF2B5EF4-FFF2-40B4-BE49-F238E27FC236}">
                <a16:creationId xmlns:a16="http://schemas.microsoft.com/office/drawing/2014/main" id="{E954A3D0-2A3F-4BEA-8614-83CE8E04FE0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0800000">
            <a:off x="5584223" y="-5212079"/>
            <a:ext cx="6164494" cy="6858000"/>
          </a:xfrm>
          <a:prstGeom prst="rect">
            <a:avLst/>
          </a:prstGeom>
        </p:spPr>
      </p:pic>
      <p:grpSp>
        <p:nvGrpSpPr>
          <p:cNvPr id="17" name="千图设计师MC：ID 29795607库_组合 67"/>
          <p:cNvGrpSpPr/>
          <p:nvPr>
            <p:custDataLst>
              <p:tags r:id="rId1"/>
            </p:custDataLst>
          </p:nvPr>
        </p:nvGrpSpPr>
        <p:grpSpPr>
          <a:xfrm>
            <a:off x="1782814" y="1789278"/>
            <a:ext cx="45719" cy="3421649"/>
            <a:chOff x="8139354" y="1898197"/>
            <a:chExt cx="12700" cy="3421649"/>
          </a:xfrm>
        </p:grpSpPr>
        <p:cxnSp>
          <p:nvCxnSpPr>
            <p:cNvPr id="18" name="连接符: 肘形 10"/>
            <p:cNvCxnSpPr>
              <a:stCxn id="12" idx="2"/>
            </p:cNvCxnSpPr>
            <p:nvPr/>
          </p:nvCxnSpPr>
          <p:spPr>
            <a:xfrm rot="10800000">
              <a:off x="8139354" y="1898197"/>
              <a:ext cx="12700" cy="3421649"/>
            </a:xfrm>
            <a:prstGeom prst="bentConnector3">
              <a:avLst>
                <a:gd name="adj1" fmla="val 1800000"/>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连接符: 肘形 11"/>
            <p:cNvCxnSpPr>
              <a:stCxn id="8" idx="2"/>
            </p:cNvCxnSpPr>
            <p:nvPr/>
          </p:nvCxnSpPr>
          <p:spPr>
            <a:xfrm rot="10800000">
              <a:off x="8139354" y="1898197"/>
              <a:ext cx="12700" cy="1739017"/>
            </a:xfrm>
            <a:prstGeom prst="bentConnector3">
              <a:avLst>
                <a:gd name="adj1" fmla="val 1800000"/>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 name="Rectangle 5"/>
          <p:cNvSpPr/>
          <p:nvPr/>
        </p:nvSpPr>
        <p:spPr>
          <a:xfrm>
            <a:off x="1919973" y="1379068"/>
            <a:ext cx="6273052" cy="1569660"/>
          </a:xfrm>
          <a:prstGeom prst="rect">
            <a:avLst/>
          </a:prstGeom>
        </p:spPr>
        <p:txBody>
          <a:bodyPr wrap="square">
            <a:spAutoFit/>
          </a:bodyPr>
          <a:lstStyle/>
          <a:p>
            <a:pPr algn="just"/>
            <a:r>
              <a:rPr lang="vi-VN" sz="3200" b="1">
                <a:solidFill>
                  <a:schemeClr val="bg1"/>
                </a:solidFill>
                <a:latin typeface="Times New Roman" panose="02020603050405020304" pitchFamily="18" charset="0"/>
                <a:cs typeface="Times New Roman" panose="02020603050405020304" pitchFamily="18" charset="0"/>
              </a:rPr>
              <a:t>a</a:t>
            </a:r>
            <a:r>
              <a:rPr lang="de-DE" sz="3200" b="1">
                <a:solidFill>
                  <a:schemeClr val="bg1"/>
                </a:solidFill>
                <a:latin typeface="Times New Roman" panose="02020603050405020304" pitchFamily="18" charset="0"/>
                <a:cs typeface="Times New Roman" panose="02020603050405020304" pitchFamily="18" charset="0"/>
              </a:rPr>
              <a:t>. Xuất xứ</a:t>
            </a:r>
            <a:r>
              <a:rPr lang="de-DE" sz="3200">
                <a:solidFill>
                  <a:schemeClr val="bg1"/>
                </a:solidFill>
                <a:latin typeface="Times New Roman" panose="02020603050405020304" pitchFamily="18" charset="0"/>
                <a:cs typeface="Times New Roman" panose="02020603050405020304" pitchFamily="18" charset="0"/>
              </a:rPr>
              <a:t>: Trích trong </a:t>
            </a:r>
            <a:r>
              <a:rPr lang="vi-VN" sz="3200">
                <a:solidFill>
                  <a:schemeClr val="bg1"/>
                </a:solidFill>
                <a:latin typeface="Times New Roman" panose="02020603050405020304" pitchFamily="18" charset="0"/>
                <a:cs typeface="Times New Roman" panose="02020603050405020304" pitchFamily="18" charset="0"/>
              </a:rPr>
              <a:t>cuốn</a:t>
            </a:r>
            <a:r>
              <a:rPr lang="de-DE" sz="3200">
                <a:solidFill>
                  <a:schemeClr val="bg1"/>
                </a:solidFill>
                <a:latin typeface="Times New Roman" panose="02020603050405020304" pitchFamily="18" charset="0"/>
                <a:cs typeface="Times New Roman" panose="02020603050405020304" pitchFamily="18" charset="0"/>
              </a:rPr>
              <a:t> “</a:t>
            </a:r>
            <a:r>
              <a:rPr lang="vi-VN" sz="3200" i="1">
                <a:solidFill>
                  <a:schemeClr val="bg1"/>
                </a:solidFill>
                <a:latin typeface="Times New Roman" panose="02020603050405020304" pitchFamily="18" charset="0"/>
                <a:cs typeface="Times New Roman" panose="02020603050405020304" pitchFamily="18" charset="0"/>
              </a:rPr>
              <a:t>Đến với thơ hay</a:t>
            </a:r>
            <a:r>
              <a:rPr lang="de-DE" sz="3200">
                <a:solidFill>
                  <a:schemeClr val="bg1"/>
                </a:solidFill>
                <a:latin typeface="Times New Roman" panose="02020603050405020304" pitchFamily="18" charset="0"/>
                <a:cs typeface="Times New Roman" panose="02020603050405020304" pitchFamily="18" charset="0"/>
              </a:rPr>
              <a:t>”</a:t>
            </a:r>
            <a:r>
              <a:rPr lang="vi-VN" sz="3200">
                <a:solidFill>
                  <a:schemeClr val="bg1"/>
                </a:solidFill>
                <a:latin typeface="Times New Roman" panose="02020603050405020304" pitchFamily="18" charset="0"/>
                <a:cs typeface="Times New Roman" panose="02020603050405020304" pitchFamily="18" charset="0"/>
              </a:rPr>
              <a:t>, NXB Giáo dục, năm 1997, từ trang 279 đến trang 286.</a:t>
            </a:r>
            <a:endParaRPr lang="en-GB" sz="3200">
              <a:solidFill>
                <a:schemeClr val="bg1"/>
              </a:solidFill>
              <a:latin typeface="Times New Roman" panose="02020603050405020304" pitchFamily="18" charset="0"/>
              <a:cs typeface="Times New Roman" panose="02020603050405020304" pitchFamily="18" charset="0"/>
            </a:endParaRPr>
          </a:p>
        </p:txBody>
      </p:sp>
      <p:sp>
        <p:nvSpPr>
          <p:cNvPr id="21" name="Rectangle 20"/>
          <p:cNvSpPr/>
          <p:nvPr/>
        </p:nvSpPr>
        <p:spPr>
          <a:xfrm>
            <a:off x="1919972" y="4744830"/>
            <a:ext cx="5925579" cy="1077218"/>
          </a:xfrm>
          <a:prstGeom prst="rect">
            <a:avLst/>
          </a:prstGeom>
        </p:spPr>
        <p:txBody>
          <a:bodyPr wrap="square">
            <a:spAutoFit/>
          </a:bodyPr>
          <a:lstStyle/>
          <a:p>
            <a:pPr algn="just"/>
            <a:r>
              <a:rPr lang="vi-VN" sz="3200" b="1">
                <a:solidFill>
                  <a:schemeClr val="bg1"/>
                </a:solidFill>
                <a:latin typeface="Times New Roman" panose="02020603050405020304" pitchFamily="18" charset="0"/>
                <a:cs typeface="Times New Roman" panose="02020603050405020304" pitchFamily="18" charset="0"/>
              </a:rPr>
              <a:t>c. Phương thức biểu đạt chính:</a:t>
            </a:r>
            <a:r>
              <a:rPr lang="vi-VN" sz="3200">
                <a:solidFill>
                  <a:schemeClr val="bg1"/>
                </a:solidFill>
                <a:latin typeface="Times New Roman" panose="02020603050405020304" pitchFamily="18" charset="0"/>
                <a:cs typeface="Times New Roman" panose="02020603050405020304" pitchFamily="18" charset="0"/>
              </a:rPr>
              <a:t> Nghị luận </a:t>
            </a:r>
            <a:endParaRPr lang="en-GB" sz="3200">
              <a:solidFill>
                <a:schemeClr val="bg1"/>
              </a:solidFill>
              <a:latin typeface="Times New Roman" panose="02020603050405020304" pitchFamily="18" charset="0"/>
              <a:cs typeface="Times New Roman" panose="02020603050405020304" pitchFamily="18" charset="0"/>
            </a:endParaRPr>
          </a:p>
        </p:txBody>
      </p:sp>
      <p:pic>
        <p:nvPicPr>
          <p:cNvPr id="2" name="Picture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275320" y="3539939"/>
            <a:ext cx="3721608" cy="2762090"/>
          </a:xfrm>
          <a:prstGeom prst="rect">
            <a:avLst/>
          </a:prstGeom>
          <a:ln w="228600" cap="sq" cmpd="thickThin">
            <a:solidFill>
              <a:srgbClr val="000000"/>
            </a:solidFill>
            <a:prstDash val="solid"/>
            <a:miter lim="800000"/>
          </a:ln>
          <a:effectLst>
            <a:innerShdw blurRad="76200">
              <a:srgbClr val="000000"/>
            </a:innerShdw>
          </a:effectLst>
        </p:spPr>
      </p:pic>
      <p:sp>
        <p:nvSpPr>
          <p:cNvPr id="4" name="Rectangle 3"/>
          <p:cNvSpPr/>
          <p:nvPr/>
        </p:nvSpPr>
        <p:spPr>
          <a:xfrm>
            <a:off x="533857" y="217795"/>
            <a:ext cx="7942174" cy="658642"/>
          </a:xfrm>
          <a:prstGeom prst="rect">
            <a:avLst/>
          </a:prstGeom>
        </p:spPr>
        <p:txBody>
          <a:bodyPr wrap="none">
            <a:spAutoFit/>
          </a:bodyPr>
          <a:lstStyle/>
          <a:p>
            <a:pPr algn="just">
              <a:lnSpc>
                <a:spcPct val="115000"/>
              </a:lnSpc>
              <a:spcAft>
                <a:spcPts val="0"/>
              </a:spcAft>
            </a:pPr>
            <a:r>
              <a:rPr lang="de-DE" sz="3200" b="1">
                <a:solidFill>
                  <a:schemeClr val="bg1"/>
                </a:solidFill>
                <a:latin typeface="Times New Roman" panose="02020603050405020304" pitchFamily="18" charset="0"/>
                <a:ea typeface="Calibri" panose="020F0502020204030204" pitchFamily="34" charset="0"/>
                <a:cs typeface="Times New Roman" panose="02020603050405020304" pitchFamily="18" charset="0"/>
              </a:rPr>
              <a:t>3. Văn bản “</a:t>
            </a:r>
            <a:r>
              <a:rPr lang="de-DE" sz="3200" b="1" i="1">
                <a:solidFill>
                  <a:schemeClr val="bg1"/>
                </a:solidFill>
                <a:latin typeface="Times New Roman" panose="02020603050405020304" pitchFamily="18" charset="0"/>
                <a:ea typeface="Calibri" panose="020F0502020204030204" pitchFamily="34" charset="0"/>
                <a:cs typeface="Times New Roman" panose="02020603050405020304" pitchFamily="18" charset="0"/>
              </a:rPr>
              <a:t>Vẻ đẹp của bài thơ Cảnh khuya”</a:t>
            </a:r>
            <a:endParaRPr lang="en-GB"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7" name="Rectangle 6"/>
          <p:cNvSpPr/>
          <p:nvPr/>
        </p:nvSpPr>
        <p:spPr>
          <a:xfrm>
            <a:off x="1986825" y="3442024"/>
            <a:ext cx="5204245" cy="613245"/>
          </a:xfrm>
          <a:prstGeom prst="rect">
            <a:avLst/>
          </a:prstGeom>
        </p:spPr>
        <p:txBody>
          <a:bodyPr wrap="none">
            <a:spAutoFit/>
          </a:bodyPr>
          <a:lstStyle/>
          <a:p>
            <a:pPr algn="just">
              <a:lnSpc>
                <a:spcPct val="115000"/>
              </a:lnSpc>
              <a:spcAft>
                <a:spcPts val="0"/>
              </a:spcAft>
              <a:tabLst>
                <a:tab pos="57150" algn="l"/>
                <a:tab pos="152400" algn="l"/>
              </a:tabLst>
            </a:pPr>
            <a:r>
              <a:rPr lang="vi-VN" sz="3200" b="1">
                <a:solidFill>
                  <a:schemeClr val="bg1"/>
                </a:solidFill>
                <a:latin typeface="Times New Roman" panose="02020603050405020304" pitchFamily="18" charset="0"/>
                <a:ea typeface="Calibri" panose="020F0502020204030204" pitchFamily="34" charset="0"/>
                <a:cs typeface="Times New Roman" panose="02020603050405020304" pitchFamily="18" charset="0"/>
              </a:rPr>
              <a:t>b. Thể loại:</a:t>
            </a:r>
            <a:r>
              <a:rPr lang="vi-VN" sz="3200">
                <a:solidFill>
                  <a:schemeClr val="bg1"/>
                </a:solidFill>
                <a:latin typeface="Times New Roman" panose="02020603050405020304" pitchFamily="18" charset="0"/>
                <a:ea typeface="Calibri" panose="020F0502020204030204" pitchFamily="34" charset="0"/>
                <a:cs typeface="Times New Roman" panose="02020603050405020304" pitchFamily="18" charset="0"/>
              </a:rPr>
              <a:t> nghị luận văn học</a:t>
            </a:r>
            <a:endParaRPr lang="en-GB"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8987836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1000"/>
                                        <p:tgtEl>
                                          <p:spTgt spid="17"/>
                                        </p:tgtEl>
                                      </p:cBhvr>
                                    </p:animEffect>
                                    <p:anim calcmode="lin" valueType="num">
                                      <p:cBhvr>
                                        <p:cTn id="15" dur="1000" fill="hold"/>
                                        <p:tgtEl>
                                          <p:spTgt spid="17"/>
                                        </p:tgtEl>
                                        <p:attrNameLst>
                                          <p:attrName>ppt_x</p:attrName>
                                        </p:attrNameLst>
                                      </p:cBhvr>
                                      <p:tavLst>
                                        <p:tav tm="0">
                                          <p:val>
                                            <p:strVal val="#ppt_x"/>
                                          </p:val>
                                        </p:tav>
                                        <p:tav tm="100000">
                                          <p:val>
                                            <p:strVal val="#ppt_x"/>
                                          </p:val>
                                        </p:tav>
                                      </p:tavLst>
                                    </p:anim>
                                    <p:anim calcmode="lin" valueType="num">
                                      <p:cBhvr>
                                        <p:cTn id="16"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1000"/>
                                        <p:tgtEl>
                                          <p:spTgt spid="7"/>
                                        </p:tgtEl>
                                      </p:cBhvr>
                                    </p:animEffect>
                                    <p:anim calcmode="lin" valueType="num">
                                      <p:cBhvr>
                                        <p:cTn id="36" dur="1000" fill="hold"/>
                                        <p:tgtEl>
                                          <p:spTgt spid="7"/>
                                        </p:tgtEl>
                                        <p:attrNameLst>
                                          <p:attrName>ppt_x</p:attrName>
                                        </p:attrNameLst>
                                      </p:cBhvr>
                                      <p:tavLst>
                                        <p:tav tm="0">
                                          <p:val>
                                            <p:strVal val="#ppt_x"/>
                                          </p:val>
                                        </p:tav>
                                        <p:tav tm="100000">
                                          <p:val>
                                            <p:strVal val="#ppt_x"/>
                                          </p:val>
                                        </p:tav>
                                      </p:tavLst>
                                    </p:anim>
                                    <p:anim calcmode="lin" valueType="num">
                                      <p:cBhvr>
                                        <p:cTn id="37"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1000"/>
                                        <p:tgtEl>
                                          <p:spTgt spid="21"/>
                                        </p:tgtEl>
                                      </p:cBhvr>
                                    </p:animEffect>
                                    <p:anim calcmode="lin" valueType="num">
                                      <p:cBhvr>
                                        <p:cTn id="43" dur="1000" fill="hold"/>
                                        <p:tgtEl>
                                          <p:spTgt spid="21"/>
                                        </p:tgtEl>
                                        <p:attrNameLst>
                                          <p:attrName>ppt_x</p:attrName>
                                        </p:attrNameLst>
                                      </p:cBhvr>
                                      <p:tavLst>
                                        <p:tav tm="0">
                                          <p:val>
                                            <p:strVal val="#ppt_x"/>
                                          </p:val>
                                        </p:tav>
                                        <p:tav tm="100000">
                                          <p:val>
                                            <p:strVal val="#ppt_x"/>
                                          </p:val>
                                        </p:tav>
                                      </p:tavLst>
                                    </p:anim>
                                    <p:anim calcmode="lin" valueType="num">
                                      <p:cBhvr>
                                        <p:cTn id="44"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1" grpId="0"/>
      <p:bldP spid="4" grpId="0"/>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2">
            <a:extLst>
              <a:ext uri="{FF2B5EF4-FFF2-40B4-BE49-F238E27FC236}">
                <a16:creationId xmlns:a16="http://schemas.microsoft.com/office/drawing/2014/main" id="{4A0C16B9-2FF1-4BF4-8EDE-CACA70BBB49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24038" y="0"/>
            <a:ext cx="4331970" cy="3465576"/>
          </a:xfrm>
          <a:prstGeom prst="rect">
            <a:avLst/>
          </a:prstGeom>
        </p:spPr>
      </p:pic>
      <p:sp>
        <p:nvSpPr>
          <p:cNvPr id="11" name="Freeform 76">
            <a:extLst>
              <a:ext uri="{FF2B5EF4-FFF2-40B4-BE49-F238E27FC236}">
                <a16:creationId xmlns:a16="http://schemas.microsoft.com/office/drawing/2014/main" id="{0ECA414F-4CEF-4643-936D-8009D04B848E}"/>
              </a:ext>
            </a:extLst>
          </p:cNvPr>
          <p:cNvSpPr>
            <a:spLocks/>
          </p:cNvSpPr>
          <p:nvPr/>
        </p:nvSpPr>
        <p:spPr bwMode="auto">
          <a:xfrm>
            <a:off x="134812" y="392221"/>
            <a:ext cx="871702" cy="809449"/>
          </a:xfrm>
          <a:custGeom>
            <a:avLst/>
            <a:gdLst/>
            <a:ahLst/>
            <a:cxnLst>
              <a:cxn ang="0">
                <a:pos x="183" y="603"/>
              </a:cxn>
              <a:cxn ang="0">
                <a:pos x="256" y="638"/>
              </a:cxn>
              <a:cxn ang="0">
                <a:pos x="218" y="731"/>
              </a:cxn>
              <a:cxn ang="0">
                <a:pos x="386" y="731"/>
              </a:cxn>
              <a:cxn ang="0">
                <a:pos x="347" y="638"/>
              </a:cxn>
              <a:cxn ang="0">
                <a:pos x="420" y="603"/>
              </a:cxn>
              <a:cxn ang="0">
                <a:pos x="603" y="603"/>
              </a:cxn>
              <a:cxn ang="0">
                <a:pos x="603" y="420"/>
              </a:cxn>
              <a:cxn ang="0">
                <a:pos x="639" y="347"/>
              </a:cxn>
              <a:cxn ang="0">
                <a:pos x="731" y="385"/>
              </a:cxn>
              <a:cxn ang="0">
                <a:pos x="731" y="217"/>
              </a:cxn>
              <a:cxn ang="0">
                <a:pos x="639" y="256"/>
              </a:cxn>
              <a:cxn ang="0">
                <a:pos x="603" y="183"/>
              </a:cxn>
              <a:cxn ang="0">
                <a:pos x="603" y="0"/>
              </a:cxn>
              <a:cxn ang="0">
                <a:pos x="420" y="0"/>
              </a:cxn>
              <a:cxn ang="0">
                <a:pos x="347" y="35"/>
              </a:cxn>
              <a:cxn ang="0">
                <a:pos x="386" y="128"/>
              </a:cxn>
              <a:cxn ang="0">
                <a:pos x="218" y="128"/>
              </a:cxn>
              <a:cxn ang="0">
                <a:pos x="256" y="35"/>
              </a:cxn>
              <a:cxn ang="0">
                <a:pos x="183" y="0"/>
              </a:cxn>
              <a:cxn ang="0">
                <a:pos x="0" y="0"/>
              </a:cxn>
              <a:cxn ang="0">
                <a:pos x="0" y="183"/>
              </a:cxn>
              <a:cxn ang="0">
                <a:pos x="35" y="256"/>
              </a:cxn>
              <a:cxn ang="0">
                <a:pos x="128" y="217"/>
              </a:cxn>
              <a:cxn ang="0">
                <a:pos x="128" y="385"/>
              </a:cxn>
              <a:cxn ang="0">
                <a:pos x="35" y="347"/>
              </a:cxn>
              <a:cxn ang="0">
                <a:pos x="0" y="420"/>
              </a:cxn>
              <a:cxn ang="0">
                <a:pos x="0" y="603"/>
              </a:cxn>
              <a:cxn ang="0">
                <a:pos x="183" y="603"/>
              </a:cxn>
            </a:cxnLst>
            <a:rect l="0" t="0" r="r" b="b"/>
            <a:pathLst>
              <a:path w="819" h="819">
                <a:moveTo>
                  <a:pt x="183" y="603"/>
                </a:moveTo>
                <a:cubicBezTo>
                  <a:pt x="249" y="603"/>
                  <a:pt x="265" y="619"/>
                  <a:pt x="256" y="638"/>
                </a:cubicBezTo>
                <a:cubicBezTo>
                  <a:pt x="239" y="675"/>
                  <a:pt x="210" y="680"/>
                  <a:pt x="218" y="731"/>
                </a:cubicBezTo>
                <a:cubicBezTo>
                  <a:pt x="231" y="819"/>
                  <a:pt x="372" y="819"/>
                  <a:pt x="386" y="731"/>
                </a:cubicBezTo>
                <a:cubicBezTo>
                  <a:pt x="394" y="680"/>
                  <a:pt x="364" y="675"/>
                  <a:pt x="347" y="638"/>
                </a:cubicBezTo>
                <a:cubicBezTo>
                  <a:pt x="339" y="619"/>
                  <a:pt x="354" y="603"/>
                  <a:pt x="420" y="603"/>
                </a:cubicBezTo>
                <a:cubicBezTo>
                  <a:pt x="603" y="603"/>
                  <a:pt x="603" y="603"/>
                  <a:pt x="603" y="603"/>
                </a:cubicBezTo>
                <a:cubicBezTo>
                  <a:pt x="603" y="420"/>
                  <a:pt x="603" y="420"/>
                  <a:pt x="603" y="420"/>
                </a:cubicBezTo>
                <a:cubicBezTo>
                  <a:pt x="603" y="354"/>
                  <a:pt x="619" y="338"/>
                  <a:pt x="639" y="347"/>
                </a:cubicBezTo>
                <a:cubicBezTo>
                  <a:pt x="675" y="364"/>
                  <a:pt x="680" y="393"/>
                  <a:pt x="731" y="385"/>
                </a:cubicBezTo>
                <a:cubicBezTo>
                  <a:pt x="819" y="372"/>
                  <a:pt x="819" y="231"/>
                  <a:pt x="731" y="217"/>
                </a:cubicBezTo>
                <a:cubicBezTo>
                  <a:pt x="680" y="209"/>
                  <a:pt x="675" y="239"/>
                  <a:pt x="639" y="256"/>
                </a:cubicBezTo>
                <a:cubicBezTo>
                  <a:pt x="619" y="264"/>
                  <a:pt x="603" y="249"/>
                  <a:pt x="603" y="183"/>
                </a:cubicBezTo>
                <a:cubicBezTo>
                  <a:pt x="603" y="0"/>
                  <a:pt x="603" y="0"/>
                  <a:pt x="603" y="0"/>
                </a:cubicBezTo>
                <a:cubicBezTo>
                  <a:pt x="420" y="0"/>
                  <a:pt x="420" y="0"/>
                  <a:pt x="420" y="0"/>
                </a:cubicBezTo>
                <a:cubicBezTo>
                  <a:pt x="354" y="0"/>
                  <a:pt x="339" y="16"/>
                  <a:pt x="347" y="35"/>
                </a:cubicBezTo>
                <a:cubicBezTo>
                  <a:pt x="364" y="72"/>
                  <a:pt x="394" y="76"/>
                  <a:pt x="386" y="128"/>
                </a:cubicBezTo>
                <a:cubicBezTo>
                  <a:pt x="372" y="216"/>
                  <a:pt x="231" y="216"/>
                  <a:pt x="218" y="128"/>
                </a:cubicBezTo>
                <a:cubicBezTo>
                  <a:pt x="210" y="76"/>
                  <a:pt x="239" y="72"/>
                  <a:pt x="256" y="35"/>
                </a:cubicBezTo>
                <a:cubicBezTo>
                  <a:pt x="265" y="16"/>
                  <a:pt x="249" y="0"/>
                  <a:pt x="183" y="0"/>
                </a:cubicBezTo>
                <a:cubicBezTo>
                  <a:pt x="0" y="0"/>
                  <a:pt x="0" y="0"/>
                  <a:pt x="0" y="0"/>
                </a:cubicBezTo>
                <a:cubicBezTo>
                  <a:pt x="0" y="183"/>
                  <a:pt x="0" y="183"/>
                  <a:pt x="0" y="183"/>
                </a:cubicBezTo>
                <a:cubicBezTo>
                  <a:pt x="0" y="249"/>
                  <a:pt x="16" y="264"/>
                  <a:pt x="35" y="256"/>
                </a:cubicBezTo>
                <a:cubicBezTo>
                  <a:pt x="72" y="239"/>
                  <a:pt x="77" y="209"/>
                  <a:pt x="128" y="217"/>
                </a:cubicBezTo>
                <a:cubicBezTo>
                  <a:pt x="216" y="231"/>
                  <a:pt x="216" y="372"/>
                  <a:pt x="128" y="385"/>
                </a:cubicBezTo>
                <a:cubicBezTo>
                  <a:pt x="77" y="393"/>
                  <a:pt x="72" y="364"/>
                  <a:pt x="35" y="347"/>
                </a:cubicBezTo>
                <a:cubicBezTo>
                  <a:pt x="16" y="338"/>
                  <a:pt x="0" y="354"/>
                  <a:pt x="0" y="420"/>
                </a:cubicBezTo>
                <a:cubicBezTo>
                  <a:pt x="0" y="603"/>
                  <a:pt x="0" y="603"/>
                  <a:pt x="0" y="603"/>
                </a:cubicBezTo>
                <a:lnTo>
                  <a:pt x="183" y="603"/>
                </a:lnTo>
                <a:close/>
              </a:path>
            </a:pathLst>
          </a:custGeom>
          <a:solidFill>
            <a:srgbClr val="8CC5DF"/>
          </a:solidFill>
          <a:ln w="1905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2" name="Freeform 77">
            <a:extLst>
              <a:ext uri="{FF2B5EF4-FFF2-40B4-BE49-F238E27FC236}">
                <a16:creationId xmlns:a16="http://schemas.microsoft.com/office/drawing/2014/main" id="{94701283-2018-40A7-9CFF-D160833E9E7A}"/>
              </a:ext>
            </a:extLst>
          </p:cNvPr>
          <p:cNvSpPr>
            <a:spLocks/>
          </p:cNvSpPr>
          <p:nvPr/>
        </p:nvSpPr>
        <p:spPr bwMode="auto">
          <a:xfrm>
            <a:off x="0" y="5129272"/>
            <a:ext cx="902908" cy="919074"/>
          </a:xfrm>
          <a:custGeom>
            <a:avLst/>
            <a:gdLst/>
            <a:ahLst/>
            <a:cxnLst>
              <a:cxn ang="0">
                <a:pos x="183" y="216"/>
              </a:cxn>
              <a:cxn ang="0">
                <a:pos x="256" y="180"/>
              </a:cxn>
              <a:cxn ang="0">
                <a:pos x="217" y="88"/>
              </a:cxn>
              <a:cxn ang="0">
                <a:pos x="385" y="88"/>
              </a:cxn>
              <a:cxn ang="0">
                <a:pos x="347" y="180"/>
              </a:cxn>
              <a:cxn ang="0">
                <a:pos x="420" y="216"/>
              </a:cxn>
              <a:cxn ang="0">
                <a:pos x="603" y="216"/>
              </a:cxn>
              <a:cxn ang="0">
                <a:pos x="603" y="399"/>
              </a:cxn>
              <a:cxn ang="0">
                <a:pos x="638" y="472"/>
              </a:cxn>
              <a:cxn ang="0">
                <a:pos x="731" y="433"/>
              </a:cxn>
              <a:cxn ang="0">
                <a:pos x="731" y="601"/>
              </a:cxn>
              <a:cxn ang="0">
                <a:pos x="638" y="563"/>
              </a:cxn>
              <a:cxn ang="0">
                <a:pos x="603" y="636"/>
              </a:cxn>
              <a:cxn ang="0">
                <a:pos x="603" y="819"/>
              </a:cxn>
              <a:cxn ang="0">
                <a:pos x="420" y="819"/>
              </a:cxn>
              <a:cxn ang="0">
                <a:pos x="347" y="784"/>
              </a:cxn>
              <a:cxn ang="0">
                <a:pos x="385" y="691"/>
              </a:cxn>
              <a:cxn ang="0">
                <a:pos x="217" y="691"/>
              </a:cxn>
              <a:cxn ang="0">
                <a:pos x="256" y="784"/>
              </a:cxn>
              <a:cxn ang="0">
                <a:pos x="183" y="819"/>
              </a:cxn>
              <a:cxn ang="0">
                <a:pos x="0" y="819"/>
              </a:cxn>
              <a:cxn ang="0">
                <a:pos x="0" y="636"/>
              </a:cxn>
              <a:cxn ang="0">
                <a:pos x="35" y="563"/>
              </a:cxn>
              <a:cxn ang="0">
                <a:pos x="128" y="601"/>
              </a:cxn>
              <a:cxn ang="0">
                <a:pos x="128" y="433"/>
              </a:cxn>
              <a:cxn ang="0">
                <a:pos x="35" y="472"/>
              </a:cxn>
              <a:cxn ang="0">
                <a:pos x="0" y="399"/>
              </a:cxn>
              <a:cxn ang="0">
                <a:pos x="0" y="216"/>
              </a:cxn>
              <a:cxn ang="0">
                <a:pos x="183" y="216"/>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09"/>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09"/>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rgbClr val="F6BD2A"/>
          </a:solidFill>
          <a:ln w="1905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latin typeface="Arial" panose="020B0604020202020204" pitchFamily="34" charset="0"/>
              <a:cs typeface="Arial" panose="020B0604020202020204" pitchFamily="34" charset="0"/>
            </a:endParaRPr>
          </a:p>
        </p:txBody>
      </p:sp>
      <p:sp>
        <p:nvSpPr>
          <p:cNvPr id="13" name="Rectangle 12"/>
          <p:cNvSpPr/>
          <p:nvPr/>
        </p:nvSpPr>
        <p:spPr>
          <a:xfrm>
            <a:off x="902908" y="288133"/>
            <a:ext cx="6531164" cy="1077218"/>
          </a:xfrm>
          <a:prstGeom prst="rect">
            <a:avLst/>
          </a:prstGeom>
        </p:spPr>
        <p:txBody>
          <a:bodyPr wrap="square">
            <a:spAutoFit/>
          </a:bodyPr>
          <a:lstStyle/>
          <a:p>
            <a:pPr algn="ctr"/>
            <a:r>
              <a:rPr lang="vi-VN" sz="3200" b="1">
                <a:solidFill>
                  <a:schemeClr val="bg1"/>
                </a:solidFill>
                <a:latin typeface="Times New Roman" panose="02020603050405020304" pitchFamily="18" charset="0"/>
                <a:cs typeface="Times New Roman" panose="02020603050405020304" pitchFamily="18" charset="0"/>
              </a:rPr>
              <a:t>d. Luận đề: </a:t>
            </a:r>
            <a:r>
              <a:rPr lang="vi-VN" sz="3200">
                <a:solidFill>
                  <a:schemeClr val="bg1"/>
                </a:solidFill>
                <a:latin typeface="Times New Roman" panose="02020603050405020304" pitchFamily="18" charset="0"/>
                <a:cs typeface="Times New Roman" panose="02020603050405020304" pitchFamily="18" charset="0"/>
              </a:rPr>
              <a:t>Vẻ đẹp nội dung, nghệ thuật của bài thơ </a:t>
            </a:r>
            <a:r>
              <a:rPr lang="vi-VN" sz="3200" i="1">
                <a:solidFill>
                  <a:schemeClr val="bg1"/>
                </a:solidFill>
                <a:latin typeface="Times New Roman" panose="02020603050405020304" pitchFamily="18" charset="0"/>
                <a:cs typeface="Times New Roman" panose="02020603050405020304" pitchFamily="18" charset="0"/>
              </a:rPr>
              <a:t>Cảnh khuya. </a:t>
            </a:r>
            <a:endParaRPr lang="en-GB" sz="3200">
              <a:solidFill>
                <a:schemeClr val="bg1"/>
              </a:solidFill>
              <a:latin typeface="Times New Roman" panose="02020603050405020304" pitchFamily="18" charset="0"/>
              <a:cs typeface="Times New Roman" panose="02020603050405020304" pitchFamily="18" charset="0"/>
            </a:endParaRPr>
          </a:p>
        </p:txBody>
      </p:sp>
      <p:sp>
        <p:nvSpPr>
          <p:cNvPr id="14" name="Rectangle 13"/>
          <p:cNvSpPr/>
          <p:nvPr/>
        </p:nvSpPr>
        <p:spPr>
          <a:xfrm>
            <a:off x="902909" y="5411992"/>
            <a:ext cx="10097323" cy="1077218"/>
          </a:xfrm>
          <a:prstGeom prst="rect">
            <a:avLst/>
          </a:prstGeom>
        </p:spPr>
        <p:txBody>
          <a:bodyPr wrap="square">
            <a:spAutoFit/>
          </a:bodyPr>
          <a:lstStyle/>
          <a:p>
            <a:r>
              <a:rPr lang="vi-VN" sz="3200" b="1">
                <a:solidFill>
                  <a:schemeClr val="bg1"/>
                </a:solidFill>
                <a:latin typeface="Times New Roman" panose="02020603050405020304" pitchFamily="18" charset="0"/>
                <a:cs typeface="Times New Roman" panose="02020603050405020304" pitchFamily="18" charset="0"/>
              </a:rPr>
              <a:t>e. Trình tự phân tích: </a:t>
            </a:r>
            <a:r>
              <a:rPr lang="vi-VN" sz="3200" smtClean="0">
                <a:solidFill>
                  <a:schemeClr val="bg1"/>
                </a:solidFill>
                <a:latin typeface="Times New Roman" panose="02020603050405020304" pitchFamily="18" charset="0"/>
                <a:cs typeface="Times New Roman" panose="02020603050405020304" pitchFamily="18" charset="0"/>
              </a:rPr>
              <a:t>trình </a:t>
            </a:r>
            <a:r>
              <a:rPr lang="vi-VN" sz="3200">
                <a:solidFill>
                  <a:schemeClr val="bg1"/>
                </a:solidFill>
                <a:latin typeface="Times New Roman" panose="02020603050405020304" pitchFamily="18" charset="0"/>
                <a:cs typeface="Times New Roman" panose="02020603050405020304" pitchFamily="18" charset="0"/>
              </a:rPr>
              <a:t>tự lần lượt phân tích từng câu thơ trong bài cảnh khuya. </a:t>
            </a:r>
            <a:endParaRPr lang="en-GB" sz="3200">
              <a:solidFill>
                <a:schemeClr val="bg1"/>
              </a:solidFill>
              <a:latin typeface="Times New Roman" panose="02020603050405020304" pitchFamily="18" charset="0"/>
              <a:cs typeface="Times New Roman" panose="02020603050405020304" pitchFamily="18" charset="0"/>
            </a:endParaRPr>
          </a:p>
        </p:txBody>
      </p:sp>
      <p:sp>
        <p:nvSpPr>
          <p:cNvPr id="2" name="Rectangle 1"/>
          <p:cNvSpPr/>
          <p:nvPr/>
        </p:nvSpPr>
        <p:spPr>
          <a:xfrm>
            <a:off x="637569" y="3036616"/>
            <a:ext cx="2919447" cy="1077218"/>
          </a:xfrm>
          <a:prstGeom prst="rect">
            <a:avLst/>
          </a:prstGeom>
          <a:solidFill>
            <a:schemeClr val="accent6">
              <a:lumMod val="60000"/>
              <a:lumOff val="4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spAutoFit/>
          </a:bodyPr>
          <a:lstStyle/>
          <a:p>
            <a:pPr algn="just"/>
            <a:r>
              <a:rPr lang="vi-VN" sz="3200" b="1" i="1">
                <a:latin typeface="Times New Roman" panose="02020603050405020304" pitchFamily="18" charset="0"/>
                <a:cs typeface="Times New Roman" panose="02020603050405020304" pitchFamily="18" charset="0"/>
              </a:rPr>
              <a:t>Nhan đề của văn bản</a:t>
            </a:r>
            <a:r>
              <a:rPr lang="vi-VN" sz="3200">
                <a:latin typeface="Times New Roman" panose="02020603050405020304" pitchFamily="18" charset="0"/>
                <a:cs typeface="Times New Roman" panose="02020603050405020304" pitchFamily="18" charset="0"/>
              </a:rPr>
              <a:t>.</a:t>
            </a:r>
            <a:endParaRPr lang="en-GB" sz="3200">
              <a:solidFill>
                <a:schemeClr val="bg1"/>
              </a:solidFill>
              <a:latin typeface="Times New Roman" panose="02020603050405020304" pitchFamily="18" charset="0"/>
              <a:cs typeface="Times New Roman" panose="02020603050405020304" pitchFamily="18" charset="0"/>
            </a:endParaRPr>
          </a:p>
        </p:txBody>
      </p:sp>
      <p:sp>
        <p:nvSpPr>
          <p:cNvPr id="3" name="Rectangle 2"/>
          <p:cNvSpPr/>
          <p:nvPr/>
        </p:nvSpPr>
        <p:spPr>
          <a:xfrm>
            <a:off x="4283905" y="3036616"/>
            <a:ext cx="5070407" cy="2062103"/>
          </a:xfrm>
          <a:prstGeom prst="rect">
            <a:avLst/>
          </a:prstGeom>
          <a:solidFill>
            <a:schemeClr val="accent6">
              <a:lumMod val="60000"/>
              <a:lumOff val="4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spAutoFit/>
          </a:bodyPr>
          <a:lstStyle/>
          <a:p>
            <a:pPr algn="just"/>
            <a:r>
              <a:rPr lang="vi-VN" sz="3200" b="1" i="1">
                <a:latin typeface="Times New Roman" panose="02020603050405020304" pitchFamily="18" charset="0"/>
                <a:cs typeface="Times New Roman" panose="02020603050405020304" pitchFamily="18" charset="0"/>
              </a:rPr>
              <a:t>Nội dung văn bản</a:t>
            </a:r>
            <a:r>
              <a:rPr lang="vi-VN" sz="3200">
                <a:latin typeface="Times New Roman" panose="02020603050405020304" pitchFamily="18" charset="0"/>
                <a:cs typeface="Times New Roman" panose="02020603050405020304" pitchFamily="18" charset="0"/>
              </a:rPr>
              <a:t>: Khám phá những nét đặc sắc vể nội dung và nghệ thuật trong bài thơ </a:t>
            </a:r>
            <a:r>
              <a:rPr lang="vi-VN" sz="3200" i="1">
                <a:latin typeface="Times New Roman" panose="02020603050405020304" pitchFamily="18" charset="0"/>
                <a:cs typeface="Times New Roman" panose="02020603050405020304" pitchFamily="18" charset="0"/>
              </a:rPr>
              <a:t>Cảnh khuya</a:t>
            </a:r>
            <a:endParaRPr lang="en-GB" sz="3200">
              <a:solidFill>
                <a:schemeClr val="bg1"/>
              </a:solidFill>
              <a:latin typeface="Times New Roman" panose="02020603050405020304" pitchFamily="18" charset="0"/>
              <a:cs typeface="Times New Roman" panose="02020603050405020304" pitchFamily="18" charset="0"/>
            </a:endParaRPr>
          </a:p>
        </p:txBody>
      </p:sp>
      <p:pic>
        <p:nvPicPr>
          <p:cNvPr id="15" name="Picture 14">
            <a:extLst>
              <a:ext uri="{FF2B5EF4-FFF2-40B4-BE49-F238E27FC236}">
                <a16:creationId xmlns:a16="http://schemas.microsoft.com/office/drawing/2014/main" id="{F586ABBC-116F-43AB-B9AF-4AEC9498AED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8136017">
            <a:off x="2731880" y="2188440"/>
            <a:ext cx="1585250" cy="1100219"/>
          </a:xfrm>
          <a:prstGeom prst="rect">
            <a:avLst/>
          </a:prstGeom>
        </p:spPr>
      </p:pic>
      <p:pic>
        <p:nvPicPr>
          <p:cNvPr id="16" name="Picture 15">
            <a:extLst>
              <a:ext uri="{FF2B5EF4-FFF2-40B4-BE49-F238E27FC236}">
                <a16:creationId xmlns:a16="http://schemas.microsoft.com/office/drawing/2014/main" id="{F586ABBC-116F-43AB-B9AF-4AEC9498AED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2233905">
            <a:off x="4302660" y="2167593"/>
            <a:ext cx="1585869" cy="1100219"/>
          </a:xfrm>
          <a:prstGeom prst="rect">
            <a:avLst/>
          </a:prstGeom>
        </p:spPr>
      </p:pic>
      <p:sp>
        <p:nvSpPr>
          <p:cNvPr id="4" name="Rectangle 3"/>
          <p:cNvSpPr/>
          <p:nvPr/>
        </p:nvSpPr>
        <p:spPr>
          <a:xfrm>
            <a:off x="2972562" y="1651846"/>
            <a:ext cx="3185487" cy="461665"/>
          </a:xfrm>
          <a:prstGeom prst="rect">
            <a:avLst/>
          </a:prstGeom>
        </p:spPr>
        <p:txBody>
          <a:bodyPr wrap="none">
            <a:spAutoFit/>
          </a:bodyPr>
          <a:lstStyle/>
          <a:p>
            <a:r>
              <a:rPr lang="vi-VN" sz="2400" b="1" smtClean="0">
                <a:solidFill>
                  <a:schemeClr val="bg1"/>
                </a:solidFill>
                <a:latin typeface="Times New Roman" panose="02020603050405020304" pitchFamily="18" charset="0"/>
                <a:ea typeface="Calibri" panose="020F0502020204030204" pitchFamily="34" charset="0"/>
              </a:rPr>
              <a:t>Cơ sở xác định luận đề</a:t>
            </a:r>
            <a:endParaRPr lang="en-GB" sz="3600">
              <a:solidFill>
                <a:schemeClr val="bg1"/>
              </a:solidFill>
            </a:endParaRPr>
          </a:p>
        </p:txBody>
      </p:sp>
    </p:spTree>
    <p:extLst>
      <p:ext uri="{BB962C8B-B14F-4D97-AF65-F5344CB8AC3E}">
        <p14:creationId xmlns:p14="http://schemas.microsoft.com/office/powerpoint/2010/main" val="400427120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circle(in)">
                                      <p:cBhvr>
                                        <p:cTn id="12" dur="20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arn(inVertical)">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barn(inVertical)">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barn(inVertical)">
                                      <p:cBhvr>
                                        <p:cTn id="32" dur="500"/>
                                        <p:tgtEl>
                                          <p:spTgt spid="2"/>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barn(inVertical)">
                                      <p:cBhvr>
                                        <p:cTn id="37" dur="500"/>
                                        <p:tgtEl>
                                          <p:spTgt spid="3"/>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barn(inVertical)">
                                      <p:cBhvr>
                                        <p:cTn id="42" dur="500"/>
                                        <p:tgtEl>
                                          <p:spTgt spid="12"/>
                                        </p:tgtEl>
                                      </p:cBhvr>
                                    </p:animEffect>
                                  </p:childTnLst>
                                </p:cTn>
                              </p:par>
                              <p:par>
                                <p:cTn id="43" presetID="16" presetClass="entr" presetSubtype="21" fill="hold" grpId="0" nodeType="with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barn(inVertical)">
                                      <p:cBhvr>
                                        <p:cTn id="4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p:bldP spid="14" grpId="0"/>
      <p:bldP spid="2" grpId="0" animBg="1"/>
      <p:bldP spid="3" grpId="0" animBg="1"/>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903165" y="1512513"/>
            <a:ext cx="8109912" cy="646331"/>
          </a:xfrm>
          <a:prstGeom prst="rect">
            <a:avLst/>
          </a:prstGeom>
        </p:spPr>
        <p:txBody>
          <a:bodyPr wrap="none">
            <a:spAutoFit/>
          </a:bodyPr>
          <a:lstStyle/>
          <a:p>
            <a:r>
              <a:rPr lang="vi-VN" sz="3600" b="1">
                <a:solidFill>
                  <a:schemeClr val="bg1"/>
                </a:solidFill>
                <a:latin typeface="Times New Roman" panose="02020603050405020304" pitchFamily="18" charset="0"/>
                <a:cs typeface="Times New Roman" panose="02020603050405020304" pitchFamily="18" charset="0"/>
              </a:rPr>
              <a:t>1. Bố cục và nội dung chính của văn bản</a:t>
            </a:r>
            <a:endParaRPr lang="en-GB" sz="3600">
              <a:solidFill>
                <a:schemeClr val="bg1"/>
              </a:solidFill>
              <a:latin typeface="Times New Roman" panose="02020603050405020304" pitchFamily="18" charset="0"/>
              <a:cs typeface="Times New Roman" panose="02020603050405020304" pitchFamily="18" charset="0"/>
            </a:endParaRPr>
          </a:p>
        </p:txBody>
      </p:sp>
      <p:sp>
        <p:nvSpPr>
          <p:cNvPr id="10" name="Rounded Rectangle 9"/>
          <p:cNvSpPr/>
          <p:nvPr/>
        </p:nvSpPr>
        <p:spPr>
          <a:xfrm>
            <a:off x="2807209" y="239658"/>
            <a:ext cx="5961888" cy="921765"/>
          </a:xfrm>
          <a:prstGeom prst="roundRect">
            <a:avLst/>
          </a:prstGeom>
          <a:noFill/>
          <a:ln w="57150">
            <a:solidFill>
              <a:schemeClr val="accent6">
                <a:lumMod val="60000"/>
                <a:lumOff val="4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00" dirty="0">
              <a:solidFill>
                <a:prstClr val="white"/>
              </a:solidFill>
            </a:endParaRPr>
          </a:p>
        </p:txBody>
      </p:sp>
      <p:pic>
        <p:nvPicPr>
          <p:cNvPr id="7" name="图片 2">
            <a:extLst>
              <a:ext uri="{FF2B5EF4-FFF2-40B4-BE49-F238E27FC236}">
                <a16:creationId xmlns:a16="http://schemas.microsoft.com/office/drawing/2014/main" id="{1EFA89DB-5CCA-49F1-BC57-5E4D58D2D69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61599" y="75186"/>
            <a:ext cx="2609851" cy="2609851"/>
          </a:xfrm>
          <a:prstGeom prst="rect">
            <a:avLst/>
          </a:prstGeom>
        </p:spPr>
      </p:pic>
      <p:sp>
        <p:nvSpPr>
          <p:cNvPr id="3" name="Rectangle 2"/>
          <p:cNvSpPr/>
          <p:nvPr/>
        </p:nvSpPr>
        <p:spPr>
          <a:xfrm>
            <a:off x="3019112" y="319478"/>
            <a:ext cx="5626540" cy="678327"/>
          </a:xfrm>
          <a:prstGeom prst="rect">
            <a:avLst/>
          </a:prstGeom>
        </p:spPr>
        <p:txBody>
          <a:bodyPr wrap="none">
            <a:spAutoFit/>
          </a:bodyPr>
          <a:lstStyle/>
          <a:p>
            <a:pPr>
              <a:lnSpc>
                <a:spcPct val="115000"/>
              </a:lnSpc>
              <a:spcAft>
                <a:spcPts val="0"/>
              </a:spcAft>
              <a:tabLst>
                <a:tab pos="1386840" algn="l"/>
              </a:tabLst>
            </a:pPr>
            <a:r>
              <a:rPr lang="vi-VN" sz="3600" b="1">
                <a:solidFill>
                  <a:schemeClr val="bg1"/>
                </a:solidFill>
                <a:latin typeface="Times New Roman" panose="02020603050405020304" pitchFamily="18" charset="0"/>
                <a:ea typeface="MS Mincho"/>
                <a:cs typeface="Times New Roman" panose="02020603050405020304" pitchFamily="18" charset="0"/>
              </a:rPr>
              <a:t>III. ĐỌC- HIỂU VĂN BẢN</a:t>
            </a:r>
            <a:endParaRPr lang="en-GB" sz="36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6" name="Table 5"/>
          <p:cNvGraphicFramePr>
            <a:graphicFrameLocks noGrp="1"/>
          </p:cNvGraphicFramePr>
          <p:nvPr>
            <p:extLst>
              <p:ext uri="{D42A27DB-BD31-4B8C-83A1-F6EECF244321}">
                <p14:modId xmlns:p14="http://schemas.microsoft.com/office/powerpoint/2010/main" val="2016319324"/>
              </p:ext>
            </p:extLst>
          </p:nvPr>
        </p:nvGraphicFramePr>
        <p:xfrm>
          <a:off x="2139695" y="2761488"/>
          <a:ext cx="7873381" cy="3446749"/>
        </p:xfrm>
        <a:graphic>
          <a:graphicData uri="http://schemas.openxmlformats.org/drawingml/2006/table">
            <a:tbl>
              <a:tblPr firstRow="1" firstCol="1" bandRow="1">
                <a:tableStyleId>{E8B1032C-EA38-4F05-BA0D-38AFFFC7BED3}</a:tableStyleId>
              </a:tblPr>
              <a:tblGrid>
                <a:gridCol w="4775091">
                  <a:extLst>
                    <a:ext uri="{9D8B030D-6E8A-4147-A177-3AD203B41FA5}">
                      <a16:colId xmlns:a16="http://schemas.microsoft.com/office/drawing/2014/main" val="20000"/>
                    </a:ext>
                  </a:extLst>
                </a:gridCol>
                <a:gridCol w="3098290">
                  <a:extLst>
                    <a:ext uri="{9D8B030D-6E8A-4147-A177-3AD203B41FA5}">
                      <a16:colId xmlns:a16="http://schemas.microsoft.com/office/drawing/2014/main" val="20001"/>
                    </a:ext>
                  </a:extLst>
                </a:gridCol>
              </a:tblGrid>
              <a:tr h="993109">
                <a:tc gridSpan="2">
                  <a:txBody>
                    <a:bodyPr/>
                    <a:lstStyle/>
                    <a:p>
                      <a:pPr algn="ctr">
                        <a:lnSpc>
                          <a:spcPct val="115000"/>
                        </a:lnSpc>
                        <a:spcAft>
                          <a:spcPts val="0"/>
                        </a:spcAft>
                        <a:tabLst>
                          <a:tab pos="1386840" algn="l"/>
                        </a:tabLst>
                      </a:pPr>
                      <a:r>
                        <a:rPr lang="pt-BR" sz="2800">
                          <a:solidFill>
                            <a:schemeClr val="bg1"/>
                          </a:solidFill>
                          <a:effectLst/>
                          <a:latin typeface="Times New Roman" panose="02020603050405020304" pitchFamily="18" charset="0"/>
                          <a:cs typeface="Times New Roman" panose="02020603050405020304" pitchFamily="18" charset="0"/>
                        </a:rPr>
                        <a:t>PHIẾU HỌC TẬP 04: </a:t>
                      </a:r>
                      <a:r>
                        <a:rPr lang="vi-VN" sz="2800">
                          <a:solidFill>
                            <a:schemeClr val="bg1"/>
                          </a:solidFill>
                          <a:effectLst/>
                          <a:latin typeface="Times New Roman" panose="02020603050405020304" pitchFamily="18" charset="0"/>
                          <a:cs typeface="Times New Roman" panose="02020603050405020304" pitchFamily="18" charset="0"/>
                        </a:rPr>
                        <a:t>Tìm hiểu bố cục và nội dung chính của văn bản</a:t>
                      </a:r>
                      <a:endParaRPr lang="en-GB" sz="28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hMerge="1">
                  <a:txBody>
                    <a:bodyPr/>
                    <a:lstStyle/>
                    <a:p>
                      <a:endParaRPr lang="en-GB"/>
                    </a:p>
                  </a:txBody>
                  <a:tcPr/>
                </a:tc>
                <a:extLst>
                  <a:ext uri="{0D108BD9-81ED-4DB2-BD59-A6C34878D82A}">
                    <a16:rowId xmlns:a16="http://schemas.microsoft.com/office/drawing/2014/main" val="10000"/>
                  </a:ext>
                </a:extLst>
              </a:tr>
              <a:tr h="0">
                <a:tc>
                  <a:txBody>
                    <a:bodyPr/>
                    <a:lstStyle/>
                    <a:p>
                      <a:pPr>
                        <a:lnSpc>
                          <a:spcPct val="115000"/>
                        </a:lnSpc>
                        <a:spcAft>
                          <a:spcPts val="0"/>
                        </a:spcAft>
                        <a:tabLst>
                          <a:tab pos="1386840" algn="l"/>
                        </a:tabLst>
                      </a:pPr>
                      <a:r>
                        <a:rPr lang="de-DE" sz="2800">
                          <a:solidFill>
                            <a:schemeClr val="bg1"/>
                          </a:solidFill>
                          <a:effectLst/>
                          <a:latin typeface="Times New Roman" panose="02020603050405020304" pitchFamily="18" charset="0"/>
                          <a:cs typeface="Times New Roman" panose="02020603050405020304" pitchFamily="18" charset="0"/>
                        </a:rPr>
                        <a:t>1. </a:t>
                      </a:r>
                      <a:r>
                        <a:rPr lang="pt-BR" sz="2800">
                          <a:solidFill>
                            <a:schemeClr val="bg1"/>
                          </a:solidFill>
                          <a:effectLst/>
                          <a:latin typeface="Times New Roman" panose="02020603050405020304" pitchFamily="18" charset="0"/>
                          <a:cs typeface="Times New Roman" panose="02020603050405020304" pitchFamily="18" charset="0"/>
                        </a:rPr>
                        <a:t>Xác định nội dung chính của mỗi phần bằng một sơ đồ cụ thể.</a:t>
                      </a:r>
                      <a:endParaRPr lang="en-GB" sz="28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nSpc>
                          <a:spcPct val="115000"/>
                        </a:lnSpc>
                        <a:spcAft>
                          <a:spcPts val="0"/>
                        </a:spcAft>
                        <a:tabLst>
                          <a:tab pos="1386840" algn="l"/>
                        </a:tabLst>
                      </a:pPr>
                      <a:r>
                        <a:rPr lang="de-DE" sz="2800">
                          <a:solidFill>
                            <a:schemeClr val="bg1"/>
                          </a:solidFill>
                          <a:effectLst/>
                          <a:latin typeface="Times New Roman" panose="02020603050405020304" pitchFamily="18" charset="0"/>
                          <a:cs typeface="Times New Roman" panose="02020603050405020304" pitchFamily="18" charset="0"/>
                        </a:rPr>
                        <a:t>...........................................</a:t>
                      </a:r>
                      <a:endParaRPr lang="en-GB" sz="28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0001"/>
                  </a:ext>
                </a:extLst>
              </a:tr>
              <a:tr h="0">
                <a:tc>
                  <a:txBody>
                    <a:bodyPr/>
                    <a:lstStyle/>
                    <a:p>
                      <a:pPr>
                        <a:lnSpc>
                          <a:spcPct val="115000"/>
                        </a:lnSpc>
                        <a:spcAft>
                          <a:spcPts val="0"/>
                        </a:spcAft>
                        <a:tabLst>
                          <a:tab pos="1386840" algn="l"/>
                        </a:tabLst>
                      </a:pPr>
                      <a:r>
                        <a:rPr lang="vi-VN" sz="2800">
                          <a:solidFill>
                            <a:schemeClr val="bg1"/>
                          </a:solidFill>
                          <a:effectLst/>
                          <a:latin typeface="Times New Roman" panose="02020603050405020304" pitchFamily="18" charset="0"/>
                          <a:cs typeface="Times New Roman" panose="02020603050405020304" pitchFamily="18" charset="0"/>
                        </a:rPr>
                        <a:t>2. </a:t>
                      </a:r>
                      <a:r>
                        <a:rPr lang="en-US" sz="2800">
                          <a:solidFill>
                            <a:schemeClr val="bg1"/>
                          </a:solidFill>
                          <a:effectLst/>
                          <a:latin typeface="Times New Roman" panose="02020603050405020304" pitchFamily="18" charset="0"/>
                          <a:cs typeface="Times New Roman" panose="02020603050405020304" pitchFamily="18" charset="0"/>
                        </a:rPr>
                        <a:t>Tính lô gích giữa các phần được thể hiện như thế nào?</a:t>
                      </a:r>
                      <a:endParaRPr lang="en-GB" sz="28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nSpc>
                          <a:spcPct val="115000"/>
                        </a:lnSpc>
                        <a:spcAft>
                          <a:spcPts val="0"/>
                        </a:spcAft>
                        <a:tabLst>
                          <a:tab pos="1386840" algn="l"/>
                        </a:tabLst>
                      </a:pPr>
                      <a:r>
                        <a:rPr lang="de-DE" sz="2800">
                          <a:solidFill>
                            <a:schemeClr val="bg1"/>
                          </a:solidFill>
                          <a:effectLst/>
                          <a:latin typeface="Times New Roman" panose="02020603050405020304" pitchFamily="18" charset="0"/>
                          <a:cs typeface="Times New Roman" panose="02020603050405020304" pitchFamily="18" charset="0"/>
                        </a:rPr>
                        <a:t>...........................................</a:t>
                      </a:r>
                      <a:endParaRPr lang="en-GB" sz="28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6798316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wipe(down)">
                                      <p:cBhvr>
                                        <p:cTn id="26" dur="500"/>
                                        <p:tgtEl>
                                          <p:spTgt spid="2"/>
                                        </p:tgtEl>
                                      </p:cBhvr>
                                    </p:animEffect>
                                  </p:childTnLst>
                                </p:cTn>
                              </p:par>
                            </p:childTnLst>
                          </p:cTn>
                        </p:par>
                      </p:childTnLst>
                    </p:cTn>
                  </p:par>
                  <p:par>
                    <p:cTn id="27" fill="hold">
                      <p:stCondLst>
                        <p:cond delay="indefinite"/>
                      </p:stCondLst>
                      <p:childTnLst>
                        <p:par>
                          <p:cTn id="28" fill="hold">
                            <p:stCondLst>
                              <p:cond delay="0"/>
                            </p:stCondLst>
                            <p:childTnLst>
                              <p:par>
                                <p:cTn id="29" presetID="6" presetClass="entr" presetSubtype="16" fill="hold"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circle(in)">
                                      <p:cBhvr>
                                        <p:cTn id="31"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animBg="1"/>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图片包含 物体&#10;&#10;已生成极高可信度的说明">
            <a:extLst>
              <a:ext uri="{FF2B5EF4-FFF2-40B4-BE49-F238E27FC236}">
                <a16:creationId xmlns:a16="http://schemas.microsoft.com/office/drawing/2014/main" id="{BBC8A921-9998-499D-951A-AAE86A5A73F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45039" y="4743450"/>
            <a:ext cx="3200771" cy="2381250"/>
          </a:xfrm>
          <a:prstGeom prst="rect">
            <a:avLst/>
          </a:prstGeom>
        </p:spPr>
      </p:pic>
      <p:sp>
        <p:nvSpPr>
          <p:cNvPr id="2" name="Rectangle 1"/>
          <p:cNvSpPr/>
          <p:nvPr/>
        </p:nvSpPr>
        <p:spPr>
          <a:xfrm>
            <a:off x="3278534" y="318506"/>
            <a:ext cx="4095993" cy="646331"/>
          </a:xfrm>
          <a:prstGeom prst="rect">
            <a:avLst/>
          </a:prstGeom>
        </p:spPr>
        <p:txBody>
          <a:bodyPr wrap="none">
            <a:spAutoFit/>
          </a:bodyPr>
          <a:lstStyle/>
          <a:p>
            <a:r>
              <a:rPr lang="vi-VN" sz="3600" b="1">
                <a:solidFill>
                  <a:schemeClr val="bg1"/>
                </a:solidFill>
                <a:latin typeface="Times New Roman" panose="02020603050405020304" pitchFamily="18" charset="0"/>
                <a:cs typeface="Times New Roman" panose="02020603050405020304" pitchFamily="18" charset="0"/>
              </a:rPr>
              <a:t>C</a:t>
            </a:r>
            <a:r>
              <a:rPr lang="vi-VN" sz="3600" b="1" smtClean="0">
                <a:solidFill>
                  <a:schemeClr val="bg1"/>
                </a:solidFill>
                <a:latin typeface="Times New Roman" panose="02020603050405020304" pitchFamily="18" charset="0"/>
                <a:cs typeface="Times New Roman" panose="02020603050405020304" pitchFamily="18" charset="0"/>
              </a:rPr>
              <a:t>hia </a:t>
            </a:r>
            <a:r>
              <a:rPr lang="vi-VN" sz="3600" b="1">
                <a:solidFill>
                  <a:schemeClr val="bg1"/>
                </a:solidFill>
                <a:latin typeface="Times New Roman" panose="02020603050405020304" pitchFamily="18" charset="0"/>
                <a:cs typeface="Times New Roman" panose="02020603050405020304" pitchFamily="18" charset="0"/>
              </a:rPr>
              <a:t>làm năm phần</a:t>
            </a:r>
            <a:endParaRPr lang="en-GB" sz="3600">
              <a:solidFill>
                <a:schemeClr val="bg1"/>
              </a:solidFill>
              <a:latin typeface="Times New Roman" panose="02020603050405020304" pitchFamily="18" charset="0"/>
              <a:cs typeface="Times New Roman" panose="02020603050405020304" pitchFamily="18" charset="0"/>
            </a:endParaRPr>
          </a:p>
        </p:txBody>
      </p:sp>
      <p:sp>
        <p:nvSpPr>
          <p:cNvPr id="15" name="Rectangle 14"/>
          <p:cNvSpPr/>
          <p:nvPr/>
        </p:nvSpPr>
        <p:spPr>
          <a:xfrm>
            <a:off x="109733" y="4614627"/>
            <a:ext cx="3168801" cy="1384995"/>
          </a:xfrm>
          <a:prstGeom prst="rect">
            <a:avLst/>
          </a:prstGeom>
          <a:ln>
            <a:solidFill>
              <a:schemeClr val="accent1"/>
            </a:solidFill>
          </a:ln>
        </p:spPr>
        <p:txBody>
          <a:bodyPr wrap="square">
            <a:spAutoFit/>
          </a:bodyPr>
          <a:lstStyle/>
          <a:p>
            <a:pPr lvl="0" algn="just"/>
            <a:r>
              <a:rPr lang="vi-VN" sz="2800" b="1">
                <a:solidFill>
                  <a:schemeClr val="bg1"/>
                </a:solidFill>
                <a:latin typeface="Times New Roman" panose="02020603050405020304" pitchFamily="18" charset="0"/>
                <a:cs typeface="Times New Roman" panose="02020603050405020304" pitchFamily="18" charset="0"/>
              </a:rPr>
              <a:t>Phần (3): </a:t>
            </a:r>
            <a:r>
              <a:rPr lang="vi-VN" sz="2800">
                <a:solidFill>
                  <a:schemeClr val="bg1"/>
                </a:solidFill>
                <a:latin typeface="Times New Roman" panose="02020603050405020304" pitchFamily="18" charset="0"/>
                <a:cs typeface="Times New Roman" panose="02020603050405020304" pitchFamily="18" charset="0"/>
              </a:rPr>
              <a:t>Vẻ đẹp của trăng, cây và hoa (câu thơ thứ hai)</a:t>
            </a:r>
            <a:endParaRPr lang="en-GB" sz="2800">
              <a:solidFill>
                <a:schemeClr val="bg1"/>
              </a:solidFill>
              <a:latin typeface="Times New Roman" panose="02020603050405020304" pitchFamily="18" charset="0"/>
              <a:cs typeface="Times New Roman" panose="02020603050405020304" pitchFamily="18" charset="0"/>
            </a:endParaRPr>
          </a:p>
        </p:txBody>
      </p:sp>
      <p:sp>
        <p:nvSpPr>
          <p:cNvPr id="16" name="Rectangle 15"/>
          <p:cNvSpPr/>
          <p:nvPr/>
        </p:nvSpPr>
        <p:spPr>
          <a:xfrm>
            <a:off x="3648353" y="4464664"/>
            <a:ext cx="2491312" cy="2246769"/>
          </a:xfrm>
          <a:prstGeom prst="rect">
            <a:avLst/>
          </a:prstGeom>
          <a:ln>
            <a:solidFill>
              <a:schemeClr val="accent1"/>
            </a:solidFill>
          </a:ln>
        </p:spPr>
        <p:txBody>
          <a:bodyPr wrap="square">
            <a:spAutoFit/>
          </a:bodyPr>
          <a:lstStyle/>
          <a:p>
            <a:pPr lvl="0" algn="just"/>
            <a:r>
              <a:rPr lang="vi-VN" sz="2800" b="1">
                <a:solidFill>
                  <a:schemeClr val="bg1"/>
                </a:solidFill>
                <a:latin typeface="Times New Roman" panose="02020603050405020304" pitchFamily="18" charset="0"/>
                <a:cs typeface="Times New Roman" panose="02020603050405020304" pitchFamily="18" charset="0"/>
              </a:rPr>
              <a:t>Phần (4): </a:t>
            </a:r>
            <a:r>
              <a:rPr lang="vi-VN" sz="2800">
                <a:solidFill>
                  <a:schemeClr val="bg1"/>
                </a:solidFill>
                <a:latin typeface="Times New Roman" panose="02020603050405020304" pitchFamily="18" charset="0"/>
                <a:cs typeface="Times New Roman" panose="02020603050405020304" pitchFamily="18" charset="0"/>
              </a:rPr>
              <a:t>Vẻ đẹp của hình ảnh người chưa ngủ (câu thơ thứ ba, tư)</a:t>
            </a:r>
            <a:endParaRPr lang="en-GB" sz="2800">
              <a:solidFill>
                <a:schemeClr val="bg1"/>
              </a:solidFill>
              <a:latin typeface="Times New Roman" panose="02020603050405020304" pitchFamily="18" charset="0"/>
              <a:cs typeface="Times New Roman" panose="02020603050405020304" pitchFamily="18" charset="0"/>
            </a:endParaRPr>
          </a:p>
        </p:txBody>
      </p:sp>
      <p:sp>
        <p:nvSpPr>
          <p:cNvPr id="17" name="Rectangle 16"/>
          <p:cNvSpPr/>
          <p:nvPr/>
        </p:nvSpPr>
        <p:spPr>
          <a:xfrm>
            <a:off x="6479329" y="4439624"/>
            <a:ext cx="3676393" cy="2246769"/>
          </a:xfrm>
          <a:prstGeom prst="rect">
            <a:avLst/>
          </a:prstGeom>
          <a:ln>
            <a:solidFill>
              <a:schemeClr val="accent1"/>
            </a:solidFill>
          </a:ln>
        </p:spPr>
        <p:txBody>
          <a:bodyPr wrap="square">
            <a:spAutoFit/>
          </a:bodyPr>
          <a:lstStyle/>
          <a:p>
            <a:pPr lvl="0" algn="just"/>
            <a:r>
              <a:rPr lang="vi-VN" sz="2800" b="1">
                <a:solidFill>
                  <a:schemeClr val="bg1"/>
                </a:solidFill>
                <a:latin typeface="Times New Roman" panose="02020603050405020304" pitchFamily="18" charset="0"/>
                <a:cs typeface="Times New Roman" panose="02020603050405020304" pitchFamily="18" charset="0"/>
              </a:rPr>
              <a:t>Phần (5): </a:t>
            </a:r>
            <a:r>
              <a:rPr lang="vi-VN" sz="2800">
                <a:solidFill>
                  <a:schemeClr val="bg1"/>
                </a:solidFill>
                <a:latin typeface="Times New Roman" panose="02020603050405020304" pitchFamily="18" charset="0"/>
                <a:cs typeface="Times New Roman" panose="02020603050405020304" pitchFamily="18" charset="0"/>
              </a:rPr>
              <a:t>Khái quát về hình ảnh thiên nhiên và con người trong bài thơ, qua đó là nổi bật phong cách của Hồ Chí Minh.</a:t>
            </a:r>
            <a:endParaRPr lang="en-GB" sz="2800">
              <a:solidFill>
                <a:schemeClr val="bg1"/>
              </a:solidFill>
              <a:latin typeface="Times New Roman" panose="02020603050405020304" pitchFamily="18" charset="0"/>
              <a:cs typeface="Times New Roman" panose="02020603050405020304" pitchFamily="18" charset="0"/>
            </a:endParaRPr>
          </a:p>
        </p:txBody>
      </p:sp>
      <p:sp>
        <p:nvSpPr>
          <p:cNvPr id="18" name="Rectangle 1">
            <a:extLst>
              <a:ext uri="{FF2B5EF4-FFF2-40B4-BE49-F238E27FC236}">
                <a16:creationId xmlns:a16="http://schemas.microsoft.com/office/drawing/2014/main" id="{1D1B4F45-07C8-40E4-A2FF-DA9A3276EE01}"/>
              </a:ext>
            </a:extLst>
          </p:cNvPr>
          <p:cNvSpPr/>
          <p:nvPr/>
        </p:nvSpPr>
        <p:spPr bwMode="auto">
          <a:xfrm>
            <a:off x="9299448" y="429768"/>
            <a:ext cx="2333823" cy="3772272"/>
          </a:xfrm>
          <a:prstGeom prst="rect">
            <a:avLst/>
          </a:prstGeom>
          <a:noFill/>
          <a:ln w="76200">
            <a:solidFill>
              <a:schemeClr val="accent3"/>
            </a:solidFill>
            <a:round/>
            <a:headEnd/>
            <a:tailEnd/>
          </a:ln>
        </p:spPr>
        <p:txBody>
          <a:bodyPr anchor="ctr"/>
          <a:lstStyle/>
          <a:p>
            <a:pPr algn="ctr"/>
            <a:endParaRPr dirty="0">
              <a:latin typeface="钟齐陈伟勋硬笔行书字库" panose="02010600030101010101" pitchFamily="2" charset="-122"/>
              <a:ea typeface="钟齐陈伟勋硬笔行书字库" panose="02010600030101010101" pitchFamily="2" charset="-122"/>
              <a:cs typeface="+mn-ea"/>
              <a:sym typeface="+mn-lt"/>
            </a:endParaRPr>
          </a:p>
        </p:txBody>
      </p:sp>
      <p:pic>
        <p:nvPicPr>
          <p:cNvPr id="23" name="Picture 2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328090" y="452888"/>
            <a:ext cx="2276538" cy="3658412"/>
          </a:xfrm>
          <a:prstGeom prst="rect">
            <a:avLst/>
          </a:prstGeom>
        </p:spPr>
      </p:pic>
      <p:pic>
        <p:nvPicPr>
          <p:cNvPr id="24" name="图片 77">
            <a:extLst>
              <a:ext uri="{FF2B5EF4-FFF2-40B4-BE49-F238E27FC236}">
                <a16:creationId xmlns:a16="http://schemas.microsoft.com/office/drawing/2014/main" id="{DBCDBDDC-1C9D-4BB2-9A76-0793138B159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995082">
            <a:off x="10595195" y="3037561"/>
            <a:ext cx="1652010" cy="2053212"/>
          </a:xfrm>
          <a:prstGeom prst="rect">
            <a:avLst/>
          </a:prstGeom>
        </p:spPr>
      </p:pic>
      <p:pic>
        <p:nvPicPr>
          <p:cNvPr id="25" name="图片 78">
            <a:extLst>
              <a:ext uri="{FF2B5EF4-FFF2-40B4-BE49-F238E27FC236}">
                <a16:creationId xmlns:a16="http://schemas.microsoft.com/office/drawing/2014/main" id="{6E8D8D44-B49D-43DE-BEDD-36D22335505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061886" y="2238370"/>
            <a:ext cx="1792833" cy="2389601"/>
          </a:xfrm>
          <a:prstGeom prst="rect">
            <a:avLst/>
          </a:prstGeom>
        </p:spPr>
      </p:pic>
      <p:pic>
        <p:nvPicPr>
          <p:cNvPr id="26" name="图片 79">
            <a:extLst>
              <a:ext uri="{FF2B5EF4-FFF2-40B4-BE49-F238E27FC236}">
                <a16:creationId xmlns:a16="http://schemas.microsoft.com/office/drawing/2014/main" id="{9C8836C3-EE2F-4F13-9231-F0437DC05FC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137675" y="2863422"/>
            <a:ext cx="1333804" cy="1880028"/>
          </a:xfrm>
          <a:prstGeom prst="rect">
            <a:avLst/>
          </a:prstGeom>
        </p:spPr>
      </p:pic>
      <p:sp>
        <p:nvSpPr>
          <p:cNvPr id="6" name="Rectangle 5"/>
          <p:cNvSpPr/>
          <p:nvPr/>
        </p:nvSpPr>
        <p:spPr>
          <a:xfrm>
            <a:off x="93323" y="1291298"/>
            <a:ext cx="5978293" cy="3065455"/>
          </a:xfrm>
          <a:prstGeom prst="rect">
            <a:avLst/>
          </a:prstGeom>
          <a:ln>
            <a:solidFill>
              <a:schemeClr val="accent1"/>
            </a:solidFill>
          </a:ln>
        </p:spPr>
        <p:txBody>
          <a:bodyPr wrap="square">
            <a:spAutoFit/>
          </a:bodyPr>
          <a:lstStyle/>
          <a:p>
            <a:pPr lvl="0" algn="just">
              <a:lnSpc>
                <a:spcPct val="115000"/>
              </a:lnSpc>
              <a:spcAft>
                <a:spcPts val="0"/>
              </a:spcAft>
              <a:buSzPts val="1400"/>
              <a:tabLst>
                <a:tab pos="1386840" algn="l"/>
              </a:tabLst>
            </a:pPr>
            <a:r>
              <a:rPr lang="vi-VN" sz="2800" b="1">
                <a:solidFill>
                  <a:schemeClr val="bg1"/>
                </a:solidFill>
                <a:latin typeface="Times New Roman" panose="02020603050405020304" pitchFamily="18" charset="0"/>
                <a:ea typeface="MS Mincho"/>
                <a:cs typeface="Times New Roman" panose="02020603050405020304" pitchFamily="18" charset="0"/>
              </a:rPr>
              <a:t>Phần (1): </a:t>
            </a:r>
            <a:r>
              <a:rPr lang="vi-VN" sz="2800">
                <a:solidFill>
                  <a:schemeClr val="bg1"/>
                </a:solidFill>
                <a:latin typeface="Times New Roman" panose="02020603050405020304" pitchFamily="18" charset="0"/>
                <a:ea typeface="MS Mincho"/>
                <a:cs typeface="Times New Roman" panose="02020603050405020304" pitchFamily="18" charset="0"/>
              </a:rPr>
              <a:t>Giới thiệu về bài thơ </a:t>
            </a:r>
            <a:r>
              <a:rPr lang="vi-VN" sz="2800" i="1">
                <a:solidFill>
                  <a:schemeClr val="bg1"/>
                </a:solidFill>
                <a:latin typeface="Times New Roman" panose="02020603050405020304" pitchFamily="18" charset="0"/>
                <a:ea typeface="MS Mincho"/>
                <a:cs typeface="Times New Roman" panose="02020603050405020304" pitchFamily="18" charset="0"/>
              </a:rPr>
              <a:t>Cảnh khuya</a:t>
            </a:r>
            <a:r>
              <a:rPr lang="vi-VN" sz="2800">
                <a:solidFill>
                  <a:schemeClr val="bg1"/>
                </a:solidFill>
                <a:latin typeface="Times New Roman" panose="02020603050405020304" pitchFamily="18" charset="0"/>
                <a:ea typeface="MS Mincho"/>
                <a:cs typeface="Times New Roman" panose="02020603050405020304" pitchFamily="18" charset="0"/>
              </a:rPr>
              <a:t> </a:t>
            </a:r>
            <a:r>
              <a:rPr lang="vi-VN" sz="2800" smtClean="0">
                <a:solidFill>
                  <a:schemeClr val="bg1"/>
                </a:solidFill>
                <a:latin typeface="Times New Roman" panose="02020603050405020304" pitchFamily="18" charset="0"/>
                <a:ea typeface="MS Mincho"/>
                <a:cs typeface="Times New Roman" panose="02020603050405020304" pitchFamily="18" charset="0"/>
              </a:rPr>
              <a:t>+ </a:t>
            </a:r>
            <a:r>
              <a:rPr lang="vi-VN" sz="2800">
                <a:solidFill>
                  <a:schemeClr val="bg1"/>
                </a:solidFill>
                <a:latin typeface="Times New Roman" panose="02020603050405020304" pitchFamily="18" charset="0"/>
                <a:ea typeface="MS Mincho"/>
                <a:cs typeface="Times New Roman" panose="02020603050405020304" pitchFamily="18" charset="0"/>
              </a:rPr>
              <a:t>Xuất xứ: nằm trong chùm thơ năm 1947 của Bác</a:t>
            </a:r>
            <a:r>
              <a:rPr lang="vi-VN" sz="2800" smtClean="0">
                <a:solidFill>
                  <a:schemeClr val="bg1"/>
                </a:solidFill>
                <a:latin typeface="Times New Roman" panose="02020603050405020304" pitchFamily="18" charset="0"/>
                <a:ea typeface="MS Mincho"/>
                <a:cs typeface="Times New Roman" panose="02020603050405020304" pitchFamily="18" charset="0"/>
              </a:rPr>
              <a:t>.</a:t>
            </a:r>
          </a:p>
          <a:p>
            <a:pPr lvl="0" algn="just">
              <a:lnSpc>
                <a:spcPct val="115000"/>
              </a:lnSpc>
              <a:spcAft>
                <a:spcPts val="0"/>
              </a:spcAft>
              <a:buSzPts val="1400"/>
              <a:tabLst>
                <a:tab pos="1386840" algn="l"/>
              </a:tabLst>
            </a:pPr>
            <a:r>
              <a:rPr lang="vi-VN" sz="2800" smtClean="0">
                <a:solidFill>
                  <a:schemeClr val="bg1"/>
                </a:solidFill>
                <a:latin typeface="Times New Roman" panose="02020603050405020304" pitchFamily="18" charset="0"/>
                <a:ea typeface="MS Mincho"/>
                <a:cs typeface="Times New Roman" panose="02020603050405020304" pitchFamily="18" charset="0"/>
              </a:rPr>
              <a:t>+ </a:t>
            </a:r>
            <a:r>
              <a:rPr lang="vi-VN" sz="2800">
                <a:solidFill>
                  <a:schemeClr val="bg1"/>
                </a:solidFill>
                <a:latin typeface="Times New Roman" panose="02020603050405020304" pitchFamily="18" charset="0"/>
                <a:ea typeface="MS Mincho"/>
                <a:cs typeface="Times New Roman" panose="02020603050405020304" pitchFamily="18" charset="0"/>
              </a:rPr>
              <a:t>Ấn tượng chung về bài thơ: về không gian, hình ảnh trong bài thơ: trăng, cây, gió, ...</a:t>
            </a:r>
            <a:endParaRPr lang="en-GB" sz="28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8" name="Rectangle 7"/>
          <p:cNvSpPr/>
          <p:nvPr/>
        </p:nvSpPr>
        <p:spPr>
          <a:xfrm>
            <a:off x="6404283" y="1488600"/>
            <a:ext cx="2733391" cy="1578894"/>
          </a:xfrm>
          <a:prstGeom prst="rect">
            <a:avLst/>
          </a:prstGeom>
          <a:ln>
            <a:solidFill>
              <a:schemeClr val="accent1"/>
            </a:solidFill>
          </a:ln>
        </p:spPr>
        <p:txBody>
          <a:bodyPr wrap="square">
            <a:spAutoFit/>
          </a:bodyPr>
          <a:lstStyle/>
          <a:p>
            <a:pPr lvl="0" algn="just">
              <a:lnSpc>
                <a:spcPct val="115000"/>
              </a:lnSpc>
              <a:spcAft>
                <a:spcPts val="0"/>
              </a:spcAft>
              <a:buSzPts val="1400"/>
              <a:tabLst>
                <a:tab pos="1386840" algn="l"/>
              </a:tabLst>
            </a:pPr>
            <a:r>
              <a:rPr lang="vi-VN" sz="2800" b="1">
                <a:solidFill>
                  <a:schemeClr val="bg1"/>
                </a:solidFill>
                <a:latin typeface="Times New Roman" panose="02020603050405020304" pitchFamily="18" charset="0"/>
                <a:ea typeface="MS Mincho"/>
                <a:cs typeface="Times New Roman" panose="02020603050405020304" pitchFamily="18" charset="0"/>
              </a:rPr>
              <a:t>Phần (2): </a:t>
            </a:r>
            <a:r>
              <a:rPr lang="vi-VN" sz="2800">
                <a:solidFill>
                  <a:schemeClr val="bg1"/>
                </a:solidFill>
                <a:latin typeface="Times New Roman" panose="02020603050405020304" pitchFamily="18" charset="0"/>
                <a:ea typeface="MS Mincho"/>
                <a:cs typeface="Times New Roman" panose="02020603050405020304" pitchFamily="18" charset="0"/>
              </a:rPr>
              <a:t>Vẻ đẹp của tiếng suối (câu thơ thứ nhất)</a:t>
            </a:r>
            <a:endParaRPr lang="en-GB" sz="28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641627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down)">
                                      <p:cBhvr>
                                        <p:cTn id="19" dur="5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0" presetClass="path" presetSubtype="0" accel="50000" decel="50000" fill="hold" nodeType="clickEffect">
                                  <p:stCondLst>
                                    <p:cond delay="0"/>
                                  </p:stCondLst>
                                  <p:childTnLst>
                                    <p:animMotion origin="layout" path="M -2.70833E-6 2.22222E-6 L -0.75625 -0.69445 " pathEditMode="relative" rAng="0" ptsTypes="AA">
                                      <p:cBhvr>
                                        <p:cTn id="23" dur="3000" fill="hold"/>
                                        <p:tgtEl>
                                          <p:spTgt spid="5"/>
                                        </p:tgtEl>
                                        <p:attrNameLst>
                                          <p:attrName>ppt_x</p:attrName>
                                          <p:attrName>ppt_y</p:attrName>
                                        </p:attrNameLst>
                                      </p:cBhvr>
                                      <p:rCtr x="-37813" y="-34722"/>
                                    </p:animMotion>
                                  </p:childTnLst>
                                </p:cTn>
                              </p:par>
                            </p:childTnLst>
                          </p:cTn>
                        </p:par>
                        <p:par>
                          <p:cTn id="24" fill="hold">
                            <p:stCondLst>
                              <p:cond delay="3000"/>
                            </p:stCondLst>
                            <p:childTnLst>
                              <p:par>
                                <p:cTn id="25" presetID="2" presetClass="entr" presetSubtype="4"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500" fill="hold"/>
                                        <p:tgtEl>
                                          <p:spTgt spid="18"/>
                                        </p:tgtEl>
                                        <p:attrNameLst>
                                          <p:attrName>ppt_x</p:attrName>
                                        </p:attrNameLst>
                                      </p:cBhvr>
                                      <p:tavLst>
                                        <p:tav tm="0">
                                          <p:val>
                                            <p:strVal val="#ppt_x"/>
                                          </p:val>
                                        </p:tav>
                                        <p:tav tm="100000">
                                          <p:val>
                                            <p:strVal val="#ppt_x"/>
                                          </p:val>
                                        </p:tav>
                                      </p:tavLst>
                                    </p:anim>
                                    <p:anim calcmode="lin" valueType="num">
                                      <p:cBhvr additive="base">
                                        <p:cTn id="28" dur="500" fill="hold"/>
                                        <p:tgtEl>
                                          <p:spTgt spid="18"/>
                                        </p:tgtEl>
                                        <p:attrNameLst>
                                          <p:attrName>ppt_y</p:attrName>
                                        </p:attrNameLst>
                                      </p:cBhvr>
                                      <p:tavLst>
                                        <p:tav tm="0">
                                          <p:val>
                                            <p:strVal val="1+#ppt_h/2"/>
                                          </p:val>
                                        </p:tav>
                                        <p:tav tm="100000">
                                          <p:val>
                                            <p:strVal val="#ppt_y"/>
                                          </p:val>
                                        </p:tav>
                                      </p:tavLst>
                                    </p:anim>
                                  </p:childTnLst>
                                </p:cTn>
                              </p:par>
                            </p:childTnLst>
                          </p:cTn>
                        </p:par>
                        <p:par>
                          <p:cTn id="29" fill="hold">
                            <p:stCondLst>
                              <p:cond delay="3500"/>
                            </p:stCondLst>
                            <p:childTnLst>
                              <p:par>
                                <p:cTn id="30" presetID="22" presetClass="entr" presetSubtype="4" fill="hold" nodeType="after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wipe(down)">
                                      <p:cBhvr>
                                        <p:cTn id="32" dur="750"/>
                                        <p:tgtEl>
                                          <p:spTgt spid="26"/>
                                        </p:tgtEl>
                                      </p:cBhvr>
                                    </p:animEffect>
                                  </p:childTnLst>
                                </p:cTn>
                              </p:par>
                            </p:childTnLst>
                          </p:cTn>
                        </p:par>
                        <p:par>
                          <p:cTn id="33" fill="hold">
                            <p:stCondLst>
                              <p:cond delay="4250"/>
                            </p:stCondLst>
                            <p:childTnLst>
                              <p:par>
                                <p:cTn id="34" presetID="22" presetClass="entr" presetSubtype="4" fill="hold" nodeType="after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wipe(down)">
                                      <p:cBhvr>
                                        <p:cTn id="36" dur="750"/>
                                        <p:tgtEl>
                                          <p:spTgt spid="25"/>
                                        </p:tgtEl>
                                      </p:cBhvr>
                                    </p:animEffect>
                                  </p:childTnLst>
                                </p:cTn>
                              </p:par>
                            </p:childTnLst>
                          </p:cTn>
                        </p:par>
                        <p:par>
                          <p:cTn id="37" fill="hold">
                            <p:stCondLst>
                              <p:cond delay="5000"/>
                            </p:stCondLst>
                            <p:childTnLst>
                              <p:par>
                                <p:cTn id="38" presetID="22" presetClass="entr" presetSubtype="8" fill="hold" nodeType="after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wipe(left)">
                                      <p:cBhvr>
                                        <p:cTn id="40" dur="750"/>
                                        <p:tgtEl>
                                          <p:spTgt spid="24"/>
                                        </p:tgtEl>
                                      </p:cBhvr>
                                    </p:animEffect>
                                  </p:childTnLst>
                                </p:cTn>
                              </p:par>
                            </p:childTnLst>
                          </p:cTn>
                        </p:par>
                      </p:childTnLst>
                    </p:cTn>
                  </p:par>
                  <p:par>
                    <p:cTn id="41" fill="hold">
                      <p:stCondLst>
                        <p:cond delay="indefinite"/>
                      </p:stCondLst>
                      <p:childTnLst>
                        <p:par>
                          <p:cTn id="42" fill="hold">
                            <p:stCondLst>
                              <p:cond delay="0"/>
                            </p:stCondLst>
                            <p:childTnLst>
                              <p:par>
                                <p:cTn id="43" presetID="6" presetClass="entr" presetSubtype="16" fill="hold" grpId="0" nodeType="click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circle(in)">
                                      <p:cBhvr>
                                        <p:cTn id="45" dur="2000"/>
                                        <p:tgtEl>
                                          <p:spTgt spid="15"/>
                                        </p:tgtEl>
                                      </p:cBhvr>
                                    </p:animEffect>
                                  </p:childTnLst>
                                </p:cTn>
                              </p:par>
                            </p:childTnLst>
                          </p:cTn>
                        </p:par>
                      </p:childTnLst>
                    </p:cTn>
                  </p:par>
                  <p:par>
                    <p:cTn id="46" fill="hold">
                      <p:stCondLst>
                        <p:cond delay="indefinite"/>
                      </p:stCondLst>
                      <p:childTnLst>
                        <p:par>
                          <p:cTn id="47" fill="hold">
                            <p:stCondLst>
                              <p:cond delay="0"/>
                            </p:stCondLst>
                            <p:childTnLst>
                              <p:par>
                                <p:cTn id="48" presetID="6" presetClass="entr" presetSubtype="16" fill="hold" grpId="0" nodeType="click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circle(in)">
                                      <p:cBhvr>
                                        <p:cTn id="50" dur="2000"/>
                                        <p:tgtEl>
                                          <p:spTgt spid="16"/>
                                        </p:tgtEl>
                                      </p:cBhvr>
                                    </p:animEffect>
                                  </p:childTnLst>
                                </p:cTn>
                              </p:par>
                            </p:childTnLst>
                          </p:cTn>
                        </p:par>
                      </p:childTnLst>
                    </p:cTn>
                  </p:par>
                  <p:par>
                    <p:cTn id="51" fill="hold">
                      <p:stCondLst>
                        <p:cond delay="indefinite"/>
                      </p:stCondLst>
                      <p:childTnLst>
                        <p:par>
                          <p:cTn id="52" fill="hold">
                            <p:stCondLst>
                              <p:cond delay="0"/>
                            </p:stCondLst>
                            <p:childTnLst>
                              <p:par>
                                <p:cTn id="53" presetID="6" presetClass="entr" presetSubtype="16" fill="hold" grpId="0" nodeType="click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circle(in)">
                                      <p:cBhvr>
                                        <p:cTn id="55"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 grpId="0" animBg="1"/>
      <p:bldP spid="16" grpId="0" animBg="1"/>
      <p:bldP spid="17" grpId="0" animBg="1"/>
      <p:bldP spid="18" grpId="0" animBg="1"/>
      <p:bldP spid="6" grpId="0" animBg="1"/>
      <p:bldP spid="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7000" r="-7000"/>
          </a:stretch>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BEBA8EAE-BF5A-486C-A8C5-ECC9F3942E4B}">
                <a14:imgProps xmlns:a14="http://schemas.microsoft.com/office/drawing/2010/main">
                  <a14:imgLayer r:embed="rId4">
                    <a14:imgEffect>
                      <a14:backgroundRemoval t="0" b="100000" l="0" r="100000"/>
                    </a14:imgEffect>
                  </a14:imgLayer>
                </a14:imgProps>
              </a:ext>
              <a:ext uri="{28A0092B-C50C-407E-A947-70E740481C1C}">
                <a14:useLocalDpi xmlns:a14="http://schemas.microsoft.com/office/drawing/2010/main" val="0"/>
              </a:ext>
            </a:extLst>
          </a:blip>
          <a:stretch>
            <a:fillRect/>
          </a:stretch>
        </p:blipFill>
        <p:spPr>
          <a:xfrm>
            <a:off x="9295088" y="5883338"/>
            <a:ext cx="2896912" cy="974662"/>
          </a:xfrm>
          <a:prstGeom prst="rect">
            <a:avLst/>
          </a:prstGeom>
        </p:spPr>
      </p:pic>
      <p:pic>
        <p:nvPicPr>
          <p:cNvPr id="5" name="Picture 4">
            <a:hlinkClick r:id="rId5" action="ppaction://hlinksldjump"/>
          </p:cNvPr>
          <p:cNvPicPr>
            <a:picLocks noChangeAspect="1"/>
          </p:cNvPicPr>
          <p:nvPr/>
        </p:nvPicPr>
        <p:blipFill>
          <a:blip r:embed="rId6" cstate="print">
            <a:extLst>
              <a:ext uri="{BEBA8EAE-BF5A-486C-A8C5-ECC9F3942E4B}">
                <a14:imgProps xmlns:a14="http://schemas.microsoft.com/office/drawing/2010/main">
                  <a14:imgLayer r:embed="rId7">
                    <a14:imgEffect>
                      <a14:backgroundRemoval t="0" b="100000" l="0" r="100000">
                        <a14:foregroundMark x1="21649" y1="16824" x2="16348" y2="29206"/>
                        <a14:foregroundMark x1="43594" y1="6326" x2="53314" y2="17766"/>
                      </a14:backgroundRemoval>
                    </a14:imgEffect>
                  </a14:imgLayer>
                </a14:imgProps>
              </a:ext>
              <a:ext uri="{28A0092B-C50C-407E-A947-70E740481C1C}">
                <a14:useLocalDpi xmlns:a14="http://schemas.microsoft.com/office/drawing/2010/main" val="0"/>
              </a:ext>
            </a:extLst>
          </a:blip>
          <a:stretch>
            <a:fillRect/>
          </a:stretch>
        </p:blipFill>
        <p:spPr>
          <a:xfrm>
            <a:off x="9827471" y="4617668"/>
            <a:ext cx="1800474" cy="1970180"/>
          </a:xfrm>
          <a:prstGeom prst="rect">
            <a:avLst/>
          </a:prstGeom>
        </p:spPr>
      </p:pic>
      <p:sp>
        <p:nvSpPr>
          <p:cNvPr id="2" name="Rounded Rectangle 1"/>
          <p:cNvSpPr/>
          <p:nvPr/>
        </p:nvSpPr>
        <p:spPr>
          <a:xfrm>
            <a:off x="5907024" y="594360"/>
            <a:ext cx="5843016" cy="2578608"/>
          </a:xfrm>
          <a:prstGeom prst="roundRec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2"/>
          <p:cNvSpPr/>
          <p:nvPr/>
        </p:nvSpPr>
        <p:spPr>
          <a:xfrm>
            <a:off x="6281928" y="594360"/>
            <a:ext cx="5093208" cy="2640723"/>
          </a:xfrm>
          <a:prstGeom prst="rect">
            <a:avLst/>
          </a:prstGeom>
        </p:spPr>
        <p:txBody>
          <a:bodyPr wrap="square">
            <a:spAutoFit/>
          </a:bodyPr>
          <a:lstStyle/>
          <a:p>
            <a:pPr algn="just">
              <a:lnSpc>
                <a:spcPct val="115000"/>
              </a:lnSpc>
              <a:spcAft>
                <a:spcPts val="0"/>
              </a:spcAft>
              <a:tabLst>
                <a:tab pos="1386840" algn="l"/>
              </a:tabLst>
            </a:pPr>
            <a:r>
              <a:rPr lang="vi-VN" sz="3600" smtClean="0">
                <a:latin typeface="Times New Roman" panose="02020603050405020304" pitchFamily="18" charset="0"/>
                <a:ea typeface="MS Mincho"/>
              </a:rPr>
              <a:t>Nội </a:t>
            </a:r>
            <a:r>
              <a:rPr lang="vi-VN" sz="3600">
                <a:latin typeface="Times New Roman" panose="02020603050405020304" pitchFamily="18" charset="0"/>
                <a:ea typeface="MS Mincho"/>
              </a:rPr>
              <a:t>dung của từng phần cho thấy tính kết nối lô gích để tạo nên một bài văn nghị luận. </a:t>
            </a:r>
            <a:endParaRPr lang="en-GB" sz="360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4931231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indefinite" fill="hold" nodeType="withEffect">
                                  <p:stCondLst>
                                    <p:cond delay="0"/>
                                  </p:stCondLst>
                                  <p:childTnLst>
                                    <p:animRot by="120000">
                                      <p:cBhvr>
                                        <p:cTn id="6" dur="300" fill="hold">
                                          <p:stCondLst>
                                            <p:cond delay="0"/>
                                          </p:stCondLst>
                                        </p:cTn>
                                        <p:tgtEl>
                                          <p:spTgt spid="5"/>
                                        </p:tgtEl>
                                        <p:attrNameLst>
                                          <p:attrName>r</p:attrName>
                                        </p:attrNameLst>
                                      </p:cBhvr>
                                    </p:animRot>
                                    <p:animRot by="-240000">
                                      <p:cBhvr>
                                        <p:cTn id="7" dur="600" fill="hold">
                                          <p:stCondLst>
                                            <p:cond delay="600"/>
                                          </p:stCondLst>
                                        </p:cTn>
                                        <p:tgtEl>
                                          <p:spTgt spid="5"/>
                                        </p:tgtEl>
                                        <p:attrNameLst>
                                          <p:attrName>r</p:attrName>
                                        </p:attrNameLst>
                                      </p:cBhvr>
                                    </p:animRot>
                                    <p:animRot by="240000">
                                      <p:cBhvr>
                                        <p:cTn id="8" dur="600" fill="hold">
                                          <p:stCondLst>
                                            <p:cond delay="1200"/>
                                          </p:stCondLst>
                                        </p:cTn>
                                        <p:tgtEl>
                                          <p:spTgt spid="5"/>
                                        </p:tgtEl>
                                        <p:attrNameLst>
                                          <p:attrName>r</p:attrName>
                                        </p:attrNameLst>
                                      </p:cBhvr>
                                    </p:animRot>
                                    <p:animRot by="-240000">
                                      <p:cBhvr>
                                        <p:cTn id="9" dur="600" fill="hold">
                                          <p:stCondLst>
                                            <p:cond delay="1800"/>
                                          </p:stCondLst>
                                        </p:cTn>
                                        <p:tgtEl>
                                          <p:spTgt spid="5"/>
                                        </p:tgtEl>
                                        <p:attrNameLst>
                                          <p:attrName>r</p:attrName>
                                        </p:attrNameLst>
                                      </p:cBhvr>
                                    </p:animRot>
                                    <p:animRot by="120000">
                                      <p:cBhvr>
                                        <p:cTn id="10" dur="600" fill="hold">
                                          <p:stCondLst>
                                            <p:cond delay="2400"/>
                                          </p:stCondLst>
                                        </p:cTn>
                                        <p:tgtEl>
                                          <p:spTgt spid="5"/>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1000"/>
                                        <p:tgtEl>
                                          <p:spTgt spid="3"/>
                                        </p:tgtEl>
                                      </p:cBhvr>
                                    </p:animEffect>
                                    <p:anim calcmode="lin" valueType="num">
                                      <p:cBhvr>
                                        <p:cTn id="16" dur="1000" fill="hold"/>
                                        <p:tgtEl>
                                          <p:spTgt spid="3"/>
                                        </p:tgtEl>
                                        <p:attrNameLst>
                                          <p:attrName>ppt_x</p:attrName>
                                        </p:attrNameLst>
                                      </p:cBhvr>
                                      <p:tavLst>
                                        <p:tav tm="0">
                                          <p:val>
                                            <p:strVal val="#ppt_x"/>
                                          </p:val>
                                        </p:tav>
                                        <p:tav tm="100000">
                                          <p:val>
                                            <p:strVal val="#ppt_x"/>
                                          </p:val>
                                        </p:tav>
                                      </p:tavLst>
                                    </p:anim>
                                    <p:anim calcmode="lin" valueType="num">
                                      <p:cBhvr>
                                        <p:cTn id="17" dur="1000" fill="hold"/>
                                        <p:tgtEl>
                                          <p:spTgt spid="3"/>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1000"/>
                                        <p:tgtEl>
                                          <p:spTgt spid="2"/>
                                        </p:tgtEl>
                                      </p:cBhvr>
                                    </p:animEffect>
                                    <p:anim calcmode="lin" valueType="num">
                                      <p:cBhvr>
                                        <p:cTn id="21" dur="1000" fill="hold"/>
                                        <p:tgtEl>
                                          <p:spTgt spid="2"/>
                                        </p:tgtEl>
                                        <p:attrNameLst>
                                          <p:attrName>ppt_x</p:attrName>
                                        </p:attrNameLst>
                                      </p:cBhvr>
                                      <p:tavLst>
                                        <p:tav tm="0">
                                          <p:val>
                                            <p:strVal val="#ppt_x"/>
                                          </p:val>
                                        </p:tav>
                                        <p:tav tm="100000">
                                          <p:val>
                                            <p:strVal val="#ppt_x"/>
                                          </p:val>
                                        </p:tav>
                                      </p:tavLst>
                                    </p:anim>
                                    <p:anim calcmode="lin" valueType="num">
                                      <p:cBhvr>
                                        <p:cTn id="22"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2221993" y="590152"/>
            <a:ext cx="6995159" cy="1077218"/>
          </a:xfrm>
          <a:prstGeom prst="roundRect">
            <a:avLst/>
          </a:prstGeom>
          <a:noFill/>
          <a:ln w="57150">
            <a:solidFill>
              <a:schemeClr val="accent6">
                <a:lumMod val="60000"/>
                <a:lumOff val="4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00" dirty="0">
              <a:solidFill>
                <a:prstClr val="white"/>
              </a:solidFill>
            </a:endParaRPr>
          </a:p>
        </p:txBody>
      </p:sp>
      <p:sp>
        <p:nvSpPr>
          <p:cNvPr id="6" name="Rectangle 5"/>
          <p:cNvSpPr/>
          <p:nvPr/>
        </p:nvSpPr>
        <p:spPr>
          <a:xfrm>
            <a:off x="2400913" y="590152"/>
            <a:ext cx="6578496" cy="1077218"/>
          </a:xfrm>
          <a:prstGeom prst="rect">
            <a:avLst/>
          </a:prstGeom>
        </p:spPr>
        <p:txBody>
          <a:bodyPr wrap="square">
            <a:spAutoFit/>
          </a:bodyPr>
          <a:lstStyle/>
          <a:p>
            <a:pPr algn="ctr"/>
            <a:r>
              <a:rPr lang="vi-VN" sz="3200" b="1">
                <a:solidFill>
                  <a:schemeClr val="bg1"/>
                </a:solidFill>
                <a:latin typeface="Times New Roman" panose="02020603050405020304" pitchFamily="18" charset="0"/>
                <a:cs typeface="Times New Roman" panose="02020603050405020304" pitchFamily="18" charset="0"/>
              </a:rPr>
              <a:t>2. Mối liên hệ luận đề, luận điểm với lí lẽ và bằng chứng trong văn bản</a:t>
            </a:r>
            <a:endParaRPr lang="en-GB" sz="3200">
              <a:solidFill>
                <a:schemeClr val="bg1"/>
              </a:solidFill>
              <a:latin typeface="Times New Roman" panose="02020603050405020304" pitchFamily="18" charset="0"/>
              <a:cs typeface="Times New Roman" panose="02020603050405020304" pitchFamily="18" charset="0"/>
            </a:endParaRPr>
          </a:p>
        </p:txBody>
      </p:sp>
      <p:pic>
        <p:nvPicPr>
          <p:cNvPr id="7" name="图片 2">
            <a:extLst>
              <a:ext uri="{FF2B5EF4-FFF2-40B4-BE49-F238E27FC236}">
                <a16:creationId xmlns:a16="http://schemas.microsoft.com/office/drawing/2014/main" id="{1EFA89DB-5CCA-49F1-BC57-5E4D58D2D69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71911" y="-273141"/>
            <a:ext cx="2326769" cy="2326769"/>
          </a:xfrm>
          <a:prstGeom prst="rect">
            <a:avLst/>
          </a:prstGeom>
        </p:spPr>
      </p:pic>
      <p:graphicFrame>
        <p:nvGraphicFramePr>
          <p:cNvPr id="3" name="Table 2"/>
          <p:cNvGraphicFramePr>
            <a:graphicFrameLocks noGrp="1"/>
          </p:cNvGraphicFramePr>
          <p:nvPr>
            <p:extLst>
              <p:ext uri="{D42A27DB-BD31-4B8C-83A1-F6EECF244321}">
                <p14:modId xmlns:p14="http://schemas.microsoft.com/office/powerpoint/2010/main" val="2174512472"/>
              </p:ext>
            </p:extLst>
          </p:nvPr>
        </p:nvGraphicFramePr>
        <p:xfrm>
          <a:off x="1591056" y="2355755"/>
          <a:ext cx="8212328" cy="2928779"/>
        </p:xfrm>
        <a:graphic>
          <a:graphicData uri="http://schemas.openxmlformats.org/drawingml/2006/table">
            <a:tbl>
              <a:tblPr firstRow="1" firstCol="1" bandRow="1">
                <a:tableStyleId>{E8B1032C-EA38-4F05-BA0D-38AFFFC7BED3}</a:tableStyleId>
              </a:tblPr>
              <a:tblGrid>
                <a:gridCol w="5565997">
                  <a:extLst>
                    <a:ext uri="{9D8B030D-6E8A-4147-A177-3AD203B41FA5}">
                      <a16:colId xmlns:a16="http://schemas.microsoft.com/office/drawing/2014/main" val="20000"/>
                    </a:ext>
                  </a:extLst>
                </a:gridCol>
                <a:gridCol w="2646331">
                  <a:extLst>
                    <a:ext uri="{9D8B030D-6E8A-4147-A177-3AD203B41FA5}">
                      <a16:colId xmlns:a16="http://schemas.microsoft.com/office/drawing/2014/main" val="20001"/>
                    </a:ext>
                  </a:extLst>
                </a:gridCol>
              </a:tblGrid>
              <a:tr h="853789">
                <a:tc gridSpan="2">
                  <a:txBody>
                    <a:bodyPr/>
                    <a:lstStyle/>
                    <a:p>
                      <a:pPr algn="ctr">
                        <a:lnSpc>
                          <a:spcPct val="115000"/>
                        </a:lnSpc>
                        <a:spcAft>
                          <a:spcPts val="0"/>
                        </a:spcAft>
                      </a:pPr>
                      <a:r>
                        <a:rPr lang="de-DE" sz="2000">
                          <a:solidFill>
                            <a:schemeClr val="bg1"/>
                          </a:solidFill>
                          <a:effectLst/>
                          <a:latin typeface="Times New Roman" panose="02020603050405020304" pitchFamily="18" charset="0"/>
                          <a:cs typeface="Times New Roman" panose="02020603050405020304" pitchFamily="18" charset="0"/>
                        </a:rPr>
                        <a:t>PHIẾU HỌC TẬP 05:</a:t>
                      </a:r>
                      <a:r>
                        <a:rPr lang="vi-VN" sz="2400">
                          <a:solidFill>
                            <a:schemeClr val="bg1"/>
                          </a:solidFill>
                          <a:effectLst/>
                          <a:latin typeface="Times New Roman" panose="02020603050405020304" pitchFamily="18" charset="0"/>
                          <a:cs typeface="Times New Roman" panose="02020603050405020304" pitchFamily="18" charset="0"/>
                        </a:rPr>
                        <a:t> Tìm hiểu mối liên hệ luận đề, luận điểm với lí lẽ và bằng chứng trong văn </a:t>
                      </a:r>
                      <a:r>
                        <a:rPr lang="vi-VN" sz="2400" smtClean="0">
                          <a:solidFill>
                            <a:schemeClr val="bg1"/>
                          </a:solidFill>
                          <a:effectLst/>
                          <a:latin typeface="Times New Roman" panose="02020603050405020304" pitchFamily="18" charset="0"/>
                          <a:cs typeface="Times New Roman" panose="02020603050405020304" pitchFamily="18" charset="0"/>
                        </a:rPr>
                        <a:t>bản</a:t>
                      </a:r>
                      <a:r>
                        <a:rPr lang="vi-VN" sz="2000" smtClean="0">
                          <a:solidFill>
                            <a:schemeClr val="bg1"/>
                          </a:solidFill>
                          <a:effectLst/>
                          <a:latin typeface="Times New Roman" panose="02020603050405020304" pitchFamily="18" charset="0"/>
                          <a:cs typeface="Times New Roman" panose="02020603050405020304" pitchFamily="18" charset="0"/>
                        </a:rPr>
                        <a:t> </a:t>
                      </a:r>
                      <a:endParaRPr lang="en-GB" sz="20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hMerge="1">
                  <a:txBody>
                    <a:bodyPr/>
                    <a:lstStyle/>
                    <a:p>
                      <a:endParaRPr lang="en-GB"/>
                    </a:p>
                  </a:txBody>
                  <a:tcPr/>
                </a:tc>
                <a:extLst>
                  <a:ext uri="{0D108BD9-81ED-4DB2-BD59-A6C34878D82A}">
                    <a16:rowId xmlns:a16="http://schemas.microsoft.com/office/drawing/2014/main" val="10000"/>
                  </a:ext>
                </a:extLst>
              </a:tr>
              <a:tr h="0">
                <a:tc>
                  <a:txBody>
                    <a:bodyPr/>
                    <a:lstStyle/>
                    <a:p>
                      <a:pPr>
                        <a:lnSpc>
                          <a:spcPct val="115000"/>
                        </a:lnSpc>
                        <a:spcAft>
                          <a:spcPts val="0"/>
                        </a:spcAft>
                        <a:tabLst>
                          <a:tab pos="1386840" algn="l"/>
                        </a:tabLst>
                      </a:pPr>
                      <a:r>
                        <a:rPr lang="de-DE" sz="2000">
                          <a:solidFill>
                            <a:schemeClr val="bg1"/>
                          </a:solidFill>
                          <a:effectLst/>
                          <a:latin typeface="Times New Roman" panose="02020603050405020304" pitchFamily="18" charset="0"/>
                          <a:cs typeface="Times New Roman" panose="02020603050405020304" pitchFamily="18" charset="0"/>
                        </a:rPr>
                        <a:t> </a:t>
                      </a:r>
                      <a:r>
                        <a:rPr lang="vi-VN" sz="2000">
                          <a:solidFill>
                            <a:schemeClr val="bg1"/>
                          </a:solidFill>
                          <a:effectLst/>
                          <a:latin typeface="Times New Roman" panose="02020603050405020304" pitchFamily="18" charset="0"/>
                          <a:cs typeface="Times New Roman" panose="02020603050405020304" pitchFamily="18" charset="0"/>
                        </a:rPr>
                        <a:t>- Đọc vb để xác định luận điểm, lí lẽ, bằng chứng và mối liên hệ giữa chúng bằng sơ đồ tư duy ở mỗi phần.</a:t>
                      </a:r>
                      <a:endParaRPr lang="en-GB" sz="2000">
                        <a:solidFill>
                          <a:schemeClr val="bg1"/>
                        </a:solidFill>
                        <a:effectLst/>
                        <a:latin typeface="Times New Roman" panose="02020603050405020304" pitchFamily="18" charset="0"/>
                        <a:cs typeface="Times New Roman" panose="02020603050405020304" pitchFamily="18" charset="0"/>
                      </a:endParaRPr>
                    </a:p>
                    <a:p>
                      <a:pPr>
                        <a:lnSpc>
                          <a:spcPct val="115000"/>
                        </a:lnSpc>
                        <a:spcAft>
                          <a:spcPts val="0"/>
                        </a:spcAft>
                        <a:tabLst>
                          <a:tab pos="1386840" algn="l"/>
                        </a:tabLst>
                      </a:pPr>
                      <a:r>
                        <a:rPr lang="vi-VN" sz="2000">
                          <a:solidFill>
                            <a:schemeClr val="bg1"/>
                          </a:solidFill>
                          <a:effectLst/>
                          <a:latin typeface="Times New Roman" panose="02020603050405020304" pitchFamily="18" charset="0"/>
                          <a:cs typeface="Times New Roman" panose="02020603050405020304" pitchFamily="18" charset="0"/>
                        </a:rPr>
                        <a:t>- Nhóm 1,2 thực hiện ở phần (2)</a:t>
                      </a:r>
                      <a:endParaRPr lang="en-GB" sz="2000">
                        <a:solidFill>
                          <a:schemeClr val="bg1"/>
                        </a:solidFill>
                        <a:effectLst/>
                        <a:latin typeface="Times New Roman" panose="02020603050405020304" pitchFamily="18" charset="0"/>
                        <a:cs typeface="Times New Roman" panose="02020603050405020304" pitchFamily="18" charset="0"/>
                      </a:endParaRPr>
                    </a:p>
                    <a:p>
                      <a:pPr>
                        <a:lnSpc>
                          <a:spcPct val="115000"/>
                        </a:lnSpc>
                        <a:spcAft>
                          <a:spcPts val="0"/>
                        </a:spcAft>
                        <a:tabLst>
                          <a:tab pos="1386840" algn="l"/>
                        </a:tabLst>
                      </a:pPr>
                      <a:r>
                        <a:rPr lang="vi-VN" sz="2000">
                          <a:solidFill>
                            <a:schemeClr val="bg1"/>
                          </a:solidFill>
                          <a:effectLst/>
                          <a:latin typeface="Times New Roman" panose="02020603050405020304" pitchFamily="18" charset="0"/>
                          <a:cs typeface="Times New Roman" panose="02020603050405020304" pitchFamily="18" charset="0"/>
                        </a:rPr>
                        <a:t>- Nhóm 3,4 hiện ở phần (3)</a:t>
                      </a:r>
                      <a:endParaRPr lang="en-GB" sz="2000">
                        <a:solidFill>
                          <a:schemeClr val="bg1"/>
                        </a:solidFill>
                        <a:effectLst/>
                        <a:latin typeface="Times New Roman" panose="02020603050405020304" pitchFamily="18" charset="0"/>
                        <a:cs typeface="Times New Roman" panose="02020603050405020304" pitchFamily="18" charset="0"/>
                      </a:endParaRPr>
                    </a:p>
                    <a:p>
                      <a:pPr>
                        <a:lnSpc>
                          <a:spcPct val="115000"/>
                        </a:lnSpc>
                        <a:spcAft>
                          <a:spcPts val="0"/>
                        </a:spcAft>
                        <a:tabLst>
                          <a:tab pos="1386840" algn="l"/>
                        </a:tabLst>
                      </a:pPr>
                      <a:r>
                        <a:rPr lang="vi-VN" sz="2000">
                          <a:solidFill>
                            <a:schemeClr val="bg1"/>
                          </a:solidFill>
                          <a:effectLst/>
                          <a:latin typeface="Times New Roman" panose="02020603050405020304" pitchFamily="18" charset="0"/>
                          <a:cs typeface="Times New Roman" panose="02020603050405020304" pitchFamily="18" charset="0"/>
                        </a:rPr>
                        <a:t>- Nhóm 5,6 hiện ở phần (4)</a:t>
                      </a:r>
                      <a:endParaRPr lang="en-GB" sz="20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nSpc>
                          <a:spcPct val="115000"/>
                        </a:lnSpc>
                        <a:spcAft>
                          <a:spcPts val="0"/>
                        </a:spcAft>
                        <a:tabLst>
                          <a:tab pos="1386840" algn="l"/>
                        </a:tabLst>
                      </a:pPr>
                      <a:r>
                        <a:rPr lang="vi-VN" sz="2000">
                          <a:solidFill>
                            <a:schemeClr val="bg1"/>
                          </a:solidFill>
                          <a:effectLst/>
                          <a:latin typeface="Times New Roman" panose="02020603050405020304" pitchFamily="18" charset="0"/>
                          <a:cs typeface="Times New Roman" panose="02020603050405020304" pitchFamily="18" charset="0"/>
                        </a:rPr>
                        <a:t>Luận điểm</a:t>
                      </a:r>
                      <a:r>
                        <a:rPr lang="vi-VN" sz="2000" smtClean="0">
                          <a:solidFill>
                            <a:schemeClr val="bg1"/>
                          </a:solidFill>
                          <a:effectLst/>
                          <a:latin typeface="Times New Roman" panose="02020603050405020304" pitchFamily="18" charset="0"/>
                          <a:cs typeface="Times New Roman" panose="02020603050405020304" pitchFamily="18" charset="0"/>
                        </a:rPr>
                        <a:t>:..............</a:t>
                      </a:r>
                      <a:endParaRPr lang="en-GB" sz="2000">
                        <a:solidFill>
                          <a:schemeClr val="bg1"/>
                        </a:solidFill>
                        <a:effectLst/>
                        <a:latin typeface="Times New Roman" panose="02020603050405020304" pitchFamily="18" charset="0"/>
                        <a:cs typeface="Times New Roman" panose="02020603050405020304" pitchFamily="18" charset="0"/>
                      </a:endParaRPr>
                    </a:p>
                    <a:p>
                      <a:pPr>
                        <a:lnSpc>
                          <a:spcPct val="115000"/>
                        </a:lnSpc>
                        <a:spcAft>
                          <a:spcPts val="0"/>
                        </a:spcAft>
                        <a:tabLst>
                          <a:tab pos="1386840" algn="l"/>
                        </a:tabLst>
                      </a:pPr>
                      <a:r>
                        <a:rPr lang="vi-VN" sz="2000">
                          <a:solidFill>
                            <a:schemeClr val="bg1"/>
                          </a:solidFill>
                          <a:effectLst/>
                          <a:latin typeface="Times New Roman" panose="02020603050405020304" pitchFamily="18" charset="0"/>
                          <a:cs typeface="Times New Roman" panose="02020603050405020304" pitchFamily="18" charset="0"/>
                        </a:rPr>
                        <a:t>Lí lẽ:</a:t>
                      </a:r>
                      <a:endParaRPr lang="en-GB" sz="2000">
                        <a:solidFill>
                          <a:schemeClr val="bg1"/>
                        </a:solidFill>
                        <a:effectLst/>
                        <a:latin typeface="Times New Roman" panose="02020603050405020304" pitchFamily="18" charset="0"/>
                        <a:cs typeface="Times New Roman" panose="02020603050405020304" pitchFamily="18" charset="0"/>
                      </a:endParaRPr>
                    </a:p>
                    <a:p>
                      <a:pPr>
                        <a:lnSpc>
                          <a:spcPct val="115000"/>
                        </a:lnSpc>
                        <a:spcAft>
                          <a:spcPts val="0"/>
                        </a:spcAft>
                        <a:tabLst>
                          <a:tab pos="1386840" algn="l"/>
                        </a:tabLst>
                      </a:pPr>
                      <a:r>
                        <a:rPr lang="vi-VN" sz="2000" smtClean="0">
                          <a:solidFill>
                            <a:schemeClr val="bg1"/>
                          </a:solidFill>
                          <a:effectLst/>
                          <a:latin typeface="Times New Roman" panose="02020603050405020304" pitchFamily="18" charset="0"/>
                          <a:cs typeface="Times New Roman" panose="02020603050405020304" pitchFamily="18" charset="0"/>
                        </a:rPr>
                        <a:t>...............................</a:t>
                      </a:r>
                      <a:endParaRPr lang="en-GB" sz="2000">
                        <a:solidFill>
                          <a:schemeClr val="bg1"/>
                        </a:solidFill>
                        <a:effectLst/>
                        <a:latin typeface="Times New Roman" panose="02020603050405020304" pitchFamily="18" charset="0"/>
                        <a:cs typeface="Times New Roman" panose="02020603050405020304" pitchFamily="18" charset="0"/>
                      </a:endParaRPr>
                    </a:p>
                    <a:p>
                      <a:pPr>
                        <a:lnSpc>
                          <a:spcPct val="115000"/>
                        </a:lnSpc>
                        <a:spcAft>
                          <a:spcPts val="0"/>
                        </a:spcAft>
                        <a:tabLst>
                          <a:tab pos="1386840" algn="l"/>
                        </a:tabLst>
                      </a:pPr>
                      <a:r>
                        <a:rPr lang="vi-VN" sz="2000">
                          <a:solidFill>
                            <a:schemeClr val="bg1"/>
                          </a:solidFill>
                          <a:effectLst/>
                          <a:latin typeface="Times New Roman" panose="02020603050405020304" pitchFamily="18" charset="0"/>
                          <a:cs typeface="Times New Roman" panose="02020603050405020304" pitchFamily="18" charset="0"/>
                        </a:rPr>
                        <a:t>Bằng chứng:</a:t>
                      </a:r>
                      <a:endParaRPr lang="en-GB" sz="2000">
                        <a:solidFill>
                          <a:schemeClr val="bg1"/>
                        </a:solidFill>
                        <a:effectLst/>
                        <a:latin typeface="Times New Roman" panose="02020603050405020304" pitchFamily="18" charset="0"/>
                        <a:cs typeface="Times New Roman" panose="02020603050405020304" pitchFamily="18" charset="0"/>
                      </a:endParaRPr>
                    </a:p>
                    <a:p>
                      <a:pPr>
                        <a:lnSpc>
                          <a:spcPct val="115000"/>
                        </a:lnSpc>
                        <a:spcAft>
                          <a:spcPts val="0"/>
                        </a:spcAft>
                        <a:tabLst>
                          <a:tab pos="1386840" algn="l"/>
                        </a:tabLst>
                      </a:pPr>
                      <a:r>
                        <a:rPr lang="vi-VN" sz="2000" smtClean="0">
                          <a:solidFill>
                            <a:schemeClr val="bg1"/>
                          </a:solidFill>
                          <a:effectLst/>
                          <a:latin typeface="Times New Roman" panose="02020603050405020304" pitchFamily="18" charset="0"/>
                          <a:cs typeface="Times New Roman" panose="02020603050405020304" pitchFamily="18" charset="0"/>
                        </a:rPr>
                        <a:t>..............................</a:t>
                      </a:r>
                      <a:endParaRPr lang="en-GB" sz="2000">
                        <a:solidFill>
                          <a:schemeClr val="bg1"/>
                        </a:solidFill>
                        <a:effectLst/>
                        <a:latin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0001"/>
                  </a:ext>
                </a:extLst>
              </a:tr>
            </a:tbl>
          </a:graphicData>
        </a:graphic>
      </p:graphicFrame>
      <p:pic>
        <p:nvPicPr>
          <p:cNvPr id="8" name="图片 2" descr="图片包含 杯子, 植物&#10;&#10;已生成高可信度的说明">
            <a:extLst>
              <a:ext uri="{FF2B5EF4-FFF2-40B4-BE49-F238E27FC236}">
                <a16:creationId xmlns:a16="http://schemas.microsoft.com/office/drawing/2014/main" id="{718AFCB4-2463-4635-80D0-0C3D8200A43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1" y="4809744"/>
            <a:ext cx="2327761" cy="2048256"/>
          </a:xfrm>
          <a:prstGeom prst="rect">
            <a:avLst/>
          </a:prstGeom>
        </p:spPr>
      </p:pic>
    </p:spTree>
    <p:extLst>
      <p:ext uri="{BB962C8B-B14F-4D97-AF65-F5344CB8AC3E}">
        <p14:creationId xmlns:p14="http://schemas.microsoft.com/office/powerpoint/2010/main" val="297731866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6" presetClass="entr" presetSubtype="16" fill="hold" nodeType="click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circle(in)">
                                      <p:cBhvr>
                                        <p:cTn id="26"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2" descr="图片包含 杯子, 植物&#10;&#10;已生成高可信度的说明">
            <a:extLst>
              <a:ext uri="{FF2B5EF4-FFF2-40B4-BE49-F238E27FC236}">
                <a16:creationId xmlns:a16="http://schemas.microsoft.com/office/drawing/2014/main" id="{718AFCB4-2463-4635-80D0-0C3D8200A43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98278" y="4809744"/>
            <a:ext cx="3017521" cy="2048256"/>
          </a:xfrm>
          <a:prstGeom prst="rect">
            <a:avLst/>
          </a:prstGeom>
        </p:spPr>
      </p:pic>
      <p:pic>
        <p:nvPicPr>
          <p:cNvPr id="9" name="图片 2">
            <a:extLst>
              <a:ext uri="{FF2B5EF4-FFF2-40B4-BE49-F238E27FC236}">
                <a16:creationId xmlns:a16="http://schemas.microsoft.com/office/drawing/2014/main" id="{1EFA89DB-5CCA-49F1-BC57-5E4D58D2D69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80853" y="-350521"/>
            <a:ext cx="2609851" cy="2609851"/>
          </a:xfrm>
          <a:prstGeom prst="rect">
            <a:avLst/>
          </a:prstGeom>
        </p:spPr>
      </p:pic>
      <p:graphicFrame>
        <p:nvGraphicFramePr>
          <p:cNvPr id="2" name="Table 1"/>
          <p:cNvGraphicFramePr>
            <a:graphicFrameLocks noGrp="1"/>
          </p:cNvGraphicFramePr>
          <p:nvPr>
            <p:extLst>
              <p:ext uri="{D42A27DB-BD31-4B8C-83A1-F6EECF244321}">
                <p14:modId xmlns:p14="http://schemas.microsoft.com/office/powerpoint/2010/main" val="1050747030"/>
              </p:ext>
            </p:extLst>
          </p:nvPr>
        </p:nvGraphicFramePr>
        <p:xfrm>
          <a:off x="361950" y="844676"/>
          <a:ext cx="9518903" cy="5080636"/>
        </p:xfrm>
        <a:graphic>
          <a:graphicData uri="http://schemas.openxmlformats.org/drawingml/2006/table">
            <a:tbl>
              <a:tblPr firstRow="1" firstCol="1" bandRow="1">
                <a:tableStyleId>{912C8C85-51F0-491E-9774-3900AFEF0FD7}</a:tableStyleId>
              </a:tblPr>
              <a:tblGrid>
                <a:gridCol w="2880360">
                  <a:extLst>
                    <a:ext uri="{9D8B030D-6E8A-4147-A177-3AD203B41FA5}">
                      <a16:colId xmlns:a16="http://schemas.microsoft.com/office/drawing/2014/main" val="20000"/>
                    </a:ext>
                  </a:extLst>
                </a:gridCol>
                <a:gridCol w="4078224">
                  <a:extLst>
                    <a:ext uri="{9D8B030D-6E8A-4147-A177-3AD203B41FA5}">
                      <a16:colId xmlns:a16="http://schemas.microsoft.com/office/drawing/2014/main" val="20001"/>
                    </a:ext>
                  </a:extLst>
                </a:gridCol>
                <a:gridCol w="2560319">
                  <a:extLst>
                    <a:ext uri="{9D8B030D-6E8A-4147-A177-3AD203B41FA5}">
                      <a16:colId xmlns:a16="http://schemas.microsoft.com/office/drawing/2014/main" val="20002"/>
                    </a:ext>
                  </a:extLst>
                </a:gridCol>
              </a:tblGrid>
              <a:tr h="117604">
                <a:tc>
                  <a:txBody>
                    <a:bodyPr/>
                    <a:lstStyle/>
                    <a:p>
                      <a:pPr algn="ctr">
                        <a:lnSpc>
                          <a:spcPct val="115000"/>
                        </a:lnSpc>
                        <a:spcAft>
                          <a:spcPts val="0"/>
                        </a:spcAft>
                      </a:pPr>
                      <a:r>
                        <a:rPr lang="vi-VN" sz="2000">
                          <a:solidFill>
                            <a:schemeClr val="bg1"/>
                          </a:solidFill>
                          <a:effectLst/>
                          <a:latin typeface="Times New Roman" panose="02020603050405020304" pitchFamily="18" charset="0"/>
                          <a:cs typeface="Times New Roman" panose="02020603050405020304" pitchFamily="18" charset="0"/>
                        </a:rPr>
                        <a:t>Luận điểm</a:t>
                      </a:r>
                      <a:endParaRPr lang="en-GB" sz="20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8349" marR="38349" marT="0" marB="0"/>
                </a:tc>
                <a:tc>
                  <a:txBody>
                    <a:bodyPr/>
                    <a:lstStyle/>
                    <a:p>
                      <a:pPr algn="ctr">
                        <a:lnSpc>
                          <a:spcPct val="115000"/>
                        </a:lnSpc>
                        <a:spcAft>
                          <a:spcPts val="0"/>
                        </a:spcAft>
                      </a:pPr>
                      <a:r>
                        <a:rPr lang="vi-VN" sz="2000">
                          <a:solidFill>
                            <a:schemeClr val="bg1"/>
                          </a:solidFill>
                          <a:effectLst/>
                          <a:latin typeface="Times New Roman" panose="02020603050405020304" pitchFamily="18" charset="0"/>
                          <a:cs typeface="Times New Roman" panose="02020603050405020304" pitchFamily="18" charset="0"/>
                        </a:rPr>
                        <a:t>Lí lẽ</a:t>
                      </a:r>
                      <a:endParaRPr lang="en-GB" sz="20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8349" marR="38349" marT="0" marB="0"/>
                </a:tc>
                <a:tc>
                  <a:txBody>
                    <a:bodyPr/>
                    <a:lstStyle/>
                    <a:p>
                      <a:pPr algn="ctr">
                        <a:lnSpc>
                          <a:spcPct val="115000"/>
                        </a:lnSpc>
                        <a:spcAft>
                          <a:spcPts val="0"/>
                        </a:spcAft>
                      </a:pPr>
                      <a:r>
                        <a:rPr lang="vi-VN" sz="2000">
                          <a:solidFill>
                            <a:schemeClr val="bg1"/>
                          </a:solidFill>
                          <a:effectLst/>
                          <a:latin typeface="Times New Roman" panose="02020603050405020304" pitchFamily="18" charset="0"/>
                          <a:cs typeface="Times New Roman" panose="02020603050405020304" pitchFamily="18" charset="0"/>
                        </a:rPr>
                        <a:t>Bằng chứng</a:t>
                      </a:r>
                      <a:endParaRPr lang="en-GB" sz="20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8349" marR="38349" marT="0" marB="0"/>
                </a:tc>
                <a:extLst>
                  <a:ext uri="{0D108BD9-81ED-4DB2-BD59-A6C34878D82A}">
                    <a16:rowId xmlns:a16="http://schemas.microsoft.com/office/drawing/2014/main" val="10000"/>
                  </a:ext>
                </a:extLst>
              </a:tr>
              <a:tr h="1365124">
                <a:tc>
                  <a:txBody>
                    <a:bodyPr/>
                    <a:lstStyle/>
                    <a:p>
                      <a:pPr algn="just">
                        <a:lnSpc>
                          <a:spcPct val="115000"/>
                        </a:lnSpc>
                        <a:spcAft>
                          <a:spcPts val="0"/>
                        </a:spcAft>
                      </a:pPr>
                      <a:r>
                        <a:rPr lang="vi-VN" sz="2400">
                          <a:solidFill>
                            <a:schemeClr val="bg1"/>
                          </a:solidFill>
                          <a:effectLst/>
                          <a:latin typeface="Times New Roman" panose="02020603050405020304" pitchFamily="18" charset="0"/>
                          <a:cs typeface="Times New Roman" panose="02020603050405020304" pitchFamily="18" charset="0"/>
                        </a:rPr>
                        <a:t>Luận điểm 1: Vẻ đẹp của tiếng suối trong câu thơ thứ nhất</a:t>
                      </a:r>
                      <a:endParaRPr lang="en-GB" sz="24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8349" marR="38349" marT="0" marB="0"/>
                </a:tc>
                <a:tc>
                  <a:txBody>
                    <a:bodyPr/>
                    <a:lstStyle/>
                    <a:p>
                      <a:pPr algn="just">
                        <a:lnSpc>
                          <a:spcPct val="115000"/>
                        </a:lnSpc>
                        <a:spcAft>
                          <a:spcPts val="0"/>
                        </a:spcAft>
                      </a:pPr>
                      <a:r>
                        <a:rPr lang="vi-VN" sz="2400">
                          <a:solidFill>
                            <a:schemeClr val="bg1"/>
                          </a:solidFill>
                          <a:effectLst/>
                          <a:latin typeface="Times New Roman" panose="02020603050405020304" pitchFamily="18" charset="0"/>
                          <a:cs typeface="Times New Roman" panose="02020603050405020304" pitchFamily="18" charset="0"/>
                        </a:rPr>
                        <a:t>- Lí lẽ 1.1. Êm dịu như tiếng </a:t>
                      </a:r>
                      <a:r>
                        <a:rPr lang="vi-VN" sz="2400" smtClean="0">
                          <a:solidFill>
                            <a:schemeClr val="bg1"/>
                          </a:solidFill>
                          <a:effectLst/>
                          <a:latin typeface="Times New Roman" panose="02020603050405020304" pitchFamily="18" charset="0"/>
                          <a:cs typeface="Times New Roman" panose="02020603050405020304" pitchFamily="18" charset="0"/>
                        </a:rPr>
                        <a:t>hát</a:t>
                      </a:r>
                      <a:endParaRPr lang="en-GB" sz="2400">
                        <a:solidFill>
                          <a:schemeClr val="bg1"/>
                        </a:solidFill>
                        <a:effectLst/>
                        <a:latin typeface="Times New Roman" panose="02020603050405020304" pitchFamily="18" charset="0"/>
                        <a:cs typeface="Times New Roman" panose="02020603050405020304" pitchFamily="18" charset="0"/>
                      </a:endParaRPr>
                    </a:p>
                    <a:p>
                      <a:pPr algn="just">
                        <a:lnSpc>
                          <a:spcPct val="115000"/>
                        </a:lnSpc>
                        <a:spcAft>
                          <a:spcPts val="0"/>
                        </a:spcAft>
                      </a:pPr>
                      <a:r>
                        <a:rPr lang="vi-VN" sz="2400">
                          <a:solidFill>
                            <a:schemeClr val="bg1"/>
                          </a:solidFill>
                          <a:effectLst/>
                          <a:latin typeface="Times New Roman" panose="02020603050405020304" pitchFamily="18" charset="0"/>
                          <a:cs typeface="Times New Roman" panose="02020603050405020304" pitchFamily="18" charset="0"/>
                        </a:rPr>
                        <a:t>- Lí lẽ 1. 2. Tăng thêm cái tĩnh mịch của đêm</a:t>
                      </a:r>
                      <a:endParaRPr lang="en-GB" sz="24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8349" marR="38349" marT="0" marB="0"/>
                </a:tc>
                <a:tc>
                  <a:txBody>
                    <a:bodyPr/>
                    <a:lstStyle/>
                    <a:p>
                      <a:pPr algn="just">
                        <a:lnSpc>
                          <a:spcPct val="115000"/>
                        </a:lnSpc>
                        <a:spcAft>
                          <a:spcPts val="0"/>
                        </a:spcAft>
                      </a:pPr>
                      <a:r>
                        <a:rPr lang="vi-VN" sz="2400">
                          <a:solidFill>
                            <a:schemeClr val="bg1"/>
                          </a:solidFill>
                          <a:effectLst/>
                          <a:latin typeface="Times New Roman" panose="02020603050405020304" pitchFamily="18" charset="0"/>
                          <a:cs typeface="Times New Roman" panose="02020603050405020304" pitchFamily="18" charset="0"/>
                        </a:rPr>
                        <a:t> Tiếng suối trong như tiếng hát xa</a:t>
                      </a:r>
                      <a:endParaRPr lang="en-GB" sz="2400">
                        <a:solidFill>
                          <a:schemeClr val="bg1"/>
                        </a:solidFill>
                        <a:effectLst/>
                        <a:latin typeface="Times New Roman" panose="02020603050405020304" pitchFamily="18" charset="0"/>
                        <a:cs typeface="Times New Roman" panose="02020603050405020304" pitchFamily="18" charset="0"/>
                      </a:endParaRPr>
                    </a:p>
                    <a:p>
                      <a:pPr algn="just">
                        <a:lnSpc>
                          <a:spcPct val="115000"/>
                        </a:lnSpc>
                        <a:spcAft>
                          <a:spcPts val="0"/>
                        </a:spcAft>
                      </a:pPr>
                      <a:r>
                        <a:rPr lang="vi-VN" sz="2400">
                          <a:solidFill>
                            <a:schemeClr val="bg1"/>
                          </a:solidFill>
                          <a:effectLst/>
                          <a:latin typeface="Times New Roman" panose="02020603050405020304" pitchFamily="18" charset="0"/>
                          <a:cs typeface="Times New Roman" panose="02020603050405020304" pitchFamily="18" charset="0"/>
                        </a:rPr>
                        <a:t> </a:t>
                      </a:r>
                      <a:endParaRPr lang="en-GB" sz="2400">
                        <a:solidFill>
                          <a:schemeClr val="bg1"/>
                        </a:solidFill>
                        <a:effectLst/>
                        <a:latin typeface="Times New Roman" panose="02020603050405020304" pitchFamily="18" charset="0"/>
                        <a:cs typeface="Times New Roman" panose="02020603050405020304" pitchFamily="18" charset="0"/>
                      </a:endParaRPr>
                    </a:p>
                  </a:txBody>
                  <a:tcPr marL="38349" marR="38349" marT="0" marB="0"/>
                </a:tc>
                <a:extLst>
                  <a:ext uri="{0D108BD9-81ED-4DB2-BD59-A6C34878D82A}">
                    <a16:rowId xmlns:a16="http://schemas.microsoft.com/office/drawing/2014/main" val="10001"/>
                  </a:ext>
                </a:extLst>
              </a:tr>
              <a:tr h="1411245">
                <a:tc>
                  <a:txBody>
                    <a:bodyPr/>
                    <a:lstStyle/>
                    <a:p>
                      <a:pPr algn="just">
                        <a:lnSpc>
                          <a:spcPct val="115000"/>
                        </a:lnSpc>
                        <a:spcAft>
                          <a:spcPts val="0"/>
                        </a:spcAft>
                      </a:pPr>
                      <a:r>
                        <a:rPr lang="vi-VN" sz="2400">
                          <a:solidFill>
                            <a:schemeClr val="bg1"/>
                          </a:solidFill>
                          <a:effectLst/>
                          <a:latin typeface="Times New Roman" panose="02020603050405020304" pitchFamily="18" charset="0"/>
                          <a:cs typeface="Times New Roman" panose="02020603050405020304" pitchFamily="18" charset="0"/>
                        </a:rPr>
                        <a:t>Luận điểm 2: Vẻ đẹp của trăng, cây và hoa trong câu thơ thứ hai.</a:t>
                      </a:r>
                      <a:endParaRPr lang="en-GB" sz="24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8349" marR="38349" marT="0" marB="0"/>
                </a:tc>
                <a:tc>
                  <a:txBody>
                    <a:bodyPr/>
                    <a:lstStyle/>
                    <a:p>
                      <a:pPr algn="just">
                        <a:lnSpc>
                          <a:spcPct val="115000"/>
                        </a:lnSpc>
                        <a:spcAft>
                          <a:spcPts val="0"/>
                        </a:spcAft>
                      </a:pPr>
                      <a:r>
                        <a:rPr lang="vi-VN" sz="2400">
                          <a:solidFill>
                            <a:schemeClr val="bg1"/>
                          </a:solidFill>
                          <a:effectLst/>
                          <a:latin typeface="Times New Roman" panose="02020603050405020304" pitchFamily="18" charset="0"/>
                          <a:cs typeface="Times New Roman" panose="02020603050405020304" pitchFamily="18" charset="0"/>
                        </a:rPr>
                        <a:t>- Lí lẽ 2.1.Thiên nhiên ấm áp vô chừng.</a:t>
                      </a:r>
                      <a:endParaRPr lang="en-GB" sz="2400">
                        <a:solidFill>
                          <a:schemeClr val="bg1"/>
                        </a:solidFill>
                        <a:effectLst/>
                        <a:latin typeface="Times New Roman" panose="02020603050405020304" pitchFamily="18" charset="0"/>
                        <a:cs typeface="Times New Roman" panose="02020603050405020304" pitchFamily="18" charset="0"/>
                      </a:endParaRPr>
                    </a:p>
                    <a:p>
                      <a:pPr algn="just">
                        <a:lnSpc>
                          <a:spcPct val="115000"/>
                        </a:lnSpc>
                        <a:spcAft>
                          <a:spcPts val="0"/>
                        </a:spcAft>
                      </a:pPr>
                      <a:r>
                        <a:rPr lang="vi-VN" sz="2400">
                          <a:solidFill>
                            <a:schemeClr val="bg1"/>
                          </a:solidFill>
                          <a:effectLst/>
                          <a:latin typeface="Times New Roman" panose="02020603050405020304" pitchFamily="18" charset="0"/>
                          <a:cs typeface="Times New Roman" panose="02020603050405020304" pitchFamily="18" charset="0"/>
                        </a:rPr>
                        <a:t>- Lí lẽ 2.2. Không gian yên tĩnh, bức họa sắc nét.</a:t>
                      </a:r>
                      <a:endParaRPr lang="en-GB" sz="24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8349" marR="38349" marT="0" marB="0"/>
                </a:tc>
                <a:tc>
                  <a:txBody>
                    <a:bodyPr/>
                    <a:lstStyle/>
                    <a:p>
                      <a:pPr algn="just">
                        <a:lnSpc>
                          <a:spcPct val="115000"/>
                        </a:lnSpc>
                        <a:spcAft>
                          <a:spcPts val="0"/>
                        </a:spcAft>
                      </a:pPr>
                      <a:r>
                        <a:rPr lang="vi-VN" sz="2400">
                          <a:solidFill>
                            <a:schemeClr val="bg1"/>
                          </a:solidFill>
                          <a:effectLst/>
                          <a:latin typeface="Times New Roman" panose="02020603050405020304" pitchFamily="18" charset="0"/>
                          <a:cs typeface="Times New Roman" panose="02020603050405020304" pitchFamily="18" charset="0"/>
                        </a:rPr>
                        <a:t>Trăng lồng cổ thụ bóng lồng hoa</a:t>
                      </a:r>
                      <a:endParaRPr lang="en-GB" sz="24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8349" marR="38349" marT="0" marB="0"/>
                </a:tc>
                <a:extLst>
                  <a:ext uri="{0D108BD9-81ED-4DB2-BD59-A6C34878D82A}">
                    <a16:rowId xmlns:a16="http://schemas.microsoft.com/office/drawing/2014/main" val="10002"/>
                  </a:ext>
                </a:extLst>
              </a:tr>
              <a:tr h="1528848">
                <a:tc>
                  <a:txBody>
                    <a:bodyPr/>
                    <a:lstStyle/>
                    <a:p>
                      <a:pPr algn="just">
                        <a:lnSpc>
                          <a:spcPct val="115000"/>
                        </a:lnSpc>
                        <a:spcAft>
                          <a:spcPts val="0"/>
                        </a:spcAft>
                      </a:pPr>
                      <a:r>
                        <a:rPr lang="vi-VN" sz="2400">
                          <a:solidFill>
                            <a:schemeClr val="bg1"/>
                          </a:solidFill>
                          <a:effectLst/>
                          <a:latin typeface="Times New Roman" panose="02020603050405020304" pitchFamily="18" charset="0"/>
                          <a:cs typeface="Times New Roman" panose="02020603050405020304" pitchFamily="18" charset="0"/>
                        </a:rPr>
                        <a:t>Luận điểm 3: Vẻ đẹp của hình ảnh người chưa ngủ trong hai câu thơ cuối</a:t>
                      </a:r>
                      <a:endParaRPr lang="en-GB" sz="24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8349" marR="38349" marT="0" marB="0"/>
                </a:tc>
                <a:tc>
                  <a:txBody>
                    <a:bodyPr/>
                    <a:lstStyle/>
                    <a:p>
                      <a:pPr algn="just">
                        <a:lnSpc>
                          <a:spcPct val="115000"/>
                        </a:lnSpc>
                        <a:spcAft>
                          <a:spcPts val="0"/>
                        </a:spcAft>
                      </a:pPr>
                      <a:r>
                        <a:rPr lang="vi-VN" sz="2400">
                          <a:solidFill>
                            <a:schemeClr val="bg1"/>
                          </a:solidFill>
                          <a:effectLst/>
                          <a:latin typeface="Times New Roman" panose="02020603050405020304" pitchFamily="18" charset="0"/>
                          <a:cs typeface="Times New Roman" panose="02020603050405020304" pitchFamily="18" charset="0"/>
                        </a:rPr>
                        <a:t>- Lí lẽ 3.1. Con người trong tư thế chủ động.</a:t>
                      </a:r>
                      <a:endParaRPr lang="en-GB" sz="2400">
                        <a:solidFill>
                          <a:schemeClr val="bg1"/>
                        </a:solidFill>
                        <a:effectLst/>
                        <a:latin typeface="Times New Roman" panose="02020603050405020304" pitchFamily="18" charset="0"/>
                        <a:cs typeface="Times New Roman" panose="02020603050405020304" pitchFamily="18" charset="0"/>
                      </a:endParaRPr>
                    </a:p>
                    <a:p>
                      <a:pPr algn="just">
                        <a:lnSpc>
                          <a:spcPct val="115000"/>
                        </a:lnSpc>
                        <a:spcAft>
                          <a:spcPts val="0"/>
                        </a:spcAft>
                      </a:pPr>
                      <a:r>
                        <a:rPr lang="vi-VN" sz="2400">
                          <a:solidFill>
                            <a:schemeClr val="bg1"/>
                          </a:solidFill>
                          <a:effectLst/>
                          <a:latin typeface="Times New Roman" panose="02020603050405020304" pitchFamily="18" charset="0"/>
                          <a:cs typeface="Times New Roman" panose="02020603050405020304" pitchFamily="18" charset="0"/>
                        </a:rPr>
                        <a:t>- Lí lẽ 3.2. Thể hiện tâm hồn cao cả, rạng ngời</a:t>
                      </a:r>
                      <a:r>
                        <a:rPr lang="vi-VN" sz="2400" smtClean="0">
                          <a:solidFill>
                            <a:schemeClr val="bg1"/>
                          </a:solidFill>
                          <a:effectLst/>
                          <a:latin typeface="Times New Roman" panose="02020603050405020304" pitchFamily="18" charset="0"/>
                          <a:cs typeface="Times New Roman" panose="02020603050405020304" pitchFamily="18" charset="0"/>
                        </a:rPr>
                        <a:t>.</a:t>
                      </a:r>
                      <a:endParaRPr lang="en-GB" sz="2400">
                        <a:solidFill>
                          <a:schemeClr val="bg1"/>
                        </a:solidFill>
                        <a:effectLst/>
                        <a:latin typeface="Times New Roman" panose="02020603050405020304" pitchFamily="18" charset="0"/>
                        <a:cs typeface="Times New Roman" panose="02020603050405020304" pitchFamily="18" charset="0"/>
                      </a:endParaRPr>
                    </a:p>
                  </a:txBody>
                  <a:tcPr marL="38349" marR="38349" marT="0" marB="0"/>
                </a:tc>
                <a:tc>
                  <a:txBody>
                    <a:bodyPr/>
                    <a:lstStyle/>
                    <a:p>
                      <a:pPr algn="just">
                        <a:lnSpc>
                          <a:spcPct val="115000"/>
                        </a:lnSpc>
                        <a:spcAft>
                          <a:spcPts val="0"/>
                        </a:spcAft>
                      </a:pPr>
                      <a:r>
                        <a:rPr lang="vi-VN" sz="2400">
                          <a:solidFill>
                            <a:schemeClr val="bg1"/>
                          </a:solidFill>
                          <a:effectLst/>
                          <a:latin typeface="Times New Roman" panose="02020603050405020304" pitchFamily="18" charset="0"/>
                          <a:cs typeface="Times New Roman" panose="02020603050405020304" pitchFamily="18" charset="0"/>
                        </a:rPr>
                        <a:t>Cảnh khuya chưa vẽ người chưa ngủ/ Chưa ngủ vì lo nỗi nước nhà</a:t>
                      </a:r>
                      <a:endParaRPr lang="en-GB" sz="24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8349" marR="38349" marT="0" marB="0"/>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344266631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circle(in)">
                                      <p:cBhvr>
                                        <p:cTn id="14"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p:cNvGrpSpPr>
            <a:grpSpLocks/>
          </p:cNvGrpSpPr>
          <p:nvPr/>
        </p:nvGrpSpPr>
        <p:grpSpPr bwMode="auto">
          <a:xfrm>
            <a:off x="3351659" y="218649"/>
            <a:ext cx="4981259" cy="1020058"/>
            <a:chOff x="3175422" y="2760695"/>
            <a:chExt cx="6040678" cy="3425119"/>
          </a:xfrm>
          <a:solidFill>
            <a:schemeClr val="accent6">
              <a:lumMod val="60000"/>
              <a:lumOff val="40000"/>
            </a:schemeClr>
          </a:solidFill>
        </p:grpSpPr>
        <p:sp>
          <p:nvSpPr>
            <p:cNvPr id="13" name="Rounded Rectangle 12"/>
            <p:cNvSpPr/>
            <p:nvPr/>
          </p:nvSpPr>
          <p:spPr bwMode="auto">
            <a:xfrm>
              <a:off x="3175422" y="2760695"/>
              <a:ext cx="6040678" cy="3425119"/>
            </a:xfrm>
            <a:prstGeom prst="roundRect">
              <a:avLst>
                <a:gd name="adj" fmla="val 7560"/>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80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14" name="Rounded Rectangle 13"/>
            <p:cNvSpPr/>
            <p:nvPr/>
          </p:nvSpPr>
          <p:spPr>
            <a:xfrm>
              <a:off x="3349011" y="3043456"/>
              <a:ext cx="5732937" cy="2841210"/>
            </a:xfrm>
            <a:prstGeom prst="roundRect">
              <a:avLst>
                <a:gd name="adj" fmla="val 12071"/>
              </a:avLst>
            </a:prstGeom>
            <a:solidFill>
              <a:schemeClr val="bg1"/>
            </a:solidFill>
            <a:ln w="12700">
              <a:noFill/>
              <a:prstDash val="dash"/>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2177278" rtl="0" eaLnBrk="1" latinLnBrk="0" hangingPunct="1">
                <a:defRPr sz="4300" kern="1200">
                  <a:solidFill>
                    <a:schemeClr val="lt1"/>
                  </a:solidFill>
                  <a:latin typeface="+mn-lt"/>
                  <a:ea typeface="+mn-ea"/>
                  <a:cs typeface="+mn-cs"/>
                </a:defRPr>
              </a:lvl1pPr>
              <a:lvl2pPr marL="1088639" algn="l" defTabSz="2177278" rtl="0" eaLnBrk="1" latinLnBrk="0" hangingPunct="1">
                <a:defRPr sz="4300" kern="1200">
                  <a:solidFill>
                    <a:schemeClr val="lt1"/>
                  </a:solidFill>
                  <a:latin typeface="+mn-lt"/>
                  <a:ea typeface="+mn-ea"/>
                  <a:cs typeface="+mn-cs"/>
                </a:defRPr>
              </a:lvl2pPr>
              <a:lvl3pPr marL="2177278" algn="l" defTabSz="2177278" rtl="0" eaLnBrk="1" latinLnBrk="0" hangingPunct="1">
                <a:defRPr sz="4300" kern="1200">
                  <a:solidFill>
                    <a:schemeClr val="lt1"/>
                  </a:solidFill>
                  <a:latin typeface="+mn-lt"/>
                  <a:ea typeface="+mn-ea"/>
                  <a:cs typeface="+mn-cs"/>
                </a:defRPr>
              </a:lvl3pPr>
              <a:lvl4pPr marL="3265917" algn="l" defTabSz="2177278" rtl="0" eaLnBrk="1" latinLnBrk="0" hangingPunct="1">
                <a:defRPr sz="4300" kern="1200">
                  <a:solidFill>
                    <a:schemeClr val="lt1"/>
                  </a:solidFill>
                  <a:latin typeface="+mn-lt"/>
                  <a:ea typeface="+mn-ea"/>
                  <a:cs typeface="+mn-cs"/>
                </a:defRPr>
              </a:lvl4pPr>
              <a:lvl5pPr marL="4354556" algn="l" defTabSz="2177278" rtl="0" eaLnBrk="1" latinLnBrk="0" hangingPunct="1">
                <a:defRPr sz="4300" kern="1200">
                  <a:solidFill>
                    <a:schemeClr val="lt1"/>
                  </a:solidFill>
                  <a:latin typeface="+mn-lt"/>
                  <a:ea typeface="+mn-ea"/>
                  <a:cs typeface="+mn-cs"/>
                </a:defRPr>
              </a:lvl5pPr>
              <a:lvl6pPr marL="5443195" algn="l" defTabSz="2177278" rtl="0" eaLnBrk="1" latinLnBrk="0" hangingPunct="1">
                <a:defRPr sz="4300" kern="1200">
                  <a:solidFill>
                    <a:schemeClr val="lt1"/>
                  </a:solidFill>
                  <a:latin typeface="+mn-lt"/>
                  <a:ea typeface="+mn-ea"/>
                  <a:cs typeface="+mn-cs"/>
                </a:defRPr>
              </a:lvl6pPr>
              <a:lvl7pPr marL="6531834" algn="l" defTabSz="2177278" rtl="0" eaLnBrk="1" latinLnBrk="0" hangingPunct="1">
                <a:defRPr sz="4300" kern="1200">
                  <a:solidFill>
                    <a:schemeClr val="lt1"/>
                  </a:solidFill>
                  <a:latin typeface="+mn-lt"/>
                  <a:ea typeface="+mn-ea"/>
                  <a:cs typeface="+mn-cs"/>
                </a:defRPr>
              </a:lvl7pPr>
              <a:lvl8pPr marL="7620472" algn="l" defTabSz="2177278" rtl="0" eaLnBrk="1" latinLnBrk="0" hangingPunct="1">
                <a:defRPr sz="4300" kern="1200">
                  <a:solidFill>
                    <a:schemeClr val="lt1"/>
                  </a:solidFill>
                  <a:latin typeface="+mn-lt"/>
                  <a:ea typeface="+mn-ea"/>
                  <a:cs typeface="+mn-cs"/>
                </a:defRPr>
              </a:lvl8pPr>
              <a:lvl9pPr marL="8709111" algn="l" defTabSz="2177278" rtl="0" eaLnBrk="1" latinLnBrk="0" hangingPunct="1">
                <a:defRPr sz="4300" kern="1200">
                  <a:solidFill>
                    <a:schemeClr val="lt1"/>
                  </a:solidFill>
                  <a:latin typeface="+mn-lt"/>
                  <a:ea typeface="+mn-ea"/>
                  <a:cs typeface="+mn-cs"/>
                </a:defRPr>
              </a:lvl9pPr>
            </a:lstStyle>
            <a:p>
              <a:pPr algn="ctr"/>
              <a:r>
                <a:rPr lang="vi-VN" sz="2800" b="1">
                  <a:solidFill>
                    <a:schemeClr val="tx1"/>
                  </a:solidFill>
                  <a:latin typeface="Times New Roman" panose="02020603050405020304" pitchFamily="18" charset="0"/>
                  <a:cs typeface="Times New Roman" panose="02020603050405020304" pitchFamily="18" charset="0"/>
                </a:rPr>
                <a:t>Luận đề:</a:t>
              </a:r>
              <a:r>
                <a:rPr lang="vi-VN" sz="2800">
                  <a:solidFill>
                    <a:schemeClr val="tx1"/>
                  </a:solidFill>
                  <a:latin typeface="Times New Roman" panose="02020603050405020304" pitchFamily="18" charset="0"/>
                  <a:cs typeface="Times New Roman" panose="02020603050405020304" pitchFamily="18" charset="0"/>
                </a:rPr>
                <a:t> Vẻ đẹp của bài thơ </a:t>
              </a:r>
              <a:r>
                <a:rPr lang="vi-VN" sz="2800" i="1">
                  <a:solidFill>
                    <a:schemeClr val="tx1"/>
                  </a:solidFill>
                  <a:latin typeface="Times New Roman" panose="02020603050405020304" pitchFamily="18" charset="0"/>
                  <a:cs typeface="Times New Roman" panose="02020603050405020304" pitchFamily="18" charset="0"/>
                </a:rPr>
                <a:t>Cảnh khuya</a:t>
              </a:r>
              <a:endParaRPr lang="en-GB" sz="2800">
                <a:solidFill>
                  <a:schemeClr val="tx1"/>
                </a:solidFill>
                <a:latin typeface="Times New Roman" panose="02020603050405020304" pitchFamily="18" charset="0"/>
                <a:cs typeface="Times New Roman" panose="02020603050405020304" pitchFamily="18" charset="0"/>
              </a:endParaRPr>
            </a:p>
          </p:txBody>
        </p:sp>
      </p:grpSp>
      <p:grpSp>
        <p:nvGrpSpPr>
          <p:cNvPr id="15" name="Group 14"/>
          <p:cNvGrpSpPr>
            <a:grpSpLocks/>
          </p:cNvGrpSpPr>
          <p:nvPr/>
        </p:nvGrpSpPr>
        <p:grpSpPr bwMode="auto">
          <a:xfrm>
            <a:off x="210311" y="1984522"/>
            <a:ext cx="4233935" cy="1351598"/>
            <a:chOff x="3073394" y="5663194"/>
            <a:chExt cx="6040678" cy="2671734"/>
          </a:xfrm>
          <a:solidFill>
            <a:schemeClr val="accent6">
              <a:lumMod val="60000"/>
              <a:lumOff val="40000"/>
            </a:schemeClr>
          </a:solidFill>
        </p:grpSpPr>
        <p:sp>
          <p:nvSpPr>
            <p:cNvPr id="16" name="Rounded Rectangle 15"/>
            <p:cNvSpPr/>
            <p:nvPr/>
          </p:nvSpPr>
          <p:spPr bwMode="auto">
            <a:xfrm>
              <a:off x="3073394" y="5663194"/>
              <a:ext cx="6040678" cy="2671734"/>
            </a:xfrm>
            <a:prstGeom prst="roundRect">
              <a:avLst>
                <a:gd name="adj" fmla="val 7560"/>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800">
                <a:solidFill>
                  <a:prstClr val="black"/>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17" name="Rounded Rectangle 16"/>
            <p:cNvSpPr/>
            <p:nvPr/>
          </p:nvSpPr>
          <p:spPr>
            <a:xfrm>
              <a:off x="3241468" y="5861546"/>
              <a:ext cx="5699098" cy="2332928"/>
            </a:xfrm>
            <a:prstGeom prst="roundRect">
              <a:avLst>
                <a:gd name="adj" fmla="val 12071"/>
              </a:avLst>
            </a:prstGeom>
            <a:solidFill>
              <a:schemeClr val="bg1"/>
            </a:solidFill>
            <a:ln w="12700">
              <a:noFill/>
              <a:prstDash val="dash"/>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2177278" rtl="0" eaLnBrk="1" latinLnBrk="0" hangingPunct="1">
                <a:defRPr sz="4300" kern="1200">
                  <a:solidFill>
                    <a:schemeClr val="lt1"/>
                  </a:solidFill>
                  <a:latin typeface="+mn-lt"/>
                  <a:ea typeface="+mn-ea"/>
                  <a:cs typeface="+mn-cs"/>
                </a:defRPr>
              </a:lvl1pPr>
              <a:lvl2pPr marL="1088639" algn="l" defTabSz="2177278" rtl="0" eaLnBrk="1" latinLnBrk="0" hangingPunct="1">
                <a:defRPr sz="4300" kern="1200">
                  <a:solidFill>
                    <a:schemeClr val="lt1"/>
                  </a:solidFill>
                  <a:latin typeface="+mn-lt"/>
                  <a:ea typeface="+mn-ea"/>
                  <a:cs typeface="+mn-cs"/>
                </a:defRPr>
              </a:lvl2pPr>
              <a:lvl3pPr marL="2177278" algn="l" defTabSz="2177278" rtl="0" eaLnBrk="1" latinLnBrk="0" hangingPunct="1">
                <a:defRPr sz="4300" kern="1200">
                  <a:solidFill>
                    <a:schemeClr val="lt1"/>
                  </a:solidFill>
                  <a:latin typeface="+mn-lt"/>
                  <a:ea typeface="+mn-ea"/>
                  <a:cs typeface="+mn-cs"/>
                </a:defRPr>
              </a:lvl3pPr>
              <a:lvl4pPr marL="3265917" algn="l" defTabSz="2177278" rtl="0" eaLnBrk="1" latinLnBrk="0" hangingPunct="1">
                <a:defRPr sz="4300" kern="1200">
                  <a:solidFill>
                    <a:schemeClr val="lt1"/>
                  </a:solidFill>
                  <a:latin typeface="+mn-lt"/>
                  <a:ea typeface="+mn-ea"/>
                  <a:cs typeface="+mn-cs"/>
                </a:defRPr>
              </a:lvl4pPr>
              <a:lvl5pPr marL="4354556" algn="l" defTabSz="2177278" rtl="0" eaLnBrk="1" latinLnBrk="0" hangingPunct="1">
                <a:defRPr sz="4300" kern="1200">
                  <a:solidFill>
                    <a:schemeClr val="lt1"/>
                  </a:solidFill>
                  <a:latin typeface="+mn-lt"/>
                  <a:ea typeface="+mn-ea"/>
                  <a:cs typeface="+mn-cs"/>
                </a:defRPr>
              </a:lvl5pPr>
              <a:lvl6pPr marL="5443195" algn="l" defTabSz="2177278" rtl="0" eaLnBrk="1" latinLnBrk="0" hangingPunct="1">
                <a:defRPr sz="4300" kern="1200">
                  <a:solidFill>
                    <a:schemeClr val="lt1"/>
                  </a:solidFill>
                  <a:latin typeface="+mn-lt"/>
                  <a:ea typeface="+mn-ea"/>
                  <a:cs typeface="+mn-cs"/>
                </a:defRPr>
              </a:lvl6pPr>
              <a:lvl7pPr marL="6531834" algn="l" defTabSz="2177278" rtl="0" eaLnBrk="1" latinLnBrk="0" hangingPunct="1">
                <a:defRPr sz="4300" kern="1200">
                  <a:solidFill>
                    <a:schemeClr val="lt1"/>
                  </a:solidFill>
                  <a:latin typeface="+mn-lt"/>
                  <a:ea typeface="+mn-ea"/>
                  <a:cs typeface="+mn-cs"/>
                </a:defRPr>
              </a:lvl7pPr>
              <a:lvl8pPr marL="7620472" algn="l" defTabSz="2177278" rtl="0" eaLnBrk="1" latinLnBrk="0" hangingPunct="1">
                <a:defRPr sz="4300" kern="1200">
                  <a:solidFill>
                    <a:schemeClr val="lt1"/>
                  </a:solidFill>
                  <a:latin typeface="+mn-lt"/>
                  <a:ea typeface="+mn-ea"/>
                  <a:cs typeface="+mn-cs"/>
                </a:defRPr>
              </a:lvl8pPr>
              <a:lvl9pPr marL="8709111" algn="l" defTabSz="2177278" rtl="0" eaLnBrk="1" latinLnBrk="0" hangingPunct="1">
                <a:defRPr sz="4300" kern="1200">
                  <a:solidFill>
                    <a:schemeClr val="lt1"/>
                  </a:solidFill>
                  <a:latin typeface="+mn-lt"/>
                  <a:ea typeface="+mn-ea"/>
                  <a:cs typeface="+mn-cs"/>
                </a:defRPr>
              </a:lvl9pPr>
            </a:lstStyle>
            <a:p>
              <a:pPr algn="just"/>
              <a:endParaRPr lang="en-GB" sz="2400">
                <a:solidFill>
                  <a:schemeClr val="tx1"/>
                </a:solidFill>
                <a:latin typeface="Times New Roman" panose="02020603050405020304" pitchFamily="18" charset="0"/>
                <a:cs typeface="Times New Roman" panose="02020603050405020304" pitchFamily="18" charset="0"/>
              </a:endParaRPr>
            </a:p>
          </p:txBody>
        </p:sp>
      </p:grpSp>
      <p:grpSp>
        <p:nvGrpSpPr>
          <p:cNvPr id="18" name="Group 17"/>
          <p:cNvGrpSpPr>
            <a:grpSpLocks/>
          </p:cNvGrpSpPr>
          <p:nvPr/>
        </p:nvGrpSpPr>
        <p:grpSpPr bwMode="auto">
          <a:xfrm>
            <a:off x="4567916" y="1984523"/>
            <a:ext cx="3541529" cy="1342552"/>
            <a:chOff x="3779005" y="6235320"/>
            <a:chExt cx="6278477" cy="5095888"/>
          </a:xfrm>
          <a:solidFill>
            <a:schemeClr val="accent6">
              <a:lumMod val="60000"/>
              <a:lumOff val="40000"/>
            </a:schemeClr>
          </a:solidFill>
        </p:grpSpPr>
        <p:sp>
          <p:nvSpPr>
            <p:cNvPr id="19" name="Rounded Rectangle 18"/>
            <p:cNvSpPr/>
            <p:nvPr/>
          </p:nvSpPr>
          <p:spPr bwMode="auto">
            <a:xfrm>
              <a:off x="3779005" y="6235320"/>
              <a:ext cx="6278477" cy="5095888"/>
            </a:xfrm>
            <a:prstGeom prst="roundRect">
              <a:avLst>
                <a:gd name="adj" fmla="val 7560"/>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3200">
                <a:solidFill>
                  <a:prstClr val="black"/>
                </a:solidFill>
                <a:effectLst>
                  <a:outerShdw blurRad="38100" dist="38100" dir="2700000" algn="tl">
                    <a:srgbClr val="000000">
                      <a:alpha val="43137"/>
                    </a:srgbClr>
                  </a:outerShdw>
                </a:effectLst>
                <a:latin typeface="Palatino Linotype" panose="02040502050505030304" pitchFamily="18" charset="0"/>
                <a:cs typeface="Times New Roman" panose="02020603050405020304" pitchFamily="18" charset="0"/>
              </a:endParaRPr>
            </a:p>
          </p:txBody>
        </p:sp>
        <p:sp>
          <p:nvSpPr>
            <p:cNvPr id="20" name="Rounded Rectangle 19"/>
            <p:cNvSpPr/>
            <p:nvPr/>
          </p:nvSpPr>
          <p:spPr>
            <a:xfrm>
              <a:off x="4076510" y="6542184"/>
              <a:ext cx="5761730" cy="4553659"/>
            </a:xfrm>
            <a:prstGeom prst="roundRect">
              <a:avLst>
                <a:gd name="adj" fmla="val 12071"/>
              </a:avLst>
            </a:prstGeom>
            <a:solidFill>
              <a:schemeClr val="bg1"/>
            </a:solidFill>
            <a:ln w="12700">
              <a:noFill/>
              <a:prstDash val="dash"/>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2177278" rtl="0" eaLnBrk="1" latinLnBrk="0" hangingPunct="1">
                <a:defRPr sz="4300" kern="1200">
                  <a:solidFill>
                    <a:schemeClr val="lt1"/>
                  </a:solidFill>
                  <a:latin typeface="+mn-lt"/>
                  <a:ea typeface="+mn-ea"/>
                  <a:cs typeface="+mn-cs"/>
                </a:defRPr>
              </a:lvl1pPr>
              <a:lvl2pPr marL="1088639" algn="l" defTabSz="2177278" rtl="0" eaLnBrk="1" latinLnBrk="0" hangingPunct="1">
                <a:defRPr sz="4300" kern="1200">
                  <a:solidFill>
                    <a:schemeClr val="lt1"/>
                  </a:solidFill>
                  <a:latin typeface="+mn-lt"/>
                  <a:ea typeface="+mn-ea"/>
                  <a:cs typeface="+mn-cs"/>
                </a:defRPr>
              </a:lvl2pPr>
              <a:lvl3pPr marL="2177278" algn="l" defTabSz="2177278" rtl="0" eaLnBrk="1" latinLnBrk="0" hangingPunct="1">
                <a:defRPr sz="4300" kern="1200">
                  <a:solidFill>
                    <a:schemeClr val="lt1"/>
                  </a:solidFill>
                  <a:latin typeface="+mn-lt"/>
                  <a:ea typeface="+mn-ea"/>
                  <a:cs typeface="+mn-cs"/>
                </a:defRPr>
              </a:lvl3pPr>
              <a:lvl4pPr marL="3265917" algn="l" defTabSz="2177278" rtl="0" eaLnBrk="1" latinLnBrk="0" hangingPunct="1">
                <a:defRPr sz="4300" kern="1200">
                  <a:solidFill>
                    <a:schemeClr val="lt1"/>
                  </a:solidFill>
                  <a:latin typeface="+mn-lt"/>
                  <a:ea typeface="+mn-ea"/>
                  <a:cs typeface="+mn-cs"/>
                </a:defRPr>
              </a:lvl4pPr>
              <a:lvl5pPr marL="4354556" algn="l" defTabSz="2177278" rtl="0" eaLnBrk="1" latinLnBrk="0" hangingPunct="1">
                <a:defRPr sz="4300" kern="1200">
                  <a:solidFill>
                    <a:schemeClr val="lt1"/>
                  </a:solidFill>
                  <a:latin typeface="+mn-lt"/>
                  <a:ea typeface="+mn-ea"/>
                  <a:cs typeface="+mn-cs"/>
                </a:defRPr>
              </a:lvl5pPr>
              <a:lvl6pPr marL="5443195" algn="l" defTabSz="2177278" rtl="0" eaLnBrk="1" latinLnBrk="0" hangingPunct="1">
                <a:defRPr sz="4300" kern="1200">
                  <a:solidFill>
                    <a:schemeClr val="lt1"/>
                  </a:solidFill>
                  <a:latin typeface="+mn-lt"/>
                  <a:ea typeface="+mn-ea"/>
                  <a:cs typeface="+mn-cs"/>
                </a:defRPr>
              </a:lvl6pPr>
              <a:lvl7pPr marL="6531834" algn="l" defTabSz="2177278" rtl="0" eaLnBrk="1" latinLnBrk="0" hangingPunct="1">
                <a:defRPr sz="4300" kern="1200">
                  <a:solidFill>
                    <a:schemeClr val="lt1"/>
                  </a:solidFill>
                  <a:latin typeface="+mn-lt"/>
                  <a:ea typeface="+mn-ea"/>
                  <a:cs typeface="+mn-cs"/>
                </a:defRPr>
              </a:lvl7pPr>
              <a:lvl8pPr marL="7620472" algn="l" defTabSz="2177278" rtl="0" eaLnBrk="1" latinLnBrk="0" hangingPunct="1">
                <a:defRPr sz="4300" kern="1200">
                  <a:solidFill>
                    <a:schemeClr val="lt1"/>
                  </a:solidFill>
                  <a:latin typeface="+mn-lt"/>
                  <a:ea typeface="+mn-ea"/>
                  <a:cs typeface="+mn-cs"/>
                </a:defRPr>
              </a:lvl8pPr>
              <a:lvl9pPr marL="8709111" algn="l" defTabSz="2177278" rtl="0" eaLnBrk="1" latinLnBrk="0" hangingPunct="1">
                <a:defRPr sz="4300" kern="1200">
                  <a:solidFill>
                    <a:schemeClr val="lt1"/>
                  </a:solidFill>
                  <a:latin typeface="+mn-lt"/>
                  <a:ea typeface="+mn-ea"/>
                  <a:cs typeface="+mn-cs"/>
                </a:defRPr>
              </a:lvl9pPr>
            </a:lstStyle>
            <a:p>
              <a:endParaRPr lang="en-GB" sz="3200">
                <a:solidFill>
                  <a:prstClr val="black"/>
                </a:solidFill>
                <a:effectLst>
                  <a:outerShdw blurRad="38100" dist="38100" dir="2700000" algn="tl">
                    <a:srgbClr val="000000">
                      <a:alpha val="43137"/>
                    </a:srgbClr>
                  </a:outerShdw>
                </a:effectLst>
                <a:latin typeface="Palatino Linotype" panose="02040502050505030304" pitchFamily="18" charset="0"/>
              </a:endParaRPr>
            </a:p>
          </p:txBody>
        </p:sp>
      </p:grpSp>
      <p:sp>
        <p:nvSpPr>
          <p:cNvPr id="21" name="Down Arrow 20"/>
          <p:cNvSpPr/>
          <p:nvPr/>
        </p:nvSpPr>
        <p:spPr>
          <a:xfrm rot="3040778">
            <a:off x="3797761" y="1129586"/>
            <a:ext cx="413347" cy="978960"/>
          </a:xfrm>
          <a:prstGeom prst="downArrow">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22" name="Down Arrow 21"/>
          <p:cNvSpPr/>
          <p:nvPr/>
        </p:nvSpPr>
        <p:spPr>
          <a:xfrm rot="17836905">
            <a:off x="7788247" y="977367"/>
            <a:ext cx="413347" cy="1272744"/>
          </a:xfrm>
          <a:prstGeom prst="downArrow">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grpSp>
        <p:nvGrpSpPr>
          <p:cNvPr id="23" name="Group 22"/>
          <p:cNvGrpSpPr>
            <a:grpSpLocks/>
          </p:cNvGrpSpPr>
          <p:nvPr/>
        </p:nvGrpSpPr>
        <p:grpSpPr bwMode="auto">
          <a:xfrm>
            <a:off x="8323773" y="1984525"/>
            <a:ext cx="3709601" cy="1351595"/>
            <a:chOff x="3779005" y="6235320"/>
            <a:chExt cx="6278477" cy="4860524"/>
          </a:xfrm>
          <a:solidFill>
            <a:schemeClr val="accent6">
              <a:lumMod val="60000"/>
              <a:lumOff val="40000"/>
            </a:schemeClr>
          </a:solidFill>
        </p:grpSpPr>
        <p:sp>
          <p:nvSpPr>
            <p:cNvPr id="24" name="Rounded Rectangle 23"/>
            <p:cNvSpPr/>
            <p:nvPr/>
          </p:nvSpPr>
          <p:spPr bwMode="auto">
            <a:xfrm>
              <a:off x="3779005" y="6235320"/>
              <a:ext cx="6278477" cy="4860524"/>
            </a:xfrm>
            <a:prstGeom prst="roundRect">
              <a:avLst>
                <a:gd name="adj" fmla="val 7560"/>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3200">
                <a:solidFill>
                  <a:prstClr val="black"/>
                </a:solidFill>
                <a:effectLst>
                  <a:outerShdw blurRad="38100" dist="38100" dir="2700000" algn="tl">
                    <a:srgbClr val="000000">
                      <a:alpha val="43137"/>
                    </a:srgbClr>
                  </a:outerShdw>
                </a:effectLst>
                <a:latin typeface="Palatino Linotype" panose="02040502050505030304" pitchFamily="18" charset="0"/>
                <a:cs typeface="Times New Roman" panose="02020603050405020304" pitchFamily="18" charset="0"/>
              </a:endParaRPr>
            </a:p>
          </p:txBody>
        </p:sp>
        <p:sp>
          <p:nvSpPr>
            <p:cNvPr id="25" name="Rounded Rectangle 24"/>
            <p:cNvSpPr/>
            <p:nvPr/>
          </p:nvSpPr>
          <p:spPr>
            <a:xfrm>
              <a:off x="4076510" y="6542189"/>
              <a:ext cx="5761730" cy="4385801"/>
            </a:xfrm>
            <a:prstGeom prst="roundRect">
              <a:avLst>
                <a:gd name="adj" fmla="val 12071"/>
              </a:avLst>
            </a:prstGeom>
            <a:solidFill>
              <a:schemeClr val="bg1"/>
            </a:solidFill>
            <a:ln w="12700">
              <a:noFill/>
              <a:prstDash val="dash"/>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2177278" rtl="0" eaLnBrk="1" latinLnBrk="0" hangingPunct="1">
                <a:defRPr sz="4300" kern="1200">
                  <a:solidFill>
                    <a:schemeClr val="lt1"/>
                  </a:solidFill>
                  <a:latin typeface="+mn-lt"/>
                  <a:ea typeface="+mn-ea"/>
                  <a:cs typeface="+mn-cs"/>
                </a:defRPr>
              </a:lvl1pPr>
              <a:lvl2pPr marL="1088639" algn="l" defTabSz="2177278" rtl="0" eaLnBrk="1" latinLnBrk="0" hangingPunct="1">
                <a:defRPr sz="4300" kern="1200">
                  <a:solidFill>
                    <a:schemeClr val="lt1"/>
                  </a:solidFill>
                  <a:latin typeface="+mn-lt"/>
                  <a:ea typeface="+mn-ea"/>
                  <a:cs typeface="+mn-cs"/>
                </a:defRPr>
              </a:lvl2pPr>
              <a:lvl3pPr marL="2177278" algn="l" defTabSz="2177278" rtl="0" eaLnBrk="1" latinLnBrk="0" hangingPunct="1">
                <a:defRPr sz="4300" kern="1200">
                  <a:solidFill>
                    <a:schemeClr val="lt1"/>
                  </a:solidFill>
                  <a:latin typeface="+mn-lt"/>
                  <a:ea typeface="+mn-ea"/>
                  <a:cs typeface="+mn-cs"/>
                </a:defRPr>
              </a:lvl3pPr>
              <a:lvl4pPr marL="3265917" algn="l" defTabSz="2177278" rtl="0" eaLnBrk="1" latinLnBrk="0" hangingPunct="1">
                <a:defRPr sz="4300" kern="1200">
                  <a:solidFill>
                    <a:schemeClr val="lt1"/>
                  </a:solidFill>
                  <a:latin typeface="+mn-lt"/>
                  <a:ea typeface="+mn-ea"/>
                  <a:cs typeface="+mn-cs"/>
                </a:defRPr>
              </a:lvl4pPr>
              <a:lvl5pPr marL="4354556" algn="l" defTabSz="2177278" rtl="0" eaLnBrk="1" latinLnBrk="0" hangingPunct="1">
                <a:defRPr sz="4300" kern="1200">
                  <a:solidFill>
                    <a:schemeClr val="lt1"/>
                  </a:solidFill>
                  <a:latin typeface="+mn-lt"/>
                  <a:ea typeface="+mn-ea"/>
                  <a:cs typeface="+mn-cs"/>
                </a:defRPr>
              </a:lvl5pPr>
              <a:lvl6pPr marL="5443195" algn="l" defTabSz="2177278" rtl="0" eaLnBrk="1" latinLnBrk="0" hangingPunct="1">
                <a:defRPr sz="4300" kern="1200">
                  <a:solidFill>
                    <a:schemeClr val="lt1"/>
                  </a:solidFill>
                  <a:latin typeface="+mn-lt"/>
                  <a:ea typeface="+mn-ea"/>
                  <a:cs typeface="+mn-cs"/>
                </a:defRPr>
              </a:lvl6pPr>
              <a:lvl7pPr marL="6531834" algn="l" defTabSz="2177278" rtl="0" eaLnBrk="1" latinLnBrk="0" hangingPunct="1">
                <a:defRPr sz="4300" kern="1200">
                  <a:solidFill>
                    <a:schemeClr val="lt1"/>
                  </a:solidFill>
                  <a:latin typeface="+mn-lt"/>
                  <a:ea typeface="+mn-ea"/>
                  <a:cs typeface="+mn-cs"/>
                </a:defRPr>
              </a:lvl7pPr>
              <a:lvl8pPr marL="7620472" algn="l" defTabSz="2177278" rtl="0" eaLnBrk="1" latinLnBrk="0" hangingPunct="1">
                <a:defRPr sz="4300" kern="1200">
                  <a:solidFill>
                    <a:schemeClr val="lt1"/>
                  </a:solidFill>
                  <a:latin typeface="+mn-lt"/>
                  <a:ea typeface="+mn-ea"/>
                  <a:cs typeface="+mn-cs"/>
                </a:defRPr>
              </a:lvl8pPr>
              <a:lvl9pPr marL="8709111" algn="l" defTabSz="2177278" rtl="0" eaLnBrk="1" latinLnBrk="0" hangingPunct="1">
                <a:defRPr sz="4300" kern="1200">
                  <a:solidFill>
                    <a:schemeClr val="lt1"/>
                  </a:solidFill>
                  <a:latin typeface="+mn-lt"/>
                  <a:ea typeface="+mn-ea"/>
                  <a:cs typeface="+mn-cs"/>
                </a:defRPr>
              </a:lvl9pPr>
            </a:lstStyle>
            <a:p>
              <a:endParaRPr lang="en-GB" sz="3200">
                <a:solidFill>
                  <a:prstClr val="black"/>
                </a:solidFill>
                <a:effectLst>
                  <a:outerShdw blurRad="38100" dist="38100" dir="2700000" algn="tl">
                    <a:srgbClr val="000000">
                      <a:alpha val="43137"/>
                    </a:srgbClr>
                  </a:outerShdw>
                </a:effectLst>
                <a:latin typeface="Palatino Linotype" panose="02040502050505030304" pitchFamily="18" charset="0"/>
              </a:endParaRPr>
            </a:p>
          </p:txBody>
        </p:sp>
      </p:grpSp>
      <p:sp>
        <p:nvSpPr>
          <p:cNvPr id="26" name="Down Arrow 25"/>
          <p:cNvSpPr/>
          <p:nvPr/>
        </p:nvSpPr>
        <p:spPr>
          <a:xfrm>
            <a:off x="5635614" y="1249618"/>
            <a:ext cx="413347" cy="737616"/>
          </a:xfrm>
          <a:prstGeom prst="downArrow">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2" name="Rectangle 1"/>
          <p:cNvSpPr/>
          <p:nvPr/>
        </p:nvSpPr>
        <p:spPr>
          <a:xfrm>
            <a:off x="4794226" y="2089114"/>
            <a:ext cx="3078758" cy="1200329"/>
          </a:xfrm>
          <a:prstGeom prst="rect">
            <a:avLst/>
          </a:prstGeom>
        </p:spPr>
        <p:txBody>
          <a:bodyPr wrap="square">
            <a:spAutoFit/>
          </a:bodyPr>
          <a:lstStyle/>
          <a:p>
            <a:pPr algn="just"/>
            <a:r>
              <a:rPr lang="vi-VN" sz="2400" b="1" i="1">
                <a:latin typeface="Times New Roman" panose="02020603050405020304" pitchFamily="18" charset="0"/>
                <a:cs typeface="Times New Roman" panose="02020603050405020304" pitchFamily="18" charset="0"/>
              </a:rPr>
              <a:t>Luận điểm 2</a:t>
            </a:r>
            <a:r>
              <a:rPr lang="vi-VN" sz="2400" b="1">
                <a:latin typeface="Times New Roman" panose="02020603050405020304" pitchFamily="18" charset="0"/>
                <a:cs typeface="Times New Roman" panose="02020603050405020304" pitchFamily="18" charset="0"/>
              </a:rPr>
              <a:t>: </a:t>
            </a:r>
            <a:r>
              <a:rPr lang="vi-VN" sz="2400">
                <a:latin typeface="Times New Roman" panose="02020603050405020304" pitchFamily="18" charset="0"/>
                <a:cs typeface="Times New Roman" panose="02020603050405020304" pitchFamily="18" charset="0"/>
              </a:rPr>
              <a:t>Vẻ đẹp của trăng, cây và hoa trong câu thơ thứ hai.</a:t>
            </a:r>
            <a:endParaRPr lang="en-GB" sz="2400">
              <a:latin typeface="Times New Roman" panose="02020603050405020304" pitchFamily="18" charset="0"/>
              <a:cs typeface="Times New Roman" panose="02020603050405020304" pitchFamily="18" charset="0"/>
            </a:endParaRPr>
          </a:p>
        </p:txBody>
      </p:sp>
      <p:sp>
        <p:nvSpPr>
          <p:cNvPr id="3" name="Rectangle 2"/>
          <p:cNvSpPr/>
          <p:nvPr/>
        </p:nvSpPr>
        <p:spPr>
          <a:xfrm>
            <a:off x="8556766" y="2065369"/>
            <a:ext cx="3347070" cy="1200329"/>
          </a:xfrm>
          <a:prstGeom prst="rect">
            <a:avLst/>
          </a:prstGeom>
        </p:spPr>
        <p:txBody>
          <a:bodyPr wrap="square">
            <a:spAutoFit/>
          </a:bodyPr>
          <a:lstStyle/>
          <a:p>
            <a:pPr algn="just"/>
            <a:r>
              <a:rPr lang="vi-VN" sz="2400" b="1" i="1">
                <a:latin typeface="Times New Roman" panose="02020603050405020304" pitchFamily="18" charset="0"/>
                <a:cs typeface="Times New Roman" panose="02020603050405020304" pitchFamily="18" charset="0"/>
              </a:rPr>
              <a:t>Luận điểm 3:</a:t>
            </a:r>
            <a:r>
              <a:rPr lang="vi-VN" sz="2400" b="1">
                <a:latin typeface="Times New Roman" panose="02020603050405020304" pitchFamily="18" charset="0"/>
                <a:cs typeface="Times New Roman" panose="02020603050405020304" pitchFamily="18" charset="0"/>
              </a:rPr>
              <a:t> </a:t>
            </a:r>
            <a:r>
              <a:rPr lang="vi-VN" sz="2400">
                <a:latin typeface="Times New Roman" panose="02020603050405020304" pitchFamily="18" charset="0"/>
                <a:cs typeface="Times New Roman" panose="02020603050405020304" pitchFamily="18" charset="0"/>
              </a:rPr>
              <a:t>Vẻ đẹp của hình ảnh người chưa ngủ trong hai câu thơ cuối.</a:t>
            </a:r>
            <a:endParaRPr lang="en-GB" sz="2400">
              <a:latin typeface="Times New Roman" panose="02020603050405020304" pitchFamily="18" charset="0"/>
              <a:cs typeface="Times New Roman" panose="02020603050405020304" pitchFamily="18" charset="0"/>
            </a:endParaRPr>
          </a:p>
        </p:txBody>
      </p:sp>
      <p:sp>
        <p:nvSpPr>
          <p:cNvPr id="4" name="Rectangle 3"/>
          <p:cNvSpPr/>
          <p:nvPr/>
        </p:nvSpPr>
        <p:spPr>
          <a:xfrm>
            <a:off x="328452" y="2190677"/>
            <a:ext cx="4011002" cy="830997"/>
          </a:xfrm>
          <a:prstGeom prst="rect">
            <a:avLst/>
          </a:prstGeom>
        </p:spPr>
        <p:txBody>
          <a:bodyPr wrap="square">
            <a:spAutoFit/>
          </a:bodyPr>
          <a:lstStyle/>
          <a:p>
            <a:pPr lvl="0" algn="just"/>
            <a:r>
              <a:rPr lang="vi-VN" sz="2400" b="1" i="1">
                <a:solidFill>
                  <a:prstClr val="black"/>
                </a:solidFill>
                <a:latin typeface="Times New Roman" panose="02020603050405020304" pitchFamily="18" charset="0"/>
                <a:cs typeface="Times New Roman" panose="02020603050405020304" pitchFamily="18" charset="0"/>
              </a:rPr>
              <a:t>Luận điểm </a:t>
            </a:r>
            <a:r>
              <a:rPr lang="vi-VN" sz="2400" b="1" i="1" smtClean="0">
                <a:solidFill>
                  <a:prstClr val="black"/>
                </a:solidFill>
                <a:latin typeface="Times New Roman" panose="02020603050405020304" pitchFamily="18" charset="0"/>
                <a:cs typeface="Times New Roman" panose="02020603050405020304" pitchFamily="18" charset="0"/>
              </a:rPr>
              <a:t>1</a:t>
            </a:r>
            <a:r>
              <a:rPr lang="vi-VN" sz="2400" smtClean="0">
                <a:solidFill>
                  <a:prstClr val="black"/>
                </a:solidFill>
                <a:latin typeface="Times New Roman" panose="02020603050405020304" pitchFamily="18" charset="0"/>
                <a:cs typeface="Times New Roman" panose="02020603050405020304" pitchFamily="18" charset="0"/>
              </a:rPr>
              <a:t> </a:t>
            </a:r>
            <a:r>
              <a:rPr lang="vi-VN" sz="2400">
                <a:solidFill>
                  <a:prstClr val="black"/>
                </a:solidFill>
                <a:latin typeface="Times New Roman" panose="02020603050405020304" pitchFamily="18" charset="0"/>
                <a:cs typeface="Times New Roman" panose="02020603050405020304" pitchFamily="18" charset="0"/>
              </a:rPr>
              <a:t>Vẻ đẹp của tiếng suối trong câu thơ thứ nhất</a:t>
            </a:r>
            <a:endParaRPr lang="en-GB" sz="2400">
              <a:solidFill>
                <a:prstClr val="black"/>
              </a:solidFill>
              <a:latin typeface="Times New Roman" panose="02020603050405020304" pitchFamily="18" charset="0"/>
              <a:cs typeface="Times New Roman" panose="02020603050405020304" pitchFamily="18" charset="0"/>
            </a:endParaRPr>
          </a:p>
        </p:txBody>
      </p:sp>
      <p:sp>
        <p:nvSpPr>
          <p:cNvPr id="29" name="Down Arrow 28"/>
          <p:cNvSpPr/>
          <p:nvPr/>
        </p:nvSpPr>
        <p:spPr>
          <a:xfrm>
            <a:off x="2020258" y="3217825"/>
            <a:ext cx="313695" cy="551037"/>
          </a:xfrm>
          <a:prstGeom prst="downArrow">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30" name="Down Arrow 29"/>
          <p:cNvSpPr/>
          <p:nvPr/>
        </p:nvSpPr>
        <p:spPr>
          <a:xfrm>
            <a:off x="6176757" y="3265066"/>
            <a:ext cx="313695" cy="551037"/>
          </a:xfrm>
          <a:prstGeom prst="downArrow">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31" name="Down Arrow 30"/>
          <p:cNvSpPr/>
          <p:nvPr/>
        </p:nvSpPr>
        <p:spPr>
          <a:xfrm>
            <a:off x="10333256" y="3313572"/>
            <a:ext cx="313695" cy="551037"/>
          </a:xfrm>
          <a:prstGeom prst="downArrow">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grpSp>
        <p:nvGrpSpPr>
          <p:cNvPr id="33" name="Group 32"/>
          <p:cNvGrpSpPr>
            <a:grpSpLocks/>
          </p:cNvGrpSpPr>
          <p:nvPr/>
        </p:nvGrpSpPr>
        <p:grpSpPr bwMode="auto">
          <a:xfrm>
            <a:off x="88700" y="3768862"/>
            <a:ext cx="4370526" cy="2964136"/>
            <a:chOff x="3073394" y="5663194"/>
            <a:chExt cx="6040678" cy="2671734"/>
          </a:xfrm>
          <a:solidFill>
            <a:schemeClr val="accent6">
              <a:lumMod val="60000"/>
              <a:lumOff val="40000"/>
            </a:schemeClr>
          </a:solidFill>
        </p:grpSpPr>
        <p:sp>
          <p:nvSpPr>
            <p:cNvPr id="34" name="Rounded Rectangle 33"/>
            <p:cNvSpPr/>
            <p:nvPr/>
          </p:nvSpPr>
          <p:spPr bwMode="auto">
            <a:xfrm>
              <a:off x="3073394" y="5663194"/>
              <a:ext cx="6040678" cy="2671734"/>
            </a:xfrm>
            <a:prstGeom prst="roundRect">
              <a:avLst>
                <a:gd name="adj" fmla="val 7560"/>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800">
                <a:solidFill>
                  <a:prstClr val="black"/>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5" name="Rounded Rectangle 34"/>
            <p:cNvSpPr/>
            <p:nvPr/>
          </p:nvSpPr>
          <p:spPr>
            <a:xfrm>
              <a:off x="3241468" y="5861546"/>
              <a:ext cx="5699098" cy="2332928"/>
            </a:xfrm>
            <a:prstGeom prst="roundRect">
              <a:avLst>
                <a:gd name="adj" fmla="val 12071"/>
              </a:avLst>
            </a:prstGeom>
            <a:solidFill>
              <a:schemeClr val="bg1"/>
            </a:solidFill>
            <a:ln w="12700">
              <a:noFill/>
              <a:prstDash val="dash"/>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2177278" rtl="0" eaLnBrk="1" latinLnBrk="0" hangingPunct="1">
                <a:defRPr sz="4300" kern="1200">
                  <a:solidFill>
                    <a:schemeClr val="lt1"/>
                  </a:solidFill>
                  <a:latin typeface="+mn-lt"/>
                  <a:ea typeface="+mn-ea"/>
                  <a:cs typeface="+mn-cs"/>
                </a:defRPr>
              </a:lvl1pPr>
              <a:lvl2pPr marL="1088639" algn="l" defTabSz="2177278" rtl="0" eaLnBrk="1" latinLnBrk="0" hangingPunct="1">
                <a:defRPr sz="4300" kern="1200">
                  <a:solidFill>
                    <a:schemeClr val="lt1"/>
                  </a:solidFill>
                  <a:latin typeface="+mn-lt"/>
                  <a:ea typeface="+mn-ea"/>
                  <a:cs typeface="+mn-cs"/>
                </a:defRPr>
              </a:lvl2pPr>
              <a:lvl3pPr marL="2177278" algn="l" defTabSz="2177278" rtl="0" eaLnBrk="1" latinLnBrk="0" hangingPunct="1">
                <a:defRPr sz="4300" kern="1200">
                  <a:solidFill>
                    <a:schemeClr val="lt1"/>
                  </a:solidFill>
                  <a:latin typeface="+mn-lt"/>
                  <a:ea typeface="+mn-ea"/>
                  <a:cs typeface="+mn-cs"/>
                </a:defRPr>
              </a:lvl3pPr>
              <a:lvl4pPr marL="3265917" algn="l" defTabSz="2177278" rtl="0" eaLnBrk="1" latinLnBrk="0" hangingPunct="1">
                <a:defRPr sz="4300" kern="1200">
                  <a:solidFill>
                    <a:schemeClr val="lt1"/>
                  </a:solidFill>
                  <a:latin typeface="+mn-lt"/>
                  <a:ea typeface="+mn-ea"/>
                  <a:cs typeface="+mn-cs"/>
                </a:defRPr>
              </a:lvl4pPr>
              <a:lvl5pPr marL="4354556" algn="l" defTabSz="2177278" rtl="0" eaLnBrk="1" latinLnBrk="0" hangingPunct="1">
                <a:defRPr sz="4300" kern="1200">
                  <a:solidFill>
                    <a:schemeClr val="lt1"/>
                  </a:solidFill>
                  <a:latin typeface="+mn-lt"/>
                  <a:ea typeface="+mn-ea"/>
                  <a:cs typeface="+mn-cs"/>
                </a:defRPr>
              </a:lvl5pPr>
              <a:lvl6pPr marL="5443195" algn="l" defTabSz="2177278" rtl="0" eaLnBrk="1" latinLnBrk="0" hangingPunct="1">
                <a:defRPr sz="4300" kern="1200">
                  <a:solidFill>
                    <a:schemeClr val="lt1"/>
                  </a:solidFill>
                  <a:latin typeface="+mn-lt"/>
                  <a:ea typeface="+mn-ea"/>
                  <a:cs typeface="+mn-cs"/>
                </a:defRPr>
              </a:lvl6pPr>
              <a:lvl7pPr marL="6531834" algn="l" defTabSz="2177278" rtl="0" eaLnBrk="1" latinLnBrk="0" hangingPunct="1">
                <a:defRPr sz="4300" kern="1200">
                  <a:solidFill>
                    <a:schemeClr val="lt1"/>
                  </a:solidFill>
                  <a:latin typeface="+mn-lt"/>
                  <a:ea typeface="+mn-ea"/>
                  <a:cs typeface="+mn-cs"/>
                </a:defRPr>
              </a:lvl7pPr>
              <a:lvl8pPr marL="7620472" algn="l" defTabSz="2177278" rtl="0" eaLnBrk="1" latinLnBrk="0" hangingPunct="1">
                <a:defRPr sz="4300" kern="1200">
                  <a:solidFill>
                    <a:schemeClr val="lt1"/>
                  </a:solidFill>
                  <a:latin typeface="+mn-lt"/>
                  <a:ea typeface="+mn-ea"/>
                  <a:cs typeface="+mn-cs"/>
                </a:defRPr>
              </a:lvl8pPr>
              <a:lvl9pPr marL="8709111" algn="l" defTabSz="2177278" rtl="0" eaLnBrk="1" latinLnBrk="0" hangingPunct="1">
                <a:defRPr sz="4300" kern="1200">
                  <a:solidFill>
                    <a:schemeClr val="lt1"/>
                  </a:solidFill>
                  <a:latin typeface="+mn-lt"/>
                  <a:ea typeface="+mn-ea"/>
                  <a:cs typeface="+mn-cs"/>
                </a:defRPr>
              </a:lvl9pPr>
            </a:lstStyle>
            <a:p>
              <a:pPr algn="just"/>
              <a:endParaRPr lang="en-GB" sz="2400">
                <a:solidFill>
                  <a:schemeClr val="tx1"/>
                </a:solidFill>
                <a:latin typeface="Times New Roman" panose="02020603050405020304" pitchFamily="18" charset="0"/>
                <a:cs typeface="Times New Roman" panose="02020603050405020304" pitchFamily="18" charset="0"/>
              </a:endParaRPr>
            </a:p>
          </p:txBody>
        </p:sp>
      </p:grpSp>
      <p:grpSp>
        <p:nvGrpSpPr>
          <p:cNvPr id="36" name="Group 35"/>
          <p:cNvGrpSpPr>
            <a:grpSpLocks/>
          </p:cNvGrpSpPr>
          <p:nvPr/>
        </p:nvGrpSpPr>
        <p:grpSpPr bwMode="auto">
          <a:xfrm>
            <a:off x="4513665" y="3768862"/>
            <a:ext cx="3541529" cy="2964136"/>
            <a:chOff x="3073394" y="5663194"/>
            <a:chExt cx="6040678" cy="2671734"/>
          </a:xfrm>
          <a:solidFill>
            <a:schemeClr val="accent6">
              <a:lumMod val="60000"/>
              <a:lumOff val="40000"/>
            </a:schemeClr>
          </a:solidFill>
        </p:grpSpPr>
        <p:sp>
          <p:nvSpPr>
            <p:cNvPr id="37" name="Rounded Rectangle 36"/>
            <p:cNvSpPr/>
            <p:nvPr/>
          </p:nvSpPr>
          <p:spPr bwMode="auto">
            <a:xfrm>
              <a:off x="3073394" y="5663194"/>
              <a:ext cx="6040678" cy="2671734"/>
            </a:xfrm>
            <a:prstGeom prst="roundRect">
              <a:avLst>
                <a:gd name="adj" fmla="val 7560"/>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800">
                <a:solidFill>
                  <a:prstClr val="black"/>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8" name="Rounded Rectangle 37"/>
            <p:cNvSpPr/>
            <p:nvPr/>
          </p:nvSpPr>
          <p:spPr>
            <a:xfrm>
              <a:off x="3241468" y="5861546"/>
              <a:ext cx="5699098" cy="2332928"/>
            </a:xfrm>
            <a:prstGeom prst="roundRect">
              <a:avLst>
                <a:gd name="adj" fmla="val 12071"/>
              </a:avLst>
            </a:prstGeom>
            <a:solidFill>
              <a:schemeClr val="bg1"/>
            </a:solidFill>
            <a:ln w="12700">
              <a:noFill/>
              <a:prstDash val="dash"/>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2177278" rtl="0" eaLnBrk="1" latinLnBrk="0" hangingPunct="1">
                <a:defRPr sz="4300" kern="1200">
                  <a:solidFill>
                    <a:schemeClr val="lt1"/>
                  </a:solidFill>
                  <a:latin typeface="+mn-lt"/>
                  <a:ea typeface="+mn-ea"/>
                  <a:cs typeface="+mn-cs"/>
                </a:defRPr>
              </a:lvl1pPr>
              <a:lvl2pPr marL="1088639" algn="l" defTabSz="2177278" rtl="0" eaLnBrk="1" latinLnBrk="0" hangingPunct="1">
                <a:defRPr sz="4300" kern="1200">
                  <a:solidFill>
                    <a:schemeClr val="lt1"/>
                  </a:solidFill>
                  <a:latin typeface="+mn-lt"/>
                  <a:ea typeface="+mn-ea"/>
                  <a:cs typeface="+mn-cs"/>
                </a:defRPr>
              </a:lvl2pPr>
              <a:lvl3pPr marL="2177278" algn="l" defTabSz="2177278" rtl="0" eaLnBrk="1" latinLnBrk="0" hangingPunct="1">
                <a:defRPr sz="4300" kern="1200">
                  <a:solidFill>
                    <a:schemeClr val="lt1"/>
                  </a:solidFill>
                  <a:latin typeface="+mn-lt"/>
                  <a:ea typeface="+mn-ea"/>
                  <a:cs typeface="+mn-cs"/>
                </a:defRPr>
              </a:lvl3pPr>
              <a:lvl4pPr marL="3265917" algn="l" defTabSz="2177278" rtl="0" eaLnBrk="1" latinLnBrk="0" hangingPunct="1">
                <a:defRPr sz="4300" kern="1200">
                  <a:solidFill>
                    <a:schemeClr val="lt1"/>
                  </a:solidFill>
                  <a:latin typeface="+mn-lt"/>
                  <a:ea typeface="+mn-ea"/>
                  <a:cs typeface="+mn-cs"/>
                </a:defRPr>
              </a:lvl4pPr>
              <a:lvl5pPr marL="4354556" algn="l" defTabSz="2177278" rtl="0" eaLnBrk="1" latinLnBrk="0" hangingPunct="1">
                <a:defRPr sz="4300" kern="1200">
                  <a:solidFill>
                    <a:schemeClr val="lt1"/>
                  </a:solidFill>
                  <a:latin typeface="+mn-lt"/>
                  <a:ea typeface="+mn-ea"/>
                  <a:cs typeface="+mn-cs"/>
                </a:defRPr>
              </a:lvl5pPr>
              <a:lvl6pPr marL="5443195" algn="l" defTabSz="2177278" rtl="0" eaLnBrk="1" latinLnBrk="0" hangingPunct="1">
                <a:defRPr sz="4300" kern="1200">
                  <a:solidFill>
                    <a:schemeClr val="lt1"/>
                  </a:solidFill>
                  <a:latin typeface="+mn-lt"/>
                  <a:ea typeface="+mn-ea"/>
                  <a:cs typeface="+mn-cs"/>
                </a:defRPr>
              </a:lvl6pPr>
              <a:lvl7pPr marL="6531834" algn="l" defTabSz="2177278" rtl="0" eaLnBrk="1" latinLnBrk="0" hangingPunct="1">
                <a:defRPr sz="4300" kern="1200">
                  <a:solidFill>
                    <a:schemeClr val="lt1"/>
                  </a:solidFill>
                  <a:latin typeface="+mn-lt"/>
                  <a:ea typeface="+mn-ea"/>
                  <a:cs typeface="+mn-cs"/>
                </a:defRPr>
              </a:lvl7pPr>
              <a:lvl8pPr marL="7620472" algn="l" defTabSz="2177278" rtl="0" eaLnBrk="1" latinLnBrk="0" hangingPunct="1">
                <a:defRPr sz="4300" kern="1200">
                  <a:solidFill>
                    <a:schemeClr val="lt1"/>
                  </a:solidFill>
                  <a:latin typeface="+mn-lt"/>
                  <a:ea typeface="+mn-ea"/>
                  <a:cs typeface="+mn-cs"/>
                </a:defRPr>
              </a:lvl8pPr>
              <a:lvl9pPr marL="8709111" algn="l" defTabSz="2177278" rtl="0" eaLnBrk="1" latinLnBrk="0" hangingPunct="1">
                <a:defRPr sz="4300" kern="1200">
                  <a:solidFill>
                    <a:schemeClr val="lt1"/>
                  </a:solidFill>
                  <a:latin typeface="+mn-lt"/>
                  <a:ea typeface="+mn-ea"/>
                  <a:cs typeface="+mn-cs"/>
                </a:defRPr>
              </a:lvl9pPr>
            </a:lstStyle>
            <a:p>
              <a:pPr algn="just"/>
              <a:endParaRPr lang="en-GB" sz="2400">
                <a:solidFill>
                  <a:schemeClr val="tx1"/>
                </a:solidFill>
                <a:latin typeface="Times New Roman" panose="02020603050405020304" pitchFamily="18" charset="0"/>
                <a:cs typeface="Times New Roman" panose="02020603050405020304" pitchFamily="18" charset="0"/>
              </a:endParaRPr>
            </a:p>
          </p:txBody>
        </p:sp>
      </p:grpSp>
      <p:grpSp>
        <p:nvGrpSpPr>
          <p:cNvPr id="39" name="Group 38"/>
          <p:cNvGrpSpPr>
            <a:grpSpLocks/>
          </p:cNvGrpSpPr>
          <p:nvPr/>
        </p:nvGrpSpPr>
        <p:grpSpPr bwMode="auto">
          <a:xfrm>
            <a:off x="8099293" y="3768862"/>
            <a:ext cx="4007363" cy="2964136"/>
            <a:chOff x="3073394" y="5663194"/>
            <a:chExt cx="6040678" cy="2671734"/>
          </a:xfrm>
          <a:solidFill>
            <a:schemeClr val="accent6">
              <a:lumMod val="60000"/>
              <a:lumOff val="40000"/>
            </a:schemeClr>
          </a:solidFill>
        </p:grpSpPr>
        <p:sp>
          <p:nvSpPr>
            <p:cNvPr id="40" name="Rounded Rectangle 39"/>
            <p:cNvSpPr/>
            <p:nvPr/>
          </p:nvSpPr>
          <p:spPr bwMode="auto">
            <a:xfrm>
              <a:off x="3073394" y="5663194"/>
              <a:ext cx="6040678" cy="2671734"/>
            </a:xfrm>
            <a:prstGeom prst="roundRect">
              <a:avLst>
                <a:gd name="adj" fmla="val 7560"/>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800">
                <a:solidFill>
                  <a:prstClr val="black"/>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41" name="Rounded Rectangle 40"/>
            <p:cNvSpPr/>
            <p:nvPr/>
          </p:nvSpPr>
          <p:spPr>
            <a:xfrm>
              <a:off x="3241468" y="5861546"/>
              <a:ext cx="5699098" cy="2332928"/>
            </a:xfrm>
            <a:prstGeom prst="roundRect">
              <a:avLst>
                <a:gd name="adj" fmla="val 12071"/>
              </a:avLst>
            </a:prstGeom>
            <a:solidFill>
              <a:schemeClr val="bg1"/>
            </a:solidFill>
            <a:ln w="12700">
              <a:noFill/>
              <a:prstDash val="dash"/>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2177278" rtl="0" eaLnBrk="1" latinLnBrk="0" hangingPunct="1">
                <a:defRPr sz="4300" kern="1200">
                  <a:solidFill>
                    <a:schemeClr val="lt1"/>
                  </a:solidFill>
                  <a:latin typeface="+mn-lt"/>
                  <a:ea typeface="+mn-ea"/>
                  <a:cs typeface="+mn-cs"/>
                </a:defRPr>
              </a:lvl1pPr>
              <a:lvl2pPr marL="1088639" algn="l" defTabSz="2177278" rtl="0" eaLnBrk="1" latinLnBrk="0" hangingPunct="1">
                <a:defRPr sz="4300" kern="1200">
                  <a:solidFill>
                    <a:schemeClr val="lt1"/>
                  </a:solidFill>
                  <a:latin typeface="+mn-lt"/>
                  <a:ea typeface="+mn-ea"/>
                  <a:cs typeface="+mn-cs"/>
                </a:defRPr>
              </a:lvl2pPr>
              <a:lvl3pPr marL="2177278" algn="l" defTabSz="2177278" rtl="0" eaLnBrk="1" latinLnBrk="0" hangingPunct="1">
                <a:defRPr sz="4300" kern="1200">
                  <a:solidFill>
                    <a:schemeClr val="lt1"/>
                  </a:solidFill>
                  <a:latin typeface="+mn-lt"/>
                  <a:ea typeface="+mn-ea"/>
                  <a:cs typeface="+mn-cs"/>
                </a:defRPr>
              </a:lvl3pPr>
              <a:lvl4pPr marL="3265917" algn="l" defTabSz="2177278" rtl="0" eaLnBrk="1" latinLnBrk="0" hangingPunct="1">
                <a:defRPr sz="4300" kern="1200">
                  <a:solidFill>
                    <a:schemeClr val="lt1"/>
                  </a:solidFill>
                  <a:latin typeface="+mn-lt"/>
                  <a:ea typeface="+mn-ea"/>
                  <a:cs typeface="+mn-cs"/>
                </a:defRPr>
              </a:lvl4pPr>
              <a:lvl5pPr marL="4354556" algn="l" defTabSz="2177278" rtl="0" eaLnBrk="1" latinLnBrk="0" hangingPunct="1">
                <a:defRPr sz="4300" kern="1200">
                  <a:solidFill>
                    <a:schemeClr val="lt1"/>
                  </a:solidFill>
                  <a:latin typeface="+mn-lt"/>
                  <a:ea typeface="+mn-ea"/>
                  <a:cs typeface="+mn-cs"/>
                </a:defRPr>
              </a:lvl5pPr>
              <a:lvl6pPr marL="5443195" algn="l" defTabSz="2177278" rtl="0" eaLnBrk="1" latinLnBrk="0" hangingPunct="1">
                <a:defRPr sz="4300" kern="1200">
                  <a:solidFill>
                    <a:schemeClr val="lt1"/>
                  </a:solidFill>
                  <a:latin typeface="+mn-lt"/>
                  <a:ea typeface="+mn-ea"/>
                  <a:cs typeface="+mn-cs"/>
                </a:defRPr>
              </a:lvl6pPr>
              <a:lvl7pPr marL="6531834" algn="l" defTabSz="2177278" rtl="0" eaLnBrk="1" latinLnBrk="0" hangingPunct="1">
                <a:defRPr sz="4300" kern="1200">
                  <a:solidFill>
                    <a:schemeClr val="lt1"/>
                  </a:solidFill>
                  <a:latin typeface="+mn-lt"/>
                  <a:ea typeface="+mn-ea"/>
                  <a:cs typeface="+mn-cs"/>
                </a:defRPr>
              </a:lvl7pPr>
              <a:lvl8pPr marL="7620472" algn="l" defTabSz="2177278" rtl="0" eaLnBrk="1" latinLnBrk="0" hangingPunct="1">
                <a:defRPr sz="4300" kern="1200">
                  <a:solidFill>
                    <a:schemeClr val="lt1"/>
                  </a:solidFill>
                  <a:latin typeface="+mn-lt"/>
                  <a:ea typeface="+mn-ea"/>
                  <a:cs typeface="+mn-cs"/>
                </a:defRPr>
              </a:lvl8pPr>
              <a:lvl9pPr marL="8709111" algn="l" defTabSz="2177278" rtl="0" eaLnBrk="1" latinLnBrk="0" hangingPunct="1">
                <a:defRPr sz="4300" kern="1200">
                  <a:solidFill>
                    <a:schemeClr val="lt1"/>
                  </a:solidFill>
                  <a:latin typeface="+mn-lt"/>
                  <a:ea typeface="+mn-ea"/>
                  <a:cs typeface="+mn-cs"/>
                </a:defRPr>
              </a:lvl9pPr>
            </a:lstStyle>
            <a:p>
              <a:pPr algn="just"/>
              <a:endParaRPr lang="en-GB" sz="2400">
                <a:solidFill>
                  <a:schemeClr val="tx1"/>
                </a:solidFill>
                <a:latin typeface="Times New Roman" panose="02020603050405020304" pitchFamily="18" charset="0"/>
                <a:cs typeface="Times New Roman" panose="02020603050405020304" pitchFamily="18" charset="0"/>
              </a:endParaRPr>
            </a:p>
          </p:txBody>
        </p:sp>
      </p:grpSp>
      <p:sp>
        <p:nvSpPr>
          <p:cNvPr id="6" name="Rectangle 5"/>
          <p:cNvSpPr/>
          <p:nvPr/>
        </p:nvSpPr>
        <p:spPr>
          <a:xfrm>
            <a:off x="292750" y="3950436"/>
            <a:ext cx="3962426" cy="2677656"/>
          </a:xfrm>
          <a:prstGeom prst="rect">
            <a:avLst/>
          </a:prstGeom>
        </p:spPr>
        <p:txBody>
          <a:bodyPr wrap="square">
            <a:spAutoFit/>
          </a:bodyPr>
          <a:lstStyle/>
          <a:p>
            <a:pPr algn="ctr">
              <a:spcAft>
                <a:spcPts val="0"/>
              </a:spcAft>
            </a:pPr>
            <a:r>
              <a:rPr lang="vi-VN" sz="2800" b="1" i="1">
                <a:latin typeface="Times New Roman" panose="02020603050405020304" pitchFamily="18" charset="0"/>
                <a:ea typeface="Times New Roman" panose="02020603050405020304" pitchFamily="18" charset="0"/>
              </a:rPr>
              <a:t>Lí lẽ và bằng chứng</a:t>
            </a:r>
            <a:endParaRPr lang="en-GB" sz="2800" b="1">
              <a:latin typeface="Times New Roman" panose="02020603050405020304" pitchFamily="18" charset="0"/>
              <a:ea typeface="Times New Roman" panose="02020603050405020304" pitchFamily="18" charset="0"/>
            </a:endParaRPr>
          </a:p>
          <a:p>
            <a:pPr algn="just">
              <a:spcAft>
                <a:spcPts val="0"/>
              </a:spcAft>
            </a:pPr>
            <a:r>
              <a:rPr lang="vi-VN" sz="2800" i="1">
                <a:latin typeface="Times New Roman" panose="02020603050405020304" pitchFamily="18" charset="0"/>
                <a:ea typeface="Times New Roman" panose="02020603050405020304" pitchFamily="18" charset="0"/>
              </a:rPr>
              <a:t>-</a:t>
            </a:r>
            <a:r>
              <a:rPr lang="vi-VN" sz="2800">
                <a:latin typeface="Times New Roman" panose="02020603050405020304" pitchFamily="18" charset="0"/>
                <a:ea typeface="Times New Roman" panose="02020603050405020304" pitchFamily="18" charset="0"/>
              </a:rPr>
              <a:t> Êm dịu như tiếng </a:t>
            </a:r>
            <a:r>
              <a:rPr lang="vi-VN" sz="2800" smtClean="0">
                <a:latin typeface="Times New Roman" panose="02020603050405020304" pitchFamily="18" charset="0"/>
                <a:ea typeface="Times New Roman" panose="02020603050405020304" pitchFamily="18" charset="0"/>
              </a:rPr>
              <a:t>hát</a:t>
            </a:r>
            <a:r>
              <a:rPr lang="vi-VN" sz="2800">
                <a:latin typeface="Times New Roman" panose="02020603050405020304" pitchFamily="18" charset="0"/>
                <a:ea typeface="Times New Roman" panose="02020603050405020304" pitchFamily="18" charset="0"/>
              </a:rPr>
              <a:t> </a:t>
            </a:r>
            <a:endParaRPr lang="en-GB" sz="2800">
              <a:latin typeface="Times New Roman" panose="02020603050405020304" pitchFamily="18" charset="0"/>
              <a:ea typeface="Times New Roman" panose="02020603050405020304" pitchFamily="18" charset="0"/>
            </a:endParaRPr>
          </a:p>
          <a:p>
            <a:pPr algn="just">
              <a:spcAft>
                <a:spcPts val="0"/>
              </a:spcAft>
            </a:pPr>
            <a:r>
              <a:rPr lang="vi-VN" sz="2800">
                <a:latin typeface="Times New Roman" panose="02020603050405020304" pitchFamily="18" charset="0"/>
                <a:ea typeface="Times New Roman" panose="02020603050405020304" pitchFamily="18" charset="0"/>
              </a:rPr>
              <a:t>- Tăng thêm cái tĩnh mịch của đêm</a:t>
            </a:r>
            <a:endParaRPr lang="en-GB" sz="2800">
              <a:latin typeface="Times New Roman" panose="02020603050405020304" pitchFamily="18" charset="0"/>
              <a:ea typeface="Times New Roman" panose="02020603050405020304" pitchFamily="18" charset="0"/>
            </a:endParaRPr>
          </a:p>
          <a:p>
            <a:pPr algn="just">
              <a:spcAft>
                <a:spcPts val="0"/>
              </a:spcAft>
            </a:pPr>
            <a:r>
              <a:rPr lang="vi-VN" sz="2800">
                <a:latin typeface="Times New Roman" panose="02020603050405020304" pitchFamily="18" charset="0"/>
                <a:ea typeface="Times New Roman" panose="02020603050405020304" pitchFamily="18" charset="0"/>
              </a:rPr>
              <a:t>- “</a:t>
            </a:r>
            <a:r>
              <a:rPr lang="vi-VN" sz="2800" i="1">
                <a:latin typeface="Times New Roman" panose="02020603050405020304" pitchFamily="18" charset="0"/>
                <a:ea typeface="Times New Roman" panose="02020603050405020304" pitchFamily="18" charset="0"/>
              </a:rPr>
              <a:t>Tiếng suối trong như tiếng hát xa</a:t>
            </a:r>
            <a:r>
              <a:rPr lang="vi-VN" sz="2800">
                <a:latin typeface="Times New Roman" panose="02020603050405020304" pitchFamily="18" charset="0"/>
                <a:ea typeface="Times New Roman" panose="02020603050405020304" pitchFamily="18" charset="0"/>
              </a:rPr>
              <a:t>”</a:t>
            </a:r>
            <a:endParaRPr lang="en-GB" sz="2800">
              <a:effectLst/>
              <a:latin typeface="Times New Roman" panose="02020603050405020304" pitchFamily="18" charset="0"/>
              <a:ea typeface="Times New Roman" panose="02020603050405020304" pitchFamily="18" charset="0"/>
            </a:endParaRPr>
          </a:p>
        </p:txBody>
      </p:sp>
      <p:sp>
        <p:nvSpPr>
          <p:cNvPr id="7" name="Rectangle 6"/>
          <p:cNvSpPr/>
          <p:nvPr/>
        </p:nvSpPr>
        <p:spPr>
          <a:xfrm>
            <a:off x="4674393" y="3988922"/>
            <a:ext cx="3183213" cy="2677656"/>
          </a:xfrm>
          <a:prstGeom prst="rect">
            <a:avLst/>
          </a:prstGeom>
        </p:spPr>
        <p:txBody>
          <a:bodyPr wrap="square">
            <a:spAutoFit/>
          </a:bodyPr>
          <a:lstStyle/>
          <a:p>
            <a:pPr algn="ctr">
              <a:spcAft>
                <a:spcPts val="0"/>
              </a:spcAft>
            </a:pPr>
            <a:r>
              <a:rPr lang="vi-VN" sz="2400" b="1" i="1">
                <a:latin typeface="Times New Roman" panose="02020603050405020304" pitchFamily="18" charset="0"/>
                <a:ea typeface="Times New Roman" panose="02020603050405020304" pitchFamily="18" charset="0"/>
              </a:rPr>
              <a:t>Lí lẽ và bằng chứng</a:t>
            </a:r>
            <a:endParaRPr lang="en-GB" sz="2400" b="1">
              <a:latin typeface="Times New Roman" panose="02020603050405020304" pitchFamily="18" charset="0"/>
              <a:ea typeface="Times New Roman" panose="02020603050405020304" pitchFamily="18" charset="0"/>
            </a:endParaRPr>
          </a:p>
          <a:p>
            <a:pPr algn="just">
              <a:spcAft>
                <a:spcPts val="0"/>
              </a:spcAft>
            </a:pPr>
            <a:r>
              <a:rPr lang="vi-VN" sz="2400">
                <a:latin typeface="Times New Roman" panose="02020603050405020304" pitchFamily="18" charset="0"/>
                <a:ea typeface="Times New Roman" panose="02020603050405020304" pitchFamily="18" charset="0"/>
              </a:rPr>
              <a:t>- Thiên nhiên ấm áp vô chừng.</a:t>
            </a:r>
            <a:endParaRPr lang="en-GB" sz="2400">
              <a:latin typeface="Times New Roman" panose="02020603050405020304" pitchFamily="18" charset="0"/>
              <a:ea typeface="Times New Roman" panose="02020603050405020304" pitchFamily="18" charset="0"/>
            </a:endParaRPr>
          </a:p>
          <a:p>
            <a:pPr algn="just">
              <a:spcAft>
                <a:spcPts val="0"/>
              </a:spcAft>
            </a:pPr>
            <a:r>
              <a:rPr lang="vi-VN" sz="2400">
                <a:latin typeface="Times New Roman" panose="02020603050405020304" pitchFamily="18" charset="0"/>
                <a:ea typeface="Times New Roman" panose="02020603050405020304" pitchFamily="18" charset="0"/>
              </a:rPr>
              <a:t>- Không gian yên tĩnh, bức họa sắc nét</a:t>
            </a:r>
            <a:r>
              <a:rPr lang="vi-VN" sz="2400" smtClean="0">
                <a:latin typeface="Times New Roman" panose="02020603050405020304" pitchFamily="18" charset="0"/>
                <a:ea typeface="Times New Roman" panose="02020603050405020304" pitchFamily="18" charset="0"/>
              </a:rPr>
              <a:t>.</a:t>
            </a:r>
            <a:endParaRPr lang="en-GB" sz="2400">
              <a:latin typeface="Times New Roman" panose="02020603050405020304" pitchFamily="18" charset="0"/>
              <a:ea typeface="Times New Roman" panose="02020603050405020304" pitchFamily="18" charset="0"/>
            </a:endParaRPr>
          </a:p>
          <a:p>
            <a:pPr algn="just">
              <a:spcAft>
                <a:spcPts val="0"/>
              </a:spcAft>
            </a:pPr>
            <a:r>
              <a:rPr lang="vi-VN" sz="2400">
                <a:latin typeface="Times New Roman" panose="02020603050405020304" pitchFamily="18" charset="0"/>
                <a:ea typeface="Times New Roman" panose="02020603050405020304" pitchFamily="18" charset="0"/>
              </a:rPr>
              <a:t>- “</a:t>
            </a:r>
            <a:r>
              <a:rPr lang="vi-VN" sz="2400" i="1">
                <a:latin typeface="Times New Roman" panose="02020603050405020304" pitchFamily="18" charset="0"/>
                <a:ea typeface="Times New Roman" panose="02020603050405020304" pitchFamily="18" charset="0"/>
              </a:rPr>
              <a:t>Trăng lồng cổ thụ bóng lồng hoa”</a:t>
            </a:r>
            <a:endParaRPr lang="en-GB" sz="2400">
              <a:effectLst/>
              <a:latin typeface="Times New Roman" panose="02020603050405020304" pitchFamily="18" charset="0"/>
              <a:ea typeface="Times New Roman" panose="02020603050405020304" pitchFamily="18" charset="0"/>
            </a:endParaRPr>
          </a:p>
        </p:txBody>
      </p:sp>
      <p:sp>
        <p:nvSpPr>
          <p:cNvPr id="8" name="Rectangle 7"/>
          <p:cNvSpPr/>
          <p:nvPr/>
        </p:nvSpPr>
        <p:spPr>
          <a:xfrm>
            <a:off x="8332918" y="3950436"/>
            <a:ext cx="3580063" cy="2677656"/>
          </a:xfrm>
          <a:prstGeom prst="rect">
            <a:avLst/>
          </a:prstGeom>
        </p:spPr>
        <p:txBody>
          <a:bodyPr wrap="square">
            <a:spAutoFit/>
          </a:bodyPr>
          <a:lstStyle/>
          <a:p>
            <a:pPr algn="ctr">
              <a:spcAft>
                <a:spcPts val="0"/>
              </a:spcAft>
            </a:pPr>
            <a:r>
              <a:rPr lang="vi-VN" sz="2400" b="1" i="1">
                <a:latin typeface="Times New Roman" panose="02020603050405020304" pitchFamily="18" charset="0"/>
                <a:ea typeface="Times New Roman" panose="02020603050405020304" pitchFamily="18" charset="0"/>
              </a:rPr>
              <a:t>Lí lẽ và bằng chứng</a:t>
            </a:r>
            <a:endParaRPr lang="en-GB" sz="2400" b="1">
              <a:latin typeface="Times New Roman" panose="02020603050405020304" pitchFamily="18" charset="0"/>
              <a:ea typeface="Times New Roman" panose="02020603050405020304" pitchFamily="18" charset="0"/>
            </a:endParaRPr>
          </a:p>
          <a:p>
            <a:pPr algn="just">
              <a:spcAft>
                <a:spcPts val="0"/>
              </a:spcAft>
            </a:pPr>
            <a:r>
              <a:rPr lang="vi-VN" sz="2400">
                <a:latin typeface="Times New Roman" panose="02020603050405020304" pitchFamily="18" charset="0"/>
                <a:ea typeface="Times New Roman" panose="02020603050405020304" pitchFamily="18" charset="0"/>
              </a:rPr>
              <a:t>- Con người trong tư thế chủ động.</a:t>
            </a:r>
            <a:endParaRPr lang="en-GB" sz="2400">
              <a:latin typeface="Times New Roman" panose="02020603050405020304" pitchFamily="18" charset="0"/>
              <a:ea typeface="Times New Roman" panose="02020603050405020304" pitchFamily="18" charset="0"/>
            </a:endParaRPr>
          </a:p>
          <a:p>
            <a:pPr algn="just">
              <a:spcAft>
                <a:spcPts val="0"/>
              </a:spcAft>
            </a:pPr>
            <a:r>
              <a:rPr lang="vi-VN" sz="2400">
                <a:latin typeface="Times New Roman" panose="02020603050405020304" pitchFamily="18" charset="0"/>
                <a:ea typeface="Times New Roman" panose="02020603050405020304" pitchFamily="18" charset="0"/>
              </a:rPr>
              <a:t>- Thể hiện tâm hồn cao cả, rạng ngời.</a:t>
            </a:r>
            <a:endParaRPr lang="en-GB" sz="2400">
              <a:latin typeface="Times New Roman" panose="02020603050405020304" pitchFamily="18" charset="0"/>
              <a:ea typeface="Times New Roman" panose="02020603050405020304" pitchFamily="18" charset="0"/>
            </a:endParaRPr>
          </a:p>
          <a:p>
            <a:pPr algn="just">
              <a:spcAft>
                <a:spcPts val="0"/>
              </a:spcAft>
            </a:pPr>
            <a:r>
              <a:rPr lang="vi-VN" sz="2400">
                <a:latin typeface="Times New Roman" panose="02020603050405020304" pitchFamily="18" charset="0"/>
                <a:ea typeface="Times New Roman" panose="02020603050405020304" pitchFamily="18" charset="0"/>
              </a:rPr>
              <a:t>- “</a:t>
            </a:r>
            <a:r>
              <a:rPr lang="vi-VN" sz="2400" i="1">
                <a:latin typeface="Times New Roman" panose="02020603050405020304" pitchFamily="18" charset="0"/>
                <a:ea typeface="Times New Roman" panose="02020603050405020304" pitchFamily="18" charset="0"/>
              </a:rPr>
              <a:t>Cảnh khuya chưa vẽ ...nỗi nước nhà”</a:t>
            </a:r>
            <a:endParaRPr lang="en-GB" sz="240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410308346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fade">
                                      <p:cBhvr>
                                        <p:cTn id="14" dur="1000"/>
                                        <p:tgtEl>
                                          <p:spTgt spid="21"/>
                                        </p:tgtEl>
                                      </p:cBhvr>
                                    </p:animEffect>
                                    <p:anim calcmode="lin" valueType="num">
                                      <p:cBhvr>
                                        <p:cTn id="15" dur="1000" fill="hold"/>
                                        <p:tgtEl>
                                          <p:spTgt spid="21"/>
                                        </p:tgtEl>
                                        <p:attrNameLst>
                                          <p:attrName>ppt_x</p:attrName>
                                        </p:attrNameLst>
                                      </p:cBhvr>
                                      <p:tavLst>
                                        <p:tav tm="0">
                                          <p:val>
                                            <p:strVal val="#ppt_x"/>
                                          </p:val>
                                        </p:tav>
                                        <p:tav tm="100000">
                                          <p:val>
                                            <p:strVal val="#ppt_x"/>
                                          </p:val>
                                        </p:tav>
                                      </p:tavLst>
                                    </p:anim>
                                    <p:anim calcmode="lin" valueType="num">
                                      <p:cBhvr>
                                        <p:cTn id="16"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nodeType="click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circle(in)">
                                      <p:cBhvr>
                                        <p:cTn id="21" dur="2000"/>
                                        <p:tgtEl>
                                          <p:spTgt spid="15"/>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26"/>
                                        </p:tgtEl>
                                        <p:attrNameLst>
                                          <p:attrName>style.visibility</p:attrName>
                                        </p:attrNameLst>
                                      </p:cBhvr>
                                      <p:to>
                                        <p:strVal val="visible"/>
                                      </p:to>
                                    </p:set>
                                    <p:animEffect transition="in" filter="barn(inVertical)">
                                      <p:cBhvr>
                                        <p:cTn id="26" dur="500"/>
                                        <p:tgtEl>
                                          <p:spTgt spid="26"/>
                                        </p:tgtEl>
                                      </p:cBhvr>
                                    </p:animEffect>
                                  </p:childTnLst>
                                </p:cTn>
                              </p:par>
                              <p:par>
                                <p:cTn id="27" presetID="6" presetClass="entr" presetSubtype="16" fill="hold" nodeType="with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circle(in)">
                                      <p:cBhvr>
                                        <p:cTn id="29" dur="2000"/>
                                        <p:tgtEl>
                                          <p:spTgt spid="18"/>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wipe(down)">
                                      <p:cBhvr>
                                        <p:cTn id="34" dur="500"/>
                                        <p:tgtEl>
                                          <p:spTgt spid="2"/>
                                        </p:tgtEl>
                                      </p:cBhvr>
                                    </p:animEffect>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grpId="0" nodeType="click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fade">
                                      <p:cBhvr>
                                        <p:cTn id="39" dur="1000"/>
                                        <p:tgtEl>
                                          <p:spTgt spid="22"/>
                                        </p:tgtEl>
                                      </p:cBhvr>
                                    </p:animEffect>
                                    <p:anim calcmode="lin" valueType="num">
                                      <p:cBhvr>
                                        <p:cTn id="40" dur="1000" fill="hold"/>
                                        <p:tgtEl>
                                          <p:spTgt spid="22"/>
                                        </p:tgtEl>
                                        <p:attrNameLst>
                                          <p:attrName>ppt_x</p:attrName>
                                        </p:attrNameLst>
                                      </p:cBhvr>
                                      <p:tavLst>
                                        <p:tav tm="0">
                                          <p:val>
                                            <p:strVal val="#ppt_x"/>
                                          </p:val>
                                        </p:tav>
                                        <p:tav tm="100000">
                                          <p:val>
                                            <p:strVal val="#ppt_x"/>
                                          </p:val>
                                        </p:tav>
                                      </p:tavLst>
                                    </p:anim>
                                    <p:anim calcmode="lin" valueType="num">
                                      <p:cBhvr>
                                        <p:cTn id="41" dur="1000" fill="hold"/>
                                        <p:tgtEl>
                                          <p:spTgt spid="22"/>
                                        </p:tgtEl>
                                        <p:attrNameLst>
                                          <p:attrName>ppt_y</p:attrName>
                                        </p:attrNameLst>
                                      </p:cBhvr>
                                      <p:tavLst>
                                        <p:tav tm="0">
                                          <p:val>
                                            <p:strVal val="#ppt_y+.1"/>
                                          </p:val>
                                        </p:tav>
                                        <p:tav tm="100000">
                                          <p:val>
                                            <p:strVal val="#ppt_y"/>
                                          </p:val>
                                        </p:tav>
                                      </p:tavLst>
                                    </p:anim>
                                  </p:childTnLst>
                                </p:cTn>
                              </p:par>
                              <p:par>
                                <p:cTn id="42" presetID="6" presetClass="entr" presetSubtype="16" fill="hold" nodeType="with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circle(in)">
                                      <p:cBhvr>
                                        <p:cTn id="44" dur="2000"/>
                                        <p:tgtEl>
                                          <p:spTgt spid="23"/>
                                        </p:tgtEl>
                                      </p:cBhvr>
                                    </p:animEffect>
                                  </p:childTnLst>
                                </p:cTn>
                              </p:par>
                            </p:childTnLst>
                          </p:cTn>
                        </p:par>
                      </p:childTnLst>
                    </p:cTn>
                  </p:par>
                  <p:par>
                    <p:cTn id="45" fill="hold">
                      <p:stCondLst>
                        <p:cond delay="indefinite"/>
                      </p:stCondLst>
                      <p:childTnLst>
                        <p:par>
                          <p:cTn id="46" fill="hold">
                            <p:stCondLst>
                              <p:cond delay="0"/>
                            </p:stCondLst>
                            <p:childTnLst>
                              <p:par>
                                <p:cTn id="47" presetID="16" presetClass="entr" presetSubtype="21" fill="hold" grpId="0" nodeType="clickEffect">
                                  <p:stCondLst>
                                    <p:cond delay="0"/>
                                  </p:stCondLst>
                                  <p:childTnLst>
                                    <p:set>
                                      <p:cBhvr>
                                        <p:cTn id="48" dur="1" fill="hold">
                                          <p:stCondLst>
                                            <p:cond delay="0"/>
                                          </p:stCondLst>
                                        </p:cTn>
                                        <p:tgtEl>
                                          <p:spTgt spid="3"/>
                                        </p:tgtEl>
                                        <p:attrNameLst>
                                          <p:attrName>style.visibility</p:attrName>
                                        </p:attrNameLst>
                                      </p:cBhvr>
                                      <p:to>
                                        <p:strVal val="visible"/>
                                      </p:to>
                                    </p:set>
                                    <p:animEffect transition="in" filter="barn(inVertical)">
                                      <p:cBhvr>
                                        <p:cTn id="49" dur="500"/>
                                        <p:tgtEl>
                                          <p:spTgt spid="3"/>
                                        </p:tgtEl>
                                      </p:cBhvr>
                                    </p:animEffect>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grpId="0" nodeType="clickEffect">
                                  <p:stCondLst>
                                    <p:cond delay="0"/>
                                  </p:stCondLst>
                                  <p:childTnLst>
                                    <p:set>
                                      <p:cBhvr>
                                        <p:cTn id="53" dur="1" fill="hold">
                                          <p:stCondLst>
                                            <p:cond delay="0"/>
                                          </p:stCondLst>
                                        </p:cTn>
                                        <p:tgtEl>
                                          <p:spTgt spid="29"/>
                                        </p:tgtEl>
                                        <p:attrNameLst>
                                          <p:attrName>style.visibility</p:attrName>
                                        </p:attrNameLst>
                                      </p:cBhvr>
                                      <p:to>
                                        <p:strVal val="visible"/>
                                      </p:to>
                                    </p:set>
                                    <p:animEffect transition="in" filter="barn(inVertical)">
                                      <p:cBhvr>
                                        <p:cTn id="54" dur="500"/>
                                        <p:tgtEl>
                                          <p:spTgt spid="29"/>
                                        </p:tgtEl>
                                      </p:cBhvr>
                                    </p:animEffect>
                                  </p:childTnLst>
                                </p:cTn>
                              </p:par>
                            </p:childTnLst>
                          </p:cTn>
                        </p:par>
                      </p:childTnLst>
                    </p:cTn>
                  </p:par>
                  <p:par>
                    <p:cTn id="55" fill="hold">
                      <p:stCondLst>
                        <p:cond delay="indefinite"/>
                      </p:stCondLst>
                      <p:childTnLst>
                        <p:par>
                          <p:cTn id="56" fill="hold">
                            <p:stCondLst>
                              <p:cond delay="0"/>
                            </p:stCondLst>
                            <p:childTnLst>
                              <p:par>
                                <p:cTn id="57" presetID="16" presetClass="entr" presetSubtype="21" fill="hold" grpId="0" nodeType="clickEffect">
                                  <p:stCondLst>
                                    <p:cond delay="0"/>
                                  </p:stCondLst>
                                  <p:childTnLst>
                                    <p:set>
                                      <p:cBhvr>
                                        <p:cTn id="58" dur="1" fill="hold">
                                          <p:stCondLst>
                                            <p:cond delay="0"/>
                                          </p:stCondLst>
                                        </p:cTn>
                                        <p:tgtEl>
                                          <p:spTgt spid="30"/>
                                        </p:tgtEl>
                                        <p:attrNameLst>
                                          <p:attrName>style.visibility</p:attrName>
                                        </p:attrNameLst>
                                      </p:cBhvr>
                                      <p:to>
                                        <p:strVal val="visible"/>
                                      </p:to>
                                    </p:set>
                                    <p:animEffect transition="in" filter="barn(inVertical)">
                                      <p:cBhvr>
                                        <p:cTn id="59" dur="500"/>
                                        <p:tgtEl>
                                          <p:spTgt spid="30"/>
                                        </p:tgtEl>
                                      </p:cBhvr>
                                    </p:animEffect>
                                  </p:childTnLst>
                                </p:cTn>
                              </p:par>
                            </p:childTnLst>
                          </p:cTn>
                        </p:par>
                      </p:childTnLst>
                    </p:cTn>
                  </p:par>
                  <p:par>
                    <p:cTn id="60" fill="hold">
                      <p:stCondLst>
                        <p:cond delay="indefinite"/>
                      </p:stCondLst>
                      <p:childTnLst>
                        <p:par>
                          <p:cTn id="61" fill="hold">
                            <p:stCondLst>
                              <p:cond delay="0"/>
                            </p:stCondLst>
                            <p:childTnLst>
                              <p:par>
                                <p:cTn id="62" presetID="16" presetClass="entr" presetSubtype="21" fill="hold" grpId="0" nodeType="clickEffect">
                                  <p:stCondLst>
                                    <p:cond delay="0"/>
                                  </p:stCondLst>
                                  <p:childTnLst>
                                    <p:set>
                                      <p:cBhvr>
                                        <p:cTn id="63" dur="1" fill="hold">
                                          <p:stCondLst>
                                            <p:cond delay="0"/>
                                          </p:stCondLst>
                                        </p:cTn>
                                        <p:tgtEl>
                                          <p:spTgt spid="31"/>
                                        </p:tgtEl>
                                        <p:attrNameLst>
                                          <p:attrName>style.visibility</p:attrName>
                                        </p:attrNameLst>
                                      </p:cBhvr>
                                      <p:to>
                                        <p:strVal val="visible"/>
                                      </p:to>
                                    </p:set>
                                    <p:animEffect transition="in" filter="barn(inVertical)">
                                      <p:cBhvr>
                                        <p:cTn id="64" dur="500"/>
                                        <p:tgtEl>
                                          <p:spTgt spid="31"/>
                                        </p:tgtEl>
                                      </p:cBhvr>
                                    </p:animEffect>
                                  </p:childTnLst>
                                </p:cTn>
                              </p:par>
                            </p:childTnLst>
                          </p:cTn>
                        </p:par>
                      </p:childTnLst>
                    </p:cTn>
                  </p:par>
                  <p:par>
                    <p:cTn id="65" fill="hold">
                      <p:stCondLst>
                        <p:cond delay="indefinite"/>
                      </p:stCondLst>
                      <p:childTnLst>
                        <p:par>
                          <p:cTn id="66" fill="hold">
                            <p:stCondLst>
                              <p:cond delay="0"/>
                            </p:stCondLst>
                            <p:childTnLst>
                              <p:par>
                                <p:cTn id="67" presetID="6" presetClass="entr" presetSubtype="16" fill="hold" nodeType="clickEffect">
                                  <p:stCondLst>
                                    <p:cond delay="0"/>
                                  </p:stCondLst>
                                  <p:childTnLst>
                                    <p:set>
                                      <p:cBhvr>
                                        <p:cTn id="68" dur="1" fill="hold">
                                          <p:stCondLst>
                                            <p:cond delay="0"/>
                                          </p:stCondLst>
                                        </p:cTn>
                                        <p:tgtEl>
                                          <p:spTgt spid="33"/>
                                        </p:tgtEl>
                                        <p:attrNameLst>
                                          <p:attrName>style.visibility</p:attrName>
                                        </p:attrNameLst>
                                      </p:cBhvr>
                                      <p:to>
                                        <p:strVal val="visible"/>
                                      </p:to>
                                    </p:set>
                                    <p:animEffect transition="in" filter="circle(in)">
                                      <p:cBhvr>
                                        <p:cTn id="69" dur="2000"/>
                                        <p:tgtEl>
                                          <p:spTgt spid="33"/>
                                        </p:tgtEl>
                                      </p:cBhvr>
                                    </p:animEffect>
                                  </p:childTnLst>
                                </p:cTn>
                              </p:par>
                            </p:childTnLst>
                          </p:cTn>
                        </p:par>
                      </p:childTnLst>
                    </p:cTn>
                  </p:par>
                  <p:par>
                    <p:cTn id="70" fill="hold">
                      <p:stCondLst>
                        <p:cond delay="indefinite"/>
                      </p:stCondLst>
                      <p:childTnLst>
                        <p:par>
                          <p:cTn id="71" fill="hold">
                            <p:stCondLst>
                              <p:cond delay="0"/>
                            </p:stCondLst>
                            <p:childTnLst>
                              <p:par>
                                <p:cTn id="72" presetID="6" presetClass="entr" presetSubtype="16" fill="hold" nodeType="clickEffect">
                                  <p:stCondLst>
                                    <p:cond delay="0"/>
                                  </p:stCondLst>
                                  <p:childTnLst>
                                    <p:set>
                                      <p:cBhvr>
                                        <p:cTn id="73" dur="1" fill="hold">
                                          <p:stCondLst>
                                            <p:cond delay="0"/>
                                          </p:stCondLst>
                                        </p:cTn>
                                        <p:tgtEl>
                                          <p:spTgt spid="36"/>
                                        </p:tgtEl>
                                        <p:attrNameLst>
                                          <p:attrName>style.visibility</p:attrName>
                                        </p:attrNameLst>
                                      </p:cBhvr>
                                      <p:to>
                                        <p:strVal val="visible"/>
                                      </p:to>
                                    </p:set>
                                    <p:animEffect transition="in" filter="circle(in)">
                                      <p:cBhvr>
                                        <p:cTn id="74" dur="2000"/>
                                        <p:tgtEl>
                                          <p:spTgt spid="36"/>
                                        </p:tgtEl>
                                      </p:cBhvr>
                                    </p:animEffect>
                                  </p:childTnLst>
                                </p:cTn>
                              </p:par>
                            </p:childTnLst>
                          </p:cTn>
                        </p:par>
                      </p:childTnLst>
                    </p:cTn>
                  </p:par>
                  <p:par>
                    <p:cTn id="75" fill="hold">
                      <p:stCondLst>
                        <p:cond delay="indefinite"/>
                      </p:stCondLst>
                      <p:childTnLst>
                        <p:par>
                          <p:cTn id="76" fill="hold">
                            <p:stCondLst>
                              <p:cond delay="0"/>
                            </p:stCondLst>
                            <p:childTnLst>
                              <p:par>
                                <p:cTn id="77" presetID="6" presetClass="entr" presetSubtype="16" fill="hold" nodeType="clickEffect">
                                  <p:stCondLst>
                                    <p:cond delay="0"/>
                                  </p:stCondLst>
                                  <p:childTnLst>
                                    <p:set>
                                      <p:cBhvr>
                                        <p:cTn id="78" dur="1" fill="hold">
                                          <p:stCondLst>
                                            <p:cond delay="0"/>
                                          </p:stCondLst>
                                        </p:cTn>
                                        <p:tgtEl>
                                          <p:spTgt spid="39"/>
                                        </p:tgtEl>
                                        <p:attrNameLst>
                                          <p:attrName>style.visibility</p:attrName>
                                        </p:attrNameLst>
                                      </p:cBhvr>
                                      <p:to>
                                        <p:strVal val="visible"/>
                                      </p:to>
                                    </p:set>
                                    <p:animEffect transition="in" filter="circle(in)">
                                      <p:cBhvr>
                                        <p:cTn id="79" dur="20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6" grpId="0" animBg="1"/>
      <p:bldP spid="2" grpId="0"/>
      <p:bldP spid="3" grpId="0"/>
      <p:bldP spid="29" grpId="0" animBg="1"/>
      <p:bldP spid="30" grpId="0" animBg="1"/>
      <p:bldP spid="31"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4FF21899-C45F-479D-B9F7-C17A2D572E4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92414" y="-750570"/>
            <a:ext cx="8267700" cy="8267700"/>
          </a:xfrm>
          <a:prstGeom prst="rect">
            <a:avLst/>
          </a:prstGeom>
        </p:spPr>
      </p:pic>
      <p:grpSp>
        <p:nvGrpSpPr>
          <p:cNvPr id="6" name="Group 5"/>
          <p:cNvGrpSpPr/>
          <p:nvPr/>
        </p:nvGrpSpPr>
        <p:grpSpPr>
          <a:xfrm>
            <a:off x="-70024" y="1396627"/>
            <a:ext cx="4337748" cy="5196198"/>
            <a:chOff x="2188333" y="4694776"/>
            <a:chExt cx="7678990" cy="7426506"/>
          </a:xfrm>
        </p:grpSpPr>
        <p:sp>
          <p:nvSpPr>
            <p:cNvPr id="8" name="Rectangle 7"/>
            <p:cNvSpPr/>
            <p:nvPr/>
          </p:nvSpPr>
          <p:spPr>
            <a:xfrm>
              <a:off x="2417063" y="4694776"/>
              <a:ext cx="7064725" cy="1936833"/>
            </a:xfrm>
            <a:prstGeom prst="rect">
              <a:avLst/>
            </a:prstGeom>
            <a:noFill/>
            <a:ln w="38100">
              <a:solidFill>
                <a:schemeClr val="tx2">
                  <a:lumMod val="60000"/>
                  <a:lumOff val="4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solidFill>
                  <a:schemeClr val="tx1"/>
                </a:solidFill>
                <a:latin typeface="Times New Roman" panose="02020603050405020304" pitchFamily="18" charset="0"/>
                <a:cs typeface="Times New Roman" panose="02020603050405020304" pitchFamily="18" charset="0"/>
              </a:endParaRPr>
            </a:p>
          </p:txBody>
        </p:sp>
        <p:sp>
          <p:nvSpPr>
            <p:cNvPr id="9" name="TextBox 8"/>
            <p:cNvSpPr txBox="1"/>
            <p:nvPr/>
          </p:nvSpPr>
          <p:spPr>
            <a:xfrm>
              <a:off x="2188333" y="4831164"/>
              <a:ext cx="7678990" cy="1545446"/>
            </a:xfrm>
            <a:prstGeom prst="rect">
              <a:avLst/>
            </a:prstGeom>
            <a:noFill/>
          </p:spPr>
          <p:txBody>
            <a:bodyPr wrap="square" rtlCol="0">
              <a:spAutoFit/>
            </a:bodyPr>
            <a:lstStyle/>
            <a:p>
              <a:pPr algn="ctr">
                <a:lnSpc>
                  <a:spcPct val="120000"/>
                </a:lnSpc>
              </a:pPr>
              <a:r>
                <a:rPr lang="vi-VN" sz="2800" b="1">
                  <a:solidFill>
                    <a:schemeClr val="bg1"/>
                  </a:solidFill>
                  <a:latin typeface="Times New Roman" panose="02020603050405020304" pitchFamily="18" charset="0"/>
                  <a:cs typeface="Times New Roman" panose="02020603050405020304" pitchFamily="18" charset="0"/>
                </a:rPr>
                <a:t>Vai trò của hệ thống luận điểm, lí lẽ, bằng chứng</a:t>
              </a:r>
              <a:endParaRPr lang="en-US" sz="2800" b="1" i="1" dirty="0">
                <a:solidFill>
                  <a:schemeClr val="bg1"/>
                </a:solidFill>
                <a:latin typeface="Times New Roman" panose="02020603050405020304" pitchFamily="18" charset="0"/>
                <a:cs typeface="Times New Roman" panose="02020603050405020304" pitchFamily="18" charset="0"/>
              </a:endParaRPr>
            </a:p>
          </p:txBody>
        </p:sp>
        <p:sp>
          <p:nvSpPr>
            <p:cNvPr id="10" name="Rectangle 9"/>
            <p:cNvSpPr/>
            <p:nvPr/>
          </p:nvSpPr>
          <p:spPr>
            <a:xfrm>
              <a:off x="2417062" y="6729752"/>
              <a:ext cx="7064725" cy="5391530"/>
            </a:xfrm>
            <a:prstGeom prst="rect">
              <a:avLst/>
            </a:prstGeom>
            <a:solidFill>
              <a:schemeClr val="accent6">
                <a:lumMod val="60000"/>
                <a:lumOff val="40000"/>
              </a:schemeClr>
            </a:solidFill>
            <a:ln w="38100">
              <a:solidFill>
                <a:schemeClr val="tx2">
                  <a:lumMod val="60000"/>
                  <a:lumOff val="4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solidFill>
                  <a:schemeClr val="tx1"/>
                </a:solidFill>
                <a:latin typeface="Times New Roman" panose="02020603050405020304" pitchFamily="18" charset="0"/>
                <a:cs typeface="Times New Roman" panose="02020603050405020304" pitchFamily="18" charset="0"/>
              </a:endParaRPr>
            </a:p>
          </p:txBody>
        </p:sp>
        <p:sp>
          <p:nvSpPr>
            <p:cNvPr id="11" name="TextBox 10"/>
            <p:cNvSpPr txBox="1"/>
            <p:nvPr/>
          </p:nvSpPr>
          <p:spPr>
            <a:xfrm>
              <a:off x="2483936" y="6883059"/>
              <a:ext cx="7087783" cy="5058622"/>
            </a:xfrm>
            <a:prstGeom prst="rect">
              <a:avLst/>
            </a:prstGeom>
            <a:noFill/>
          </p:spPr>
          <p:txBody>
            <a:bodyPr wrap="square" rtlCol="0">
              <a:spAutoFit/>
            </a:bodyPr>
            <a:lstStyle/>
            <a:p>
              <a:r>
                <a:rPr lang="vi-VN" sz="2800">
                  <a:latin typeface="Times New Roman" panose="02020603050405020304" pitchFamily="18" charset="0"/>
                  <a:cs typeface="Times New Roman" panose="02020603050405020304" pitchFamily="18" charset="0"/>
                </a:rPr>
                <a:t>Các luận điểm, lí lẽ, bằng chứng trong bài đểu tập trung hướng đến làm sáng tỏ luận đề. Các luận điểm, lí lẽ, bằng chứng về vẻ đẹp nội dung tư tưởng và giá trị nghệ thuật của bài thơ </a:t>
              </a:r>
              <a:endParaRPr lang="en-GB" sz="2800">
                <a:latin typeface="Times New Roman" panose="02020603050405020304" pitchFamily="18" charset="0"/>
                <a:cs typeface="Times New Roman" panose="02020603050405020304" pitchFamily="18" charset="0"/>
              </a:endParaRPr>
            </a:p>
          </p:txBody>
        </p:sp>
      </p:grpSp>
      <p:grpSp>
        <p:nvGrpSpPr>
          <p:cNvPr id="12" name="Group 11"/>
          <p:cNvGrpSpPr/>
          <p:nvPr/>
        </p:nvGrpSpPr>
        <p:grpSpPr>
          <a:xfrm>
            <a:off x="4135349" y="1390998"/>
            <a:ext cx="5300881" cy="5201825"/>
            <a:chOff x="2385455" y="4655150"/>
            <a:chExt cx="7946699" cy="8010670"/>
          </a:xfrm>
        </p:grpSpPr>
        <p:sp>
          <p:nvSpPr>
            <p:cNvPr id="13" name="Rectangle 12"/>
            <p:cNvSpPr/>
            <p:nvPr/>
          </p:nvSpPr>
          <p:spPr>
            <a:xfrm>
              <a:off x="2417063" y="4655150"/>
              <a:ext cx="7841752" cy="1976458"/>
            </a:xfrm>
            <a:prstGeom prst="rect">
              <a:avLst/>
            </a:prstGeom>
            <a:noFill/>
            <a:ln w="38100">
              <a:solidFill>
                <a:schemeClr val="tx2">
                  <a:lumMod val="60000"/>
                  <a:lumOff val="4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solidFill>
                  <a:schemeClr val="tx1"/>
                </a:solidFill>
                <a:latin typeface="Times New Roman" panose="02020603050405020304" pitchFamily="18" charset="0"/>
                <a:cs typeface="Times New Roman" panose="02020603050405020304" pitchFamily="18" charset="0"/>
              </a:endParaRPr>
            </a:p>
          </p:txBody>
        </p:sp>
        <p:sp>
          <p:nvSpPr>
            <p:cNvPr id="14" name="TextBox 13"/>
            <p:cNvSpPr txBox="1"/>
            <p:nvPr/>
          </p:nvSpPr>
          <p:spPr>
            <a:xfrm>
              <a:off x="3446985" y="4741231"/>
              <a:ext cx="6133562" cy="1665207"/>
            </a:xfrm>
            <a:prstGeom prst="rect">
              <a:avLst/>
            </a:prstGeom>
            <a:noFill/>
          </p:spPr>
          <p:txBody>
            <a:bodyPr wrap="square" rtlCol="0">
              <a:spAutoFit/>
            </a:bodyPr>
            <a:lstStyle/>
            <a:p>
              <a:pPr algn="ctr">
                <a:lnSpc>
                  <a:spcPct val="120000"/>
                </a:lnSpc>
              </a:pPr>
              <a:r>
                <a:rPr lang="vi-VN" sz="2800" b="1">
                  <a:solidFill>
                    <a:schemeClr val="bg1"/>
                  </a:solidFill>
                  <a:latin typeface="Times New Roman" panose="02020603050405020304" pitchFamily="18" charset="0"/>
                  <a:cs typeface="Times New Roman" panose="02020603050405020304" pitchFamily="18" charset="0"/>
                </a:rPr>
                <a:t>Thái độ, quan điểm của tác </a:t>
              </a:r>
              <a:r>
                <a:rPr lang="vi-VN" sz="2800" b="1" smtClean="0">
                  <a:solidFill>
                    <a:schemeClr val="bg1"/>
                  </a:solidFill>
                  <a:latin typeface="Times New Roman" panose="02020603050405020304" pitchFamily="18" charset="0"/>
                  <a:cs typeface="Times New Roman" panose="02020603050405020304" pitchFamily="18" charset="0"/>
                </a:rPr>
                <a:t>giả</a:t>
              </a:r>
              <a:endParaRPr lang="en-US" sz="2800" i="1" dirty="0">
                <a:solidFill>
                  <a:schemeClr val="bg1"/>
                </a:solidFill>
                <a:latin typeface="Times New Roman" panose="02020603050405020304" pitchFamily="18" charset="0"/>
                <a:cs typeface="Times New Roman" panose="02020603050405020304" pitchFamily="18" charset="0"/>
              </a:endParaRPr>
            </a:p>
          </p:txBody>
        </p:sp>
        <p:sp>
          <p:nvSpPr>
            <p:cNvPr id="15" name="Rectangle 14"/>
            <p:cNvSpPr/>
            <p:nvPr/>
          </p:nvSpPr>
          <p:spPr>
            <a:xfrm>
              <a:off x="2417063" y="6856489"/>
              <a:ext cx="7915091" cy="5809331"/>
            </a:xfrm>
            <a:prstGeom prst="rect">
              <a:avLst/>
            </a:prstGeom>
            <a:solidFill>
              <a:schemeClr val="accent6">
                <a:lumMod val="60000"/>
                <a:lumOff val="40000"/>
              </a:schemeClr>
            </a:solidFill>
            <a:ln w="38100">
              <a:solidFill>
                <a:schemeClr val="tx2">
                  <a:lumMod val="60000"/>
                  <a:lumOff val="4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solidFill>
                  <a:schemeClr val="tx1"/>
                </a:solidFill>
                <a:latin typeface="Times New Roman" panose="02020603050405020304" pitchFamily="18" charset="0"/>
                <a:cs typeface="Times New Roman" panose="02020603050405020304" pitchFamily="18" charset="0"/>
              </a:endParaRPr>
            </a:p>
          </p:txBody>
        </p:sp>
        <p:sp>
          <p:nvSpPr>
            <p:cNvPr id="16" name="TextBox 15"/>
            <p:cNvSpPr txBox="1"/>
            <p:nvPr/>
          </p:nvSpPr>
          <p:spPr>
            <a:xfrm>
              <a:off x="2385455" y="6949771"/>
              <a:ext cx="7875019" cy="5716049"/>
            </a:xfrm>
            <a:prstGeom prst="rect">
              <a:avLst/>
            </a:prstGeom>
            <a:noFill/>
          </p:spPr>
          <p:txBody>
            <a:bodyPr wrap="square" rtlCol="0">
              <a:spAutoFit/>
            </a:bodyPr>
            <a:lstStyle/>
            <a:p>
              <a:pPr algn="just">
                <a:lnSpc>
                  <a:spcPct val="120000"/>
                </a:lnSpc>
              </a:pPr>
              <a:r>
                <a:rPr lang="vi-VN" sz="2800" smtClean="0">
                  <a:latin typeface="Times New Roman" panose="02020603050405020304" pitchFamily="18" charset="0"/>
                  <a:cs typeface="Times New Roman" panose="02020603050405020304" pitchFamily="18" charset="0"/>
                </a:rPr>
                <a:t>Cho </a:t>
              </a:r>
              <a:r>
                <a:rPr lang="vi-VN" sz="2800">
                  <a:latin typeface="Times New Roman" panose="02020603050405020304" pitchFamily="18" charset="0"/>
                  <a:cs typeface="Times New Roman" panose="02020603050405020304" pitchFamily="18" charset="0"/>
                </a:rPr>
                <a:t>người đọc thấy sự am hiểu, nghiên cứu kĩ của mình về vẻ đẹp nghệ thuật, nội dung tư tưởng của bài thơ Cảnh khuya; thể hiện niềm tự hào, ngưỡng mộ, khâm phục của Lê Trí Viễn dành cho Chủ tịch Hồ Chí Minh. </a:t>
              </a:r>
              <a:endParaRPr lang="vi-VN" sz="2800" b="1" dirty="0">
                <a:latin typeface="Times New Roman" panose="02020603050405020304" pitchFamily="18" charset="0"/>
                <a:cs typeface="Times New Roman" panose="02020603050405020304" pitchFamily="18" charset="0"/>
              </a:endParaRPr>
            </a:p>
          </p:txBody>
        </p:sp>
      </p:grpSp>
    </p:spTree>
    <p:extLst>
      <p:ext uri="{BB962C8B-B14F-4D97-AF65-F5344CB8AC3E}">
        <p14:creationId xmlns:p14="http://schemas.microsoft.com/office/powerpoint/2010/main" val="422927666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circle(in)">
                                      <p:cBhvr>
                                        <p:cTn id="12"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1EFA89DB-5CCA-49F1-BC57-5E4D58D2D69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17047" y="-302309"/>
            <a:ext cx="2609851" cy="2609851"/>
          </a:xfrm>
          <a:prstGeom prst="rect">
            <a:avLst/>
          </a:prstGeom>
        </p:spPr>
      </p:pic>
      <p:sp>
        <p:nvSpPr>
          <p:cNvPr id="2" name="Rectangle 1"/>
          <p:cNvSpPr/>
          <p:nvPr/>
        </p:nvSpPr>
        <p:spPr>
          <a:xfrm>
            <a:off x="950662" y="224044"/>
            <a:ext cx="8760266" cy="1938992"/>
          </a:xfrm>
          <a:prstGeom prst="rect">
            <a:avLst/>
          </a:prstGeom>
        </p:spPr>
        <p:txBody>
          <a:bodyPr wrap="square">
            <a:spAutoFit/>
          </a:bodyPr>
          <a:lstStyle/>
          <a:p>
            <a:pPr algn="ctr"/>
            <a:r>
              <a:rPr lang="vi-VN" sz="4000" b="1">
                <a:solidFill>
                  <a:schemeClr val="bg1"/>
                </a:solidFill>
                <a:latin typeface="Times New Roman" panose="02020603050405020304" pitchFamily="18" charset="0"/>
                <a:cs typeface="Times New Roman" panose="02020603050405020304" pitchFamily="18" charset="0"/>
              </a:rPr>
              <a:t>BẢNG KIỂM ĐÁNH GIÁ SẢN PHẨM TRÌNH BÀY NỘI DUNG THẢO LUẬN CỦA CÁC NHÓM</a:t>
            </a:r>
            <a:endParaRPr lang="en-GB" sz="4000">
              <a:solidFill>
                <a:schemeClr val="bg1"/>
              </a:solidFill>
              <a:latin typeface="Times New Roman" panose="02020603050405020304" pitchFamily="18" charset="0"/>
              <a:cs typeface="Times New Roman" panose="02020603050405020304" pitchFamily="18" charset="0"/>
            </a:endParaRPr>
          </a:p>
        </p:txBody>
      </p:sp>
      <p:graphicFrame>
        <p:nvGraphicFramePr>
          <p:cNvPr id="7" name="Table 6"/>
          <p:cNvGraphicFramePr>
            <a:graphicFrameLocks noGrp="1"/>
          </p:cNvGraphicFramePr>
          <p:nvPr>
            <p:extLst>
              <p:ext uri="{D42A27DB-BD31-4B8C-83A1-F6EECF244321}">
                <p14:modId xmlns:p14="http://schemas.microsoft.com/office/powerpoint/2010/main" val="970570721"/>
              </p:ext>
            </p:extLst>
          </p:nvPr>
        </p:nvGraphicFramePr>
        <p:xfrm>
          <a:off x="706372" y="2568734"/>
          <a:ext cx="10515600" cy="3693352"/>
        </p:xfrm>
        <a:graphic>
          <a:graphicData uri="http://schemas.openxmlformats.org/drawingml/2006/table">
            <a:tbl>
              <a:tblPr firstRow="1" firstCol="1" bandRow="1">
                <a:effectLst>
                  <a:outerShdw blurRad="50800" dist="38100" dir="2700000" algn="tl" rotWithShape="0">
                    <a:prstClr val="black">
                      <a:alpha val="40000"/>
                    </a:prstClr>
                  </a:outerShdw>
                </a:effectLst>
                <a:tableStyleId>{10A1B5D5-9B99-4C35-A422-299274C87663}</a:tableStyleId>
              </a:tblPr>
              <a:tblGrid>
                <a:gridCol w="820217">
                  <a:extLst>
                    <a:ext uri="{9D8B030D-6E8A-4147-A177-3AD203B41FA5}">
                      <a16:colId xmlns:a16="http://schemas.microsoft.com/office/drawing/2014/main" val="20000"/>
                    </a:ext>
                  </a:extLst>
                </a:gridCol>
                <a:gridCol w="6769943">
                  <a:extLst>
                    <a:ext uri="{9D8B030D-6E8A-4147-A177-3AD203B41FA5}">
                      <a16:colId xmlns:a16="http://schemas.microsoft.com/office/drawing/2014/main" val="20001"/>
                    </a:ext>
                  </a:extLst>
                </a:gridCol>
                <a:gridCol w="1149220">
                  <a:extLst>
                    <a:ext uri="{9D8B030D-6E8A-4147-A177-3AD203B41FA5}">
                      <a16:colId xmlns:a16="http://schemas.microsoft.com/office/drawing/2014/main" val="20002"/>
                    </a:ext>
                  </a:extLst>
                </a:gridCol>
                <a:gridCol w="1776220">
                  <a:extLst>
                    <a:ext uri="{9D8B030D-6E8A-4147-A177-3AD203B41FA5}">
                      <a16:colId xmlns:a16="http://schemas.microsoft.com/office/drawing/2014/main" val="20003"/>
                    </a:ext>
                  </a:extLst>
                </a:gridCol>
              </a:tblGrid>
              <a:tr h="0">
                <a:tc>
                  <a:txBody>
                    <a:bodyPr/>
                    <a:lstStyle/>
                    <a:p>
                      <a:pPr algn="ctr">
                        <a:lnSpc>
                          <a:spcPct val="115000"/>
                        </a:lnSpc>
                        <a:spcAft>
                          <a:spcPts val="0"/>
                        </a:spcAft>
                      </a:pPr>
                      <a:r>
                        <a:rPr lang="vi-VN" sz="2400">
                          <a:effectLst/>
                          <a:latin typeface="Times New Roman" panose="02020603050405020304" pitchFamily="18" charset="0"/>
                          <a:cs typeface="Times New Roman" panose="02020603050405020304" pitchFamily="18" charset="0"/>
                        </a:rPr>
                        <a:t>STT </a:t>
                      </a:r>
                      <a:endParaRPr lang="en-GB"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15000"/>
                        </a:lnSpc>
                        <a:spcAft>
                          <a:spcPts val="0"/>
                        </a:spcAft>
                      </a:pPr>
                      <a:r>
                        <a:rPr lang="vi-VN" sz="2400">
                          <a:effectLst/>
                          <a:latin typeface="Times New Roman" panose="02020603050405020304" pitchFamily="18" charset="0"/>
                          <a:cs typeface="Times New Roman" panose="02020603050405020304" pitchFamily="18" charset="0"/>
                        </a:rPr>
                        <a:t>Tiêu chí </a:t>
                      </a:r>
                      <a:endParaRPr lang="en-GB"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15000"/>
                        </a:lnSpc>
                        <a:spcAft>
                          <a:spcPts val="0"/>
                        </a:spcAft>
                      </a:pPr>
                      <a:r>
                        <a:rPr lang="vi-VN" sz="2400">
                          <a:effectLst/>
                          <a:latin typeface="Times New Roman" panose="02020603050405020304" pitchFamily="18" charset="0"/>
                          <a:cs typeface="Times New Roman" panose="02020603050405020304" pitchFamily="18" charset="0"/>
                        </a:rPr>
                        <a:t>Xuất hiện </a:t>
                      </a:r>
                      <a:endParaRPr lang="en-GB"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15000"/>
                        </a:lnSpc>
                        <a:spcAft>
                          <a:spcPts val="0"/>
                        </a:spcAft>
                      </a:pPr>
                      <a:r>
                        <a:rPr lang="vi-VN" sz="2400">
                          <a:effectLst/>
                          <a:latin typeface="Times New Roman" panose="02020603050405020304" pitchFamily="18" charset="0"/>
                          <a:cs typeface="Times New Roman" panose="02020603050405020304" pitchFamily="18" charset="0"/>
                        </a:rPr>
                        <a:t>Không xuất</a:t>
                      </a:r>
                      <a:br>
                        <a:rPr lang="vi-VN" sz="2400">
                          <a:effectLst/>
                          <a:latin typeface="Times New Roman" panose="02020603050405020304" pitchFamily="18" charset="0"/>
                          <a:cs typeface="Times New Roman" panose="02020603050405020304" pitchFamily="18" charset="0"/>
                        </a:rPr>
                      </a:br>
                      <a:r>
                        <a:rPr lang="vi-VN" sz="2400">
                          <a:effectLst/>
                          <a:latin typeface="Times New Roman" panose="02020603050405020304" pitchFamily="18" charset="0"/>
                          <a:cs typeface="Times New Roman" panose="02020603050405020304" pitchFamily="18" charset="0"/>
                        </a:rPr>
                        <a:t>hiện</a:t>
                      </a:r>
                      <a:endParaRPr lang="en-GB"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0"/>
                  </a:ext>
                </a:extLst>
              </a:tr>
              <a:tr h="0">
                <a:tc>
                  <a:txBody>
                    <a:bodyPr/>
                    <a:lstStyle/>
                    <a:p>
                      <a:pPr algn="ctr">
                        <a:lnSpc>
                          <a:spcPct val="115000"/>
                        </a:lnSpc>
                        <a:spcAft>
                          <a:spcPts val="0"/>
                        </a:spcAft>
                      </a:pPr>
                      <a:r>
                        <a:rPr lang="en-US" sz="2400">
                          <a:effectLst/>
                          <a:latin typeface="Times New Roman" panose="02020603050405020304" pitchFamily="18" charset="0"/>
                          <a:cs typeface="Times New Roman" panose="02020603050405020304" pitchFamily="18" charset="0"/>
                        </a:rPr>
                        <a:t>1</a:t>
                      </a:r>
                      <a:endParaRPr lang="en-GB"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just">
                        <a:lnSpc>
                          <a:spcPct val="115000"/>
                        </a:lnSpc>
                        <a:spcAft>
                          <a:spcPts val="0"/>
                        </a:spcAft>
                      </a:pPr>
                      <a:r>
                        <a:rPr lang="en-US" sz="2400">
                          <a:effectLst/>
                          <a:latin typeface="Times New Roman" panose="02020603050405020304" pitchFamily="18" charset="0"/>
                          <a:cs typeface="Times New Roman" panose="02020603050405020304" pitchFamily="18" charset="0"/>
                        </a:rPr>
                        <a:t>Thể hiện nội dung sơ sài, nghèo nàn.</a:t>
                      </a:r>
                      <a:endParaRPr lang="en-GB"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15000"/>
                        </a:lnSpc>
                        <a:spcAft>
                          <a:spcPts val="0"/>
                        </a:spcAft>
                      </a:pPr>
                      <a:r>
                        <a:rPr lang="vi-VN" sz="2400">
                          <a:effectLst/>
                          <a:latin typeface="Times New Roman" panose="02020603050405020304" pitchFamily="18" charset="0"/>
                          <a:cs typeface="Times New Roman" panose="02020603050405020304" pitchFamily="18" charset="0"/>
                        </a:rPr>
                        <a:t> </a:t>
                      </a:r>
                      <a:endParaRPr lang="en-GB"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15000"/>
                        </a:lnSpc>
                        <a:spcAft>
                          <a:spcPts val="0"/>
                        </a:spcAft>
                      </a:pPr>
                      <a:r>
                        <a:rPr lang="vi-VN" sz="2400">
                          <a:effectLst/>
                          <a:latin typeface="Times New Roman" panose="02020603050405020304" pitchFamily="18" charset="0"/>
                          <a:cs typeface="Times New Roman" panose="02020603050405020304" pitchFamily="18" charset="0"/>
                        </a:rPr>
                        <a:t> </a:t>
                      </a:r>
                      <a:endParaRPr lang="en-GB"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1"/>
                  </a:ext>
                </a:extLst>
              </a:tr>
              <a:tr h="0">
                <a:tc>
                  <a:txBody>
                    <a:bodyPr/>
                    <a:lstStyle/>
                    <a:p>
                      <a:pPr algn="ctr">
                        <a:lnSpc>
                          <a:spcPct val="115000"/>
                        </a:lnSpc>
                        <a:spcAft>
                          <a:spcPts val="0"/>
                        </a:spcAft>
                      </a:pPr>
                      <a:r>
                        <a:rPr lang="en-US" sz="2400">
                          <a:effectLst/>
                          <a:latin typeface="Times New Roman" panose="02020603050405020304" pitchFamily="18" charset="0"/>
                          <a:cs typeface="Times New Roman" panose="02020603050405020304" pitchFamily="18" charset="0"/>
                        </a:rPr>
                        <a:t>2</a:t>
                      </a:r>
                      <a:endParaRPr lang="en-GB"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just">
                        <a:lnSpc>
                          <a:spcPct val="115000"/>
                        </a:lnSpc>
                        <a:spcAft>
                          <a:spcPts val="0"/>
                        </a:spcAft>
                      </a:pPr>
                      <a:r>
                        <a:rPr lang="en-US" sz="2400">
                          <a:effectLst/>
                          <a:latin typeface="Times New Roman" panose="02020603050405020304" pitchFamily="18" charset="0"/>
                          <a:cs typeface="Times New Roman" panose="02020603050405020304" pitchFamily="18" charset="0"/>
                        </a:rPr>
                        <a:t>Thể hiện được đúng đủ nội dung.</a:t>
                      </a:r>
                      <a:endParaRPr lang="en-GB"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nSpc>
                          <a:spcPct val="107000"/>
                        </a:lnSpc>
                      </a:pPr>
                      <a:endParaRPr lang="en-GB" sz="2400">
                        <a:effectLst/>
                        <a:latin typeface="Times New Roman" panose="02020603050405020304" pitchFamily="18" charset="0"/>
                        <a:cs typeface="Times New Roman" panose="02020603050405020304" pitchFamily="18" charset="0"/>
                      </a:endParaRPr>
                    </a:p>
                  </a:txBody>
                  <a:tcPr marL="68580" marR="68580" marT="0" marB="0" anchor="ctr"/>
                </a:tc>
                <a:tc>
                  <a:txBody>
                    <a:bodyPr/>
                    <a:lstStyle/>
                    <a:p>
                      <a:pPr>
                        <a:lnSpc>
                          <a:spcPct val="107000"/>
                        </a:lnSpc>
                      </a:pPr>
                      <a:endParaRPr lang="en-GB" sz="2400">
                        <a:effectLst/>
                        <a:latin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2"/>
                  </a:ext>
                </a:extLst>
              </a:tr>
              <a:tr h="0">
                <a:tc>
                  <a:txBody>
                    <a:bodyPr/>
                    <a:lstStyle/>
                    <a:p>
                      <a:pPr algn="ctr">
                        <a:lnSpc>
                          <a:spcPct val="115000"/>
                        </a:lnSpc>
                        <a:spcAft>
                          <a:spcPts val="0"/>
                        </a:spcAft>
                      </a:pPr>
                      <a:r>
                        <a:rPr lang="en-US" sz="2400">
                          <a:effectLst/>
                          <a:latin typeface="Times New Roman" panose="02020603050405020304" pitchFamily="18" charset="0"/>
                          <a:cs typeface="Times New Roman" panose="02020603050405020304" pitchFamily="18" charset="0"/>
                        </a:rPr>
                        <a:t>3</a:t>
                      </a:r>
                      <a:endParaRPr lang="en-GB"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just">
                        <a:lnSpc>
                          <a:spcPct val="115000"/>
                        </a:lnSpc>
                        <a:spcAft>
                          <a:spcPts val="0"/>
                        </a:spcAft>
                      </a:pPr>
                      <a:r>
                        <a:rPr lang="en-US" sz="2400">
                          <a:effectLst/>
                          <a:latin typeface="Times New Roman" panose="02020603050405020304" pitchFamily="18" charset="0"/>
                          <a:cs typeface="Times New Roman" panose="02020603050405020304" pitchFamily="18" charset="0"/>
                        </a:rPr>
                        <a:t>Thể hiện được sâu sắc nội dung.</a:t>
                      </a:r>
                      <a:endParaRPr lang="en-GB"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15000"/>
                        </a:lnSpc>
                        <a:spcAft>
                          <a:spcPts val="0"/>
                        </a:spcAft>
                      </a:pPr>
                      <a:r>
                        <a:rPr lang="vi-VN" sz="2400">
                          <a:effectLst/>
                          <a:latin typeface="Times New Roman" panose="02020603050405020304" pitchFamily="18" charset="0"/>
                          <a:cs typeface="Times New Roman" panose="02020603050405020304" pitchFamily="18" charset="0"/>
                        </a:rPr>
                        <a:t> </a:t>
                      </a:r>
                      <a:endParaRPr lang="en-GB"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15000"/>
                        </a:lnSpc>
                        <a:spcAft>
                          <a:spcPts val="0"/>
                        </a:spcAft>
                      </a:pPr>
                      <a:r>
                        <a:rPr lang="vi-VN" sz="2400">
                          <a:effectLst/>
                          <a:latin typeface="Times New Roman" panose="02020603050405020304" pitchFamily="18" charset="0"/>
                          <a:cs typeface="Times New Roman" panose="02020603050405020304" pitchFamily="18" charset="0"/>
                        </a:rPr>
                        <a:t> </a:t>
                      </a:r>
                      <a:endParaRPr lang="en-GB"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3"/>
                  </a:ext>
                </a:extLst>
              </a:tr>
              <a:tr h="0">
                <a:tc>
                  <a:txBody>
                    <a:bodyPr/>
                    <a:lstStyle/>
                    <a:p>
                      <a:pPr algn="ctr">
                        <a:lnSpc>
                          <a:spcPct val="115000"/>
                        </a:lnSpc>
                        <a:spcAft>
                          <a:spcPts val="0"/>
                        </a:spcAft>
                      </a:pPr>
                      <a:r>
                        <a:rPr lang="en-US" sz="2400">
                          <a:effectLst/>
                          <a:latin typeface="Times New Roman" panose="02020603050405020304" pitchFamily="18" charset="0"/>
                          <a:cs typeface="Times New Roman" panose="02020603050405020304" pitchFamily="18" charset="0"/>
                        </a:rPr>
                        <a:t>4</a:t>
                      </a:r>
                      <a:endParaRPr lang="en-GB"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just">
                        <a:lnSpc>
                          <a:spcPct val="115000"/>
                        </a:lnSpc>
                        <a:spcAft>
                          <a:spcPts val="0"/>
                        </a:spcAft>
                      </a:pPr>
                      <a:r>
                        <a:rPr lang="en-US" sz="2400">
                          <a:effectLst/>
                          <a:latin typeface="Times New Roman" panose="02020603050405020304" pitchFamily="18" charset="0"/>
                          <a:cs typeface="Times New Roman" panose="02020603050405020304" pitchFamily="18" charset="0"/>
                        </a:rPr>
                        <a:t>Thuyết trình đơn điệu, kém hấp dẫn.</a:t>
                      </a:r>
                      <a:endParaRPr lang="en-GB"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nSpc>
                          <a:spcPct val="107000"/>
                        </a:lnSpc>
                      </a:pPr>
                      <a:endParaRPr lang="en-GB" sz="2400">
                        <a:effectLst/>
                        <a:latin typeface="Times New Roman" panose="02020603050405020304" pitchFamily="18" charset="0"/>
                        <a:cs typeface="Times New Roman" panose="02020603050405020304" pitchFamily="18" charset="0"/>
                      </a:endParaRPr>
                    </a:p>
                  </a:txBody>
                  <a:tcPr marL="68580" marR="68580" marT="0" marB="0" anchor="ctr"/>
                </a:tc>
                <a:tc>
                  <a:txBody>
                    <a:bodyPr/>
                    <a:lstStyle/>
                    <a:p>
                      <a:pPr>
                        <a:lnSpc>
                          <a:spcPct val="107000"/>
                        </a:lnSpc>
                      </a:pPr>
                      <a:endParaRPr lang="en-GB" sz="2400">
                        <a:effectLst/>
                        <a:latin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4"/>
                  </a:ext>
                </a:extLst>
              </a:tr>
              <a:tr h="0">
                <a:tc>
                  <a:txBody>
                    <a:bodyPr/>
                    <a:lstStyle/>
                    <a:p>
                      <a:pPr algn="ctr">
                        <a:lnSpc>
                          <a:spcPct val="115000"/>
                        </a:lnSpc>
                        <a:spcAft>
                          <a:spcPts val="0"/>
                        </a:spcAft>
                      </a:pPr>
                      <a:r>
                        <a:rPr lang="en-US" sz="2400">
                          <a:effectLst/>
                          <a:latin typeface="Times New Roman" panose="02020603050405020304" pitchFamily="18" charset="0"/>
                          <a:cs typeface="Times New Roman" panose="02020603050405020304" pitchFamily="18" charset="0"/>
                        </a:rPr>
                        <a:t>5</a:t>
                      </a:r>
                      <a:endParaRPr lang="en-GB"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just">
                        <a:lnSpc>
                          <a:spcPct val="115000"/>
                        </a:lnSpc>
                        <a:spcAft>
                          <a:spcPts val="0"/>
                        </a:spcAft>
                      </a:pPr>
                      <a:r>
                        <a:rPr lang="en-US" sz="2400">
                          <a:effectLst/>
                          <a:latin typeface="Times New Roman" panose="02020603050405020304" pitchFamily="18" charset="0"/>
                          <a:cs typeface="Times New Roman" panose="02020603050405020304" pitchFamily="18" charset="0"/>
                        </a:rPr>
                        <a:t>Thuyết trình sinh động, hấp dẫn, thuyết phục.</a:t>
                      </a:r>
                      <a:endParaRPr lang="en-GB"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15000"/>
                        </a:lnSpc>
                        <a:spcAft>
                          <a:spcPts val="0"/>
                        </a:spcAft>
                      </a:pPr>
                      <a:r>
                        <a:rPr lang="vi-VN" sz="2400">
                          <a:effectLst/>
                          <a:latin typeface="Times New Roman" panose="02020603050405020304" pitchFamily="18" charset="0"/>
                          <a:cs typeface="Times New Roman" panose="02020603050405020304" pitchFamily="18" charset="0"/>
                        </a:rPr>
                        <a:t> </a:t>
                      </a:r>
                      <a:endParaRPr lang="en-GB"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15000"/>
                        </a:lnSpc>
                        <a:spcAft>
                          <a:spcPts val="0"/>
                        </a:spcAft>
                      </a:pPr>
                      <a:r>
                        <a:rPr lang="vi-VN" sz="2400">
                          <a:effectLst/>
                          <a:latin typeface="Times New Roman" panose="02020603050405020304" pitchFamily="18" charset="0"/>
                          <a:cs typeface="Times New Roman" panose="02020603050405020304" pitchFamily="18" charset="0"/>
                        </a:rPr>
                        <a:t> </a:t>
                      </a:r>
                      <a:endParaRPr lang="en-GB"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5"/>
                  </a:ext>
                </a:extLst>
              </a:tr>
              <a:tr h="0">
                <a:tc>
                  <a:txBody>
                    <a:bodyPr/>
                    <a:lstStyle/>
                    <a:p>
                      <a:pPr algn="ctr">
                        <a:lnSpc>
                          <a:spcPct val="115000"/>
                        </a:lnSpc>
                        <a:spcAft>
                          <a:spcPts val="0"/>
                        </a:spcAft>
                      </a:pPr>
                      <a:r>
                        <a:rPr lang="en-US" sz="2400">
                          <a:effectLst/>
                          <a:latin typeface="Times New Roman" panose="02020603050405020304" pitchFamily="18" charset="0"/>
                          <a:cs typeface="Times New Roman" panose="02020603050405020304" pitchFamily="18" charset="0"/>
                        </a:rPr>
                        <a:t>6</a:t>
                      </a:r>
                      <a:endParaRPr lang="en-GB"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just">
                        <a:lnSpc>
                          <a:spcPct val="115000"/>
                        </a:lnSpc>
                        <a:spcAft>
                          <a:spcPts val="0"/>
                        </a:spcAft>
                      </a:pPr>
                      <a:r>
                        <a:rPr lang="en-US" sz="2400">
                          <a:effectLst/>
                          <a:latin typeface="Times New Roman" panose="02020603050405020304" pitchFamily="18" charset="0"/>
                          <a:cs typeface="Times New Roman" panose="02020603050405020304" pitchFamily="18" charset="0"/>
                        </a:rPr>
                        <a:t>Cách thức thể hiện và nội dung hài hòa để lại ấn tượng sâu sắc với các bạn.</a:t>
                      </a:r>
                      <a:endParaRPr lang="en-GB"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nSpc>
                          <a:spcPct val="107000"/>
                        </a:lnSpc>
                      </a:pPr>
                      <a:endParaRPr lang="en-GB" sz="2400">
                        <a:effectLst/>
                        <a:latin typeface="Times New Roman" panose="02020603050405020304" pitchFamily="18" charset="0"/>
                        <a:cs typeface="Times New Roman" panose="02020603050405020304" pitchFamily="18" charset="0"/>
                      </a:endParaRPr>
                    </a:p>
                  </a:txBody>
                  <a:tcPr marL="68580" marR="68580" marT="0" marB="0" anchor="ctr"/>
                </a:tc>
                <a:tc>
                  <a:txBody>
                    <a:bodyPr/>
                    <a:lstStyle/>
                    <a:p>
                      <a:pPr>
                        <a:lnSpc>
                          <a:spcPct val="107000"/>
                        </a:lnSpc>
                      </a:pPr>
                      <a:endParaRPr lang="en-GB" sz="2400">
                        <a:effectLst/>
                        <a:latin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241262453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circle(in)">
                                      <p:cBhvr>
                                        <p:cTn id="21"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杯子, 植物&#10;&#10;已生成高可信度的说明">
            <a:extLst>
              <a:ext uri="{FF2B5EF4-FFF2-40B4-BE49-F238E27FC236}">
                <a16:creationId xmlns:a16="http://schemas.microsoft.com/office/drawing/2014/main" id="{718AFCB4-2463-4635-80D0-0C3D8200A43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4678866"/>
            <a:ext cx="2476499" cy="2179134"/>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60704" y="-1126050"/>
            <a:ext cx="9601200" cy="8749284"/>
          </a:xfrm>
          <a:prstGeom prst="rect">
            <a:avLst/>
          </a:prstGeom>
        </p:spPr>
      </p:pic>
      <p:pic>
        <p:nvPicPr>
          <p:cNvPr id="18" name="图片 2">
            <a:extLst>
              <a:ext uri="{FF2B5EF4-FFF2-40B4-BE49-F238E27FC236}">
                <a16:creationId xmlns:a16="http://schemas.microsoft.com/office/drawing/2014/main" id="{1EFA89DB-5CCA-49F1-BC57-5E4D58D2D69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880853" y="-350521"/>
            <a:ext cx="2609851" cy="2609851"/>
          </a:xfrm>
          <a:prstGeom prst="rect">
            <a:avLst/>
          </a:prstGeom>
        </p:spPr>
      </p:pic>
      <p:sp>
        <p:nvSpPr>
          <p:cNvPr id="4" name="Rectangle 3"/>
          <p:cNvSpPr/>
          <p:nvPr/>
        </p:nvSpPr>
        <p:spPr>
          <a:xfrm>
            <a:off x="2545080" y="1971319"/>
            <a:ext cx="6096000" cy="2554545"/>
          </a:xfrm>
          <a:prstGeom prst="rect">
            <a:avLst/>
          </a:prstGeom>
        </p:spPr>
        <p:txBody>
          <a:bodyPr>
            <a:spAutoFit/>
          </a:bodyPr>
          <a:lstStyle/>
          <a:p>
            <a:pPr algn="just"/>
            <a:r>
              <a:rPr lang="vi-VN" sz="3200" smtClean="0">
                <a:solidFill>
                  <a:srgbClr val="0D0D0D"/>
                </a:solidFill>
                <a:latin typeface="Times New Roman" panose="02020603050405020304" pitchFamily="18" charset="0"/>
                <a:ea typeface="Arial" panose="020B0604020202020204" pitchFamily="34" charset="0"/>
              </a:rPr>
              <a:t>E</a:t>
            </a:r>
            <a:r>
              <a:rPr lang="nl-NL" sz="3200" smtClean="0">
                <a:solidFill>
                  <a:srgbClr val="0D0D0D"/>
                </a:solidFill>
                <a:latin typeface="Times New Roman" panose="02020603050405020304" pitchFamily="18" charset="0"/>
                <a:ea typeface="Arial" panose="020B0604020202020204" pitchFamily="34" charset="0"/>
              </a:rPr>
              <a:t>m </a:t>
            </a:r>
            <a:r>
              <a:rPr lang="nl-NL" sz="3200">
                <a:solidFill>
                  <a:srgbClr val="0D0D0D"/>
                </a:solidFill>
                <a:latin typeface="Times New Roman" panose="02020603050405020304" pitchFamily="18" charset="0"/>
                <a:ea typeface="Arial" panose="020B0604020202020204" pitchFamily="34" charset="0"/>
              </a:rPr>
              <a:t>đã học bài thơ </a:t>
            </a:r>
            <a:r>
              <a:rPr lang="nl-NL" sz="3200" b="1" i="1">
                <a:solidFill>
                  <a:srgbClr val="0D0D0D"/>
                </a:solidFill>
                <a:latin typeface="Times New Roman" panose="02020603050405020304" pitchFamily="18" charset="0"/>
                <a:ea typeface="Arial" panose="020B0604020202020204" pitchFamily="34" charset="0"/>
              </a:rPr>
              <a:t>“</a:t>
            </a:r>
            <a:r>
              <a:rPr lang="vi-VN" sz="3200" b="1" i="1">
                <a:solidFill>
                  <a:srgbClr val="0D0D0D"/>
                </a:solidFill>
                <a:latin typeface="Times New Roman" panose="02020603050405020304" pitchFamily="18" charset="0"/>
                <a:ea typeface="Arial" panose="020B0604020202020204" pitchFamily="34" charset="0"/>
              </a:rPr>
              <a:t>Cảnh khuya</a:t>
            </a:r>
            <a:r>
              <a:rPr lang="nl-NL" sz="3200" b="1" i="1">
                <a:solidFill>
                  <a:srgbClr val="0D0D0D"/>
                </a:solidFill>
                <a:latin typeface="Times New Roman" panose="02020603050405020304" pitchFamily="18" charset="0"/>
                <a:ea typeface="Arial" panose="020B0604020202020204" pitchFamily="34" charset="0"/>
              </a:rPr>
              <a:t>” </a:t>
            </a:r>
            <a:r>
              <a:rPr lang="nl-NL" sz="3200">
                <a:solidFill>
                  <a:srgbClr val="0D0D0D"/>
                </a:solidFill>
                <a:latin typeface="Times New Roman" panose="02020603050405020304" pitchFamily="18" charset="0"/>
                <a:ea typeface="Arial" panose="020B0604020202020204" pitchFamily="34" charset="0"/>
              </a:rPr>
              <a:t>(</a:t>
            </a:r>
            <a:r>
              <a:rPr lang="vi-VN" sz="3200">
                <a:solidFill>
                  <a:srgbClr val="0D0D0D"/>
                </a:solidFill>
                <a:latin typeface="Times New Roman" panose="02020603050405020304" pitchFamily="18" charset="0"/>
                <a:ea typeface="Arial" panose="020B0604020202020204" pitchFamily="34" charset="0"/>
              </a:rPr>
              <a:t>Hồ Chí Minh</a:t>
            </a:r>
            <a:r>
              <a:rPr lang="nl-NL" sz="3200">
                <a:solidFill>
                  <a:srgbClr val="0D0D0D"/>
                </a:solidFill>
                <a:latin typeface="Times New Roman" panose="02020603050405020304" pitchFamily="18" charset="0"/>
                <a:ea typeface="Arial" panose="020B0604020202020204" pitchFamily="34" charset="0"/>
              </a:rPr>
              <a:t>). Hãy đọc thuộc bài thơ và nêu cảm nhận của em về một câu thơ/ hình ảnh thơ mà em ấn tượng nhất trong bài thơ.</a:t>
            </a:r>
            <a:endParaRPr lang="en-GB" sz="4400"/>
          </a:p>
        </p:txBody>
      </p:sp>
    </p:spTree>
    <p:extLst>
      <p:ext uri="{BB962C8B-B14F-4D97-AF65-F5344CB8AC3E}">
        <p14:creationId xmlns:p14="http://schemas.microsoft.com/office/powerpoint/2010/main" val="315133285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circle(in)">
                                      <p:cBhvr>
                                        <p:cTn id="14" dur="2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2" descr="图片包含 杯子, 植物&#10;&#10;已生成高可信度的说明">
            <a:extLst>
              <a:ext uri="{FF2B5EF4-FFF2-40B4-BE49-F238E27FC236}">
                <a16:creationId xmlns:a16="http://schemas.microsoft.com/office/drawing/2014/main" id="{718AFCB4-2463-4635-80D0-0C3D8200A43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88092" y="4842923"/>
            <a:ext cx="1995372" cy="2048256"/>
          </a:xfrm>
          <a:prstGeom prst="rect">
            <a:avLst/>
          </a:prstGeom>
        </p:spPr>
      </p:pic>
      <p:pic>
        <p:nvPicPr>
          <p:cNvPr id="9" name="图片 2">
            <a:extLst>
              <a:ext uri="{FF2B5EF4-FFF2-40B4-BE49-F238E27FC236}">
                <a16:creationId xmlns:a16="http://schemas.microsoft.com/office/drawing/2014/main" id="{1EFA89DB-5CCA-49F1-BC57-5E4D58D2D69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80853" y="-350521"/>
            <a:ext cx="2609851" cy="2609851"/>
          </a:xfrm>
          <a:prstGeom prst="rect">
            <a:avLst/>
          </a:prstGeom>
        </p:spPr>
      </p:pic>
      <p:graphicFrame>
        <p:nvGraphicFramePr>
          <p:cNvPr id="3" name="Table 2"/>
          <p:cNvGraphicFramePr>
            <a:graphicFrameLocks noGrp="1"/>
          </p:cNvGraphicFramePr>
          <p:nvPr>
            <p:extLst>
              <p:ext uri="{D42A27DB-BD31-4B8C-83A1-F6EECF244321}">
                <p14:modId xmlns:p14="http://schemas.microsoft.com/office/powerpoint/2010/main" val="1592646795"/>
              </p:ext>
            </p:extLst>
          </p:nvPr>
        </p:nvGraphicFramePr>
        <p:xfrm>
          <a:off x="466344" y="1221899"/>
          <a:ext cx="9610344" cy="5468112"/>
        </p:xfrm>
        <a:graphic>
          <a:graphicData uri="http://schemas.openxmlformats.org/drawingml/2006/table">
            <a:tbl>
              <a:tblPr firstRow="1" firstCol="1" bandRow="1">
                <a:tableStyleId>{912C8C85-51F0-491E-9774-3900AFEF0FD7}</a:tableStyleId>
              </a:tblPr>
              <a:tblGrid>
                <a:gridCol w="7547493">
                  <a:extLst>
                    <a:ext uri="{9D8B030D-6E8A-4147-A177-3AD203B41FA5}">
                      <a16:colId xmlns:a16="http://schemas.microsoft.com/office/drawing/2014/main" val="20000"/>
                    </a:ext>
                  </a:extLst>
                </a:gridCol>
                <a:gridCol w="2062851">
                  <a:extLst>
                    <a:ext uri="{9D8B030D-6E8A-4147-A177-3AD203B41FA5}">
                      <a16:colId xmlns:a16="http://schemas.microsoft.com/office/drawing/2014/main" val="20001"/>
                    </a:ext>
                  </a:extLst>
                </a:gridCol>
              </a:tblGrid>
              <a:tr h="0">
                <a:tc gridSpan="2">
                  <a:txBody>
                    <a:bodyPr/>
                    <a:lstStyle/>
                    <a:p>
                      <a:pPr algn="ctr">
                        <a:lnSpc>
                          <a:spcPct val="115000"/>
                        </a:lnSpc>
                        <a:spcAft>
                          <a:spcPts val="0"/>
                        </a:spcAft>
                        <a:tabLst>
                          <a:tab pos="1386840" algn="l"/>
                        </a:tabLst>
                      </a:pPr>
                      <a:r>
                        <a:rPr lang="de-DE" sz="2400">
                          <a:solidFill>
                            <a:schemeClr val="bg1"/>
                          </a:solidFill>
                          <a:effectLst/>
                          <a:latin typeface="Times New Roman" panose="02020603050405020304" pitchFamily="18" charset="0"/>
                          <a:cs typeface="Times New Roman" panose="02020603050405020304" pitchFamily="18" charset="0"/>
                        </a:rPr>
                        <a:t>PHIẾU HỌC TẬP 06:</a:t>
                      </a:r>
                      <a:r>
                        <a:rPr lang="vi-VN" sz="2400">
                          <a:solidFill>
                            <a:schemeClr val="bg1"/>
                          </a:solidFill>
                          <a:effectLst/>
                          <a:latin typeface="Times New Roman" panose="02020603050405020304" pitchFamily="18" charset="0"/>
                          <a:cs typeface="Times New Roman" panose="02020603050405020304" pitchFamily="18" charset="0"/>
                        </a:rPr>
                        <a:t> Tìm hiểu nghệ thuật lập luận của VB</a:t>
                      </a:r>
                      <a:endParaRPr lang="en-GB" sz="24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hMerge="1">
                  <a:txBody>
                    <a:bodyPr/>
                    <a:lstStyle/>
                    <a:p>
                      <a:endParaRPr lang="en-GB"/>
                    </a:p>
                  </a:txBody>
                  <a:tcPr/>
                </a:tc>
                <a:extLst>
                  <a:ext uri="{0D108BD9-81ED-4DB2-BD59-A6C34878D82A}">
                    <a16:rowId xmlns:a16="http://schemas.microsoft.com/office/drawing/2014/main" val="10000"/>
                  </a:ext>
                </a:extLst>
              </a:tr>
              <a:tr h="0">
                <a:tc>
                  <a:txBody>
                    <a:bodyPr/>
                    <a:lstStyle/>
                    <a:p>
                      <a:pPr>
                        <a:lnSpc>
                          <a:spcPct val="115000"/>
                        </a:lnSpc>
                        <a:spcAft>
                          <a:spcPts val="0"/>
                        </a:spcAft>
                        <a:tabLst>
                          <a:tab pos="1386840" algn="l"/>
                        </a:tabLst>
                      </a:pPr>
                      <a:r>
                        <a:rPr lang="de-DE" sz="2400">
                          <a:solidFill>
                            <a:schemeClr val="bg1"/>
                          </a:solidFill>
                          <a:effectLst/>
                          <a:latin typeface="Times New Roman" panose="02020603050405020304" pitchFamily="18" charset="0"/>
                          <a:cs typeface="Times New Roman" panose="02020603050405020304" pitchFamily="18" charset="0"/>
                        </a:rPr>
                        <a:t>1. Cách mở đầu, dẫn dắt vấn đề</a:t>
                      </a:r>
                      <a:endParaRPr lang="en-GB" sz="24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nSpc>
                          <a:spcPct val="115000"/>
                        </a:lnSpc>
                        <a:spcAft>
                          <a:spcPts val="0"/>
                        </a:spcAft>
                        <a:tabLst>
                          <a:tab pos="1386840" algn="l"/>
                        </a:tabLst>
                      </a:pPr>
                      <a:r>
                        <a:rPr lang="de-DE" sz="2400" smtClean="0">
                          <a:solidFill>
                            <a:schemeClr val="bg1"/>
                          </a:solidFill>
                          <a:effectLst/>
                          <a:latin typeface="Times New Roman" panose="02020603050405020304" pitchFamily="18" charset="0"/>
                          <a:cs typeface="Times New Roman" panose="02020603050405020304" pitchFamily="18" charset="0"/>
                        </a:rPr>
                        <a:t>.....................</a:t>
                      </a:r>
                      <a:endParaRPr lang="en-GB" sz="24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0001"/>
                  </a:ext>
                </a:extLst>
              </a:tr>
              <a:tr h="0">
                <a:tc>
                  <a:txBody>
                    <a:bodyPr/>
                    <a:lstStyle/>
                    <a:p>
                      <a:pPr>
                        <a:lnSpc>
                          <a:spcPct val="115000"/>
                        </a:lnSpc>
                        <a:spcAft>
                          <a:spcPts val="0"/>
                        </a:spcAft>
                        <a:tabLst>
                          <a:tab pos="1386840" algn="l"/>
                        </a:tabLst>
                      </a:pPr>
                      <a:r>
                        <a:rPr lang="de-DE" sz="2400">
                          <a:solidFill>
                            <a:schemeClr val="bg1"/>
                          </a:solidFill>
                          <a:effectLst/>
                          <a:latin typeface="Times New Roman" panose="02020603050405020304" pitchFamily="18" charset="0"/>
                          <a:cs typeface="Times New Roman" panose="02020603050405020304" pitchFamily="18" charset="0"/>
                        </a:rPr>
                        <a:t>2. Cách tổ chức luận điểm, sử dụng lí lẽ</a:t>
                      </a:r>
                      <a:endParaRPr lang="en-GB" sz="24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nSpc>
                          <a:spcPct val="115000"/>
                        </a:lnSpc>
                        <a:spcAft>
                          <a:spcPts val="0"/>
                        </a:spcAft>
                      </a:pPr>
                      <a:r>
                        <a:rPr lang="de-DE" sz="2400" smtClean="0">
                          <a:solidFill>
                            <a:schemeClr val="bg1"/>
                          </a:solidFill>
                          <a:effectLst/>
                          <a:latin typeface="Times New Roman" panose="02020603050405020304" pitchFamily="18" charset="0"/>
                          <a:cs typeface="Times New Roman" panose="02020603050405020304" pitchFamily="18" charset="0"/>
                        </a:rPr>
                        <a:t>......................</a:t>
                      </a:r>
                      <a:endParaRPr lang="en-GB" sz="24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0002"/>
                  </a:ext>
                </a:extLst>
              </a:tr>
              <a:tr h="0">
                <a:tc>
                  <a:txBody>
                    <a:bodyPr/>
                    <a:lstStyle/>
                    <a:p>
                      <a:pPr>
                        <a:lnSpc>
                          <a:spcPct val="115000"/>
                        </a:lnSpc>
                        <a:spcAft>
                          <a:spcPts val="0"/>
                        </a:spcAft>
                        <a:tabLst>
                          <a:tab pos="1386840" algn="l"/>
                        </a:tabLst>
                      </a:pPr>
                      <a:r>
                        <a:rPr lang="de-DE" sz="2400">
                          <a:solidFill>
                            <a:schemeClr val="bg1"/>
                          </a:solidFill>
                          <a:effectLst/>
                          <a:latin typeface="Times New Roman" panose="02020603050405020304" pitchFamily="18" charset="0"/>
                          <a:cs typeface="Times New Roman" panose="02020603050405020304" pitchFamily="18" charset="0"/>
                        </a:rPr>
                        <a:t>3. Những cách nêu bằng chứng và phân tích bằng chứng</a:t>
                      </a:r>
                      <a:r>
                        <a:rPr lang="vi-VN" sz="2400">
                          <a:solidFill>
                            <a:schemeClr val="bg1"/>
                          </a:solidFill>
                          <a:effectLst/>
                          <a:latin typeface="Times New Roman" panose="02020603050405020304" pitchFamily="18" charset="0"/>
                          <a:cs typeface="Times New Roman" panose="02020603050405020304" pitchFamily="18" charset="0"/>
                        </a:rPr>
                        <a:t>.</a:t>
                      </a:r>
                      <a:endParaRPr lang="en-GB" sz="2400">
                        <a:solidFill>
                          <a:schemeClr val="bg1"/>
                        </a:solidFill>
                        <a:effectLst/>
                        <a:latin typeface="Times New Roman" panose="02020603050405020304" pitchFamily="18" charset="0"/>
                        <a:cs typeface="Times New Roman" panose="02020603050405020304" pitchFamily="18" charset="0"/>
                      </a:endParaRPr>
                    </a:p>
                    <a:p>
                      <a:pPr>
                        <a:lnSpc>
                          <a:spcPct val="115000"/>
                        </a:lnSpc>
                        <a:spcAft>
                          <a:spcPts val="0"/>
                        </a:spcAft>
                        <a:tabLst>
                          <a:tab pos="1386840" algn="l"/>
                        </a:tabLst>
                      </a:pPr>
                      <a:r>
                        <a:rPr lang="vi-VN" sz="2400">
                          <a:solidFill>
                            <a:schemeClr val="bg1"/>
                          </a:solidFill>
                          <a:effectLst/>
                          <a:latin typeface="Times New Roman" panose="02020603050405020304" pitchFamily="18" charset="0"/>
                          <a:cs typeface="Times New Roman" panose="02020603050405020304" pitchFamily="18" charset="0"/>
                        </a:rPr>
                        <a:t>- Dẫn ra một số đoạn văn cho thấy tác giả đã phân tích các yếu tố nghệ thuật để làm sáng tỏ nội dung của bài thơ.</a:t>
                      </a:r>
                      <a:endParaRPr lang="en-GB" sz="24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nSpc>
                          <a:spcPct val="115000"/>
                        </a:lnSpc>
                        <a:spcAft>
                          <a:spcPts val="0"/>
                        </a:spcAft>
                      </a:pPr>
                      <a:r>
                        <a:rPr lang="de-DE" sz="2400" smtClean="0">
                          <a:solidFill>
                            <a:schemeClr val="bg1"/>
                          </a:solidFill>
                          <a:effectLst/>
                          <a:latin typeface="Times New Roman" panose="02020603050405020304" pitchFamily="18" charset="0"/>
                          <a:cs typeface="Times New Roman" panose="02020603050405020304" pitchFamily="18" charset="0"/>
                        </a:rPr>
                        <a:t>......................</a:t>
                      </a:r>
                      <a:endParaRPr lang="en-GB" sz="24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0003"/>
                  </a:ext>
                </a:extLst>
              </a:tr>
              <a:tr h="0">
                <a:tc>
                  <a:txBody>
                    <a:bodyPr/>
                    <a:lstStyle/>
                    <a:p>
                      <a:pPr>
                        <a:lnSpc>
                          <a:spcPct val="115000"/>
                        </a:lnSpc>
                        <a:spcAft>
                          <a:spcPts val="0"/>
                        </a:spcAft>
                        <a:tabLst>
                          <a:tab pos="1386840" algn="l"/>
                        </a:tabLst>
                      </a:pPr>
                      <a:r>
                        <a:rPr lang="vi-VN" sz="2400">
                          <a:solidFill>
                            <a:schemeClr val="bg1"/>
                          </a:solidFill>
                          <a:effectLst/>
                          <a:latin typeface="Times New Roman" panose="02020603050405020304" pitchFamily="18" charset="0"/>
                          <a:cs typeface="Times New Roman" panose="02020603050405020304" pitchFamily="18" charset="0"/>
                        </a:rPr>
                        <a:t>4. Cách bình luận thơ: so sánh tác giả này với tác giả khác về cùng một vấn đề. Nêu nhận xét và tác dụng của cách bình luận đó trong phần (2) của VB?</a:t>
                      </a:r>
                      <a:endParaRPr lang="en-GB" sz="24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nSpc>
                          <a:spcPct val="115000"/>
                        </a:lnSpc>
                        <a:spcAft>
                          <a:spcPts val="0"/>
                        </a:spcAft>
                      </a:pPr>
                      <a:r>
                        <a:rPr lang="de-DE" sz="2400">
                          <a:solidFill>
                            <a:schemeClr val="bg1"/>
                          </a:solidFill>
                          <a:effectLst/>
                          <a:latin typeface="Times New Roman" panose="02020603050405020304" pitchFamily="18" charset="0"/>
                          <a:cs typeface="Times New Roman" panose="02020603050405020304" pitchFamily="18" charset="0"/>
                        </a:rPr>
                        <a:t> </a:t>
                      </a:r>
                      <a:endParaRPr lang="en-GB" sz="24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0004"/>
                  </a:ext>
                </a:extLst>
              </a:tr>
              <a:tr h="0">
                <a:tc>
                  <a:txBody>
                    <a:bodyPr/>
                    <a:lstStyle/>
                    <a:p>
                      <a:pPr>
                        <a:lnSpc>
                          <a:spcPct val="115000"/>
                        </a:lnSpc>
                        <a:spcAft>
                          <a:spcPts val="0"/>
                        </a:spcAft>
                        <a:tabLst>
                          <a:tab pos="1386840" algn="l"/>
                        </a:tabLst>
                      </a:pPr>
                      <a:r>
                        <a:rPr lang="de-DE" sz="2400">
                          <a:solidFill>
                            <a:schemeClr val="bg1"/>
                          </a:solidFill>
                          <a:effectLst/>
                          <a:latin typeface="Times New Roman" panose="02020603050405020304" pitchFamily="18" charset="0"/>
                          <a:cs typeface="Times New Roman" panose="02020603050405020304" pitchFamily="18" charset="0"/>
                        </a:rPr>
                        <a:t>5. Ngôn ngữ viết</a:t>
                      </a:r>
                      <a:endParaRPr lang="en-GB" sz="24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nSpc>
                          <a:spcPct val="115000"/>
                        </a:lnSpc>
                        <a:spcAft>
                          <a:spcPts val="0"/>
                        </a:spcAft>
                      </a:pPr>
                      <a:r>
                        <a:rPr lang="de-DE" sz="2400" smtClean="0">
                          <a:solidFill>
                            <a:schemeClr val="bg1"/>
                          </a:solidFill>
                          <a:effectLst/>
                          <a:latin typeface="Times New Roman" panose="02020603050405020304" pitchFamily="18" charset="0"/>
                          <a:cs typeface="Times New Roman" panose="02020603050405020304" pitchFamily="18" charset="0"/>
                        </a:rPr>
                        <a:t>......................</a:t>
                      </a:r>
                      <a:endParaRPr lang="en-GB" sz="24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0005"/>
                  </a:ext>
                </a:extLst>
              </a:tr>
              <a:tr h="0">
                <a:tc>
                  <a:txBody>
                    <a:bodyPr/>
                    <a:lstStyle/>
                    <a:p>
                      <a:pPr>
                        <a:lnSpc>
                          <a:spcPct val="115000"/>
                        </a:lnSpc>
                        <a:spcAft>
                          <a:spcPts val="0"/>
                        </a:spcAft>
                        <a:tabLst>
                          <a:tab pos="1386840" algn="l"/>
                        </a:tabLst>
                      </a:pPr>
                      <a:r>
                        <a:rPr lang="de-DE" sz="2400">
                          <a:solidFill>
                            <a:schemeClr val="bg1"/>
                          </a:solidFill>
                          <a:effectLst/>
                          <a:latin typeface="Times New Roman" panose="02020603050405020304" pitchFamily="18" charset="0"/>
                          <a:cs typeface="Times New Roman" panose="02020603050405020304" pitchFamily="18" charset="0"/>
                        </a:rPr>
                        <a:t>6. Yếu tố bổ trợ</a:t>
                      </a:r>
                      <a:endParaRPr lang="en-GB" sz="24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nSpc>
                          <a:spcPct val="115000"/>
                        </a:lnSpc>
                        <a:spcAft>
                          <a:spcPts val="0"/>
                        </a:spcAft>
                      </a:pPr>
                      <a:r>
                        <a:rPr lang="de-DE" sz="2400" smtClean="0">
                          <a:solidFill>
                            <a:schemeClr val="bg1"/>
                          </a:solidFill>
                          <a:effectLst/>
                          <a:latin typeface="Times New Roman" panose="02020603050405020304" pitchFamily="18" charset="0"/>
                          <a:cs typeface="Times New Roman" panose="02020603050405020304" pitchFamily="18" charset="0"/>
                        </a:rPr>
                        <a:t>.......................</a:t>
                      </a:r>
                      <a:endParaRPr lang="en-GB" sz="24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0006"/>
                  </a:ext>
                </a:extLst>
              </a:tr>
              <a:tr h="0">
                <a:tc>
                  <a:txBody>
                    <a:bodyPr/>
                    <a:lstStyle/>
                    <a:p>
                      <a:pPr>
                        <a:lnSpc>
                          <a:spcPct val="115000"/>
                        </a:lnSpc>
                        <a:spcAft>
                          <a:spcPts val="0"/>
                        </a:spcAft>
                        <a:tabLst>
                          <a:tab pos="1386840" algn="l"/>
                        </a:tabLst>
                      </a:pPr>
                      <a:r>
                        <a:rPr lang="de-DE" sz="2400">
                          <a:solidFill>
                            <a:schemeClr val="bg1"/>
                          </a:solidFill>
                          <a:effectLst/>
                          <a:latin typeface="Times New Roman" panose="02020603050405020304" pitchFamily="18" charset="0"/>
                          <a:cs typeface="Times New Roman" panose="02020603050405020304" pitchFamily="18" charset="0"/>
                        </a:rPr>
                        <a:t>7. Giọng văn</a:t>
                      </a:r>
                      <a:endParaRPr lang="en-GB" sz="24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nSpc>
                          <a:spcPct val="115000"/>
                        </a:lnSpc>
                        <a:spcAft>
                          <a:spcPts val="0"/>
                        </a:spcAft>
                      </a:pPr>
                      <a:r>
                        <a:rPr lang="de-DE" sz="2400" smtClean="0">
                          <a:solidFill>
                            <a:schemeClr val="bg1"/>
                          </a:solidFill>
                          <a:effectLst/>
                          <a:latin typeface="Times New Roman" panose="02020603050405020304" pitchFamily="18" charset="0"/>
                          <a:cs typeface="Times New Roman" panose="02020603050405020304" pitchFamily="18" charset="0"/>
                        </a:rPr>
                        <a:t>......................</a:t>
                      </a:r>
                      <a:endParaRPr lang="en-GB" sz="24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0007"/>
                  </a:ext>
                </a:extLst>
              </a:tr>
            </a:tbl>
          </a:graphicData>
        </a:graphic>
      </p:graphicFrame>
      <p:sp>
        <p:nvSpPr>
          <p:cNvPr id="4" name="Rectangle 3"/>
          <p:cNvSpPr/>
          <p:nvPr/>
        </p:nvSpPr>
        <p:spPr>
          <a:xfrm>
            <a:off x="2766530" y="276077"/>
            <a:ext cx="4814138" cy="678327"/>
          </a:xfrm>
          <a:prstGeom prst="rect">
            <a:avLst/>
          </a:prstGeom>
        </p:spPr>
        <p:txBody>
          <a:bodyPr wrap="none">
            <a:spAutoFit/>
          </a:bodyPr>
          <a:lstStyle/>
          <a:p>
            <a:pPr algn="just">
              <a:lnSpc>
                <a:spcPct val="115000"/>
              </a:lnSpc>
              <a:spcAft>
                <a:spcPts val="0"/>
              </a:spcAft>
            </a:pPr>
            <a:r>
              <a:rPr lang="vi-VN" sz="3600" b="1">
                <a:solidFill>
                  <a:schemeClr val="bg1"/>
                </a:solidFill>
                <a:latin typeface="Times New Roman" panose="02020603050405020304" pitchFamily="18" charset="0"/>
                <a:ea typeface="Calibri" panose="020F0502020204030204" pitchFamily="34" charset="0"/>
              </a:rPr>
              <a:t>3. Nghệ thuật nghị luận</a:t>
            </a:r>
            <a:endParaRPr lang="en-GB" sz="3600">
              <a:solidFill>
                <a:schemeClr val="bg1"/>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08657729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barn(inVertical)">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circle(in)">
                                      <p:cBhvr>
                                        <p:cTn id="19"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盘子, 物体&#10;&#10;已生成极高可信度的说明">
            <a:extLst>
              <a:ext uri="{FF2B5EF4-FFF2-40B4-BE49-F238E27FC236}">
                <a16:creationId xmlns:a16="http://schemas.microsoft.com/office/drawing/2014/main" id="{25429750-98FB-440D-AA87-6A4538D659B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34176" y="36576"/>
            <a:ext cx="2552700" cy="2552700"/>
          </a:xfrm>
          <a:prstGeom prst="rect">
            <a:avLst/>
          </a:prstGeom>
        </p:spPr>
      </p:pic>
      <p:sp>
        <p:nvSpPr>
          <p:cNvPr id="6" name="Rectangle 1">
            <a:extLst>
              <a:ext uri="{FF2B5EF4-FFF2-40B4-BE49-F238E27FC236}">
                <a16:creationId xmlns:a16="http://schemas.microsoft.com/office/drawing/2014/main" id="{1D1B4F45-07C8-40E4-A2FF-DA9A3276EE01}"/>
              </a:ext>
            </a:extLst>
          </p:cNvPr>
          <p:cNvSpPr/>
          <p:nvPr/>
        </p:nvSpPr>
        <p:spPr bwMode="auto">
          <a:xfrm>
            <a:off x="739486" y="1278777"/>
            <a:ext cx="4569049" cy="4140460"/>
          </a:xfrm>
          <a:prstGeom prst="rect">
            <a:avLst/>
          </a:prstGeom>
          <a:noFill/>
          <a:ln w="76200">
            <a:solidFill>
              <a:schemeClr val="accent3"/>
            </a:solidFill>
            <a:round/>
            <a:headEnd/>
            <a:tailEnd/>
          </a:ln>
        </p:spPr>
        <p:txBody>
          <a:bodyPr anchor="ctr"/>
          <a:lstStyle/>
          <a:p>
            <a:pPr algn="ctr"/>
            <a:endParaRPr dirty="0">
              <a:solidFill>
                <a:prstClr val="black"/>
              </a:solidFill>
              <a:latin typeface="钟齐陈伟勋硬笔行书字库" panose="02010600030101010101" pitchFamily="2" charset="-122"/>
              <a:ea typeface="钟齐陈伟勋硬笔行书字库" panose="02010600030101010101" pitchFamily="2" charset="-122"/>
              <a:cs typeface="+mn-ea"/>
              <a:sym typeface="+mn-lt"/>
            </a:endParaRPr>
          </a:p>
        </p:txBody>
      </p:sp>
      <p:pic>
        <p:nvPicPr>
          <p:cNvPr id="7" name="图片 77">
            <a:extLst>
              <a:ext uri="{FF2B5EF4-FFF2-40B4-BE49-F238E27FC236}">
                <a16:creationId xmlns:a16="http://schemas.microsoft.com/office/drawing/2014/main" id="{DBCDBDDC-1C9D-4BB2-9A76-0793138B159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995082">
            <a:off x="1688423" y="4729747"/>
            <a:ext cx="1652010" cy="2053212"/>
          </a:xfrm>
          <a:prstGeom prst="rect">
            <a:avLst/>
          </a:prstGeom>
        </p:spPr>
      </p:pic>
      <p:pic>
        <p:nvPicPr>
          <p:cNvPr id="8" name="图片 78">
            <a:extLst>
              <a:ext uri="{FF2B5EF4-FFF2-40B4-BE49-F238E27FC236}">
                <a16:creationId xmlns:a16="http://schemas.microsoft.com/office/drawing/2014/main" id="{6E8D8D44-B49D-43DE-BEDD-36D22335505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27025" y="4549616"/>
            <a:ext cx="1792833" cy="2389601"/>
          </a:xfrm>
          <a:prstGeom prst="rect">
            <a:avLst/>
          </a:prstGeom>
        </p:spPr>
      </p:pic>
      <p:pic>
        <p:nvPicPr>
          <p:cNvPr id="9" name="图片 79">
            <a:extLst>
              <a:ext uri="{FF2B5EF4-FFF2-40B4-BE49-F238E27FC236}">
                <a16:creationId xmlns:a16="http://schemas.microsoft.com/office/drawing/2014/main" id="{9C8836C3-EE2F-4F13-9231-F0437DC05FC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84294" y="4787051"/>
            <a:ext cx="1333804" cy="1880028"/>
          </a:xfrm>
          <a:prstGeom prst="rect">
            <a:avLst/>
          </a:prstGeom>
        </p:spPr>
      </p:pic>
      <p:sp>
        <p:nvSpPr>
          <p:cNvPr id="10" name="Rectangle 1">
            <a:extLst>
              <a:ext uri="{FF2B5EF4-FFF2-40B4-BE49-F238E27FC236}">
                <a16:creationId xmlns:a16="http://schemas.microsoft.com/office/drawing/2014/main" id="{1D1B4F45-07C8-40E4-A2FF-DA9A3276EE01}"/>
              </a:ext>
            </a:extLst>
          </p:cNvPr>
          <p:cNvSpPr/>
          <p:nvPr/>
        </p:nvSpPr>
        <p:spPr bwMode="auto">
          <a:xfrm rot="16200000">
            <a:off x="6244244" y="1151034"/>
            <a:ext cx="4784529" cy="4672585"/>
          </a:xfrm>
          <a:prstGeom prst="rect">
            <a:avLst/>
          </a:prstGeom>
          <a:noFill/>
          <a:ln w="76200">
            <a:solidFill>
              <a:schemeClr val="accent3"/>
            </a:solidFill>
            <a:round/>
            <a:headEnd/>
            <a:tailEnd/>
          </a:ln>
        </p:spPr>
        <p:txBody>
          <a:bodyPr anchor="ctr"/>
          <a:lstStyle/>
          <a:p>
            <a:pPr algn="ctr"/>
            <a:endParaRPr dirty="0">
              <a:solidFill>
                <a:prstClr val="black"/>
              </a:solidFill>
              <a:latin typeface="钟齐陈伟勋硬笔行书字库" panose="02010600030101010101" pitchFamily="2" charset="-122"/>
              <a:ea typeface="钟齐陈伟勋硬笔行书字库" panose="02010600030101010101" pitchFamily="2" charset="-122"/>
              <a:cs typeface="+mn-ea"/>
              <a:sym typeface="+mn-lt"/>
            </a:endParaRPr>
          </a:p>
        </p:txBody>
      </p:sp>
      <p:pic>
        <p:nvPicPr>
          <p:cNvPr id="14" name="图片 79">
            <a:extLst>
              <a:ext uri="{FF2B5EF4-FFF2-40B4-BE49-F238E27FC236}">
                <a16:creationId xmlns:a16="http://schemas.microsoft.com/office/drawing/2014/main" id="{9C8836C3-EE2F-4F13-9231-F0437DC05FC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350549" y="4479223"/>
            <a:ext cx="1333804" cy="1880028"/>
          </a:xfrm>
          <a:prstGeom prst="rect">
            <a:avLst/>
          </a:prstGeom>
        </p:spPr>
      </p:pic>
      <p:pic>
        <p:nvPicPr>
          <p:cNvPr id="15" name="图片 78">
            <a:extLst>
              <a:ext uri="{FF2B5EF4-FFF2-40B4-BE49-F238E27FC236}">
                <a16:creationId xmlns:a16="http://schemas.microsoft.com/office/drawing/2014/main" id="{6E8D8D44-B49D-43DE-BEDD-36D22335505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990654" y="3691782"/>
            <a:ext cx="1792833" cy="2389601"/>
          </a:xfrm>
          <a:prstGeom prst="rect">
            <a:avLst/>
          </a:prstGeom>
        </p:spPr>
      </p:pic>
      <p:pic>
        <p:nvPicPr>
          <p:cNvPr id="16" name="图片 77">
            <a:extLst>
              <a:ext uri="{FF2B5EF4-FFF2-40B4-BE49-F238E27FC236}">
                <a16:creationId xmlns:a16="http://schemas.microsoft.com/office/drawing/2014/main" id="{DBCDBDDC-1C9D-4BB2-9A76-0793138B159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995082">
            <a:off x="10161838" y="4700459"/>
            <a:ext cx="1652010" cy="2053212"/>
          </a:xfrm>
          <a:prstGeom prst="rect">
            <a:avLst/>
          </a:prstGeom>
        </p:spPr>
      </p:pic>
      <p:sp>
        <p:nvSpPr>
          <p:cNvPr id="2" name="Rectangle 1"/>
          <p:cNvSpPr/>
          <p:nvPr/>
        </p:nvSpPr>
        <p:spPr>
          <a:xfrm>
            <a:off x="1138960" y="1766961"/>
            <a:ext cx="4062122" cy="2941511"/>
          </a:xfrm>
          <a:prstGeom prst="rect">
            <a:avLst/>
          </a:prstGeom>
        </p:spPr>
        <p:txBody>
          <a:bodyPr wrap="square">
            <a:spAutoFit/>
          </a:bodyPr>
          <a:lstStyle/>
          <a:p>
            <a:pPr algn="just">
              <a:lnSpc>
                <a:spcPct val="107000"/>
              </a:lnSpc>
            </a:pPr>
            <a:r>
              <a:rPr lang="vi-VN" sz="4400" b="1">
                <a:solidFill>
                  <a:schemeClr val="bg1"/>
                </a:solidFill>
                <a:latin typeface="Times New Roman" panose="02020603050405020304" pitchFamily="18" charset="0"/>
                <a:cs typeface="Times New Roman" panose="02020603050405020304" pitchFamily="18" charset="0"/>
              </a:rPr>
              <a:t>Cách mở đầu</a:t>
            </a:r>
            <a:r>
              <a:rPr lang="vi-VN" sz="4400">
                <a:solidFill>
                  <a:schemeClr val="bg1"/>
                </a:solidFill>
                <a:latin typeface="Times New Roman" panose="02020603050405020304" pitchFamily="18" charset="0"/>
                <a:cs typeface="Times New Roman" panose="02020603050405020304" pitchFamily="18" charset="0"/>
              </a:rPr>
              <a:t> trực tiếp, dẫn dắt vấn đề tự nhiên, hợp lí.</a:t>
            </a:r>
            <a:endParaRPr lang="en-GB" sz="3600">
              <a:solidFill>
                <a:schemeClr val="bg1"/>
              </a:solidFill>
              <a:latin typeface="Times New Roman" panose="02020603050405020304" pitchFamily="18" charset="0"/>
              <a:ea typeface="Calibri" panose="020F0502020204030204" pitchFamily="34" charset="0"/>
              <a:cs typeface="Times New Roman" panose="02020603050405020304" pitchFamily="18" charset="0"/>
            </a:endParaRPr>
          </a:p>
        </p:txBody>
      </p:sp>
      <p:sp>
        <p:nvSpPr>
          <p:cNvPr id="18" name="Rectangle 17"/>
          <p:cNvSpPr/>
          <p:nvPr/>
        </p:nvSpPr>
        <p:spPr>
          <a:xfrm>
            <a:off x="6524436" y="1836549"/>
            <a:ext cx="4030854" cy="2941511"/>
          </a:xfrm>
          <a:prstGeom prst="rect">
            <a:avLst/>
          </a:prstGeom>
        </p:spPr>
        <p:txBody>
          <a:bodyPr wrap="square">
            <a:spAutoFit/>
          </a:bodyPr>
          <a:lstStyle/>
          <a:p>
            <a:pPr algn="just">
              <a:lnSpc>
                <a:spcPct val="107000"/>
              </a:lnSpc>
            </a:pPr>
            <a:r>
              <a:rPr lang="vi-VN" sz="4400" b="1">
                <a:solidFill>
                  <a:schemeClr val="bg1"/>
                </a:solidFill>
                <a:latin typeface="Times New Roman" panose="02020603050405020304" pitchFamily="18" charset="0"/>
                <a:cs typeface="Times New Roman" panose="02020603050405020304" pitchFamily="18" charset="0"/>
              </a:rPr>
              <a:t>Hệ thống luận điểm</a:t>
            </a:r>
            <a:r>
              <a:rPr lang="vi-VN" sz="4400">
                <a:solidFill>
                  <a:schemeClr val="bg1"/>
                </a:solidFill>
                <a:latin typeface="Times New Roman" panose="02020603050405020304" pitchFamily="18" charset="0"/>
                <a:cs typeface="Times New Roman" panose="02020603050405020304" pitchFamily="18" charset="0"/>
              </a:rPr>
              <a:t> mạch lạc, chặt chẽ ; lí lẽ thuyết phục.</a:t>
            </a:r>
            <a:endParaRPr lang="en-GB" sz="3600">
              <a:solidFill>
                <a:schemeClr val="bg1"/>
              </a:solidFill>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65800081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4"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750"/>
                                        <p:tgtEl>
                                          <p:spTgt spid="9"/>
                                        </p:tgtEl>
                                      </p:cBhvr>
                                    </p:animEffect>
                                  </p:childTnLst>
                                </p:cTn>
                              </p:par>
                            </p:childTnLst>
                          </p:cTn>
                        </p:par>
                        <p:par>
                          <p:cTn id="13" fill="hold">
                            <p:stCondLst>
                              <p:cond delay="1250"/>
                            </p:stCondLst>
                            <p:childTnLst>
                              <p:par>
                                <p:cTn id="14" presetID="22" presetClass="entr" presetSubtype="4"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down)">
                                      <p:cBhvr>
                                        <p:cTn id="16" dur="750"/>
                                        <p:tgtEl>
                                          <p:spTgt spid="8"/>
                                        </p:tgtEl>
                                      </p:cBhvr>
                                    </p:animEffect>
                                  </p:childTnLst>
                                </p:cTn>
                              </p:par>
                            </p:childTnLst>
                          </p:cTn>
                        </p:par>
                        <p:par>
                          <p:cTn id="17" fill="hold">
                            <p:stCondLst>
                              <p:cond delay="2000"/>
                            </p:stCondLst>
                            <p:childTnLst>
                              <p:par>
                                <p:cTn id="18" presetID="22" presetClass="entr" presetSubtype="8"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left)">
                                      <p:cBhvr>
                                        <p:cTn id="20" dur="750"/>
                                        <p:tgtEl>
                                          <p:spTgt spid="7"/>
                                        </p:tgtEl>
                                      </p:cBhvr>
                                    </p:animEffect>
                                  </p:childTnLst>
                                </p:cTn>
                              </p:par>
                            </p:childTnLst>
                          </p:cTn>
                        </p:par>
                        <p:par>
                          <p:cTn id="21" fill="hold">
                            <p:stCondLst>
                              <p:cond delay="2750"/>
                            </p:stCondLst>
                            <p:childTnLst>
                              <p:par>
                                <p:cTn id="22" presetID="22" presetClass="entr" presetSubtype="4" fill="hold"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wipe(down)">
                                      <p:cBhvr>
                                        <p:cTn id="24" dur="750"/>
                                        <p:tgtEl>
                                          <p:spTgt spid="14"/>
                                        </p:tgtEl>
                                      </p:cBhvr>
                                    </p:animEffect>
                                  </p:childTnLst>
                                </p:cTn>
                              </p:par>
                            </p:childTnLst>
                          </p:cTn>
                        </p:par>
                        <p:par>
                          <p:cTn id="25" fill="hold">
                            <p:stCondLst>
                              <p:cond delay="3500"/>
                            </p:stCondLst>
                            <p:childTnLst>
                              <p:par>
                                <p:cTn id="26" presetID="22" presetClass="entr" presetSubtype="4" fill="hold"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down)">
                                      <p:cBhvr>
                                        <p:cTn id="28" dur="750"/>
                                        <p:tgtEl>
                                          <p:spTgt spid="15"/>
                                        </p:tgtEl>
                                      </p:cBhvr>
                                    </p:animEffect>
                                  </p:childTnLst>
                                </p:cTn>
                              </p:par>
                            </p:childTnLst>
                          </p:cTn>
                        </p:par>
                        <p:par>
                          <p:cTn id="29" fill="hold">
                            <p:stCondLst>
                              <p:cond delay="4250"/>
                            </p:stCondLst>
                            <p:childTnLst>
                              <p:par>
                                <p:cTn id="30" presetID="22" presetClass="entr" presetSubtype="8" fill="hold" nodeType="after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wipe(left)">
                                      <p:cBhvr>
                                        <p:cTn id="32" dur="750"/>
                                        <p:tgtEl>
                                          <p:spTgt spid="16"/>
                                        </p:tgtEl>
                                      </p:cBhvr>
                                    </p:animEffect>
                                  </p:childTnLst>
                                </p:cTn>
                              </p:par>
                              <p:par>
                                <p:cTn id="33" presetID="16" presetClass="entr" presetSubtype="21"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barn(inVertical)">
                                      <p:cBhvr>
                                        <p:cTn id="35" dur="500"/>
                                        <p:tgtEl>
                                          <p:spTgt spid="10"/>
                                        </p:tgtEl>
                                      </p:cBhvr>
                                    </p:animEffect>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2"/>
                                        </p:tgtEl>
                                        <p:attrNameLst>
                                          <p:attrName>style.visibility</p:attrName>
                                        </p:attrNameLst>
                                      </p:cBhvr>
                                      <p:to>
                                        <p:strVal val="visible"/>
                                      </p:to>
                                    </p:set>
                                    <p:animEffect transition="in" filter="fade">
                                      <p:cBhvr>
                                        <p:cTn id="40" dur="1000"/>
                                        <p:tgtEl>
                                          <p:spTgt spid="2"/>
                                        </p:tgtEl>
                                      </p:cBhvr>
                                    </p:animEffect>
                                    <p:anim calcmode="lin" valueType="num">
                                      <p:cBhvr>
                                        <p:cTn id="41" dur="1000" fill="hold"/>
                                        <p:tgtEl>
                                          <p:spTgt spid="2"/>
                                        </p:tgtEl>
                                        <p:attrNameLst>
                                          <p:attrName>ppt_x</p:attrName>
                                        </p:attrNameLst>
                                      </p:cBhvr>
                                      <p:tavLst>
                                        <p:tav tm="0">
                                          <p:val>
                                            <p:strVal val="#ppt_x"/>
                                          </p:val>
                                        </p:tav>
                                        <p:tav tm="100000">
                                          <p:val>
                                            <p:strVal val="#ppt_x"/>
                                          </p:val>
                                        </p:tav>
                                      </p:tavLst>
                                    </p:anim>
                                    <p:anim calcmode="lin" valueType="num">
                                      <p:cBhvr>
                                        <p:cTn id="42"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wipe(down)">
                                      <p:cBhvr>
                                        <p:cTn id="4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P spid="2" grpId="0"/>
      <p:bldP spid="1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ounded Rectangle 12"/>
          <p:cNvSpPr/>
          <p:nvPr/>
        </p:nvSpPr>
        <p:spPr>
          <a:xfrm>
            <a:off x="4463957" y="197013"/>
            <a:ext cx="2447828" cy="622755"/>
          </a:xfrm>
          <a:prstGeom prst="roundRect">
            <a:avLst/>
          </a:prstGeom>
          <a:noFill/>
          <a:ln w="57150">
            <a:solidFill>
              <a:schemeClr val="accent6">
                <a:lumMod val="60000"/>
                <a:lumOff val="4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00" dirty="0">
              <a:solidFill>
                <a:prstClr val="white"/>
              </a:solidFill>
            </a:endParaRPr>
          </a:p>
        </p:txBody>
      </p:sp>
      <p:sp>
        <p:nvSpPr>
          <p:cNvPr id="15" name="Rectangle 14"/>
          <p:cNvSpPr/>
          <p:nvPr/>
        </p:nvSpPr>
        <p:spPr>
          <a:xfrm>
            <a:off x="4463957" y="21893"/>
            <a:ext cx="2347117" cy="823752"/>
          </a:xfrm>
          <a:prstGeom prst="rect">
            <a:avLst/>
          </a:prstGeom>
        </p:spPr>
        <p:txBody>
          <a:bodyPr wrap="none">
            <a:spAutoFit/>
          </a:bodyPr>
          <a:lstStyle/>
          <a:p>
            <a:pPr algn="ctr">
              <a:lnSpc>
                <a:spcPct val="150000"/>
              </a:lnSpc>
            </a:pPr>
            <a:r>
              <a:rPr lang="vi-VN" sz="3600" b="1">
                <a:solidFill>
                  <a:schemeClr val="bg1"/>
                </a:solidFill>
                <a:latin typeface="Times New Roman" panose="02020603050405020304" pitchFamily="18" charset="0"/>
                <a:cs typeface="Times New Roman" panose="02020603050405020304" pitchFamily="18" charset="0"/>
              </a:rPr>
              <a:t>Dẫn chứng</a:t>
            </a:r>
            <a:endParaRPr lang="en-GB" sz="3600" b="1">
              <a:ln w="0"/>
              <a:solidFill>
                <a:schemeClr val="bg1"/>
              </a:solidFill>
              <a:effectLst>
                <a:outerShdw blurRad="38100" dist="38100" dir="2700000" algn="tl">
                  <a:srgbClr val="000000">
                    <a:alpha val="43137"/>
                  </a:srgbClr>
                </a:outerShdw>
                <a:reflection blurRad="6350" stA="53000" endA="300" endPos="35500" dir="5400000" sy="-90000" algn="bl" rotWithShape="0"/>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16" name="图片 2">
            <a:extLst>
              <a:ext uri="{FF2B5EF4-FFF2-40B4-BE49-F238E27FC236}">
                <a16:creationId xmlns:a16="http://schemas.microsoft.com/office/drawing/2014/main" id="{4FF21899-C45F-479D-B9F7-C17A2D572E4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88552" y="-369412"/>
            <a:ext cx="3646286" cy="3646286"/>
          </a:xfrm>
          <a:prstGeom prst="rect">
            <a:avLst/>
          </a:prstGeom>
        </p:spPr>
      </p:pic>
      <p:grpSp>
        <p:nvGrpSpPr>
          <p:cNvPr id="17" name="Group 16"/>
          <p:cNvGrpSpPr/>
          <p:nvPr/>
        </p:nvGrpSpPr>
        <p:grpSpPr>
          <a:xfrm>
            <a:off x="139798" y="1157532"/>
            <a:ext cx="10714129" cy="2239180"/>
            <a:chOff x="4280177" y="1236311"/>
            <a:chExt cx="2199649" cy="1396777"/>
          </a:xfrm>
        </p:grpSpPr>
        <p:sp>
          <p:nvSpPr>
            <p:cNvPr id="18" name="Rounded Rectangle 17"/>
            <p:cNvSpPr/>
            <p:nvPr/>
          </p:nvSpPr>
          <p:spPr>
            <a:xfrm>
              <a:off x="4280177" y="1236311"/>
              <a:ext cx="2199649" cy="1396777"/>
            </a:xfrm>
            <a:prstGeom prst="roundRect">
              <a:avLst>
                <a:gd name="adj" fmla="val 10000"/>
              </a:avLst>
            </a:prstGeom>
          </p:spPr>
          <p:style>
            <a:lnRef idx="2">
              <a:schemeClr val="accent4">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9" name="Rounded Rectangle 6"/>
            <p:cNvSpPr/>
            <p:nvPr/>
          </p:nvSpPr>
          <p:spPr>
            <a:xfrm>
              <a:off x="4321087" y="1277221"/>
              <a:ext cx="2117829" cy="1314957"/>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87630" tIns="87630" rIns="87630" bIns="87630" numCol="1" spcCol="1270" anchor="ctr" anchorCtr="0">
              <a:noAutofit/>
            </a:bodyPr>
            <a:lstStyle/>
            <a:p>
              <a:endParaRPr lang="en-GB" sz="2800">
                <a:solidFill>
                  <a:prstClr val="black">
                    <a:hueOff val="0"/>
                    <a:satOff val="0"/>
                    <a:lumOff val="0"/>
                    <a:alphaOff val="0"/>
                  </a:prstClr>
                </a:solidFill>
                <a:latin typeface="Times New Roman" panose="02020603050405020304" pitchFamily="18" charset="0"/>
                <a:cs typeface="Times New Roman" panose="02020603050405020304" pitchFamily="18" charset="0"/>
              </a:endParaRPr>
            </a:p>
          </p:txBody>
        </p:sp>
      </p:grpSp>
      <p:sp>
        <p:nvSpPr>
          <p:cNvPr id="5" name="Rectangle 4"/>
          <p:cNvSpPr/>
          <p:nvPr/>
        </p:nvSpPr>
        <p:spPr>
          <a:xfrm>
            <a:off x="339064" y="1406045"/>
            <a:ext cx="10714129" cy="553357"/>
          </a:xfrm>
          <a:prstGeom prst="rect">
            <a:avLst/>
          </a:prstGeom>
        </p:spPr>
        <p:txBody>
          <a:bodyPr wrap="square">
            <a:spAutoFit/>
          </a:bodyPr>
          <a:lstStyle/>
          <a:p>
            <a:pPr algn="just">
              <a:lnSpc>
                <a:spcPct val="107000"/>
              </a:lnSpc>
            </a:pPr>
            <a:r>
              <a:rPr lang="vi-VN" sz="2800">
                <a:latin typeface="Times New Roman" panose="02020603050405020304" pitchFamily="18" charset="0"/>
                <a:cs typeface="Times New Roman" panose="02020603050405020304" pitchFamily="18" charset="0"/>
              </a:rPr>
              <a:t>+ Sử dụng linh hoạt nhiểu cách thức khác nhau đểu nêu bằng chứng</a:t>
            </a:r>
            <a:endParaRPr lang="en-GB" sz="2800">
              <a:solidFill>
                <a:prstClr val="black"/>
              </a:solidFill>
              <a:latin typeface="Times New Roman" panose="02020603050405020304" pitchFamily="18" charset="0"/>
              <a:cs typeface="Times New Roman" panose="02020603050405020304" pitchFamily="18" charset="0"/>
            </a:endParaRPr>
          </a:p>
        </p:txBody>
      </p:sp>
      <p:sp>
        <p:nvSpPr>
          <p:cNvPr id="2" name="Rectangle 1"/>
          <p:cNvSpPr/>
          <p:nvPr/>
        </p:nvSpPr>
        <p:spPr>
          <a:xfrm>
            <a:off x="339064" y="2005772"/>
            <a:ext cx="9308895" cy="523220"/>
          </a:xfrm>
          <a:prstGeom prst="rect">
            <a:avLst/>
          </a:prstGeom>
        </p:spPr>
        <p:txBody>
          <a:bodyPr wrap="none">
            <a:spAutoFit/>
          </a:bodyPr>
          <a:lstStyle/>
          <a:p>
            <a:r>
              <a:rPr lang="vi-VN" sz="2800">
                <a:latin typeface="Times New Roman" panose="02020603050405020304" pitchFamily="18" charset="0"/>
                <a:ea typeface="Times New Roman" panose="02020603050405020304" pitchFamily="18" charset="0"/>
                <a:cs typeface="Times New Roman" panose="02020603050405020304" pitchFamily="18" charset="0"/>
              </a:rPr>
              <a:t>+ Cách phân tích bằng chứng trong VB rất thuyết phục, sắc bén</a:t>
            </a:r>
            <a:endParaRPr lang="en-GB" sz="2800">
              <a:latin typeface="Times New Roman" panose="02020603050405020304" pitchFamily="18" charset="0"/>
              <a:cs typeface="Times New Roman" panose="02020603050405020304" pitchFamily="18" charset="0"/>
            </a:endParaRPr>
          </a:p>
        </p:txBody>
      </p:sp>
      <p:sp>
        <p:nvSpPr>
          <p:cNvPr id="3" name="Rectangle 2"/>
          <p:cNvSpPr/>
          <p:nvPr/>
        </p:nvSpPr>
        <p:spPr>
          <a:xfrm>
            <a:off x="339064" y="2636925"/>
            <a:ext cx="9528571" cy="523220"/>
          </a:xfrm>
          <a:prstGeom prst="rect">
            <a:avLst/>
          </a:prstGeom>
        </p:spPr>
        <p:txBody>
          <a:bodyPr wrap="none">
            <a:spAutoFit/>
          </a:bodyPr>
          <a:lstStyle/>
          <a:p>
            <a:r>
              <a:rPr lang="vi-VN" sz="2800">
                <a:latin typeface="Times New Roman" panose="02020603050405020304" pitchFamily="18" charset="0"/>
                <a:ea typeface="Times New Roman" panose="02020603050405020304" pitchFamily="18" charset="0"/>
                <a:cs typeface="Times New Roman" panose="02020603050405020304" pitchFamily="18" charset="0"/>
              </a:rPr>
              <a:t>+ Phân tích các yếu tố nghệ thuật để làm nối bật nội dung bài thơ</a:t>
            </a:r>
            <a:endParaRPr lang="en-GB" sz="2800">
              <a:latin typeface="Times New Roman" panose="02020603050405020304" pitchFamily="18" charset="0"/>
              <a:cs typeface="Times New Roman" panose="02020603050405020304" pitchFamily="18" charset="0"/>
            </a:endParaRPr>
          </a:p>
        </p:txBody>
      </p:sp>
      <p:sp>
        <p:nvSpPr>
          <p:cNvPr id="11" name="Rounded Rectangle 10"/>
          <p:cNvSpPr/>
          <p:nvPr/>
        </p:nvSpPr>
        <p:spPr>
          <a:xfrm>
            <a:off x="3385919" y="3608189"/>
            <a:ext cx="5182009" cy="622755"/>
          </a:xfrm>
          <a:prstGeom prst="roundRect">
            <a:avLst/>
          </a:prstGeom>
          <a:noFill/>
          <a:ln w="57150">
            <a:solidFill>
              <a:schemeClr val="accent6">
                <a:lumMod val="60000"/>
                <a:lumOff val="4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00" dirty="0">
              <a:solidFill>
                <a:prstClr val="white"/>
              </a:solidFill>
            </a:endParaRPr>
          </a:p>
        </p:txBody>
      </p:sp>
      <p:sp>
        <p:nvSpPr>
          <p:cNvPr id="12" name="Rectangle 11"/>
          <p:cNvSpPr/>
          <p:nvPr/>
        </p:nvSpPr>
        <p:spPr>
          <a:xfrm>
            <a:off x="4175135" y="3528122"/>
            <a:ext cx="3567002" cy="742511"/>
          </a:xfrm>
          <a:prstGeom prst="rect">
            <a:avLst/>
          </a:prstGeom>
        </p:spPr>
        <p:txBody>
          <a:bodyPr wrap="none">
            <a:spAutoFit/>
          </a:bodyPr>
          <a:lstStyle/>
          <a:p>
            <a:pPr algn="ctr">
              <a:lnSpc>
                <a:spcPct val="150000"/>
              </a:lnSpc>
            </a:pPr>
            <a:r>
              <a:rPr lang="vi-VN" sz="3200" b="1">
                <a:solidFill>
                  <a:schemeClr val="bg1"/>
                </a:solidFill>
                <a:latin typeface="Times New Roman" panose="02020603050405020304" pitchFamily="18" charset="0"/>
                <a:cs typeface="Times New Roman" panose="02020603050405020304" pitchFamily="18" charset="0"/>
              </a:rPr>
              <a:t>Cách bình luận thơ</a:t>
            </a:r>
            <a:endParaRPr lang="en-GB" sz="3200" b="1">
              <a:ln w="0"/>
              <a:solidFill>
                <a:schemeClr val="bg1"/>
              </a:solidFill>
              <a:effectLst>
                <a:outerShdw blurRad="38100" dist="38100" dir="2700000" algn="tl">
                  <a:srgbClr val="000000">
                    <a:alpha val="43137"/>
                  </a:srgbClr>
                </a:outerShdw>
                <a:reflection blurRad="6350" stA="53000" endA="300" endPos="35500" dir="5400000" sy="-90000" algn="bl" rotWithShape="0"/>
              </a:effectLst>
              <a:latin typeface="Times New Roman" panose="02020603050405020304" pitchFamily="18" charset="0"/>
              <a:ea typeface="Calibri" panose="020F0502020204030204" pitchFamily="34" charset="0"/>
              <a:cs typeface="Times New Roman" panose="02020603050405020304" pitchFamily="18" charset="0"/>
            </a:endParaRPr>
          </a:p>
        </p:txBody>
      </p:sp>
      <p:grpSp>
        <p:nvGrpSpPr>
          <p:cNvPr id="14" name="Group 13"/>
          <p:cNvGrpSpPr/>
          <p:nvPr/>
        </p:nvGrpSpPr>
        <p:grpSpPr>
          <a:xfrm>
            <a:off x="139798" y="4350701"/>
            <a:ext cx="10913395" cy="2324420"/>
            <a:chOff x="4280177" y="1236311"/>
            <a:chExt cx="2199649" cy="1396777"/>
          </a:xfrm>
        </p:grpSpPr>
        <p:sp>
          <p:nvSpPr>
            <p:cNvPr id="20" name="Rounded Rectangle 19"/>
            <p:cNvSpPr/>
            <p:nvPr/>
          </p:nvSpPr>
          <p:spPr>
            <a:xfrm>
              <a:off x="4280177" y="1236311"/>
              <a:ext cx="2199649" cy="1396777"/>
            </a:xfrm>
            <a:prstGeom prst="roundRect">
              <a:avLst>
                <a:gd name="adj" fmla="val 10000"/>
              </a:avLst>
            </a:prstGeom>
          </p:spPr>
          <p:style>
            <a:lnRef idx="2">
              <a:schemeClr val="accent4">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21" name="Rounded Rectangle 6"/>
            <p:cNvSpPr/>
            <p:nvPr/>
          </p:nvSpPr>
          <p:spPr>
            <a:xfrm>
              <a:off x="4321087" y="1277221"/>
              <a:ext cx="2117829" cy="1314957"/>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87630" tIns="87630" rIns="87630" bIns="87630" numCol="1" spcCol="1270" anchor="ctr" anchorCtr="0">
              <a:noAutofit/>
            </a:bodyPr>
            <a:lstStyle/>
            <a:p>
              <a:endParaRPr lang="en-GB" sz="2800">
                <a:solidFill>
                  <a:prstClr val="black">
                    <a:hueOff val="0"/>
                    <a:satOff val="0"/>
                    <a:lumOff val="0"/>
                    <a:alphaOff val="0"/>
                  </a:prstClr>
                </a:solidFill>
                <a:latin typeface="Times New Roman" panose="02020603050405020304" pitchFamily="18" charset="0"/>
                <a:cs typeface="Times New Roman" panose="02020603050405020304" pitchFamily="18" charset="0"/>
              </a:endParaRPr>
            </a:p>
          </p:txBody>
        </p:sp>
      </p:grpSp>
      <p:sp>
        <p:nvSpPr>
          <p:cNvPr id="4" name="Rectangle 3"/>
          <p:cNvSpPr/>
          <p:nvPr/>
        </p:nvSpPr>
        <p:spPr>
          <a:xfrm>
            <a:off x="339063" y="4617281"/>
            <a:ext cx="10315597" cy="1791260"/>
          </a:xfrm>
          <a:prstGeom prst="rect">
            <a:avLst/>
          </a:prstGeom>
        </p:spPr>
        <p:txBody>
          <a:bodyPr wrap="square">
            <a:spAutoFit/>
          </a:bodyPr>
          <a:lstStyle/>
          <a:p>
            <a:pPr algn="just">
              <a:lnSpc>
                <a:spcPct val="115000"/>
              </a:lnSpc>
              <a:spcAft>
                <a:spcPts val="0"/>
              </a:spcAft>
              <a:tabLst>
                <a:tab pos="488315" algn="l"/>
              </a:tabLst>
            </a:pPr>
            <a:r>
              <a:rPr lang="vi-VN" sz="2400">
                <a:solidFill>
                  <a:srgbClr val="000000"/>
                </a:solidFill>
                <a:latin typeface="Times New Roman" panose="02020603050405020304" pitchFamily="18" charset="0"/>
                <a:ea typeface="Calibri" panose="020F0502020204030204" pitchFamily="34" charset="0"/>
              </a:rPr>
              <a:t>Tác giả so sánh đối chiếu cách thể hiện của Hồ Chí Minh với các nhà thơ khác </a:t>
            </a:r>
            <a:endParaRPr lang="vi-VN" sz="2400" smtClean="0">
              <a:solidFill>
                <a:srgbClr val="000000"/>
              </a:solidFill>
              <a:latin typeface="Times New Roman" panose="02020603050405020304" pitchFamily="18" charset="0"/>
              <a:ea typeface="Calibri" panose="020F0502020204030204" pitchFamily="34" charset="0"/>
            </a:endParaRPr>
          </a:p>
          <a:p>
            <a:pPr algn="just">
              <a:lnSpc>
                <a:spcPct val="115000"/>
              </a:lnSpc>
              <a:spcAft>
                <a:spcPts val="0"/>
              </a:spcAft>
              <a:tabLst>
                <a:tab pos="488315" algn="l"/>
              </a:tabLst>
            </a:pPr>
            <a:r>
              <a:rPr lang="vi-VN" sz="2400" smtClean="0">
                <a:solidFill>
                  <a:srgbClr val="000000"/>
                </a:solidFill>
                <a:latin typeface="Times New Roman" panose="02020603050405020304" pitchFamily="18" charset="0"/>
                <a:ea typeface="Calibri" panose="020F0502020204030204" pitchFamily="34" charset="0"/>
              </a:rPr>
              <a:t>-&gt;</a:t>
            </a:r>
            <a:r>
              <a:rPr lang="vi-VN" sz="2400">
                <a:solidFill>
                  <a:srgbClr val="000000"/>
                </a:solidFill>
                <a:latin typeface="Times New Roman" panose="02020603050405020304" pitchFamily="18" charset="0"/>
                <a:ea typeface="Calibri" panose="020F0502020204030204" pitchFamily="34" charset="0"/>
              </a:rPr>
              <a:t>Tác dụng: mở rộng, xoáy sâu vào những điểm tương đồng và khác biệt, giúp người đọc cảm nhận được sức khơi gợi của các hình ảnh mà Hồ Chí Minh đã sử dụng trong bài thơ </a:t>
            </a:r>
            <a:r>
              <a:rPr lang="vi-VN" sz="2400" i="1">
                <a:solidFill>
                  <a:srgbClr val="000000"/>
                </a:solidFill>
                <a:latin typeface="Times New Roman" panose="02020603050405020304" pitchFamily="18" charset="0"/>
                <a:ea typeface="Calibri" panose="020F0502020204030204" pitchFamily="34" charset="0"/>
              </a:rPr>
              <a:t>Cảnh khuya</a:t>
            </a:r>
            <a:r>
              <a:rPr lang="vi-VN" sz="2400">
                <a:solidFill>
                  <a:srgbClr val="000000"/>
                </a:solidFill>
                <a:latin typeface="Times New Roman" panose="02020603050405020304" pitchFamily="18" charset="0"/>
                <a:ea typeface="Calibri" panose="020F0502020204030204" pitchFamily="34" charset="0"/>
              </a:rPr>
              <a:t>.</a:t>
            </a:r>
            <a:endParaRPr lang="en-GB" sz="240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85278113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barn(inVertical)">
                                      <p:cBhvr>
                                        <p:cTn id="10" dur="500"/>
                                        <p:tgtEl>
                                          <p:spTgt spid="15"/>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arn(inVertical)">
                                      <p:cBhvr>
                                        <p:cTn id="15" dur="500"/>
                                        <p:tgtEl>
                                          <p:spTgt spid="5"/>
                                        </p:tgtEl>
                                      </p:cBhvr>
                                    </p:animEffect>
                                  </p:childTnLst>
                                </p:cTn>
                              </p:par>
                              <p:par>
                                <p:cTn id="16" presetID="16" presetClass="entr" presetSubtype="21" fill="hold" nodeType="with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barn(inVertical)">
                                      <p:cBhvr>
                                        <p:cTn id="18" dur="500"/>
                                        <p:tgtEl>
                                          <p:spTgt spid="17"/>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1000"/>
                                        <p:tgtEl>
                                          <p:spTgt spid="2"/>
                                        </p:tgtEl>
                                      </p:cBhvr>
                                    </p:animEffect>
                                    <p:anim calcmode="lin" valueType="num">
                                      <p:cBhvr>
                                        <p:cTn id="24" dur="1000" fill="hold"/>
                                        <p:tgtEl>
                                          <p:spTgt spid="2"/>
                                        </p:tgtEl>
                                        <p:attrNameLst>
                                          <p:attrName>ppt_x</p:attrName>
                                        </p:attrNameLst>
                                      </p:cBhvr>
                                      <p:tavLst>
                                        <p:tav tm="0">
                                          <p:val>
                                            <p:strVal val="#ppt_x"/>
                                          </p:val>
                                        </p:tav>
                                        <p:tav tm="100000">
                                          <p:val>
                                            <p:strVal val="#ppt_x"/>
                                          </p:val>
                                        </p:tav>
                                      </p:tavLst>
                                    </p:anim>
                                    <p:anim calcmode="lin" valueType="num">
                                      <p:cBhvr>
                                        <p:cTn id="2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grpId="0" nodeType="click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barn(inVertical)">
                                      <p:cBhvr>
                                        <p:cTn id="30" dur="500"/>
                                        <p:tgtEl>
                                          <p:spTgt spid="3"/>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wipe(down)">
                                      <p:cBhvr>
                                        <p:cTn id="35" dur="500"/>
                                        <p:tgtEl>
                                          <p:spTgt spid="11"/>
                                        </p:tgtEl>
                                      </p:cBhvr>
                                    </p:animEffect>
                                  </p:childTnLst>
                                </p:cTn>
                              </p:par>
                              <p:par>
                                <p:cTn id="36" presetID="22" presetClass="entr" presetSubtype="4" fill="hold" grpId="0" nodeType="with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wipe(down)">
                                      <p:cBhvr>
                                        <p:cTn id="38" dur="500"/>
                                        <p:tgtEl>
                                          <p:spTgt spid="12"/>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grpId="0" nodeType="clickEffect">
                                  <p:stCondLst>
                                    <p:cond delay="0"/>
                                  </p:stCondLst>
                                  <p:childTnLst>
                                    <p:set>
                                      <p:cBhvr>
                                        <p:cTn id="42" dur="1" fill="hold">
                                          <p:stCondLst>
                                            <p:cond delay="0"/>
                                          </p:stCondLst>
                                        </p:cTn>
                                        <p:tgtEl>
                                          <p:spTgt spid="4"/>
                                        </p:tgtEl>
                                        <p:attrNameLst>
                                          <p:attrName>style.visibility</p:attrName>
                                        </p:attrNameLst>
                                      </p:cBhvr>
                                      <p:to>
                                        <p:strVal val="visible"/>
                                      </p:to>
                                    </p:set>
                                    <p:animEffect transition="in" filter="wipe(down)">
                                      <p:cBhvr>
                                        <p:cTn id="43" dur="500"/>
                                        <p:tgtEl>
                                          <p:spTgt spid="4"/>
                                        </p:tgtEl>
                                      </p:cBhvr>
                                    </p:animEffect>
                                  </p:childTnLst>
                                </p:cTn>
                              </p:par>
                              <p:par>
                                <p:cTn id="44" presetID="22" presetClass="entr" presetSubtype="4" fill="hold" nodeType="with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wipe(down)">
                                      <p:cBhvr>
                                        <p:cTn id="4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5" grpId="0"/>
      <p:bldP spid="5" grpId="0"/>
      <p:bldP spid="2" grpId="0"/>
      <p:bldP spid="3" grpId="0"/>
      <p:bldP spid="11" grpId="0" animBg="1"/>
      <p:bldP spid="12" grpId="0"/>
      <p:bldP spid="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2">
            <a:extLst>
              <a:ext uri="{FF2B5EF4-FFF2-40B4-BE49-F238E27FC236}">
                <a16:creationId xmlns:a16="http://schemas.microsoft.com/office/drawing/2014/main" id="{CDE889A6-38B1-4008-9121-3341C806D3A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0800000">
            <a:off x="7906722" y="-1155549"/>
            <a:ext cx="6266028" cy="5636109"/>
          </a:xfrm>
          <a:prstGeom prst="rect">
            <a:avLst/>
          </a:prstGeom>
        </p:spPr>
      </p:pic>
      <p:sp>
        <p:nvSpPr>
          <p:cNvPr id="9" name="Rectangle 8"/>
          <p:cNvSpPr/>
          <p:nvPr/>
        </p:nvSpPr>
        <p:spPr>
          <a:xfrm>
            <a:off x="3019208" y="1721659"/>
            <a:ext cx="2334286" cy="3780907"/>
          </a:xfrm>
          <a:prstGeom prst="rect">
            <a:avLst/>
          </a:prstGeom>
        </p:spPr>
        <p:txBody>
          <a:bodyPr wrap="square">
            <a:spAutoFit/>
          </a:bodyPr>
          <a:lstStyle/>
          <a:p>
            <a:pPr algn="just">
              <a:lnSpc>
                <a:spcPct val="107000"/>
              </a:lnSpc>
            </a:pPr>
            <a:r>
              <a:rPr lang="vi-VN" sz="3200" b="1">
                <a:solidFill>
                  <a:schemeClr val="bg1"/>
                </a:solidFill>
                <a:latin typeface="Times New Roman" panose="02020603050405020304" pitchFamily="18" charset="0"/>
                <a:cs typeface="Times New Roman" panose="02020603050405020304" pitchFamily="18" charset="0"/>
              </a:rPr>
              <a:t>Sử dụng yếu tố biểu cảm</a:t>
            </a:r>
            <a:r>
              <a:rPr lang="vi-VN" sz="3200">
                <a:solidFill>
                  <a:schemeClr val="bg1"/>
                </a:solidFill>
                <a:latin typeface="Times New Roman" panose="02020603050405020304" pitchFamily="18" charset="0"/>
                <a:cs typeface="Times New Roman" panose="02020603050405020304" pitchFamily="18" charset="0"/>
              </a:rPr>
              <a:t> (yếu tố bổ trợ) giúp VB giàu cảm xúc, không khô khan</a:t>
            </a:r>
            <a:r>
              <a:rPr lang="vi-VN" sz="3200" i="1" smtClean="0">
                <a:solidFill>
                  <a:schemeClr val="bg1"/>
                </a:solidFill>
                <a:latin typeface="Times New Roman" panose="02020603050405020304" pitchFamily="18" charset="0"/>
                <a:ea typeface="Calibri" panose="020F0502020204030204" pitchFamily="34" charset="0"/>
                <a:cs typeface="Times New Roman" panose="02020603050405020304" pitchFamily="18" charset="0"/>
              </a:rPr>
              <a:t>.</a:t>
            </a:r>
            <a:endParaRPr lang="en-GB" sz="3200">
              <a:solidFill>
                <a:schemeClr val="bg1"/>
              </a:solidFill>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15" name="图片 6">
            <a:extLst>
              <a:ext uri="{FF2B5EF4-FFF2-40B4-BE49-F238E27FC236}">
                <a16:creationId xmlns:a16="http://schemas.microsoft.com/office/drawing/2014/main" id="{36FFC50C-9430-4A3C-BAD3-A8CD8F9AE91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284" y="-559284"/>
            <a:ext cx="2788920" cy="2788920"/>
          </a:xfrm>
          <a:prstGeom prst="rect">
            <a:avLst/>
          </a:prstGeom>
        </p:spPr>
      </p:pic>
      <p:sp>
        <p:nvSpPr>
          <p:cNvPr id="16" name="Rounded Rectangle 15"/>
          <p:cNvSpPr/>
          <p:nvPr/>
        </p:nvSpPr>
        <p:spPr>
          <a:xfrm>
            <a:off x="233487" y="1915386"/>
            <a:ext cx="2308546" cy="4618451"/>
          </a:xfrm>
          <a:prstGeom prst="roundRect">
            <a:avLst/>
          </a:prstGeom>
          <a:noFill/>
          <a:ln w="57150">
            <a:solidFill>
              <a:schemeClr val="accent6">
                <a:lumMod val="60000"/>
                <a:lumOff val="4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00" dirty="0">
              <a:solidFill>
                <a:prstClr val="white"/>
              </a:solidFill>
            </a:endParaRPr>
          </a:p>
        </p:txBody>
      </p:sp>
      <p:sp>
        <p:nvSpPr>
          <p:cNvPr id="20" name="Rounded Rectangle 19"/>
          <p:cNvSpPr/>
          <p:nvPr/>
        </p:nvSpPr>
        <p:spPr>
          <a:xfrm>
            <a:off x="2807205" y="1345105"/>
            <a:ext cx="2679195" cy="5305749"/>
          </a:xfrm>
          <a:prstGeom prst="roundRect">
            <a:avLst/>
          </a:prstGeom>
          <a:noFill/>
          <a:ln w="57150">
            <a:solidFill>
              <a:schemeClr val="accent6">
                <a:lumMod val="60000"/>
                <a:lumOff val="4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00" dirty="0">
              <a:solidFill>
                <a:prstClr val="white"/>
              </a:solidFill>
            </a:endParaRPr>
          </a:p>
        </p:txBody>
      </p:sp>
      <p:sp>
        <p:nvSpPr>
          <p:cNvPr id="21" name="Rounded Rectangle 20"/>
          <p:cNvSpPr/>
          <p:nvPr/>
        </p:nvSpPr>
        <p:spPr>
          <a:xfrm>
            <a:off x="5698404" y="1345105"/>
            <a:ext cx="3936810" cy="5305749"/>
          </a:xfrm>
          <a:prstGeom prst="roundRect">
            <a:avLst/>
          </a:prstGeom>
          <a:noFill/>
          <a:ln w="57150">
            <a:solidFill>
              <a:schemeClr val="accent6">
                <a:lumMod val="60000"/>
                <a:lumOff val="4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00" dirty="0">
              <a:solidFill>
                <a:prstClr val="white"/>
              </a:solidFill>
            </a:endParaRPr>
          </a:p>
        </p:txBody>
      </p:sp>
      <p:sp>
        <p:nvSpPr>
          <p:cNvPr id="22" name="Rectangle 21"/>
          <p:cNvSpPr/>
          <p:nvPr/>
        </p:nvSpPr>
        <p:spPr>
          <a:xfrm>
            <a:off x="262484" y="2395982"/>
            <a:ext cx="2199811" cy="3539430"/>
          </a:xfrm>
          <a:prstGeom prst="rect">
            <a:avLst/>
          </a:prstGeom>
        </p:spPr>
        <p:txBody>
          <a:bodyPr wrap="square">
            <a:spAutoFit/>
          </a:bodyPr>
          <a:lstStyle/>
          <a:p>
            <a:pPr algn="just"/>
            <a:r>
              <a:rPr lang="vi-VN" sz="3200" b="1">
                <a:solidFill>
                  <a:schemeClr val="bg1"/>
                </a:solidFill>
                <a:latin typeface="Times New Roman" panose="02020603050405020304" pitchFamily="18" charset="0"/>
                <a:cs typeface="Times New Roman" panose="02020603050405020304" pitchFamily="18" charset="0"/>
              </a:rPr>
              <a:t>Ngôn ngữ</a:t>
            </a:r>
            <a:r>
              <a:rPr lang="vi-VN" sz="3200">
                <a:solidFill>
                  <a:schemeClr val="bg1"/>
                </a:solidFill>
                <a:latin typeface="Times New Roman" panose="02020603050405020304" pitchFamily="18" charset="0"/>
                <a:cs typeface="Times New Roman" panose="02020603050405020304" pitchFamily="18" charset="0"/>
              </a:rPr>
              <a:t> giàu hình ảnh, chọn lọc từ ngữ tinh tế, có nhiều cảm nhận thú vị.</a:t>
            </a:r>
            <a:endParaRPr lang="en-GB" sz="3200">
              <a:solidFill>
                <a:schemeClr val="bg1"/>
              </a:solidFill>
              <a:latin typeface="Times New Roman" panose="02020603050405020304" pitchFamily="18" charset="0"/>
              <a:cs typeface="Times New Roman" panose="02020603050405020304" pitchFamily="18" charset="0"/>
            </a:endParaRPr>
          </a:p>
        </p:txBody>
      </p:sp>
      <p:sp>
        <p:nvSpPr>
          <p:cNvPr id="2" name="Rectangle 1"/>
          <p:cNvSpPr/>
          <p:nvPr/>
        </p:nvSpPr>
        <p:spPr>
          <a:xfrm>
            <a:off x="5906762" y="1517370"/>
            <a:ext cx="3621286" cy="5016758"/>
          </a:xfrm>
          <a:prstGeom prst="rect">
            <a:avLst/>
          </a:prstGeom>
        </p:spPr>
        <p:txBody>
          <a:bodyPr wrap="square">
            <a:spAutoFit/>
          </a:bodyPr>
          <a:lstStyle/>
          <a:p>
            <a:pPr algn="just"/>
            <a:r>
              <a:rPr lang="vi-VN" sz="3200" b="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Giọng văn</a:t>
            </a:r>
            <a:r>
              <a:rPr lang="vi-VN" sz="32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linh hoạt, khi thì giảng giải, cắt nghĩa tỉ mỉ, lúc lại tuởng tượng, liên tưởng bay bổng, có khi mang tính đối thoại, tranh biện, có khi lại say sưa, chân thành, tràn đầy tình cảm và niềm tự hào </a:t>
            </a:r>
            <a:endParaRPr lang="en-GB" sz="320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1402806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wipe(down)">
                                      <p:cBhvr>
                                        <p:cTn id="10" dur="500"/>
                                        <p:tgtEl>
                                          <p:spTgt spid="22"/>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arn(inVertical)">
                                      <p:cBhvr>
                                        <p:cTn id="15" dur="500"/>
                                        <p:tgtEl>
                                          <p:spTgt spid="9"/>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barn(inVertical)">
                                      <p:cBhvr>
                                        <p:cTn id="18" dur="500"/>
                                        <p:tgtEl>
                                          <p:spTgt spid="20"/>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down)">
                                      <p:cBhvr>
                                        <p:cTn id="23" dur="500"/>
                                        <p:tgtEl>
                                          <p:spTgt spid="2"/>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wipe(down)">
                                      <p:cBhvr>
                                        <p:cTn id="2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6" grpId="0" animBg="1"/>
      <p:bldP spid="20" grpId="0" animBg="1"/>
      <p:bldP spid="21" grpId="0" animBg="1"/>
      <p:bldP spid="22" grpId="0"/>
      <p:bldP spid="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盘子, 物体&#10;&#10;已生成极高可信度的说明">
            <a:extLst>
              <a:ext uri="{FF2B5EF4-FFF2-40B4-BE49-F238E27FC236}">
                <a16:creationId xmlns:a16="http://schemas.microsoft.com/office/drawing/2014/main" id="{25429750-98FB-440D-AA87-6A4538D659B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34176" y="36576"/>
            <a:ext cx="2552700" cy="2552700"/>
          </a:xfrm>
          <a:prstGeom prst="rect">
            <a:avLst/>
          </a:prstGeom>
        </p:spPr>
      </p:pic>
      <p:sp>
        <p:nvSpPr>
          <p:cNvPr id="11" name="Rounded Rectangle 10"/>
          <p:cNvSpPr/>
          <p:nvPr/>
        </p:nvSpPr>
        <p:spPr>
          <a:xfrm>
            <a:off x="2424035" y="177991"/>
            <a:ext cx="5182009" cy="622755"/>
          </a:xfrm>
          <a:prstGeom prst="roundRect">
            <a:avLst/>
          </a:prstGeom>
          <a:noFill/>
          <a:ln w="57150">
            <a:solidFill>
              <a:schemeClr val="accent6">
                <a:lumMod val="60000"/>
                <a:lumOff val="4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00" dirty="0">
              <a:solidFill>
                <a:prstClr val="white"/>
              </a:solidFill>
            </a:endParaRPr>
          </a:p>
        </p:txBody>
      </p:sp>
      <p:sp>
        <p:nvSpPr>
          <p:cNvPr id="12" name="Rectangle 11"/>
          <p:cNvSpPr/>
          <p:nvPr/>
        </p:nvSpPr>
        <p:spPr>
          <a:xfrm>
            <a:off x="3185050" y="154854"/>
            <a:ext cx="3656707" cy="707886"/>
          </a:xfrm>
          <a:prstGeom prst="rect">
            <a:avLst/>
          </a:prstGeom>
        </p:spPr>
        <p:txBody>
          <a:bodyPr wrap="none">
            <a:spAutoFit/>
          </a:bodyPr>
          <a:lstStyle/>
          <a:p>
            <a:r>
              <a:rPr lang="en-US" sz="4000" b="1">
                <a:solidFill>
                  <a:schemeClr val="bg1"/>
                </a:solidFill>
                <a:latin typeface="Times New Roman" panose="02020603050405020304" pitchFamily="18" charset="0"/>
                <a:cs typeface="Times New Roman" panose="02020603050405020304" pitchFamily="18" charset="0"/>
              </a:rPr>
              <a:t>IV. TỔNG KẾT</a:t>
            </a:r>
            <a:endParaRPr lang="en-GB" sz="4000">
              <a:solidFill>
                <a:schemeClr val="bg1"/>
              </a:solidFill>
              <a:latin typeface="Times New Roman" panose="02020603050405020304" pitchFamily="18" charset="0"/>
              <a:cs typeface="Times New Roman" panose="02020603050405020304" pitchFamily="18" charset="0"/>
            </a:endParaRPr>
          </a:p>
        </p:txBody>
      </p:sp>
      <p:sp>
        <p:nvSpPr>
          <p:cNvPr id="6" name="Rectangle 1">
            <a:extLst>
              <a:ext uri="{FF2B5EF4-FFF2-40B4-BE49-F238E27FC236}">
                <a16:creationId xmlns:a16="http://schemas.microsoft.com/office/drawing/2014/main" id="{1D1B4F45-07C8-40E4-A2FF-DA9A3276EE01}"/>
              </a:ext>
            </a:extLst>
          </p:cNvPr>
          <p:cNvSpPr/>
          <p:nvPr/>
        </p:nvSpPr>
        <p:spPr bwMode="auto">
          <a:xfrm>
            <a:off x="2689301" y="1621552"/>
            <a:ext cx="5448860" cy="4140460"/>
          </a:xfrm>
          <a:prstGeom prst="rect">
            <a:avLst/>
          </a:prstGeom>
          <a:noFill/>
          <a:ln w="76200">
            <a:solidFill>
              <a:schemeClr val="accent3"/>
            </a:solidFill>
            <a:round/>
            <a:headEnd/>
            <a:tailEnd/>
          </a:ln>
        </p:spPr>
        <p:txBody>
          <a:bodyPr anchor="ctr"/>
          <a:lstStyle/>
          <a:p>
            <a:pPr algn="ctr"/>
            <a:endParaRPr dirty="0">
              <a:solidFill>
                <a:prstClr val="black"/>
              </a:solidFill>
              <a:latin typeface="钟齐陈伟勋硬笔行书字库" panose="02010600030101010101" pitchFamily="2" charset="-122"/>
              <a:ea typeface="钟齐陈伟勋硬笔行书字库" panose="02010600030101010101" pitchFamily="2" charset="-122"/>
              <a:cs typeface="+mn-ea"/>
              <a:sym typeface="+mn-lt"/>
            </a:endParaRPr>
          </a:p>
        </p:txBody>
      </p:sp>
      <p:pic>
        <p:nvPicPr>
          <p:cNvPr id="7" name="图片 77">
            <a:extLst>
              <a:ext uri="{FF2B5EF4-FFF2-40B4-BE49-F238E27FC236}">
                <a16:creationId xmlns:a16="http://schemas.microsoft.com/office/drawing/2014/main" id="{DBCDBDDC-1C9D-4BB2-9A76-0793138B159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995082">
            <a:off x="787763" y="5448961"/>
            <a:ext cx="1652010" cy="2053212"/>
          </a:xfrm>
          <a:prstGeom prst="rect">
            <a:avLst/>
          </a:prstGeom>
        </p:spPr>
      </p:pic>
      <p:pic>
        <p:nvPicPr>
          <p:cNvPr id="8" name="图片 78">
            <a:extLst>
              <a:ext uri="{FF2B5EF4-FFF2-40B4-BE49-F238E27FC236}">
                <a16:creationId xmlns:a16="http://schemas.microsoft.com/office/drawing/2014/main" id="{6E8D8D44-B49D-43DE-BEDD-36D22335505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35468" y="4076167"/>
            <a:ext cx="1792833" cy="2389601"/>
          </a:xfrm>
          <a:prstGeom prst="rect">
            <a:avLst/>
          </a:prstGeom>
        </p:spPr>
      </p:pic>
      <p:pic>
        <p:nvPicPr>
          <p:cNvPr id="9" name="图片 79">
            <a:extLst>
              <a:ext uri="{FF2B5EF4-FFF2-40B4-BE49-F238E27FC236}">
                <a16:creationId xmlns:a16="http://schemas.microsoft.com/office/drawing/2014/main" id="{9C8836C3-EE2F-4F13-9231-F0437DC05FC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84643" y="5274822"/>
            <a:ext cx="1333804" cy="1880028"/>
          </a:xfrm>
          <a:prstGeom prst="rect">
            <a:avLst/>
          </a:prstGeom>
        </p:spPr>
      </p:pic>
      <p:pic>
        <p:nvPicPr>
          <p:cNvPr id="14" name="图片 79">
            <a:extLst>
              <a:ext uri="{FF2B5EF4-FFF2-40B4-BE49-F238E27FC236}">
                <a16:creationId xmlns:a16="http://schemas.microsoft.com/office/drawing/2014/main" id="{9C8836C3-EE2F-4F13-9231-F0437DC05FC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350549" y="4479223"/>
            <a:ext cx="1333804" cy="1880028"/>
          </a:xfrm>
          <a:prstGeom prst="rect">
            <a:avLst/>
          </a:prstGeom>
        </p:spPr>
      </p:pic>
      <p:pic>
        <p:nvPicPr>
          <p:cNvPr id="15" name="图片 78">
            <a:extLst>
              <a:ext uri="{FF2B5EF4-FFF2-40B4-BE49-F238E27FC236}">
                <a16:creationId xmlns:a16="http://schemas.microsoft.com/office/drawing/2014/main" id="{6E8D8D44-B49D-43DE-BEDD-36D22335505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990654" y="3691782"/>
            <a:ext cx="1792833" cy="2389601"/>
          </a:xfrm>
          <a:prstGeom prst="rect">
            <a:avLst/>
          </a:prstGeom>
        </p:spPr>
      </p:pic>
      <p:pic>
        <p:nvPicPr>
          <p:cNvPr id="16" name="图片 77">
            <a:extLst>
              <a:ext uri="{FF2B5EF4-FFF2-40B4-BE49-F238E27FC236}">
                <a16:creationId xmlns:a16="http://schemas.microsoft.com/office/drawing/2014/main" id="{DBCDBDDC-1C9D-4BB2-9A76-0793138B159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995082">
            <a:off x="10161838" y="4700459"/>
            <a:ext cx="1652010" cy="2053212"/>
          </a:xfrm>
          <a:prstGeom prst="rect">
            <a:avLst/>
          </a:prstGeom>
        </p:spPr>
      </p:pic>
      <p:sp>
        <p:nvSpPr>
          <p:cNvPr id="2" name="Rectangle 1"/>
          <p:cNvSpPr/>
          <p:nvPr/>
        </p:nvSpPr>
        <p:spPr>
          <a:xfrm>
            <a:off x="4100681" y="1791988"/>
            <a:ext cx="2208083" cy="523220"/>
          </a:xfrm>
          <a:prstGeom prst="rect">
            <a:avLst/>
          </a:prstGeom>
        </p:spPr>
        <p:txBody>
          <a:bodyPr wrap="square">
            <a:spAutoFit/>
          </a:bodyPr>
          <a:lstStyle/>
          <a:p>
            <a:r>
              <a:rPr lang="en-US" sz="2800" b="1">
                <a:solidFill>
                  <a:schemeClr val="bg1"/>
                </a:solidFill>
                <a:latin typeface="Times New Roman" panose="02020603050405020304" pitchFamily="18" charset="0"/>
                <a:cs typeface="Times New Roman" panose="02020603050405020304" pitchFamily="18" charset="0"/>
              </a:rPr>
              <a:t>1. Nội dung</a:t>
            </a:r>
            <a:endParaRPr lang="en-GB" sz="2800">
              <a:solidFill>
                <a:schemeClr val="bg1"/>
              </a:solidFill>
              <a:latin typeface="Times New Roman" panose="02020603050405020304" pitchFamily="18" charset="0"/>
              <a:cs typeface="Times New Roman" panose="02020603050405020304" pitchFamily="18" charset="0"/>
            </a:endParaRPr>
          </a:p>
        </p:txBody>
      </p:sp>
      <p:sp>
        <p:nvSpPr>
          <p:cNvPr id="4" name="Rectangle 3"/>
          <p:cNvSpPr/>
          <p:nvPr/>
        </p:nvSpPr>
        <p:spPr>
          <a:xfrm>
            <a:off x="2855739" y="2469132"/>
            <a:ext cx="5028236" cy="3065455"/>
          </a:xfrm>
          <a:prstGeom prst="rect">
            <a:avLst/>
          </a:prstGeom>
        </p:spPr>
        <p:txBody>
          <a:bodyPr wrap="square">
            <a:spAutoFit/>
          </a:bodyPr>
          <a:lstStyle/>
          <a:p>
            <a:pPr marL="457200" algn="just">
              <a:lnSpc>
                <a:spcPct val="115000"/>
              </a:lnSpc>
              <a:spcAft>
                <a:spcPts val="0"/>
              </a:spcAft>
              <a:tabLst>
                <a:tab pos="200025" algn="l"/>
              </a:tabLst>
            </a:pPr>
            <a:r>
              <a:rPr lang="vi-VN" sz="28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Tác giả </a:t>
            </a:r>
            <a:r>
              <a:rPr lang="vi-VN" sz="280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đã </a:t>
            </a:r>
            <a:r>
              <a:rPr lang="vi-VN" sz="28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phân tích, bình luận một cách thuyết phục để chỉ rõ những nét đặc sắc của bài thơ </a:t>
            </a:r>
            <a:r>
              <a:rPr lang="vi-VN" sz="2800" i="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Cảnh khuya</a:t>
            </a:r>
            <a:r>
              <a:rPr lang="vi-VN" sz="28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từ đó khẳng định phong cách nghệ thuật của Chủ tịch Hồ Chí Minh.</a:t>
            </a:r>
            <a:endParaRPr lang="en-GB" sz="28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0322189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4"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750"/>
                                        <p:tgtEl>
                                          <p:spTgt spid="9"/>
                                        </p:tgtEl>
                                      </p:cBhvr>
                                    </p:animEffect>
                                  </p:childTnLst>
                                </p:cTn>
                              </p:par>
                            </p:childTnLst>
                          </p:cTn>
                        </p:par>
                        <p:par>
                          <p:cTn id="13" fill="hold">
                            <p:stCondLst>
                              <p:cond delay="1250"/>
                            </p:stCondLst>
                            <p:childTnLst>
                              <p:par>
                                <p:cTn id="14" presetID="22" presetClass="entr" presetSubtype="4"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down)">
                                      <p:cBhvr>
                                        <p:cTn id="16" dur="750"/>
                                        <p:tgtEl>
                                          <p:spTgt spid="8"/>
                                        </p:tgtEl>
                                      </p:cBhvr>
                                    </p:animEffect>
                                  </p:childTnLst>
                                </p:cTn>
                              </p:par>
                            </p:childTnLst>
                          </p:cTn>
                        </p:par>
                        <p:par>
                          <p:cTn id="17" fill="hold">
                            <p:stCondLst>
                              <p:cond delay="2000"/>
                            </p:stCondLst>
                            <p:childTnLst>
                              <p:par>
                                <p:cTn id="18" presetID="22" presetClass="entr" presetSubtype="8"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left)">
                                      <p:cBhvr>
                                        <p:cTn id="20" dur="750"/>
                                        <p:tgtEl>
                                          <p:spTgt spid="7"/>
                                        </p:tgtEl>
                                      </p:cBhvr>
                                    </p:animEffect>
                                  </p:childTnLst>
                                </p:cTn>
                              </p:par>
                            </p:childTnLst>
                          </p:cTn>
                        </p:par>
                        <p:par>
                          <p:cTn id="21" fill="hold">
                            <p:stCondLst>
                              <p:cond delay="2750"/>
                            </p:stCondLst>
                            <p:childTnLst>
                              <p:par>
                                <p:cTn id="22" presetID="22" presetClass="entr" presetSubtype="4" fill="hold"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wipe(down)">
                                      <p:cBhvr>
                                        <p:cTn id="24" dur="750"/>
                                        <p:tgtEl>
                                          <p:spTgt spid="14"/>
                                        </p:tgtEl>
                                      </p:cBhvr>
                                    </p:animEffect>
                                  </p:childTnLst>
                                </p:cTn>
                              </p:par>
                            </p:childTnLst>
                          </p:cTn>
                        </p:par>
                        <p:par>
                          <p:cTn id="25" fill="hold">
                            <p:stCondLst>
                              <p:cond delay="3500"/>
                            </p:stCondLst>
                            <p:childTnLst>
                              <p:par>
                                <p:cTn id="26" presetID="22" presetClass="entr" presetSubtype="4" fill="hold"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down)">
                                      <p:cBhvr>
                                        <p:cTn id="28" dur="750"/>
                                        <p:tgtEl>
                                          <p:spTgt spid="15"/>
                                        </p:tgtEl>
                                      </p:cBhvr>
                                    </p:animEffect>
                                  </p:childTnLst>
                                </p:cTn>
                              </p:par>
                            </p:childTnLst>
                          </p:cTn>
                        </p:par>
                        <p:par>
                          <p:cTn id="29" fill="hold">
                            <p:stCondLst>
                              <p:cond delay="4250"/>
                            </p:stCondLst>
                            <p:childTnLst>
                              <p:par>
                                <p:cTn id="30" presetID="22" presetClass="entr" presetSubtype="8" fill="hold" nodeType="after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wipe(left)">
                                      <p:cBhvr>
                                        <p:cTn id="32" dur="750"/>
                                        <p:tgtEl>
                                          <p:spTgt spid="16"/>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barn(inVertical)">
                                      <p:cBhvr>
                                        <p:cTn id="37" dur="500"/>
                                        <p:tgtEl>
                                          <p:spTgt spid="12"/>
                                        </p:tgtEl>
                                      </p:cBhvr>
                                    </p:animEffect>
                                  </p:childTnLst>
                                </p:cTn>
                              </p:par>
                              <p:par>
                                <p:cTn id="38" presetID="16" presetClass="entr" presetSubtype="21" fill="hold" grpId="0" nodeType="with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barn(inVertical)">
                                      <p:cBhvr>
                                        <p:cTn id="40" dur="500"/>
                                        <p:tgtEl>
                                          <p:spTgt spid="11"/>
                                        </p:tgtEl>
                                      </p:cBhvr>
                                    </p:animEffect>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2"/>
                                        </p:tgtEl>
                                        <p:attrNameLst>
                                          <p:attrName>style.visibility</p:attrName>
                                        </p:attrNameLst>
                                      </p:cBhvr>
                                      <p:to>
                                        <p:strVal val="visible"/>
                                      </p:to>
                                    </p:set>
                                    <p:animEffect transition="in" filter="fade">
                                      <p:cBhvr>
                                        <p:cTn id="45" dur="1000"/>
                                        <p:tgtEl>
                                          <p:spTgt spid="2"/>
                                        </p:tgtEl>
                                      </p:cBhvr>
                                    </p:animEffect>
                                    <p:anim calcmode="lin" valueType="num">
                                      <p:cBhvr>
                                        <p:cTn id="46" dur="1000" fill="hold"/>
                                        <p:tgtEl>
                                          <p:spTgt spid="2"/>
                                        </p:tgtEl>
                                        <p:attrNameLst>
                                          <p:attrName>ppt_x</p:attrName>
                                        </p:attrNameLst>
                                      </p:cBhvr>
                                      <p:tavLst>
                                        <p:tav tm="0">
                                          <p:val>
                                            <p:strVal val="#ppt_x"/>
                                          </p:val>
                                        </p:tav>
                                        <p:tav tm="100000">
                                          <p:val>
                                            <p:strVal val="#ppt_x"/>
                                          </p:val>
                                        </p:tav>
                                      </p:tavLst>
                                    </p:anim>
                                    <p:anim calcmode="lin" valueType="num">
                                      <p:cBhvr>
                                        <p:cTn id="47"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16" presetClass="entr" presetSubtype="21" fill="hold" grpId="0" nodeType="clickEffect">
                                  <p:stCondLst>
                                    <p:cond delay="0"/>
                                  </p:stCondLst>
                                  <p:childTnLst>
                                    <p:set>
                                      <p:cBhvr>
                                        <p:cTn id="51" dur="1" fill="hold">
                                          <p:stCondLst>
                                            <p:cond delay="0"/>
                                          </p:stCondLst>
                                        </p:cTn>
                                        <p:tgtEl>
                                          <p:spTgt spid="4"/>
                                        </p:tgtEl>
                                        <p:attrNameLst>
                                          <p:attrName>style.visibility</p:attrName>
                                        </p:attrNameLst>
                                      </p:cBhvr>
                                      <p:to>
                                        <p:strVal val="visible"/>
                                      </p:to>
                                    </p:set>
                                    <p:animEffect transition="in" filter="barn(inVertical)">
                                      <p:cBhvr>
                                        <p:cTn id="5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p:bldP spid="6" grpId="0" animBg="1"/>
      <p:bldP spid="2" grpId="0"/>
      <p:bldP spid="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盘子, 物体&#10;&#10;已生成极高可信度的说明">
            <a:extLst>
              <a:ext uri="{FF2B5EF4-FFF2-40B4-BE49-F238E27FC236}">
                <a16:creationId xmlns:a16="http://schemas.microsoft.com/office/drawing/2014/main" id="{25429750-98FB-440D-AA87-6A4538D659B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34176" y="36576"/>
            <a:ext cx="2552700" cy="2552700"/>
          </a:xfrm>
          <a:prstGeom prst="rect">
            <a:avLst/>
          </a:prstGeom>
        </p:spPr>
      </p:pic>
      <p:pic>
        <p:nvPicPr>
          <p:cNvPr id="7" name="图片 77">
            <a:extLst>
              <a:ext uri="{FF2B5EF4-FFF2-40B4-BE49-F238E27FC236}">
                <a16:creationId xmlns:a16="http://schemas.microsoft.com/office/drawing/2014/main" id="{DBCDBDDC-1C9D-4BB2-9A76-0793138B159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995082">
            <a:off x="787763" y="5448961"/>
            <a:ext cx="1652010" cy="2053212"/>
          </a:xfrm>
          <a:prstGeom prst="rect">
            <a:avLst/>
          </a:prstGeom>
        </p:spPr>
      </p:pic>
      <p:pic>
        <p:nvPicPr>
          <p:cNvPr id="8" name="图片 78">
            <a:extLst>
              <a:ext uri="{FF2B5EF4-FFF2-40B4-BE49-F238E27FC236}">
                <a16:creationId xmlns:a16="http://schemas.microsoft.com/office/drawing/2014/main" id="{6E8D8D44-B49D-43DE-BEDD-36D22335505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35468" y="4076167"/>
            <a:ext cx="1792833" cy="2389601"/>
          </a:xfrm>
          <a:prstGeom prst="rect">
            <a:avLst/>
          </a:prstGeom>
        </p:spPr>
      </p:pic>
      <p:pic>
        <p:nvPicPr>
          <p:cNvPr id="9" name="图片 79">
            <a:extLst>
              <a:ext uri="{FF2B5EF4-FFF2-40B4-BE49-F238E27FC236}">
                <a16:creationId xmlns:a16="http://schemas.microsoft.com/office/drawing/2014/main" id="{9C8836C3-EE2F-4F13-9231-F0437DC05FC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84643" y="5274822"/>
            <a:ext cx="1333804" cy="1880028"/>
          </a:xfrm>
          <a:prstGeom prst="rect">
            <a:avLst/>
          </a:prstGeom>
        </p:spPr>
      </p:pic>
      <p:sp>
        <p:nvSpPr>
          <p:cNvPr id="10" name="Rectangle 1">
            <a:extLst>
              <a:ext uri="{FF2B5EF4-FFF2-40B4-BE49-F238E27FC236}">
                <a16:creationId xmlns:a16="http://schemas.microsoft.com/office/drawing/2014/main" id="{1D1B4F45-07C8-40E4-A2FF-DA9A3276EE01}"/>
              </a:ext>
            </a:extLst>
          </p:cNvPr>
          <p:cNvSpPr/>
          <p:nvPr/>
        </p:nvSpPr>
        <p:spPr bwMode="auto">
          <a:xfrm rot="16200000">
            <a:off x="3358280" y="-1113042"/>
            <a:ext cx="5276182" cy="8581258"/>
          </a:xfrm>
          <a:prstGeom prst="rect">
            <a:avLst/>
          </a:prstGeom>
          <a:noFill/>
          <a:ln w="76200">
            <a:solidFill>
              <a:schemeClr val="accent3"/>
            </a:solidFill>
            <a:round/>
            <a:headEnd/>
            <a:tailEnd/>
          </a:ln>
        </p:spPr>
        <p:txBody>
          <a:bodyPr anchor="ctr"/>
          <a:lstStyle/>
          <a:p>
            <a:pPr algn="ctr"/>
            <a:endParaRPr dirty="0">
              <a:solidFill>
                <a:prstClr val="black"/>
              </a:solidFill>
              <a:latin typeface="钟齐陈伟勋硬笔行书字库" panose="02010600030101010101" pitchFamily="2" charset="-122"/>
              <a:ea typeface="钟齐陈伟勋硬笔行书字库" panose="02010600030101010101" pitchFamily="2" charset="-122"/>
              <a:cs typeface="+mn-ea"/>
              <a:sym typeface="+mn-lt"/>
            </a:endParaRPr>
          </a:p>
        </p:txBody>
      </p:sp>
      <p:pic>
        <p:nvPicPr>
          <p:cNvPr id="14" name="图片 79">
            <a:extLst>
              <a:ext uri="{FF2B5EF4-FFF2-40B4-BE49-F238E27FC236}">
                <a16:creationId xmlns:a16="http://schemas.microsoft.com/office/drawing/2014/main" id="{9C8836C3-EE2F-4F13-9231-F0437DC05FC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350549" y="4479223"/>
            <a:ext cx="1333804" cy="1880028"/>
          </a:xfrm>
          <a:prstGeom prst="rect">
            <a:avLst/>
          </a:prstGeom>
        </p:spPr>
      </p:pic>
      <p:pic>
        <p:nvPicPr>
          <p:cNvPr id="15" name="图片 78">
            <a:extLst>
              <a:ext uri="{FF2B5EF4-FFF2-40B4-BE49-F238E27FC236}">
                <a16:creationId xmlns:a16="http://schemas.microsoft.com/office/drawing/2014/main" id="{6E8D8D44-B49D-43DE-BEDD-36D22335505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990654" y="3691782"/>
            <a:ext cx="1792833" cy="2389601"/>
          </a:xfrm>
          <a:prstGeom prst="rect">
            <a:avLst/>
          </a:prstGeom>
        </p:spPr>
      </p:pic>
      <p:pic>
        <p:nvPicPr>
          <p:cNvPr id="16" name="图片 77">
            <a:extLst>
              <a:ext uri="{FF2B5EF4-FFF2-40B4-BE49-F238E27FC236}">
                <a16:creationId xmlns:a16="http://schemas.microsoft.com/office/drawing/2014/main" id="{DBCDBDDC-1C9D-4BB2-9A76-0793138B159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995082">
            <a:off x="10161838" y="4700459"/>
            <a:ext cx="1652010" cy="2053212"/>
          </a:xfrm>
          <a:prstGeom prst="rect">
            <a:avLst/>
          </a:prstGeom>
        </p:spPr>
      </p:pic>
      <p:sp>
        <p:nvSpPr>
          <p:cNvPr id="5" name="Rectangle 4"/>
          <p:cNvSpPr/>
          <p:nvPr/>
        </p:nvSpPr>
        <p:spPr>
          <a:xfrm>
            <a:off x="4889864" y="675532"/>
            <a:ext cx="2542684" cy="584775"/>
          </a:xfrm>
          <a:prstGeom prst="rect">
            <a:avLst/>
          </a:prstGeom>
        </p:spPr>
        <p:txBody>
          <a:bodyPr wrap="none">
            <a:spAutoFit/>
          </a:bodyPr>
          <a:lstStyle/>
          <a:p>
            <a:r>
              <a:rPr lang="vi-VN" sz="3200" b="1" smtClean="0">
                <a:solidFill>
                  <a:prstClr val="white"/>
                </a:solidFill>
                <a:latin typeface="Times New Roman" panose="02020603050405020304" pitchFamily="18" charset="0"/>
                <a:ea typeface="Calibri" panose="020F0502020204030204" pitchFamily="34" charset="0"/>
              </a:rPr>
              <a:t>2. </a:t>
            </a:r>
            <a:r>
              <a:rPr lang="en-US" sz="3200" b="1">
                <a:solidFill>
                  <a:prstClr val="white"/>
                </a:solidFill>
                <a:latin typeface="Times New Roman" panose="02020603050405020304" pitchFamily="18" charset="0"/>
                <a:ea typeface="Calibri" panose="020F0502020204030204" pitchFamily="34" charset="0"/>
              </a:rPr>
              <a:t>Nghệ thuật</a:t>
            </a:r>
            <a:endParaRPr lang="en-GB" sz="3200">
              <a:solidFill>
                <a:prstClr val="white"/>
              </a:solidFill>
            </a:endParaRPr>
          </a:p>
        </p:txBody>
      </p:sp>
      <p:sp>
        <p:nvSpPr>
          <p:cNvPr id="13" name="Rectangle 12"/>
          <p:cNvSpPr/>
          <p:nvPr/>
        </p:nvSpPr>
        <p:spPr>
          <a:xfrm>
            <a:off x="1618434" y="1396344"/>
            <a:ext cx="8257086" cy="4056495"/>
          </a:xfrm>
          <a:prstGeom prst="rect">
            <a:avLst/>
          </a:prstGeom>
        </p:spPr>
        <p:txBody>
          <a:bodyPr wrap="square">
            <a:spAutoFit/>
          </a:bodyPr>
          <a:lstStyle/>
          <a:p>
            <a:pPr marL="457200" algn="just">
              <a:lnSpc>
                <a:spcPct val="115000"/>
              </a:lnSpc>
              <a:tabLst>
                <a:tab pos="200025" algn="l"/>
              </a:tabLst>
            </a:pPr>
            <a:r>
              <a:rPr lang="en-US" sz="2800">
                <a:solidFill>
                  <a:prstClr val="white"/>
                </a:solidFill>
                <a:latin typeface="Times New Roman" panose="02020603050405020304" pitchFamily="18" charset="0"/>
                <a:ea typeface="Times New Roman" panose="02020603050405020304" pitchFamily="18" charset="0"/>
                <a:cs typeface="Times New Roman" panose="02020603050405020304" pitchFamily="18" charset="0"/>
              </a:rPr>
              <a:t>- Cấu trúc chặt chẽ (giới thiệu – triển khai – kết luận)</a:t>
            </a:r>
            <a:endParaRPr lang="en-GB" sz="2800">
              <a:solidFill>
                <a:prstClr val="white"/>
              </a:solidFill>
              <a:latin typeface="Times New Roman" panose="02020603050405020304" pitchFamily="18" charset="0"/>
              <a:ea typeface="Times New Roman" panose="02020603050405020304" pitchFamily="18" charset="0"/>
              <a:cs typeface="Times New Roman" panose="02020603050405020304" pitchFamily="18" charset="0"/>
            </a:endParaRPr>
          </a:p>
          <a:p>
            <a:pPr marL="457200" algn="just">
              <a:lnSpc>
                <a:spcPct val="115000"/>
              </a:lnSpc>
              <a:tabLst>
                <a:tab pos="200025" algn="l"/>
              </a:tabLst>
            </a:pPr>
            <a:r>
              <a:rPr lang="en-US" sz="2800">
                <a:solidFill>
                  <a:prstClr val="white"/>
                </a:solidFill>
                <a:latin typeface="Times New Roman" panose="02020603050405020304" pitchFamily="18" charset="0"/>
                <a:ea typeface="Times New Roman" panose="02020603050405020304" pitchFamily="18" charset="0"/>
                <a:cs typeface="Times New Roman" panose="02020603050405020304" pitchFamily="18" charset="0"/>
              </a:rPr>
              <a:t>- Hệ thống luận điểm, lí lẽ và dẫn chứng tương ứng được thể hiện rõ ràng, thuyết phục.</a:t>
            </a:r>
            <a:endParaRPr lang="en-GB" sz="2800">
              <a:solidFill>
                <a:prstClr val="white"/>
              </a:solidFill>
              <a:latin typeface="Times New Roman" panose="02020603050405020304" pitchFamily="18" charset="0"/>
              <a:ea typeface="Times New Roman" panose="02020603050405020304" pitchFamily="18" charset="0"/>
              <a:cs typeface="Times New Roman" panose="02020603050405020304" pitchFamily="18" charset="0"/>
            </a:endParaRPr>
          </a:p>
          <a:p>
            <a:pPr marL="457200" algn="just">
              <a:lnSpc>
                <a:spcPct val="115000"/>
              </a:lnSpc>
              <a:tabLst>
                <a:tab pos="200025" algn="l"/>
              </a:tabLst>
            </a:pPr>
            <a:r>
              <a:rPr lang="en-US" sz="2800">
                <a:solidFill>
                  <a:prstClr val="white"/>
                </a:solidFill>
                <a:latin typeface="Times New Roman" panose="02020603050405020304" pitchFamily="18" charset="0"/>
                <a:ea typeface="Times New Roman" panose="02020603050405020304" pitchFamily="18" charset="0"/>
                <a:cs typeface="Times New Roman" panose="02020603050405020304" pitchFamily="18" charset="0"/>
              </a:rPr>
              <a:t>- Kết hợp các thao tác nghị luận một cách khéo léo: phân tích, so sánh, bình luận,...</a:t>
            </a:r>
            <a:endParaRPr lang="en-GB" sz="2800">
              <a:solidFill>
                <a:prstClr val="white"/>
              </a:solidFill>
              <a:latin typeface="Times New Roman" panose="02020603050405020304" pitchFamily="18" charset="0"/>
              <a:ea typeface="Times New Roman" panose="02020603050405020304" pitchFamily="18" charset="0"/>
              <a:cs typeface="Times New Roman" panose="02020603050405020304" pitchFamily="18" charset="0"/>
            </a:endParaRPr>
          </a:p>
          <a:p>
            <a:pPr marL="457200" algn="just">
              <a:lnSpc>
                <a:spcPct val="115000"/>
              </a:lnSpc>
              <a:tabLst>
                <a:tab pos="200025" algn="l"/>
              </a:tabLst>
            </a:pPr>
            <a:r>
              <a:rPr lang="en-US" sz="2800">
                <a:solidFill>
                  <a:prstClr val="white"/>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2800">
                <a:solidFill>
                  <a:prstClr val="white"/>
                </a:solidFill>
                <a:latin typeface="Times New Roman" panose="02020603050405020304" pitchFamily="18" charset="0"/>
                <a:ea typeface="Times New Roman" panose="02020603050405020304" pitchFamily="18" charset="0"/>
                <a:cs typeface="Times New Roman" panose="02020603050405020304" pitchFamily="18" charset="0"/>
              </a:rPr>
              <a:t>Lời văn uyển chuyển,</a:t>
            </a:r>
            <a:r>
              <a:rPr lang="en-US" sz="2800">
                <a:solidFill>
                  <a:prstClr val="white"/>
                </a:solidFill>
                <a:latin typeface="Times New Roman" panose="02020603050405020304" pitchFamily="18" charset="0"/>
                <a:ea typeface="Times New Roman" panose="02020603050405020304" pitchFamily="18" charset="0"/>
                <a:cs typeface="Times New Roman" panose="02020603050405020304" pitchFamily="18" charset="0"/>
              </a:rPr>
              <a:t> giàu hình ảnh, giàu </a:t>
            </a:r>
            <a:r>
              <a:rPr lang="vi-VN" sz="2800">
                <a:solidFill>
                  <a:prstClr val="white"/>
                </a:solidFill>
                <a:latin typeface="Times New Roman" panose="02020603050405020304" pitchFamily="18" charset="0"/>
                <a:ea typeface="Times New Roman" panose="02020603050405020304" pitchFamily="18" charset="0"/>
                <a:cs typeface="Times New Roman" panose="02020603050405020304" pitchFamily="18" charset="0"/>
              </a:rPr>
              <a:t>cảm xúc, cảm nhận tinh tế, sâu sắc thể hiện sự tài hoa, uyên bác của Lê Trí Viễn</a:t>
            </a:r>
            <a:endParaRPr lang="en-GB" sz="2800">
              <a:solidFill>
                <a:prstClr val="white"/>
              </a:solidFill>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3395947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750"/>
                                        <p:tgtEl>
                                          <p:spTgt spid="9"/>
                                        </p:tgtEl>
                                      </p:cBhvr>
                                    </p:animEffect>
                                  </p:childTnLst>
                                </p:cTn>
                              </p:par>
                            </p:childTnLst>
                          </p:cTn>
                        </p:par>
                        <p:par>
                          <p:cTn id="8" fill="hold">
                            <p:stCondLst>
                              <p:cond delay="750"/>
                            </p:stCondLst>
                            <p:childTnLst>
                              <p:par>
                                <p:cTn id="9" presetID="22" presetClass="entr" presetSubtype="4"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750"/>
                                        <p:tgtEl>
                                          <p:spTgt spid="8"/>
                                        </p:tgtEl>
                                      </p:cBhvr>
                                    </p:animEffect>
                                  </p:childTnLst>
                                </p:cTn>
                              </p:par>
                            </p:childTnLst>
                          </p:cTn>
                        </p:par>
                        <p:par>
                          <p:cTn id="12" fill="hold">
                            <p:stCondLst>
                              <p:cond delay="1500"/>
                            </p:stCondLst>
                            <p:childTnLst>
                              <p:par>
                                <p:cTn id="13" presetID="22" presetClass="entr" presetSubtype="8"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750"/>
                                        <p:tgtEl>
                                          <p:spTgt spid="7"/>
                                        </p:tgtEl>
                                      </p:cBhvr>
                                    </p:animEffect>
                                  </p:childTnLst>
                                </p:cTn>
                              </p:par>
                            </p:childTnLst>
                          </p:cTn>
                        </p:par>
                        <p:par>
                          <p:cTn id="16" fill="hold">
                            <p:stCondLst>
                              <p:cond delay="2250"/>
                            </p:stCondLst>
                            <p:childTnLst>
                              <p:par>
                                <p:cTn id="17" presetID="22" presetClass="entr" presetSubtype="4"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down)">
                                      <p:cBhvr>
                                        <p:cTn id="19" dur="750"/>
                                        <p:tgtEl>
                                          <p:spTgt spid="14"/>
                                        </p:tgtEl>
                                      </p:cBhvr>
                                    </p:animEffect>
                                  </p:childTnLst>
                                </p:cTn>
                              </p:par>
                            </p:childTnLst>
                          </p:cTn>
                        </p:par>
                        <p:par>
                          <p:cTn id="20" fill="hold">
                            <p:stCondLst>
                              <p:cond delay="3000"/>
                            </p:stCondLst>
                            <p:childTnLst>
                              <p:par>
                                <p:cTn id="21" presetID="22" presetClass="entr" presetSubtype="4"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down)">
                                      <p:cBhvr>
                                        <p:cTn id="23" dur="750"/>
                                        <p:tgtEl>
                                          <p:spTgt spid="15"/>
                                        </p:tgtEl>
                                      </p:cBhvr>
                                    </p:animEffect>
                                  </p:childTnLst>
                                </p:cTn>
                              </p:par>
                            </p:childTnLst>
                          </p:cTn>
                        </p:par>
                        <p:par>
                          <p:cTn id="24" fill="hold">
                            <p:stCondLst>
                              <p:cond delay="3750"/>
                            </p:stCondLst>
                            <p:childTnLst>
                              <p:par>
                                <p:cTn id="25" presetID="22" presetClass="entr" presetSubtype="8" fill="hold"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left)">
                                      <p:cBhvr>
                                        <p:cTn id="27" dur="750"/>
                                        <p:tgtEl>
                                          <p:spTgt spid="16"/>
                                        </p:tgtEl>
                                      </p:cBhvr>
                                    </p:animEffect>
                                  </p:childTnLst>
                                </p:cTn>
                              </p:par>
                              <p:par>
                                <p:cTn id="28" presetID="16" presetClass="entr" presetSubtype="21"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barn(inVertical)">
                                      <p:cBhvr>
                                        <p:cTn id="30" dur="500"/>
                                        <p:tgtEl>
                                          <p:spTgt spid="10"/>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wipe(down)">
                                      <p:cBhvr>
                                        <p:cTn id="35" dur="500"/>
                                        <p:tgtEl>
                                          <p:spTgt spid="5"/>
                                        </p:tgtEl>
                                      </p:cBhvr>
                                    </p:animEffect>
                                  </p:childTnLst>
                                </p:cTn>
                              </p:par>
                            </p:childTnLst>
                          </p:cTn>
                        </p:par>
                      </p:childTnLst>
                    </p:cTn>
                  </p:par>
                  <p:par>
                    <p:cTn id="36" fill="hold">
                      <p:stCondLst>
                        <p:cond delay="indefinite"/>
                      </p:stCondLst>
                      <p:childTnLst>
                        <p:par>
                          <p:cTn id="37" fill="hold">
                            <p:stCondLst>
                              <p:cond delay="0"/>
                            </p:stCondLst>
                            <p:childTnLst>
                              <p:par>
                                <p:cTn id="38" presetID="6" presetClass="entr" presetSubtype="16" fill="hold" grpId="0" nodeType="click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circle(in)">
                                      <p:cBhvr>
                                        <p:cTn id="40"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5" grpId="0"/>
      <p:bldP spid="1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4FF21899-C45F-479D-B9F7-C17A2D572E4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55638" y="-723138"/>
            <a:ext cx="8267700" cy="8267700"/>
          </a:xfrm>
          <a:prstGeom prst="rect">
            <a:avLst/>
          </a:prstGeom>
        </p:spPr>
      </p:pic>
      <p:sp>
        <p:nvSpPr>
          <p:cNvPr id="8" name="Rectangle 7"/>
          <p:cNvSpPr/>
          <p:nvPr/>
        </p:nvSpPr>
        <p:spPr>
          <a:xfrm>
            <a:off x="1129030" y="519476"/>
            <a:ext cx="4686554" cy="1251358"/>
          </a:xfrm>
          <a:prstGeom prst="rect">
            <a:avLst/>
          </a:prstGeom>
          <a:noFill/>
          <a:ln w="38100">
            <a:solidFill>
              <a:schemeClr val="tx2">
                <a:lumMod val="60000"/>
                <a:lumOff val="4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latin typeface="Times New Roman" panose="02020603050405020304" pitchFamily="18" charset="0"/>
              <a:cs typeface="Times New Roman" panose="02020603050405020304" pitchFamily="18" charset="0"/>
            </a:endParaRPr>
          </a:p>
        </p:txBody>
      </p:sp>
      <p:sp>
        <p:nvSpPr>
          <p:cNvPr id="2" name="Rectangle 1"/>
          <p:cNvSpPr/>
          <p:nvPr/>
        </p:nvSpPr>
        <p:spPr>
          <a:xfrm>
            <a:off x="927062" y="603468"/>
            <a:ext cx="4778793" cy="1083374"/>
          </a:xfrm>
          <a:prstGeom prst="rect">
            <a:avLst/>
          </a:prstGeom>
        </p:spPr>
        <p:txBody>
          <a:bodyPr wrap="square">
            <a:spAutoFit/>
          </a:bodyPr>
          <a:lstStyle/>
          <a:p>
            <a:pPr marL="457200" algn="just">
              <a:lnSpc>
                <a:spcPct val="115000"/>
              </a:lnSpc>
              <a:spcAft>
                <a:spcPts val="0"/>
              </a:spcAft>
              <a:tabLst>
                <a:tab pos="200025" algn="l"/>
              </a:tabLst>
            </a:pPr>
            <a:r>
              <a:rPr lang="vi-VN" sz="2800" b="1">
                <a:solidFill>
                  <a:schemeClr val="bg1"/>
                </a:solidFill>
                <a:latin typeface="Times New Roman" panose="02020603050405020304" pitchFamily="18" charset="0"/>
                <a:ea typeface="Times New Roman" panose="02020603050405020304" pitchFamily="18" charset="0"/>
              </a:rPr>
              <a:t>3. Cách đọc hiểu một văn bản nghị luận văn học</a:t>
            </a:r>
            <a:endParaRPr lang="en-GB" sz="2800">
              <a:solidFill>
                <a:schemeClr val="bg1"/>
              </a:solidFill>
              <a:effectLst/>
              <a:latin typeface="Times New Roman" panose="02020603050405020304" pitchFamily="18" charset="0"/>
              <a:ea typeface="Times New Roman" panose="02020603050405020304" pitchFamily="18" charset="0"/>
            </a:endParaRPr>
          </a:p>
        </p:txBody>
      </p:sp>
      <p:sp>
        <p:nvSpPr>
          <p:cNvPr id="19" name="Rectangle 18"/>
          <p:cNvSpPr/>
          <p:nvPr/>
        </p:nvSpPr>
        <p:spPr>
          <a:xfrm>
            <a:off x="76408" y="1875524"/>
            <a:ext cx="7562088" cy="4410510"/>
          </a:xfrm>
          <a:prstGeom prst="rect">
            <a:avLst/>
          </a:prstGeom>
          <a:noFill/>
          <a:ln w="38100">
            <a:solidFill>
              <a:schemeClr val="tx2">
                <a:lumMod val="60000"/>
                <a:lumOff val="4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latin typeface="Times New Roman" panose="02020603050405020304" pitchFamily="18" charset="0"/>
              <a:cs typeface="Times New Roman" panose="02020603050405020304" pitchFamily="18" charset="0"/>
            </a:endParaRPr>
          </a:p>
        </p:txBody>
      </p:sp>
      <p:sp>
        <p:nvSpPr>
          <p:cNvPr id="5" name="Rectangle 4"/>
          <p:cNvSpPr/>
          <p:nvPr/>
        </p:nvSpPr>
        <p:spPr>
          <a:xfrm>
            <a:off x="155760" y="1927978"/>
            <a:ext cx="7403383" cy="4305602"/>
          </a:xfrm>
          <a:prstGeom prst="rect">
            <a:avLst/>
          </a:prstGeom>
        </p:spPr>
        <p:txBody>
          <a:bodyPr wrap="square">
            <a:spAutoFit/>
          </a:bodyPr>
          <a:lstStyle/>
          <a:p>
            <a:pPr algn="just">
              <a:lnSpc>
                <a:spcPct val="115000"/>
              </a:lnSpc>
              <a:spcAft>
                <a:spcPts val="0"/>
              </a:spcAft>
            </a:pPr>
            <a:r>
              <a:rPr lang="vi-VN" sz="2400" b="1">
                <a:solidFill>
                  <a:schemeClr val="bg1"/>
                </a:solidFill>
                <a:latin typeface="Times New Roman" panose="02020603050405020304" pitchFamily="18" charset="0"/>
                <a:ea typeface="Times New Roman" panose="02020603050405020304" pitchFamily="18" charset="0"/>
              </a:rPr>
              <a:t>- </a:t>
            </a:r>
            <a:r>
              <a:rPr lang="vi-VN" sz="2400">
                <a:solidFill>
                  <a:schemeClr val="bg1"/>
                </a:solidFill>
                <a:latin typeface="Times New Roman" panose="02020603050405020304" pitchFamily="18" charset="0"/>
                <a:ea typeface="Times New Roman" panose="02020603050405020304" pitchFamily="18" charset="0"/>
              </a:rPr>
              <a:t>Đọc kĩ nhan đề, suy đoán vấn đề nghị luận (luận đề)</a:t>
            </a:r>
            <a:endParaRPr lang="en-GB" sz="2400">
              <a:solidFill>
                <a:schemeClr val="bg1"/>
              </a:solidFill>
              <a:latin typeface="Times New Roman" panose="02020603050405020304" pitchFamily="18" charset="0"/>
              <a:ea typeface="Times New Roman" panose="02020603050405020304" pitchFamily="18" charset="0"/>
            </a:endParaRPr>
          </a:p>
          <a:p>
            <a:pPr algn="just">
              <a:lnSpc>
                <a:spcPct val="115000"/>
              </a:lnSpc>
              <a:spcAft>
                <a:spcPts val="0"/>
              </a:spcAft>
            </a:pPr>
            <a:r>
              <a:rPr lang="vi-VN" sz="2400">
                <a:solidFill>
                  <a:schemeClr val="bg1"/>
                </a:solidFill>
                <a:latin typeface="Times New Roman" panose="02020603050405020304" pitchFamily="18" charset="0"/>
                <a:ea typeface="Times New Roman" panose="02020603050405020304" pitchFamily="18" charset="0"/>
              </a:rPr>
              <a:t>– Đọc kĩ văn bản, xác định ý kiến mà người viết đưa ra (hệ thống luận điểm của bài viết).</a:t>
            </a:r>
            <a:endParaRPr lang="en-GB" sz="2400">
              <a:solidFill>
                <a:schemeClr val="bg1"/>
              </a:solidFill>
              <a:latin typeface="Times New Roman" panose="02020603050405020304" pitchFamily="18" charset="0"/>
              <a:ea typeface="Times New Roman" panose="02020603050405020304" pitchFamily="18" charset="0"/>
            </a:endParaRPr>
          </a:p>
          <a:p>
            <a:pPr algn="just">
              <a:lnSpc>
                <a:spcPct val="115000"/>
              </a:lnSpc>
              <a:spcAft>
                <a:spcPts val="0"/>
              </a:spcAft>
            </a:pPr>
            <a:r>
              <a:rPr lang="vi-VN" sz="2400">
                <a:solidFill>
                  <a:schemeClr val="bg1"/>
                </a:solidFill>
                <a:latin typeface="Times New Roman" panose="02020603050405020304" pitchFamily="18" charset="0"/>
                <a:ea typeface="Times New Roman" panose="02020603050405020304" pitchFamily="18" charset="0"/>
              </a:rPr>
              <a:t>- Tìm lí lẽ và bằng chứng mà người viết sử dụng để khẳng định ý kiến (mối quan hệ giữa các yếu tố)</a:t>
            </a:r>
            <a:endParaRPr lang="en-GB" sz="2400">
              <a:solidFill>
                <a:schemeClr val="bg1"/>
              </a:solidFill>
              <a:latin typeface="Times New Roman" panose="02020603050405020304" pitchFamily="18" charset="0"/>
              <a:ea typeface="Times New Roman" panose="02020603050405020304" pitchFamily="18" charset="0"/>
            </a:endParaRPr>
          </a:p>
          <a:p>
            <a:pPr algn="just">
              <a:lnSpc>
                <a:spcPct val="115000"/>
              </a:lnSpc>
              <a:spcAft>
                <a:spcPts val="0"/>
              </a:spcAft>
            </a:pPr>
            <a:r>
              <a:rPr lang="vi-VN" sz="2400">
                <a:solidFill>
                  <a:schemeClr val="bg1"/>
                </a:solidFill>
                <a:latin typeface="Times New Roman" panose="02020603050405020304" pitchFamily="18" charset="0"/>
                <a:ea typeface="Times New Roman" panose="02020603050405020304" pitchFamily="18" charset="0"/>
              </a:rPr>
              <a:t>- Xem xét thái độ, giọng điệu của người viết thể hiện trong văn bản để nhận ra mục đích viết.</a:t>
            </a:r>
            <a:endParaRPr lang="en-GB" sz="2400">
              <a:solidFill>
                <a:schemeClr val="bg1"/>
              </a:solidFill>
              <a:latin typeface="Times New Roman" panose="02020603050405020304" pitchFamily="18" charset="0"/>
              <a:ea typeface="Times New Roman" panose="02020603050405020304" pitchFamily="18" charset="0"/>
            </a:endParaRPr>
          </a:p>
          <a:p>
            <a:pPr algn="just">
              <a:lnSpc>
                <a:spcPct val="115000"/>
              </a:lnSpc>
              <a:spcAft>
                <a:spcPts val="0"/>
              </a:spcAft>
            </a:pPr>
            <a:r>
              <a:rPr lang="vi-VN" sz="2400">
                <a:solidFill>
                  <a:schemeClr val="bg1"/>
                </a:solidFill>
                <a:latin typeface="Times New Roman" panose="02020603050405020304" pitchFamily="18" charset="0"/>
                <a:ea typeface="Times New Roman" panose="02020603050405020304" pitchFamily="18" charset="0"/>
              </a:rPr>
              <a:t>- Xem xét cách thức người viết sử dụng để làm tăng tính thuyết phục cho văn bản (bố cục, các phép tu từ, từ ngữ, hình ảnh, kiểu câu, ...)  </a:t>
            </a:r>
            <a:endParaRPr lang="en-GB" sz="2400">
              <a:solidFill>
                <a:schemeClr val="bg1"/>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428061903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arn(inVertical)">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circle(in)">
                                      <p:cBhvr>
                                        <p:cTn id="15" dur="2000"/>
                                        <p:tgtEl>
                                          <p:spTgt spid="5"/>
                                        </p:tgtEl>
                                      </p:cBhvr>
                                    </p:animEffect>
                                  </p:childTnLst>
                                </p:cTn>
                              </p:par>
                              <p:par>
                                <p:cTn id="16" presetID="6" presetClass="entr" presetSubtype="16" fill="hold" grpId="0" nodeType="with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circle(in)">
                                      <p:cBhvr>
                                        <p:cTn id="18"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19" grpId="0" animBg="1"/>
      <p:bldP spid="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4A0C16B9-2FF1-4BF4-8EDE-CACA70BBB49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24372" y="0"/>
            <a:ext cx="6103620" cy="4882896"/>
          </a:xfrm>
          <a:prstGeom prst="rect">
            <a:avLst/>
          </a:prstGeom>
        </p:spPr>
      </p:pic>
      <p:pic>
        <p:nvPicPr>
          <p:cNvPr id="4" name="图片 3">
            <a:extLst>
              <a:ext uri="{FF2B5EF4-FFF2-40B4-BE49-F238E27FC236}">
                <a16:creationId xmlns:a16="http://schemas.microsoft.com/office/drawing/2014/main" id="{DCAA12F5-EEFB-4542-BE80-6CFB86B2209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1441" y="-640080"/>
            <a:ext cx="9070849" cy="6858000"/>
          </a:xfrm>
          <a:prstGeom prst="rect">
            <a:avLst/>
          </a:prstGeom>
        </p:spPr>
      </p:pic>
      <p:sp>
        <p:nvSpPr>
          <p:cNvPr id="9" name="Rectangle 8"/>
          <p:cNvSpPr/>
          <p:nvPr/>
        </p:nvSpPr>
        <p:spPr>
          <a:xfrm>
            <a:off x="990948" y="1214653"/>
            <a:ext cx="6580006" cy="3416320"/>
          </a:xfrm>
          <a:prstGeom prst="rect">
            <a:avLst/>
          </a:prstGeom>
        </p:spPr>
        <p:txBody>
          <a:bodyPr wrap="none">
            <a:spAutoFit/>
          </a:bodyPr>
          <a:lstStyle/>
          <a:p>
            <a:pPr algn="ctr">
              <a:lnSpc>
                <a:spcPct val="150000"/>
              </a:lnSpc>
              <a:spcAft>
                <a:spcPts val="0"/>
              </a:spcAft>
            </a:pPr>
            <a:r>
              <a:rPr lang="vi-VN" sz="7200" b="1" smtClean="0">
                <a:ln w="0"/>
                <a:solidFill>
                  <a:srgbClr val="FF0000"/>
                </a:solidFill>
                <a:effectLst>
                  <a:outerShdw blurRad="38100" dist="38100" dir="2700000" algn="tl">
                    <a:srgbClr val="000000">
                      <a:alpha val="43137"/>
                    </a:srgbClr>
                  </a:outerShdw>
                  <a:reflection blurRad="6350" stA="53000" endA="300" endPos="35500" dir="5400000" sy="-90000" algn="bl" rotWithShape="0"/>
                </a:effectLst>
                <a:latin typeface="Times New Roman" panose="02020603050405020304" pitchFamily="18" charset="0"/>
                <a:ea typeface="Calibri" panose="020F0502020204030204" pitchFamily="34" charset="0"/>
                <a:cs typeface="Times New Roman" panose="02020603050405020304" pitchFamily="18" charset="0"/>
              </a:rPr>
              <a:t>HOẠT ĐỘNG 3</a:t>
            </a:r>
          </a:p>
          <a:p>
            <a:pPr algn="ctr">
              <a:lnSpc>
                <a:spcPct val="150000"/>
              </a:lnSpc>
              <a:spcAft>
                <a:spcPts val="0"/>
              </a:spcAft>
            </a:pPr>
            <a:r>
              <a:rPr lang="vi-VN" sz="7200" b="1" smtClean="0">
                <a:ln w="0"/>
                <a:solidFill>
                  <a:srgbClr val="FF0000"/>
                </a:solidFill>
                <a:effectLst>
                  <a:outerShdw blurRad="38100" dist="38100" dir="2700000" algn="tl">
                    <a:srgbClr val="000000">
                      <a:alpha val="43137"/>
                    </a:srgbClr>
                  </a:outerShdw>
                  <a:reflection blurRad="6350" stA="53000" endA="300" endPos="35500" dir="5400000" sy="-90000" algn="bl" rotWithShape="0"/>
                </a:effectLst>
                <a:latin typeface="Times New Roman" panose="02020603050405020304" pitchFamily="18" charset="0"/>
                <a:ea typeface="Calibri" panose="020F0502020204030204" pitchFamily="34" charset="0"/>
                <a:cs typeface="Times New Roman" panose="02020603050405020304" pitchFamily="18" charset="0"/>
              </a:rPr>
              <a:t>LUYỆN TẬP</a:t>
            </a:r>
          </a:p>
        </p:txBody>
      </p:sp>
    </p:spTree>
    <p:extLst>
      <p:ext uri="{BB962C8B-B14F-4D97-AF65-F5344CB8AC3E}">
        <p14:creationId xmlns:p14="http://schemas.microsoft.com/office/powerpoint/2010/main" val="13081358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down)">
                                      <p:cBhvr>
                                        <p:cTn id="2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2">
            <a:extLst>
              <a:ext uri="{FF2B5EF4-FFF2-40B4-BE49-F238E27FC236}">
                <a16:creationId xmlns:a16="http://schemas.microsoft.com/office/drawing/2014/main" id="{4FF21899-C45F-479D-B9F7-C17A2D572E4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11086" y="-704850"/>
            <a:ext cx="8267700" cy="8267700"/>
          </a:xfrm>
          <a:prstGeom prst="rect">
            <a:avLst/>
          </a:prstGeom>
        </p:spPr>
      </p:pic>
      <p:sp>
        <p:nvSpPr>
          <p:cNvPr id="2" name="Horizontal Scroll 1"/>
          <p:cNvSpPr/>
          <p:nvPr/>
        </p:nvSpPr>
        <p:spPr>
          <a:xfrm>
            <a:off x="457200" y="1600200"/>
            <a:ext cx="7004304" cy="3273552"/>
          </a:xfrm>
          <a:prstGeom prst="horizontalScroll">
            <a:avLst/>
          </a:prstGeom>
          <a:solidFill>
            <a:schemeClr val="accent6">
              <a:lumMod val="60000"/>
              <a:lumOff val="4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u="sng">
                <a:solidFill>
                  <a:schemeClr val="tx1"/>
                </a:solidFill>
                <a:latin typeface="Times New Roman" panose="02020603050405020304" pitchFamily="18" charset="0"/>
                <a:cs typeface="Times New Roman" panose="02020603050405020304" pitchFamily="18" charset="0"/>
              </a:rPr>
              <a:t>Bài tập </a:t>
            </a:r>
            <a:r>
              <a:rPr lang="en-US" sz="5400" b="1" u="sng" smtClean="0">
                <a:solidFill>
                  <a:schemeClr val="tx1"/>
                </a:solidFill>
                <a:latin typeface="Times New Roman" panose="02020603050405020304" pitchFamily="18" charset="0"/>
                <a:cs typeface="Times New Roman" panose="02020603050405020304" pitchFamily="18" charset="0"/>
              </a:rPr>
              <a:t>1</a:t>
            </a:r>
            <a:endParaRPr lang="vi-VN" sz="5400">
              <a:solidFill>
                <a:schemeClr val="tx1"/>
              </a:solidFill>
              <a:latin typeface="Times New Roman" panose="02020603050405020304" pitchFamily="18" charset="0"/>
              <a:cs typeface="Times New Roman" panose="02020603050405020304" pitchFamily="18" charset="0"/>
            </a:endParaRPr>
          </a:p>
          <a:p>
            <a:r>
              <a:rPr lang="en-US" sz="5400" smtClean="0">
                <a:solidFill>
                  <a:schemeClr val="tx1"/>
                </a:solidFill>
                <a:latin typeface="Times New Roman" panose="02020603050405020304" pitchFamily="18" charset="0"/>
                <a:cs typeface="Times New Roman" panose="02020603050405020304" pitchFamily="18" charset="0"/>
              </a:rPr>
              <a:t> </a:t>
            </a:r>
            <a:r>
              <a:rPr lang="en-US" sz="5400">
                <a:solidFill>
                  <a:schemeClr val="tx1"/>
                </a:solidFill>
                <a:latin typeface="Times New Roman" panose="02020603050405020304" pitchFamily="18" charset="0"/>
                <a:cs typeface="Times New Roman" panose="02020603050405020304" pitchFamily="18" charset="0"/>
              </a:rPr>
              <a:t>HS vẽ sơ đồ tư duy về kiến thức bài học.</a:t>
            </a:r>
            <a:endParaRPr lang="en-GB" sz="540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2668394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barn(inVertical)">
                                      <p:cBhvr>
                                        <p:cTn id="12" dur="500"/>
                                        <p:tgtEl>
                                          <p:spTgt spid="2">
                                            <p:txEl>
                                              <p:pRg st="0" end="0"/>
                                            </p:txEl>
                                          </p:spTgt>
                                        </p:tgtEl>
                                      </p:cBhvr>
                                    </p:animEffect>
                                  </p:childTnLst>
                                </p:cTn>
                              </p:par>
                              <p:par>
                                <p:cTn id="13" presetID="16" presetClass="entr" presetSubtype="21" fill="hold" nodeType="withEffect">
                                  <p:stCondLst>
                                    <p:cond delay="0"/>
                                  </p:stCondLst>
                                  <p:childTnLst>
                                    <p:set>
                                      <p:cBhvr>
                                        <p:cTn id="14" dur="1" fill="hold">
                                          <p:stCondLst>
                                            <p:cond delay="0"/>
                                          </p:stCondLst>
                                        </p:cTn>
                                        <p:tgtEl>
                                          <p:spTgt spid="2">
                                            <p:txEl>
                                              <p:pRg st="1" end="1"/>
                                            </p:txEl>
                                          </p:spTgt>
                                        </p:tgtEl>
                                        <p:attrNameLst>
                                          <p:attrName>style.visibility</p:attrName>
                                        </p:attrNameLst>
                                      </p:cBhvr>
                                      <p:to>
                                        <p:strVal val="visible"/>
                                      </p:to>
                                    </p:set>
                                    <p:animEffect transition="in" filter="barn(inVertical)">
                                      <p:cBhvr>
                                        <p:cTn id="15"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盘子, 物体&#10;&#10;已生成极高可信度的说明">
            <a:extLst>
              <a:ext uri="{FF2B5EF4-FFF2-40B4-BE49-F238E27FC236}">
                <a16:creationId xmlns:a16="http://schemas.microsoft.com/office/drawing/2014/main" id="{25429750-98FB-440D-AA87-6A4538D659B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34176" y="36576"/>
            <a:ext cx="2552700" cy="2552700"/>
          </a:xfrm>
          <a:prstGeom prst="rect">
            <a:avLst/>
          </a:prstGeom>
        </p:spPr>
      </p:pic>
      <p:pic>
        <p:nvPicPr>
          <p:cNvPr id="6" name="图片 2">
            <a:extLst>
              <a:ext uri="{FF2B5EF4-FFF2-40B4-BE49-F238E27FC236}">
                <a16:creationId xmlns:a16="http://schemas.microsoft.com/office/drawing/2014/main" id="{4A0C16B9-2FF1-4BF4-8EDE-CACA70BBB49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24372" y="0"/>
            <a:ext cx="6103620" cy="4882896"/>
          </a:xfrm>
          <a:prstGeom prst="rect">
            <a:avLst/>
          </a:prstGeom>
        </p:spPr>
      </p:pic>
      <p:pic>
        <p:nvPicPr>
          <p:cNvPr id="7" name="图片 3">
            <a:extLst>
              <a:ext uri="{FF2B5EF4-FFF2-40B4-BE49-F238E27FC236}">
                <a16:creationId xmlns:a16="http://schemas.microsoft.com/office/drawing/2014/main" id="{DCAA12F5-EEFB-4542-BE80-6CFB86B2209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1441" y="0"/>
            <a:ext cx="9070849" cy="6858000"/>
          </a:xfrm>
          <a:prstGeom prst="rect">
            <a:avLst/>
          </a:prstGeom>
        </p:spPr>
      </p:pic>
      <p:sp>
        <p:nvSpPr>
          <p:cNvPr id="10" name="Rectangle 9"/>
          <p:cNvSpPr/>
          <p:nvPr/>
        </p:nvSpPr>
        <p:spPr>
          <a:xfrm>
            <a:off x="990948" y="1214653"/>
            <a:ext cx="6580006" cy="3416320"/>
          </a:xfrm>
          <a:prstGeom prst="rect">
            <a:avLst/>
          </a:prstGeom>
        </p:spPr>
        <p:txBody>
          <a:bodyPr wrap="none">
            <a:spAutoFit/>
          </a:bodyPr>
          <a:lstStyle/>
          <a:p>
            <a:pPr algn="ctr">
              <a:lnSpc>
                <a:spcPct val="150000"/>
              </a:lnSpc>
            </a:pPr>
            <a:r>
              <a:rPr lang="vi-VN" sz="7200" b="1" smtClean="0">
                <a:ln w="0"/>
                <a:solidFill>
                  <a:srgbClr val="FF0000"/>
                </a:solidFill>
                <a:effectLst>
                  <a:outerShdw blurRad="38100" dist="38100" dir="2700000" algn="tl">
                    <a:srgbClr val="000000">
                      <a:alpha val="43137"/>
                    </a:srgbClr>
                  </a:outerShdw>
                  <a:reflection blurRad="6350" stA="53000" endA="300" endPos="35500" dir="5400000" sy="-90000" algn="bl" rotWithShape="0"/>
                </a:effectLst>
                <a:latin typeface="Times New Roman" panose="02020603050405020304" pitchFamily="18" charset="0"/>
                <a:ea typeface="Calibri" panose="020F0502020204030204" pitchFamily="34" charset="0"/>
                <a:cs typeface="Times New Roman" panose="02020603050405020304" pitchFamily="18" charset="0"/>
              </a:rPr>
              <a:t>HOẠT ĐỘNG 4</a:t>
            </a:r>
          </a:p>
          <a:p>
            <a:pPr algn="ctr">
              <a:lnSpc>
                <a:spcPct val="150000"/>
              </a:lnSpc>
            </a:pPr>
            <a:r>
              <a:rPr lang="vi-VN" sz="7200" b="1" smtClean="0">
                <a:ln w="0"/>
                <a:solidFill>
                  <a:srgbClr val="FF0000"/>
                </a:solidFill>
                <a:effectLst>
                  <a:outerShdw blurRad="38100" dist="38100" dir="2700000" algn="tl">
                    <a:srgbClr val="000000">
                      <a:alpha val="43137"/>
                    </a:srgbClr>
                  </a:outerShdw>
                  <a:reflection blurRad="6350" stA="53000" endA="300" endPos="35500" dir="5400000" sy="-90000" algn="bl" rotWithShape="0"/>
                </a:effectLst>
                <a:latin typeface="Times New Roman" panose="02020603050405020304" pitchFamily="18" charset="0"/>
                <a:ea typeface="Calibri" panose="020F0502020204030204" pitchFamily="34" charset="0"/>
                <a:cs typeface="Times New Roman" panose="02020603050405020304" pitchFamily="18" charset="0"/>
              </a:rPr>
              <a:t>VẬN DỤNG</a:t>
            </a:r>
          </a:p>
        </p:txBody>
      </p:sp>
    </p:spTree>
    <p:extLst>
      <p:ext uri="{BB962C8B-B14F-4D97-AF65-F5344CB8AC3E}">
        <p14:creationId xmlns:p14="http://schemas.microsoft.com/office/powerpoint/2010/main" val="228992067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barn(inVertical)">
                                      <p:cBhvr>
                                        <p:cTn id="2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4A0C16B9-2FF1-4BF4-8EDE-CACA70BBB49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24372" y="0"/>
            <a:ext cx="6103620" cy="4882896"/>
          </a:xfrm>
          <a:prstGeom prst="rect">
            <a:avLst/>
          </a:prstGeom>
        </p:spPr>
      </p:pic>
      <p:pic>
        <p:nvPicPr>
          <p:cNvPr id="4" name="图片 3">
            <a:extLst>
              <a:ext uri="{FF2B5EF4-FFF2-40B4-BE49-F238E27FC236}">
                <a16:creationId xmlns:a16="http://schemas.microsoft.com/office/drawing/2014/main" id="{DCAA12F5-EEFB-4542-BE80-6CFB86B2209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1441" y="-640080"/>
            <a:ext cx="9070849" cy="6858000"/>
          </a:xfrm>
          <a:prstGeom prst="rect">
            <a:avLst/>
          </a:prstGeom>
        </p:spPr>
      </p:pic>
      <p:sp>
        <p:nvSpPr>
          <p:cNvPr id="9" name="Rectangle 8"/>
          <p:cNvSpPr/>
          <p:nvPr/>
        </p:nvSpPr>
        <p:spPr>
          <a:xfrm>
            <a:off x="990948" y="1214653"/>
            <a:ext cx="6580006" cy="5078313"/>
          </a:xfrm>
          <a:prstGeom prst="rect">
            <a:avLst/>
          </a:prstGeom>
        </p:spPr>
        <p:txBody>
          <a:bodyPr wrap="none">
            <a:spAutoFit/>
          </a:bodyPr>
          <a:lstStyle/>
          <a:p>
            <a:pPr algn="ctr">
              <a:lnSpc>
                <a:spcPct val="150000"/>
              </a:lnSpc>
              <a:spcAft>
                <a:spcPts val="0"/>
              </a:spcAft>
            </a:pPr>
            <a:r>
              <a:rPr lang="vi-VN" sz="7200" b="1" smtClean="0">
                <a:ln w="0"/>
                <a:solidFill>
                  <a:srgbClr val="FF0000"/>
                </a:solidFill>
                <a:effectLst>
                  <a:outerShdw blurRad="38100" dist="38100" dir="2700000" algn="tl">
                    <a:srgbClr val="000000">
                      <a:alpha val="43137"/>
                    </a:srgbClr>
                  </a:outerShdw>
                  <a:reflection blurRad="6350" stA="53000" endA="300" endPos="35500" dir="5400000" sy="-90000" algn="bl" rotWithShape="0"/>
                </a:effectLst>
                <a:latin typeface="Times New Roman" panose="02020603050405020304" pitchFamily="18" charset="0"/>
                <a:ea typeface="Calibri" panose="020F0502020204030204" pitchFamily="34" charset="0"/>
                <a:cs typeface="Times New Roman" panose="02020603050405020304" pitchFamily="18" charset="0"/>
              </a:rPr>
              <a:t>HOẠT ĐỘNG 2</a:t>
            </a:r>
          </a:p>
          <a:p>
            <a:pPr algn="ctr">
              <a:lnSpc>
                <a:spcPct val="150000"/>
              </a:lnSpc>
              <a:spcAft>
                <a:spcPts val="0"/>
              </a:spcAft>
            </a:pPr>
            <a:r>
              <a:rPr lang="vi-VN" sz="7200" b="1" smtClean="0">
                <a:ln w="0"/>
                <a:solidFill>
                  <a:srgbClr val="FF0000"/>
                </a:solidFill>
                <a:effectLst>
                  <a:outerShdw blurRad="38100" dist="38100" dir="2700000" algn="tl">
                    <a:srgbClr val="000000">
                      <a:alpha val="43137"/>
                    </a:srgbClr>
                  </a:outerShdw>
                  <a:reflection blurRad="6350" stA="53000" endA="300" endPos="35500" dir="5400000" sy="-90000" algn="bl" rotWithShape="0"/>
                </a:effectLst>
                <a:latin typeface="Times New Roman" panose="02020603050405020304" pitchFamily="18" charset="0"/>
                <a:ea typeface="Calibri" panose="020F0502020204030204" pitchFamily="34" charset="0"/>
                <a:cs typeface="Times New Roman" panose="02020603050405020304" pitchFamily="18" charset="0"/>
              </a:rPr>
              <a:t>HÌNH THÀNH </a:t>
            </a:r>
          </a:p>
          <a:p>
            <a:pPr algn="ctr">
              <a:lnSpc>
                <a:spcPct val="150000"/>
              </a:lnSpc>
              <a:spcAft>
                <a:spcPts val="0"/>
              </a:spcAft>
            </a:pPr>
            <a:r>
              <a:rPr lang="vi-VN" sz="7200" b="1" smtClean="0">
                <a:ln w="0"/>
                <a:solidFill>
                  <a:srgbClr val="FF0000"/>
                </a:solidFill>
                <a:effectLst>
                  <a:outerShdw blurRad="38100" dist="38100" dir="2700000" algn="tl">
                    <a:srgbClr val="000000">
                      <a:alpha val="43137"/>
                    </a:srgbClr>
                  </a:outerShdw>
                  <a:reflection blurRad="6350" stA="53000" endA="300" endPos="35500" dir="5400000" sy="-90000" algn="bl" rotWithShape="0"/>
                </a:effectLst>
                <a:latin typeface="Times New Roman" panose="02020603050405020304" pitchFamily="18" charset="0"/>
                <a:ea typeface="Calibri" panose="020F0502020204030204" pitchFamily="34" charset="0"/>
                <a:cs typeface="Times New Roman" panose="02020603050405020304" pitchFamily="18" charset="0"/>
              </a:rPr>
              <a:t>KIẾN THỨC</a:t>
            </a:r>
          </a:p>
        </p:txBody>
      </p:sp>
    </p:spTree>
    <p:extLst>
      <p:ext uri="{BB962C8B-B14F-4D97-AF65-F5344CB8AC3E}">
        <p14:creationId xmlns:p14="http://schemas.microsoft.com/office/powerpoint/2010/main" val="377197014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6"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down)">
                                      <p:cBhvr>
                                        <p:cTn id="21" dur="580">
                                          <p:stCondLst>
                                            <p:cond delay="0"/>
                                          </p:stCondLst>
                                        </p:cTn>
                                        <p:tgtEl>
                                          <p:spTgt spid="9"/>
                                        </p:tgtEl>
                                      </p:cBhvr>
                                    </p:animEffect>
                                    <p:anim calcmode="lin" valueType="num">
                                      <p:cBhvr>
                                        <p:cTn id="22"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23"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24"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25"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26"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27" dur="26">
                                          <p:stCondLst>
                                            <p:cond delay="650"/>
                                          </p:stCondLst>
                                        </p:cTn>
                                        <p:tgtEl>
                                          <p:spTgt spid="9"/>
                                        </p:tgtEl>
                                      </p:cBhvr>
                                      <p:to x="100000" y="60000"/>
                                    </p:animScale>
                                    <p:animScale>
                                      <p:cBhvr>
                                        <p:cTn id="28" dur="166" decel="50000">
                                          <p:stCondLst>
                                            <p:cond delay="676"/>
                                          </p:stCondLst>
                                        </p:cTn>
                                        <p:tgtEl>
                                          <p:spTgt spid="9"/>
                                        </p:tgtEl>
                                      </p:cBhvr>
                                      <p:to x="100000" y="100000"/>
                                    </p:animScale>
                                    <p:animScale>
                                      <p:cBhvr>
                                        <p:cTn id="29" dur="26">
                                          <p:stCondLst>
                                            <p:cond delay="1312"/>
                                          </p:stCondLst>
                                        </p:cTn>
                                        <p:tgtEl>
                                          <p:spTgt spid="9"/>
                                        </p:tgtEl>
                                      </p:cBhvr>
                                      <p:to x="100000" y="80000"/>
                                    </p:animScale>
                                    <p:animScale>
                                      <p:cBhvr>
                                        <p:cTn id="30" dur="166" decel="50000">
                                          <p:stCondLst>
                                            <p:cond delay="1338"/>
                                          </p:stCondLst>
                                        </p:cTn>
                                        <p:tgtEl>
                                          <p:spTgt spid="9"/>
                                        </p:tgtEl>
                                      </p:cBhvr>
                                      <p:to x="100000" y="100000"/>
                                    </p:animScale>
                                    <p:animScale>
                                      <p:cBhvr>
                                        <p:cTn id="31" dur="26">
                                          <p:stCondLst>
                                            <p:cond delay="1642"/>
                                          </p:stCondLst>
                                        </p:cTn>
                                        <p:tgtEl>
                                          <p:spTgt spid="9"/>
                                        </p:tgtEl>
                                      </p:cBhvr>
                                      <p:to x="100000" y="90000"/>
                                    </p:animScale>
                                    <p:animScale>
                                      <p:cBhvr>
                                        <p:cTn id="32" dur="166" decel="50000">
                                          <p:stCondLst>
                                            <p:cond delay="1668"/>
                                          </p:stCondLst>
                                        </p:cTn>
                                        <p:tgtEl>
                                          <p:spTgt spid="9"/>
                                        </p:tgtEl>
                                      </p:cBhvr>
                                      <p:to x="100000" y="100000"/>
                                    </p:animScale>
                                    <p:animScale>
                                      <p:cBhvr>
                                        <p:cTn id="33" dur="26">
                                          <p:stCondLst>
                                            <p:cond delay="1808"/>
                                          </p:stCondLst>
                                        </p:cTn>
                                        <p:tgtEl>
                                          <p:spTgt spid="9"/>
                                        </p:tgtEl>
                                      </p:cBhvr>
                                      <p:to x="100000" y="95000"/>
                                    </p:animScale>
                                    <p:animScale>
                                      <p:cBhvr>
                                        <p:cTn id="34" dur="166" decel="50000">
                                          <p:stCondLst>
                                            <p:cond delay="1834"/>
                                          </p:stCondLst>
                                        </p:cTn>
                                        <p:tgtEl>
                                          <p:spTgt spid="9"/>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室内, 杯子&#10;&#10;已生成高可信度的说明">
            <a:extLst>
              <a:ext uri="{FF2B5EF4-FFF2-40B4-BE49-F238E27FC236}">
                <a16:creationId xmlns:a16="http://schemas.microsoft.com/office/drawing/2014/main" id="{AF560B26-6277-4DF1-9653-A39DE15BFB9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3913" y="1647980"/>
            <a:ext cx="1621043" cy="1005838"/>
          </a:xfrm>
          <a:prstGeom prst="rect">
            <a:avLst/>
          </a:prstGeom>
        </p:spPr>
      </p:pic>
      <p:sp>
        <p:nvSpPr>
          <p:cNvPr id="19" name="Rectangle 18"/>
          <p:cNvSpPr/>
          <p:nvPr/>
        </p:nvSpPr>
        <p:spPr>
          <a:xfrm>
            <a:off x="1754956" y="1647980"/>
            <a:ext cx="6096000" cy="4154984"/>
          </a:xfrm>
          <a:prstGeom prst="rect">
            <a:avLst/>
          </a:prstGeom>
        </p:spPr>
        <p:txBody>
          <a:bodyPr>
            <a:spAutoFit/>
          </a:bodyPr>
          <a:lstStyle/>
          <a:p>
            <a:pPr algn="just"/>
            <a:r>
              <a:rPr lang="en-US" sz="4400" b="1">
                <a:solidFill>
                  <a:schemeClr val="bg1"/>
                </a:solidFill>
                <a:latin typeface="Times New Roman" panose="02020603050405020304" pitchFamily="18" charset="0"/>
                <a:cs typeface="Times New Roman" panose="02020603050405020304" pitchFamily="18" charset="0"/>
              </a:rPr>
              <a:t>Đề bài: </a:t>
            </a:r>
            <a:r>
              <a:rPr lang="en-US" sz="4400">
                <a:solidFill>
                  <a:schemeClr val="bg1"/>
                </a:solidFill>
                <a:latin typeface="Times New Roman" panose="02020603050405020304" pitchFamily="18" charset="0"/>
                <a:cs typeface="Times New Roman" panose="02020603050405020304" pitchFamily="18" charset="0"/>
              </a:rPr>
              <a:t>Qua bài viết của tác giả </a:t>
            </a:r>
            <a:r>
              <a:rPr lang="vi-VN" sz="4400">
                <a:solidFill>
                  <a:schemeClr val="bg1"/>
                </a:solidFill>
                <a:latin typeface="Times New Roman" panose="02020603050405020304" pitchFamily="18" charset="0"/>
                <a:cs typeface="Times New Roman" panose="02020603050405020304" pitchFamily="18" charset="0"/>
              </a:rPr>
              <a:t>Lê Trí Viễn</a:t>
            </a:r>
            <a:r>
              <a:rPr lang="en-US" sz="4400">
                <a:solidFill>
                  <a:schemeClr val="bg1"/>
                </a:solidFill>
                <a:latin typeface="Times New Roman" panose="02020603050405020304" pitchFamily="18" charset="0"/>
                <a:cs typeface="Times New Roman" panose="02020603050405020304" pitchFamily="18" charset="0"/>
              </a:rPr>
              <a:t>, hãy viết đoạn văn ngắn (khoảng 7 – 9 câu) chia sẻ điều làm em thấy thú vị, hấp dẫn khi đọc thơ.</a:t>
            </a:r>
            <a:endParaRPr lang="en-GB" sz="4400">
              <a:solidFill>
                <a:schemeClr val="bg1"/>
              </a:solidFill>
              <a:latin typeface="Times New Roman" panose="02020603050405020304" pitchFamily="18" charset="0"/>
              <a:cs typeface="Times New Roman" panose="02020603050405020304" pitchFamily="18" charset="0"/>
            </a:endParaRPr>
          </a:p>
        </p:txBody>
      </p:sp>
      <p:pic>
        <p:nvPicPr>
          <p:cNvPr id="23" name="Picture 2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66353" y="739398"/>
            <a:ext cx="3378049" cy="2369676"/>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Tree>
    <p:extLst>
      <p:ext uri="{BB962C8B-B14F-4D97-AF65-F5344CB8AC3E}">
        <p14:creationId xmlns:p14="http://schemas.microsoft.com/office/powerpoint/2010/main" val="127192408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fade">
                                      <p:cBhvr>
                                        <p:cTn id="14" dur="1000"/>
                                        <p:tgtEl>
                                          <p:spTgt spid="19"/>
                                        </p:tgtEl>
                                      </p:cBhvr>
                                    </p:animEffect>
                                    <p:anim calcmode="lin" valueType="num">
                                      <p:cBhvr>
                                        <p:cTn id="15" dur="1000" fill="hold"/>
                                        <p:tgtEl>
                                          <p:spTgt spid="19"/>
                                        </p:tgtEl>
                                        <p:attrNameLst>
                                          <p:attrName>ppt_x</p:attrName>
                                        </p:attrNameLst>
                                      </p:cBhvr>
                                      <p:tavLst>
                                        <p:tav tm="0">
                                          <p:val>
                                            <p:strVal val="#ppt_x"/>
                                          </p:val>
                                        </p:tav>
                                        <p:tav tm="100000">
                                          <p:val>
                                            <p:strVal val="#ppt_x"/>
                                          </p:val>
                                        </p:tav>
                                      </p:tavLst>
                                    </p:anim>
                                    <p:anim calcmode="lin" valueType="num">
                                      <p:cBhvr>
                                        <p:cTn id="16"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ounded Rectangle 12"/>
          <p:cNvSpPr/>
          <p:nvPr/>
        </p:nvSpPr>
        <p:spPr>
          <a:xfrm>
            <a:off x="1207009" y="640517"/>
            <a:ext cx="6729984" cy="622755"/>
          </a:xfrm>
          <a:prstGeom prst="roundRect">
            <a:avLst/>
          </a:prstGeom>
          <a:noFill/>
          <a:ln w="57150">
            <a:solidFill>
              <a:schemeClr val="accent6">
                <a:lumMod val="60000"/>
                <a:lumOff val="4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00" dirty="0">
              <a:solidFill>
                <a:prstClr val="white"/>
              </a:solidFill>
            </a:endParaRPr>
          </a:p>
        </p:txBody>
      </p:sp>
      <p:sp>
        <p:nvSpPr>
          <p:cNvPr id="15" name="Rectangle 14"/>
          <p:cNvSpPr/>
          <p:nvPr/>
        </p:nvSpPr>
        <p:spPr>
          <a:xfrm>
            <a:off x="468507" y="520761"/>
            <a:ext cx="7901051" cy="742511"/>
          </a:xfrm>
          <a:prstGeom prst="rect">
            <a:avLst/>
          </a:prstGeom>
        </p:spPr>
        <p:txBody>
          <a:bodyPr wrap="square">
            <a:spAutoFit/>
          </a:bodyPr>
          <a:lstStyle/>
          <a:p>
            <a:pPr algn="ctr">
              <a:lnSpc>
                <a:spcPct val="150000"/>
              </a:lnSpc>
              <a:spcAft>
                <a:spcPts val="0"/>
              </a:spcAft>
            </a:pPr>
            <a:r>
              <a:rPr lang="vi-VN" sz="3200">
                <a:solidFill>
                  <a:schemeClr val="bg1"/>
                </a:solidFill>
                <a:latin typeface="Times New Roman" panose="02020603050405020304" pitchFamily="18" charset="0"/>
                <a:cs typeface="Times New Roman" panose="02020603050405020304" pitchFamily="18" charset="0"/>
              </a:rPr>
              <a:t> </a:t>
            </a:r>
            <a:r>
              <a:rPr lang="vi-VN" sz="3200" b="1">
                <a:solidFill>
                  <a:schemeClr val="bg1"/>
                </a:solidFill>
                <a:latin typeface="Times New Roman" panose="02020603050405020304" pitchFamily="18" charset="0"/>
                <a:cs typeface="Times New Roman" panose="02020603050405020304" pitchFamily="18" charset="0"/>
              </a:rPr>
              <a:t>Bảng kiểm kĩ năng viết đoạn văn</a:t>
            </a:r>
            <a:endParaRPr lang="en-GB" sz="3200" b="1">
              <a:ln w="0"/>
              <a:solidFill>
                <a:schemeClr val="bg1"/>
              </a:solidFill>
              <a:effectLst>
                <a:outerShdw blurRad="38100" dist="38100" dir="2700000" algn="tl">
                  <a:srgbClr val="000000">
                    <a:alpha val="43137"/>
                  </a:srgbClr>
                </a:outerShdw>
                <a:reflection blurRad="6350" stA="53000" endA="300" endPos="35500" dir="5400000" sy="-90000" algn="bl" rotWithShape="0"/>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16" name="图片 2">
            <a:extLst>
              <a:ext uri="{FF2B5EF4-FFF2-40B4-BE49-F238E27FC236}">
                <a16:creationId xmlns:a16="http://schemas.microsoft.com/office/drawing/2014/main" id="{4FF21899-C45F-479D-B9F7-C17A2D572E4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88552" y="-369412"/>
            <a:ext cx="3646286" cy="3646286"/>
          </a:xfrm>
          <a:prstGeom prst="rect">
            <a:avLst/>
          </a:prstGeom>
        </p:spPr>
      </p:pic>
      <p:graphicFrame>
        <p:nvGraphicFramePr>
          <p:cNvPr id="2" name="Table 1"/>
          <p:cNvGraphicFramePr>
            <a:graphicFrameLocks noGrp="1"/>
          </p:cNvGraphicFramePr>
          <p:nvPr>
            <p:extLst>
              <p:ext uri="{D42A27DB-BD31-4B8C-83A1-F6EECF244321}">
                <p14:modId xmlns:p14="http://schemas.microsoft.com/office/powerpoint/2010/main" val="696029131"/>
              </p:ext>
            </p:extLst>
          </p:nvPr>
        </p:nvGraphicFramePr>
        <p:xfrm>
          <a:off x="991362" y="1751198"/>
          <a:ext cx="8198358" cy="4593146"/>
        </p:xfrm>
        <a:graphic>
          <a:graphicData uri="http://schemas.openxmlformats.org/drawingml/2006/table">
            <a:tbl>
              <a:tblPr firstRow="1" firstCol="1" bandRow="1">
                <a:tableStyleId>{912C8C85-51F0-491E-9774-3900AFEF0FD7}</a:tableStyleId>
              </a:tblPr>
              <a:tblGrid>
                <a:gridCol w="791718">
                  <a:extLst>
                    <a:ext uri="{9D8B030D-6E8A-4147-A177-3AD203B41FA5}">
                      <a16:colId xmlns:a16="http://schemas.microsoft.com/office/drawing/2014/main" val="20000"/>
                    </a:ext>
                  </a:extLst>
                </a:gridCol>
                <a:gridCol w="5123645">
                  <a:extLst>
                    <a:ext uri="{9D8B030D-6E8A-4147-A177-3AD203B41FA5}">
                      <a16:colId xmlns:a16="http://schemas.microsoft.com/office/drawing/2014/main" val="20001"/>
                    </a:ext>
                  </a:extLst>
                </a:gridCol>
                <a:gridCol w="1148386">
                  <a:extLst>
                    <a:ext uri="{9D8B030D-6E8A-4147-A177-3AD203B41FA5}">
                      <a16:colId xmlns:a16="http://schemas.microsoft.com/office/drawing/2014/main" val="20002"/>
                    </a:ext>
                  </a:extLst>
                </a:gridCol>
                <a:gridCol w="1134609">
                  <a:extLst>
                    <a:ext uri="{9D8B030D-6E8A-4147-A177-3AD203B41FA5}">
                      <a16:colId xmlns:a16="http://schemas.microsoft.com/office/drawing/2014/main" val="20003"/>
                    </a:ext>
                  </a:extLst>
                </a:gridCol>
              </a:tblGrid>
              <a:tr h="678298">
                <a:tc>
                  <a:txBody>
                    <a:bodyPr/>
                    <a:lstStyle/>
                    <a:p>
                      <a:pPr algn="ctr">
                        <a:lnSpc>
                          <a:spcPct val="115000"/>
                        </a:lnSpc>
                        <a:spcAft>
                          <a:spcPts val="0"/>
                        </a:spcAft>
                      </a:pPr>
                      <a:r>
                        <a:rPr lang="en-US" sz="2400">
                          <a:solidFill>
                            <a:schemeClr val="bg1"/>
                          </a:solidFill>
                          <a:effectLst/>
                          <a:latin typeface="Times New Roman" panose="02020603050405020304" pitchFamily="18" charset="0"/>
                          <a:cs typeface="Times New Roman" panose="02020603050405020304" pitchFamily="18" charset="0"/>
                        </a:rPr>
                        <a:t>STT</a:t>
                      </a:r>
                      <a:endParaRPr lang="en-GB" sz="24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15000"/>
                        </a:lnSpc>
                        <a:spcAft>
                          <a:spcPts val="0"/>
                        </a:spcAft>
                      </a:pPr>
                      <a:r>
                        <a:rPr lang="en-US" sz="2400">
                          <a:solidFill>
                            <a:schemeClr val="bg1"/>
                          </a:solidFill>
                          <a:effectLst/>
                          <a:latin typeface="Times New Roman" panose="02020603050405020304" pitchFamily="18" charset="0"/>
                          <a:cs typeface="Times New Roman" panose="02020603050405020304" pitchFamily="18" charset="0"/>
                        </a:rPr>
                        <a:t>Tiêu chí</a:t>
                      </a:r>
                      <a:endParaRPr lang="en-GB" sz="24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15000"/>
                        </a:lnSpc>
                        <a:spcAft>
                          <a:spcPts val="0"/>
                        </a:spcAft>
                      </a:pPr>
                      <a:r>
                        <a:rPr lang="en-US" sz="2400">
                          <a:solidFill>
                            <a:schemeClr val="bg1"/>
                          </a:solidFill>
                          <a:effectLst/>
                          <a:latin typeface="Times New Roman" panose="02020603050405020304" pitchFamily="18" charset="0"/>
                          <a:cs typeface="Times New Roman" panose="02020603050405020304" pitchFamily="18" charset="0"/>
                        </a:rPr>
                        <a:t>Đạt</a:t>
                      </a:r>
                      <a:endParaRPr lang="en-GB" sz="24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15000"/>
                        </a:lnSpc>
                        <a:spcAft>
                          <a:spcPts val="0"/>
                        </a:spcAft>
                      </a:pPr>
                      <a:r>
                        <a:rPr lang="en-US" sz="2400">
                          <a:solidFill>
                            <a:schemeClr val="bg1"/>
                          </a:solidFill>
                          <a:effectLst/>
                          <a:latin typeface="Times New Roman" panose="02020603050405020304" pitchFamily="18" charset="0"/>
                          <a:cs typeface="Times New Roman" panose="02020603050405020304" pitchFamily="18" charset="0"/>
                        </a:rPr>
                        <a:t>Chưa đạt</a:t>
                      </a:r>
                      <a:endParaRPr lang="en-GB" sz="24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0000"/>
                  </a:ext>
                </a:extLst>
              </a:tr>
              <a:tr h="678298">
                <a:tc>
                  <a:txBody>
                    <a:bodyPr/>
                    <a:lstStyle/>
                    <a:p>
                      <a:pPr algn="ctr">
                        <a:lnSpc>
                          <a:spcPct val="115000"/>
                        </a:lnSpc>
                        <a:spcAft>
                          <a:spcPts val="0"/>
                        </a:spcAft>
                      </a:pPr>
                      <a:r>
                        <a:rPr lang="en-US" sz="2400">
                          <a:solidFill>
                            <a:schemeClr val="bg1"/>
                          </a:solidFill>
                          <a:effectLst/>
                          <a:latin typeface="Times New Roman" panose="02020603050405020304" pitchFamily="18" charset="0"/>
                          <a:cs typeface="Times New Roman" panose="02020603050405020304" pitchFamily="18" charset="0"/>
                        </a:rPr>
                        <a:t>1</a:t>
                      </a:r>
                      <a:endParaRPr lang="en-GB" sz="24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just">
                        <a:lnSpc>
                          <a:spcPct val="115000"/>
                        </a:lnSpc>
                        <a:spcAft>
                          <a:spcPts val="0"/>
                        </a:spcAft>
                      </a:pPr>
                      <a:r>
                        <a:rPr lang="en-US" sz="2400">
                          <a:solidFill>
                            <a:schemeClr val="bg1"/>
                          </a:solidFill>
                          <a:effectLst/>
                          <a:latin typeface="Times New Roman" panose="02020603050405020304" pitchFamily="18" charset="0"/>
                          <a:cs typeface="Times New Roman" panose="02020603050405020304" pitchFamily="18" charset="0"/>
                        </a:rPr>
                        <a:t>Đảm bảo hình thức đoạn văn  với dung lượng khoảng 7 – 9 câu.</a:t>
                      </a:r>
                      <a:endParaRPr lang="en-GB" sz="24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just">
                        <a:lnSpc>
                          <a:spcPct val="115000"/>
                        </a:lnSpc>
                        <a:spcAft>
                          <a:spcPts val="0"/>
                        </a:spcAft>
                      </a:pPr>
                      <a:r>
                        <a:rPr lang="en-US" sz="2400">
                          <a:solidFill>
                            <a:schemeClr val="bg1"/>
                          </a:solidFill>
                          <a:effectLst/>
                          <a:latin typeface="Times New Roman" panose="02020603050405020304" pitchFamily="18" charset="0"/>
                          <a:cs typeface="Times New Roman" panose="02020603050405020304" pitchFamily="18" charset="0"/>
                        </a:rPr>
                        <a:t> </a:t>
                      </a:r>
                      <a:endParaRPr lang="en-GB" sz="24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just">
                        <a:lnSpc>
                          <a:spcPct val="115000"/>
                        </a:lnSpc>
                        <a:spcAft>
                          <a:spcPts val="0"/>
                        </a:spcAft>
                      </a:pPr>
                      <a:r>
                        <a:rPr lang="en-US" sz="2400">
                          <a:solidFill>
                            <a:schemeClr val="bg1"/>
                          </a:solidFill>
                          <a:effectLst/>
                          <a:latin typeface="Times New Roman" panose="02020603050405020304" pitchFamily="18" charset="0"/>
                          <a:cs typeface="Times New Roman" panose="02020603050405020304" pitchFamily="18" charset="0"/>
                        </a:rPr>
                        <a:t> </a:t>
                      </a:r>
                      <a:endParaRPr lang="en-GB" sz="24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0001"/>
                  </a:ext>
                </a:extLst>
              </a:tr>
              <a:tr h="787786">
                <a:tc>
                  <a:txBody>
                    <a:bodyPr/>
                    <a:lstStyle/>
                    <a:p>
                      <a:pPr algn="ctr">
                        <a:lnSpc>
                          <a:spcPct val="115000"/>
                        </a:lnSpc>
                        <a:spcAft>
                          <a:spcPts val="0"/>
                        </a:spcAft>
                      </a:pPr>
                      <a:r>
                        <a:rPr lang="en-US" sz="2400">
                          <a:solidFill>
                            <a:schemeClr val="bg1"/>
                          </a:solidFill>
                          <a:effectLst/>
                          <a:latin typeface="Times New Roman" panose="02020603050405020304" pitchFamily="18" charset="0"/>
                          <a:cs typeface="Times New Roman" panose="02020603050405020304" pitchFamily="18" charset="0"/>
                        </a:rPr>
                        <a:t>2</a:t>
                      </a:r>
                      <a:endParaRPr lang="en-GB" sz="24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just">
                        <a:lnSpc>
                          <a:spcPct val="115000"/>
                        </a:lnSpc>
                        <a:spcAft>
                          <a:spcPts val="0"/>
                        </a:spcAft>
                      </a:pPr>
                      <a:r>
                        <a:rPr lang="en-US" sz="2400">
                          <a:solidFill>
                            <a:schemeClr val="bg1"/>
                          </a:solidFill>
                          <a:effectLst/>
                          <a:latin typeface="Times New Roman" panose="02020603050405020304" pitchFamily="18" charset="0"/>
                          <a:cs typeface="Times New Roman" panose="02020603050405020304" pitchFamily="18" charset="0"/>
                        </a:rPr>
                        <a:t>Đoạn văn đúng chủ đề: chia sẻ cảm nhận, suy nghĩ,..về điều  thấy thú vị, hấp dẫn khi đọc thơ</a:t>
                      </a:r>
                      <a:endParaRPr lang="en-GB" sz="24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just">
                        <a:lnSpc>
                          <a:spcPct val="115000"/>
                        </a:lnSpc>
                        <a:spcAft>
                          <a:spcPts val="0"/>
                        </a:spcAft>
                      </a:pPr>
                      <a:r>
                        <a:rPr lang="en-US" sz="2400">
                          <a:solidFill>
                            <a:schemeClr val="bg1"/>
                          </a:solidFill>
                          <a:effectLst/>
                          <a:latin typeface="Times New Roman" panose="02020603050405020304" pitchFamily="18" charset="0"/>
                          <a:cs typeface="Times New Roman" panose="02020603050405020304" pitchFamily="18" charset="0"/>
                        </a:rPr>
                        <a:t> </a:t>
                      </a:r>
                      <a:endParaRPr lang="en-GB" sz="24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just">
                        <a:lnSpc>
                          <a:spcPct val="115000"/>
                        </a:lnSpc>
                        <a:spcAft>
                          <a:spcPts val="0"/>
                        </a:spcAft>
                      </a:pPr>
                      <a:r>
                        <a:rPr lang="en-US" sz="2400">
                          <a:solidFill>
                            <a:schemeClr val="bg1"/>
                          </a:solidFill>
                          <a:effectLst/>
                          <a:latin typeface="Times New Roman" panose="02020603050405020304" pitchFamily="18" charset="0"/>
                          <a:cs typeface="Times New Roman" panose="02020603050405020304" pitchFamily="18" charset="0"/>
                        </a:rPr>
                        <a:t> </a:t>
                      </a:r>
                      <a:endParaRPr lang="en-GB" sz="24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0002"/>
                  </a:ext>
                </a:extLst>
              </a:tr>
              <a:tr h="678298">
                <a:tc>
                  <a:txBody>
                    <a:bodyPr/>
                    <a:lstStyle/>
                    <a:p>
                      <a:pPr algn="ctr">
                        <a:lnSpc>
                          <a:spcPct val="115000"/>
                        </a:lnSpc>
                        <a:spcAft>
                          <a:spcPts val="0"/>
                        </a:spcAft>
                      </a:pPr>
                      <a:r>
                        <a:rPr lang="en-US" sz="2400">
                          <a:solidFill>
                            <a:schemeClr val="bg1"/>
                          </a:solidFill>
                          <a:effectLst/>
                          <a:latin typeface="Times New Roman" panose="02020603050405020304" pitchFamily="18" charset="0"/>
                          <a:cs typeface="Times New Roman" panose="02020603050405020304" pitchFamily="18" charset="0"/>
                        </a:rPr>
                        <a:t>3</a:t>
                      </a:r>
                      <a:endParaRPr lang="en-GB" sz="24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indent="17780">
                        <a:lnSpc>
                          <a:spcPct val="115000"/>
                        </a:lnSpc>
                      </a:pPr>
                      <a:r>
                        <a:rPr lang="en-US" sz="2400">
                          <a:solidFill>
                            <a:schemeClr val="bg1"/>
                          </a:solidFill>
                          <a:effectLst/>
                          <a:latin typeface="Times New Roman" panose="02020603050405020304" pitchFamily="18" charset="0"/>
                          <a:cs typeface="Times New Roman" panose="02020603050405020304" pitchFamily="18" charset="0"/>
                        </a:rPr>
                        <a:t>Đoạn văn đảm bảo tính liên kết giữa các câu trong đoạn văn.</a:t>
                      </a:r>
                      <a:endParaRPr lang="en-GB" sz="2000">
                        <a:solidFill>
                          <a:schemeClr val="bg1"/>
                        </a:solidFill>
                        <a:effectLst/>
                        <a:latin typeface="Times New Roman" panose="02020603050405020304" pitchFamily="18" charset="0"/>
                        <a:cs typeface="Times New Roman" panose="02020603050405020304" pitchFamily="18" charset="0"/>
                      </a:endParaRPr>
                    </a:p>
                  </a:txBody>
                  <a:tcPr marL="68580" marR="68580" marT="0" marB="0"/>
                </a:tc>
                <a:tc>
                  <a:txBody>
                    <a:bodyPr/>
                    <a:lstStyle/>
                    <a:p>
                      <a:pPr indent="-228600">
                        <a:lnSpc>
                          <a:spcPct val="115000"/>
                        </a:lnSpc>
                      </a:pPr>
                      <a:r>
                        <a:rPr lang="en-US" sz="2400">
                          <a:solidFill>
                            <a:schemeClr val="bg1"/>
                          </a:solidFill>
                          <a:effectLst/>
                          <a:latin typeface="Times New Roman" panose="02020603050405020304" pitchFamily="18" charset="0"/>
                          <a:cs typeface="Times New Roman" panose="02020603050405020304" pitchFamily="18" charset="0"/>
                        </a:rPr>
                        <a:t> </a:t>
                      </a:r>
                      <a:endParaRPr lang="en-GB" sz="2000">
                        <a:solidFill>
                          <a:schemeClr val="bg1"/>
                        </a:solidFill>
                        <a:effectLst/>
                        <a:latin typeface="Times New Roman" panose="02020603050405020304" pitchFamily="18" charset="0"/>
                        <a:cs typeface="Times New Roman" panose="02020603050405020304" pitchFamily="18" charset="0"/>
                      </a:endParaRPr>
                    </a:p>
                  </a:txBody>
                  <a:tcPr marL="68580" marR="68580" marT="0" marB="0"/>
                </a:tc>
                <a:tc>
                  <a:txBody>
                    <a:bodyPr/>
                    <a:lstStyle/>
                    <a:p>
                      <a:pPr indent="-228600">
                        <a:lnSpc>
                          <a:spcPct val="115000"/>
                        </a:lnSpc>
                      </a:pPr>
                      <a:r>
                        <a:rPr lang="en-US" sz="2400">
                          <a:solidFill>
                            <a:schemeClr val="bg1"/>
                          </a:solidFill>
                          <a:effectLst/>
                          <a:latin typeface="Times New Roman" panose="02020603050405020304" pitchFamily="18" charset="0"/>
                          <a:cs typeface="Times New Roman" panose="02020603050405020304" pitchFamily="18" charset="0"/>
                        </a:rPr>
                        <a:t> </a:t>
                      </a:r>
                      <a:endParaRPr lang="en-GB" sz="2000">
                        <a:solidFill>
                          <a:schemeClr val="bg1"/>
                        </a:solidFill>
                        <a:effectLst/>
                        <a:latin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0003"/>
                  </a:ext>
                </a:extLst>
              </a:tr>
              <a:tr h="678298">
                <a:tc>
                  <a:txBody>
                    <a:bodyPr/>
                    <a:lstStyle/>
                    <a:p>
                      <a:pPr algn="ctr">
                        <a:lnSpc>
                          <a:spcPct val="115000"/>
                        </a:lnSpc>
                        <a:spcAft>
                          <a:spcPts val="0"/>
                        </a:spcAft>
                      </a:pPr>
                      <a:r>
                        <a:rPr lang="en-US" sz="2400">
                          <a:solidFill>
                            <a:schemeClr val="bg1"/>
                          </a:solidFill>
                          <a:effectLst/>
                          <a:latin typeface="Times New Roman" panose="02020603050405020304" pitchFamily="18" charset="0"/>
                          <a:cs typeface="Times New Roman" panose="02020603050405020304" pitchFamily="18" charset="0"/>
                        </a:rPr>
                        <a:t>4</a:t>
                      </a:r>
                      <a:endParaRPr lang="en-GB" sz="24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just">
                        <a:lnSpc>
                          <a:spcPct val="115000"/>
                        </a:lnSpc>
                        <a:spcAft>
                          <a:spcPts val="0"/>
                        </a:spcAft>
                      </a:pPr>
                      <a:r>
                        <a:rPr lang="en-US" sz="2400">
                          <a:solidFill>
                            <a:schemeClr val="bg1"/>
                          </a:solidFill>
                          <a:effectLst/>
                          <a:latin typeface="Times New Roman" panose="02020603050405020304" pitchFamily="18" charset="0"/>
                          <a:cs typeface="Times New Roman" panose="02020603050405020304" pitchFamily="18" charset="0"/>
                        </a:rPr>
                        <a:t>Đoạn văn đảm bảo về yêu cầu về chính tả, cách sử dụng từ ngữ, ngữ pháp.</a:t>
                      </a:r>
                      <a:endParaRPr lang="en-GB" sz="24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just">
                        <a:lnSpc>
                          <a:spcPct val="115000"/>
                        </a:lnSpc>
                        <a:spcAft>
                          <a:spcPts val="0"/>
                        </a:spcAft>
                      </a:pPr>
                      <a:r>
                        <a:rPr lang="en-US" sz="2400">
                          <a:solidFill>
                            <a:schemeClr val="bg1"/>
                          </a:solidFill>
                          <a:effectLst/>
                          <a:latin typeface="Times New Roman" panose="02020603050405020304" pitchFamily="18" charset="0"/>
                          <a:cs typeface="Times New Roman" panose="02020603050405020304" pitchFamily="18" charset="0"/>
                        </a:rPr>
                        <a:t> </a:t>
                      </a:r>
                      <a:endParaRPr lang="en-GB" sz="24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just">
                        <a:lnSpc>
                          <a:spcPct val="115000"/>
                        </a:lnSpc>
                        <a:spcAft>
                          <a:spcPts val="0"/>
                        </a:spcAft>
                      </a:pPr>
                      <a:r>
                        <a:rPr lang="en-US" sz="2400">
                          <a:solidFill>
                            <a:schemeClr val="bg1"/>
                          </a:solidFill>
                          <a:effectLst/>
                          <a:latin typeface="Times New Roman" panose="02020603050405020304" pitchFamily="18" charset="0"/>
                          <a:cs typeface="Times New Roman" panose="02020603050405020304" pitchFamily="18" charset="0"/>
                        </a:rPr>
                        <a:t> </a:t>
                      </a:r>
                      <a:endParaRPr lang="en-GB" sz="24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289321695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down)">
                                      <p:cBhvr>
                                        <p:cTn id="10" dur="500"/>
                                        <p:tgtEl>
                                          <p:spTgt spid="13"/>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arn(inVertical)">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5"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a:xfrm>
            <a:off x="3769950" y="222422"/>
            <a:ext cx="5182009" cy="622755"/>
          </a:xfrm>
          <a:prstGeom prst="roundRect">
            <a:avLst/>
          </a:prstGeom>
          <a:noFill/>
          <a:ln w="57150">
            <a:solidFill>
              <a:schemeClr val="accent6">
                <a:lumMod val="60000"/>
                <a:lumOff val="4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00" dirty="0">
              <a:solidFill>
                <a:prstClr val="white"/>
              </a:solidFill>
            </a:endParaRPr>
          </a:p>
        </p:txBody>
      </p:sp>
      <p:sp>
        <p:nvSpPr>
          <p:cNvPr id="8" name="Rectangle 7"/>
          <p:cNvSpPr/>
          <p:nvPr/>
        </p:nvSpPr>
        <p:spPr>
          <a:xfrm>
            <a:off x="4919472" y="-155448"/>
            <a:ext cx="2167128" cy="1200329"/>
          </a:xfrm>
          <a:prstGeom prst="rect">
            <a:avLst/>
          </a:prstGeom>
        </p:spPr>
        <p:txBody>
          <a:bodyPr wrap="square">
            <a:spAutoFit/>
          </a:bodyPr>
          <a:lstStyle/>
          <a:p>
            <a:pPr algn="ctr">
              <a:lnSpc>
                <a:spcPct val="150000"/>
              </a:lnSpc>
              <a:spcAft>
                <a:spcPts val="0"/>
              </a:spcAft>
            </a:pPr>
            <a:r>
              <a:rPr lang="vi-VN" sz="4800" b="1">
                <a:solidFill>
                  <a:schemeClr val="bg1"/>
                </a:solidFill>
                <a:latin typeface="Times New Roman" panose="02020603050405020304" pitchFamily="18" charset="0"/>
                <a:cs typeface="Times New Roman" panose="02020603050405020304" pitchFamily="18" charset="0"/>
              </a:rPr>
              <a:t>Gợi ý</a:t>
            </a:r>
            <a:endParaRPr lang="en-GB" sz="4800" b="1">
              <a:ln w="0"/>
              <a:solidFill>
                <a:schemeClr val="bg1"/>
              </a:solidFill>
              <a:effectLst>
                <a:outerShdw blurRad="38100" dist="38100" dir="2700000" algn="tl">
                  <a:srgbClr val="000000">
                    <a:alpha val="43137"/>
                  </a:srgbClr>
                </a:outerShdw>
                <a:reflection blurRad="6350" stA="53000" endA="300" endPos="35500" dir="5400000" sy="-90000" algn="bl" rotWithShape="0"/>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9" name="图片 2" descr="图片包含 室内&#10;&#10;已生成高可信度的说明">
            <a:extLst>
              <a:ext uri="{FF2B5EF4-FFF2-40B4-BE49-F238E27FC236}">
                <a16:creationId xmlns:a16="http://schemas.microsoft.com/office/drawing/2014/main" id="{07FBC0BE-0E0B-4A20-854E-5EAFC774062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008" y="-844865"/>
            <a:ext cx="2444411" cy="2757327"/>
          </a:xfrm>
          <a:prstGeom prst="rect">
            <a:avLst/>
          </a:prstGeom>
        </p:spPr>
      </p:pic>
      <p:sp>
        <p:nvSpPr>
          <p:cNvPr id="3" name="Rectangle 2"/>
          <p:cNvSpPr/>
          <p:nvPr/>
        </p:nvSpPr>
        <p:spPr>
          <a:xfrm>
            <a:off x="429768" y="1281024"/>
            <a:ext cx="11612880" cy="5576976"/>
          </a:xfrm>
          <a:prstGeom prst="rect">
            <a:avLst/>
          </a:prstGeom>
        </p:spPr>
        <p:txBody>
          <a:bodyPr wrap="square">
            <a:spAutoFit/>
          </a:bodyPr>
          <a:lstStyle/>
          <a:p>
            <a:pPr indent="171450" algn="just">
              <a:lnSpc>
                <a:spcPct val="115000"/>
              </a:lnSpc>
              <a:spcAft>
                <a:spcPts val="0"/>
              </a:spcAft>
            </a:pPr>
            <a:r>
              <a:rPr lang="vi-VN" sz="2600">
                <a:solidFill>
                  <a:schemeClr val="bg1"/>
                </a:solidFill>
                <a:latin typeface="Times New Roman" panose="02020603050405020304" pitchFamily="18" charset="0"/>
                <a:ea typeface="Calibri" panose="020F0502020204030204" pitchFamily="34" charset="0"/>
              </a:rPr>
              <a:t>Thơ trữ tình phản ánh cuộc sống qua những rung động của tình cảm. Thế giới nội tâm của nhà thơ không chỉ biểu hiện bằng ý nghĩa của từ ngữ mà còn bằng cả âm thanh, nhịp điệu của từ ngữ ấy. Nếu như trong văn xuôi, các đặc tính thanh học của ngôn ngữ (như cao độ, cường độ, trường độ…) không được tổ chức thì trong thơ, trái lại, những đặc tính ấy lại được tổ chức một cách chặt chẽ, có dụng ý, nhằm tăng hàm nghĩa cho từ ngữ, gợi ra những điều mà từ ngữ không nói hết. Tính nhạc có lẽ chính là đặc trưng chủ yếu nhất mang tính loại biệt rõ nét cho ngôn ngữ thơ ca. Nhờ đó thơ ca như khúc hát của cảm xúc cất lên từ sâu thẳm trái tim người nghệ sĩ, thơ ca làm cho những gì tốt đẹp nhất trên đời trở nên bất tử. Có lẽ vậy mà Vôn-te mới cho rằng: </a:t>
            </a:r>
            <a:r>
              <a:rPr lang="vi-VN" sz="2600" i="1">
                <a:solidFill>
                  <a:schemeClr val="bg1"/>
                </a:solidFill>
                <a:latin typeface="Times New Roman" panose="02020603050405020304" pitchFamily="18" charset="0"/>
                <a:ea typeface="Calibri" panose="020F0502020204030204" pitchFamily="34" charset="0"/>
              </a:rPr>
              <a:t>Thơ là sự hùng biện du dương</a:t>
            </a:r>
            <a:r>
              <a:rPr lang="vi-VN" sz="2600">
                <a:solidFill>
                  <a:schemeClr val="bg1"/>
                </a:solidFill>
                <a:latin typeface="Times New Roman" panose="02020603050405020304" pitchFamily="18" charset="0"/>
                <a:ea typeface="Calibri" panose="020F0502020204030204" pitchFamily="34" charset="0"/>
              </a:rPr>
              <a:t>. Những vần thơ đọc lên nghe như một bản dương cầm ngân nga hay một điệu ghita huyền bí. Ai mà chẳng từng thiết tha yêu những vần thơ giàu chất nhạc? </a:t>
            </a:r>
            <a:endParaRPr lang="en-GB" sz="2600">
              <a:solidFill>
                <a:schemeClr val="bg1"/>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18028119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2000"/>
                                        <p:tgtEl>
                                          <p:spTgt spid="7"/>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circle(in)">
                                      <p:cBhvr>
                                        <p:cTn id="10" dur="20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down)">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3"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盘子, 物体&#10;&#10;已生成极高可信度的说明">
            <a:extLst>
              <a:ext uri="{FF2B5EF4-FFF2-40B4-BE49-F238E27FC236}">
                <a16:creationId xmlns:a16="http://schemas.microsoft.com/office/drawing/2014/main" id="{25429750-98FB-440D-AA87-6A4538D659B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34176" y="36576"/>
            <a:ext cx="2552700" cy="2552700"/>
          </a:xfrm>
          <a:prstGeom prst="rect">
            <a:avLst/>
          </a:prstGeom>
        </p:spPr>
      </p:pic>
      <p:pic>
        <p:nvPicPr>
          <p:cNvPr id="6" name="图片 2">
            <a:extLst>
              <a:ext uri="{FF2B5EF4-FFF2-40B4-BE49-F238E27FC236}">
                <a16:creationId xmlns:a16="http://schemas.microsoft.com/office/drawing/2014/main" id="{4A0C16B9-2FF1-4BF4-8EDE-CACA70BBB49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24372" y="0"/>
            <a:ext cx="6103620" cy="4882896"/>
          </a:xfrm>
          <a:prstGeom prst="rect">
            <a:avLst/>
          </a:prstGeom>
        </p:spPr>
      </p:pic>
      <p:pic>
        <p:nvPicPr>
          <p:cNvPr id="7" name="图片 3">
            <a:extLst>
              <a:ext uri="{FF2B5EF4-FFF2-40B4-BE49-F238E27FC236}">
                <a16:creationId xmlns:a16="http://schemas.microsoft.com/office/drawing/2014/main" id="{DCAA12F5-EEFB-4542-BE80-6CFB86B2209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97938" y="-493776"/>
            <a:ext cx="9070849" cy="6858000"/>
          </a:xfrm>
          <a:prstGeom prst="rect">
            <a:avLst/>
          </a:prstGeom>
        </p:spPr>
      </p:pic>
      <p:sp>
        <p:nvSpPr>
          <p:cNvPr id="10" name="Rectangle 9"/>
          <p:cNvSpPr/>
          <p:nvPr/>
        </p:nvSpPr>
        <p:spPr>
          <a:xfrm>
            <a:off x="2021360" y="1214653"/>
            <a:ext cx="4519186" cy="3416320"/>
          </a:xfrm>
          <a:prstGeom prst="rect">
            <a:avLst/>
          </a:prstGeom>
        </p:spPr>
        <p:txBody>
          <a:bodyPr wrap="none">
            <a:spAutoFit/>
          </a:bodyPr>
          <a:lstStyle/>
          <a:p>
            <a:pPr algn="ctr">
              <a:lnSpc>
                <a:spcPct val="150000"/>
              </a:lnSpc>
              <a:spcAft>
                <a:spcPts val="0"/>
              </a:spcAft>
            </a:pPr>
            <a:r>
              <a:rPr lang="vi-VN" sz="7200" b="1" smtClean="0">
                <a:ln w="0"/>
                <a:solidFill>
                  <a:srgbClr val="FF0000"/>
                </a:solidFill>
                <a:effectLst>
                  <a:outerShdw blurRad="38100" dist="38100" dir="2700000" algn="tl">
                    <a:srgbClr val="000000">
                      <a:alpha val="43137"/>
                    </a:srgbClr>
                  </a:outerShdw>
                  <a:reflection blurRad="6350" stA="53000" endA="300" endPos="35500" dir="5400000" sy="-90000" algn="bl" rotWithShape="0"/>
                </a:effectLst>
                <a:latin typeface="Times New Roman" panose="02020603050405020304" pitchFamily="18" charset="0"/>
                <a:ea typeface="Calibri" panose="020F0502020204030204" pitchFamily="34" charset="0"/>
                <a:cs typeface="Times New Roman" panose="02020603050405020304" pitchFamily="18" charset="0"/>
              </a:rPr>
              <a:t>CẢM ƠN </a:t>
            </a:r>
          </a:p>
          <a:p>
            <a:pPr algn="ctr">
              <a:lnSpc>
                <a:spcPct val="150000"/>
              </a:lnSpc>
              <a:spcAft>
                <a:spcPts val="0"/>
              </a:spcAft>
            </a:pPr>
            <a:r>
              <a:rPr lang="vi-VN" sz="7200" b="1" smtClean="0">
                <a:ln w="0"/>
                <a:solidFill>
                  <a:srgbClr val="FF0000"/>
                </a:solidFill>
                <a:effectLst>
                  <a:outerShdw blurRad="38100" dist="38100" dir="2700000" algn="tl">
                    <a:srgbClr val="000000">
                      <a:alpha val="43137"/>
                    </a:srgbClr>
                  </a:outerShdw>
                  <a:reflection blurRad="6350" stA="53000" endA="300" endPos="35500" dir="5400000" sy="-90000" algn="bl" rotWithShape="0"/>
                </a:effectLst>
                <a:latin typeface="Times New Roman" panose="02020603050405020304" pitchFamily="18" charset="0"/>
                <a:ea typeface="Calibri" panose="020F0502020204030204" pitchFamily="34" charset="0"/>
                <a:cs typeface="Times New Roman" panose="02020603050405020304" pitchFamily="18" charset="0"/>
              </a:rPr>
              <a:t>CÁC EM!!</a:t>
            </a:r>
          </a:p>
        </p:txBody>
      </p:sp>
    </p:spTree>
    <p:extLst>
      <p:ext uri="{BB962C8B-B14F-4D97-AF65-F5344CB8AC3E}">
        <p14:creationId xmlns:p14="http://schemas.microsoft.com/office/powerpoint/2010/main" val="246239707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6"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down)">
                                      <p:cBhvr>
                                        <p:cTn id="21" dur="580">
                                          <p:stCondLst>
                                            <p:cond delay="0"/>
                                          </p:stCondLst>
                                        </p:cTn>
                                        <p:tgtEl>
                                          <p:spTgt spid="10"/>
                                        </p:tgtEl>
                                      </p:cBhvr>
                                    </p:animEffect>
                                    <p:anim calcmode="lin" valueType="num">
                                      <p:cBhvr>
                                        <p:cTn id="22"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23"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24"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25"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26"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27" dur="26">
                                          <p:stCondLst>
                                            <p:cond delay="650"/>
                                          </p:stCondLst>
                                        </p:cTn>
                                        <p:tgtEl>
                                          <p:spTgt spid="10"/>
                                        </p:tgtEl>
                                      </p:cBhvr>
                                      <p:to x="100000" y="60000"/>
                                    </p:animScale>
                                    <p:animScale>
                                      <p:cBhvr>
                                        <p:cTn id="28" dur="166" decel="50000">
                                          <p:stCondLst>
                                            <p:cond delay="676"/>
                                          </p:stCondLst>
                                        </p:cTn>
                                        <p:tgtEl>
                                          <p:spTgt spid="10"/>
                                        </p:tgtEl>
                                      </p:cBhvr>
                                      <p:to x="100000" y="100000"/>
                                    </p:animScale>
                                    <p:animScale>
                                      <p:cBhvr>
                                        <p:cTn id="29" dur="26">
                                          <p:stCondLst>
                                            <p:cond delay="1312"/>
                                          </p:stCondLst>
                                        </p:cTn>
                                        <p:tgtEl>
                                          <p:spTgt spid="10"/>
                                        </p:tgtEl>
                                      </p:cBhvr>
                                      <p:to x="100000" y="80000"/>
                                    </p:animScale>
                                    <p:animScale>
                                      <p:cBhvr>
                                        <p:cTn id="30" dur="166" decel="50000">
                                          <p:stCondLst>
                                            <p:cond delay="1338"/>
                                          </p:stCondLst>
                                        </p:cTn>
                                        <p:tgtEl>
                                          <p:spTgt spid="10"/>
                                        </p:tgtEl>
                                      </p:cBhvr>
                                      <p:to x="100000" y="100000"/>
                                    </p:animScale>
                                    <p:animScale>
                                      <p:cBhvr>
                                        <p:cTn id="31" dur="26">
                                          <p:stCondLst>
                                            <p:cond delay="1642"/>
                                          </p:stCondLst>
                                        </p:cTn>
                                        <p:tgtEl>
                                          <p:spTgt spid="10"/>
                                        </p:tgtEl>
                                      </p:cBhvr>
                                      <p:to x="100000" y="90000"/>
                                    </p:animScale>
                                    <p:animScale>
                                      <p:cBhvr>
                                        <p:cTn id="32" dur="166" decel="50000">
                                          <p:stCondLst>
                                            <p:cond delay="1668"/>
                                          </p:stCondLst>
                                        </p:cTn>
                                        <p:tgtEl>
                                          <p:spTgt spid="10"/>
                                        </p:tgtEl>
                                      </p:cBhvr>
                                      <p:to x="100000" y="100000"/>
                                    </p:animScale>
                                    <p:animScale>
                                      <p:cBhvr>
                                        <p:cTn id="33" dur="26">
                                          <p:stCondLst>
                                            <p:cond delay="1808"/>
                                          </p:stCondLst>
                                        </p:cTn>
                                        <p:tgtEl>
                                          <p:spTgt spid="10"/>
                                        </p:tgtEl>
                                      </p:cBhvr>
                                      <p:to x="100000" y="95000"/>
                                    </p:animScale>
                                    <p:animScale>
                                      <p:cBhvr>
                                        <p:cTn id="34" dur="166" decel="50000">
                                          <p:stCondLst>
                                            <p:cond delay="1834"/>
                                          </p:stCondLst>
                                        </p:cTn>
                                        <p:tgtEl>
                                          <p:spTgt spid="1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B3E03A39-AD9E-481A-9EDD-AE2CEDC985FA}"/>
              </a:ext>
            </a:extLst>
          </p:cNvPr>
          <p:cNvPicPr>
            <a:picLocks noChangeAspect="1"/>
          </p:cNvPicPr>
          <p:nvPr/>
        </p:nvPicPr>
        <p:blipFill rotWithShape="1">
          <a:blip r:embed="rId3">
            <a:extLst>
              <a:ext uri="{28A0092B-C50C-407E-A947-70E740481C1C}">
                <a14:useLocalDpi xmlns:a14="http://schemas.microsoft.com/office/drawing/2010/main" val="0"/>
              </a:ext>
            </a:extLst>
          </a:blip>
          <a:srcRect r="49091" b="1818"/>
          <a:stretch/>
        </p:blipFill>
        <p:spPr>
          <a:xfrm>
            <a:off x="1" y="0"/>
            <a:ext cx="12192000" cy="6858000"/>
          </a:xfrm>
          <a:prstGeom prst="rect">
            <a:avLst/>
          </a:prstGeom>
        </p:spPr>
      </p:pic>
      <p:pic>
        <p:nvPicPr>
          <p:cNvPr id="5" name="图片 4">
            <a:extLst>
              <a:ext uri="{FF2B5EF4-FFF2-40B4-BE49-F238E27FC236}">
                <a16:creationId xmlns:a16="http://schemas.microsoft.com/office/drawing/2014/main" id="{8382E36C-737C-4A27-AB73-6D8A2BA850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502152" y="-1911096"/>
            <a:ext cx="8900161" cy="6611112"/>
          </a:xfrm>
          <a:prstGeom prst="rect">
            <a:avLst/>
          </a:prstGeom>
        </p:spPr>
      </p:pic>
      <p:sp>
        <p:nvSpPr>
          <p:cNvPr id="2" name="Rectangle 1"/>
          <p:cNvSpPr/>
          <p:nvPr/>
        </p:nvSpPr>
        <p:spPr>
          <a:xfrm>
            <a:off x="4901184" y="955855"/>
            <a:ext cx="6446520" cy="675891"/>
          </a:xfrm>
          <a:prstGeom prst="rect">
            <a:avLst/>
          </a:prstGeom>
        </p:spPr>
        <p:txBody>
          <a:bodyPr wrap="square">
            <a:spAutoFit/>
          </a:bodyPr>
          <a:lstStyle/>
          <a:p>
            <a:pPr>
              <a:lnSpc>
                <a:spcPct val="107000"/>
              </a:lnSpc>
              <a:spcAft>
                <a:spcPts val="0"/>
              </a:spcAft>
            </a:pPr>
            <a:r>
              <a:rPr lang="de-DE" sz="3800" b="1">
                <a:solidFill>
                  <a:schemeClr val="bg1"/>
                </a:solidFill>
                <a:latin typeface="Times New Roman" panose="02020603050405020304" pitchFamily="18" charset="0"/>
                <a:cs typeface="Times New Roman" panose="02020603050405020304" pitchFamily="18" charset="0"/>
              </a:rPr>
              <a:t>I. KIẾN THỨC NGỮ VĂN</a:t>
            </a:r>
            <a:endParaRPr lang="en-GB" sz="3800" b="1">
              <a:solidFill>
                <a:schemeClr val="bg1"/>
              </a:solidFill>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64034112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000"/>
                                        <p:tgtEl>
                                          <p:spTgt spid="2"/>
                                        </p:tgtEl>
                                      </p:cBhvr>
                                    </p:animEffect>
                                    <p:anim calcmode="lin" valueType="num">
                                      <p:cBhvr>
                                        <p:cTn id="18" dur="1000" fill="hold"/>
                                        <p:tgtEl>
                                          <p:spTgt spid="2"/>
                                        </p:tgtEl>
                                        <p:attrNameLst>
                                          <p:attrName>ppt_x</p:attrName>
                                        </p:attrNameLst>
                                      </p:cBhvr>
                                      <p:tavLst>
                                        <p:tav tm="0">
                                          <p:val>
                                            <p:strVal val="#ppt_x"/>
                                          </p:val>
                                        </p:tav>
                                        <p:tav tm="100000">
                                          <p:val>
                                            <p:strVal val="#ppt_x"/>
                                          </p:val>
                                        </p:tav>
                                      </p:tavLst>
                                    </p:anim>
                                    <p:anim calcmode="lin" valueType="num">
                                      <p:cBhvr>
                                        <p:cTn id="1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2">
            <a:extLst>
              <a:ext uri="{FF2B5EF4-FFF2-40B4-BE49-F238E27FC236}">
                <a16:creationId xmlns:a16="http://schemas.microsoft.com/office/drawing/2014/main" id="{4FF21899-C45F-479D-B9F7-C17A2D572E4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11086" y="-704850"/>
            <a:ext cx="8267700" cy="8267700"/>
          </a:xfrm>
          <a:prstGeom prst="rect">
            <a:avLst/>
          </a:prstGeom>
        </p:spPr>
      </p:pic>
      <p:sp>
        <p:nvSpPr>
          <p:cNvPr id="2" name="Horizontal Scroll 1"/>
          <p:cNvSpPr/>
          <p:nvPr/>
        </p:nvSpPr>
        <p:spPr>
          <a:xfrm>
            <a:off x="1188720" y="2130552"/>
            <a:ext cx="6272784" cy="2743200"/>
          </a:xfrm>
          <a:prstGeom prst="horizontalScroll">
            <a:avLst/>
          </a:prstGeom>
          <a:solidFill>
            <a:schemeClr val="accent6">
              <a:lumMod val="60000"/>
              <a:lumOff val="4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6600" b="1" smtClean="0">
                <a:solidFill>
                  <a:prstClr val="black"/>
                </a:solidFill>
                <a:effectLst>
                  <a:reflection blurRad="6350" stA="55000" endA="300" endPos="45500" dir="5400000" sy="-100000" algn="bl" rotWithShape="0"/>
                </a:effectLst>
                <a:latin typeface="Times New Roman" panose="02020603050405020304" pitchFamily="18" charset="0"/>
                <a:cs typeface="Times New Roman" panose="02020603050405020304" pitchFamily="18" charset="0"/>
              </a:rPr>
              <a:t>Đấu trường 30</a:t>
            </a:r>
            <a:endParaRPr lang="en-GB" sz="6600" b="1">
              <a:solidFill>
                <a:prstClr val="black"/>
              </a:solidFill>
              <a:effectLst>
                <a:reflection blurRad="6350" stA="55000" endA="300" endPos="45500" dir="5400000" sy="-100000" algn="bl" rotWithShape="0"/>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6860596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6" name="TextBox 15"/>
          <p:cNvSpPr txBox="1"/>
          <p:nvPr/>
        </p:nvSpPr>
        <p:spPr>
          <a:xfrm>
            <a:off x="465243" y="420901"/>
            <a:ext cx="9803846" cy="2554545"/>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1">
            <a:schemeClr val="accent4"/>
          </a:lnRef>
          <a:fillRef idx="2">
            <a:schemeClr val="accent4"/>
          </a:fillRef>
          <a:effectRef idx="1">
            <a:schemeClr val="accent4"/>
          </a:effectRef>
          <a:fontRef idx="minor">
            <a:schemeClr val="dk1"/>
          </a:fontRef>
        </p:style>
        <p:txBody>
          <a:bodyPr wrap="square" rtlCol="0">
            <a:spAutoFit/>
          </a:bodyPr>
          <a:lstStyle/>
          <a:p>
            <a:pPr algn="just"/>
            <a:r>
              <a:rPr lang="vi-VN" sz="4000">
                <a:latin typeface="Times New Roman" panose="02020603050405020304" pitchFamily="18" charset="0"/>
                <a:cs typeface="Times New Roman" panose="02020603050405020304" pitchFamily="18" charset="0"/>
              </a:rPr>
              <a:t>1. Đây là loại văn bản thực hiện nhằm trình bày quan điểm, đánh giá của người viết về một vấn đề thuộc lĩnh vực văn học (tác giả, tác phẩm, thể loại,...)? </a:t>
            </a:r>
            <a:endParaRPr lang="en-GB" sz="4000">
              <a:latin typeface="Times New Roman" panose="02020603050405020304" pitchFamily="18" charset="0"/>
              <a:cs typeface="Times New Roman" panose="02020603050405020304" pitchFamily="18" charset="0"/>
            </a:endParaRPr>
          </a:p>
        </p:txBody>
      </p:sp>
      <p:sp>
        <p:nvSpPr>
          <p:cNvPr id="17" name="TextBox 16"/>
          <p:cNvSpPr txBox="1"/>
          <p:nvPr/>
        </p:nvSpPr>
        <p:spPr>
          <a:xfrm>
            <a:off x="4002015" y="3224336"/>
            <a:ext cx="4757937" cy="1569660"/>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defTabSz="914400"/>
            <a:r>
              <a:rPr lang="vi-VN" sz="4800" b="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Văn bản nghị luận văn học</a:t>
            </a:r>
            <a:endParaRPr lang="en-US" sz="4800" b="1" dirty="0">
              <a:solidFill>
                <a:prstClr val="black"/>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96407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circle(in)">
                                      <p:cBhvr>
                                        <p:cTn id="14"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5" name="TextBox 14"/>
          <p:cNvSpPr txBox="1"/>
          <p:nvPr/>
        </p:nvSpPr>
        <p:spPr>
          <a:xfrm>
            <a:off x="876722" y="567205"/>
            <a:ext cx="8257851" cy="1323439"/>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1">
            <a:schemeClr val="accent6"/>
          </a:lnRef>
          <a:fillRef idx="2">
            <a:schemeClr val="accent6"/>
          </a:fillRef>
          <a:effectRef idx="1">
            <a:schemeClr val="accent6"/>
          </a:effectRef>
          <a:fontRef idx="minor">
            <a:schemeClr val="dk1"/>
          </a:fontRef>
        </p:style>
        <p:txBody>
          <a:bodyPr wrap="square" rtlCol="0">
            <a:spAutoFit/>
          </a:bodyPr>
          <a:lstStyle/>
          <a:p>
            <a:pPr algn="just" defTabSz="914400"/>
            <a:r>
              <a:rPr lang="vi-VN" sz="4000" b="1">
                <a:latin typeface="Times New Roman" panose="02020603050405020304" pitchFamily="18" charset="0"/>
                <a:cs typeface="Times New Roman" panose="02020603050405020304" pitchFamily="18" charset="0"/>
              </a:rPr>
              <a:t>2.</a:t>
            </a:r>
            <a:r>
              <a:rPr lang="vi-VN" sz="4000">
                <a:latin typeface="Times New Roman" panose="02020603050405020304" pitchFamily="18" charset="0"/>
                <a:cs typeface="Times New Roman" panose="02020603050405020304" pitchFamily="18" charset="0"/>
              </a:rPr>
              <a:t> Các thành tố chính của văn bản nghị luận văn học nói chung? </a:t>
            </a:r>
            <a:endParaRPr lang="en-US" sz="4000" dirty="0">
              <a:solidFill>
                <a:prstClr val="black"/>
              </a:solidFill>
              <a:latin typeface="Times New Roman" panose="02020603050405020304" pitchFamily="18" charset="0"/>
              <a:cs typeface="Times New Roman" panose="02020603050405020304" pitchFamily="18" charset="0"/>
            </a:endParaRPr>
          </a:p>
        </p:txBody>
      </p:sp>
      <p:sp>
        <p:nvSpPr>
          <p:cNvPr id="16" name="TextBox 15"/>
          <p:cNvSpPr txBox="1"/>
          <p:nvPr/>
        </p:nvSpPr>
        <p:spPr>
          <a:xfrm>
            <a:off x="3685032" y="3224336"/>
            <a:ext cx="5449541" cy="1446550"/>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defTabSz="914400"/>
            <a:r>
              <a:rPr lang="vi-VN" sz="4400" b="1">
                <a:solidFill>
                  <a:schemeClr val="tx1"/>
                </a:solidFill>
                <a:latin typeface="Times New Roman" panose="02020603050405020304" pitchFamily="18" charset="0"/>
                <a:cs typeface="Times New Roman" panose="02020603050405020304" pitchFamily="18" charset="0"/>
              </a:rPr>
              <a:t>Luận đề, luận điểm, lí lẽ, bằng chứng</a:t>
            </a:r>
            <a:endParaRPr lang="en-US" sz="4400" b="1"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836249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circle(in)">
                                      <p:cBhvr>
                                        <p:cTn id="14"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0" r="-10000"/>
          </a:stretch>
        </a:blipFill>
        <a:effectLst/>
      </p:bgPr>
    </p:bg>
    <p:spTree>
      <p:nvGrpSpPr>
        <p:cNvPr id="1" name=""/>
        <p:cNvGrpSpPr/>
        <p:nvPr/>
      </p:nvGrpSpPr>
      <p:grpSpPr>
        <a:xfrm>
          <a:off x="0" y="0"/>
          <a:ext cx="0" cy="0"/>
          <a:chOff x="0" y="0"/>
          <a:chExt cx="0" cy="0"/>
        </a:xfrm>
      </p:grpSpPr>
      <p:sp>
        <p:nvSpPr>
          <p:cNvPr id="11" name="TextBox 10"/>
          <p:cNvSpPr txBox="1"/>
          <p:nvPr/>
        </p:nvSpPr>
        <p:spPr>
          <a:xfrm>
            <a:off x="1111449" y="1026471"/>
            <a:ext cx="9324023" cy="2308324"/>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1">
            <a:schemeClr val="accent4"/>
          </a:lnRef>
          <a:fillRef idx="3">
            <a:schemeClr val="accent4"/>
          </a:fillRef>
          <a:effectRef idx="2">
            <a:schemeClr val="accent4"/>
          </a:effectRef>
          <a:fontRef idx="minor">
            <a:schemeClr val="lt1"/>
          </a:fontRef>
        </p:style>
        <p:txBody>
          <a:bodyPr wrap="square" rtlCol="0">
            <a:spAutoFit/>
          </a:bodyPr>
          <a:lstStyle/>
          <a:p>
            <a:pPr algn="just" defTabSz="914400"/>
            <a:r>
              <a:rPr lang="vi-VN" sz="3600" b="1">
                <a:solidFill>
                  <a:schemeClr val="tx1"/>
                </a:solidFill>
                <a:latin typeface="Times New Roman" panose="02020603050405020304" pitchFamily="18" charset="0"/>
                <a:cs typeface="Times New Roman" panose="02020603050405020304" pitchFamily="18" charset="0"/>
              </a:rPr>
              <a:t>3.</a:t>
            </a:r>
            <a:r>
              <a:rPr lang="vi-VN" sz="3600">
                <a:solidFill>
                  <a:schemeClr val="tx1"/>
                </a:solidFill>
                <a:latin typeface="Times New Roman" panose="02020603050405020304" pitchFamily="18" charset="0"/>
                <a:cs typeface="Times New Roman" panose="02020603050405020304" pitchFamily="18" charset="0"/>
              </a:rPr>
              <a:t> Đây là vấn đề chính (về tác giả, tác phẩm, thể loại,...) được tập trung bàn luận trong văn bản; thường được thể hiện ở nhan đề, phần mở đầu hoặc suy luận từ toàn bộ VB? </a:t>
            </a:r>
            <a:endParaRPr lang="en-US" sz="3600" dirty="0">
              <a:solidFill>
                <a:schemeClr val="tx1"/>
              </a:solidFill>
              <a:latin typeface="Times New Roman" panose="02020603050405020304" pitchFamily="18" charset="0"/>
              <a:cs typeface="Times New Roman" panose="02020603050405020304" pitchFamily="18" charset="0"/>
            </a:endParaRPr>
          </a:p>
        </p:txBody>
      </p:sp>
      <p:sp>
        <p:nvSpPr>
          <p:cNvPr id="12" name="TextBox 11"/>
          <p:cNvSpPr txBox="1"/>
          <p:nvPr/>
        </p:nvSpPr>
        <p:spPr>
          <a:xfrm>
            <a:off x="4669073" y="3828741"/>
            <a:ext cx="2900153" cy="1015663"/>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1">
            <a:schemeClr val="accent4"/>
          </a:lnRef>
          <a:fillRef idx="3">
            <a:schemeClr val="accent4"/>
          </a:fillRef>
          <a:effectRef idx="2">
            <a:schemeClr val="accent4"/>
          </a:effectRef>
          <a:fontRef idx="minor">
            <a:schemeClr val="lt1"/>
          </a:fontRef>
        </p:style>
        <p:txBody>
          <a:bodyPr wrap="none" rtlCol="0">
            <a:spAutoFit/>
          </a:bodyPr>
          <a:lstStyle/>
          <a:p>
            <a:pPr algn="just" defTabSz="914400"/>
            <a:r>
              <a:rPr lang="vi-VN" sz="6000" b="1">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Luận đề</a:t>
            </a:r>
            <a:endParaRPr lang="en-US" sz="6000" b="1" dirty="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031932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circle(in)">
                                      <p:cBhvr>
                                        <p:cTn id="14"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 name="ISPRING_SCORM_RATE_SLIDES" val="0"/>
  <p:tag name="ISPRING_SCORM_RATE_QUIZZES" val="0"/>
  <p:tag name="ISPRING_SCORM_PASSING_SCORE" val="0.000000"/>
  <p:tag name="ISPRING_ULTRA_SCORM_COURSE_ID" val="0F2E7A81-D198-43BF-975E-4CFCCA014FEA"/>
  <p:tag name="ISPRING_SCORM_ENDPOINT" val="&lt;endpoint&gt;&lt;enable&gt;0&lt;/enable&gt;&lt;lrs&gt;http://&lt;/lrs&gt;&lt;auth&gt;0&lt;/auth&gt;&lt;login&gt;&lt;/login&gt;&lt;password&gt;&lt;/password&gt;&lt;key&gt;&lt;/key&gt;&lt;name&gt;&lt;/name&gt;&lt;email&gt;&lt;/email&gt;&lt;/endpoint&gt;&#10;"/>
  <p:tag name="ISPRINGONLINEFOLDERID" val="0"/>
  <p:tag name="ISPRINGONLINEFOLDERPATH" val="内容列表"/>
  <p:tag name="ISPRINGCLOUDFOLDERID" val="0"/>
  <p:tag name="ISPRINGCLOUDFOLDERPATH" val="资源库"/>
  <p:tag name="ISPRING_OUTPUT_FOLDER" val="D:\ppt\第14批\904589"/>
  <p:tag name="ISPRING_FIRST_PUBLISH" val="1"/>
</p:tagLst>
</file>

<file path=ppt/tags/tag2.xml><?xml version="1.0" encoding="utf-8"?>
<p:tagLst xmlns:a="http://schemas.openxmlformats.org/drawingml/2006/main" xmlns:r="http://schemas.openxmlformats.org/officeDocument/2006/relationships" xmlns:p="http://schemas.openxmlformats.org/presentationml/2006/main">
  <p:tag name="PA" val="v4.0.0"/>
</p:tagLst>
</file>

<file path=ppt/theme/theme1.xml><?xml version="1.0" encoding="utf-8"?>
<a:theme xmlns:a="http://schemas.openxmlformats.org/drawingml/2006/main" name="Office Theme">
  <a:themeElements>
    <a:clrScheme name="自定义 254">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00"/>
      </a:hlink>
      <a:folHlink>
        <a:srgbClr val="F79646"/>
      </a:folHlink>
    </a:clrScheme>
    <a:fontScheme name="25sszxcr">
      <a:majorFont>
        <a:latin typeface="字魂59号-创粗黑"/>
        <a:ea typeface="字魂59号-创粗黑"/>
        <a:cs typeface=""/>
      </a:majorFont>
      <a:minorFont>
        <a:latin typeface="字魂59号-创粗黑"/>
        <a:ea typeface="字魂59号-创粗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9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1323</TotalTime>
  <Words>2859</Words>
  <Application>Microsoft Office PowerPoint</Application>
  <PresentationFormat>Widescreen</PresentationFormat>
  <Paragraphs>260</Paragraphs>
  <Slides>43</Slides>
  <Notes>33</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43</vt:i4>
      </vt:variant>
    </vt:vector>
  </HeadingPairs>
  <TitlesOfParts>
    <vt:vector size="53" baseType="lpstr">
      <vt:lpstr>Arial</vt:lpstr>
      <vt:lpstr>Calibri</vt:lpstr>
      <vt:lpstr>Calibri Light</vt:lpstr>
      <vt:lpstr>MS Mincho</vt:lpstr>
      <vt:lpstr>Palatino Linotype</vt:lpstr>
      <vt:lpstr>Times New Roman</vt:lpstr>
      <vt:lpstr>字魂59号-创粗黑</vt:lpstr>
      <vt:lpstr>钟齐陈伟勋硬笔行书字库</vt:lpstr>
      <vt:lpstr>Office Theme</vt:lpstr>
      <vt:lpstr>9_Office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Admin</cp:lastModifiedBy>
  <cp:revision>346</cp:revision>
  <dcterms:created xsi:type="dcterms:W3CDTF">2018-07-29T02:31:44Z</dcterms:created>
  <dcterms:modified xsi:type="dcterms:W3CDTF">2024-04-28T14:03:59Z</dcterms:modified>
</cp:coreProperties>
</file>