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307" r:id="rId3"/>
    <p:sldId id="258" r:id="rId4"/>
    <p:sldId id="262" r:id="rId5"/>
    <p:sldId id="277" r:id="rId6"/>
    <p:sldId id="278" r:id="rId7"/>
    <p:sldId id="279" r:id="rId8"/>
    <p:sldId id="281" r:id="rId9"/>
    <p:sldId id="309" r:id="rId10"/>
    <p:sldId id="308" r:id="rId11"/>
    <p:sldId id="263" r:id="rId12"/>
    <p:sldId id="288" r:id="rId13"/>
    <p:sldId id="290" r:id="rId14"/>
    <p:sldId id="291" r:id="rId15"/>
    <p:sldId id="310" r:id="rId16"/>
    <p:sldId id="311" r:id="rId17"/>
    <p:sldId id="289" r:id="rId18"/>
    <p:sldId id="312" r:id="rId19"/>
    <p:sldId id="314" r:id="rId20"/>
    <p:sldId id="315" r:id="rId21"/>
    <p:sldId id="313" r:id="rId22"/>
    <p:sldId id="316" r:id="rId23"/>
    <p:sldId id="317" r:id="rId24"/>
    <p:sldId id="318" r:id="rId25"/>
    <p:sldId id="264" r:id="rId26"/>
    <p:sldId id="260" r:id="rId27"/>
    <p:sldId id="319" r:id="rId28"/>
    <p:sldId id="298" r:id="rId29"/>
    <p:sldId id="29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37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22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19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696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86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15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37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01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618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3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16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31C67-2204-4C90-BAC4-A07782D4A000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C64EF-5469-4317-99E0-85D696138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090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92" y="914399"/>
            <a:ext cx="9291781" cy="521638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4"/>
          <p:cNvSpPr/>
          <p:nvPr/>
        </p:nvSpPr>
        <p:spPr>
          <a:xfrm>
            <a:off x="3794841" y="2968591"/>
            <a:ext cx="545213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KHỞI ĐỘNG </a:t>
            </a:r>
            <a:endParaRPr lang="en-US" sz="6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461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77673" y="0"/>
            <a:ext cx="5348945" cy="75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Calibri" panose="020F0502020204030204" pitchFamily="34" charset="0"/>
              </a:rPr>
              <a:t>I. LÝ THUYẾT</a:t>
            </a:r>
            <a:endParaRPr lang="en-US" sz="3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589130"/>
              </p:ext>
            </p:extLst>
          </p:nvPr>
        </p:nvGraphicFramePr>
        <p:xfrm>
          <a:off x="350981" y="676656"/>
          <a:ext cx="11674763" cy="6181344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542473">
                  <a:extLst>
                    <a:ext uri="{9D8B030D-6E8A-4147-A177-3AD203B41FA5}">
                      <a16:colId xmlns:a16="http://schemas.microsoft.com/office/drawing/2014/main" val="3687618943"/>
                    </a:ext>
                  </a:extLst>
                </a:gridCol>
                <a:gridCol w="4237492">
                  <a:extLst>
                    <a:ext uri="{9D8B030D-6E8A-4147-A177-3AD203B41FA5}">
                      <a16:colId xmlns:a16="http://schemas.microsoft.com/office/drawing/2014/main" val="628127097"/>
                    </a:ext>
                  </a:extLst>
                </a:gridCol>
                <a:gridCol w="5894798">
                  <a:extLst>
                    <a:ext uri="{9D8B030D-6E8A-4147-A177-3AD203B41FA5}">
                      <a16:colId xmlns:a16="http://schemas.microsoft.com/office/drawing/2014/main" val="704198476"/>
                    </a:ext>
                  </a:extLst>
                </a:gridCol>
              </a:tblGrid>
              <a:tr h="62458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kiểu câu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Đặc điểm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8675816"/>
                  </a:ext>
                </a:extLst>
              </a:tr>
              <a:tr h="1143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 dụng/ ý nghĩa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 thức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extLst>
                  <a:ext uri="{0D108BD9-81ED-4DB2-BD59-A6C34878D82A}">
                    <a16:rowId xmlns:a16="http://schemas.microsoft.com/office/drawing/2014/main" val="3528453183"/>
                  </a:ext>
                </a:extLst>
              </a:tr>
              <a:tr h="85777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Câu cảm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 cầu dùng để biểu lộ trực tiếp cảm xúc của người nói.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a,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than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chừng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,...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thúc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than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extLst>
                  <a:ext uri="{0D108BD9-81ED-4DB2-BD59-A6C34878D82A}">
                    <a16:rowId xmlns:a16="http://schemas.microsoft.com/office/drawing/2014/main" val="895414999"/>
                  </a:ext>
                </a:extLst>
              </a:tr>
              <a:tr h="9721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Câu kể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 câu được dùng để trình bày (trần thuật, miêu tả, nhận định,...) về sự vật, sự việc.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Một số trường hợp dùng nhắc nhở, yêu cầu chứ không dùng để kể “Trời sắp mưa đấy!”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khiến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thúc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than,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lửng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extLst>
                  <a:ext uri="{0D108BD9-81ED-4DB2-BD59-A6C34878D82A}">
                    <a16:rowId xmlns:a16="http://schemas.microsoft.com/office/drawing/2014/main" val="14800444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7093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92" y="914399"/>
            <a:ext cx="9291781" cy="521638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4"/>
          <p:cNvSpPr/>
          <p:nvPr/>
        </p:nvSpPr>
        <p:spPr>
          <a:xfrm>
            <a:off x="3876079" y="2793100"/>
            <a:ext cx="5199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LUYỆN TẬP </a:t>
            </a:r>
            <a:endParaRPr lang="en-US" sz="6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661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" y="0"/>
            <a:ext cx="12108873" cy="6950364"/>
          </a:xfrm>
        </p:spPr>
      </p:pic>
      <p:sp>
        <p:nvSpPr>
          <p:cNvPr id="3" name="Rectangle 2"/>
          <p:cNvSpPr/>
          <p:nvPr/>
        </p:nvSpPr>
        <p:spPr>
          <a:xfrm>
            <a:off x="1459346" y="941084"/>
            <a:ext cx="9273308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850" marR="58420" algn="ctr">
              <a:lnSpc>
                <a:spcPct val="115000"/>
              </a:lnSpc>
              <a:spcAft>
                <a:spcPts val="0"/>
              </a:spcAft>
            </a:pPr>
            <a:r>
              <a:rPr lang="en-US" sz="48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HS </a:t>
            </a:r>
            <a:r>
              <a:rPr lang="en-US" sz="4800" kern="1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làm</a:t>
            </a:r>
            <a:r>
              <a:rPr lang="en-US" sz="4800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kern="1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việc</a:t>
            </a:r>
            <a:r>
              <a:rPr lang="en-US" sz="4800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4800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nhóm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Picture 4" descr="(Ảnh: Let's Discover the Doors of Knowledge - WordPress.com)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364" y="1882880"/>
            <a:ext cx="7666181" cy="41946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3714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23451"/>
              </p:ext>
            </p:extLst>
          </p:nvPr>
        </p:nvGraphicFramePr>
        <p:xfrm>
          <a:off x="424870" y="1185051"/>
          <a:ext cx="11379201" cy="4437888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2924313">
                  <a:extLst>
                    <a:ext uri="{9D8B030D-6E8A-4147-A177-3AD203B41FA5}">
                      <a16:colId xmlns:a16="http://schemas.microsoft.com/office/drawing/2014/main" val="4001166339"/>
                    </a:ext>
                  </a:extLst>
                </a:gridCol>
                <a:gridCol w="2614947">
                  <a:extLst>
                    <a:ext uri="{9D8B030D-6E8A-4147-A177-3AD203B41FA5}">
                      <a16:colId xmlns:a16="http://schemas.microsoft.com/office/drawing/2014/main" val="1536835464"/>
                    </a:ext>
                  </a:extLst>
                </a:gridCol>
                <a:gridCol w="2924313">
                  <a:extLst>
                    <a:ext uri="{9D8B030D-6E8A-4147-A177-3AD203B41FA5}">
                      <a16:colId xmlns:a16="http://schemas.microsoft.com/office/drawing/2014/main" val="1158620527"/>
                    </a:ext>
                  </a:extLst>
                </a:gridCol>
                <a:gridCol w="2915628">
                  <a:extLst>
                    <a:ext uri="{9D8B030D-6E8A-4147-A177-3AD203B41FA5}">
                      <a16:colId xmlns:a16="http://schemas.microsoft.com/office/drawing/2014/main" val="3259183499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số 03: Bài tập 1-trang 111. Xác định kiểu câu và chỉ ra đặc điểm nhận biết mỗi kiểu câu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28318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Kiểu câu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cụ thể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7661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 nghĩa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 hình thức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2998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hỏi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6288629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khiến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6009627"/>
                  </a:ext>
                </a:extLst>
              </a:tr>
              <a:tr h="33718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cảm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4051743"/>
                  </a:ext>
                </a:extLst>
              </a:tr>
              <a:tr h="3048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kể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8746482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14036"/>
            <a:ext cx="2279767" cy="70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89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85362"/>
              </p:ext>
            </p:extLst>
          </p:nvPr>
        </p:nvGraphicFramePr>
        <p:xfrm>
          <a:off x="450831" y="835523"/>
          <a:ext cx="11309685" cy="4992624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3330342">
                  <a:extLst>
                    <a:ext uri="{9D8B030D-6E8A-4147-A177-3AD203B41FA5}">
                      <a16:colId xmlns:a16="http://schemas.microsoft.com/office/drawing/2014/main" val="1749738791"/>
                    </a:ext>
                  </a:extLst>
                </a:gridCol>
                <a:gridCol w="2369528">
                  <a:extLst>
                    <a:ext uri="{9D8B030D-6E8A-4147-A177-3AD203B41FA5}">
                      <a16:colId xmlns:a16="http://schemas.microsoft.com/office/drawing/2014/main" val="3772664996"/>
                    </a:ext>
                  </a:extLst>
                </a:gridCol>
                <a:gridCol w="2894963">
                  <a:extLst>
                    <a:ext uri="{9D8B030D-6E8A-4147-A177-3AD203B41FA5}">
                      <a16:colId xmlns:a16="http://schemas.microsoft.com/office/drawing/2014/main" val="3921657463"/>
                    </a:ext>
                  </a:extLst>
                </a:gridCol>
                <a:gridCol w="2714852">
                  <a:extLst>
                    <a:ext uri="{9D8B030D-6E8A-4147-A177-3AD203B41FA5}">
                      <a16:colId xmlns:a16="http://schemas.microsoft.com/office/drawing/2014/main" val="1950349385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TẬP 2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5081025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số 04: Bài 2- 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trang 111: Trong những câu dưới đây, câu nào được dùng để hỏi, câu nào được dùng để biểu thị ý phủ định? Vì sao?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431009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 loại câu hỏi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cụ thể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 giải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535303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nội dung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hình thức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245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hỏi dùng để hỏi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28475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hỏi dùng để biểu thị ý phủ định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987384"/>
                  </a:ext>
                </a:extLst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105150" y="280861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125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495065"/>
              </p:ext>
            </p:extLst>
          </p:nvPr>
        </p:nvGraphicFramePr>
        <p:xfrm>
          <a:off x="254231" y="1456215"/>
          <a:ext cx="5832533" cy="469392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5832533">
                  <a:extLst>
                    <a:ext uri="{9D8B030D-6E8A-4147-A177-3AD203B41FA5}">
                      <a16:colId xmlns:a16="http://schemas.microsoft.com/office/drawing/2014/main" val="11409522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Thành phần tình thái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0765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a)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Chả nhẽ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cái bọn ở làng lại đốn ra thế được</a:t>
                      </a:r>
                      <a:r>
                        <a:rPr lang="en-US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? (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Kim Lân</a:t>
                      </a:r>
                      <a:r>
                        <a:rPr lang="en-US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) 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00627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b) Cuộc đời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quả thật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cứ mỗi ngày thêm một đáng buồn... (Nam Cao)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4548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c)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Thật ra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thì trong lòng tôi cũng rất dửng dưng (Nam Cao)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6597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d)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Có lẽ,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tôi bán con chó đấy, ông giáo ạ! (Nam Cao)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4985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e) Chị Dậu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dường như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tủi thân, cúi xuống gạt thầm nước mắt (Ngô Tất Tố)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0117357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116300"/>
              </p:ext>
            </p:extLst>
          </p:nvPr>
        </p:nvGraphicFramePr>
        <p:xfrm>
          <a:off x="6234546" y="1456215"/>
          <a:ext cx="5818908" cy="469392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5818908">
                  <a:extLst>
                    <a:ext uri="{9D8B030D-6E8A-4147-A177-3AD203B41FA5}">
                      <a16:colId xmlns:a16="http://schemas.microsoft.com/office/drawing/2014/main" val="10790247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2800" b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Nghĩa</a:t>
                      </a:r>
                      <a:endParaRPr lang="en-US" sz="28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863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1) Biểu thị ý phỏng đoán, dè dặt về điều nêu sau đó.</a:t>
                      </a:r>
                      <a:endParaRPr lang="en-US" sz="28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8097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2) biểu thị ý điều sắp nêu ra mới là sự thật và có phần trái với điều trước đó.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8942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3) biểu thị ý không khẳng định chắc chắn điều nêu sau đó.</a:t>
                      </a:r>
                      <a:endParaRPr lang="en-US" sz="28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0496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4) biểu thị ý xác nhận: sự việc quả đúng như vậy.</a:t>
                      </a:r>
                      <a:endParaRPr lang="en-US" sz="28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19335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5) biểu thị ý băn khoăn, nghi ngờ về tín chân thực của điều nêu sau đó.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514825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420549"/>
              </p:ext>
            </p:extLst>
          </p:nvPr>
        </p:nvGraphicFramePr>
        <p:xfrm>
          <a:off x="1078345" y="160045"/>
          <a:ext cx="10515600" cy="1054100"/>
        </p:xfrm>
        <a:graphic>
          <a:graphicData uri="http://schemas.openxmlformats.org/drawingml/2006/table">
            <a:tbl>
              <a:tblPr>
                <a:tableStyleId>{17292A2E-F333-43FB-9621-5CBBE7FDCDCB}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41957106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PHT số 05: Bài 3- trang 112: 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Ghép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các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thành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phần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tình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thái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(in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đậm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với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nghĩa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phu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hợp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235695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64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47942"/>
              </p:ext>
            </p:extLst>
          </p:nvPr>
        </p:nvGraphicFramePr>
        <p:xfrm>
          <a:off x="807633" y="1280285"/>
          <a:ext cx="11107276" cy="4437888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3584626">
                  <a:extLst>
                    <a:ext uri="{9D8B030D-6E8A-4147-A177-3AD203B41FA5}">
                      <a16:colId xmlns:a16="http://schemas.microsoft.com/office/drawing/2014/main" val="200056125"/>
                    </a:ext>
                  </a:extLst>
                </a:gridCol>
                <a:gridCol w="3078051">
                  <a:extLst>
                    <a:ext uri="{9D8B030D-6E8A-4147-A177-3AD203B41FA5}">
                      <a16:colId xmlns:a16="http://schemas.microsoft.com/office/drawing/2014/main" val="173920983"/>
                    </a:ext>
                  </a:extLst>
                </a:gridCol>
                <a:gridCol w="4444599">
                  <a:extLst>
                    <a:ext uri="{9D8B030D-6E8A-4147-A177-3AD203B41FA5}">
                      <a16:colId xmlns:a16="http://schemas.microsoft.com/office/drawing/2014/main" val="525555093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số 06: Bài 4- trang 112: 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Tìm thành phần phụ chú trong các câu dưới đây. Chỉ ra dấu hiệu hình thức để nhận biết và tác dụng của thành phần đó trong mỗi câu.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470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 phần phụ chú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Hình thức nhận biết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Tác dụng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58277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1221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768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1225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59391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987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2364"/>
            <a:ext cx="12108873" cy="6950364"/>
          </a:xfrm>
        </p:spPr>
      </p:pic>
      <p:sp>
        <p:nvSpPr>
          <p:cNvPr id="3" name="Rectangle 2"/>
          <p:cNvSpPr/>
          <p:nvPr/>
        </p:nvSpPr>
        <p:spPr>
          <a:xfrm>
            <a:off x="1459346" y="2049448"/>
            <a:ext cx="9273308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850" marR="58420" algn="ctr">
              <a:lnSpc>
                <a:spcPct val="115000"/>
              </a:lnSpc>
              <a:spcAft>
                <a:spcPts val="0"/>
              </a:spcAft>
            </a:pPr>
            <a:r>
              <a:rPr lang="en-US" sz="40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GỢI Ý ĐÁP ÁN</a:t>
            </a:r>
            <a:endParaRPr lang="en-US" sz="4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031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977181"/>
              </p:ext>
            </p:extLst>
          </p:nvPr>
        </p:nvGraphicFramePr>
        <p:xfrm>
          <a:off x="267855" y="0"/>
          <a:ext cx="11610108" cy="660146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518901">
                  <a:extLst>
                    <a:ext uri="{9D8B030D-6E8A-4147-A177-3AD203B41FA5}">
                      <a16:colId xmlns:a16="http://schemas.microsoft.com/office/drawing/2014/main" val="4102021739"/>
                    </a:ext>
                  </a:extLst>
                </a:gridCol>
                <a:gridCol w="2525175">
                  <a:extLst>
                    <a:ext uri="{9D8B030D-6E8A-4147-A177-3AD203B41FA5}">
                      <a16:colId xmlns:a16="http://schemas.microsoft.com/office/drawing/2014/main" val="4170615322"/>
                    </a:ext>
                  </a:extLst>
                </a:gridCol>
                <a:gridCol w="3379558">
                  <a:extLst>
                    <a:ext uri="{9D8B030D-6E8A-4147-A177-3AD203B41FA5}">
                      <a16:colId xmlns:a16="http://schemas.microsoft.com/office/drawing/2014/main" val="2743668555"/>
                    </a:ext>
                  </a:extLst>
                </a:gridCol>
                <a:gridCol w="4186474">
                  <a:extLst>
                    <a:ext uri="{9D8B030D-6E8A-4147-A177-3AD203B41FA5}">
                      <a16:colId xmlns:a16="http://schemas.microsoft.com/office/drawing/2014/main" val="1796786087"/>
                    </a:ext>
                  </a:extLst>
                </a:gridCol>
              </a:tblGrid>
              <a:tr h="94594">
                <a:tc grid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số 03: Bài tập 1-trang 111. Xác định kiểu câu và chỉ ra đặc điểm nhận biết mỗi kiểu câu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449880"/>
                  </a:ext>
                </a:extLst>
              </a:tr>
              <a:tr h="47297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Kiểu câu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cụ thể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803106"/>
                  </a:ext>
                </a:extLst>
              </a:tr>
              <a:tr h="472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 nghĩa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 hình thức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2969883501"/>
                  </a:ext>
                </a:extLst>
              </a:tr>
              <a:tr h="236486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hỏi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nó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bắt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à?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 để hỏi thông tin (hỏi để được trả lời);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 dấu hiệu đặc trưng của câu hỏi (dấu chấm hỏi, từ nghi vấn à)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791736729"/>
                  </a:ext>
                </a:extLst>
              </a:tr>
              <a:tr h="236486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khiến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Ông giáo hút trước đi.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 để đề nghị, yêu cầu, thực hiện hành động nào đó.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 các dấu hiệu đặc trưng của kiểu câu khiến (trợ từ đi, phó từ đừng với ý nghĩa cầu khiến)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717047043"/>
                  </a:ext>
                </a:extLst>
              </a:tr>
              <a:tr h="3783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Lão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đừng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lo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cái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vườn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của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lão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696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042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300172"/>
              </p:ext>
            </p:extLst>
          </p:nvPr>
        </p:nvGraphicFramePr>
        <p:xfrm>
          <a:off x="461819" y="236971"/>
          <a:ext cx="11296073" cy="6546088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450108">
                  <a:extLst>
                    <a:ext uri="{9D8B030D-6E8A-4147-A177-3AD203B41FA5}">
                      <a16:colId xmlns:a16="http://schemas.microsoft.com/office/drawing/2014/main" val="4102021739"/>
                    </a:ext>
                  </a:extLst>
                </a:gridCol>
                <a:gridCol w="3454400">
                  <a:extLst>
                    <a:ext uri="{9D8B030D-6E8A-4147-A177-3AD203B41FA5}">
                      <a16:colId xmlns:a16="http://schemas.microsoft.com/office/drawing/2014/main" val="4170615322"/>
                    </a:ext>
                  </a:extLst>
                </a:gridCol>
                <a:gridCol w="2586182">
                  <a:extLst>
                    <a:ext uri="{9D8B030D-6E8A-4147-A177-3AD203B41FA5}">
                      <a16:colId xmlns:a16="http://schemas.microsoft.com/office/drawing/2014/main" val="2743668555"/>
                    </a:ext>
                  </a:extLst>
                </a:gridCol>
                <a:gridCol w="3805383">
                  <a:extLst>
                    <a:ext uri="{9D8B030D-6E8A-4147-A177-3AD203B41FA5}">
                      <a16:colId xmlns:a16="http://schemas.microsoft.com/office/drawing/2014/main" val="1796786087"/>
                    </a:ext>
                  </a:extLst>
                </a:gridCol>
              </a:tblGrid>
              <a:tr h="94594">
                <a:tc grid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số 03: Bài tập 1-trang 111. Xác định kiểu câu và chỉ ra đặc điểm nhận biết mỗi kiểu câu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449880"/>
                  </a:ext>
                </a:extLst>
              </a:tr>
              <a:tr h="47297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Kiểu câu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cụ thể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803106"/>
                  </a:ext>
                </a:extLst>
              </a:tr>
              <a:tr h="472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 nghĩa</a:t>
                      </a:r>
                      <a:endParaRPr lang="en-US" sz="2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 hình thức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2969883501"/>
                  </a:ext>
                </a:extLst>
              </a:tr>
              <a:tr h="141891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cảm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 Hỡi ơi lão Hạc!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 lộ cảm xúc trực tiếp của người viết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 các dấu hiệu đặc trưng của kiểu câu cảm (các thán từ hỡi ơi, chao ôi)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3881443821"/>
                  </a:ext>
                </a:extLst>
              </a:tr>
              <a:tr h="1418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g. Chao ôi!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247840"/>
                  </a:ext>
                </a:extLst>
              </a:tr>
              <a:tr h="520269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kể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Lão hút xong, đặt xe điếu xuống, quay ra ngoài, thởi khói</a:t>
                      </a: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 bày (thuật lại) một sự việc đã xảy ra.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có dấu hiệu đặc trưng của các kiểu câu hỏi, câu khiến, câu cảm.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1233032380"/>
                  </a:ext>
                </a:extLst>
              </a:tr>
              <a:tr h="4256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̃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đến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mấy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quyển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sách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của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134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027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0436" y="1706678"/>
            <a:ext cx="5301673" cy="395544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vi-VN" sz="2800" b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Cột A: Ví dụ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San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chả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trợ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mãi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đấy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ư?</a:t>
            </a:r>
            <a:r>
              <a:rPr lang="en-US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(Nam Cao) 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Đừng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đâu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đấy</a:t>
            </a:r>
            <a:r>
              <a:rPr lang="en-US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(Kim </a:t>
            </a:r>
            <a:r>
              <a:rPr lang="en-US" sz="2800" dirty="0" err="1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Lân</a:t>
            </a:r>
            <a:r>
              <a:rPr lang="en-US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vi-VN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Hỡi ơi lão Hạc! </a:t>
            </a: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(Nam Cao)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vi-VN" sz="2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Một hôm, lão Hạc sang nhà tôi.</a:t>
            </a: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(Nam Cao)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3" name="Rectangle 2"/>
          <p:cNvSpPr/>
          <p:nvPr/>
        </p:nvSpPr>
        <p:spPr>
          <a:xfrm>
            <a:off x="7588971" y="1706679"/>
            <a:ext cx="3725574" cy="38905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sz="2800" b="1" dirty="0" smtClean="0">
              <a:ln>
                <a:noFill/>
              </a:ln>
              <a:solidFill>
                <a:srgbClr val="000000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vi-VN" sz="2800" b="1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Cột </a:t>
            </a:r>
            <a:r>
              <a:rPr lang="vi-VN" sz="2800" b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B: Kiểu câu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a) Câu hỏi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b) Câu kể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c) Câu khiến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d) Câu cảm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vi-VN" sz="28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1330038" y="307218"/>
            <a:ext cx="95411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hãy chọn câu phù hợp ở cột A để nối với cột B (kiểu câu)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điền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35686" y="5772727"/>
            <a:ext cx="6216072" cy="94672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2800" b="1" dirty="0">
                <a:solidFill>
                  <a:srgbClr val="FF0000"/>
                </a:solidFill>
                <a:latin typeface="+mj-lt"/>
              </a:rPr>
              <a:t>Câu 1-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a)</a:t>
            </a:r>
            <a:r>
              <a:rPr lang="en-US" sz="2800" dirty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Câu </a:t>
            </a:r>
            <a:r>
              <a:rPr lang="vi-VN" sz="2800" b="1" dirty="0">
                <a:solidFill>
                  <a:srgbClr val="FF0000"/>
                </a:solidFill>
                <a:latin typeface="+mj-lt"/>
              </a:rPr>
              <a:t>2-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c)</a:t>
            </a:r>
            <a:r>
              <a:rPr lang="en-US" sz="2800" dirty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Câu </a:t>
            </a:r>
            <a:r>
              <a:rPr lang="vi-VN" sz="2800" b="1" dirty="0">
                <a:solidFill>
                  <a:srgbClr val="FF0000"/>
                </a:solidFill>
                <a:latin typeface="+mj-lt"/>
              </a:rPr>
              <a:t>3-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d)</a:t>
            </a:r>
            <a:r>
              <a:rPr lang="en-US" sz="2800" dirty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2800" b="1" dirty="0" smtClean="0">
                <a:solidFill>
                  <a:srgbClr val="FF0000"/>
                </a:solidFill>
                <a:latin typeface="+mj-lt"/>
              </a:rPr>
              <a:t>Câu </a:t>
            </a:r>
            <a:r>
              <a:rPr lang="vi-VN" sz="2800" b="1" dirty="0">
                <a:solidFill>
                  <a:srgbClr val="FF0000"/>
                </a:solidFill>
                <a:latin typeface="+mj-lt"/>
              </a:rPr>
              <a:t>4- b)</a:t>
            </a:r>
            <a:endParaRPr lang="en-US" sz="28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455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960983"/>
              </p:ext>
            </p:extLst>
          </p:nvPr>
        </p:nvGraphicFramePr>
        <p:xfrm>
          <a:off x="332509" y="589339"/>
          <a:ext cx="11471564" cy="6172936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3591084">
                  <a:extLst>
                    <a:ext uri="{9D8B030D-6E8A-4147-A177-3AD203B41FA5}">
                      <a16:colId xmlns:a16="http://schemas.microsoft.com/office/drawing/2014/main" val="4102021739"/>
                    </a:ext>
                  </a:extLst>
                </a:gridCol>
                <a:gridCol w="2541862">
                  <a:extLst>
                    <a:ext uri="{9D8B030D-6E8A-4147-A177-3AD203B41FA5}">
                      <a16:colId xmlns:a16="http://schemas.microsoft.com/office/drawing/2014/main" val="4141230490"/>
                    </a:ext>
                  </a:extLst>
                </a:gridCol>
                <a:gridCol w="2701978">
                  <a:extLst>
                    <a:ext uri="{9D8B030D-6E8A-4147-A177-3AD203B41FA5}">
                      <a16:colId xmlns:a16="http://schemas.microsoft.com/office/drawing/2014/main" val="3419010148"/>
                    </a:ext>
                  </a:extLst>
                </a:gridCol>
                <a:gridCol w="2636640">
                  <a:extLst>
                    <a:ext uri="{9D8B030D-6E8A-4147-A177-3AD203B41FA5}">
                      <a16:colId xmlns:a16="http://schemas.microsoft.com/office/drawing/2014/main" val="3530999849"/>
                    </a:ext>
                  </a:extLst>
                </a:gridCol>
              </a:tblGrid>
              <a:tr h="433088">
                <a:tc gridSpan="4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32266"/>
                  </a:ext>
                </a:extLst>
              </a:tr>
              <a:tr h="914199">
                <a:tc grid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số 04: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(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111)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những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dưới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nào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được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dùng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̉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hỏi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nào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được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dùng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̉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biểu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̣ ý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phu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̉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định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Vì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sao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88323"/>
                  </a:ext>
                </a:extLst>
              </a:tr>
              <a:tr h="481111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 loại câu hỏi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cụ thể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 giải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947103"/>
                  </a:ext>
                </a:extLst>
              </a:tr>
              <a:tr h="9622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nội dung</a:t>
                      </a:r>
                      <a:endParaRPr lang="en-US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hình thức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1373914942"/>
                  </a:ext>
                </a:extLst>
              </a:tr>
              <a:tr h="1924443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hỏi dùng để hỏi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 Có đồng nào, cụ nhặt nhạnh đưa cho tôi cả thì cụ lấy gì mà ăn?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dùng với mục đích nghi vấn thực sự (hỏi để được trả lời)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Chứa từ nghi vấn (gì, đâu), có dấu chấm hỏi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1857746887"/>
                  </a:ext>
                </a:extLst>
              </a:tr>
              <a:tr h="902436"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2594" marR="1259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1661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63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160595"/>
              </p:ext>
            </p:extLst>
          </p:nvPr>
        </p:nvGraphicFramePr>
        <p:xfrm>
          <a:off x="332509" y="341746"/>
          <a:ext cx="11471564" cy="6367423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948873">
                  <a:extLst>
                    <a:ext uri="{9D8B030D-6E8A-4147-A177-3AD203B41FA5}">
                      <a16:colId xmlns:a16="http://schemas.microsoft.com/office/drawing/2014/main" val="4102021739"/>
                    </a:ext>
                  </a:extLst>
                </a:gridCol>
                <a:gridCol w="2475345">
                  <a:extLst>
                    <a:ext uri="{9D8B030D-6E8A-4147-A177-3AD203B41FA5}">
                      <a16:colId xmlns:a16="http://schemas.microsoft.com/office/drawing/2014/main" val="4141230490"/>
                    </a:ext>
                  </a:extLst>
                </a:gridCol>
                <a:gridCol w="5200073">
                  <a:extLst>
                    <a:ext uri="{9D8B030D-6E8A-4147-A177-3AD203B41FA5}">
                      <a16:colId xmlns:a16="http://schemas.microsoft.com/office/drawing/2014/main" val="3419010148"/>
                    </a:ext>
                  </a:extLst>
                </a:gridCol>
                <a:gridCol w="1847273">
                  <a:extLst>
                    <a:ext uri="{9D8B030D-6E8A-4147-A177-3AD203B41FA5}">
                      <a16:colId xmlns:a16="http://schemas.microsoft.com/office/drawing/2014/main" val="3530999849"/>
                    </a:ext>
                  </a:extLst>
                </a:gridCol>
              </a:tblGrid>
              <a:tr h="416965">
                <a:tc gridSpan="4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32266"/>
                  </a:ext>
                </a:extLst>
              </a:tr>
              <a:tr h="141891">
                <a:tc grid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số 04: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(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111)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những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dưới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nào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được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dùng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̉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hỏi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nào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được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dùng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̉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biểu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̣ ý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̉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định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Vì </a:t>
                      </a:r>
                      <a:r>
                        <a:rPr lang="en-US" sz="2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sao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88323"/>
                  </a:ext>
                </a:extLst>
              </a:tr>
              <a:tr h="47297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 loại câu hỏi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cụ thể</a:t>
                      </a:r>
                      <a:endParaRPr lang="en-US" sz="22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 giải</a:t>
                      </a:r>
                      <a:endParaRPr lang="en-US" sz="22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947103"/>
                  </a:ext>
                </a:extLst>
              </a:tr>
              <a:tr h="945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nội dung</a:t>
                      </a:r>
                      <a:endParaRPr lang="en-US" sz="2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 điểm hình thức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1373914942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endParaRPr lang="en-US" sz="2200"/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12594" marR="12594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Chứa từ nghi vấn (gì, đâu), có dấu chấm hỏi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extLst>
                  <a:ext uri="{0D108BD9-81ED-4DB2-BD59-A6C34878D82A}">
                    <a16:rowId xmlns:a16="http://schemas.microsoft.com/office/drawing/2014/main" val="1857746887"/>
                  </a:ext>
                </a:extLst>
              </a:tr>
              <a:tr h="1040537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hỏi dùng để biểu thị ý phủ định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Việc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còn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phải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chơ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khác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Tội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bây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giơ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nhịn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đói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mà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tiền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̉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lại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Ta có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quyền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giư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̃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một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đâu</a:t>
                      </a:r>
                      <a:r>
                        <a:rPr lang="en-US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dùng với mục đích hỏi mà dùng để biểu thị ý phủ định.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 thành câu phủ định tương đương: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vi-VN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v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iệc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phải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chơ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khác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vi-VN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Chẳng t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ội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bây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giơ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nhịn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đói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mà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tiền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̉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lại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Ta </a:t>
                      </a:r>
                      <a:r>
                        <a:rPr lang="vi-VN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chẳng 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có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quyền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giư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̃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một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đâu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594" marR="12594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1661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89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54231" y="1456215"/>
          <a:ext cx="5832533" cy="469392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5832533">
                  <a:extLst>
                    <a:ext uri="{9D8B030D-6E8A-4147-A177-3AD203B41FA5}">
                      <a16:colId xmlns:a16="http://schemas.microsoft.com/office/drawing/2014/main" val="11409522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Thành phần tình thái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0765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a)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Chả nhẽ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cái bọn ở làng lại đốn ra thế được</a:t>
                      </a:r>
                      <a:r>
                        <a:rPr lang="en-US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? (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Kim Lân</a:t>
                      </a:r>
                      <a:r>
                        <a:rPr lang="en-US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) 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00627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b) Cuộc đời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quả thật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cứ mỗi ngày thêm một đáng buồn... (Nam Cao)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4548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c)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Thật ra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thì trong lòng tôi cũng rất dửng dưng (Nam Cao)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6597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d)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Có lẽ,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tôi bán con chó đấy, ông giáo ạ! (Nam Cao)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4985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e) Chị Dậu </a:t>
                      </a:r>
                      <a:r>
                        <a:rPr lang="vi-VN" sz="2800" b="1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dường như </a:t>
                      </a: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tủi thân, cúi xuống gạt thầm nước mắt (Ngô Tất Tố)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0117357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234546" y="1456215"/>
          <a:ext cx="5818908" cy="469392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5818908">
                  <a:extLst>
                    <a:ext uri="{9D8B030D-6E8A-4147-A177-3AD203B41FA5}">
                      <a16:colId xmlns:a16="http://schemas.microsoft.com/office/drawing/2014/main" val="10790247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2800" b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Nghĩa</a:t>
                      </a:r>
                      <a:endParaRPr lang="en-US" sz="28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863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1) Biểu thị ý phỏng đoán, dè dặt về điều nêu sau đó.</a:t>
                      </a:r>
                      <a:endParaRPr lang="en-US" sz="28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8097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2) biểu thị ý điều sắp nêu ra mới là sự thật và có phần trái với điều trước đó.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8942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3) biểu thị ý không khẳng định chắc chắn điều nêu sau đó.</a:t>
                      </a:r>
                      <a:endParaRPr lang="en-US" sz="28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0496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4) biểu thị ý xác nhận: sự việc quả đúng như vậy.</a:t>
                      </a:r>
                      <a:endParaRPr lang="en-US" sz="28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19335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800" b="0" dirty="0">
                          <a:ln>
                            <a:noFill/>
                          </a:ln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5) biểu thị ý băn khoăn, nghi ngờ về tín chân thực của điều nêu sau đó.</a:t>
                      </a:r>
                      <a:endParaRPr lang="en-US" sz="2800" b="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514825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078345" y="160045"/>
          <a:ext cx="10515600" cy="1109472"/>
        </p:xfrm>
        <a:graphic>
          <a:graphicData uri="http://schemas.openxmlformats.org/drawingml/2006/table">
            <a:tbl>
              <a:tblPr>
                <a:tableStyleId>{17292A2E-F333-43FB-9621-5CBBE7FDCDCB}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41957106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PHT số 05: Bài 3- trang 112: 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Ghép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các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thành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phần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tình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thái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(in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đậm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với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nghĩa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phu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hợp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235695515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3571300" y="6261426"/>
            <a:ext cx="60003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 án: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a-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5);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b-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4);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c-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2);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d-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3);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1).</a:t>
            </a:r>
            <a:endParaRPr lang="en-US" sz="2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24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196846"/>
              </p:ext>
            </p:extLst>
          </p:nvPr>
        </p:nvGraphicFramePr>
        <p:xfrm>
          <a:off x="456651" y="128925"/>
          <a:ext cx="11402840" cy="660146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3912149">
                  <a:extLst>
                    <a:ext uri="{9D8B030D-6E8A-4147-A177-3AD203B41FA5}">
                      <a16:colId xmlns:a16="http://schemas.microsoft.com/office/drawing/2014/main" val="3039155618"/>
                    </a:ext>
                  </a:extLst>
                </a:gridCol>
                <a:gridCol w="2142836">
                  <a:extLst>
                    <a:ext uri="{9D8B030D-6E8A-4147-A177-3AD203B41FA5}">
                      <a16:colId xmlns:a16="http://schemas.microsoft.com/office/drawing/2014/main" val="1386313778"/>
                    </a:ext>
                  </a:extLst>
                </a:gridCol>
                <a:gridCol w="5347855">
                  <a:extLst>
                    <a:ext uri="{9D8B030D-6E8A-4147-A177-3AD203B41FA5}">
                      <a16:colId xmlns:a16="http://schemas.microsoft.com/office/drawing/2014/main" val="174352857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số 06: Bài 4- trang 112 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1393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 phần phụ chú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Hình thức nhận biết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Tác dụng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60084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làng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Mỹ Lý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đặt giữa hai dấu gạch ngang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 để giải thích làm rõ cho cụm danh từ một không gian nghệ thuật đứng trước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4109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 đường, bến sông, bánh xe đạp đều đặn quay tròn,…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 hai chấm đặt trước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 để giải thích, làm rõ nghĩa cho cụm danh từ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những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hình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ảnh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nghĩa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ẩn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dụ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đứng trước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31031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quê hương của đạo diễn Mai-cơn Đu-đốc đơ Guýt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được đặt sau dấu phẩy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 để giải thích, làm rõ nghĩa cho cụm danh từ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một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vùng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quê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ở Hà Lan 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đứng trước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4177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84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737166"/>
              </p:ext>
            </p:extLst>
          </p:nvPr>
        </p:nvGraphicFramePr>
        <p:xfrm>
          <a:off x="299632" y="1939253"/>
          <a:ext cx="11402840" cy="277368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3680013">
                  <a:extLst>
                    <a:ext uri="{9D8B030D-6E8A-4147-A177-3AD203B41FA5}">
                      <a16:colId xmlns:a16="http://schemas.microsoft.com/office/drawing/2014/main" val="3039155618"/>
                    </a:ext>
                  </a:extLst>
                </a:gridCol>
                <a:gridCol w="3159957">
                  <a:extLst>
                    <a:ext uri="{9D8B030D-6E8A-4147-A177-3AD203B41FA5}">
                      <a16:colId xmlns:a16="http://schemas.microsoft.com/office/drawing/2014/main" val="1386313778"/>
                    </a:ext>
                  </a:extLst>
                </a:gridCol>
                <a:gridCol w="4562870">
                  <a:extLst>
                    <a:ext uri="{9D8B030D-6E8A-4147-A177-3AD203B41FA5}">
                      <a16:colId xmlns:a16="http://schemas.microsoft.com/office/drawing/2014/main" val="174352857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số 06: Bài 4- trang 112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1393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 phần phụ chú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Hình thức nhận biết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Tác dụng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60084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 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Father and Daughter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đặt trong dấu ngoặc đơn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 để chú thích cho tên tiếng Anh của bộ phim được giới thiệu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1625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49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92" y="914399"/>
            <a:ext cx="9291781" cy="521638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4"/>
          <p:cNvSpPr/>
          <p:nvPr/>
        </p:nvSpPr>
        <p:spPr>
          <a:xfrm>
            <a:off x="3770072" y="2968591"/>
            <a:ext cx="493115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VẬN DỤNG </a:t>
            </a:r>
            <a:endParaRPr lang="en-US" sz="6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164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0399" cy="6858000"/>
          </a:xfrm>
        </p:spPr>
      </p:pic>
      <p:sp>
        <p:nvSpPr>
          <p:cNvPr id="3" name="Rectangle 2"/>
          <p:cNvSpPr/>
          <p:nvPr/>
        </p:nvSpPr>
        <p:spPr>
          <a:xfrm>
            <a:off x="549563" y="471927"/>
            <a:ext cx="11092873" cy="2277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vi-VN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4 trang 91: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– 8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giới thiệu về một tác phẩm văn học mà em yêu thích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câu cảm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câu cảm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28436" y="3049154"/>
            <a:ext cx="9180946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thuyết minh một tác phẩm văn 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6-8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dung:</a:t>
            </a:r>
          </a:p>
          <a:p>
            <a:pPr algn="just"/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814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71055" y="203200"/>
            <a:ext cx="11166763" cy="6428509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62709" y="365125"/>
            <a:ext cx="1055023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 CHỈNH SỬA BÀI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endPara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Nhiệm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vụ: Hãy đọc phần viết của mình và hoàn chỉnh bài viết bằng cách trả lời các câu hỏi sau: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Bài viết  đảm bảo hình thức đoạn văn chưa? Dung lượng có đạt yêu cầu không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?.....................................................................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Nội dung đã đảm bảo các ý chưa? Nếu chưa cần bổ sung những ý nào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?..........................................................................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Bài viết có sai chính tả không? Nếu có em sửa chữa như thế nào?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....................................................................................................................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Đoạn văn viết đã giới thiệu về một tác phẩm văn học mà em yêu thích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sử dụng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câu 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sử dụng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câu 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49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0399" cy="6858000"/>
          </a:xfrm>
        </p:spPr>
      </p:pic>
      <p:sp>
        <p:nvSpPr>
          <p:cNvPr id="3" name="Rectangle 2"/>
          <p:cNvSpPr/>
          <p:nvPr/>
        </p:nvSpPr>
        <p:spPr>
          <a:xfrm>
            <a:off x="549563" y="471927"/>
            <a:ext cx="11092873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en-US" sz="2800" b="1" dirty="0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85455" y="2147368"/>
            <a:ext cx="9800935" cy="260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ớng dẫn học tập: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Hoàn thành các bài tập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Chuẩn bị bài thực hành đọc 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Cuốn sách Chìa khóa vũ trụ của Gioóc - giơ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07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65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5" y="0"/>
            <a:ext cx="12025744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0" b="4786"/>
          <a:stretch/>
        </p:blipFill>
        <p:spPr>
          <a:xfrm>
            <a:off x="737768" y="0"/>
            <a:ext cx="10927695" cy="316850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4414" y="3044279"/>
            <a:ext cx="1162369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4400" b="1" smtClean="0">
                <a:solidFill>
                  <a:srgbClr val="0070C0"/>
                </a:solidFill>
                <a:latin typeface="+mj-lt"/>
              </a:rPr>
              <a:t>Tiết 129</a:t>
            </a:r>
          </a:p>
          <a:p>
            <a:r>
              <a:rPr lang="vi-VN" sz="4400" b="1" dirty="0" smtClean="0">
                <a:solidFill>
                  <a:srgbClr val="0070C0"/>
                </a:solidFill>
                <a:latin typeface="+mj-lt"/>
              </a:rPr>
              <a:t>CÂU </a:t>
            </a:r>
            <a:r>
              <a:rPr lang="vi-VN" sz="4400" b="1" dirty="0" smtClean="0">
                <a:solidFill>
                  <a:srgbClr val="0070C0"/>
                </a:solidFill>
                <a:latin typeface="+mj-lt"/>
              </a:rPr>
              <a:t>HỎI, CÂU KHIẾN, CÂU CẢM, CÂU KỂ</a:t>
            </a:r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5454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92" y="914399"/>
            <a:ext cx="9291781" cy="521638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4"/>
          <p:cNvSpPr/>
          <p:nvPr/>
        </p:nvSpPr>
        <p:spPr>
          <a:xfrm>
            <a:off x="3499277" y="2793100"/>
            <a:ext cx="5953040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HÌNH THÀNH </a:t>
            </a:r>
          </a:p>
          <a:p>
            <a:pPr algn="ctr"/>
            <a:r>
              <a:rPr lang="en-US" sz="66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KIẾN THỨC </a:t>
            </a:r>
            <a:endParaRPr lang="en-US" sz="6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376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8" y="0"/>
            <a:ext cx="12191999" cy="6858000"/>
          </a:xfrm>
        </p:spPr>
      </p:pic>
      <p:sp>
        <p:nvSpPr>
          <p:cNvPr id="3" name="Rectangle 2"/>
          <p:cNvSpPr/>
          <p:nvPr/>
        </p:nvSpPr>
        <p:spPr>
          <a:xfrm>
            <a:off x="3232727" y="1690688"/>
            <a:ext cx="534894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Calibri" panose="020F0502020204030204" pitchFamily="34" charset="0"/>
              </a:rPr>
              <a:t>I. LÝ THUYẾT</a:t>
            </a:r>
            <a:endParaRPr lang="en-US" sz="60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26890" y="3429000"/>
            <a:ext cx="6138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 hỏi, câu khiến, câu cảm, câu kể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59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927273"/>
          </a:xfrm>
        </p:spPr>
      </p:pic>
      <p:sp>
        <p:nvSpPr>
          <p:cNvPr id="7" name="Rectangle 6"/>
          <p:cNvSpPr/>
          <p:nvPr/>
        </p:nvSpPr>
        <p:spPr>
          <a:xfrm>
            <a:off x="3047999" y="675246"/>
            <a:ext cx="8709892" cy="39703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104/ S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GK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đặc điểm về nghĩa và các dấu hiệu hình thức đặc trưng của các kiểu câu: câu hỏi, câu khiến, câu cảm, câu kể. Lấy ví dụ minh họa?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Lưu ý: câu hỏi ngoài dạng câu để mục đích hỏi, còn có các câu có mục đích khác. Đó là những mục đích nào? Ví dụ minh họa</a:t>
            </a:r>
            <a:r>
              <a:rPr lang="vi-V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926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513965"/>
              </p:ext>
            </p:extLst>
          </p:nvPr>
        </p:nvGraphicFramePr>
        <p:xfrm>
          <a:off x="979053" y="1237672"/>
          <a:ext cx="9513454" cy="3328416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3412397">
                  <a:extLst>
                    <a:ext uri="{9D8B030D-6E8A-4147-A177-3AD203B41FA5}">
                      <a16:colId xmlns:a16="http://schemas.microsoft.com/office/drawing/2014/main" val="849520042"/>
                    </a:ext>
                  </a:extLst>
                </a:gridCol>
                <a:gridCol w="3412397">
                  <a:extLst>
                    <a:ext uri="{9D8B030D-6E8A-4147-A177-3AD203B41FA5}">
                      <a16:colId xmlns:a16="http://schemas.microsoft.com/office/drawing/2014/main" val="3619893222"/>
                    </a:ext>
                  </a:extLst>
                </a:gridCol>
                <a:gridCol w="2688660">
                  <a:extLst>
                    <a:ext uri="{9D8B030D-6E8A-4147-A177-3AD203B41FA5}">
                      <a16:colId xmlns:a16="http://schemas.microsoft.com/office/drawing/2014/main" val="386768228"/>
                    </a:ext>
                  </a:extLst>
                </a:gridCol>
              </a:tblGrid>
              <a:tr h="520817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kiểu câu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Đặc điểm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826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ý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 thức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02922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86385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41201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56823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38760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0035165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38545"/>
            <a:ext cx="4801846" cy="90516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67709" y="4520046"/>
            <a:ext cx="6096000" cy="2277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Dãy 1: Tìm hiểu câu hỏi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Dãy 2: Tìm hiểu câu khiến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Dãy 3: Tìm hiểu câu cảm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Dãy 4: Tìm hiểu câu kể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429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77673" y="0"/>
            <a:ext cx="5348945" cy="75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Calibri" panose="020F0502020204030204" pitchFamily="34" charset="0"/>
              </a:rPr>
              <a:t>I. LÝ THUYẾT</a:t>
            </a:r>
            <a:endParaRPr lang="en-US" sz="3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085817"/>
              </p:ext>
            </p:extLst>
          </p:nvPr>
        </p:nvGraphicFramePr>
        <p:xfrm>
          <a:off x="323273" y="946080"/>
          <a:ext cx="11268362" cy="570585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856509">
                  <a:extLst>
                    <a:ext uri="{9D8B030D-6E8A-4147-A177-3AD203B41FA5}">
                      <a16:colId xmlns:a16="http://schemas.microsoft.com/office/drawing/2014/main" val="3687618943"/>
                    </a:ext>
                  </a:extLst>
                </a:gridCol>
                <a:gridCol w="5985163">
                  <a:extLst>
                    <a:ext uri="{9D8B030D-6E8A-4147-A177-3AD203B41FA5}">
                      <a16:colId xmlns:a16="http://schemas.microsoft.com/office/drawing/2014/main" val="628127097"/>
                    </a:ext>
                  </a:extLst>
                </a:gridCol>
                <a:gridCol w="3426690">
                  <a:extLst>
                    <a:ext uri="{9D8B030D-6E8A-4147-A177-3AD203B41FA5}">
                      <a16:colId xmlns:a16="http://schemas.microsoft.com/office/drawing/2014/main" val="704198476"/>
                    </a:ext>
                  </a:extLst>
                </a:gridCol>
              </a:tblGrid>
              <a:tr h="62458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kiểu câu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Đặc điểm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8675816"/>
                  </a:ext>
                </a:extLst>
              </a:tr>
              <a:tr h="1143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 dụng/ ý nghĩa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 thức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extLst>
                  <a:ext uri="{0D108BD9-81ED-4DB2-BD59-A6C34878D82A}">
                    <a16:rowId xmlns:a16="http://schemas.microsoft.com/office/drawing/2014/main" val="3528453183"/>
                  </a:ext>
                </a:extLst>
              </a:tr>
              <a:tr h="1658367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Câu hỏi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tin.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khiến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“Các bạn có thể nói to một chút được không?”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“Những người muôn năm cũ/Hồn ở đâu bây giờ?”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khẳng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hoặc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phủ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“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San chả làm nội trợ mãi rồi đấy ư?”, 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giờ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nhiêu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à, ư,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hả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hay (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vế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lựa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thúc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extLst>
                  <a:ext uri="{0D108BD9-81ED-4DB2-BD59-A6C34878D82A}">
                    <a16:rowId xmlns:a16="http://schemas.microsoft.com/office/drawing/2014/main" val="2461367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0621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77673" y="0"/>
            <a:ext cx="5348945" cy="75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Calibri" panose="020F0502020204030204" pitchFamily="34" charset="0"/>
              </a:rPr>
              <a:t>I. LÝ THUYẾT</a:t>
            </a:r>
            <a:endParaRPr lang="en-US" sz="3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287570"/>
              </p:ext>
            </p:extLst>
          </p:nvPr>
        </p:nvGraphicFramePr>
        <p:xfrm>
          <a:off x="323273" y="946080"/>
          <a:ext cx="11268362" cy="4437888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3406026">
                  <a:extLst>
                    <a:ext uri="{9D8B030D-6E8A-4147-A177-3AD203B41FA5}">
                      <a16:colId xmlns:a16="http://schemas.microsoft.com/office/drawing/2014/main" val="3687618943"/>
                    </a:ext>
                  </a:extLst>
                </a:gridCol>
                <a:gridCol w="3931168">
                  <a:extLst>
                    <a:ext uri="{9D8B030D-6E8A-4147-A177-3AD203B41FA5}">
                      <a16:colId xmlns:a16="http://schemas.microsoft.com/office/drawing/2014/main" val="628127097"/>
                    </a:ext>
                  </a:extLst>
                </a:gridCol>
                <a:gridCol w="3931168">
                  <a:extLst>
                    <a:ext uri="{9D8B030D-6E8A-4147-A177-3AD203B41FA5}">
                      <a16:colId xmlns:a16="http://schemas.microsoft.com/office/drawing/2014/main" val="704198476"/>
                    </a:ext>
                  </a:extLst>
                </a:gridCol>
              </a:tblGrid>
              <a:tr h="62458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kiểu câu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Đặc điểm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8675816"/>
                  </a:ext>
                </a:extLst>
              </a:tr>
              <a:tr h="1143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 dụng/ ý nghĩa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 thức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extLst>
                  <a:ext uri="{0D108BD9-81ED-4DB2-BD59-A6C34878D82A}">
                    <a16:rowId xmlns:a16="http://schemas.microsoft.com/office/drawing/2014/main" val="3528453183"/>
                  </a:ext>
                </a:extLst>
              </a:tr>
              <a:tr h="686221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Câu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khiến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khuyên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khiến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thúc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than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cũng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thúc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khiến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27" marR="15227" marT="0" marB="0"/>
                </a:tc>
                <a:extLst>
                  <a:ext uri="{0D108BD9-81ED-4DB2-BD59-A6C34878D82A}">
                    <a16:rowId xmlns:a16="http://schemas.microsoft.com/office/drawing/2014/main" val="1146381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9308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2367</Words>
  <Application>Microsoft Office PowerPoint</Application>
  <PresentationFormat>Widescreen</PresentationFormat>
  <Paragraphs>267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44</cp:revision>
  <dcterms:created xsi:type="dcterms:W3CDTF">2023-11-11T15:33:51Z</dcterms:created>
  <dcterms:modified xsi:type="dcterms:W3CDTF">2024-05-21T13:41:58Z</dcterms:modified>
</cp:coreProperties>
</file>