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60" r:id="rId2"/>
    <p:sldId id="261" r:id="rId3"/>
    <p:sldId id="307" r:id="rId4"/>
    <p:sldId id="264" r:id="rId5"/>
    <p:sldId id="265" r:id="rId6"/>
    <p:sldId id="308" r:id="rId7"/>
    <p:sldId id="267" r:id="rId8"/>
    <p:sldId id="318" r:id="rId9"/>
    <p:sldId id="319" r:id="rId10"/>
    <p:sldId id="320" r:id="rId11"/>
    <p:sldId id="270" r:id="rId12"/>
    <p:sldId id="310" r:id="rId13"/>
    <p:sldId id="321" r:id="rId14"/>
    <p:sldId id="322" r:id="rId15"/>
    <p:sldId id="323" r:id="rId16"/>
    <p:sldId id="324" r:id="rId17"/>
    <p:sldId id="325" r:id="rId18"/>
    <p:sldId id="326" r:id="rId19"/>
    <p:sldId id="327" r:id="rId20"/>
    <p:sldId id="329" r:id="rId21"/>
    <p:sldId id="330" r:id="rId22"/>
    <p:sldId id="331" r:id="rId23"/>
    <p:sldId id="332" r:id="rId24"/>
    <p:sldId id="333" r:id="rId25"/>
    <p:sldId id="334" r:id="rId26"/>
    <p:sldId id="335" r:id="rId27"/>
    <p:sldId id="336" r:id="rId28"/>
    <p:sldId id="312" r:id="rId29"/>
    <p:sldId id="313" r:id="rId30"/>
    <p:sldId id="288" r:id="rId31"/>
    <p:sldId id="339" r:id="rId32"/>
    <p:sldId id="337" r:id="rId33"/>
    <p:sldId id="340" r:id="rId34"/>
    <p:sldId id="341" r:id="rId35"/>
    <p:sldId id="342" r:id="rId36"/>
    <p:sldId id="343" r:id="rId37"/>
    <p:sldId id="344" r:id="rId38"/>
    <p:sldId id="345" r:id="rId39"/>
    <p:sldId id="346" r:id="rId40"/>
    <p:sldId id="257"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2" d="100"/>
          <a:sy n="72" d="100"/>
        </p:scale>
        <p:origin x="6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5E36B8-3371-4FB5-B6D7-778C21A73991}" type="doc">
      <dgm:prSet loTypeId="urn:microsoft.com/office/officeart/2005/8/layout/hProcess9" loCatId="process" qsTypeId="urn:microsoft.com/office/officeart/2005/8/quickstyle/simple1" qsCatId="simple" csTypeId="urn:microsoft.com/office/officeart/2005/8/colors/colorful4" csCatId="colorful" phldr="1"/>
      <dgm:spPr/>
    </dgm:pt>
    <dgm:pt modelId="{0C4CBE59-E8CE-45BD-B7C4-5324F32687F7}">
      <dgm:prSet phldrT="[Text]"/>
      <dgm:spPr/>
      <dgm:t>
        <a:bodyPr/>
        <a:lstStyle/>
        <a:p>
          <a:r>
            <a:rPr lang="en-US" b="1" dirty="0" smtClean="0">
              <a:solidFill>
                <a:schemeClr val="tx1"/>
              </a:solidFill>
              <a:latin typeface="Times New Roman" panose="02020603050405020304" pitchFamily="18" charset="0"/>
              <a:cs typeface="Times New Roman" panose="02020603050405020304" pitchFamily="18" charset="0"/>
            </a:rPr>
            <a:t>a/ </a:t>
          </a:r>
          <a:r>
            <a:rPr lang="en-US" b="1" dirty="0" err="1" smtClean="0">
              <a:solidFill>
                <a:schemeClr val="tx1"/>
              </a:solidFill>
              <a:latin typeface="Times New Roman" panose="02020603050405020304" pitchFamily="18" charset="0"/>
              <a:cs typeface="Times New Roman" panose="02020603050405020304" pitchFamily="18" charset="0"/>
            </a:rPr>
            <a:t>Chuẩn</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bị</a:t>
          </a:r>
          <a:endParaRPr lang="en-US" b="1" dirty="0">
            <a:solidFill>
              <a:schemeClr val="tx1"/>
            </a:solidFill>
            <a:latin typeface="Times New Roman" panose="02020603050405020304" pitchFamily="18" charset="0"/>
            <a:cs typeface="Times New Roman" panose="02020603050405020304" pitchFamily="18" charset="0"/>
          </a:endParaRPr>
        </a:p>
      </dgm:t>
    </dgm:pt>
    <dgm:pt modelId="{C67664F1-7C5D-4950-A709-856309C5EA86}" type="parTrans" cxnId="{000F73A2-C595-444D-B9EF-C5C3D2F8A54E}">
      <dgm:prSet/>
      <dgm:spPr/>
      <dgm:t>
        <a:bodyPr/>
        <a:lstStyle/>
        <a:p>
          <a:endParaRPr lang="en-US"/>
        </a:p>
      </dgm:t>
    </dgm:pt>
    <dgm:pt modelId="{1F58C870-8DB8-424F-849B-08D24D8C7997}" type="sibTrans" cxnId="{000F73A2-C595-444D-B9EF-C5C3D2F8A54E}">
      <dgm:prSet/>
      <dgm:spPr/>
      <dgm:t>
        <a:bodyPr/>
        <a:lstStyle/>
        <a:p>
          <a:endParaRPr lang="en-US"/>
        </a:p>
      </dgm:t>
    </dgm:pt>
    <dgm:pt modelId="{72AD3994-982C-4872-8D94-2AA2F174F901}">
      <dgm:prSet phldrT="[Text]"/>
      <dgm:spPr/>
      <dgm:t>
        <a:bodyPr/>
        <a:lstStyle/>
        <a:p>
          <a:r>
            <a:rPr lang="en-US" b="1" dirty="0" smtClean="0">
              <a:solidFill>
                <a:schemeClr val="tx1"/>
              </a:solidFill>
              <a:latin typeface="Times New Roman" panose="02020603050405020304" pitchFamily="18" charset="0"/>
              <a:cs typeface="Times New Roman" panose="02020603050405020304" pitchFamily="18" charset="0"/>
            </a:rPr>
            <a:t>b/ </a:t>
          </a:r>
          <a:r>
            <a:rPr lang="en-US" b="1" dirty="0" err="1" smtClean="0">
              <a:solidFill>
                <a:schemeClr val="tx1"/>
              </a:solidFill>
              <a:latin typeface="Times New Roman" panose="02020603050405020304" pitchFamily="18" charset="0"/>
              <a:cs typeface="Times New Roman" panose="02020603050405020304" pitchFamily="18" charset="0"/>
            </a:rPr>
            <a:t>Tìm</a:t>
          </a:r>
          <a:r>
            <a:rPr lang="en-US" b="1" dirty="0" smtClean="0">
              <a:solidFill>
                <a:schemeClr val="tx1"/>
              </a:solidFill>
              <a:latin typeface="Times New Roman" panose="02020603050405020304" pitchFamily="18" charset="0"/>
              <a:cs typeface="Times New Roman" panose="02020603050405020304" pitchFamily="18" charset="0"/>
            </a:rPr>
            <a:t> ý </a:t>
          </a:r>
          <a:r>
            <a:rPr lang="en-US" b="1" dirty="0" err="1" smtClean="0">
              <a:solidFill>
                <a:schemeClr val="tx1"/>
              </a:solidFill>
              <a:latin typeface="Times New Roman" panose="02020603050405020304" pitchFamily="18" charset="0"/>
              <a:cs typeface="Times New Roman" panose="02020603050405020304" pitchFamily="18" charset="0"/>
            </a:rPr>
            <a:t>và</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lập</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dàn</a:t>
          </a:r>
          <a:r>
            <a:rPr lang="en-US" b="1" dirty="0" smtClean="0">
              <a:solidFill>
                <a:schemeClr val="tx1"/>
              </a:solidFill>
              <a:latin typeface="Times New Roman" panose="02020603050405020304" pitchFamily="18" charset="0"/>
              <a:cs typeface="Times New Roman" panose="02020603050405020304" pitchFamily="18" charset="0"/>
            </a:rPr>
            <a:t> ý</a:t>
          </a:r>
          <a:endParaRPr lang="en-US" b="1" dirty="0">
            <a:solidFill>
              <a:schemeClr val="tx1"/>
            </a:solidFill>
            <a:latin typeface="Times New Roman" panose="02020603050405020304" pitchFamily="18" charset="0"/>
            <a:cs typeface="Times New Roman" panose="02020603050405020304" pitchFamily="18" charset="0"/>
          </a:endParaRPr>
        </a:p>
      </dgm:t>
    </dgm:pt>
    <dgm:pt modelId="{F14F4DD1-15F9-4E97-8BF0-9BFFE3DE3348}" type="parTrans" cxnId="{4A35DA12-3305-4BEF-A509-74D9A33520FD}">
      <dgm:prSet/>
      <dgm:spPr/>
      <dgm:t>
        <a:bodyPr/>
        <a:lstStyle/>
        <a:p>
          <a:endParaRPr lang="en-US"/>
        </a:p>
      </dgm:t>
    </dgm:pt>
    <dgm:pt modelId="{058EC9CA-E450-48F4-98BA-0ED8EF4FA563}" type="sibTrans" cxnId="{4A35DA12-3305-4BEF-A509-74D9A33520FD}">
      <dgm:prSet/>
      <dgm:spPr/>
      <dgm:t>
        <a:bodyPr/>
        <a:lstStyle/>
        <a:p>
          <a:endParaRPr lang="en-US"/>
        </a:p>
      </dgm:t>
    </dgm:pt>
    <dgm:pt modelId="{A5C0E475-AB78-4A07-A90D-A663D96B7D02}">
      <dgm:prSet phldrT="[Text]"/>
      <dgm:spPr/>
      <dgm:t>
        <a:bodyPr/>
        <a:lstStyle/>
        <a:p>
          <a:r>
            <a:rPr lang="en-US" b="1" dirty="0" smtClean="0">
              <a:solidFill>
                <a:schemeClr val="tx1"/>
              </a:solidFill>
              <a:latin typeface="Times New Roman" panose="02020603050405020304" pitchFamily="18" charset="0"/>
              <a:cs typeface="Times New Roman" panose="02020603050405020304" pitchFamily="18" charset="0"/>
            </a:rPr>
            <a:t>c/ </a:t>
          </a:r>
          <a:r>
            <a:rPr lang="en-US" b="1" dirty="0" err="1" smtClean="0">
              <a:solidFill>
                <a:schemeClr val="tx1"/>
              </a:solidFill>
              <a:latin typeface="Times New Roman" panose="02020603050405020304" pitchFamily="18" charset="0"/>
              <a:cs typeface="Times New Roman" panose="02020603050405020304" pitchFamily="18" charset="0"/>
            </a:rPr>
            <a:t>Nói</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và</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nghe</a:t>
          </a:r>
          <a:endParaRPr lang="en-US" b="1" dirty="0">
            <a:solidFill>
              <a:schemeClr val="tx1"/>
            </a:solidFill>
            <a:latin typeface="Times New Roman" panose="02020603050405020304" pitchFamily="18" charset="0"/>
            <a:cs typeface="Times New Roman" panose="02020603050405020304" pitchFamily="18" charset="0"/>
          </a:endParaRPr>
        </a:p>
      </dgm:t>
    </dgm:pt>
    <dgm:pt modelId="{514EAEA3-F84D-427C-999C-08DC364F0DC6}" type="parTrans" cxnId="{61F8E7DC-2683-4C03-BD6B-8488EB753315}">
      <dgm:prSet/>
      <dgm:spPr/>
      <dgm:t>
        <a:bodyPr/>
        <a:lstStyle/>
        <a:p>
          <a:endParaRPr lang="en-US"/>
        </a:p>
      </dgm:t>
    </dgm:pt>
    <dgm:pt modelId="{530C34FC-A6BD-4F11-BABC-BC312DF13E1D}" type="sibTrans" cxnId="{61F8E7DC-2683-4C03-BD6B-8488EB753315}">
      <dgm:prSet/>
      <dgm:spPr/>
      <dgm:t>
        <a:bodyPr/>
        <a:lstStyle/>
        <a:p>
          <a:endParaRPr lang="en-US"/>
        </a:p>
      </dgm:t>
    </dgm:pt>
    <dgm:pt modelId="{CB9912ED-4DC9-454C-889F-B262B64DA99E}">
      <dgm:prSet phldrT="[Text]"/>
      <dgm:spPr/>
      <dgm:t>
        <a:bodyPr/>
        <a:lstStyle/>
        <a:p>
          <a:r>
            <a:rPr lang="en-US" b="1" dirty="0" smtClean="0">
              <a:solidFill>
                <a:schemeClr val="tx1"/>
              </a:solidFill>
              <a:latin typeface="Times New Roman" panose="02020603050405020304" pitchFamily="18" charset="0"/>
              <a:cs typeface="Times New Roman" panose="02020603050405020304" pitchFamily="18" charset="0"/>
            </a:rPr>
            <a:t>d/ </a:t>
          </a:r>
          <a:r>
            <a:rPr lang="en-US" b="1" dirty="0" err="1" smtClean="0">
              <a:solidFill>
                <a:schemeClr val="tx1"/>
              </a:solidFill>
              <a:latin typeface="Times New Roman" panose="02020603050405020304" pitchFamily="18" charset="0"/>
              <a:cs typeface="Times New Roman" panose="02020603050405020304" pitchFamily="18" charset="0"/>
            </a:rPr>
            <a:t>Kiểm</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tra</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và</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chỉnh</a:t>
          </a:r>
          <a:r>
            <a:rPr lang="en-US" b="1" dirty="0" smtClean="0">
              <a:solidFill>
                <a:schemeClr val="tx1"/>
              </a:solidFill>
              <a:latin typeface="Times New Roman" panose="02020603050405020304" pitchFamily="18" charset="0"/>
              <a:cs typeface="Times New Roman" panose="02020603050405020304" pitchFamily="18" charset="0"/>
            </a:rPr>
            <a:t> </a:t>
          </a:r>
          <a:r>
            <a:rPr lang="en-US" b="1" dirty="0" err="1" smtClean="0">
              <a:solidFill>
                <a:schemeClr val="tx1"/>
              </a:solidFill>
              <a:latin typeface="Times New Roman" panose="02020603050405020304" pitchFamily="18" charset="0"/>
              <a:cs typeface="Times New Roman" panose="02020603050405020304" pitchFamily="18" charset="0"/>
            </a:rPr>
            <a:t>sửa</a:t>
          </a:r>
          <a:endParaRPr lang="en-US" b="1" dirty="0">
            <a:solidFill>
              <a:schemeClr val="tx1"/>
            </a:solidFill>
            <a:latin typeface="Times New Roman" panose="02020603050405020304" pitchFamily="18" charset="0"/>
            <a:cs typeface="Times New Roman" panose="02020603050405020304" pitchFamily="18" charset="0"/>
          </a:endParaRPr>
        </a:p>
      </dgm:t>
    </dgm:pt>
    <dgm:pt modelId="{F9FB1FE3-418C-4D71-834A-8648CECE5A1E}" type="parTrans" cxnId="{0B292DB4-EF67-438F-8A9A-AB8848B8C278}">
      <dgm:prSet/>
      <dgm:spPr/>
      <dgm:t>
        <a:bodyPr/>
        <a:lstStyle/>
        <a:p>
          <a:endParaRPr lang="en-US"/>
        </a:p>
      </dgm:t>
    </dgm:pt>
    <dgm:pt modelId="{EAE0E6EA-A4B0-4623-BDA6-DE170F73BEDC}" type="sibTrans" cxnId="{0B292DB4-EF67-438F-8A9A-AB8848B8C278}">
      <dgm:prSet/>
      <dgm:spPr/>
      <dgm:t>
        <a:bodyPr/>
        <a:lstStyle/>
        <a:p>
          <a:endParaRPr lang="en-US"/>
        </a:p>
      </dgm:t>
    </dgm:pt>
    <dgm:pt modelId="{EF4356E7-8709-4806-B94B-F1C248251009}" type="pres">
      <dgm:prSet presAssocID="{A75E36B8-3371-4FB5-B6D7-778C21A73991}" presName="CompostProcess" presStyleCnt="0">
        <dgm:presLayoutVars>
          <dgm:dir/>
          <dgm:resizeHandles val="exact"/>
        </dgm:presLayoutVars>
      </dgm:prSet>
      <dgm:spPr/>
    </dgm:pt>
    <dgm:pt modelId="{2351B638-C8C7-4DA0-A0E3-F4AF69A2365F}" type="pres">
      <dgm:prSet presAssocID="{A75E36B8-3371-4FB5-B6D7-778C21A73991}" presName="arrow" presStyleLbl="bgShp" presStyleIdx="0" presStyleCnt="1"/>
      <dgm:spPr/>
    </dgm:pt>
    <dgm:pt modelId="{4D0A2262-0D21-4F85-A1DA-3136D5976F8C}" type="pres">
      <dgm:prSet presAssocID="{A75E36B8-3371-4FB5-B6D7-778C21A73991}" presName="linearProcess" presStyleCnt="0"/>
      <dgm:spPr/>
    </dgm:pt>
    <dgm:pt modelId="{F86D5748-2130-4CFB-83C6-928C36E7B549}" type="pres">
      <dgm:prSet presAssocID="{0C4CBE59-E8CE-45BD-B7C4-5324F32687F7}" presName="textNode" presStyleLbl="node1" presStyleIdx="0" presStyleCnt="4">
        <dgm:presLayoutVars>
          <dgm:bulletEnabled val="1"/>
        </dgm:presLayoutVars>
      </dgm:prSet>
      <dgm:spPr/>
      <dgm:t>
        <a:bodyPr/>
        <a:lstStyle/>
        <a:p>
          <a:endParaRPr lang="en-US"/>
        </a:p>
      </dgm:t>
    </dgm:pt>
    <dgm:pt modelId="{8F8EF541-3FE8-46BC-BFBB-A478429C8A43}" type="pres">
      <dgm:prSet presAssocID="{1F58C870-8DB8-424F-849B-08D24D8C7997}" presName="sibTrans" presStyleCnt="0"/>
      <dgm:spPr/>
    </dgm:pt>
    <dgm:pt modelId="{9C2DD85E-0EC0-4357-B321-0BB206F9DDCA}" type="pres">
      <dgm:prSet presAssocID="{72AD3994-982C-4872-8D94-2AA2F174F901}" presName="textNode" presStyleLbl="node1" presStyleIdx="1" presStyleCnt="4">
        <dgm:presLayoutVars>
          <dgm:bulletEnabled val="1"/>
        </dgm:presLayoutVars>
      </dgm:prSet>
      <dgm:spPr/>
      <dgm:t>
        <a:bodyPr/>
        <a:lstStyle/>
        <a:p>
          <a:endParaRPr lang="en-US"/>
        </a:p>
      </dgm:t>
    </dgm:pt>
    <dgm:pt modelId="{717EAA36-F50D-450E-8810-372E016BCE74}" type="pres">
      <dgm:prSet presAssocID="{058EC9CA-E450-48F4-98BA-0ED8EF4FA563}" presName="sibTrans" presStyleCnt="0"/>
      <dgm:spPr/>
    </dgm:pt>
    <dgm:pt modelId="{B805E072-9BC0-4687-851B-7A65AD339B5A}" type="pres">
      <dgm:prSet presAssocID="{A5C0E475-AB78-4A07-A90D-A663D96B7D02}" presName="textNode" presStyleLbl="node1" presStyleIdx="2" presStyleCnt="4">
        <dgm:presLayoutVars>
          <dgm:bulletEnabled val="1"/>
        </dgm:presLayoutVars>
      </dgm:prSet>
      <dgm:spPr/>
      <dgm:t>
        <a:bodyPr/>
        <a:lstStyle/>
        <a:p>
          <a:endParaRPr lang="en-US"/>
        </a:p>
      </dgm:t>
    </dgm:pt>
    <dgm:pt modelId="{A6CDC442-7B89-478B-AAD7-5B43E68EEACB}" type="pres">
      <dgm:prSet presAssocID="{530C34FC-A6BD-4F11-BABC-BC312DF13E1D}" presName="sibTrans" presStyleCnt="0"/>
      <dgm:spPr/>
    </dgm:pt>
    <dgm:pt modelId="{C054E67C-3529-4CA2-A44B-2A2260C76FE2}" type="pres">
      <dgm:prSet presAssocID="{CB9912ED-4DC9-454C-889F-B262B64DA99E}" presName="textNode" presStyleLbl="node1" presStyleIdx="3" presStyleCnt="4">
        <dgm:presLayoutVars>
          <dgm:bulletEnabled val="1"/>
        </dgm:presLayoutVars>
      </dgm:prSet>
      <dgm:spPr/>
      <dgm:t>
        <a:bodyPr/>
        <a:lstStyle/>
        <a:p>
          <a:endParaRPr lang="en-US"/>
        </a:p>
      </dgm:t>
    </dgm:pt>
  </dgm:ptLst>
  <dgm:cxnLst>
    <dgm:cxn modelId="{93194F15-D625-474C-95BD-7BFFA320C40D}" type="presOf" srcId="{A5C0E475-AB78-4A07-A90D-A663D96B7D02}" destId="{B805E072-9BC0-4687-851B-7A65AD339B5A}" srcOrd="0" destOrd="0" presId="urn:microsoft.com/office/officeart/2005/8/layout/hProcess9"/>
    <dgm:cxn modelId="{0B292DB4-EF67-438F-8A9A-AB8848B8C278}" srcId="{A75E36B8-3371-4FB5-B6D7-778C21A73991}" destId="{CB9912ED-4DC9-454C-889F-B262B64DA99E}" srcOrd="3" destOrd="0" parTransId="{F9FB1FE3-418C-4D71-834A-8648CECE5A1E}" sibTransId="{EAE0E6EA-A4B0-4623-BDA6-DE170F73BEDC}"/>
    <dgm:cxn modelId="{61F8E7DC-2683-4C03-BD6B-8488EB753315}" srcId="{A75E36B8-3371-4FB5-B6D7-778C21A73991}" destId="{A5C0E475-AB78-4A07-A90D-A663D96B7D02}" srcOrd="2" destOrd="0" parTransId="{514EAEA3-F84D-427C-999C-08DC364F0DC6}" sibTransId="{530C34FC-A6BD-4F11-BABC-BC312DF13E1D}"/>
    <dgm:cxn modelId="{9AA24FF0-C9C1-41D0-B074-F36E892A4323}" type="presOf" srcId="{A75E36B8-3371-4FB5-B6D7-778C21A73991}" destId="{EF4356E7-8709-4806-B94B-F1C248251009}" srcOrd="0" destOrd="0" presId="urn:microsoft.com/office/officeart/2005/8/layout/hProcess9"/>
    <dgm:cxn modelId="{000F73A2-C595-444D-B9EF-C5C3D2F8A54E}" srcId="{A75E36B8-3371-4FB5-B6D7-778C21A73991}" destId="{0C4CBE59-E8CE-45BD-B7C4-5324F32687F7}" srcOrd="0" destOrd="0" parTransId="{C67664F1-7C5D-4950-A709-856309C5EA86}" sibTransId="{1F58C870-8DB8-424F-849B-08D24D8C7997}"/>
    <dgm:cxn modelId="{4A35DA12-3305-4BEF-A509-74D9A33520FD}" srcId="{A75E36B8-3371-4FB5-B6D7-778C21A73991}" destId="{72AD3994-982C-4872-8D94-2AA2F174F901}" srcOrd="1" destOrd="0" parTransId="{F14F4DD1-15F9-4E97-8BF0-9BFFE3DE3348}" sibTransId="{058EC9CA-E450-48F4-98BA-0ED8EF4FA563}"/>
    <dgm:cxn modelId="{28FADFB2-8D30-4022-B758-228ABFF140BE}" type="presOf" srcId="{72AD3994-982C-4872-8D94-2AA2F174F901}" destId="{9C2DD85E-0EC0-4357-B321-0BB206F9DDCA}" srcOrd="0" destOrd="0" presId="urn:microsoft.com/office/officeart/2005/8/layout/hProcess9"/>
    <dgm:cxn modelId="{C40568B6-28AF-45B4-9571-7233885D882D}" type="presOf" srcId="{CB9912ED-4DC9-454C-889F-B262B64DA99E}" destId="{C054E67C-3529-4CA2-A44B-2A2260C76FE2}" srcOrd="0" destOrd="0" presId="urn:microsoft.com/office/officeart/2005/8/layout/hProcess9"/>
    <dgm:cxn modelId="{4E63E231-AFE4-4D65-8C4F-6484AE9DC7F9}" type="presOf" srcId="{0C4CBE59-E8CE-45BD-B7C4-5324F32687F7}" destId="{F86D5748-2130-4CFB-83C6-928C36E7B549}" srcOrd="0" destOrd="0" presId="urn:microsoft.com/office/officeart/2005/8/layout/hProcess9"/>
    <dgm:cxn modelId="{9D5F5D17-D908-4501-AA0C-376D8C294EA1}" type="presParOf" srcId="{EF4356E7-8709-4806-B94B-F1C248251009}" destId="{2351B638-C8C7-4DA0-A0E3-F4AF69A2365F}" srcOrd="0" destOrd="0" presId="urn:microsoft.com/office/officeart/2005/8/layout/hProcess9"/>
    <dgm:cxn modelId="{C47B7BD5-B543-4212-BF37-7CBD4A997319}" type="presParOf" srcId="{EF4356E7-8709-4806-B94B-F1C248251009}" destId="{4D0A2262-0D21-4F85-A1DA-3136D5976F8C}" srcOrd="1" destOrd="0" presId="urn:microsoft.com/office/officeart/2005/8/layout/hProcess9"/>
    <dgm:cxn modelId="{5A7234FD-ABEE-4AA2-AB28-7F050B68C639}" type="presParOf" srcId="{4D0A2262-0D21-4F85-A1DA-3136D5976F8C}" destId="{F86D5748-2130-4CFB-83C6-928C36E7B549}" srcOrd="0" destOrd="0" presId="urn:microsoft.com/office/officeart/2005/8/layout/hProcess9"/>
    <dgm:cxn modelId="{BD820946-BE78-4F91-A302-09BAB0E629AD}" type="presParOf" srcId="{4D0A2262-0D21-4F85-A1DA-3136D5976F8C}" destId="{8F8EF541-3FE8-46BC-BFBB-A478429C8A43}" srcOrd="1" destOrd="0" presId="urn:microsoft.com/office/officeart/2005/8/layout/hProcess9"/>
    <dgm:cxn modelId="{F427D9E6-2778-4A1E-B555-E0664ADB5FD9}" type="presParOf" srcId="{4D0A2262-0D21-4F85-A1DA-3136D5976F8C}" destId="{9C2DD85E-0EC0-4357-B321-0BB206F9DDCA}" srcOrd="2" destOrd="0" presId="urn:microsoft.com/office/officeart/2005/8/layout/hProcess9"/>
    <dgm:cxn modelId="{1E9BF11C-4356-40B0-9FF8-6C50249D24DE}" type="presParOf" srcId="{4D0A2262-0D21-4F85-A1DA-3136D5976F8C}" destId="{717EAA36-F50D-450E-8810-372E016BCE74}" srcOrd="3" destOrd="0" presId="urn:microsoft.com/office/officeart/2005/8/layout/hProcess9"/>
    <dgm:cxn modelId="{F7B43622-4C68-480D-819E-208AEA200409}" type="presParOf" srcId="{4D0A2262-0D21-4F85-A1DA-3136D5976F8C}" destId="{B805E072-9BC0-4687-851B-7A65AD339B5A}" srcOrd="4" destOrd="0" presId="urn:microsoft.com/office/officeart/2005/8/layout/hProcess9"/>
    <dgm:cxn modelId="{1F875EDD-AE79-4CC4-824D-BC3171931546}" type="presParOf" srcId="{4D0A2262-0D21-4F85-A1DA-3136D5976F8C}" destId="{A6CDC442-7B89-478B-AAD7-5B43E68EEACB}" srcOrd="5" destOrd="0" presId="urn:microsoft.com/office/officeart/2005/8/layout/hProcess9"/>
    <dgm:cxn modelId="{36EF5A96-039F-4974-A79B-48B6B255785F}" type="presParOf" srcId="{4D0A2262-0D21-4F85-A1DA-3136D5976F8C}" destId="{C054E67C-3529-4CA2-A44B-2A2260C76FE2}"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51B638-C8C7-4DA0-A0E3-F4AF69A2365F}">
      <dsp:nvSpPr>
        <dsp:cNvPr id="0" name=""/>
        <dsp:cNvSpPr/>
      </dsp:nvSpPr>
      <dsp:spPr>
        <a:xfrm>
          <a:off x="868441" y="0"/>
          <a:ext cx="9842341" cy="3804708"/>
        </a:xfrm>
        <a:prstGeom prst="rightArrow">
          <a:avLst/>
        </a:prstGeom>
        <a:solidFill>
          <a:schemeClr val="accent4">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6D5748-2130-4CFB-83C6-928C36E7B549}">
      <dsp:nvSpPr>
        <dsp:cNvPr id="0" name=""/>
        <dsp:cNvSpPr/>
      </dsp:nvSpPr>
      <dsp:spPr>
        <a:xfrm>
          <a:off x="7030" y="1141412"/>
          <a:ext cx="2763865" cy="1521883"/>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dirty="0" smtClean="0">
              <a:solidFill>
                <a:schemeClr val="tx1"/>
              </a:solidFill>
              <a:latin typeface="Times New Roman" panose="02020603050405020304" pitchFamily="18" charset="0"/>
              <a:cs typeface="Times New Roman" panose="02020603050405020304" pitchFamily="18" charset="0"/>
            </a:rPr>
            <a:t>a/ </a:t>
          </a:r>
          <a:r>
            <a:rPr lang="en-US" sz="3400" b="1" kern="1200" dirty="0" err="1" smtClean="0">
              <a:solidFill>
                <a:schemeClr val="tx1"/>
              </a:solidFill>
              <a:latin typeface="Times New Roman" panose="02020603050405020304" pitchFamily="18" charset="0"/>
              <a:cs typeface="Times New Roman" panose="02020603050405020304" pitchFamily="18" charset="0"/>
            </a:rPr>
            <a:t>Chuẩn</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bị</a:t>
          </a:r>
          <a:endParaRPr lang="en-US" sz="3400" b="1" kern="1200" dirty="0">
            <a:solidFill>
              <a:schemeClr val="tx1"/>
            </a:solidFill>
            <a:latin typeface="Times New Roman" panose="02020603050405020304" pitchFamily="18" charset="0"/>
            <a:cs typeface="Times New Roman" panose="02020603050405020304" pitchFamily="18" charset="0"/>
          </a:endParaRPr>
        </a:p>
      </dsp:txBody>
      <dsp:txXfrm>
        <a:off x="81322" y="1215704"/>
        <a:ext cx="2615281" cy="1373299"/>
      </dsp:txXfrm>
    </dsp:sp>
    <dsp:sp modelId="{9C2DD85E-0EC0-4357-B321-0BB206F9DDCA}">
      <dsp:nvSpPr>
        <dsp:cNvPr id="0" name=""/>
        <dsp:cNvSpPr/>
      </dsp:nvSpPr>
      <dsp:spPr>
        <a:xfrm>
          <a:off x="2940796" y="1141412"/>
          <a:ext cx="2763865" cy="1521883"/>
        </a:xfrm>
        <a:prstGeom prst="round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dirty="0" smtClean="0">
              <a:solidFill>
                <a:schemeClr val="tx1"/>
              </a:solidFill>
              <a:latin typeface="Times New Roman" panose="02020603050405020304" pitchFamily="18" charset="0"/>
              <a:cs typeface="Times New Roman" panose="02020603050405020304" pitchFamily="18" charset="0"/>
            </a:rPr>
            <a:t>b/ </a:t>
          </a:r>
          <a:r>
            <a:rPr lang="en-US" sz="3400" b="1" kern="1200" dirty="0" err="1" smtClean="0">
              <a:solidFill>
                <a:schemeClr val="tx1"/>
              </a:solidFill>
              <a:latin typeface="Times New Roman" panose="02020603050405020304" pitchFamily="18" charset="0"/>
              <a:cs typeface="Times New Roman" panose="02020603050405020304" pitchFamily="18" charset="0"/>
            </a:rPr>
            <a:t>Tìm</a:t>
          </a:r>
          <a:r>
            <a:rPr lang="en-US" sz="3400" b="1" kern="1200" dirty="0" smtClean="0">
              <a:solidFill>
                <a:schemeClr val="tx1"/>
              </a:solidFill>
              <a:latin typeface="Times New Roman" panose="02020603050405020304" pitchFamily="18" charset="0"/>
              <a:cs typeface="Times New Roman" panose="02020603050405020304" pitchFamily="18" charset="0"/>
            </a:rPr>
            <a:t> ý </a:t>
          </a:r>
          <a:r>
            <a:rPr lang="en-US" sz="3400" b="1" kern="1200" dirty="0" err="1" smtClean="0">
              <a:solidFill>
                <a:schemeClr val="tx1"/>
              </a:solidFill>
              <a:latin typeface="Times New Roman" panose="02020603050405020304" pitchFamily="18" charset="0"/>
              <a:cs typeface="Times New Roman" panose="02020603050405020304" pitchFamily="18" charset="0"/>
            </a:rPr>
            <a:t>và</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lập</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dàn</a:t>
          </a:r>
          <a:r>
            <a:rPr lang="en-US" sz="3400" b="1" kern="1200" dirty="0" smtClean="0">
              <a:solidFill>
                <a:schemeClr val="tx1"/>
              </a:solidFill>
              <a:latin typeface="Times New Roman" panose="02020603050405020304" pitchFamily="18" charset="0"/>
              <a:cs typeface="Times New Roman" panose="02020603050405020304" pitchFamily="18" charset="0"/>
            </a:rPr>
            <a:t> ý</a:t>
          </a:r>
          <a:endParaRPr lang="en-US" sz="3400" b="1" kern="1200" dirty="0">
            <a:solidFill>
              <a:schemeClr val="tx1"/>
            </a:solidFill>
            <a:latin typeface="Times New Roman" panose="02020603050405020304" pitchFamily="18" charset="0"/>
            <a:cs typeface="Times New Roman" panose="02020603050405020304" pitchFamily="18" charset="0"/>
          </a:endParaRPr>
        </a:p>
      </dsp:txBody>
      <dsp:txXfrm>
        <a:off x="3015088" y="1215704"/>
        <a:ext cx="2615281" cy="1373299"/>
      </dsp:txXfrm>
    </dsp:sp>
    <dsp:sp modelId="{B805E072-9BC0-4687-851B-7A65AD339B5A}">
      <dsp:nvSpPr>
        <dsp:cNvPr id="0" name=""/>
        <dsp:cNvSpPr/>
      </dsp:nvSpPr>
      <dsp:spPr>
        <a:xfrm>
          <a:off x="5874562" y="1141412"/>
          <a:ext cx="2763865" cy="1521883"/>
        </a:xfrm>
        <a:prstGeom prst="round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dirty="0" smtClean="0">
              <a:solidFill>
                <a:schemeClr val="tx1"/>
              </a:solidFill>
              <a:latin typeface="Times New Roman" panose="02020603050405020304" pitchFamily="18" charset="0"/>
              <a:cs typeface="Times New Roman" panose="02020603050405020304" pitchFamily="18" charset="0"/>
            </a:rPr>
            <a:t>c/ </a:t>
          </a:r>
          <a:r>
            <a:rPr lang="en-US" sz="3400" b="1" kern="1200" dirty="0" err="1" smtClean="0">
              <a:solidFill>
                <a:schemeClr val="tx1"/>
              </a:solidFill>
              <a:latin typeface="Times New Roman" panose="02020603050405020304" pitchFamily="18" charset="0"/>
              <a:cs typeface="Times New Roman" panose="02020603050405020304" pitchFamily="18" charset="0"/>
            </a:rPr>
            <a:t>Nói</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và</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nghe</a:t>
          </a:r>
          <a:endParaRPr lang="en-US" sz="3400" b="1" kern="1200" dirty="0">
            <a:solidFill>
              <a:schemeClr val="tx1"/>
            </a:solidFill>
            <a:latin typeface="Times New Roman" panose="02020603050405020304" pitchFamily="18" charset="0"/>
            <a:cs typeface="Times New Roman" panose="02020603050405020304" pitchFamily="18" charset="0"/>
          </a:endParaRPr>
        </a:p>
      </dsp:txBody>
      <dsp:txXfrm>
        <a:off x="5948854" y="1215704"/>
        <a:ext cx="2615281" cy="1373299"/>
      </dsp:txXfrm>
    </dsp:sp>
    <dsp:sp modelId="{C054E67C-3529-4CA2-A44B-2A2260C76FE2}">
      <dsp:nvSpPr>
        <dsp:cNvPr id="0" name=""/>
        <dsp:cNvSpPr/>
      </dsp:nvSpPr>
      <dsp:spPr>
        <a:xfrm>
          <a:off x="8808328" y="1141412"/>
          <a:ext cx="2763865" cy="1521883"/>
        </a:xfrm>
        <a:prstGeom prst="round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b="1" kern="1200" dirty="0" smtClean="0">
              <a:solidFill>
                <a:schemeClr val="tx1"/>
              </a:solidFill>
              <a:latin typeface="Times New Roman" panose="02020603050405020304" pitchFamily="18" charset="0"/>
              <a:cs typeface="Times New Roman" panose="02020603050405020304" pitchFamily="18" charset="0"/>
            </a:rPr>
            <a:t>d/ </a:t>
          </a:r>
          <a:r>
            <a:rPr lang="en-US" sz="3400" b="1" kern="1200" dirty="0" err="1" smtClean="0">
              <a:solidFill>
                <a:schemeClr val="tx1"/>
              </a:solidFill>
              <a:latin typeface="Times New Roman" panose="02020603050405020304" pitchFamily="18" charset="0"/>
              <a:cs typeface="Times New Roman" panose="02020603050405020304" pitchFamily="18" charset="0"/>
            </a:rPr>
            <a:t>Kiểm</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tra</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và</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chỉnh</a:t>
          </a:r>
          <a:r>
            <a:rPr lang="en-US" sz="3400" b="1" kern="1200" dirty="0" smtClean="0">
              <a:solidFill>
                <a:schemeClr val="tx1"/>
              </a:solidFill>
              <a:latin typeface="Times New Roman" panose="02020603050405020304" pitchFamily="18" charset="0"/>
              <a:cs typeface="Times New Roman" panose="02020603050405020304" pitchFamily="18" charset="0"/>
            </a:rPr>
            <a:t> </a:t>
          </a:r>
          <a:r>
            <a:rPr lang="en-US" sz="3400" b="1" kern="1200" dirty="0" err="1" smtClean="0">
              <a:solidFill>
                <a:schemeClr val="tx1"/>
              </a:solidFill>
              <a:latin typeface="Times New Roman" panose="02020603050405020304" pitchFamily="18" charset="0"/>
              <a:cs typeface="Times New Roman" panose="02020603050405020304" pitchFamily="18" charset="0"/>
            </a:rPr>
            <a:t>sửa</a:t>
          </a:r>
          <a:endParaRPr lang="en-US" sz="3400" b="1" kern="1200" dirty="0">
            <a:solidFill>
              <a:schemeClr val="tx1"/>
            </a:solidFill>
            <a:latin typeface="Times New Roman" panose="02020603050405020304" pitchFamily="18" charset="0"/>
            <a:cs typeface="Times New Roman" panose="02020603050405020304" pitchFamily="18" charset="0"/>
          </a:endParaRPr>
        </a:p>
      </dsp:txBody>
      <dsp:txXfrm>
        <a:off x="8882620" y="1215704"/>
        <a:ext cx="2615281" cy="1373299"/>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AAB42F-9DC7-4AF7-866D-2F04097A16C9}" type="datetimeFigureOut">
              <a:rPr lang="en-US" smtClean="0"/>
              <a:t>5/21/2024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A2AE58-11BE-424B-B33F-03AF94DC7B86}" type="slidenum">
              <a:rPr lang="en-US" smtClean="0"/>
              <a:t>‹#›</a:t>
            </a:fld>
            <a:endParaRPr lang="en-US"/>
          </a:p>
        </p:txBody>
      </p:sp>
    </p:spTree>
    <p:extLst>
      <p:ext uri="{BB962C8B-B14F-4D97-AF65-F5344CB8AC3E}">
        <p14:creationId xmlns:p14="http://schemas.microsoft.com/office/powerpoint/2010/main" val="1155609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D4883C7-8688-4E62-91F1-38A0D57FDCE2}" type="datetimeFigureOut">
              <a:rPr lang="en-US" smtClean="0"/>
              <a:t>5/21/2024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135121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883C7-8688-4E62-91F1-38A0D57FDCE2}" type="datetimeFigureOut">
              <a:rPr lang="en-US" smtClean="0"/>
              <a:t>5/21/2024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9568412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883C7-8688-4E62-91F1-38A0D57FDCE2}" type="datetimeFigureOut">
              <a:rPr lang="en-US" smtClean="0"/>
              <a:t>5/21/2024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2889922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D4883C7-8688-4E62-91F1-38A0D57FDCE2}" type="datetimeFigureOut">
              <a:rPr lang="en-US" smtClean="0"/>
              <a:t>5/21/2024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3952381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D4883C7-8688-4E62-91F1-38A0D57FDCE2}" type="datetimeFigureOut">
              <a:rPr lang="en-US" smtClean="0"/>
              <a:t>5/21/2024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1354473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D4883C7-8688-4E62-91F1-38A0D57FDCE2}" type="datetimeFigureOut">
              <a:rPr lang="en-US" smtClean="0"/>
              <a:t>5/21/2024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375584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D4883C7-8688-4E62-91F1-38A0D57FDCE2}" type="datetimeFigureOut">
              <a:rPr lang="en-US" smtClean="0"/>
              <a:t>5/21/2024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1591605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D4883C7-8688-4E62-91F1-38A0D57FDCE2}" type="datetimeFigureOut">
              <a:rPr lang="en-US" smtClean="0"/>
              <a:t>5/21/2024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4065095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883C7-8688-4E62-91F1-38A0D57FDCE2}" type="datetimeFigureOut">
              <a:rPr lang="en-US" smtClean="0"/>
              <a:t>5/21/2024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3687023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D4883C7-8688-4E62-91F1-38A0D57FDCE2}" type="datetimeFigureOut">
              <a:rPr lang="en-US" smtClean="0"/>
              <a:t>5/21/2024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39247561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D4883C7-8688-4E62-91F1-38A0D57FDCE2}" type="datetimeFigureOut">
              <a:rPr lang="en-US" smtClean="0"/>
              <a:t>5/21/2024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A1237D-8F6D-46B1-AFEE-607CE8A6EB16}" type="slidenum">
              <a:rPr lang="en-US" smtClean="0"/>
              <a:t>‹#›</a:t>
            </a:fld>
            <a:endParaRPr lang="en-US"/>
          </a:p>
        </p:txBody>
      </p:sp>
    </p:spTree>
    <p:extLst>
      <p:ext uri="{BB962C8B-B14F-4D97-AF65-F5344CB8AC3E}">
        <p14:creationId xmlns:p14="http://schemas.microsoft.com/office/powerpoint/2010/main" val="24282162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4883C7-8688-4E62-91F1-38A0D57FDCE2}" type="datetimeFigureOut">
              <a:rPr lang="en-US" smtClean="0"/>
              <a:t>5/21/2024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A1237D-8F6D-46B1-AFEE-607CE8A6EB16}" type="slidenum">
              <a:rPr lang="en-US" smtClean="0"/>
              <a:t>‹#›</a:t>
            </a:fld>
            <a:endParaRPr lang="en-US"/>
          </a:p>
        </p:txBody>
      </p:sp>
    </p:spTree>
    <p:extLst>
      <p:ext uri="{BB962C8B-B14F-4D97-AF65-F5344CB8AC3E}">
        <p14:creationId xmlns:p14="http://schemas.microsoft.com/office/powerpoint/2010/main" val="24420193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
            <a:ext cx="12127345" cy="6857999"/>
          </a:xfrm>
        </p:spPr>
      </p:pic>
      <p:sp>
        <p:nvSpPr>
          <p:cNvPr id="5" name="Rectangle 4"/>
          <p:cNvSpPr/>
          <p:nvPr/>
        </p:nvSpPr>
        <p:spPr>
          <a:xfrm>
            <a:off x="1874980" y="1173428"/>
            <a:ext cx="8728365" cy="2246769"/>
          </a:xfrm>
          <a:prstGeom prst="rect">
            <a:avLst/>
          </a:prstGeom>
        </p:spPr>
        <p:txBody>
          <a:bodyPr wrap="square">
            <a:spAutoFit/>
          </a:bodyPr>
          <a:lstStyle/>
          <a:p>
            <a:pPr algn="ctr">
              <a:lnSpc>
                <a:spcPct val="130000"/>
              </a:lnSpc>
              <a:spcAft>
                <a:spcPts val="0"/>
              </a:spcAft>
            </a:pPr>
            <a:r>
              <a:rPr lang="en-US" sz="4000" b="1" dirty="0" err="1" smtClean="0">
                <a:solidFill>
                  <a:srgbClr val="FF0000"/>
                </a:solidFill>
                <a:latin typeface="Times New Roman" panose="02020603050405020304" pitchFamily="18" charset="0"/>
                <a:ea typeface="Calibri" panose="020F0502020204030204" pitchFamily="34" charset="0"/>
              </a:rPr>
              <a:t>Tiết</a:t>
            </a:r>
            <a:r>
              <a:rPr lang="en-US" sz="4000" b="1" smtClean="0">
                <a:solidFill>
                  <a:srgbClr val="FF0000"/>
                </a:solidFill>
                <a:latin typeface="Times New Roman" panose="02020603050405020304" pitchFamily="18" charset="0"/>
                <a:ea typeface="Calibri" panose="020F0502020204030204" pitchFamily="34" charset="0"/>
              </a:rPr>
              <a:t> 140.</a:t>
            </a:r>
            <a:r>
              <a:rPr lang="en-US" sz="4000" b="1" smtClean="0">
                <a:solidFill>
                  <a:srgbClr val="002060"/>
                </a:solidFill>
                <a:latin typeface="Times New Roman" panose="02020603050405020304" pitchFamily="18" charset="0"/>
                <a:ea typeface="Calibri" panose="020F0502020204030204" pitchFamily="34" charset="0"/>
              </a:rPr>
              <a:t>NÓI </a:t>
            </a:r>
            <a:r>
              <a:rPr lang="en-US" sz="4000" b="1" dirty="0">
                <a:solidFill>
                  <a:srgbClr val="002060"/>
                </a:solidFill>
                <a:latin typeface="Times New Roman" panose="02020603050405020304" pitchFamily="18" charset="0"/>
                <a:ea typeface="Calibri" panose="020F0502020204030204" pitchFamily="34" charset="0"/>
              </a:rPr>
              <a:t>VÀ NGHE: </a:t>
            </a:r>
            <a:endParaRPr lang="en-US" sz="4000" dirty="0">
              <a:latin typeface="Times New Roman" panose="02020603050405020304" pitchFamily="18" charset="0"/>
              <a:ea typeface="Calibri" panose="020F0502020204030204" pitchFamily="34" charset="0"/>
            </a:endParaRPr>
          </a:p>
          <a:p>
            <a:pPr algn="ctr"/>
            <a:r>
              <a:rPr lang="en-US" b="1" dirty="0" smtClean="0"/>
              <a:t> </a:t>
            </a:r>
            <a:r>
              <a:rPr lang="en-US" sz="4400" b="1" dirty="0" smtClean="0">
                <a:solidFill>
                  <a:srgbClr val="FF0000"/>
                </a:solidFill>
                <a:latin typeface="Times New Roman" panose="02020603050405020304" pitchFamily="18" charset="0"/>
                <a:cs typeface="Times New Roman" panose="02020603050405020304" pitchFamily="18" charset="0"/>
              </a:rPr>
              <a:t>GIỚI THIỆU VỀ MỘT CUỐN SÁCH</a:t>
            </a:r>
            <a:endParaRPr lang="en-US" sz="4400" dirty="0">
              <a:solidFill>
                <a:srgbClr val="FF0000"/>
              </a:solidFill>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3581" y="3047616"/>
            <a:ext cx="4053719" cy="236176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8222768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725168178"/>
              </p:ext>
            </p:extLst>
          </p:nvPr>
        </p:nvGraphicFramePr>
        <p:xfrm>
          <a:off x="304801" y="360218"/>
          <a:ext cx="11443854" cy="5610988"/>
        </p:xfrm>
        <a:graphic>
          <a:graphicData uri="http://schemas.openxmlformats.org/drawingml/2006/table">
            <a:tbl>
              <a:tblPr firstRow="1" firstCol="1" bandRow="1">
                <a:tableStyleId>{ED083AE6-46FA-4A59-8FB0-9F97EB10719F}</a:tableStyleId>
              </a:tblPr>
              <a:tblGrid>
                <a:gridCol w="11443854">
                  <a:extLst>
                    <a:ext uri="{9D8B030D-6E8A-4147-A177-3AD203B41FA5}">
                      <a16:colId xmlns:a16="http://schemas.microsoft.com/office/drawing/2014/main" val="1993933598"/>
                    </a:ext>
                  </a:extLst>
                </a:gridCol>
              </a:tblGrid>
              <a:tr h="1070287">
                <a:tc>
                  <a:txBody>
                    <a:bodyPr/>
                    <a:lstStyle/>
                    <a:p>
                      <a:pPr algn="ctr">
                        <a:lnSpc>
                          <a:spcPct val="130000"/>
                        </a:lnSpc>
                        <a:spcAft>
                          <a:spcPts val="0"/>
                        </a:spcAft>
                      </a:pPr>
                      <a:r>
                        <a:rPr lang="en-US" sz="2400">
                          <a:effectLst/>
                          <a:latin typeface="Times New Roman" panose="02020603050405020304" pitchFamily="18" charset="0"/>
                          <a:cs typeface="Times New Roman" panose="02020603050405020304" pitchFamily="18" charset="0"/>
                        </a:rPr>
                        <a:t>PHIẾU CHUẨN BỊ BÀI NÓI: GIỚI THIỆU MỘT CUỐN SÁCH </a:t>
                      </a:r>
                    </a:p>
                    <a:p>
                      <a:pPr algn="ctr">
                        <a:lnSpc>
                          <a:spcPct val="130000"/>
                        </a:lnSpc>
                        <a:spcAft>
                          <a:spcPts val="0"/>
                        </a:spcAft>
                      </a:pPr>
                      <a:r>
                        <a:rPr lang="en-US" sz="2400">
                          <a:effectLst/>
                          <a:latin typeface="Times New Roman" panose="02020603050405020304" pitchFamily="18" charset="0"/>
                          <a:cs typeface="Times New Roman" panose="02020603050405020304" pitchFamily="18" charset="0"/>
                        </a:rPr>
                        <a:t>(Hoàn thành trước tiết học)</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Người chuẩn bị:…………………………………………………….</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Đề tài bài nói (tên cuốn sách):………………………………………</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Lí do giới thiệu cuốn sách:………………………………………….</a:t>
                      </a:r>
                    </a:p>
                    <a:p>
                      <a:pPr algn="just">
                        <a:lnSpc>
                          <a:spcPct val="130000"/>
                        </a:lnSpc>
                        <a:spcAft>
                          <a:spcPts val="0"/>
                        </a:spcAft>
                      </a:pPr>
                      <a:r>
                        <a:rPr lang="pt-BR" sz="2400">
                          <a:effectLst/>
                          <a:latin typeface="Times New Roman" panose="02020603050405020304" pitchFamily="18" charset="0"/>
                          <a:cs typeface="Times New Roman" panose="02020603050405020304" pitchFamily="18" charset="0"/>
                        </a:rPr>
                        <a:t>Mục đích của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1799740553"/>
                  </a:ext>
                </a:extLst>
              </a:tr>
              <a:tr h="713524">
                <a:tc>
                  <a:txBody>
                    <a:bodyPr/>
                    <a:lstStyle/>
                    <a:p>
                      <a:pPr algn="just">
                        <a:lnSpc>
                          <a:spcPct val="130000"/>
                        </a:lnSpc>
                        <a:spcAft>
                          <a:spcPts val="0"/>
                        </a:spcAft>
                      </a:pPr>
                      <a:r>
                        <a:rPr lang="de-DE" sz="2400" b="1" dirty="0">
                          <a:effectLst/>
                          <a:latin typeface="Times New Roman" panose="02020603050405020304" pitchFamily="18" charset="0"/>
                          <a:cs typeface="Times New Roman" panose="02020603050405020304" pitchFamily="18" charset="0"/>
                        </a:rPr>
                        <a:t>IV. </a:t>
                      </a:r>
                      <a:r>
                        <a:rPr lang="pt-BR" sz="2400" b="1" dirty="0">
                          <a:effectLst/>
                          <a:latin typeface="Times New Roman" panose="02020603050405020304" pitchFamily="18" charset="0"/>
                          <a:cs typeface="Times New Roman" panose="02020603050405020304" pitchFamily="18" charset="0"/>
                        </a:rPr>
                        <a:t>Dự kiến dàn ý bài nói:</a:t>
                      </a:r>
                      <a:endParaRPr lang="en-US" sz="2400" b="1"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pt-BR" sz="2400" b="0" dirty="0">
                          <a:effectLst/>
                          <a:latin typeface="Times New Roman" panose="02020603050405020304" pitchFamily="18" charset="0"/>
                          <a:cs typeface="Times New Roman" panose="02020603050405020304" pitchFamily="18" charset="0"/>
                        </a:rPr>
                        <a:t>Mở đầu:..........................................................................</a:t>
                      </a:r>
                      <a:endParaRPr lang="en-US" sz="2400" b="0"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pt-BR" sz="2400" b="0" dirty="0">
                          <a:effectLst/>
                          <a:latin typeface="Times New Roman" panose="02020603050405020304" pitchFamily="18" charset="0"/>
                          <a:cs typeface="Times New Roman" panose="02020603050405020304" pitchFamily="18" charset="0"/>
                        </a:rPr>
                        <a:t>Triển khai:......................................................................</a:t>
                      </a:r>
                      <a:endParaRPr lang="en-US" sz="2400" b="0"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pt-BR" sz="2400" b="0" dirty="0">
                          <a:effectLst/>
                          <a:latin typeface="Times New Roman" panose="02020603050405020304" pitchFamily="18" charset="0"/>
                          <a:cs typeface="Times New Roman" panose="02020603050405020304" pitchFamily="18" charset="0"/>
                        </a:rPr>
                        <a:t>Kết luận:........................................................................</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949386795"/>
                  </a:ext>
                </a:extLst>
              </a:tr>
              <a:tr h="356762">
                <a:tc>
                  <a:txBody>
                    <a:bodyPr/>
                    <a:lstStyle/>
                    <a:p>
                      <a:pPr algn="just">
                        <a:lnSpc>
                          <a:spcPct val="130000"/>
                        </a:lnSpc>
                        <a:spcAft>
                          <a:spcPts val="0"/>
                        </a:spcAft>
                      </a:pPr>
                      <a:r>
                        <a:rPr lang="de-DE" sz="2400" b="1" dirty="0">
                          <a:effectLst/>
                          <a:latin typeface="Times New Roman" panose="02020603050405020304" pitchFamily="18" charset="0"/>
                          <a:cs typeface="Times New Roman" panose="02020603050405020304" pitchFamily="18" charset="0"/>
                        </a:rPr>
                        <a:t>V. Dự kiến phương tiện hỗ trợ bài nói</a:t>
                      </a:r>
                      <a:endParaRPr lang="en-US" sz="2400" b="1"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de-DE" sz="2400" b="0" dirty="0">
                          <a:effectLst/>
                          <a:latin typeface="Times New Roman" panose="02020603050405020304" pitchFamily="18" charset="0"/>
                          <a:cs typeface="Times New Roman" panose="02020603050405020304" pitchFamily="18" charset="0"/>
                        </a:rPr>
                        <a:t>............................................................................................................................................</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2200042505"/>
                  </a:ext>
                </a:extLst>
              </a:tr>
            </a:tbl>
          </a:graphicData>
        </a:graphic>
      </p:graphicFrame>
    </p:spTree>
    <p:extLst>
      <p:ext uri="{BB962C8B-B14F-4D97-AF65-F5344CB8AC3E}">
        <p14:creationId xmlns:p14="http://schemas.microsoft.com/office/powerpoint/2010/main" val="2399593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54982"/>
          </a:xfrm>
          <a:prstGeom prst="rect">
            <a:avLst/>
          </a:prstGeom>
        </p:spPr>
      </p:pic>
      <p:sp>
        <p:nvSpPr>
          <p:cNvPr id="3" name="Rectangle 2"/>
          <p:cNvSpPr/>
          <p:nvPr/>
        </p:nvSpPr>
        <p:spPr>
          <a:xfrm>
            <a:off x="1206066" y="1181158"/>
            <a:ext cx="10320916" cy="4678204"/>
          </a:xfrm>
          <a:prstGeom prst="rect">
            <a:avLst/>
          </a:prstGeom>
          <a:ln w="76200"/>
        </p:spPr>
        <p:style>
          <a:lnRef idx="2">
            <a:schemeClr val="accent4"/>
          </a:lnRef>
          <a:fillRef idx="1">
            <a:schemeClr val="lt1"/>
          </a:fillRef>
          <a:effectRef idx="0">
            <a:schemeClr val="accent4"/>
          </a:effectRef>
          <a:fontRef idx="minor">
            <a:schemeClr val="dk1"/>
          </a:fontRef>
        </p:style>
        <p:txBody>
          <a:bodyPr wrap="square">
            <a:spAutoFit/>
          </a:bodyPr>
          <a:lstStyle/>
          <a:p>
            <a:r>
              <a:rPr lang="en-US" sz="2800" b="1" dirty="0">
                <a:latin typeface="Times New Roman" panose="02020603050405020304" pitchFamily="18" charset="0"/>
                <a:cs typeface="Times New Roman" panose="02020603050405020304" pitchFamily="18" charset="0"/>
              </a:rPr>
              <a:t> </a:t>
            </a:r>
            <a:r>
              <a:rPr lang="en-US" sz="2800" b="1" dirty="0" smtClean="0">
                <a:latin typeface="Times New Roman" panose="02020603050405020304" pitchFamily="18" charset="0"/>
                <a:cs typeface="Times New Roman" panose="02020603050405020304" pitchFamily="18" charset="0"/>
              </a:rPr>
              <a:t>a</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Chuẩn bị</a:t>
            </a:r>
            <a:endParaRPr lang="en-US" sz="2800" dirty="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Xác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định</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đề tài, </a:t>
            </a:r>
            <a:r>
              <a:rPr lang="en-US" sz="2800" b="1" dirty="0" err="1">
                <a:latin typeface="Times New Roman" panose="02020603050405020304" pitchFamily="18" charset="0"/>
                <a:cs typeface="Times New Roman" panose="02020603050405020304" pitchFamily="18" charset="0"/>
              </a:rPr>
              <a:t>mục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đích</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nói, đối tượng </a:t>
            </a:r>
            <a:r>
              <a:rPr lang="en-US" sz="2800" b="1" dirty="0" err="1">
                <a:latin typeface="Times New Roman" panose="02020603050405020304" pitchFamily="18" charset="0"/>
                <a:cs typeface="Times New Roman" panose="02020603050405020304" pitchFamily="18" charset="0"/>
              </a:rPr>
              <a:t>người</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nghe, không gian và thời gian nói</a:t>
            </a:r>
            <a:endParaRPr lang="en-US" sz="2800" dirty="0">
              <a:latin typeface="Times New Roman" panose="02020603050405020304" pitchFamily="18" charset="0"/>
              <a:cs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 Đề tài: </a:t>
            </a:r>
            <a:r>
              <a:rPr lang="vi-VN" sz="2800" dirty="0">
                <a:latin typeface="Times New Roman" panose="02020603050405020304" pitchFamily="18" charset="0"/>
                <a:cs typeface="Times New Roman" panose="02020603050405020304" pitchFamily="18" charset="0"/>
              </a:rPr>
              <a:t>giới thiệu một cuốn </a:t>
            </a:r>
            <a:r>
              <a:rPr lang="vi-VN" sz="2800" dirty="0" smtClean="0">
                <a:latin typeface="Times New Roman" panose="02020603050405020304" pitchFamily="18" charset="0"/>
                <a:cs typeface="Times New Roman" panose="02020603050405020304" pitchFamily="18" charset="0"/>
              </a:rPr>
              <a:t>sách</a:t>
            </a:r>
            <a:endParaRPr lang="en-US" sz="2800" dirty="0">
              <a:latin typeface="Times New Roman" panose="02020603050405020304" pitchFamily="18" charset="0"/>
              <a:cs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 Mục đích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nói</a:t>
            </a:r>
            <a:r>
              <a:rPr lang="vi-VN" sz="2800" b="1"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cơ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thú</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khuyến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a:t>
            </a:r>
          </a:p>
          <a:p>
            <a:pPr marL="285750" indent="-285750" algn="just">
              <a:buFontTx/>
              <a:buChar char="-"/>
            </a:pPr>
            <a:r>
              <a:rPr lang="vi-VN" sz="2800" b="1" dirty="0" smtClean="0">
                <a:latin typeface="Times New Roman" panose="02020603050405020304" pitchFamily="18" charset="0"/>
                <a:cs typeface="Times New Roman" panose="02020603050405020304" pitchFamily="18" charset="0"/>
              </a:rPr>
              <a:t>Người </a:t>
            </a:r>
            <a:r>
              <a:rPr lang="vi-VN" sz="2800" b="1" dirty="0">
                <a:latin typeface="Times New Roman" panose="02020603050405020304" pitchFamily="18" charset="0"/>
                <a:cs typeface="Times New Roman" panose="02020603050405020304" pitchFamily="18" charset="0"/>
              </a:rPr>
              <a:t>nghe:</a:t>
            </a:r>
            <a:r>
              <a:rPr lang="vi-VN"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smtClean="0">
                <a:latin typeface="Times New Roman" panose="02020603050405020304" pitchFamily="18" charset="0"/>
                <a:cs typeface="Times New Roman" panose="02020603050405020304" pitchFamily="18" charset="0"/>
              </a:rPr>
              <a:t>.</a:t>
            </a:r>
          </a:p>
          <a:p>
            <a:pPr marL="457200" indent="-457200" algn="just">
              <a:buFontTx/>
              <a:buChar char="-"/>
            </a:pPr>
            <a:r>
              <a:rPr lang="vi-VN" sz="2800" b="1" dirty="0">
                <a:latin typeface="Times New Roman" panose="02020603050405020304" pitchFamily="18" charset="0"/>
                <a:cs typeface="Times New Roman" panose="02020603050405020304" pitchFamily="18" charset="0"/>
              </a:rPr>
              <a:t> Không gian và thời gian nói:</a:t>
            </a:r>
            <a:r>
              <a:rPr lang="vi-VN" sz="2800" dirty="0">
                <a:latin typeface="Times New Roman" panose="02020603050405020304" pitchFamily="18" charset="0"/>
                <a:cs typeface="Times New Roman" panose="02020603050405020304" pitchFamily="18" charset="0"/>
              </a:rPr>
              <a:t> Tìm hiểu thời lượng trình bày bài nói, không gian trình bày bài nói</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2162731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54982"/>
          </a:xfrm>
          <a:prstGeom prst="rect">
            <a:avLst/>
          </a:prstGeom>
        </p:spPr>
      </p:pic>
      <p:sp>
        <p:nvSpPr>
          <p:cNvPr id="3" name="Rectangle 2"/>
          <p:cNvSpPr/>
          <p:nvPr/>
        </p:nvSpPr>
        <p:spPr>
          <a:xfrm>
            <a:off x="314037" y="415114"/>
            <a:ext cx="11425381" cy="6124754"/>
          </a:xfrm>
          <a:prstGeom prst="rect">
            <a:avLst/>
          </a:prstGeom>
          <a:ln w="57150"/>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vi-VN" sz="2800" b="1" dirty="0">
                <a:latin typeface="Times New Roman" panose="02020603050405020304" pitchFamily="18" charset="0"/>
                <a:cs typeface="Times New Roman" panose="02020603050405020304" pitchFamily="18" charset="0"/>
              </a:rPr>
              <a:t>b) Tìm ý và lập dàn ý</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HS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muốn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NXB, </a:t>
            </a:r>
            <a:r>
              <a:rPr lang="vi-VN" sz="2800" dirty="0">
                <a:latin typeface="Times New Roman" panose="02020603050405020304" pitchFamily="18" charset="0"/>
                <a:cs typeface="Times New Roman" panose="02020603050405020304" pitchFamily="18" charset="0"/>
              </a:rPr>
              <a:t>năm xuất bản, </a:t>
            </a:r>
            <a:r>
              <a:rPr lang="en-US" sz="2800" dirty="0" err="1">
                <a:latin typeface="Times New Roman" panose="02020603050405020304" pitchFamily="18" charset="0"/>
                <a:cs typeface="Times New Roman" panose="02020603050405020304" pitchFamily="18" charset="0"/>
              </a:rPr>
              <a:t>số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giải thưởng đạt được (nếu có)</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Một số đặc điểm nội dung, hình thức nghệ thuật, giá trị, ý nghĩa và thông điệp của cuốn sách</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Hình ảnh minh họa: Một vài chi tiết, hình ảnh, việc quan trọng, thú vị trong cuốn sách để làm bằng chứng minh họa cho bài nói</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xét</a:t>
            </a:r>
            <a:r>
              <a:rPr lang="vi-VN" sz="2800" dirty="0">
                <a:latin typeface="Times New Roman" panose="02020603050405020304" pitchFamily="18" charset="0"/>
                <a:cs typeface="Times New Roman" panose="02020603050405020304" pitchFamily="18" charset="0"/>
              </a:rPr>
              <a:t> hoặc ấn tượng/cảm xúc về cuốn sách</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Cách thức thể hiện bài giới thiệu sách, ví dụ như đóng vai, đọc thơ, biểu diễn một phần/đoạn nào đó của cuốn sách (nếu có thể).</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Chuẩn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minh </a:t>
            </a:r>
            <a:r>
              <a:rPr lang="en-US" sz="2800" dirty="0" err="1">
                <a:latin typeface="Times New Roman" panose="02020603050405020304" pitchFamily="18" charset="0"/>
                <a:cs typeface="Times New Roman" panose="02020603050405020304" pitchFamily="18" charset="0"/>
              </a:rPr>
              <a:t>hoạ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05881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arn(in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arn(inVertical)">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54982"/>
          </a:xfrm>
          <a:prstGeom prst="rect">
            <a:avLst/>
          </a:prstGeom>
        </p:spPr>
      </p:pic>
      <p:sp>
        <p:nvSpPr>
          <p:cNvPr id="3" name="Rectangle 2"/>
          <p:cNvSpPr/>
          <p:nvPr/>
        </p:nvSpPr>
        <p:spPr>
          <a:xfrm>
            <a:off x="674254" y="846001"/>
            <a:ext cx="11083636" cy="5262979"/>
          </a:xfrm>
          <a:prstGeom prst="rect">
            <a:avLst/>
          </a:prstGeom>
          <a:ln w="57150"/>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en-US" sz="2800" b="1" dirty="0" smtClean="0">
                <a:solidFill>
                  <a:srgbClr val="FF0000"/>
                </a:solidFill>
                <a:latin typeface="Times New Roman" panose="02020603050405020304" pitchFamily="18" charset="0"/>
                <a:cs typeface="Times New Roman" panose="02020603050405020304" pitchFamily="18" charset="0"/>
              </a:rPr>
              <a:t>b/ </a:t>
            </a:r>
            <a:r>
              <a:rPr lang="en-US" sz="2800" b="1" dirty="0" err="1" smtClean="0">
                <a:solidFill>
                  <a:srgbClr val="FF0000"/>
                </a:solidFill>
                <a:latin typeface="Times New Roman" panose="02020603050405020304" pitchFamily="18" charset="0"/>
                <a:cs typeface="Times New Roman" panose="02020603050405020304" pitchFamily="18" charset="0"/>
              </a:rPr>
              <a:t>Lập</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dàn</a:t>
            </a:r>
            <a:r>
              <a:rPr lang="en-US" sz="2800" b="1" dirty="0" smtClean="0">
                <a:solidFill>
                  <a:srgbClr val="FF0000"/>
                </a:solidFill>
                <a:latin typeface="Times New Roman" panose="02020603050405020304" pitchFamily="18" charset="0"/>
                <a:cs typeface="Times New Roman" panose="02020603050405020304" pitchFamily="18" charset="0"/>
              </a:rPr>
              <a:t> ý</a:t>
            </a:r>
          </a:p>
          <a:p>
            <a:pPr>
              <a:lnSpc>
                <a:spcPct val="150000"/>
              </a:lnSpc>
            </a:pPr>
            <a:r>
              <a:rPr lang="en-US" sz="2800"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Mở</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Chào hỏi, n</a:t>
            </a:r>
            <a:r>
              <a:rPr lang="en-US" sz="2800" dirty="0" err="1">
                <a:latin typeface="Times New Roman" panose="02020603050405020304" pitchFamily="18" charset="0"/>
                <a:cs typeface="Times New Roman" panose="02020603050405020304" pitchFamily="18" charset="0"/>
              </a:rPr>
              <a:t>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Nội dung 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quan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a:t>
            </a:r>
          </a:p>
          <a:p>
            <a:pPr>
              <a:lnSpc>
                <a:spcPct val="150000"/>
              </a:lnSpc>
            </a:pPr>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khích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8614383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54982"/>
          </a:xfrm>
          <a:prstGeom prst="rect">
            <a:avLst/>
          </a:prstGeom>
        </p:spPr>
      </p:pic>
      <p:sp>
        <p:nvSpPr>
          <p:cNvPr id="3" name="Rectangle 2"/>
          <p:cNvSpPr/>
          <p:nvPr/>
        </p:nvSpPr>
        <p:spPr>
          <a:xfrm>
            <a:off x="720436" y="561564"/>
            <a:ext cx="11083636" cy="5831853"/>
          </a:xfrm>
          <a:prstGeom prst="rect">
            <a:avLst/>
          </a:prstGeom>
          <a:ln w="57150"/>
        </p:spPr>
        <p:style>
          <a:lnRef idx="2">
            <a:schemeClr val="accent4"/>
          </a:lnRef>
          <a:fillRef idx="1">
            <a:schemeClr val="lt1"/>
          </a:fillRef>
          <a:effectRef idx="0">
            <a:schemeClr val="accent4"/>
          </a:effectRef>
          <a:fontRef idx="minor">
            <a:schemeClr val="dk1"/>
          </a:fontRef>
        </p:style>
        <p:txBody>
          <a:bodyPr wrap="square">
            <a:spAutoFit/>
          </a:bodyPr>
          <a:lstStyle/>
          <a:p>
            <a:pPr algn="just">
              <a:lnSpc>
                <a:spcPct val="150000"/>
              </a:lnSpc>
            </a:pPr>
            <a:r>
              <a:rPr lang="vi-VN" sz="2800" b="1" dirty="0">
                <a:latin typeface="Times New Roman" panose="02020603050405020304" pitchFamily="18" charset="0"/>
                <a:cs typeface="Times New Roman" panose="02020603050405020304" pitchFamily="18" charset="0"/>
              </a:rPr>
              <a:t>c) Nói và nghe: </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Sử dụng thẻ ghi chú để tóm tắt những từ ngữ quan trọng và sắp xếp các thẻ theo thứ tự trình bày.</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Trích dẫn một số câu văn, câu thơ, lời thoại giữa các nhân vật, chi tiết, hình ảnh, sự việc...trong cuốn sách và sử dụng các phương tiện trực quan như: hình ảnh, âm thanh, hoặc video clip, sơ đồ,...</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Sử dụng cách xưng hô, ngữ điệu, cao độ, âm lượng, tốc độ và các phương tiện phi ngôn ngữ phù hợp, thể hiện sự tương tác người nghe sau khi nói.</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vi-VN" sz="2800" dirty="0">
                <a:latin typeface="Times New Roman" panose="02020603050405020304" pitchFamily="18" charset="0"/>
                <a:cs typeface="Times New Roman" panose="02020603050405020304" pitchFamily="18" charset="0"/>
              </a:rPr>
              <a:t>+ Dự kiến một sô vấn đề mà người nghe có thể trao đổi về cuốn sách</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57363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954982"/>
          </a:xfrm>
          <a:prstGeom prst="rect">
            <a:avLst/>
          </a:prstGeom>
        </p:spPr>
      </p:pic>
      <p:sp>
        <p:nvSpPr>
          <p:cNvPr id="3" name="Rectangle 2"/>
          <p:cNvSpPr/>
          <p:nvPr/>
        </p:nvSpPr>
        <p:spPr>
          <a:xfrm>
            <a:off x="2027381" y="1706873"/>
            <a:ext cx="8137236" cy="2031325"/>
          </a:xfrm>
          <a:prstGeom prst="rect">
            <a:avLst/>
          </a:prstGeom>
          <a:ln w="57150"/>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50000"/>
              </a:lnSpc>
            </a:pPr>
            <a:r>
              <a:rPr lang="vi-VN" sz="2800" b="1" dirty="0">
                <a:latin typeface="Times New Roman" panose="02020603050405020304" pitchFamily="18" charset="0"/>
                <a:cs typeface="Times New Roman" panose="02020603050405020304" pitchFamily="18" charset="0"/>
              </a:rPr>
              <a:t>d) Kiểm tra chỉnh sửa</a:t>
            </a:r>
            <a:endParaRPr lang="en-US" sz="2800" dirty="0">
              <a:latin typeface="Times New Roman" panose="02020603050405020304" pitchFamily="18" charset="0"/>
              <a:cs typeface="Times New Roman" panose="02020603050405020304" pitchFamily="18" charset="0"/>
            </a:endParaRPr>
          </a:p>
          <a:p>
            <a:pPr>
              <a:lnSpc>
                <a:spcPct val="150000"/>
              </a:lnSpc>
            </a:pPr>
            <a:r>
              <a:rPr lang="vi-VN" sz="2800" dirty="0">
                <a:latin typeface="Times New Roman" panose="02020603050405020304" pitchFamily="18" charset="0"/>
                <a:cs typeface="Times New Roman" panose="02020603050405020304" pitchFamily="18" charset="0"/>
              </a:rPr>
              <a:t>Sử dụng bảng kiểm để tự đánh giá bài giới thiệu sách của mình và của các bạn</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3575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81577113"/>
              </p:ext>
            </p:extLst>
          </p:nvPr>
        </p:nvGraphicFramePr>
        <p:xfrm>
          <a:off x="434109" y="895389"/>
          <a:ext cx="11323782" cy="4992624"/>
        </p:xfrm>
        <a:graphic>
          <a:graphicData uri="http://schemas.openxmlformats.org/drawingml/2006/table">
            <a:tbl>
              <a:tblPr firstRow="1" firstCol="1" bandRow="1">
                <a:tableStyleId>{ED083AE6-46FA-4A59-8FB0-9F97EB10719F}</a:tableStyleId>
              </a:tblPr>
              <a:tblGrid>
                <a:gridCol w="1228436">
                  <a:extLst>
                    <a:ext uri="{9D8B030D-6E8A-4147-A177-3AD203B41FA5}">
                      <a16:colId xmlns:a16="http://schemas.microsoft.com/office/drawing/2014/main" val="2389341394"/>
                    </a:ext>
                  </a:extLst>
                </a:gridCol>
                <a:gridCol w="8654473">
                  <a:extLst>
                    <a:ext uri="{9D8B030D-6E8A-4147-A177-3AD203B41FA5}">
                      <a16:colId xmlns:a16="http://schemas.microsoft.com/office/drawing/2014/main" val="2054752840"/>
                    </a:ext>
                  </a:extLst>
                </a:gridCol>
                <a:gridCol w="766618">
                  <a:extLst>
                    <a:ext uri="{9D8B030D-6E8A-4147-A177-3AD203B41FA5}">
                      <a16:colId xmlns:a16="http://schemas.microsoft.com/office/drawing/2014/main" val="3062821713"/>
                    </a:ext>
                  </a:extLst>
                </a:gridCol>
                <a:gridCol w="674255">
                  <a:extLst>
                    <a:ext uri="{9D8B030D-6E8A-4147-A177-3AD203B41FA5}">
                      <a16:colId xmlns:a16="http://schemas.microsoft.com/office/drawing/2014/main" val="2516968377"/>
                    </a:ext>
                  </a:extLst>
                </a:gridCol>
              </a:tblGrid>
              <a:tr h="197492">
                <a:tc gridSpan="4">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Bảng kiểm kĩ năng trình bày, giới thiệu một cuốn sách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6372599"/>
                  </a:ext>
                </a:extLst>
              </a:tr>
              <a:tr h="197492">
                <a:tc gridSpan="2">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Tiêu chí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hMerge="1">
                  <a:txBody>
                    <a:bodyPr/>
                    <a:lstStyle/>
                    <a:p>
                      <a:endParaRPr lang="en-US"/>
                    </a:p>
                  </a:txBody>
                  <a:tcPr/>
                </a:tc>
                <a:tc>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Đạt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gn="ctr">
                        <a:lnSpc>
                          <a:spcPct val="130000"/>
                        </a:lnSpc>
                        <a:spcAft>
                          <a:spcPts val="0"/>
                        </a:spcAft>
                      </a:pPr>
                      <a:r>
                        <a:rPr lang="en-US" sz="2800" dirty="0" smtClean="0">
                          <a:effectLst/>
                          <a:latin typeface="Times New Roman" panose="02020603050405020304" pitchFamily="18" charset="0"/>
                          <a:cs typeface="Times New Roman" panose="02020603050405020304" pitchFamily="18" charset="0"/>
                        </a:rPr>
                        <a:t>CĐ</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2039704893"/>
                  </a:ext>
                </a:extLst>
              </a:tr>
              <a:tr h="394983">
                <a:tc rowSpan="3">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Mở đầu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Chào người nghe và tự giới thiệu ngắn gọn về bản thân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3432060982"/>
                  </a:ext>
                </a:extLst>
              </a:tr>
              <a:tr h="394983">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Giới thiệu cuốn sách: tên tác phẩm, thể loại, tên tác giả, tên nhà xuất bản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3641704951"/>
                  </a:ext>
                </a:extLst>
              </a:tr>
              <a:tr h="204016">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Cảm nhận/ấn tượng nổi bật về cuốn sách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803469826"/>
                  </a:ext>
                </a:extLst>
              </a:tr>
              <a:tr h="197492">
                <a:tc rowSpan="3">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Nội dung chính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Tóm tắt ngắn gọn nội dung cuốn sách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1463758353"/>
                  </a:ext>
                </a:extLst>
              </a:tr>
              <a:tr h="394983">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Trình bày nhận xét, đánh giá về hình thức nghệ thuật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1541684482"/>
                  </a:ext>
                </a:extLst>
              </a:tr>
              <a:tr h="197492">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Nêu ý nghĩa, giá trị của cuốn sách...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1654717193"/>
                  </a:ext>
                </a:extLst>
              </a:tr>
            </a:tbl>
          </a:graphicData>
        </a:graphic>
      </p:graphicFrame>
    </p:spTree>
    <p:extLst>
      <p:ext uri="{BB962C8B-B14F-4D97-AF65-F5344CB8AC3E}">
        <p14:creationId xmlns:p14="http://schemas.microsoft.com/office/powerpoint/2010/main" val="1524059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26945103"/>
              </p:ext>
            </p:extLst>
          </p:nvPr>
        </p:nvGraphicFramePr>
        <p:xfrm>
          <a:off x="387927" y="276553"/>
          <a:ext cx="11323782" cy="6046724"/>
        </p:xfrm>
        <a:graphic>
          <a:graphicData uri="http://schemas.openxmlformats.org/drawingml/2006/table">
            <a:tbl>
              <a:tblPr firstRow="1" firstCol="1" bandRow="1">
                <a:tableStyleId>{ED083AE6-46FA-4A59-8FB0-9F97EB10719F}</a:tableStyleId>
              </a:tblPr>
              <a:tblGrid>
                <a:gridCol w="1838037">
                  <a:extLst>
                    <a:ext uri="{9D8B030D-6E8A-4147-A177-3AD203B41FA5}">
                      <a16:colId xmlns:a16="http://schemas.microsoft.com/office/drawing/2014/main" val="2389341394"/>
                    </a:ext>
                  </a:extLst>
                </a:gridCol>
                <a:gridCol w="8044872">
                  <a:extLst>
                    <a:ext uri="{9D8B030D-6E8A-4147-A177-3AD203B41FA5}">
                      <a16:colId xmlns:a16="http://schemas.microsoft.com/office/drawing/2014/main" val="2054752840"/>
                    </a:ext>
                  </a:extLst>
                </a:gridCol>
                <a:gridCol w="766618">
                  <a:extLst>
                    <a:ext uri="{9D8B030D-6E8A-4147-A177-3AD203B41FA5}">
                      <a16:colId xmlns:a16="http://schemas.microsoft.com/office/drawing/2014/main" val="3062821713"/>
                    </a:ext>
                  </a:extLst>
                </a:gridCol>
                <a:gridCol w="674255">
                  <a:extLst>
                    <a:ext uri="{9D8B030D-6E8A-4147-A177-3AD203B41FA5}">
                      <a16:colId xmlns:a16="http://schemas.microsoft.com/office/drawing/2014/main" val="2516968377"/>
                    </a:ext>
                  </a:extLst>
                </a:gridCol>
              </a:tblGrid>
              <a:tr h="197492">
                <a:tc gridSpan="4">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Bảng kiểm kĩ năng trình bày, giới thiệu một cuốn sách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6372599"/>
                  </a:ext>
                </a:extLst>
              </a:tr>
              <a:tr h="197492">
                <a:tc gridSpan="2">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Tiêu chí</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hMerge="1">
                  <a:txBody>
                    <a:bodyPr/>
                    <a:lstStyle/>
                    <a:p>
                      <a:endParaRPr lang="en-US"/>
                    </a:p>
                  </a:txBody>
                  <a:tcPr/>
                </a:tc>
                <a:tc>
                  <a:txBody>
                    <a:bodyPr/>
                    <a:lstStyle/>
                    <a:p>
                      <a:pPr algn="ctr">
                        <a:lnSpc>
                          <a:spcPct val="130000"/>
                        </a:lnSpc>
                        <a:spcAft>
                          <a:spcPts val="0"/>
                        </a:spcAft>
                      </a:pPr>
                      <a:r>
                        <a:rPr lang="vi-VN" sz="2800">
                          <a:effectLst/>
                          <a:latin typeface="Times New Roman" panose="02020603050405020304" pitchFamily="18" charset="0"/>
                          <a:cs typeface="Times New Roman" panose="02020603050405020304" pitchFamily="18" charset="0"/>
                        </a:rPr>
                        <a:t>Đạt</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gn="ctr">
                        <a:lnSpc>
                          <a:spcPct val="130000"/>
                        </a:lnSpc>
                        <a:spcAft>
                          <a:spcPts val="0"/>
                        </a:spcAft>
                      </a:pPr>
                      <a:r>
                        <a:rPr lang="en-US" sz="2800" dirty="0" smtClean="0">
                          <a:effectLst/>
                          <a:latin typeface="Times New Roman" panose="02020603050405020304" pitchFamily="18" charset="0"/>
                          <a:cs typeface="Times New Roman" panose="02020603050405020304" pitchFamily="18" charset="0"/>
                        </a:rPr>
                        <a:t>CĐ</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2039704893"/>
                  </a:ext>
                </a:extLst>
              </a:tr>
              <a:tr h="197492">
                <a:tc rowSpan="3">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Kết thúc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Tóm tắt nội dung trình bày</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1770102694"/>
                  </a:ext>
                </a:extLst>
              </a:tr>
              <a:tr h="197492">
                <a:tc vMerge="1">
                  <a:txBody>
                    <a:bodyPr/>
                    <a:lstStyle/>
                    <a:p>
                      <a:endParaRPr lang="en-US"/>
                    </a:p>
                  </a:txBody>
                  <a:tcPr/>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Khích lệ độc giả đọc cuốn sách</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581243806"/>
                  </a:ext>
                </a:extLst>
              </a:tr>
              <a:tr h="197492">
                <a:tc vMerge="1">
                  <a:txBody>
                    <a:bodyPr/>
                    <a:lstStyle/>
                    <a:p>
                      <a:endParaRPr lang="en-US"/>
                    </a:p>
                  </a:txBody>
                  <a:tcPr/>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Cảm ơn và chào kết thúc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619130744"/>
                  </a:ext>
                </a:extLst>
              </a:tr>
              <a:tr h="394983">
                <a:tc rowSpan="4">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Kĩ năng trình bày, tương tác với người nghe</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Tương tác với người nghe trong quá trình nói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295323969"/>
                  </a:ext>
                </a:extLst>
              </a:tr>
              <a:tr h="394983">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Diễn đạt rõ ràng, rành mạch, đáp ứng yêu cầu bài nói.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3135409172"/>
                  </a:ext>
                </a:extLst>
              </a:tr>
              <a:tr h="394983">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Kết hợp hiệu quả các phương tiện ngôn ngữ để làm rõ nội dung trình bày</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2079915256"/>
                  </a:ext>
                </a:extLst>
              </a:tr>
              <a:tr h="394983">
                <a:tc vMerge="1">
                  <a:txBody>
                    <a:bodyPr/>
                    <a:lstStyle/>
                    <a:p>
                      <a:endParaRPr lang="en-US"/>
                    </a:p>
                  </a:txBody>
                  <a:tcPr/>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Phản hồi thỏa đáng những câu hỏi, ý kiến của người nghe.</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a:effectLst/>
                          <a:latin typeface="Times New Roman" panose="02020603050405020304" pitchFamily="18" charset="0"/>
                          <a:cs typeface="Times New Roman" panose="02020603050405020304" pitchFamily="18" charset="0"/>
                        </a:rPr>
                        <a:t> </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tc>
                  <a:txBody>
                    <a:bodyPr/>
                    <a:lstStyle/>
                    <a:p>
                      <a:pPr>
                        <a:lnSpc>
                          <a:spcPct val="130000"/>
                        </a:lnSpc>
                        <a:spcAft>
                          <a:spcPts val="0"/>
                        </a:spcAft>
                      </a:pPr>
                      <a:r>
                        <a:rPr lang="vi-VN" sz="2800" dirty="0">
                          <a:effectLst/>
                          <a:latin typeface="Times New Roman" panose="02020603050405020304" pitchFamily="18"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2586" marR="52586" marT="0" marB="0"/>
                </a:tc>
                <a:extLst>
                  <a:ext uri="{0D108BD9-81ED-4DB2-BD59-A6C34878D82A}">
                    <a16:rowId xmlns:a16="http://schemas.microsoft.com/office/drawing/2014/main" val="3195564216"/>
                  </a:ext>
                </a:extLst>
              </a:tr>
            </a:tbl>
          </a:graphicData>
        </a:graphic>
      </p:graphicFrame>
    </p:spTree>
    <p:extLst>
      <p:ext uri="{BB962C8B-B14F-4D97-AF65-F5344CB8AC3E}">
        <p14:creationId xmlns:p14="http://schemas.microsoft.com/office/powerpoint/2010/main" val="3459614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693236" cy="6814173"/>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r>
              <a:rPr lang="en-US" sz="2400" b="1" dirty="0">
                <a:solidFill>
                  <a:srgbClr val="FF0000"/>
                </a:solidFill>
                <a:latin typeface="Times New Roman" panose="02020603050405020304" pitchFamily="18" charset="0"/>
                <a:ea typeface="Calibri" panose="020F0502020204030204" pitchFamily="34" charset="0"/>
              </a:rPr>
              <a:t>PHIẾU GHI CHÉP PHẦN NGHE GIỚI THIỆU VỀ MỘT CUỐN SÁCH</a:t>
            </a:r>
            <a:endParaRPr lang="en-US" sz="2400" dirty="0">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r>
              <a:rPr lang="en-US" sz="2400" b="1" dirty="0" err="1">
                <a:solidFill>
                  <a:srgbClr val="0D0D0D"/>
                </a:solidFill>
                <a:latin typeface="Times New Roman" panose="02020603050405020304" pitchFamily="18" charset="0"/>
                <a:ea typeface="Calibri" panose="020F0502020204030204" pitchFamily="34" charset="0"/>
              </a:rPr>
              <a:t>Đề</a:t>
            </a:r>
            <a:r>
              <a:rPr lang="en-US" sz="2400" b="1" dirty="0">
                <a:solidFill>
                  <a:srgbClr val="0D0D0D"/>
                </a:solidFill>
                <a:latin typeface="Times New Roman" panose="02020603050405020304" pitchFamily="18" charset="0"/>
                <a:ea typeface="Calibri" panose="020F0502020204030204" pitchFamily="34" charset="0"/>
              </a:rPr>
              <a:t> </a:t>
            </a:r>
            <a:r>
              <a:rPr lang="en-US" sz="2400" b="1" dirty="0" err="1">
                <a:solidFill>
                  <a:srgbClr val="0D0D0D"/>
                </a:solidFill>
                <a:latin typeface="Times New Roman" panose="02020603050405020304" pitchFamily="18" charset="0"/>
                <a:ea typeface="Calibri" panose="020F0502020204030204" pitchFamily="34" charset="0"/>
              </a:rPr>
              <a:t>tài</a:t>
            </a:r>
            <a:r>
              <a:rPr lang="en-US" sz="2400" b="1" dirty="0">
                <a:solidFill>
                  <a:srgbClr val="0D0D0D"/>
                </a:solidFill>
                <a:latin typeface="Times New Roman" panose="02020603050405020304" pitchFamily="18" charset="0"/>
                <a:ea typeface="Calibri" panose="020F0502020204030204" pitchFamily="34" charset="0"/>
              </a:rPr>
              <a:t> </a:t>
            </a:r>
            <a:r>
              <a:rPr lang="en-US" sz="2400" b="1" dirty="0" err="1">
                <a:solidFill>
                  <a:srgbClr val="0D0D0D"/>
                </a:solidFill>
                <a:latin typeface="Times New Roman" panose="02020603050405020304" pitchFamily="18" charset="0"/>
                <a:ea typeface="Calibri" panose="020F0502020204030204" pitchFamily="34" charset="0"/>
              </a:rPr>
              <a:t>bài</a:t>
            </a:r>
            <a:r>
              <a:rPr lang="en-US" sz="2400" b="1" dirty="0">
                <a:solidFill>
                  <a:srgbClr val="0D0D0D"/>
                </a:solidFill>
                <a:latin typeface="Times New Roman" panose="02020603050405020304" pitchFamily="18" charset="0"/>
                <a:ea typeface="Calibri" panose="020F0502020204030204" pitchFamily="34" charset="0"/>
              </a:rPr>
              <a:t> </a:t>
            </a:r>
            <a:r>
              <a:rPr lang="en-US" sz="2400" b="1" dirty="0" err="1">
                <a:solidFill>
                  <a:srgbClr val="0D0D0D"/>
                </a:solidFill>
                <a:latin typeface="Times New Roman" panose="02020603050405020304" pitchFamily="18" charset="0"/>
                <a:ea typeface="Calibri" panose="020F0502020204030204" pitchFamily="34" charset="0"/>
              </a:rPr>
              <a:t>nói</a:t>
            </a:r>
            <a:r>
              <a:rPr lang="en-US" sz="2400" b="1" dirty="0">
                <a:solidFill>
                  <a:srgbClr val="0D0D0D"/>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b="1" dirty="0" err="1">
                <a:solidFill>
                  <a:srgbClr val="0D0D0D"/>
                </a:solidFill>
                <a:latin typeface="Times New Roman" panose="02020603050405020304" pitchFamily="18" charset="0"/>
                <a:ea typeface="Calibri" panose="020F0502020204030204" pitchFamily="34" charset="0"/>
              </a:rPr>
              <a:t>Người</a:t>
            </a:r>
            <a:r>
              <a:rPr lang="en-US" sz="2400" b="1" dirty="0">
                <a:solidFill>
                  <a:srgbClr val="0D0D0D"/>
                </a:solidFill>
                <a:latin typeface="Times New Roman" panose="02020603050405020304" pitchFamily="18" charset="0"/>
                <a:ea typeface="Calibri" panose="020F0502020204030204" pitchFamily="34" charset="0"/>
              </a:rPr>
              <a:t> </a:t>
            </a:r>
            <a:r>
              <a:rPr lang="en-US" sz="2400" b="1" dirty="0" err="1">
                <a:solidFill>
                  <a:srgbClr val="0D0D0D"/>
                </a:solidFill>
                <a:latin typeface="Times New Roman" panose="02020603050405020304" pitchFamily="18" charset="0"/>
                <a:ea typeface="Calibri" panose="020F0502020204030204" pitchFamily="34" charset="0"/>
              </a:rPr>
              <a:t>nói</a:t>
            </a:r>
            <a:r>
              <a:rPr lang="en-US" sz="2400" b="1" dirty="0">
                <a:solidFill>
                  <a:srgbClr val="0D0D0D"/>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b="1" dirty="0" err="1">
                <a:solidFill>
                  <a:srgbClr val="0D0D0D"/>
                </a:solidFill>
                <a:latin typeface="Times New Roman" panose="02020603050405020304" pitchFamily="18" charset="0"/>
                <a:ea typeface="Calibri" panose="020F0502020204030204" pitchFamily="34" charset="0"/>
              </a:rPr>
              <a:t>Người</a:t>
            </a:r>
            <a:r>
              <a:rPr lang="en-US" sz="2400" b="1" dirty="0">
                <a:solidFill>
                  <a:srgbClr val="0D0D0D"/>
                </a:solidFill>
                <a:latin typeface="Times New Roman" panose="02020603050405020304" pitchFamily="18" charset="0"/>
                <a:ea typeface="Calibri" panose="020F0502020204030204" pitchFamily="34" charset="0"/>
              </a:rPr>
              <a:t> </a:t>
            </a:r>
            <a:r>
              <a:rPr lang="en-US" sz="2400" b="1" dirty="0" err="1">
                <a:solidFill>
                  <a:srgbClr val="0D0D0D"/>
                </a:solidFill>
                <a:latin typeface="Times New Roman" panose="02020603050405020304" pitchFamily="18" charset="0"/>
                <a:ea typeface="Calibri" panose="020F0502020204030204" pitchFamily="34" charset="0"/>
              </a:rPr>
              <a:t>nghe</a:t>
            </a:r>
            <a:r>
              <a:rPr lang="en-US" sz="2400" b="1" dirty="0">
                <a:solidFill>
                  <a:srgbClr val="0D0D0D"/>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b="1" dirty="0">
                <a:solidFill>
                  <a:srgbClr val="7030A0"/>
                </a:solidFill>
                <a:latin typeface="Times New Roman" panose="02020603050405020304" pitchFamily="18" charset="0"/>
                <a:ea typeface="Calibri" panose="020F0502020204030204" pitchFamily="34" charset="0"/>
              </a:rPr>
              <a:t>*</a:t>
            </a:r>
            <a:r>
              <a:rPr lang="en-US" sz="2400" b="1" dirty="0" err="1">
                <a:solidFill>
                  <a:srgbClr val="7030A0"/>
                </a:solidFill>
                <a:latin typeface="Times New Roman" panose="02020603050405020304" pitchFamily="18" charset="0"/>
                <a:ea typeface="Calibri" panose="020F0502020204030204" pitchFamily="34" charset="0"/>
              </a:rPr>
              <a:t>Nhận</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xét</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về</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nội</a:t>
            </a:r>
            <a:r>
              <a:rPr lang="en-US" sz="2400" b="1" dirty="0">
                <a:solidFill>
                  <a:srgbClr val="7030A0"/>
                </a:solidFill>
                <a:latin typeface="Times New Roman" panose="02020603050405020304" pitchFamily="18" charset="0"/>
                <a:ea typeface="Calibri" panose="020F0502020204030204" pitchFamily="34" charset="0"/>
              </a:rPr>
              <a:t> dung </a:t>
            </a:r>
            <a:r>
              <a:rPr lang="en-US" sz="2400" b="1" dirty="0" err="1">
                <a:solidFill>
                  <a:srgbClr val="7030A0"/>
                </a:solidFill>
                <a:latin typeface="Times New Roman" panose="02020603050405020304" pitchFamily="18" charset="0"/>
                <a:ea typeface="Calibri" panose="020F0502020204030204" pitchFamily="34" charset="0"/>
              </a:rPr>
              <a:t>và</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cách</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thức</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thuyết</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trình</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của</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bài</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nói</a:t>
            </a:r>
            <a:r>
              <a:rPr lang="en-US" sz="2400" b="1" dirty="0">
                <a:solidFill>
                  <a:srgbClr val="7030A0"/>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Người</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nghe</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trả</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lời</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các</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câu</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hỏi</a:t>
            </a:r>
            <a:r>
              <a:rPr lang="en-US" sz="2400" dirty="0">
                <a:solidFill>
                  <a:srgbClr val="0D0D0D"/>
                </a:solidFill>
                <a:latin typeface="Times New Roman" panose="02020603050405020304" pitchFamily="18" charset="0"/>
                <a:ea typeface="Calibri" panose="020F0502020204030204" pitchFamily="34" charset="0"/>
              </a:rPr>
              <a:t> </a:t>
            </a:r>
            <a:r>
              <a:rPr lang="en-US" sz="2400" dirty="0" err="1">
                <a:solidFill>
                  <a:srgbClr val="0D0D0D"/>
                </a:solidFill>
                <a:latin typeface="Times New Roman" panose="02020603050405020304" pitchFamily="18" charset="0"/>
                <a:ea typeface="Calibri" panose="020F0502020204030204" pitchFamily="34" charset="0"/>
              </a:rPr>
              <a:t>sau</a:t>
            </a:r>
            <a:r>
              <a:rPr lang="en-US" sz="2400" dirty="0">
                <a:solidFill>
                  <a:srgbClr val="0D0D0D"/>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Bài</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giới</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thiệu</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có</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đảm</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bảo</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đầy</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đủ</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các</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bước</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trong</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dàn</a:t>
            </a:r>
            <a:r>
              <a:rPr lang="en-US" sz="2400" i="1" dirty="0">
                <a:solidFill>
                  <a:srgbClr val="0D0D0D"/>
                </a:solidFill>
                <a:latin typeface="Times New Roman" panose="02020603050405020304" pitchFamily="18" charset="0"/>
                <a:ea typeface="Calibri" panose="020F0502020204030204" pitchFamily="34" charset="0"/>
              </a:rPr>
              <a:t> ý </a:t>
            </a:r>
            <a:r>
              <a:rPr lang="en-US" sz="2400" i="1" dirty="0" err="1">
                <a:solidFill>
                  <a:srgbClr val="0D0D0D"/>
                </a:solidFill>
                <a:latin typeface="Times New Roman" panose="02020603050405020304" pitchFamily="18" charset="0"/>
                <a:ea typeface="Calibri" panose="020F0502020204030204" pitchFamily="34" charset="0"/>
              </a:rPr>
              <a:t>chung</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chưa</a:t>
            </a:r>
            <a:r>
              <a:rPr lang="en-US" sz="2400" i="1" dirty="0">
                <a:solidFill>
                  <a:srgbClr val="0D0D0D"/>
                </a:solidFill>
                <a:latin typeface="Times New Roman" panose="02020603050405020304" pitchFamily="18" charset="0"/>
                <a:ea typeface="Calibri" panose="020F0502020204030204" pitchFamily="34" charset="0"/>
              </a:rPr>
              <a:t>?</a:t>
            </a:r>
            <a:r>
              <a:rPr lang="en-US" sz="2400" dirty="0">
                <a:solidFill>
                  <a:srgbClr val="0D0D0D"/>
                </a:solidFill>
                <a:latin typeface="Times New Roman" panose="02020603050405020304" pitchFamily="18" charset="0"/>
                <a:ea typeface="Calibri" panose="020F0502020204030204" pitchFamily="34" charset="0"/>
              </a:rPr>
              <a:t> </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dirty="0" smtClean="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Nội</a:t>
            </a:r>
            <a:r>
              <a:rPr lang="en-US" sz="2400" i="1" dirty="0">
                <a:solidFill>
                  <a:srgbClr val="0D0D0D"/>
                </a:solidFill>
                <a:latin typeface="Times New Roman" panose="02020603050405020304" pitchFamily="18" charset="0"/>
                <a:ea typeface="Calibri" panose="020F0502020204030204" pitchFamily="34" charset="0"/>
              </a:rPr>
              <a:t> dung </a:t>
            </a:r>
            <a:r>
              <a:rPr lang="en-US" sz="2400" i="1" dirty="0" err="1">
                <a:solidFill>
                  <a:srgbClr val="0D0D0D"/>
                </a:solidFill>
                <a:latin typeface="Times New Roman" panose="02020603050405020304" pitchFamily="18" charset="0"/>
                <a:ea typeface="Calibri" panose="020F0502020204030204" pitchFamily="34" charset="0"/>
              </a:rPr>
              <a:t>trình</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bày</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của</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bài</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giới</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thiệu</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có</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hấp</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dẫn</a:t>
            </a:r>
            <a:r>
              <a:rPr lang="en-US" sz="2400" i="1" dirty="0">
                <a:solidFill>
                  <a:srgbClr val="0D0D0D"/>
                </a:solidFill>
                <a:latin typeface="Times New Roman" panose="02020603050405020304" pitchFamily="18" charset="0"/>
                <a:ea typeface="Calibri" panose="020F0502020204030204" pitchFamily="34" charset="0"/>
              </a:rPr>
              <a:t> </a:t>
            </a:r>
            <a:r>
              <a:rPr lang="en-US" sz="2400" i="1" dirty="0" err="1">
                <a:solidFill>
                  <a:srgbClr val="0D0D0D"/>
                </a:solidFill>
                <a:latin typeface="Times New Roman" panose="02020603050405020304" pitchFamily="18" charset="0"/>
                <a:ea typeface="Calibri" panose="020F0502020204030204" pitchFamily="34" charset="0"/>
              </a:rPr>
              <a:t>không</a:t>
            </a:r>
            <a:r>
              <a:rPr lang="en-US" sz="2400" i="1" dirty="0">
                <a:solidFill>
                  <a:srgbClr val="0D0D0D"/>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i="1" dirty="0" smtClean="0">
                <a:solidFill>
                  <a:srgbClr val="000000"/>
                </a:solidFill>
                <a:latin typeface="Times New Roman" panose="02020603050405020304" pitchFamily="18" charset="0"/>
                <a:ea typeface="Calibri" panose="020F0502020204030204" pitchFamily="34" charset="0"/>
              </a:rPr>
              <a:t>+ </a:t>
            </a:r>
            <a:r>
              <a:rPr lang="vi-VN" sz="2400" i="1" dirty="0">
                <a:solidFill>
                  <a:srgbClr val="000000"/>
                </a:solidFill>
                <a:latin typeface="Times New Roman" panose="02020603050405020304" pitchFamily="18" charset="0"/>
                <a:ea typeface="Calibri" panose="020F0502020204030204" pitchFamily="34" charset="0"/>
              </a:rPr>
              <a:t>Người nói có ý kiến nhận xét, đánh giá như thế nào về </a:t>
            </a:r>
            <a:r>
              <a:rPr lang="en-US" sz="2400" i="1" dirty="0" err="1">
                <a:solidFill>
                  <a:srgbClr val="000000"/>
                </a:solidFill>
                <a:latin typeface="Times New Roman" panose="02020603050405020304" pitchFamily="18" charset="0"/>
                <a:ea typeface="Calibri" panose="020F0502020204030204" pitchFamily="34" charset="0"/>
              </a:rPr>
              <a:t>cuốn</a:t>
            </a:r>
            <a:r>
              <a:rPr lang="en-US" sz="2400" i="1" dirty="0">
                <a:solidFill>
                  <a:srgbClr val="000000"/>
                </a:solidFill>
                <a:latin typeface="Times New Roman" panose="02020603050405020304" pitchFamily="18" charset="0"/>
                <a:ea typeface="Calibri" panose="020F0502020204030204" pitchFamily="34" charset="0"/>
              </a:rPr>
              <a:t> </a:t>
            </a:r>
            <a:r>
              <a:rPr lang="en-US" sz="2400" i="1" dirty="0" err="1">
                <a:solidFill>
                  <a:srgbClr val="000000"/>
                </a:solidFill>
                <a:latin typeface="Times New Roman" panose="02020603050405020304" pitchFamily="18" charset="0"/>
                <a:ea typeface="Calibri" panose="020F0502020204030204" pitchFamily="34" charset="0"/>
              </a:rPr>
              <a:t>sách</a:t>
            </a:r>
            <a:r>
              <a:rPr lang="vi-VN" sz="2400" i="1" dirty="0">
                <a:solidFill>
                  <a:srgbClr val="000000"/>
                </a:solidFill>
                <a:latin typeface="Times New Roman" panose="02020603050405020304" pitchFamily="18" charset="0"/>
                <a:ea typeface="Calibri" panose="020F0502020204030204" pitchFamily="34" charset="0"/>
              </a:rPr>
              <a:t>? Những ý kiến ấy có sức thuyết phục không</a:t>
            </a:r>
            <a:r>
              <a:rPr lang="en-US" sz="2400" i="1" dirty="0">
                <a:solidFill>
                  <a:srgbClr val="000000"/>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i="1" dirty="0" smtClean="0">
                <a:solidFill>
                  <a:srgbClr val="000000"/>
                </a:solidFill>
                <a:latin typeface="Times New Roman" panose="02020603050405020304" pitchFamily="18" charset="0"/>
                <a:ea typeface="Calibri" panose="020F0502020204030204" pitchFamily="34" charset="0"/>
              </a:rPr>
              <a:t>+ </a:t>
            </a:r>
            <a:r>
              <a:rPr lang="vi-VN" sz="2400" i="1" dirty="0">
                <a:solidFill>
                  <a:srgbClr val="000000"/>
                </a:solidFill>
                <a:latin typeface="Times New Roman" panose="02020603050405020304" pitchFamily="18" charset="0"/>
                <a:ea typeface="Calibri" panose="020F0502020204030204" pitchFamily="34" charset="0"/>
              </a:rPr>
              <a:t>Cách trình bày </a:t>
            </a:r>
            <a:r>
              <a:rPr lang="en-US" sz="2400" i="1" dirty="0" err="1">
                <a:solidFill>
                  <a:srgbClr val="000000"/>
                </a:solidFill>
                <a:latin typeface="Times New Roman" panose="02020603050405020304" pitchFamily="18" charset="0"/>
                <a:ea typeface="Calibri" panose="020F0502020204030204" pitchFamily="34" charset="0"/>
              </a:rPr>
              <a:t>bài</a:t>
            </a:r>
            <a:r>
              <a:rPr lang="en-US" sz="2400" i="1" dirty="0">
                <a:solidFill>
                  <a:srgbClr val="000000"/>
                </a:solidFill>
                <a:latin typeface="Times New Roman" panose="02020603050405020304" pitchFamily="18" charset="0"/>
                <a:ea typeface="Calibri" panose="020F0502020204030204" pitchFamily="34" charset="0"/>
              </a:rPr>
              <a:t> </a:t>
            </a:r>
            <a:r>
              <a:rPr lang="en-US" sz="2400" i="1" dirty="0" err="1">
                <a:solidFill>
                  <a:srgbClr val="000000"/>
                </a:solidFill>
                <a:latin typeface="Times New Roman" panose="02020603050405020304" pitchFamily="18" charset="0"/>
                <a:ea typeface="Calibri" panose="020F0502020204030204" pitchFamily="34" charset="0"/>
              </a:rPr>
              <a:t>giới</a:t>
            </a:r>
            <a:r>
              <a:rPr lang="en-US" sz="2400" i="1" dirty="0">
                <a:solidFill>
                  <a:srgbClr val="000000"/>
                </a:solidFill>
                <a:latin typeface="Times New Roman" panose="02020603050405020304" pitchFamily="18" charset="0"/>
                <a:ea typeface="Calibri" panose="020F0502020204030204" pitchFamily="34" charset="0"/>
              </a:rPr>
              <a:t> </a:t>
            </a:r>
            <a:r>
              <a:rPr lang="en-US" sz="2400" i="1" dirty="0" err="1">
                <a:solidFill>
                  <a:srgbClr val="000000"/>
                </a:solidFill>
                <a:latin typeface="Times New Roman" panose="02020603050405020304" pitchFamily="18" charset="0"/>
                <a:ea typeface="Calibri" panose="020F0502020204030204" pitchFamily="34" charset="0"/>
              </a:rPr>
              <a:t>thiệu</a:t>
            </a:r>
            <a:r>
              <a:rPr lang="vi-VN" sz="2400" i="1" dirty="0">
                <a:solidFill>
                  <a:srgbClr val="000000"/>
                </a:solidFill>
                <a:latin typeface="Times New Roman" panose="02020603050405020304" pitchFamily="18" charset="0"/>
                <a:ea typeface="Calibri" panose="020F0502020204030204" pitchFamily="34" charset="0"/>
              </a:rPr>
              <a:t> có rõ ràng mạch lạc không? Các phương tiện ngôn ngữ và phi ngôn ngữ có được sử dụng hiệu quả </a:t>
            </a:r>
            <a:r>
              <a:rPr lang="en-US" sz="2400" i="1" dirty="0" err="1">
                <a:solidFill>
                  <a:srgbClr val="000000"/>
                </a:solidFill>
                <a:latin typeface="Times New Roman" panose="02020603050405020304" pitchFamily="18" charset="0"/>
                <a:ea typeface="Calibri" panose="020F0502020204030204" pitchFamily="34" charset="0"/>
              </a:rPr>
              <a:t>không</a:t>
            </a:r>
            <a:r>
              <a:rPr lang="en-US" sz="2400" i="1" dirty="0">
                <a:solidFill>
                  <a:srgbClr val="000000"/>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b="1" dirty="0" smtClean="0">
                <a:solidFill>
                  <a:srgbClr val="7030A0"/>
                </a:solidFill>
                <a:latin typeface="Times New Roman" panose="02020603050405020304" pitchFamily="18" charset="0"/>
                <a:ea typeface="Calibri" panose="020F0502020204030204" pitchFamily="34" charset="0"/>
              </a:rPr>
              <a:t>*</a:t>
            </a:r>
            <a:r>
              <a:rPr lang="en-US" sz="2400" b="1" dirty="0" err="1">
                <a:solidFill>
                  <a:srgbClr val="7030A0"/>
                </a:solidFill>
                <a:latin typeface="Times New Roman" panose="02020603050405020304" pitchFamily="18" charset="0"/>
                <a:ea typeface="Calibri" panose="020F0502020204030204" pitchFamily="34" charset="0"/>
              </a:rPr>
              <a:t>Câu</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hỏi</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về</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những</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điểm</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còn</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băn</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khoăn</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muốn</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trao</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đổi</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để</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làm</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rõ</a:t>
            </a:r>
            <a:r>
              <a:rPr lang="en-US" sz="2400" b="1" dirty="0">
                <a:solidFill>
                  <a:srgbClr val="7030A0"/>
                </a:solidFill>
                <a:latin typeface="Times New Roman" panose="02020603050405020304" pitchFamily="18" charset="0"/>
                <a:ea typeface="Calibri" panose="020F0502020204030204" pitchFamily="34" charset="0"/>
              </a:rPr>
              <a:t> </a:t>
            </a:r>
            <a:r>
              <a:rPr lang="en-US" sz="2400" b="1" dirty="0" err="1">
                <a:solidFill>
                  <a:srgbClr val="7030A0"/>
                </a:solidFill>
                <a:latin typeface="Times New Roman" panose="02020603050405020304" pitchFamily="18" charset="0"/>
                <a:ea typeface="Calibri" panose="020F0502020204030204" pitchFamily="34" charset="0"/>
              </a:rPr>
              <a:t>thêm</a:t>
            </a:r>
            <a:r>
              <a:rPr lang="en-US" sz="2400" b="1" dirty="0">
                <a:solidFill>
                  <a:srgbClr val="7030A0"/>
                </a:solidFill>
                <a:latin typeface="Times New Roman" panose="02020603050405020304" pitchFamily="18" charset="0"/>
                <a:ea typeface="Calibri" panose="020F0502020204030204" pitchFamily="34" charset="0"/>
              </a:rPr>
              <a:t>:</a:t>
            </a:r>
            <a:endParaRPr lang="en-US" sz="2400" dirty="0">
              <a:latin typeface="Times New Roman" panose="02020603050405020304" pitchFamily="18" charset="0"/>
              <a:ea typeface="Times New Roman" panose="02020603050405020304" pitchFamily="18" charset="0"/>
            </a:endParaRPr>
          </a:p>
          <a:p>
            <a:pPr algn="just">
              <a:lnSpc>
                <a:spcPct val="130000"/>
              </a:lnSpc>
              <a:spcAft>
                <a:spcPts val="0"/>
              </a:spcAft>
              <a:tabLst>
                <a:tab pos="1386840" algn="l"/>
              </a:tabLst>
            </a:pPr>
            <a:r>
              <a:rPr lang="en-US" sz="2400" dirty="0">
                <a:solidFill>
                  <a:srgbClr val="0D0D0D"/>
                </a:solidFill>
                <a:latin typeface="Times New Roman" panose="02020603050405020304" pitchFamily="18" charset="0"/>
                <a:ea typeface="Calibri" panose="020F0502020204030204" pitchFamily="34" charset="0"/>
              </a:rPr>
              <a:t>…………………………………………………………………………….</a:t>
            </a:r>
            <a:endParaRPr lang="en-US"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16247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25236" y="156339"/>
            <a:ext cx="10880436" cy="954107"/>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2800" b="1" dirty="0" err="1">
                <a:solidFill>
                  <a:srgbClr val="FF0000"/>
                </a:solidFill>
                <a:latin typeface="Times New Roman" panose="02020603050405020304" pitchFamily="18" charset="0"/>
                <a:cs typeface="Times New Roman" panose="02020603050405020304" pitchFamily="18" charset="0"/>
              </a:rPr>
              <a:t>Bảng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tự</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kiểm</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kĩ</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năng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nghe</a:t>
            </a:r>
            <a:endParaRPr lang="en-US" sz="2800" dirty="0">
              <a:solidFill>
                <a:srgbClr val="FF0000"/>
              </a:solidFill>
              <a:latin typeface="Times New Roman" panose="02020603050405020304" pitchFamily="18" charset="0"/>
              <a:cs typeface="Times New Roman" panose="02020603050405020304" pitchFamily="18" charset="0"/>
            </a:endParaRPr>
          </a:p>
          <a:p>
            <a:pPr algn="ctr"/>
            <a:r>
              <a:rPr lang="en-US" sz="2800" b="1" dirty="0">
                <a:solidFill>
                  <a:srgbClr val="FF0000"/>
                </a:solidFill>
                <a:latin typeface="Times New Roman" panose="02020603050405020304" pitchFamily="18" charset="0"/>
                <a:cs typeface="Times New Roman" panose="02020603050405020304" pitchFamily="18" charset="0"/>
              </a:rPr>
              <a:t>(</a:t>
            </a:r>
            <a:r>
              <a:rPr lang="en-US" sz="2800" b="1" dirty="0" err="1">
                <a:solidFill>
                  <a:srgbClr val="FF0000"/>
                </a:solidFill>
                <a:latin typeface="Times New Roman" panose="02020603050405020304" pitchFamily="18" charset="0"/>
                <a:cs typeface="Times New Roman" panose="02020603050405020304" pitchFamily="18" charset="0"/>
              </a:rPr>
              <a:t>Người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nghe</a:t>
            </a:r>
            <a:r>
              <a:rPr lang="en-US" sz="2800" b="1" dirty="0" smtClean="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30724128"/>
              </p:ext>
            </p:extLst>
          </p:nvPr>
        </p:nvGraphicFramePr>
        <p:xfrm>
          <a:off x="332509" y="1383478"/>
          <a:ext cx="11240654" cy="5159756"/>
        </p:xfrm>
        <a:graphic>
          <a:graphicData uri="http://schemas.openxmlformats.org/drawingml/2006/table">
            <a:tbl>
              <a:tblPr firstRow="1" firstCol="1" bandRow="1">
                <a:tableStyleId>{ED083AE6-46FA-4A59-8FB0-9F97EB10719F}</a:tableStyleId>
              </a:tblPr>
              <a:tblGrid>
                <a:gridCol w="8636464">
                  <a:extLst>
                    <a:ext uri="{9D8B030D-6E8A-4147-A177-3AD203B41FA5}">
                      <a16:colId xmlns:a16="http://schemas.microsoft.com/office/drawing/2014/main" val="2296057011"/>
                    </a:ext>
                  </a:extLst>
                </a:gridCol>
                <a:gridCol w="2604190">
                  <a:extLst>
                    <a:ext uri="{9D8B030D-6E8A-4147-A177-3AD203B41FA5}">
                      <a16:colId xmlns:a16="http://schemas.microsoft.com/office/drawing/2014/main" val="1904824309"/>
                    </a:ext>
                  </a:extLst>
                </a:gridCol>
              </a:tblGrid>
              <a:tr h="0">
                <a:tc>
                  <a:txBody>
                    <a:bodyPr/>
                    <a:lstStyle/>
                    <a:p>
                      <a:pPr>
                        <a:lnSpc>
                          <a:spcPct val="130000"/>
                        </a:lnSpc>
                        <a:spcAft>
                          <a:spcPts val="0"/>
                        </a:spcAft>
                      </a:pPr>
                      <a:r>
                        <a:rPr lang="en-US" sz="2800" b="1">
                          <a:effectLst/>
                          <a:latin typeface="Times New Roman" panose="02020603050405020304" pitchFamily="18" charset="0"/>
                          <a:cs typeface="Times New Roman" panose="02020603050405020304" pitchFamily="18" charset="0"/>
                        </a:rPr>
                        <a:t>Nội dung tự kiểm tra kĩ năng nghe</a:t>
                      </a:r>
                      <a:endParaRPr lang="en-US" sz="2800" b="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b="1" dirty="0" err="1">
                          <a:effectLst/>
                          <a:latin typeface="Times New Roman" panose="02020603050405020304" pitchFamily="18" charset="0"/>
                          <a:cs typeface="Times New Roman" panose="02020603050405020304" pitchFamily="18" charset="0"/>
                        </a:rPr>
                        <a:t>Đạt</a:t>
                      </a:r>
                      <a:r>
                        <a:rPr lang="en-US" sz="2800" b="1" dirty="0">
                          <a:effectLst/>
                          <a:latin typeface="Times New Roman" panose="02020603050405020304" pitchFamily="18" charset="0"/>
                          <a:cs typeface="Times New Roman" panose="02020603050405020304" pitchFamily="18" charset="0"/>
                        </a:rPr>
                        <a:t>/</a:t>
                      </a:r>
                    </a:p>
                    <a:p>
                      <a:pPr>
                        <a:lnSpc>
                          <a:spcPct val="130000"/>
                        </a:lnSpc>
                        <a:spcAft>
                          <a:spcPts val="0"/>
                        </a:spcAft>
                      </a:pPr>
                      <a:r>
                        <a:rPr lang="en-US" sz="2800" b="1" dirty="0" err="1">
                          <a:effectLst/>
                          <a:latin typeface="Times New Roman" panose="02020603050405020304" pitchFamily="18" charset="0"/>
                          <a:cs typeface="Times New Roman" panose="02020603050405020304" pitchFamily="18" charset="0"/>
                        </a:rPr>
                        <a:t>chưa</a:t>
                      </a:r>
                      <a:r>
                        <a:rPr lang="en-US" sz="2800" b="1" dirty="0">
                          <a:effectLst/>
                          <a:latin typeface="Times New Roman" panose="02020603050405020304" pitchFamily="18" charset="0"/>
                          <a:cs typeface="Times New Roman" panose="02020603050405020304" pitchFamily="18" charset="0"/>
                        </a:rPr>
                        <a:t> </a:t>
                      </a:r>
                      <a:r>
                        <a:rPr lang="en-US" sz="2800" b="1" dirty="0" err="1">
                          <a:effectLst/>
                          <a:latin typeface="Times New Roman" panose="02020603050405020304" pitchFamily="18" charset="0"/>
                          <a:cs typeface="Times New Roman" panose="02020603050405020304" pitchFamily="18" charset="0"/>
                        </a:rPr>
                        <a:t>đạt</a:t>
                      </a:r>
                      <a:endParaRPr lang="en-US"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083640043"/>
                  </a:ext>
                </a:extLst>
              </a:tr>
              <a:tr h="0">
                <a:tc gridSpan="2">
                  <a:txBody>
                    <a:bodyPr/>
                    <a:lstStyle/>
                    <a:p>
                      <a:pPr marL="342900" lvl="0" indent="-342900">
                        <a:lnSpc>
                          <a:spcPct val="130000"/>
                        </a:lnSpc>
                        <a:spcAft>
                          <a:spcPts val="800"/>
                        </a:spcAft>
                        <a:buSzPts val="1400"/>
                        <a:buFont typeface="Times New Roman" panose="02020603050405020304" pitchFamily="18" charset="0"/>
                        <a:buChar char="-"/>
                      </a:pPr>
                      <a:r>
                        <a:rPr lang="en-US" sz="2800" b="0">
                          <a:effectLst/>
                          <a:latin typeface="Times New Roman" panose="02020603050405020304" pitchFamily="18" charset="0"/>
                          <a:cs typeface="Times New Roman" panose="02020603050405020304" pitchFamily="18" charset="0"/>
                        </a:rPr>
                        <a:t>Kiểm tra kết quả nghe:</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1963305485"/>
                  </a:ext>
                </a:extLst>
              </a:tr>
              <a:tr h="0">
                <a:tc>
                  <a:txBody>
                    <a:bodyPr/>
                    <a:lstStyle/>
                    <a:p>
                      <a:pPr>
                        <a:lnSpc>
                          <a:spcPct val="130000"/>
                        </a:lnSpc>
                        <a:spcAft>
                          <a:spcPts val="0"/>
                        </a:spcAft>
                      </a:pPr>
                      <a:r>
                        <a:rPr lang="en-US" sz="2800" b="0">
                          <a:effectLst/>
                          <a:latin typeface="Times New Roman" panose="02020603050405020304" pitchFamily="18" charset="0"/>
                          <a:cs typeface="Times New Roman" panose="02020603050405020304" pitchFamily="18" charset="0"/>
                        </a:rPr>
                        <a:t>+ Nội dung nghe và ghi chép lại đã chính xác chưa?</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b="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72897387"/>
                  </a:ext>
                </a:extLst>
              </a:tr>
              <a:tr h="0">
                <a:tc>
                  <a:txBody>
                    <a:bodyPr/>
                    <a:lstStyle/>
                    <a:p>
                      <a:pPr>
                        <a:lnSpc>
                          <a:spcPct val="130000"/>
                        </a:lnSpc>
                        <a:spcAft>
                          <a:spcPts val="0"/>
                        </a:spcAft>
                      </a:pPr>
                      <a:r>
                        <a:rPr lang="en-US" sz="2800" b="0" dirty="0">
                          <a:effectLst/>
                          <a:latin typeface="Times New Roman" panose="02020603050405020304" pitchFamily="18" charset="0"/>
                          <a:cs typeface="Times New Roman" panose="02020603050405020304" pitchFamily="18" charset="0"/>
                        </a:rPr>
                        <a:t>+ Thu </a:t>
                      </a:r>
                      <a:r>
                        <a:rPr lang="en-US" sz="2800" b="0" dirty="0" err="1">
                          <a:effectLst/>
                          <a:latin typeface="Times New Roman" panose="02020603050405020304" pitchFamily="18" charset="0"/>
                          <a:cs typeface="Times New Roman" panose="02020603050405020304" pitchFamily="18" charset="0"/>
                        </a:rPr>
                        <a:t>hoạch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được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những</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gì</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về</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nội</a:t>
                      </a:r>
                      <a:r>
                        <a:rPr lang="en-US" sz="2800" b="0" dirty="0">
                          <a:effectLst/>
                          <a:latin typeface="Times New Roman" panose="02020603050405020304" pitchFamily="18" charset="0"/>
                          <a:cs typeface="Times New Roman" panose="02020603050405020304" pitchFamily="18" charset="0"/>
                        </a:rPr>
                        <a:t> dung </a:t>
                      </a:r>
                      <a:r>
                        <a:rPr lang="en-US" sz="2800" b="0" dirty="0" err="1">
                          <a:effectLst/>
                          <a:latin typeface="Times New Roman" panose="02020603050405020304" pitchFamily="18" charset="0"/>
                          <a:cs typeface="Times New Roman" panose="02020603050405020304" pitchFamily="18" charset="0"/>
                        </a:rPr>
                        <a:t>và</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cách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thức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trình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bày</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bài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nói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của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bạn</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b="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40981726"/>
                  </a:ext>
                </a:extLst>
              </a:tr>
              <a:tr h="0">
                <a:tc gridSpan="2">
                  <a:txBody>
                    <a:bodyPr/>
                    <a:lstStyle/>
                    <a:p>
                      <a:pPr marL="342900" lvl="0" indent="-342900">
                        <a:lnSpc>
                          <a:spcPct val="130000"/>
                        </a:lnSpc>
                        <a:spcAft>
                          <a:spcPts val="800"/>
                        </a:spcAft>
                        <a:buSzPts val="1400"/>
                        <a:buFont typeface="Times New Roman" panose="02020603050405020304" pitchFamily="18" charset="0"/>
                        <a:buChar char="-"/>
                      </a:pPr>
                      <a:r>
                        <a:rPr lang="en-US" sz="2800" b="0" dirty="0" err="1">
                          <a:effectLst/>
                          <a:latin typeface="Times New Roman" panose="02020603050405020304" pitchFamily="18" charset="0"/>
                          <a:cs typeface="Times New Roman" panose="02020603050405020304" pitchFamily="18" charset="0"/>
                        </a:rPr>
                        <a:t>Rút</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kinh</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nghiệm</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về</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thái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độ</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nghe</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900867360"/>
                  </a:ext>
                </a:extLst>
              </a:tr>
              <a:tr h="0">
                <a:tc>
                  <a:txBody>
                    <a:bodyPr/>
                    <a:lstStyle/>
                    <a:p>
                      <a:pPr>
                        <a:lnSpc>
                          <a:spcPct val="130000"/>
                        </a:lnSpc>
                        <a:spcAft>
                          <a:spcPts val="0"/>
                        </a:spcAft>
                      </a:pPr>
                      <a:r>
                        <a:rPr lang="en-US" sz="2800" b="0">
                          <a:effectLst/>
                          <a:latin typeface="Times New Roman" panose="02020603050405020304" pitchFamily="18" charset="0"/>
                          <a:cs typeface="Times New Roman" panose="02020603050405020304" pitchFamily="18" charset="0"/>
                        </a:rPr>
                        <a:t>+ Đã chú ý và tôn trọng người thuyết trình chưa?</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b="0">
                          <a:effectLst/>
                          <a:latin typeface="Times New Roman" panose="02020603050405020304" pitchFamily="18" charset="0"/>
                          <a:cs typeface="Times New Roman" panose="02020603050405020304" pitchFamily="18" charset="0"/>
                        </a:rPr>
                        <a:t> </a:t>
                      </a:r>
                      <a:endParaRPr lang="en-US" sz="28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93802462"/>
                  </a:ext>
                </a:extLst>
              </a:tr>
              <a:tr h="0">
                <a:tc>
                  <a:txBody>
                    <a:bodyPr/>
                    <a:lstStyle/>
                    <a:p>
                      <a:pPr>
                        <a:lnSpc>
                          <a:spcPct val="130000"/>
                        </a:lnSpc>
                        <a:spcAft>
                          <a:spcPts val="0"/>
                        </a:spcAft>
                      </a:pP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Có</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nêu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được</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câu</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hỏi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và</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tham</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gia</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đóng</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góp</a:t>
                      </a:r>
                      <a:r>
                        <a:rPr lang="en-US" sz="2800" b="0" dirty="0">
                          <a:effectLst/>
                          <a:latin typeface="Times New Roman" panose="02020603050405020304" pitchFamily="18" charset="0"/>
                          <a:cs typeface="Times New Roman" panose="02020603050405020304" pitchFamily="18" charset="0"/>
                        </a:rPr>
                        <a:t> ý </a:t>
                      </a:r>
                      <a:r>
                        <a:rPr lang="en-US" sz="2800" b="0" dirty="0" err="1">
                          <a:effectLst/>
                          <a:latin typeface="Times New Roman" panose="02020603050405020304" pitchFamily="18" charset="0"/>
                          <a:cs typeface="Times New Roman" panose="02020603050405020304" pitchFamily="18" charset="0"/>
                        </a:rPr>
                        <a:t>kiến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trong</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phần</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trao</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đổi</a:t>
                      </a:r>
                      <a:r>
                        <a:rPr lang="en-US" sz="2800" b="0" dirty="0">
                          <a:effectLst/>
                          <a:latin typeface="Times New Roman" panose="02020603050405020304" pitchFamily="18" charset="0"/>
                          <a:cs typeface="Times New Roman" panose="02020603050405020304" pitchFamily="18" charset="0"/>
                        </a:rPr>
                        <a:t> </a:t>
                      </a:r>
                      <a:r>
                        <a:rPr lang="en-US" sz="2800" b="0" dirty="0" err="1">
                          <a:effectLst/>
                          <a:latin typeface="Times New Roman" panose="02020603050405020304" pitchFamily="18" charset="0"/>
                          <a:cs typeface="Times New Roman" panose="02020603050405020304" pitchFamily="18" charset="0"/>
                        </a:rPr>
                        <a:t>không</a:t>
                      </a:r>
                      <a:r>
                        <a:rPr lang="en-US" sz="2800" b="0" dirty="0">
                          <a:effectLst/>
                          <a:latin typeface="Times New Roman" panose="02020603050405020304" pitchFamily="18" charset="0"/>
                          <a:cs typeface="Times New Roman" panose="02020603050405020304" pitchFamily="18" charset="0"/>
                        </a:rPr>
                        <a:t>?</a:t>
                      </a:r>
                      <a:endParaRPr lang="en-US" sz="2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nSpc>
                          <a:spcPct val="130000"/>
                        </a:lnSpc>
                        <a:spcAft>
                          <a:spcPts val="0"/>
                        </a:spcAft>
                      </a:pPr>
                      <a:r>
                        <a:rPr lang="en-US" sz="2800" b="0" dirty="0">
                          <a:effectLst/>
                          <a:latin typeface="Times New Roman" panose="02020603050405020304" pitchFamily="18" charset="0"/>
                          <a:cs typeface="Times New Roman" panose="02020603050405020304" pitchFamily="18" charset="0"/>
                        </a:rPr>
                        <a:t> </a:t>
                      </a:r>
                      <a:endParaRPr lang="en-US" sz="28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18864493"/>
                  </a:ext>
                </a:extLst>
              </a:tr>
            </a:tbl>
          </a:graphicData>
        </a:graphic>
      </p:graphicFrame>
    </p:spTree>
    <p:extLst>
      <p:ext uri="{BB962C8B-B14F-4D97-AF65-F5344CB8AC3E}">
        <p14:creationId xmlns:p14="http://schemas.microsoft.com/office/powerpoint/2010/main" val="15858094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54544" y="729672"/>
            <a:ext cx="10021455" cy="5458691"/>
          </a:xfrm>
        </p:spPr>
      </p:pic>
      <p:sp>
        <p:nvSpPr>
          <p:cNvPr id="6" name="Rectangle 5"/>
          <p:cNvSpPr/>
          <p:nvPr/>
        </p:nvSpPr>
        <p:spPr>
          <a:xfrm>
            <a:off x="3845794" y="2616262"/>
            <a:ext cx="4778872" cy="1015663"/>
          </a:xfrm>
          <a:prstGeom prst="rect">
            <a:avLst/>
          </a:prstGeom>
        </p:spPr>
        <p:txBody>
          <a:bodyPr wrap="none">
            <a:spAutoFit/>
          </a:bodyPr>
          <a:lstStyle/>
          <a:p>
            <a:r>
              <a:rPr lang="en-US" sz="6000" b="1" dirty="0">
                <a:solidFill>
                  <a:srgbClr val="7030A0"/>
                </a:solidFill>
                <a:latin typeface="Times New Roman" panose="02020603050405020304" pitchFamily="18" charset="0"/>
                <a:ea typeface="Calibri" panose="020F0502020204030204" pitchFamily="34" charset="0"/>
              </a:rPr>
              <a:t>KHỞI ĐỘNG</a:t>
            </a:r>
            <a:endParaRPr lang="en-US" sz="6000" dirty="0">
              <a:solidFill>
                <a:srgbClr val="7030A0"/>
              </a:solidFill>
            </a:endParaRPr>
          </a:p>
        </p:txBody>
      </p:sp>
    </p:spTree>
    <p:extLst>
      <p:ext uri="{BB962C8B-B14F-4D97-AF65-F5344CB8AC3E}">
        <p14:creationId xmlns:p14="http://schemas.microsoft.com/office/powerpoint/2010/main" val="3199082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693236" cy="6334042"/>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pic>
        <p:nvPicPr>
          <p:cNvPr id="3" name="Picture 2"/>
          <p:cNvPicPr>
            <a:picLocks noChangeAspect="1"/>
          </p:cNvPicPr>
          <p:nvPr/>
        </p:nvPicPr>
        <p:blipFill>
          <a:blip r:embed="rId2"/>
          <a:stretch>
            <a:fillRect/>
          </a:stretch>
        </p:blipFill>
        <p:spPr>
          <a:xfrm>
            <a:off x="8039619" y="775176"/>
            <a:ext cx="4152381" cy="319047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4" name="TextBox 3"/>
          <p:cNvSpPr txBox="1"/>
          <p:nvPr/>
        </p:nvSpPr>
        <p:spPr>
          <a:xfrm>
            <a:off x="320645" y="476427"/>
            <a:ext cx="8278409" cy="5693866"/>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dirty="0" err="1" smtClean="0">
                <a:latin typeface="Times New Roman" panose="02020603050405020304" pitchFamily="18" charset="0"/>
                <a:cs typeface="Times New Roman" panose="02020603050405020304" pitchFamily="18" charset="0"/>
              </a:rPr>
              <a:t>Mở</a:t>
            </a:r>
            <a:r>
              <a:rPr lang="en-US"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đầu</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Chào hỏi, giới thiệu vấn đề sẽ trình bày:</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Xin chào Cô và các bạn. Em tên là......................, học lớp......., trường.................</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 Giọng tâm tình, vừa phải): </a:t>
            </a:r>
            <a:r>
              <a:rPr lang="vi-VN" sz="2800" dirty="0">
                <a:latin typeface="Times New Roman" panose="02020603050405020304" pitchFamily="18" charset="0"/>
                <a:cs typeface="Times New Roman" panose="02020603050405020304" pitchFamily="18" charset="0"/>
              </a:rPr>
              <a:t>“</a:t>
            </a:r>
            <a:r>
              <a:rPr lang="vi-VN" sz="2800" i="1" dirty="0">
                <a:latin typeface="Times New Roman" panose="02020603050405020304" pitchFamily="18" charset="0"/>
                <a:cs typeface="Times New Roman" panose="02020603050405020304" pitchFamily="18" charset="0"/>
              </a:rPr>
              <a:t>Thật dễ dàng để chấp nhận và yêu thương một kẻ nào đó giống mình, nhưng để yêu thương ai đó khác mình thật sự rất khó khăn</a:t>
            </a:r>
            <a:r>
              <a:rPr lang="vi-VN" sz="2800" dirty="0">
                <a:latin typeface="Times New Roman" panose="02020603050405020304" pitchFamily="18" charset="0"/>
                <a:cs typeface="Times New Roman" panose="02020603050405020304" pitchFamily="18" charset="0"/>
              </a:rPr>
              <a:t>”. Đó là một câu nói mà tôi rất thích trong cuốn sách “Chuyện con mèo dạy hải âu bay” của nhà văn Luis Sepúlveda. Cuốn sách gây tò mò với tôi ngay từ nhan đề, để từ đó thôi thúc tôi tìm tói đọc và khám phá ra bao bài học ý nghĩa trong cuộc sống.   </a:t>
            </a:r>
            <a:r>
              <a:rPr lang="vi-VN" sz="2800" b="1"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87489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693236" cy="6334042"/>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6" y="227045"/>
            <a:ext cx="11326410" cy="5693866"/>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Triển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khai</a:t>
            </a:r>
            <a:r>
              <a:rPr lang="en-US" sz="2800" b="1"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Thuyết trình nội dung chính </a:t>
            </a:r>
            <a:r>
              <a:rPr lang="vi-VN" sz="2800" i="1" dirty="0">
                <a:latin typeface="Times New Roman" panose="02020603050405020304" pitchFamily="18" charset="0"/>
                <a:cs typeface="Times New Roman" panose="02020603050405020304" pitchFamily="18" charset="0"/>
              </a:rPr>
              <a:t>(Nói to, rõ ràng; giọng ngợi ca, trân trọng)</a:t>
            </a:r>
            <a:endParaRPr lang="en-US" sz="2800" dirty="0">
              <a:latin typeface="Times New Roman" panose="02020603050405020304" pitchFamily="18" charset="0"/>
              <a:cs typeface="Times New Roman" panose="02020603050405020304" pitchFamily="18" charset="0"/>
            </a:endParaRPr>
          </a:p>
          <a:p>
            <a:pPr algn="just"/>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Nêu</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ngắn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gọn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những</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thông</a:t>
            </a:r>
            <a:r>
              <a:rPr lang="en-US" sz="2800" b="1" i="1" dirty="0">
                <a:latin typeface="Times New Roman" panose="02020603050405020304" pitchFamily="18" charset="0"/>
                <a:cs typeface="Times New Roman" panose="02020603050405020304" pitchFamily="18" charset="0"/>
              </a:rPr>
              <a:t> tin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cục</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Chuyện con mèo dạy hải âu bay” (Luis Sepúlveda</a:t>
            </a:r>
            <a:r>
              <a:rPr lang="en-US" sz="2800" dirty="0">
                <a:latin typeface="Times New Roman" panose="02020603050405020304" pitchFamily="18" charset="0"/>
                <a:cs typeface="Times New Roman" panose="02020603050405020304" pitchFamily="18" charset="0"/>
              </a:rPr>
              <a:t>)</a:t>
            </a:r>
          </a:p>
          <a:p>
            <a:pPr algn="just"/>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Tác giả cuốn sách này là Luis Sepulveda</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 một trong những nhà văn xuất sắc nhất của Chi lê. Quyển sách được xuất bản vào năm 2017. Đây là quyển sách đầu tiên mà tác giả Luis Sepúlveda viết cho thiếu nhi. Quyển sách có 2 phần, Phần I gồm 9 chương và phần II gồm 11 chương.</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Mở đầu là một cuộc sống khá tươi đẹp của các nhân vật, ai cũng đang tận hưởng sự thoải mái, yên bình của mình.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3425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693236" cy="6334042"/>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5" y="227045"/>
            <a:ext cx="11600873" cy="6124754"/>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vi-VN" sz="2800" dirty="0" smtClean="0">
                <a:latin typeface="Times New Roman" panose="02020603050405020304" pitchFamily="18" charset="0"/>
                <a:cs typeface="Times New Roman" panose="02020603050405020304" pitchFamily="18" charset="0"/>
              </a:rPr>
              <a:t>Kengah</a:t>
            </a:r>
            <a:r>
              <a:rPr lang="vi-VN" sz="2800" dirty="0">
                <a:latin typeface="Times New Roman" panose="02020603050405020304" pitchFamily="18" charset="0"/>
                <a:cs typeface="Times New Roman" panose="02020603050405020304" pitchFamily="18" charset="0"/>
              </a:rPr>
              <a:t>, cô hải âu đang cùng đàn không may gặp sự cố trong lúc nghỉ ngơi nên cô bị che phủ bởi lớp váng dầu. Mặc dù rất tuyệt vọng về hoàn cảnh hiện tại của mình nhưng cô vẫn không nản chí, cô đã dốc hết sức bay vào bờ và xa hơn nữa là nơi con mèo mun to đùng, mập ú, Zorba đang </a:t>
            </a:r>
            <a:r>
              <a:rPr lang="vi-VN" sz="2800" dirty="0" smtClean="0">
                <a:latin typeface="Times New Roman" panose="02020603050405020304" pitchFamily="18" charset="0"/>
                <a:cs typeface="Times New Roman" panose="02020603050405020304" pitchFamily="18" charset="0"/>
              </a:rPr>
              <a:t>sống</a:t>
            </a:r>
            <a:r>
              <a:rPr lang="en-US"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Vì thời gian gấp rút, sức cô ngày càng cạn kiệt dần, cô đành giao lại quả trứng của mình cho chú mèo Zorba cùng với ba lời hứa mà Zorba có trách nhiệm phải thực hiện thay cô: Con mèo sẽ không ăn quả trứng, trông nom quả trứng tới khi chim con ra đời và cuối cùng là sẽ dạy cho con hải âu bay. Đó quả là những chuyện vô cùng khó khăn với loài mèo! Nhưng dù sao thì Zorba cũng đã hứa với Kengah và nó sẽ phải giữ lời. Đồng hành cùng Zorba là những người bạn tốt đã cùng chú Mèo Zorba chăm sóc đến ngày quả trứng nở thành chú hải âu. </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167215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693236" cy="6814173"/>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5" y="227045"/>
            <a:ext cx="11600873" cy="6986528"/>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vi-VN" sz="2800" dirty="0" smtClean="0">
                <a:latin typeface="Times New Roman" panose="02020603050405020304" pitchFamily="18" charset="0"/>
                <a:cs typeface="Times New Roman" panose="02020603050405020304" pitchFamily="18" charset="0"/>
              </a:rPr>
              <a:t>Zorba </a:t>
            </a:r>
            <a:r>
              <a:rPr lang="vi-VN" sz="2800" dirty="0">
                <a:latin typeface="Times New Roman" panose="02020603050405020304" pitchFamily="18" charset="0"/>
                <a:cs typeface="Times New Roman" panose="02020603050405020304" pitchFamily="18" charset="0"/>
              </a:rPr>
              <a:t>đã đặt tên cho chim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con </a:t>
            </a:r>
            <a:r>
              <a:rPr lang="vi-VN" sz="2800" dirty="0">
                <a:latin typeface="Times New Roman" panose="02020603050405020304" pitchFamily="18" charset="0"/>
                <a:cs typeface="Times New Roman" panose="02020603050405020304" pitchFamily="18" charset="0"/>
              </a:rPr>
              <a:t>là Lucky. Khi nó nở, Lucky gọi Zorba là mẹ. Và thế là Zorba đã trở thành một người mẹ bất đắc dĩ mặc dù Zorba đã giải thích rằng mình chỉ là một chú mèo đực</a:t>
            </a:r>
            <a:r>
              <a:rPr lang="vi-VN" sz="2800" dirty="0" smtClean="0">
                <a:latin typeface="Times New Roman" panose="02020603050405020304" pitchFamily="18" charset="0"/>
                <a:cs typeface="Times New Roman" panose="02020603050405020304" pitchFamily="18" charset="0"/>
              </a:rPr>
              <a:t>...</a:t>
            </a:r>
            <a:r>
              <a:rPr lang="vi-VN" dirty="0"/>
              <a:t> </a:t>
            </a:r>
            <a:r>
              <a:rPr lang="vi-VN" sz="2800" dirty="0">
                <a:latin typeface="Times New Roman" panose="02020603050405020304" pitchFamily="18" charset="0"/>
                <a:cs typeface="Times New Roman" panose="02020603050405020304" pitchFamily="18" charset="0"/>
              </a:rPr>
              <a:t>Sau đó,  Zorba tập cho hải âu bay, nhưng khi không bay  được Lucky buồn bã tuyệt vọng nhất thì chính lúc đó Zorba luôn bên cạnh an ủi và động viên Lucky. Và cuối cùng bọn mèo đã nhờ đến con người để giúp cho Lucky có thể bay.</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hóa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sẵn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giúp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chăm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sóc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18635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831782" cy="6567734"/>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6" y="156339"/>
            <a:ext cx="11600873" cy="7848302"/>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Tình</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dành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mẫu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liêng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vượt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năng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Zobra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nuôi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Lucky </a:t>
            </a:r>
            <a:r>
              <a:rPr lang="en-US" sz="2800" dirty="0" err="1">
                <a:latin typeface="Times New Roman" panose="02020603050405020304" pitchFamily="18" charset="0"/>
                <a:cs typeface="Times New Roman" panose="02020603050405020304" pitchFamily="18" charset="0"/>
              </a:rPr>
              <a:t>bé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bỏng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Chúng</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bảo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vệ</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từ</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khoảnh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khắc</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mổ</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vỡ</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lớp</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vỏ</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trứng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Chúng</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dành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cho</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sự</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chăm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sóc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không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tới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việc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biến</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thành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mèo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Chúng</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yêu</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như</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yêu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con </a:t>
            </a:r>
            <a:r>
              <a:rPr lang="en-US" sz="2800" i="1" dirty="0" err="1" smtClean="0">
                <a:latin typeface="Times New Roman" panose="02020603050405020304" pitchFamily="18" charset="0"/>
                <a:cs typeface="Times New Roman" panose="02020603050405020304" pitchFamily="18" charset="0"/>
              </a:rPr>
              <a:t>hải</a:t>
            </a:r>
            <a:r>
              <a:rPr lang="en-US" sz="2800" i="1" dirty="0" smtClean="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âu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dễ</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dàng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chấp</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yêu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kẻ</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nào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giống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nhưng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để</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yêu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thương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ai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khác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thực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sự</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rất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đã</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giúp</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chúng</a:t>
            </a:r>
            <a:r>
              <a:rPr lang="en-US" sz="2800" i="1" dirty="0">
                <a:latin typeface="Times New Roman" panose="02020603050405020304" pitchFamily="18" charset="0"/>
                <a:cs typeface="Times New Roman" panose="02020603050405020304" pitchFamily="18" charset="0"/>
              </a:rPr>
              <a:t> ta </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ra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điều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đó</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là</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chim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âu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và</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phải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sống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cuộc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đời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hải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âu</a:t>
            </a:r>
            <a:r>
              <a:rPr lang="en-US" sz="2800" i="1" dirty="0">
                <a:latin typeface="Times New Roman" panose="02020603050405020304" pitchFamily="18" charset="0"/>
                <a:cs typeface="Times New Roman" panose="02020603050405020304" pitchFamily="18" charset="0"/>
              </a:rPr>
              <a:t>. Con </a:t>
            </a:r>
            <a:r>
              <a:rPr lang="en-US" sz="2800" i="1" dirty="0" err="1">
                <a:latin typeface="Times New Roman" panose="02020603050405020304" pitchFamily="18" charset="0"/>
                <a:cs typeface="Times New Roman" panose="02020603050405020304" pitchFamily="18" charset="0"/>
              </a:rPr>
              <a:t>phải</a:t>
            </a:r>
            <a:r>
              <a:rPr lang="en-US" sz="2800" i="1"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gũi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Lucky </a:t>
            </a:r>
            <a:r>
              <a:rPr lang="en-US" sz="2800" dirty="0" err="1">
                <a:latin typeface="Times New Roman" panose="02020603050405020304" pitchFamily="18" charset="0"/>
                <a:cs typeface="Times New Roman" panose="02020603050405020304" pitchFamily="18" charset="0"/>
              </a:rPr>
              <a:t>bé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bỏng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tập</a:t>
            </a:r>
            <a:r>
              <a:rPr lang="en-US" sz="2800" dirty="0">
                <a:latin typeface="Times New Roman" panose="02020603050405020304" pitchFamily="18" charset="0"/>
                <a:cs typeface="Times New Roman" panose="02020603050405020304" pitchFamily="18" charset="0"/>
              </a:rPr>
              <a:t> bay. </a:t>
            </a:r>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a:p>
            <a:pPr algn="just"/>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024566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831782" cy="6567734"/>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6" y="156339"/>
            <a:ext cx="11600873" cy="6986528"/>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nỗ</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lực</a:t>
            </a:r>
            <a:r>
              <a:rPr lang="en-US" sz="2800" dirty="0">
                <a:latin typeface="Times New Roman" panose="02020603050405020304" pitchFamily="18" charset="0"/>
                <a:cs typeface="Times New Roman" panose="02020603050405020304" pitchFamily="18" charset="0"/>
              </a:rPr>
              <a:t>, Lucky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a:t>
            </a:r>
            <a:r>
              <a:rPr lang="en-US" sz="2800"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lượn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đắm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do </a:t>
            </a:r>
            <a:r>
              <a:rPr lang="en-US" sz="2800" dirty="0" err="1">
                <a:latin typeface="Times New Roman" panose="02020603050405020304" pitchFamily="18" charset="0"/>
                <a:cs typeface="Times New Roman" panose="02020603050405020304" pitchFamily="18" charset="0"/>
              </a:rPr>
              <a:t>khiến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phúc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giọt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mưa</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nước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mun</a:t>
            </a:r>
            <a:r>
              <a:rPr lang="en-US" sz="2800" dirty="0">
                <a:latin typeface="Times New Roman" panose="02020603050405020304" pitchFamily="18" charset="0"/>
                <a:cs typeface="Times New Roman" panose="02020603050405020304" pitchFamily="18" charset="0"/>
              </a:rPr>
              <a:t> to </a:t>
            </a:r>
            <a:r>
              <a:rPr lang="en-US" sz="2800" dirty="0" err="1">
                <a:latin typeface="Times New Roman" panose="02020603050405020304" pitchFamily="18" charset="0"/>
                <a:cs typeface="Times New Roman" panose="02020603050405020304" pitchFamily="18" charset="0"/>
              </a:rPr>
              <a:t>đùng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mập</a:t>
            </a:r>
            <a:r>
              <a:rPr lang="en-US" sz="2800" dirty="0">
                <a:latin typeface="Times New Roman" panose="02020603050405020304" pitchFamily="18" charset="0"/>
                <a:cs typeface="Times New Roman" panose="02020603050405020304" pitchFamily="18" charset="0"/>
              </a:rPr>
              <a:t> ú </a:t>
            </a:r>
            <a:r>
              <a:rPr lang="en-US" sz="2800" dirty="0" err="1">
                <a:latin typeface="Times New Roman" panose="02020603050405020304" pitchFamily="18" charset="0"/>
                <a:cs typeface="Times New Roman" panose="02020603050405020304" pitchFamily="18" charset="0"/>
              </a:rPr>
              <a:t>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còn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gửi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nhiệm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tâm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can </a:t>
            </a:r>
            <a:r>
              <a:rPr lang="en-US" sz="2800" dirty="0" err="1">
                <a:latin typeface="Times New Roman" panose="02020603050405020304" pitchFamily="18" charset="0"/>
                <a:cs typeface="Times New Roman" panose="02020603050405020304" pitchFamily="18" charset="0"/>
              </a:rPr>
              <a:t>đảm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vùng</a:t>
            </a:r>
            <a:r>
              <a:rPr lang="en-US" sz="2800" dirty="0">
                <a:latin typeface="Times New Roman" panose="02020603050405020304" pitchFamily="18" charset="0"/>
                <a:cs typeface="Times New Roman" panose="02020603050405020304" pitchFamily="18" charset="0"/>
              </a:rPr>
              <a:t> an </a:t>
            </a:r>
            <a:r>
              <a:rPr lang="en-US" sz="2800" dirty="0" err="1">
                <a:latin typeface="Times New Roman" panose="02020603050405020304" pitchFamily="18" charset="0"/>
                <a:cs typeface="Times New Roman" panose="02020603050405020304" pitchFamily="18" charset="0"/>
              </a:rPr>
              <a:t>toàn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điều</a:t>
            </a:r>
            <a:r>
              <a:rPr lang="en-US" sz="2800" dirty="0">
                <a:latin typeface="Times New Roman" panose="02020603050405020304" pitchFamily="18" charset="0"/>
                <a:cs typeface="Times New Roman" panose="02020603050405020304" pitchFamily="18" charset="0"/>
              </a:rPr>
              <a:t> phi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p>
          <a:p>
            <a:pPr algn="just"/>
            <a:r>
              <a:rPr lang="vi-VN" sz="2800" i="1" dirty="0">
                <a:latin typeface="Times New Roman" panose="02020603050405020304" pitchFamily="18" charset="0"/>
                <a:cs typeface="Times New Roman" panose="02020603050405020304" pitchFamily="18" charset="0"/>
              </a:rPr>
              <a:t>“</a:t>
            </a:r>
            <a:r>
              <a:rPr lang="en-US" sz="2800" i="1" dirty="0" err="1">
                <a:latin typeface="Times New Roman" panose="02020603050405020304" pitchFamily="18" charset="0"/>
                <a:cs typeface="Times New Roman" panose="02020603050405020304" pitchFamily="18" charset="0"/>
              </a:rPr>
              <a:t>Chỉ</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kẻ</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thực</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sự</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dám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thì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mới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biết</a:t>
            </a:r>
            <a:r>
              <a:rPr lang="en-US" sz="2800" i="1" dirty="0">
                <a:latin typeface="Times New Roman" panose="02020603050405020304" pitchFamily="18" charset="0"/>
                <a:cs typeface="Times New Roman" panose="02020603050405020304" pitchFamily="18" charset="0"/>
              </a:rPr>
              <a:t> bay”.</a:t>
            </a:r>
            <a:endParaRPr lang="en-US" sz="2800" dirty="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a:p>
            <a:pPr algn="just"/>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18493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831782" cy="6567734"/>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6" y="156339"/>
            <a:ext cx="11600873" cy="6124754"/>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en-US" sz="2800" b="1" i="1" dirty="0" smtClean="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Trình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bày</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nội</a:t>
            </a:r>
            <a:r>
              <a:rPr lang="en-US" sz="2800" b="1" i="1" dirty="0">
                <a:latin typeface="Times New Roman" panose="02020603050405020304" pitchFamily="18" charset="0"/>
                <a:cs typeface="Times New Roman" panose="02020603050405020304" pitchFamily="18" charset="0"/>
              </a:rPr>
              <a:t> dung </a:t>
            </a:r>
            <a:r>
              <a:rPr lang="en-US" sz="2800" b="1" i="1" dirty="0" err="1">
                <a:latin typeface="Times New Roman" panose="02020603050405020304" pitchFamily="18" charset="0"/>
                <a:cs typeface="Times New Roman" panose="02020603050405020304" pitchFamily="18" charset="0"/>
              </a:rPr>
              <a:t>cuốn</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sách</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một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vài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nét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nổi</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bật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về</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nghệ</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thuật</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của</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phẩm</a:t>
            </a:r>
            <a:r>
              <a:rPr lang="en-US" sz="2800" b="1"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biệt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gặp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Kengah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3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Chi </a:t>
            </a:r>
            <a:r>
              <a:rPr lang="en-US" sz="2800" dirty="0" err="1">
                <a:latin typeface="Times New Roman" panose="02020603050405020304" pitchFamily="18" charset="0"/>
                <a:cs typeface="Times New Roman" panose="02020603050405020304" pitchFamily="18" charset="0"/>
              </a:rPr>
              <a:t>Lê</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loài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bay </a:t>
            </a:r>
            <a:r>
              <a:rPr lang="en-US" sz="2800" dirty="0" err="1">
                <a:latin typeface="Times New Roman" panose="02020603050405020304" pitchFamily="18" charset="0"/>
                <a:cs typeface="Times New Roman" panose="02020603050405020304" pitchFamily="18" charset="0"/>
              </a:rPr>
              <a:t>lượn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ghép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mèo</a:t>
            </a:r>
            <a:r>
              <a:rPr lang="en-US" sz="2800" dirty="0">
                <a:latin typeface="Times New Roman" panose="02020603050405020304" pitchFamily="18" charset="0"/>
                <a:cs typeface="Times New Roman" panose="02020603050405020304" pitchFamily="18" charset="0"/>
              </a:rPr>
              <a:t> Zorba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thực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hứa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nuôi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bé</a:t>
            </a:r>
            <a:r>
              <a:rPr lang="en-US" sz="2800" dirty="0">
                <a:latin typeface="Times New Roman" panose="02020603050405020304" pitchFamily="18" charset="0"/>
                <a:cs typeface="Times New Roman" panose="02020603050405020304" pitchFamily="18" charset="0"/>
              </a:rPr>
              <a:t> Lucky </a:t>
            </a:r>
            <a:r>
              <a:rPr lang="en-US" sz="2800" dirty="0" err="1">
                <a:latin typeface="Times New Roman" panose="02020603050405020304" pitchFamily="18" charset="0"/>
                <a:cs typeface="Times New Roman" panose="02020603050405020304" pitchFamily="18" charset="0"/>
              </a:rPr>
              <a:t>biết</a:t>
            </a:r>
            <a:r>
              <a:rPr lang="en-US" sz="2800" dirty="0">
                <a:latin typeface="Times New Roman" panose="02020603050405020304" pitchFamily="18" charset="0"/>
                <a:cs typeface="Times New Roman" panose="02020603050405020304" pitchFamily="18" charset="0"/>
              </a:rPr>
              <a:t> bay.</a:t>
            </a:r>
          </a:p>
          <a:p>
            <a:pPr algn="just"/>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4060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2436" y="156339"/>
            <a:ext cx="11831782" cy="6567734"/>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Calibri" panose="020F0502020204030204" pitchFamily="34"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smtClean="0">
              <a:solidFill>
                <a:srgbClr val="FF0000"/>
              </a:solidFill>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b="1" dirty="0">
              <a:solidFill>
                <a:srgbClr val="FF0000"/>
              </a:solidFill>
              <a:effectLst/>
              <a:latin typeface="Times New Roman" panose="02020603050405020304" pitchFamily="18" charset="0"/>
              <a:ea typeface="Times New Roman" panose="02020603050405020304" pitchFamily="18" charset="0"/>
            </a:endParaRPr>
          </a:p>
          <a:p>
            <a:pPr algn="ctr">
              <a:lnSpc>
                <a:spcPct val="130000"/>
              </a:lnSpc>
              <a:spcAft>
                <a:spcPts val="0"/>
              </a:spcAft>
              <a:tabLst>
                <a:tab pos="1386840" algn="l"/>
              </a:tabLst>
            </a:pPr>
            <a:endParaRPr lang="en-US" sz="2400" dirty="0">
              <a:effectLst/>
              <a:latin typeface="Times New Roman" panose="02020603050405020304" pitchFamily="18" charset="0"/>
              <a:ea typeface="Times New Roman" panose="02020603050405020304" pitchFamily="18" charset="0"/>
            </a:endParaRPr>
          </a:p>
        </p:txBody>
      </p:sp>
      <p:sp>
        <p:nvSpPr>
          <p:cNvPr id="4" name="TextBox 3"/>
          <p:cNvSpPr txBox="1"/>
          <p:nvPr/>
        </p:nvSpPr>
        <p:spPr>
          <a:xfrm>
            <a:off x="212436" y="156339"/>
            <a:ext cx="11600873" cy="6986528"/>
          </a:xfrm>
          <a:prstGeom prst="rect">
            <a:avLst/>
          </a:prstGeom>
          <a:noFill/>
        </p:spPr>
        <p:txBody>
          <a:bodyPr wrap="square" rtlCol="0">
            <a:spAutoFit/>
          </a:bodyPr>
          <a:lstStyle/>
          <a:p>
            <a:pPr algn="just"/>
            <a:r>
              <a:rPr lang="en-US" sz="2800" b="1" u="sng" dirty="0" err="1">
                <a:latin typeface="Times New Roman" panose="02020603050405020304" pitchFamily="18" charset="0"/>
                <a:cs typeface="Times New Roman" panose="02020603050405020304" pitchFamily="18" charset="0"/>
              </a:rPr>
              <a:t>Bài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nói</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tham</a:t>
            </a:r>
            <a:r>
              <a:rPr lang="en-US" sz="2800" b="1" u="sng" dirty="0">
                <a:latin typeface="Times New Roman" panose="02020603050405020304" pitchFamily="18" charset="0"/>
                <a:cs typeface="Times New Roman" panose="02020603050405020304" pitchFamily="18" charset="0"/>
              </a:rPr>
              <a:t> </a:t>
            </a:r>
            <a:r>
              <a:rPr lang="en-US" sz="2800" b="1" u="sng" dirty="0" err="1">
                <a:latin typeface="Times New Roman" panose="02020603050405020304" pitchFamily="18" charset="0"/>
                <a:cs typeface="Times New Roman" panose="02020603050405020304" pitchFamily="18" charset="0"/>
              </a:rPr>
              <a:t>khảo</a:t>
            </a:r>
            <a:r>
              <a:rPr lang="en-US" sz="2800" b="1" u="sng"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r>
              <a:rPr lang="vi-VN" sz="2800" b="1" dirty="0">
                <a:latin typeface="Times New Roman" panose="02020603050405020304" pitchFamily="18" charset="0"/>
                <a:cs typeface="Times New Roman" panose="02020603050405020304" pitchFamily="18" charset="0"/>
              </a:rPr>
              <a:t>Kết thúc bài nói</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vi-VN" sz="2800"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(Giọng lắng lại, tha thiết)</a:t>
            </a:r>
            <a:r>
              <a:rPr lang="vi-VN" sz="2800" dirty="0">
                <a:latin typeface="Times New Roman" panose="02020603050405020304" pitchFamily="18" charset="0"/>
                <a:cs typeface="Times New Roman" panose="02020603050405020304" pitchFamily="18" charset="0"/>
              </a:rPr>
              <a:t> Các bạn thân mến! Tôi đã rất xúc động sau khi đọc xong câu chuyện này. Tôi thử hỏi nếu tôi là mèo Zorba thì tôi có dám hi sinh thân mình để bảo vệ Lucky, con của một cô hải âu mà bạn không quen biết? Và hơn hết, tôi có thể yêu quý Lucky như một con hải âu được hay không, hay sẽ muốn biến nó thành một con mèo? Liệu tôi có giữ trọn vẹn lời hứa với cô hải âu Kengah hay không?... </a:t>
            </a:r>
            <a:r>
              <a:rPr lang="en-US" sz="2800" dirty="0">
                <a:latin typeface="Times New Roman" panose="02020603050405020304" pitchFamily="18" charset="0"/>
                <a:cs typeface="Times New Roman" panose="02020603050405020304" pitchFamily="18" charset="0"/>
              </a:rPr>
              <a:t>C</a:t>
            </a:r>
            <a:r>
              <a:rPr lang="vi-VN" sz="2800" dirty="0">
                <a:latin typeface="Times New Roman" panose="02020603050405020304" pitchFamily="18" charset="0"/>
                <a:cs typeface="Times New Roman" panose="02020603050405020304" pitchFamily="18" charset="0"/>
              </a:rPr>
              <a:t>ó lẽ "Chuyện con mèo dạy hải âu bay" không chỉ là một câu chuyện để giải trí, mà nó còn mang đậm tính nhân văn, đem lại cho ta những bài học quý giá và những hình ảnh thật đẹp.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Luis Sepúlveda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thật</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mở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vẹn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quý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trẻ</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Các bạn hãy dành một khoảng thời gian ngắn để đọc cuốn sách này. Có lẽ, nó sẽ không làm phí hoài một khoảng thời gian ngắn ngủi của các bạn đâu!</a:t>
            </a:r>
            <a:endParaRPr lang="en-US" sz="2800" dirty="0" smtClean="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3325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9891" y="517236"/>
            <a:ext cx="9975273" cy="5837382"/>
          </a:xfrm>
          <a:prstGeom prst="rect">
            <a:avLst/>
          </a:prstGeom>
        </p:spPr>
      </p:pic>
      <p:sp>
        <p:nvSpPr>
          <p:cNvPr id="3" name="Rectangle 2"/>
          <p:cNvSpPr/>
          <p:nvPr/>
        </p:nvSpPr>
        <p:spPr>
          <a:xfrm>
            <a:off x="4562872" y="2727098"/>
            <a:ext cx="3482043" cy="830997"/>
          </a:xfrm>
          <a:prstGeom prst="rect">
            <a:avLst/>
          </a:prstGeom>
        </p:spPr>
        <p:txBody>
          <a:bodyPr wrap="none">
            <a:spAutoFit/>
          </a:bodyPr>
          <a:lstStyle/>
          <a:p>
            <a:r>
              <a:rPr lang="en-US" sz="4800" b="1" dirty="0">
                <a:solidFill>
                  <a:srgbClr val="FF0000"/>
                </a:solidFill>
                <a:latin typeface="Times New Roman" panose="02020603050405020304" pitchFamily="18" charset="0"/>
                <a:ea typeface="Calibri" panose="020F0502020204030204" pitchFamily="34" charset="0"/>
              </a:rPr>
              <a:t>VẬN DỤNG</a:t>
            </a:r>
            <a:endParaRPr lang="en-US" sz="4800" dirty="0"/>
          </a:p>
        </p:txBody>
      </p:sp>
    </p:spTree>
    <p:extLst>
      <p:ext uri="{BB962C8B-B14F-4D97-AF65-F5344CB8AC3E}">
        <p14:creationId xmlns:p14="http://schemas.microsoft.com/office/powerpoint/2010/main" val="16239031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655544" y="1606473"/>
            <a:ext cx="5355397" cy="1013411"/>
          </a:xfrm>
          <a:prstGeom prst="rect">
            <a:avLst/>
          </a:prstGeom>
          <a:noFill/>
        </p:spPr>
        <p:txBody>
          <a:bodyPr wrap="square" rtlCol="0">
            <a:spAutoFit/>
          </a:bodyPr>
          <a:lstStyle/>
          <a:p>
            <a:pPr>
              <a:defRPr/>
            </a:pPr>
            <a:r>
              <a:rPr lang="en-US" altLang="zh-CN" kern="0" dirty="0" smtClean="0">
                <a:solidFill>
                  <a:srgbClr val="475A8D"/>
                </a:solidFill>
                <a:latin typeface="Times New Roman" pitchFamily="18" charset="0"/>
                <a:ea typeface="华康海报体W12(P)" pitchFamily="82" charset="-122"/>
                <a:cs typeface="Times New Roman" pitchFamily="18" charset="0"/>
              </a:rPr>
              <a:t> </a:t>
            </a:r>
            <a:endParaRPr lang="en-US" altLang="zh-CN" kern="0" dirty="0">
              <a:solidFill>
                <a:srgbClr val="475A8D"/>
              </a:solidFill>
              <a:latin typeface="Times New Roman" pitchFamily="18" charset="0"/>
              <a:ea typeface="华康海报体W12(P)" pitchFamily="82" charset="-122"/>
              <a:cs typeface="Times New Roman" pitchFamily="18" charset="0"/>
            </a:endParaRPr>
          </a:p>
        </p:txBody>
      </p:sp>
      <p:sp>
        <p:nvSpPr>
          <p:cNvPr id="7" name="Rectangle 6"/>
          <p:cNvSpPr/>
          <p:nvPr/>
        </p:nvSpPr>
        <p:spPr>
          <a:xfrm>
            <a:off x="858982" y="1606473"/>
            <a:ext cx="10778835" cy="3892861"/>
          </a:xfrm>
          <a:prstGeom prst="rect">
            <a:avLst/>
          </a:prstGeom>
          <a:ln w="76200"/>
        </p:spPr>
        <p:style>
          <a:lnRef idx="2">
            <a:schemeClr val="accent1"/>
          </a:lnRef>
          <a:fillRef idx="1">
            <a:schemeClr val="lt1"/>
          </a:fillRef>
          <a:effectRef idx="0">
            <a:schemeClr val="accent1"/>
          </a:effectRef>
          <a:fontRef idx="minor">
            <a:schemeClr val="dk1"/>
          </a:fontRef>
        </p:style>
        <p:txBody>
          <a:bodyPr wrap="square">
            <a:spAutoFit/>
          </a:bodyPr>
          <a:lstStyle/>
          <a:p>
            <a:pPr algn="just">
              <a:lnSpc>
                <a:spcPct val="150000"/>
              </a:lnSpc>
            </a:pPr>
            <a:r>
              <a:rPr lang="en-US" sz="2800" smtClean="0">
                <a:solidFill>
                  <a:srgbClr val="FF0000"/>
                </a:solidFill>
                <a:latin typeface="Times New Roman" panose="02020603050405020304" pitchFamily="18" charset="0"/>
                <a:cs typeface="Times New Roman" panose="02020603050405020304" pitchFamily="18" charset="0"/>
              </a:rPr>
              <a:t>- Đọc, góp ý dàn ý bài nói cho các bạn khác trong nhóm.</a:t>
            </a:r>
          </a:p>
          <a:p>
            <a:pPr algn="just">
              <a:lnSpc>
                <a:spcPct val="150000"/>
              </a:lnSpc>
            </a:pPr>
            <a:r>
              <a:rPr lang="en-US" sz="2800" smtClean="0">
                <a:solidFill>
                  <a:srgbClr val="FF0000"/>
                </a:solidFill>
                <a:latin typeface="Times New Roman" panose="02020603050405020304" pitchFamily="18" charset="0"/>
                <a:cs typeface="Times New Roman" panose="02020603050405020304" pitchFamily="18" charset="0"/>
              </a:rPr>
              <a:t>- Dựa vào những góp ý của bạn, phần rút kinh nghiệm qua tiết nói nghe, hãy tự chỉnh sửa dàn ý bài nói của mình.</a:t>
            </a:r>
          </a:p>
          <a:p>
            <a:pPr algn="just">
              <a:lnSpc>
                <a:spcPct val="150000"/>
              </a:lnSpc>
            </a:pPr>
            <a:r>
              <a:rPr lang="en-US" sz="2800" smtClean="0">
                <a:solidFill>
                  <a:srgbClr val="FF0000"/>
                </a:solidFill>
                <a:latin typeface="Times New Roman" panose="02020603050405020304" pitchFamily="18" charset="0"/>
                <a:cs typeface="Times New Roman" panose="02020603050405020304" pitchFamily="18" charset="0"/>
              </a:rPr>
              <a:t>- Tự thực hiện các bước chuẩn bị, tìm ý, lập dàn ý và tự luyện tập để nâng cao kĩ năng nói qua chủ đề </a:t>
            </a:r>
            <a:r>
              <a:rPr lang="en-US" sz="2800" i="1" smtClean="0">
                <a:solidFill>
                  <a:srgbClr val="FF0000"/>
                </a:solidFill>
                <a:latin typeface="Times New Roman" panose="02020603050405020304" pitchFamily="18" charset="0"/>
                <a:cs typeface="Times New Roman" panose="02020603050405020304" pitchFamily="18" charset="0"/>
              </a:rPr>
              <a:t>Giới thiệu về một cuốn sách</a:t>
            </a:r>
            <a:r>
              <a:rPr lang="en-US" sz="2800" smtClean="0">
                <a:solidFill>
                  <a:srgbClr val="FF0000"/>
                </a:solidFill>
                <a:latin typeface="Times New Roman" panose="02020603050405020304" pitchFamily="18" charset="0"/>
                <a:cs typeface="Times New Roman" panose="02020603050405020304" pitchFamily="18" charset="0"/>
              </a:rPr>
              <a:t> qua một đề tài mới tự chọn.</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160204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3144000"/>
            <a:ext cx="12192000" cy="3714000"/>
          </a:xfrm>
        </p:spPr>
      </p:pic>
      <p:sp>
        <p:nvSpPr>
          <p:cNvPr id="7" name="Rectangle 6"/>
          <p:cNvSpPr/>
          <p:nvPr/>
        </p:nvSpPr>
        <p:spPr>
          <a:xfrm>
            <a:off x="212435" y="192089"/>
            <a:ext cx="11859491" cy="3453253"/>
          </a:xfrm>
          <a:prstGeom prst="rect">
            <a:avLst/>
          </a:prstGeom>
        </p:spPr>
        <p:txBody>
          <a:bodyPr wrap="square">
            <a:spAutoFit/>
          </a:bodyPr>
          <a:lstStyle/>
          <a:p>
            <a:pPr algn="just">
              <a:lnSpc>
                <a:spcPct val="130000"/>
              </a:lnSpc>
              <a:spcAft>
                <a:spcPts val="0"/>
              </a:spcAft>
            </a:pPr>
            <a:r>
              <a:rPr lang="en-US" sz="2800" dirty="0" err="1">
                <a:solidFill>
                  <a:srgbClr val="FF0000"/>
                </a:solidFill>
                <a:latin typeface="Times New Roman" panose="02020603050405020304" pitchFamily="18" charset="0"/>
                <a:ea typeface="Calibri" panose="020F0502020204030204" pitchFamily="34" charset="0"/>
              </a:rPr>
              <a:t>Trò</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chơi</a:t>
            </a:r>
            <a:r>
              <a:rPr lang="en-US" sz="2800" dirty="0">
                <a:solidFill>
                  <a:srgbClr val="FF0000"/>
                </a:solidFill>
                <a:latin typeface="Times New Roman" panose="02020603050405020304" pitchFamily="18" charset="0"/>
                <a:ea typeface="Calibri" panose="020F0502020204030204" pitchFamily="34" charset="0"/>
              </a:rPr>
              <a:t> “</a:t>
            </a:r>
            <a:r>
              <a:rPr lang="en-US" sz="2800" b="1" dirty="0" err="1">
                <a:solidFill>
                  <a:srgbClr val="FF0000"/>
                </a:solidFill>
                <a:latin typeface="Times New Roman" panose="02020603050405020304" pitchFamily="18" charset="0"/>
                <a:ea typeface="Calibri" panose="020F0502020204030204" pitchFamily="34" charset="0"/>
              </a:rPr>
              <a:t>Vòng</a:t>
            </a:r>
            <a:r>
              <a:rPr lang="en-US" sz="2800" b="1" dirty="0">
                <a:solidFill>
                  <a:srgbClr val="FF0000"/>
                </a:solidFill>
                <a:latin typeface="Times New Roman" panose="02020603050405020304" pitchFamily="18" charset="0"/>
                <a:ea typeface="Calibri" panose="020F0502020204030204" pitchFamily="34" charset="0"/>
              </a:rPr>
              <a:t> </a:t>
            </a:r>
            <a:r>
              <a:rPr lang="en-US" sz="2800" b="1" dirty="0" err="1">
                <a:solidFill>
                  <a:srgbClr val="FF0000"/>
                </a:solidFill>
                <a:latin typeface="Times New Roman" panose="02020603050405020304" pitchFamily="18" charset="0"/>
                <a:ea typeface="Calibri" panose="020F0502020204030204" pitchFamily="34" charset="0"/>
              </a:rPr>
              <a:t>tròn</a:t>
            </a:r>
            <a:r>
              <a:rPr lang="en-US" sz="2800" b="1" dirty="0">
                <a:solidFill>
                  <a:srgbClr val="FF0000"/>
                </a:solidFill>
                <a:latin typeface="Times New Roman" panose="02020603050405020304" pitchFamily="18" charset="0"/>
                <a:ea typeface="Calibri" panose="020F0502020204030204" pitchFamily="34" charset="0"/>
              </a:rPr>
              <a:t> chia </a:t>
            </a:r>
            <a:r>
              <a:rPr lang="en-US" sz="2800" b="1" dirty="0" err="1">
                <a:solidFill>
                  <a:srgbClr val="FF0000"/>
                </a:solidFill>
                <a:latin typeface="Times New Roman" panose="02020603050405020304" pitchFamily="18" charset="0"/>
                <a:ea typeface="Calibri" panose="020F0502020204030204" pitchFamily="34" charset="0"/>
              </a:rPr>
              <a:t>sẻ</a:t>
            </a:r>
            <a:r>
              <a:rPr lang="en-US" sz="2800" b="1" dirty="0">
                <a:solidFill>
                  <a:srgbClr val="FF0000"/>
                </a:solidFill>
                <a:latin typeface="Times New Roman" panose="02020603050405020304" pitchFamily="18" charset="0"/>
                <a:ea typeface="Calibri" panose="020F0502020204030204" pitchFamily="34" charset="0"/>
              </a:rPr>
              <a:t>”</a:t>
            </a:r>
            <a:endParaRPr lang="en-US" sz="2800" dirty="0">
              <a:solidFill>
                <a:srgbClr val="FF0000"/>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b="1" dirty="0" smtClean="0">
                <a:solidFill>
                  <a:srgbClr val="FF0000"/>
                </a:solidFill>
                <a:latin typeface="Times New Roman" panose="02020603050405020304" pitchFamily="18" charset="0"/>
                <a:ea typeface="Calibri" panose="020F0502020204030204" pitchFamily="34" charset="0"/>
              </a:rPr>
              <a:t>- </a:t>
            </a:r>
            <a:r>
              <a:rPr lang="en-US" sz="2800" dirty="0" err="1" smtClean="0">
                <a:solidFill>
                  <a:srgbClr val="FF0000"/>
                </a:solidFill>
                <a:latin typeface="Times New Roman" panose="02020603050405020304" pitchFamily="18" charset="0"/>
                <a:ea typeface="Calibri" panose="020F0502020204030204" pitchFamily="34" charset="0"/>
              </a:rPr>
              <a:t>Mỗi</a:t>
            </a:r>
            <a:r>
              <a:rPr lang="en-US" sz="2800" dirty="0" smtClean="0">
                <a:solidFill>
                  <a:srgbClr val="FF0000"/>
                </a:solidFill>
                <a:latin typeface="Times New Roman" panose="02020603050405020304" pitchFamily="18" charset="0"/>
                <a:ea typeface="Calibri" panose="020F0502020204030204" pitchFamily="34" charset="0"/>
              </a:rPr>
              <a:t> </a:t>
            </a:r>
            <a:r>
              <a:rPr lang="en-US" sz="2800" dirty="0">
                <a:solidFill>
                  <a:srgbClr val="FF0000"/>
                </a:solidFill>
                <a:latin typeface="Times New Roman" panose="02020603050405020304" pitchFamily="18" charset="0"/>
                <a:ea typeface="Calibri" panose="020F0502020204030204" pitchFamily="34" charset="0"/>
              </a:rPr>
              <a:t>HS </a:t>
            </a:r>
            <a:r>
              <a:rPr lang="en-US" sz="2800" dirty="0" err="1">
                <a:solidFill>
                  <a:srgbClr val="FF0000"/>
                </a:solidFill>
                <a:latin typeface="Times New Roman" panose="02020603050405020304" pitchFamily="18" charset="0"/>
                <a:ea typeface="Calibri" panose="020F0502020204030204" pitchFamily="34" charset="0"/>
              </a:rPr>
              <a:t>sẽ</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nhanh</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về</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một</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cuốn</a:t>
            </a:r>
            <a:r>
              <a:rPr lang="en-US" sz="2800" dirty="0">
                <a:solidFill>
                  <a:srgbClr val="FF0000"/>
                </a:solidFill>
                <a:latin typeface="Times New Roman" panose="02020603050405020304" pitchFamily="18" charset="0"/>
                <a:ea typeface="Calibri" panose="020F0502020204030204" pitchFamily="34" charset="0"/>
              </a:rPr>
              <a:t> </a:t>
            </a:r>
            <a:r>
              <a:rPr lang="vi-VN" sz="2800" dirty="0">
                <a:solidFill>
                  <a:srgbClr val="FF0000"/>
                </a:solidFill>
                <a:latin typeface="Times New Roman" panose="02020603050405020304" pitchFamily="18" charset="0"/>
                <a:ea typeface="Calibri" panose="020F0502020204030204" pitchFamily="34" charset="0"/>
              </a:rPr>
              <a:t>sách</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mới</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đọc</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gần</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đây</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nhất</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trong</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thời</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gian</a:t>
            </a:r>
            <a:r>
              <a:rPr lang="en-US" sz="2800" dirty="0">
                <a:solidFill>
                  <a:srgbClr val="FF0000"/>
                </a:solidFill>
                <a:latin typeface="Times New Roman" panose="02020603050405020304" pitchFamily="18" charset="0"/>
                <a:ea typeface="Calibri" panose="020F0502020204030204" pitchFamily="34" charset="0"/>
              </a:rPr>
              <a:t> 01 </a:t>
            </a:r>
            <a:r>
              <a:rPr lang="en-US" sz="2800" dirty="0" err="1">
                <a:solidFill>
                  <a:srgbClr val="FF0000"/>
                </a:solidFill>
                <a:latin typeface="Times New Roman" panose="02020603050405020304" pitchFamily="18" charset="0"/>
                <a:ea typeface="Calibri" panose="020F0502020204030204" pitchFamily="34" charset="0"/>
              </a:rPr>
              <a:t>phút</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thông</a:t>
            </a:r>
            <a:r>
              <a:rPr lang="en-US" sz="2800" dirty="0">
                <a:solidFill>
                  <a:srgbClr val="FF0000"/>
                </a:solidFill>
                <a:latin typeface="Times New Roman" panose="02020603050405020304" pitchFamily="18" charset="0"/>
                <a:ea typeface="Calibri" panose="020F0502020204030204" pitchFamily="34" charset="0"/>
              </a:rPr>
              <a:t> tin </a:t>
            </a:r>
            <a:r>
              <a:rPr lang="en-US" sz="2800" dirty="0" err="1">
                <a:solidFill>
                  <a:srgbClr val="FF0000"/>
                </a:solidFill>
                <a:latin typeface="Times New Roman" panose="02020603050405020304" pitchFamily="18" charset="0"/>
                <a:ea typeface="Calibri" panose="020F0502020204030204" pitchFamily="34" charset="0"/>
              </a:rPr>
              <a:t>về</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nhan</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đề</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tác</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giả</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khái</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quát</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nội</a:t>
            </a:r>
            <a:r>
              <a:rPr lang="en-US" sz="2800" dirty="0">
                <a:solidFill>
                  <a:srgbClr val="FF0000"/>
                </a:solidFill>
                <a:latin typeface="Times New Roman" panose="02020603050405020304" pitchFamily="18" charset="0"/>
                <a:ea typeface="Calibri" panose="020F0502020204030204" pitchFamily="34" charset="0"/>
              </a:rPr>
              <a:t> dung </a:t>
            </a:r>
            <a:r>
              <a:rPr lang="en-US" sz="2800" dirty="0" err="1">
                <a:solidFill>
                  <a:srgbClr val="FF0000"/>
                </a:solidFill>
                <a:latin typeface="Times New Roman" panose="02020603050405020304" pitchFamily="18" charset="0"/>
                <a:ea typeface="Calibri" panose="020F0502020204030204" pitchFamily="34" charset="0"/>
              </a:rPr>
              <a:t>và</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đặc</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sắc</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nghệ</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thuật</a:t>
            </a:r>
            <a:r>
              <a:rPr lang="en-US" sz="2800" dirty="0">
                <a:solidFill>
                  <a:srgbClr val="FF0000"/>
                </a:solidFill>
                <a:latin typeface="Times New Roman" panose="02020603050405020304" pitchFamily="18" charset="0"/>
                <a:ea typeface="Calibri" panose="020F0502020204030204" pitchFamily="34" charset="0"/>
              </a:rPr>
              <a:t>). HS </a:t>
            </a:r>
            <a:r>
              <a:rPr lang="en-US" sz="2800" dirty="0" err="1">
                <a:solidFill>
                  <a:srgbClr val="FF0000"/>
                </a:solidFill>
                <a:latin typeface="Times New Roman" panose="02020603050405020304" pitchFamily="18" charset="0"/>
                <a:ea typeface="Calibri" panose="020F0502020204030204" pitchFamily="34" charset="0"/>
              </a:rPr>
              <a:t>thứ</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nhất</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xong</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sẽ</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mời</a:t>
            </a:r>
            <a:r>
              <a:rPr lang="en-US" sz="2800" dirty="0">
                <a:solidFill>
                  <a:srgbClr val="FF0000"/>
                </a:solidFill>
                <a:latin typeface="Times New Roman" panose="02020603050405020304" pitchFamily="18" charset="0"/>
                <a:ea typeface="Calibri" panose="020F0502020204030204" pitchFamily="34" charset="0"/>
              </a:rPr>
              <a:t> HS </a:t>
            </a:r>
            <a:r>
              <a:rPr lang="en-US" sz="2800" dirty="0" err="1">
                <a:solidFill>
                  <a:srgbClr val="FF0000"/>
                </a:solidFill>
                <a:latin typeface="Times New Roman" panose="02020603050405020304" pitchFamily="18" charset="0"/>
                <a:ea typeface="Calibri" panose="020F0502020204030204" pitchFamily="34" charset="0"/>
              </a:rPr>
              <a:t>tiếp</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theo</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endParaRPr lang="en-US" sz="2800" dirty="0">
              <a:solidFill>
                <a:srgbClr val="FF0000"/>
              </a:solidFill>
              <a:latin typeface="Times New Roman" panose="02020603050405020304" pitchFamily="18" charset="0"/>
              <a:ea typeface="Times New Roman" panose="02020603050405020304" pitchFamily="18" charset="0"/>
            </a:endParaRPr>
          </a:p>
          <a:p>
            <a:pPr algn="just">
              <a:lnSpc>
                <a:spcPct val="130000"/>
              </a:lnSpc>
              <a:spcAft>
                <a:spcPts val="0"/>
              </a:spcAft>
            </a:pPr>
            <a:r>
              <a:rPr lang="en-US" sz="2800" dirty="0" smtClean="0">
                <a:solidFill>
                  <a:srgbClr val="FF0000"/>
                </a:solidFill>
                <a:latin typeface="Times New Roman" panose="02020603050405020304" pitchFamily="18" charset="0"/>
                <a:ea typeface="Calibri" panose="020F0502020204030204" pitchFamily="34" charset="0"/>
              </a:rPr>
              <a:t>- </a:t>
            </a:r>
            <a:r>
              <a:rPr lang="en-US" sz="2800" dirty="0" err="1" smtClean="0">
                <a:solidFill>
                  <a:srgbClr val="FF0000"/>
                </a:solidFill>
                <a:latin typeface="Times New Roman" panose="02020603050405020304" pitchFamily="18" charset="0"/>
                <a:ea typeface="Calibri" panose="020F0502020204030204" pitchFamily="34" charset="0"/>
              </a:rPr>
              <a:t>Vòng</a:t>
            </a:r>
            <a:r>
              <a:rPr lang="en-US" sz="2800" dirty="0" smtClean="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tròn</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sẽ</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có</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khoảng</a:t>
            </a:r>
            <a:r>
              <a:rPr lang="en-US" sz="2800" dirty="0">
                <a:solidFill>
                  <a:srgbClr val="FF0000"/>
                </a:solidFill>
                <a:latin typeface="Times New Roman" panose="02020603050405020304" pitchFamily="18" charset="0"/>
                <a:ea typeface="Calibri" panose="020F0502020204030204" pitchFamily="34" charset="0"/>
              </a:rPr>
              <a:t> 05 </a:t>
            </a:r>
            <a:r>
              <a:rPr lang="en-US" sz="2800" dirty="0" err="1">
                <a:solidFill>
                  <a:srgbClr val="FF0000"/>
                </a:solidFill>
                <a:latin typeface="Times New Roman" panose="02020603050405020304" pitchFamily="18" charset="0"/>
                <a:ea typeface="Calibri" panose="020F0502020204030204" pitchFamily="34" charset="0"/>
              </a:rPr>
              <a:t>bạn</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được</a:t>
            </a:r>
            <a:r>
              <a:rPr lang="en-US" sz="2800" dirty="0">
                <a:solidFill>
                  <a:srgbClr val="FF0000"/>
                </a:solidFill>
                <a:latin typeface="Times New Roman" panose="02020603050405020304" pitchFamily="18" charset="0"/>
                <a:ea typeface="Calibri" panose="020F0502020204030204" pitchFamily="34" charset="0"/>
              </a:rPr>
              <a:t> chia </a:t>
            </a:r>
            <a:r>
              <a:rPr lang="en-US" sz="2800" dirty="0" err="1">
                <a:solidFill>
                  <a:srgbClr val="FF0000"/>
                </a:solidFill>
                <a:latin typeface="Times New Roman" panose="02020603050405020304" pitchFamily="18" charset="0"/>
                <a:ea typeface="Calibri" panose="020F0502020204030204" pitchFamily="34" charset="0"/>
              </a:rPr>
              <a:t>sẻ</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về</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một</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cuốn</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sách</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mới</a:t>
            </a:r>
            <a:r>
              <a:rPr lang="en-US" sz="2800" dirty="0">
                <a:solidFill>
                  <a:srgbClr val="FF0000"/>
                </a:solidFill>
                <a:latin typeface="Times New Roman" panose="02020603050405020304" pitchFamily="18" charset="0"/>
                <a:ea typeface="Calibri" panose="020F0502020204030204" pitchFamily="34" charset="0"/>
              </a:rPr>
              <a:t> </a:t>
            </a:r>
            <a:r>
              <a:rPr lang="vi-VN" sz="2800" dirty="0">
                <a:solidFill>
                  <a:srgbClr val="FF0000"/>
                </a:solidFill>
                <a:latin typeface="Times New Roman" panose="02020603050405020304" pitchFamily="18" charset="0"/>
                <a:ea typeface="Calibri" panose="020F0502020204030204" pitchFamily="34" charset="0"/>
              </a:rPr>
              <a:t>đọc</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gần</a:t>
            </a:r>
            <a:r>
              <a:rPr lang="en-US" sz="2800" dirty="0">
                <a:solidFill>
                  <a:srgbClr val="FF0000"/>
                </a:solidFill>
                <a:latin typeface="Times New Roman" panose="02020603050405020304" pitchFamily="18" charset="0"/>
                <a:ea typeface="Calibri" panose="020F0502020204030204" pitchFamily="34" charset="0"/>
              </a:rPr>
              <a:t> </a:t>
            </a:r>
            <a:r>
              <a:rPr lang="en-US" sz="2800" dirty="0" err="1">
                <a:solidFill>
                  <a:srgbClr val="FF0000"/>
                </a:solidFill>
                <a:latin typeface="Times New Roman" panose="02020603050405020304" pitchFamily="18" charset="0"/>
                <a:ea typeface="Calibri" panose="020F0502020204030204" pitchFamily="34" charset="0"/>
              </a:rPr>
              <a:t>nhất</a:t>
            </a:r>
            <a:r>
              <a:rPr lang="en-US" sz="2800" dirty="0">
                <a:solidFill>
                  <a:srgbClr val="FF0000"/>
                </a:solidFill>
                <a:latin typeface="Times New Roman" panose="02020603050405020304" pitchFamily="18" charset="0"/>
                <a:ea typeface="Calibri" panose="020F0502020204030204" pitchFamily="34" charset="0"/>
              </a:rPr>
              <a:t>.</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246751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76" y="0"/>
            <a:ext cx="12163425" cy="6858000"/>
          </a:xfrm>
          <a:prstGeom prst="rect">
            <a:avLst/>
          </a:prstGeom>
        </p:spPr>
      </p:pic>
      <p:sp>
        <p:nvSpPr>
          <p:cNvPr id="5" name="Rectangle 4"/>
          <p:cNvSpPr/>
          <p:nvPr/>
        </p:nvSpPr>
        <p:spPr>
          <a:xfrm>
            <a:off x="3244748" y="1173086"/>
            <a:ext cx="5166799" cy="1047979"/>
          </a:xfrm>
          <a:prstGeom prst="rect">
            <a:avLst/>
          </a:prstGeom>
        </p:spPr>
        <p:txBody>
          <a:bodyPr wrap="none">
            <a:spAutoFit/>
          </a:bodyPr>
          <a:lstStyle/>
          <a:p>
            <a:pPr algn="ctr">
              <a:lnSpc>
                <a:spcPct val="115000"/>
              </a:lnSpc>
              <a:spcAft>
                <a:spcPts val="0"/>
              </a:spcAft>
              <a:tabLst>
                <a:tab pos="152400" algn="l"/>
              </a:tabLst>
            </a:pPr>
            <a:r>
              <a:rPr lang="en-US" sz="54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Nhiệm</a:t>
            </a:r>
            <a:r>
              <a:rPr lang="en-US" sz="5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54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vụ</a:t>
            </a:r>
            <a:r>
              <a:rPr lang="en-US" sz="5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54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về</a:t>
            </a:r>
            <a:r>
              <a:rPr lang="en-US" sz="5400" b="1" dirty="0"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 </a:t>
            </a:r>
            <a:r>
              <a:rPr lang="en-US" sz="5400" b="1" dirty="0" err="1" smtClean="0">
                <a:solidFill>
                  <a:srgbClr val="0070C0"/>
                </a:solidFill>
                <a:latin typeface="Times New Roman" panose="02020603050405020304" pitchFamily="18" charset="0"/>
                <a:ea typeface="Calibri" panose="020F0502020204030204" pitchFamily="34" charset="0"/>
                <a:cs typeface="Times New Roman" panose="02020603050405020304" pitchFamily="18" charset="0"/>
              </a:rPr>
              <a:t>nhà</a:t>
            </a:r>
            <a:endParaRPr lang="en-US" sz="5400" dirty="0">
              <a:latin typeface="Times New Roman" panose="02020603050405020304" pitchFamily="18" charset="0"/>
              <a:ea typeface="Calibri" panose="020F0502020204030204" pitchFamily="34" charset="0"/>
              <a:cs typeface="Times New Roman" panose="02020603050405020304" pitchFamily="18" charset="0"/>
            </a:endParaRPr>
          </a:p>
        </p:txBody>
      </p:sp>
      <p:sp>
        <p:nvSpPr>
          <p:cNvPr id="2" name="Rectangle 1"/>
          <p:cNvSpPr/>
          <p:nvPr/>
        </p:nvSpPr>
        <p:spPr>
          <a:xfrm>
            <a:off x="2419927" y="3000813"/>
            <a:ext cx="7758545" cy="1815882"/>
          </a:xfrm>
          <a:prstGeom prst="rect">
            <a:avLst/>
          </a:prstGeom>
        </p:spPr>
        <p:txBody>
          <a:bodyPr wrap="square">
            <a:spAutoFit/>
          </a:bodyPr>
          <a:lstStyle/>
          <a:p>
            <a:pPr fontAlgn="base"/>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Tìm hiểu thêm về vai trò của sách đối với con người và cuộc sống.</a:t>
            </a:r>
            <a:endParaRPr lang="en-US" sz="2800" dirty="0">
              <a:latin typeface="Times New Roman" panose="02020603050405020304" pitchFamily="18" charset="0"/>
              <a:cs typeface="Times New Roman" panose="02020603050405020304" pitchFamily="18" charset="0"/>
            </a:endParaRPr>
          </a:p>
          <a:p>
            <a:r>
              <a:rPr lang="vi-VN" sz="2800" dirty="0">
                <a:latin typeface="Times New Roman" panose="02020603050405020304" pitchFamily="18" charset="0"/>
                <a:cs typeface="Times New Roman" panose="02020603050405020304" pitchFamily="18" charset="0"/>
              </a:rPr>
              <a:t>- Viết hoàn chỉnh bài thuyết trình trong nội dung thực hành nói nghe.</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0356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219" y="249383"/>
            <a:ext cx="11563927" cy="6465454"/>
          </a:xfrm>
          <a:prstGeom prst="rect">
            <a:avLst/>
          </a:prstGeom>
        </p:spPr>
      </p:pic>
      <p:sp>
        <p:nvSpPr>
          <p:cNvPr id="3" name="Rectangle 2"/>
          <p:cNvSpPr/>
          <p:nvPr/>
        </p:nvSpPr>
        <p:spPr>
          <a:xfrm>
            <a:off x="3589720" y="2376116"/>
            <a:ext cx="5104924" cy="1323439"/>
          </a:xfrm>
          <a:prstGeom prst="rect">
            <a:avLst/>
          </a:prstGeom>
        </p:spPr>
        <p:txBody>
          <a:bodyPr wrap="none">
            <a:spAutoFit/>
          </a:bodyPr>
          <a:lstStyle/>
          <a:p>
            <a:pPr algn="ctr"/>
            <a:r>
              <a:rPr lang="en-US" sz="4000" b="1" dirty="0">
                <a:solidFill>
                  <a:srgbClr val="FF0000"/>
                </a:solidFill>
                <a:latin typeface="Times New Roman" panose="02020603050405020304" pitchFamily="18" charset="0"/>
                <a:cs typeface="Times New Roman" panose="02020603050405020304" pitchFamily="18" charset="0"/>
              </a:rPr>
              <a:t> </a:t>
            </a:r>
            <a:r>
              <a:rPr lang="en-US" sz="4000" b="1" dirty="0" smtClean="0">
                <a:solidFill>
                  <a:srgbClr val="FF0000"/>
                </a:solidFill>
                <a:latin typeface="Times New Roman" panose="02020603050405020304" pitchFamily="18" charset="0"/>
                <a:cs typeface="Times New Roman" panose="02020603050405020304" pitchFamily="18" charset="0"/>
              </a:rPr>
              <a:t>D</a:t>
            </a:r>
            <a:r>
              <a:rPr lang="vi-VN" sz="4000" b="1" dirty="0">
                <a:solidFill>
                  <a:srgbClr val="FF0000"/>
                </a:solidFill>
                <a:latin typeface="Times New Roman" panose="02020603050405020304" pitchFamily="18" charset="0"/>
                <a:cs typeface="Times New Roman" panose="02020603050405020304" pitchFamily="18" charset="0"/>
              </a:rPr>
              <a:t>. HOẠT ĐỘNG </a:t>
            </a:r>
            <a:r>
              <a:rPr lang="en-US" sz="4000" b="1" dirty="0">
                <a:solidFill>
                  <a:srgbClr val="FF0000"/>
                </a:solidFill>
                <a:latin typeface="Times New Roman" panose="02020603050405020304" pitchFamily="18" charset="0"/>
                <a:cs typeface="Times New Roman" panose="02020603050405020304" pitchFamily="18" charset="0"/>
              </a:rPr>
              <a:t>TỰ </a:t>
            </a:r>
            <a:endParaRPr lang="en-US" sz="4000" b="1" dirty="0" smtClean="0">
              <a:solidFill>
                <a:srgbClr val="FF0000"/>
              </a:solidFill>
              <a:latin typeface="Times New Roman" panose="02020603050405020304" pitchFamily="18" charset="0"/>
              <a:cs typeface="Times New Roman" panose="02020603050405020304" pitchFamily="18" charset="0"/>
            </a:endParaRPr>
          </a:p>
          <a:p>
            <a:pPr algn="ctr"/>
            <a:r>
              <a:rPr lang="en-US" sz="4000" b="1" dirty="0" smtClean="0">
                <a:solidFill>
                  <a:srgbClr val="FF0000"/>
                </a:solidFill>
                <a:latin typeface="Times New Roman" panose="02020603050405020304" pitchFamily="18" charset="0"/>
                <a:cs typeface="Times New Roman" panose="02020603050405020304" pitchFamily="18" charset="0"/>
              </a:rPr>
              <a:t>ĐÁNH GIÁ </a:t>
            </a:r>
            <a:r>
              <a:rPr lang="en-US" sz="4000" b="1" dirty="0">
                <a:solidFill>
                  <a:srgbClr val="FF0000"/>
                </a:solidFill>
                <a:latin typeface="Times New Roman" panose="02020603050405020304" pitchFamily="18" charset="0"/>
                <a:cs typeface="Times New Roman" panose="02020603050405020304" pitchFamily="18" charset="0"/>
              </a:rPr>
              <a:t>BÀI 10</a:t>
            </a:r>
            <a:endParaRPr lang="en-US"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802557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979054" y="657745"/>
            <a:ext cx="10455564" cy="5909310"/>
          </a:xfrm>
          <a:prstGeom prst="rect">
            <a:avLst/>
          </a:prstGeom>
          <a:noFill/>
        </p:spPr>
        <p:txBody>
          <a:bodyPr wrap="square" rtlCol="0">
            <a:spAutoFit/>
          </a:bodyPr>
          <a:lstStyle/>
          <a:p>
            <a:pPr algn="just">
              <a:lnSpc>
                <a:spcPct val="150000"/>
              </a:lnSpc>
            </a:pPr>
            <a:r>
              <a:rPr lang="en-US" sz="2800" b="1" dirty="0" err="1" smtClean="0">
                <a:solidFill>
                  <a:srgbClr val="FF0000"/>
                </a:solidFill>
                <a:latin typeface="Times New Roman" panose="02020603050405020304" pitchFamily="18" charset="0"/>
                <a:cs typeface="Times New Roman" panose="02020603050405020304" pitchFamily="18" charset="0"/>
              </a:rPr>
              <a:t>Nhiệm</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err="1" smtClean="0">
                <a:solidFill>
                  <a:srgbClr val="FF0000"/>
                </a:solidFill>
                <a:latin typeface="Times New Roman" panose="02020603050405020304" pitchFamily="18" charset="0"/>
                <a:cs typeface="Times New Roman" panose="02020603050405020304" pitchFamily="18" charset="0"/>
              </a:rPr>
              <a:t>vụ</a:t>
            </a:r>
            <a:r>
              <a:rPr lang="en-US" sz="2800" b="1" dirty="0" smtClean="0">
                <a:solidFill>
                  <a:srgbClr val="FF0000"/>
                </a:solidFill>
                <a:latin typeface="Times New Roman" panose="02020603050405020304" pitchFamily="18" charset="0"/>
                <a:cs typeface="Times New Roman" panose="02020603050405020304" pitchFamily="18" charset="0"/>
              </a:rPr>
              <a:t> </a:t>
            </a:r>
          </a:p>
          <a:p>
            <a:pPr algn="just">
              <a:lnSpc>
                <a:spcPct val="150000"/>
              </a:lnSpc>
            </a:pPr>
            <a:r>
              <a:rPr lang="vi-VN" sz="2800" dirty="0" smtClean="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Lớp trưởng báo cáo việc soạn bài của các thành viên trong lớp.</a:t>
            </a:r>
            <a:endParaRPr lang="en-US" sz="28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FF0000"/>
                </a:solidFill>
                <a:latin typeface="Times New Roman" panose="02020603050405020304" pitchFamily="18" charset="0"/>
                <a:cs typeface="Times New Roman" panose="02020603050405020304" pitchFamily="18" charset="0"/>
              </a:rPr>
              <a:t>- GV dành 5 phút đều HS trao đổi theo cặp với bạn cùng bàn sản phẩm học tập đã chuẩn bị trước ở nhà.</a:t>
            </a:r>
            <a:endParaRPr lang="en-US" sz="28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FF0000"/>
                </a:solidFill>
                <a:latin typeface="Times New Roman" panose="02020603050405020304" pitchFamily="18" charset="0"/>
                <a:cs typeface="Times New Roman" panose="02020603050405020304" pitchFamily="18" charset="0"/>
              </a:rPr>
              <a:t>- GV cử 01 HS làm MC dẫn dắt phần báo cáo sản phẩm của các HS trong lớp và ý kiến nhận xét của các bạn khác.</a:t>
            </a:r>
            <a:endParaRPr lang="en-US" sz="28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vi-VN" sz="2800" dirty="0">
                <a:solidFill>
                  <a:srgbClr val="FF0000"/>
                </a:solidFill>
                <a:latin typeface="Times New Roman" panose="02020603050405020304" pitchFamily="18" charset="0"/>
                <a:cs typeface="Times New Roman" panose="02020603050405020304" pitchFamily="18" charset="0"/>
              </a:rPr>
              <a:t>- HS tiếp nhận nhiệm vụ: HS báo cáo phần trả lời các câu hỏi Tự đánh giá (Tr 120, 121, 122/ SGK)</a:t>
            </a:r>
            <a:endParaRPr lang="en-US" sz="2800"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6427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720436" y="657745"/>
            <a:ext cx="10714182" cy="3754874"/>
          </a:xfrm>
          <a:prstGeom prst="rect">
            <a:avLst/>
          </a:prstGeom>
          <a:noFill/>
        </p:spPr>
        <p:txBody>
          <a:bodyPr wrap="square" rtlCol="0">
            <a:spAutoFit/>
          </a:bodyPr>
          <a:lstStyle/>
          <a:p>
            <a:pPr algn="just"/>
            <a:r>
              <a:rPr lang="en-US" sz="2800" b="1" dirty="0">
                <a:latin typeface="Times New Roman" panose="02020603050405020304" pitchFamily="18" charset="0"/>
                <a:cs typeface="Times New Roman" panose="02020603050405020304" pitchFamily="18" charset="0"/>
              </a:rPr>
              <a:t>I. </a:t>
            </a:r>
            <a:r>
              <a:rPr lang="en-US" sz="2800" b="1" dirty="0" err="1">
                <a:latin typeface="Times New Roman" panose="02020603050405020304" pitchFamily="18" charset="0"/>
                <a:cs typeface="Times New Roman" panose="02020603050405020304" pitchFamily="18" charset="0"/>
              </a:rPr>
              <a:t>Trắc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nghiệm</a:t>
            </a:r>
            <a:endParaRPr lang="en-US" sz="2800" dirty="0">
              <a:latin typeface="Times New Roman" panose="02020603050405020304" pitchFamily="18" charset="0"/>
              <a:cs typeface="Times New Roman" panose="02020603050405020304" pitchFamily="18" charset="0"/>
            </a:endParaRPr>
          </a:p>
          <a:p>
            <a:pPr algn="just"/>
            <a:r>
              <a:rPr lang="en-US" sz="2800" dirty="0" smtClean="0">
                <a:latin typeface="Times New Roman" panose="02020603050405020304" pitchFamily="18" charset="0"/>
                <a:cs typeface="Times New Roman" panose="02020603050405020304" pitchFamily="18" charset="0"/>
              </a:rPr>
              <a:t>- Đ</a:t>
            </a:r>
            <a:r>
              <a:rPr lang="vi-VN" sz="2800" dirty="0">
                <a:latin typeface="Times New Roman" panose="02020603050405020304" pitchFamily="18" charset="0"/>
                <a:cs typeface="Times New Roman" panose="02020603050405020304" pitchFamily="18" charset="0"/>
              </a:rPr>
              <a:t>ọc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a:t>
            </a:r>
            <a:r>
              <a:rPr lang="vi-VN" sz="2800" i="1" dirty="0">
                <a:latin typeface="Times New Roman" panose="02020603050405020304" pitchFamily="18" charset="0"/>
                <a:cs typeface="Times New Roman" panose="02020603050405020304" pitchFamily="18" charset="0"/>
              </a:rPr>
              <a:t>Tập truyện Quê mẹ của nhà văn Thanh Tịnh”</a:t>
            </a:r>
            <a:r>
              <a:rPr lang="vi-VN" sz="2800" dirty="0">
                <a:latin typeface="Times New Roman" panose="02020603050405020304" pitchFamily="18" charset="0"/>
                <a:cs typeface="Times New Roman" panose="02020603050405020304" pitchFamily="18" charset="0"/>
              </a:rPr>
              <a:t> (từ trang 120 đến trang 122sgk Ngữ văn lớp 8 Tập 2) và thực hiện các yêu cầu bên dưới: </a:t>
            </a:r>
            <a:endParaRPr lang="en-US" sz="2800" dirty="0">
              <a:latin typeface="Times New Roman" panose="02020603050405020304" pitchFamily="18" charset="0"/>
              <a:cs typeface="Times New Roman" panose="02020603050405020304" pitchFamily="18" charset="0"/>
            </a:endParaRPr>
          </a:p>
          <a:p>
            <a:pPr algn="just"/>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Ghi </a:t>
            </a:r>
            <a:r>
              <a:rPr lang="vi-VN" sz="2800" dirty="0">
                <a:latin typeface="Times New Roman" panose="02020603050405020304" pitchFamily="18" charset="0"/>
                <a:cs typeface="Times New Roman" panose="02020603050405020304" pitchFamily="18" charset="0"/>
              </a:rPr>
              <a:t>vào vở chữ cái đứng trước phương án trả lời đúng cho mỗi câu hỏi (từ câu 1 đến câu 5) HS tự đánh giá năng lực đọc hiểu  của bản thân theo đáp án.</a:t>
            </a:r>
            <a:endParaRPr lang="en-US" sz="2800" dirty="0">
              <a:latin typeface="Times New Roman" panose="02020603050405020304" pitchFamily="18" charset="0"/>
              <a:cs typeface="Times New Roman" panose="02020603050405020304" pitchFamily="18" charset="0"/>
            </a:endParaRPr>
          </a:p>
          <a:p>
            <a:pPr algn="just">
              <a:lnSpc>
                <a:spcPct val="150000"/>
              </a:lnSpc>
            </a:pPr>
            <a:endParaRPr lang="en-US" sz="2800" dirty="0">
              <a:solidFill>
                <a:srgbClr val="FF0000"/>
              </a:solidFill>
              <a:latin typeface="Times New Roman" panose="02020603050405020304" pitchFamily="18" charset="0"/>
              <a:cs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836647309"/>
              </p:ext>
            </p:extLst>
          </p:nvPr>
        </p:nvGraphicFramePr>
        <p:xfrm>
          <a:off x="1394691" y="4380365"/>
          <a:ext cx="9402618" cy="1109472"/>
        </p:xfrm>
        <a:graphic>
          <a:graphicData uri="http://schemas.openxmlformats.org/drawingml/2006/table">
            <a:tbl>
              <a:tblPr firstRow="1" firstCol="1" bandRow="1">
                <a:tableStyleId>{ED083AE6-46FA-4A59-8FB0-9F97EB10719F}</a:tableStyleId>
              </a:tblPr>
              <a:tblGrid>
                <a:gridCol w="1762300">
                  <a:extLst>
                    <a:ext uri="{9D8B030D-6E8A-4147-A177-3AD203B41FA5}">
                      <a16:colId xmlns:a16="http://schemas.microsoft.com/office/drawing/2014/main" val="3335552812"/>
                    </a:ext>
                  </a:extLst>
                </a:gridCol>
                <a:gridCol w="1479383">
                  <a:extLst>
                    <a:ext uri="{9D8B030D-6E8A-4147-A177-3AD203B41FA5}">
                      <a16:colId xmlns:a16="http://schemas.microsoft.com/office/drawing/2014/main" val="4238497736"/>
                    </a:ext>
                  </a:extLst>
                </a:gridCol>
                <a:gridCol w="1492027">
                  <a:extLst>
                    <a:ext uri="{9D8B030D-6E8A-4147-A177-3AD203B41FA5}">
                      <a16:colId xmlns:a16="http://schemas.microsoft.com/office/drawing/2014/main" val="2206110285"/>
                    </a:ext>
                  </a:extLst>
                </a:gridCol>
                <a:gridCol w="1975672">
                  <a:extLst>
                    <a:ext uri="{9D8B030D-6E8A-4147-A177-3AD203B41FA5}">
                      <a16:colId xmlns:a16="http://schemas.microsoft.com/office/drawing/2014/main" val="2383474331"/>
                    </a:ext>
                  </a:extLst>
                </a:gridCol>
                <a:gridCol w="1492027">
                  <a:extLst>
                    <a:ext uri="{9D8B030D-6E8A-4147-A177-3AD203B41FA5}">
                      <a16:colId xmlns:a16="http://schemas.microsoft.com/office/drawing/2014/main" val="764372015"/>
                    </a:ext>
                  </a:extLst>
                </a:gridCol>
                <a:gridCol w="1201209">
                  <a:extLst>
                    <a:ext uri="{9D8B030D-6E8A-4147-A177-3AD203B41FA5}">
                      <a16:colId xmlns:a16="http://schemas.microsoft.com/office/drawing/2014/main" val="3457851432"/>
                    </a:ext>
                  </a:extLst>
                </a:gridCol>
              </a:tblGrid>
              <a:tr h="0">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Câu</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01740995"/>
                  </a:ext>
                </a:extLst>
              </a:tr>
              <a:tr h="41275">
                <a:tc>
                  <a:txBody>
                    <a:bodyPr/>
                    <a:lstStyle/>
                    <a:p>
                      <a:pPr algn="just">
                        <a:lnSpc>
                          <a:spcPct val="130000"/>
                        </a:lnSpc>
                        <a:spcAft>
                          <a:spcPts val="0"/>
                        </a:spcAft>
                      </a:pPr>
                      <a:r>
                        <a:rPr lang="en-US" sz="2800">
                          <a:effectLst/>
                          <a:latin typeface="Times New Roman" panose="02020603050405020304" pitchFamily="18" charset="0"/>
                          <a:cs typeface="Times New Roman" panose="02020603050405020304" pitchFamily="18" charset="0"/>
                        </a:rPr>
                        <a:t>Đáp án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A</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B,C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a:effectLst/>
                          <a:latin typeface="Times New Roman" panose="02020603050405020304" pitchFamily="18" charset="0"/>
                          <a:cs typeface="Times New Roman" panose="02020603050405020304" pitchFamily="18" charset="0"/>
                        </a:rPr>
                        <a:t>B</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algn="just">
                        <a:lnSpc>
                          <a:spcPct val="130000"/>
                        </a:lnSpc>
                        <a:spcAft>
                          <a:spcPts val="0"/>
                        </a:spcAft>
                      </a:pPr>
                      <a:r>
                        <a:rPr lang="vi-VN" sz="2800" dirty="0">
                          <a:effectLst/>
                          <a:latin typeface="Times New Roman" panose="02020603050405020304" pitchFamily="18" charset="0"/>
                          <a:cs typeface="Times New Roman" panose="02020603050405020304" pitchFamily="18" charset="0"/>
                        </a:rPr>
                        <a:t>C</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92295986"/>
                  </a:ext>
                </a:extLst>
              </a:tr>
            </a:tbl>
          </a:graphicData>
        </a:graphic>
      </p:graphicFrame>
    </p:spTree>
    <p:extLst>
      <p:ext uri="{BB962C8B-B14F-4D97-AF65-F5344CB8AC3E}">
        <p14:creationId xmlns:p14="http://schemas.microsoft.com/office/powerpoint/2010/main" val="2030361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4109" y="888654"/>
            <a:ext cx="11323782" cy="4401205"/>
          </a:xfrm>
          <a:prstGeom prst="rect">
            <a:avLst/>
          </a:prstGeom>
          <a:noFill/>
        </p:spPr>
        <p:txBody>
          <a:bodyPr wrap="square" rtlCol="0">
            <a:spAutoFit/>
          </a:bodyPr>
          <a:lstStyle/>
          <a:p>
            <a:pPr algn="ctr" fontAlgn="base"/>
            <a:r>
              <a:rPr lang="vi-VN" sz="2800" b="1" dirty="0">
                <a:solidFill>
                  <a:srgbClr val="FF0000"/>
                </a:solidFill>
                <a:latin typeface="Times New Roman" panose="02020603050405020304" pitchFamily="18" charset="0"/>
                <a:cs typeface="Times New Roman" panose="02020603050405020304" pitchFamily="18" charset="0"/>
              </a:rPr>
              <a:t>II. Tự luận: </a:t>
            </a:r>
            <a:endParaRPr lang="en-US" sz="2800" dirty="0">
              <a:solidFill>
                <a:srgbClr val="FF0000"/>
              </a:solidFill>
              <a:latin typeface="Times New Roman" panose="02020603050405020304" pitchFamily="18" charset="0"/>
              <a:cs typeface="Times New Roman" panose="02020603050405020304" pitchFamily="18" charset="0"/>
            </a:endParaRPr>
          </a:p>
          <a:p>
            <a:pPr algn="ctr" fontAlgn="base"/>
            <a:r>
              <a:rPr lang="vi-VN" sz="2800" b="1" dirty="0">
                <a:solidFill>
                  <a:srgbClr val="FF0000"/>
                </a:solidFill>
                <a:latin typeface="Times New Roman" panose="02020603050405020304" pitchFamily="18" charset="0"/>
                <a:cs typeface="Times New Roman" panose="02020603050405020304" pitchFamily="18" charset="0"/>
              </a:rPr>
              <a:t>Câu 6: </a:t>
            </a:r>
            <a:r>
              <a:rPr lang="en-US" sz="2800" dirty="0">
                <a:solidFill>
                  <a:srgbClr val="FF0000"/>
                </a:solidFill>
                <a:latin typeface="Times New Roman" panose="02020603050405020304" pitchFamily="18" charset="0"/>
                <a:cs typeface="Times New Roman" panose="02020603050405020304" pitchFamily="18" charset="0"/>
              </a:rPr>
              <a:t>Chỉ </a:t>
            </a:r>
            <a:r>
              <a:rPr lang="en-US" sz="2800" dirty="0" err="1">
                <a:solidFill>
                  <a:srgbClr val="FF0000"/>
                </a:solidFill>
                <a:latin typeface="Times New Roman" panose="02020603050405020304" pitchFamily="18" charset="0"/>
                <a:cs typeface="Times New Roman" panose="02020603050405020304" pitchFamily="18" charset="0"/>
              </a:rPr>
              <a:t>ra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phần</a:t>
            </a:r>
            <a:r>
              <a:rPr lang="en-US" sz="2800" dirty="0">
                <a:solidFill>
                  <a:srgbClr val="FF0000"/>
                </a:solidFill>
                <a:latin typeface="Times New Roman" panose="02020603050405020304" pitchFamily="18" charset="0"/>
                <a:cs typeface="Times New Roman" panose="02020603050405020304" pitchFamily="18" charset="0"/>
              </a:rPr>
              <a:t> (2) </a:t>
            </a:r>
            <a:r>
              <a:rPr lang="en-US" sz="2800" dirty="0" err="1">
                <a:solidFill>
                  <a:srgbClr val="FF0000"/>
                </a:solidFill>
                <a:latin typeface="Times New Roman" panose="02020603050405020304" pitchFamily="18" charset="0"/>
                <a:cs typeface="Times New Roman" panose="02020603050405020304" pitchFamily="18" charset="0"/>
              </a:rPr>
              <a:t>của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bản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các</a:t>
            </a:r>
            <a:r>
              <a:rPr lang="en-US" sz="2800" dirty="0">
                <a:solidFill>
                  <a:srgbClr val="FF0000"/>
                </a:solidFill>
                <a:latin typeface="Times New Roman" panose="02020603050405020304" pitchFamily="18" charset="0"/>
                <a:cs typeface="Times New Roman" panose="02020603050405020304" pitchFamily="18" charset="0"/>
              </a:rPr>
              <a:t> chi </a:t>
            </a:r>
            <a:r>
              <a:rPr lang="en-US" sz="2800" dirty="0" err="1">
                <a:solidFill>
                  <a:srgbClr val="FF0000"/>
                </a:solidFill>
                <a:latin typeface="Times New Roman" panose="02020603050405020304" pitchFamily="18" charset="0"/>
                <a:cs typeface="Times New Roman" panose="02020603050405020304" pitchFamily="18" charset="0"/>
              </a:rPr>
              <a:t>tiết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làm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a:t>
            </a:r>
          </a:p>
          <a:p>
            <a:pPr algn="just" fontAlgn="base"/>
            <a:r>
              <a:rPr lang="vi-VN" sz="2800" b="1" u="sng" dirty="0">
                <a:latin typeface="Times New Roman" panose="02020603050405020304" pitchFamily="18" charset="0"/>
                <a:cs typeface="Times New Roman" panose="02020603050405020304" pitchFamily="18" charset="0"/>
              </a:rPr>
              <a:t>Trả </a:t>
            </a:r>
            <a:r>
              <a:rPr lang="en-US" sz="2800" b="1" u="sng" dirty="0" err="1">
                <a:latin typeface="Times New Roman" panose="02020603050405020304" pitchFamily="18" charset="0"/>
                <a:cs typeface="Times New Roman" panose="02020603050405020304" pitchFamily="18" charset="0"/>
              </a:rPr>
              <a:t>lời</a:t>
            </a:r>
            <a:r>
              <a:rPr lang="en-US" sz="2800" b="1" u="sng"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T</a:t>
            </a:r>
            <a:r>
              <a:rPr lang="en-US" sz="2800" dirty="0" err="1">
                <a:latin typeface="Times New Roman" panose="02020603050405020304" pitchFamily="18" charset="0"/>
                <a:cs typeface="Times New Roman" panose="02020603050405020304" pitchFamily="18" charset="0"/>
              </a:rPr>
              <a:t>hông</a:t>
            </a:r>
            <a:r>
              <a:rPr lang="en-US" sz="2800" dirty="0">
                <a:latin typeface="Times New Roman" panose="02020603050405020304" pitchFamily="18" charset="0"/>
                <a:cs typeface="Times New Roman" panose="02020603050405020304" pitchFamily="18" charset="0"/>
              </a:rPr>
              <a:t> tin </a:t>
            </a:r>
            <a:r>
              <a:rPr lang="en-US" sz="2800" dirty="0" err="1">
                <a:latin typeface="Times New Roman" panose="02020603050405020304" pitchFamily="18" charset="0"/>
                <a:cs typeface="Times New Roman" panose="02020603050405020304" pitchFamily="18" charset="0"/>
              </a:rPr>
              <a:t>chính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phần</a:t>
            </a:r>
            <a:r>
              <a:rPr lang="en-US" sz="2800" dirty="0">
                <a:latin typeface="Times New Roman" panose="02020603050405020304" pitchFamily="18" charset="0"/>
                <a:cs typeface="Times New Roman" panose="02020603050405020304" pitchFamily="18" charset="0"/>
              </a:rPr>
              <a:t> (2)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bản</a:t>
            </a:r>
            <a:r>
              <a:rPr lang="vi-VN" sz="2800" dirty="0">
                <a:latin typeface="Times New Roman" panose="02020603050405020304" pitchFamily="18" charset="0"/>
                <a:cs typeface="Times New Roman" panose="02020603050405020304" pitchFamily="18" charset="0"/>
              </a:rPr>
              <a:t>: Giới thiệu nội dung của tập truyện </a:t>
            </a:r>
            <a:r>
              <a:rPr lang="vi-VN" sz="2800" i="1" dirty="0">
                <a:latin typeface="Times New Roman" panose="02020603050405020304" pitchFamily="18" charset="0"/>
                <a:cs typeface="Times New Roman" panose="02020603050405020304" pitchFamily="18" charset="0"/>
              </a:rPr>
              <a:t>Quê mẹ</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Các thông tin làm rõ thông tin chính:</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Không gian của tập truyện- nông thôn xứ Huế, quê hương của tác giả (bức tranh thủy mặc về cảnh đêm trăng và mùa gặt; nhà ga nhỏ và con đường sắt quạnh hiu; dòng sông trắng và con đò mỏng manh xuôi ngược</a:t>
            </a:r>
            <a:r>
              <a:rPr lang="vi-VN" sz="2800" dirty="0" smtClean="0">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00378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barn(inVertical)">
                                      <p:cBhvr>
                                        <p:cTn id="26" dur="500"/>
                                        <p:tgtEl>
                                          <p:spTgt spid="3">
                                            <p:txEl>
                                              <p:pRg st="2" end="2"/>
                                            </p:txEl>
                                          </p:spTgt>
                                        </p:tgtEl>
                                      </p:cBhvr>
                                    </p:animEffect>
                                  </p:childTnLst>
                                </p:cTn>
                              </p:par>
                              <p:par>
                                <p:cTn id="27" presetID="16" presetClass="entr" presetSubtype="21"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barn(inVertical)">
                                      <p:cBhvr>
                                        <p:cTn id="29" dur="500"/>
                                        <p:tgtEl>
                                          <p:spTgt spid="3">
                                            <p:txEl>
                                              <p:pRg st="3" end="3"/>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barn(inVertical)">
                                      <p:cBhvr>
                                        <p:cTn id="32" dur="500"/>
                                        <p:tgtEl>
                                          <p:spTgt spid="3">
                                            <p:txEl>
                                              <p:pRg st="4" end="4"/>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barn(inVertical)">
                                      <p:cBhvr>
                                        <p:cTn id="3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4109" y="436073"/>
            <a:ext cx="11323782" cy="5478423"/>
          </a:xfrm>
          <a:prstGeom prst="rect">
            <a:avLst/>
          </a:prstGeom>
          <a:noFill/>
        </p:spPr>
        <p:txBody>
          <a:bodyPr wrap="square" rtlCol="0">
            <a:spAutoFit/>
          </a:bodyPr>
          <a:lstStyle/>
          <a:p>
            <a:pPr algn="ctr" fontAlgn="base"/>
            <a:r>
              <a:rPr lang="vi-VN" sz="2800" b="1" dirty="0">
                <a:solidFill>
                  <a:srgbClr val="FF0000"/>
                </a:solidFill>
                <a:latin typeface="Times New Roman" panose="02020603050405020304" pitchFamily="18" charset="0"/>
                <a:cs typeface="Times New Roman" panose="02020603050405020304" pitchFamily="18" charset="0"/>
              </a:rPr>
              <a:t>II. Tự luận: </a:t>
            </a:r>
            <a:endParaRPr lang="en-US" sz="2800" dirty="0">
              <a:solidFill>
                <a:srgbClr val="FF0000"/>
              </a:solidFill>
              <a:latin typeface="Times New Roman" panose="02020603050405020304" pitchFamily="18" charset="0"/>
              <a:cs typeface="Times New Roman" panose="02020603050405020304" pitchFamily="18" charset="0"/>
            </a:endParaRPr>
          </a:p>
          <a:p>
            <a:pPr algn="ctr" fontAlgn="base"/>
            <a:r>
              <a:rPr lang="vi-VN" sz="2800" b="1" dirty="0">
                <a:solidFill>
                  <a:srgbClr val="FF0000"/>
                </a:solidFill>
                <a:latin typeface="Times New Roman" panose="02020603050405020304" pitchFamily="18" charset="0"/>
                <a:cs typeface="Times New Roman" panose="02020603050405020304" pitchFamily="18" charset="0"/>
              </a:rPr>
              <a:t>Câu 6: </a:t>
            </a:r>
            <a:r>
              <a:rPr lang="en-US" sz="2800" dirty="0">
                <a:solidFill>
                  <a:srgbClr val="FF0000"/>
                </a:solidFill>
                <a:latin typeface="Times New Roman" panose="02020603050405020304" pitchFamily="18" charset="0"/>
                <a:cs typeface="Times New Roman" panose="02020603050405020304" pitchFamily="18" charset="0"/>
              </a:rPr>
              <a:t>Chỉ </a:t>
            </a:r>
            <a:r>
              <a:rPr lang="en-US" sz="2800" dirty="0" err="1">
                <a:solidFill>
                  <a:srgbClr val="FF0000"/>
                </a:solidFill>
                <a:latin typeface="Times New Roman" panose="02020603050405020304" pitchFamily="18" charset="0"/>
                <a:cs typeface="Times New Roman" panose="02020603050405020304" pitchFamily="18" charset="0"/>
              </a:rPr>
              <a:t>ra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phần</a:t>
            </a:r>
            <a:r>
              <a:rPr lang="en-US" sz="2800" dirty="0">
                <a:solidFill>
                  <a:srgbClr val="FF0000"/>
                </a:solidFill>
                <a:latin typeface="Times New Roman" panose="02020603050405020304" pitchFamily="18" charset="0"/>
                <a:cs typeface="Times New Roman" panose="02020603050405020304" pitchFamily="18" charset="0"/>
              </a:rPr>
              <a:t> (2) </a:t>
            </a:r>
            <a:r>
              <a:rPr lang="en-US" sz="2800" dirty="0" err="1">
                <a:solidFill>
                  <a:srgbClr val="FF0000"/>
                </a:solidFill>
                <a:latin typeface="Times New Roman" panose="02020603050405020304" pitchFamily="18" charset="0"/>
                <a:cs typeface="Times New Roman" panose="02020603050405020304" pitchFamily="18" charset="0"/>
              </a:rPr>
              <a:t>của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bản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các</a:t>
            </a:r>
            <a:r>
              <a:rPr lang="en-US" sz="2800" dirty="0">
                <a:solidFill>
                  <a:srgbClr val="FF0000"/>
                </a:solidFill>
                <a:latin typeface="Times New Roman" panose="02020603050405020304" pitchFamily="18" charset="0"/>
                <a:cs typeface="Times New Roman" panose="02020603050405020304" pitchFamily="18" charset="0"/>
              </a:rPr>
              <a:t> chi </a:t>
            </a:r>
            <a:r>
              <a:rPr lang="en-US" sz="2800" dirty="0" err="1">
                <a:solidFill>
                  <a:srgbClr val="FF0000"/>
                </a:solidFill>
                <a:latin typeface="Times New Roman" panose="02020603050405020304" pitchFamily="18" charset="0"/>
                <a:cs typeface="Times New Roman" panose="02020603050405020304" pitchFamily="18" charset="0"/>
              </a:rPr>
              <a:t>tiết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làm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a:t>
            </a:r>
          </a:p>
          <a:p>
            <a:pPr algn="just" fontAlgn="base"/>
            <a:r>
              <a:rPr lang="vi-VN" sz="2800" b="1" u="sng" dirty="0">
                <a:latin typeface="Times New Roman" panose="02020603050405020304" pitchFamily="18" charset="0"/>
                <a:cs typeface="Times New Roman" panose="02020603050405020304" pitchFamily="18" charset="0"/>
              </a:rPr>
              <a:t>Trả </a:t>
            </a:r>
            <a:r>
              <a:rPr lang="en-US" sz="2800" b="1" u="sng" dirty="0" err="1">
                <a:latin typeface="Times New Roman" panose="02020603050405020304" pitchFamily="18" charset="0"/>
                <a:cs typeface="Times New Roman" panose="02020603050405020304" pitchFamily="18" charset="0"/>
              </a:rPr>
              <a:t>lời</a:t>
            </a:r>
            <a:r>
              <a:rPr lang="en-US" sz="2800" b="1" u="sng"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Đời sống tình cảm của những người nông dân nghèo miền Trung (tình yêu đằm thắm của những cô Sương, cô Duyên; tình yêu trong sáng, thoảng qua của Phương; tình yêu lặng lẽ, sâu kín, da diết quặn lòng của cô Thảo, cô Hoa, ...);</a:t>
            </a:r>
            <a:endParaRPr lang="en-US" sz="2800" dirty="0">
              <a:latin typeface="Times New Roman" panose="02020603050405020304" pitchFamily="18" charset="0"/>
              <a:cs typeface="Times New Roman" panose="02020603050405020304" pitchFamily="18" charset="0"/>
            </a:endParaRPr>
          </a:p>
          <a:p>
            <a:pPr algn="just" fontAlgn="base"/>
            <a:r>
              <a:rPr lang="vi-VN" sz="2800" dirty="0">
                <a:latin typeface="Times New Roman" panose="02020603050405020304" pitchFamily="18" charset="0"/>
                <a:cs typeface="Times New Roman" panose="02020603050405020304" pitchFamily="18" charset="0"/>
              </a:rPr>
              <a:t>+ Vẻ đẹp của tâm hồn và nỗi đau khổ riêng của các nhân vật trong tập truyện (phải xa quê, gặp trắn trở trong tình yêu, nghèo, ...)</a:t>
            </a:r>
            <a:endParaRPr lang="en-US" sz="2800" dirty="0">
              <a:latin typeface="Times New Roman" panose="02020603050405020304" pitchFamily="18" charset="0"/>
              <a:cs typeface="Times New Roman" panose="02020603050405020304" pitchFamily="18" charset="0"/>
            </a:endParaRPr>
          </a:p>
          <a:p>
            <a:pPr algn="just">
              <a:lnSpc>
                <a:spcPct val="150000"/>
              </a:lnSpc>
            </a:pP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371642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barn(inVertical)">
                                      <p:cBhvr>
                                        <p:cTn id="14" dur="500"/>
                                        <p:tgtEl>
                                          <p:spTgt spid="3">
                                            <p:txEl>
                                              <p:pRg st="2" end="2"/>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barn(inVertical)">
                                      <p:cBhvr>
                                        <p:cTn id="20" dur="500"/>
                                        <p:tgtEl>
                                          <p:spTgt spid="3">
                                            <p:txEl>
                                              <p:pRg st="4" end="4"/>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barn(inVertical)">
                                      <p:cBhvr>
                                        <p:cTn id="23"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4109" y="463781"/>
            <a:ext cx="11323782" cy="5478423"/>
          </a:xfrm>
          <a:prstGeom prst="rect">
            <a:avLst/>
          </a:prstGeom>
          <a:noFill/>
        </p:spPr>
        <p:txBody>
          <a:bodyPr wrap="square" rtlCol="0">
            <a:spAutoFit/>
          </a:bodyPr>
          <a:lstStyle/>
          <a:p>
            <a:pPr algn="just" fontAlgn="base"/>
            <a:r>
              <a:rPr lang="en-US" sz="2800" b="1" dirty="0" err="1" smtClean="0">
                <a:solidFill>
                  <a:srgbClr val="FF0000"/>
                </a:solidFill>
                <a:latin typeface="Times New Roman" panose="02020603050405020304" pitchFamily="18" charset="0"/>
                <a:cs typeface="Times New Roman" panose="02020603050405020304" pitchFamily="18" charset="0"/>
              </a:rPr>
              <a:t>Câu</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7</a:t>
            </a:r>
            <a:r>
              <a:rPr lang="vi-VN" sz="2800" b="1"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tập</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Quê</a:t>
            </a:r>
            <a:r>
              <a:rPr lang="en-US" sz="2800" i="1" dirty="0">
                <a:solidFill>
                  <a:srgbClr val="FF0000"/>
                </a:solidFill>
                <a:latin typeface="Times New Roman" panose="02020603050405020304" pitchFamily="18" charset="0"/>
                <a:cs typeface="Times New Roman" panose="02020603050405020304" pitchFamily="18" charset="0"/>
              </a:rPr>
              <a:t> mẹ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biết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thấy</a:t>
            </a:r>
            <a:r>
              <a:rPr lang="en-US" sz="2800" dirty="0">
                <a:solidFill>
                  <a:srgbClr val="FF0000"/>
                </a:solidFill>
                <a:latin typeface="Times New Roman" panose="02020603050405020304" pitchFamily="18" charset="0"/>
                <a:cs typeface="Times New Roman" panose="02020603050405020304" pitchFamily="18" charset="0"/>
              </a:rPr>
              <a:t> ý </a:t>
            </a:r>
            <a:r>
              <a:rPr lang="en-US" sz="2800" dirty="0" err="1">
                <a:solidFill>
                  <a:srgbClr val="FF0000"/>
                </a:solidFill>
                <a:latin typeface="Times New Roman" panose="02020603050405020304" pitchFamily="18" charset="0"/>
                <a:cs typeface="Times New Roman" panose="02020603050405020304" pitchFamily="18" charset="0"/>
              </a:rPr>
              <a:t>kiến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không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Nhìn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thuộc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một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thuật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Thạch</a:t>
            </a:r>
            <a:r>
              <a:rPr lang="en-US" sz="2800" dirty="0">
                <a:solidFill>
                  <a:srgbClr val="FF0000"/>
                </a:solidFill>
                <a:latin typeface="Times New Roman" panose="02020603050405020304" pitchFamily="18" charset="0"/>
                <a:cs typeface="Times New Roman" panose="02020603050405020304" pitchFamily="18" charset="0"/>
              </a:rPr>
              <a:t> Lam, </a:t>
            </a:r>
            <a:r>
              <a:rPr lang="en-US" sz="2800" dirty="0" err="1">
                <a:solidFill>
                  <a:srgbClr val="FF0000"/>
                </a:solidFill>
                <a:latin typeface="Times New Roman" panose="02020603050405020304" pitchFamily="18" charset="0"/>
                <a:cs typeface="Times New Roman" panose="02020603050405020304" pitchFamily="18" charset="0"/>
              </a:rPr>
              <a:t>Hô</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Dzếnh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Xuân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Diệu</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Phấn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thông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sắc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riêng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ông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dịu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ngọt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bâng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khuâng</a:t>
            </a:r>
            <a:r>
              <a:rPr lang="en-US" sz="2800" dirty="0">
                <a:solidFill>
                  <a:srgbClr val="FF0000"/>
                </a:solidFill>
                <a:latin typeface="Times New Roman" panose="02020603050405020304" pitchFamily="18" charset="0"/>
                <a:cs typeface="Times New Roman" panose="02020603050405020304" pitchFamily="18" charset="0"/>
              </a:rPr>
              <a:t>, man </a:t>
            </a:r>
            <a:r>
              <a:rPr lang="en-US" sz="2800" dirty="0" err="1">
                <a:solidFill>
                  <a:srgbClr val="FF0000"/>
                </a:solidFill>
                <a:latin typeface="Times New Roman" panose="02020603050405020304" pitchFamily="18" charset="0"/>
                <a:cs typeface="Times New Roman" panose="02020603050405020304" pitchFamily="18" charset="0"/>
              </a:rPr>
              <a:t>mác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Hãy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ro</a:t>
            </a:r>
            <a:r>
              <a:rPr lang="en-US" sz="2800" dirty="0">
                <a:solidFill>
                  <a:srgbClr val="FF0000"/>
                </a:solidFill>
                <a:latin typeface="Times New Roman" panose="02020603050405020304" pitchFamily="18" charset="0"/>
                <a:cs typeface="Times New Roman" panose="02020603050405020304" pitchFamily="18" charset="0"/>
              </a:rPr>
              <a:t>̃ ý </a:t>
            </a:r>
            <a:r>
              <a:rPr lang="en-US" sz="2800" dirty="0" err="1">
                <a:solidFill>
                  <a:srgbClr val="FF0000"/>
                </a:solidFill>
                <a:latin typeface="Times New Roman" panose="02020603050405020304" pitchFamily="18" charset="0"/>
                <a:cs typeface="Times New Roman" panose="02020603050405020304" pitchFamily="18" charset="0"/>
              </a:rPr>
              <a:t>kiến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a:t>
            </a:r>
          </a:p>
          <a:p>
            <a:pPr algn="just" fontAlgn="base">
              <a:lnSpc>
                <a:spcPct val="150000"/>
              </a:lnSpc>
            </a:pPr>
            <a:r>
              <a:rPr lang="vi-VN" sz="2800" b="1" dirty="0">
                <a:latin typeface="Times New Roman" panose="02020603050405020304" pitchFamily="18" charset="0"/>
                <a:cs typeface="Times New Roman" panose="02020603050405020304" pitchFamily="18" charset="0"/>
              </a:rPr>
              <a:t>Trả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lnSpc>
                <a:spcPct val="150000"/>
              </a:lnSpc>
            </a:pPr>
            <a:r>
              <a:rPr lang="vi-VN" sz="2800" dirty="0" smtClean="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Nêu được tên truyện ngắn đã học hoặc đã đọc trong tập truyện </a:t>
            </a:r>
            <a:r>
              <a:rPr lang="vi-VN" sz="2800" i="1" dirty="0">
                <a:latin typeface="Times New Roman" panose="02020603050405020304" pitchFamily="18" charset="0"/>
                <a:cs typeface="Times New Roman" panose="02020603050405020304" pitchFamily="18" charset="0"/>
              </a:rPr>
              <a:t>Quê mẹ</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lnSpc>
                <a:spcPct val="150000"/>
              </a:lnSpc>
            </a:pPr>
            <a:r>
              <a:rPr lang="vi-VN" sz="2800" dirty="0">
                <a:latin typeface="Times New Roman" panose="02020603050405020304" pitchFamily="18" charset="0"/>
                <a:cs typeface="Times New Roman" panose="02020603050405020304" pitchFamily="18" charset="0"/>
              </a:rPr>
              <a:t>- Làm rõ được nhận xét từ việc hiểu biết về truyện ngắn đã học hoặc đã đọc đó. Đánh giá, nhận xét những sắc thái riêng của cây bút Thanh Tịnh trong mối quan hệ gặp gỡ với nhiều phong cách nghệ thuật khác</a:t>
            </a:r>
            <a:r>
              <a:rPr lang="vi-VN"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46081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434109" y="463781"/>
            <a:ext cx="11323782" cy="5693866"/>
          </a:xfrm>
          <a:prstGeom prst="rect">
            <a:avLst/>
          </a:prstGeom>
          <a:noFill/>
        </p:spPr>
        <p:txBody>
          <a:bodyPr wrap="square" rtlCol="0">
            <a:spAutoFit/>
          </a:bodyPr>
          <a:lstStyle/>
          <a:p>
            <a:pPr algn="just" fontAlgn="base"/>
            <a:r>
              <a:rPr lang="en-US" sz="2800" b="1" dirty="0" err="1" smtClean="0">
                <a:solidFill>
                  <a:srgbClr val="FF0000"/>
                </a:solidFill>
                <a:latin typeface="Times New Roman" panose="02020603050405020304" pitchFamily="18" charset="0"/>
                <a:cs typeface="Times New Roman" panose="02020603050405020304" pitchFamily="18" charset="0"/>
              </a:rPr>
              <a:t>Câu</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7</a:t>
            </a:r>
            <a:r>
              <a:rPr lang="vi-VN" sz="2800" b="1"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được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tập</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Quê</a:t>
            </a:r>
            <a:r>
              <a:rPr lang="en-US" sz="2800" i="1" dirty="0">
                <a:solidFill>
                  <a:srgbClr val="FF0000"/>
                </a:solidFill>
                <a:latin typeface="Times New Roman" panose="02020603050405020304" pitchFamily="18" charset="0"/>
                <a:cs typeface="Times New Roman" panose="02020603050405020304" pitchFamily="18" charset="0"/>
              </a:rPr>
              <a:t> mẹ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hiểu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biết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thấy</a:t>
            </a:r>
            <a:r>
              <a:rPr lang="en-US" sz="2800" dirty="0">
                <a:solidFill>
                  <a:srgbClr val="FF0000"/>
                </a:solidFill>
                <a:latin typeface="Times New Roman" panose="02020603050405020304" pitchFamily="18" charset="0"/>
                <a:cs typeface="Times New Roman" panose="02020603050405020304" pitchFamily="18" charset="0"/>
              </a:rPr>
              <a:t> ý </a:t>
            </a:r>
            <a:r>
              <a:rPr lang="en-US" sz="2800" dirty="0" err="1">
                <a:solidFill>
                  <a:srgbClr val="FF0000"/>
                </a:solidFill>
                <a:latin typeface="Times New Roman" panose="02020603050405020304" pitchFamily="18" charset="0"/>
                <a:cs typeface="Times New Roman" panose="02020603050405020304" pitchFamily="18" charset="0"/>
              </a:rPr>
              <a:t>kiến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chính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không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Nhìn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thuộc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một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phong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nghê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thuật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Thạch</a:t>
            </a:r>
            <a:r>
              <a:rPr lang="en-US" sz="2800" dirty="0">
                <a:solidFill>
                  <a:srgbClr val="FF0000"/>
                </a:solidFill>
                <a:latin typeface="Times New Roman" panose="02020603050405020304" pitchFamily="18" charset="0"/>
                <a:cs typeface="Times New Roman" panose="02020603050405020304" pitchFamily="18" charset="0"/>
              </a:rPr>
              <a:t> Lam, </a:t>
            </a:r>
            <a:r>
              <a:rPr lang="en-US" sz="2800" dirty="0" err="1">
                <a:solidFill>
                  <a:srgbClr val="FF0000"/>
                </a:solidFill>
                <a:latin typeface="Times New Roman" panose="02020603050405020304" pitchFamily="18" charset="0"/>
                <a:cs typeface="Times New Roman" panose="02020603050405020304" pitchFamily="18" charset="0"/>
              </a:rPr>
              <a:t>Hô</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Dzếnh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Xuân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Diệu</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Phấn</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thông</a:t>
            </a:r>
            <a:r>
              <a:rPr lang="en-US" sz="2800" i="1"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vàng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có </a:t>
            </a:r>
            <a:r>
              <a:rPr lang="en-US" sz="2800" dirty="0" err="1">
                <a:solidFill>
                  <a:srgbClr val="FF0000"/>
                </a:solidFill>
                <a:latin typeface="Times New Roman" panose="02020603050405020304" pitchFamily="18" charset="0"/>
                <a:cs typeface="Times New Roman" panose="02020603050405020304" pitchFamily="18" charset="0"/>
              </a:rPr>
              <a:t>sắc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riêng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ông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những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nhàng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dịu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ngọt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bâng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khuâng</a:t>
            </a:r>
            <a:r>
              <a:rPr lang="en-US" sz="2800" dirty="0">
                <a:solidFill>
                  <a:srgbClr val="FF0000"/>
                </a:solidFill>
                <a:latin typeface="Times New Roman" panose="02020603050405020304" pitchFamily="18" charset="0"/>
                <a:cs typeface="Times New Roman" panose="02020603050405020304" pitchFamily="18" charset="0"/>
              </a:rPr>
              <a:t>, man </a:t>
            </a:r>
            <a:r>
              <a:rPr lang="en-US" sz="2800" dirty="0" err="1">
                <a:solidFill>
                  <a:srgbClr val="FF0000"/>
                </a:solidFill>
                <a:latin typeface="Times New Roman" panose="02020603050405020304" pitchFamily="18" charset="0"/>
                <a:cs typeface="Times New Roman" panose="02020603050405020304" pitchFamily="18" charset="0"/>
              </a:rPr>
              <a:t>mác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Hãy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giải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thích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ro</a:t>
            </a:r>
            <a:r>
              <a:rPr lang="en-US" sz="2800" dirty="0">
                <a:solidFill>
                  <a:srgbClr val="FF0000"/>
                </a:solidFill>
                <a:latin typeface="Times New Roman" panose="02020603050405020304" pitchFamily="18" charset="0"/>
                <a:cs typeface="Times New Roman" panose="02020603050405020304" pitchFamily="18" charset="0"/>
              </a:rPr>
              <a:t>̃ ý </a:t>
            </a:r>
            <a:r>
              <a:rPr lang="en-US" sz="2800" dirty="0" err="1">
                <a:solidFill>
                  <a:srgbClr val="FF0000"/>
                </a:solidFill>
                <a:latin typeface="Times New Roman" panose="02020603050405020304" pitchFamily="18" charset="0"/>
                <a:cs typeface="Times New Roman" panose="02020603050405020304" pitchFamily="18" charset="0"/>
              </a:rPr>
              <a:t>kiến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a:t>
            </a:r>
          </a:p>
          <a:p>
            <a:pPr algn="just" fontAlgn="base"/>
            <a:r>
              <a:rPr lang="vi-VN" sz="2800" b="1" dirty="0">
                <a:latin typeface="Times New Roman" panose="02020603050405020304" pitchFamily="18" charset="0"/>
                <a:cs typeface="Times New Roman" panose="02020603050405020304" pitchFamily="18" charset="0"/>
              </a:rPr>
              <a:t>Trả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vi-VN" sz="2800" dirty="0" smtClean="0">
                <a:latin typeface="Times New Roman" panose="02020603050405020304" pitchFamily="18" charset="0"/>
                <a:cs typeface="Times New Roman" panose="02020603050405020304" pitchFamily="18" charset="0"/>
              </a:rPr>
              <a:t>Ví </a:t>
            </a:r>
            <a:r>
              <a:rPr lang="vi-VN" sz="2800" dirty="0">
                <a:latin typeface="Times New Roman" panose="02020603050405020304" pitchFamily="18" charset="0"/>
                <a:cs typeface="Times New Roman" panose="02020603050405020304" pitchFamily="18" charset="0"/>
              </a:rPr>
              <a:t>dụ: Ở truyện ngắn “</a:t>
            </a:r>
            <a:r>
              <a:rPr lang="vi-VN" sz="2800" i="1" dirty="0">
                <a:latin typeface="Times New Roman" panose="02020603050405020304" pitchFamily="18" charset="0"/>
                <a:cs typeface="Times New Roman" panose="02020603050405020304" pitchFamily="18" charset="0"/>
              </a:rPr>
              <a:t>Tôi đi học</a:t>
            </a:r>
            <a:r>
              <a:rPr lang="vi-VN" sz="2800" dirty="0">
                <a:latin typeface="Times New Roman" panose="02020603050405020304" pitchFamily="18" charset="0"/>
                <a:cs typeface="Times New Roman" panose="02020603050405020304" pitchFamily="18" charset="0"/>
              </a:rPr>
              <a:t>” đã học ở bài 1. Đây là một tác phẩm mang “</a:t>
            </a:r>
            <a:r>
              <a:rPr lang="en-US" sz="2800" i="1" dirty="0" err="1">
                <a:latin typeface="Times New Roman" panose="02020603050405020304" pitchFamily="18" charset="0"/>
                <a:cs typeface="Times New Roman" panose="02020603050405020304" pitchFamily="18" charset="0"/>
              </a:rPr>
              <a:t>cái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nhe</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nhàng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dịu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ngọt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bâng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khuâng</a:t>
            </a:r>
            <a:r>
              <a:rPr lang="en-US" sz="2800" i="1" dirty="0">
                <a:latin typeface="Times New Roman" panose="02020603050405020304" pitchFamily="18" charset="0"/>
                <a:cs typeface="Times New Roman" panose="02020603050405020304" pitchFamily="18" charset="0"/>
              </a:rPr>
              <a:t>, man </a:t>
            </a:r>
            <a:r>
              <a:rPr lang="en-US" sz="2800" i="1" dirty="0" err="1">
                <a:latin typeface="Times New Roman" panose="02020603050405020304" pitchFamily="18" charset="0"/>
                <a:cs typeface="Times New Roman" panose="02020603050405020304" pitchFamily="18" charset="0"/>
              </a:rPr>
              <a:t>mác</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cốt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giản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giàu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thơ</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t</a:t>
            </a:r>
            <a:r>
              <a:rPr lang="en-US" sz="2800" dirty="0" err="1">
                <a:latin typeface="Times New Roman" panose="02020603050405020304" pitchFamily="18" charset="0"/>
                <a:cs typeface="Times New Roman" panose="02020603050405020304" pitchFamily="18" charset="0"/>
              </a:rPr>
              <a: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truyện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nghĩa</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s</a:t>
            </a:r>
            <a:r>
              <a:rPr lang="en-US" sz="2800" dirty="0">
                <a:latin typeface="Times New Roman" panose="02020603050405020304" pitchFamily="18" charset="0"/>
                <a:cs typeface="Times New Roman" panose="02020603050405020304" pitchFamily="18" charset="0"/>
              </a:rPr>
              <a:t>ự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nhuần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nhuyễn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h</a:t>
            </a:r>
            <a:r>
              <a:rPr lang="en-US" sz="2800" dirty="0" err="1">
                <a:latin typeface="Times New Roman" panose="02020603050405020304" pitchFamily="18" charset="0"/>
                <a:cs typeface="Times New Roman" panose="02020603050405020304" pitchFamily="18" charset="0"/>
              </a:rPr>
              <a: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được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đặc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giàu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g</a:t>
            </a:r>
            <a:r>
              <a:rPr lang="en-US" sz="2800" dirty="0" err="1">
                <a:latin typeface="Times New Roman" panose="02020603050405020304" pitchFamily="18" charset="0"/>
                <a:cs typeface="Times New Roman" panose="02020603050405020304" pitchFamily="18" charset="0"/>
              </a:rPr>
              <a:t>iọng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s</a:t>
            </a:r>
            <a:r>
              <a:rPr lang="en-US" sz="2800" dirty="0">
                <a:latin typeface="Times New Roman" panose="02020603050405020304" pitchFamily="18" charset="0"/>
                <a:cs typeface="Times New Roman" panose="02020603050405020304" pitchFamily="18" charset="0"/>
              </a:rPr>
              <a:t>ử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giàu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yếu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ảnh</a:t>
            </a:r>
            <a:r>
              <a:rPr lang="en-US" sz="2800" dirty="0">
                <a:latin typeface="Times New Roman" panose="02020603050405020304" pitchFamily="18" charset="0"/>
                <a:cs typeface="Times New Roman" panose="02020603050405020304" pitchFamily="18" charset="0"/>
              </a:rPr>
              <a:t> so </a:t>
            </a:r>
            <a:r>
              <a:rPr lang="en-US" sz="2800" dirty="0" err="1">
                <a:latin typeface="Times New Roman" panose="02020603050405020304" pitchFamily="18" charset="0"/>
                <a:cs typeface="Times New Roman" panose="02020603050405020304" pitchFamily="18" charset="0"/>
              </a:rPr>
              <a:t>sánh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tưởng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tôi</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335739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1673" y="175491"/>
            <a:ext cx="11748654" cy="6391564"/>
          </a:xfrm>
          <a:prstGeom prst="rect">
            <a:avLst/>
          </a:prstGeom>
          <a:ln w="76200">
            <a:solidFill>
              <a:schemeClr val="accent1"/>
            </a:solidFill>
            <a:prstDash val="sysDash"/>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3" name="TextBox 2"/>
          <p:cNvSpPr txBox="1"/>
          <p:nvPr/>
        </p:nvSpPr>
        <p:spPr>
          <a:xfrm>
            <a:off x="951345" y="1110326"/>
            <a:ext cx="10289309" cy="2677656"/>
          </a:xfrm>
          <a:prstGeom prst="rect">
            <a:avLst/>
          </a:prstGeom>
          <a:noFill/>
        </p:spPr>
        <p:txBody>
          <a:bodyPr wrap="square" rtlCol="0">
            <a:spAutoFit/>
          </a:bodyPr>
          <a:lstStyle/>
          <a:p>
            <a:pPr>
              <a:lnSpc>
                <a:spcPct val="150000"/>
              </a:lnSpc>
            </a:pPr>
            <a:r>
              <a:rPr lang="en-US" sz="280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8</a:t>
            </a:r>
            <a:r>
              <a:rPr lang="vi-VN"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biết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thêm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nào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khác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tập</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Quê</a:t>
            </a:r>
            <a:r>
              <a:rPr lang="en-US" sz="2800" i="1" dirty="0">
                <a:solidFill>
                  <a:srgbClr val="FF0000"/>
                </a:solidFill>
                <a:latin typeface="Times New Roman" panose="02020603050405020304" pitchFamily="18" charset="0"/>
                <a:cs typeface="Times New Roman" panose="02020603050405020304" pitchFamily="18" charset="0"/>
              </a:rPr>
              <a:t> mẹ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Hãy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bày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ngắn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gọn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các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thông</a:t>
            </a:r>
            <a:r>
              <a:rPr lang="en-US" sz="2800" dirty="0">
                <a:solidFill>
                  <a:srgbClr val="FF0000"/>
                </a:solidFill>
                <a:latin typeface="Times New Roman" panose="02020603050405020304" pitchFamily="18" charset="0"/>
                <a:cs typeface="Times New Roman" panose="02020603050405020304" pitchFamily="18" charset="0"/>
              </a:rPr>
              <a:t> tin </a:t>
            </a:r>
            <a:r>
              <a:rPr lang="en-US" sz="2800" dirty="0" err="1">
                <a:solidFill>
                  <a:srgbClr val="FF0000"/>
                </a:solidFill>
                <a:latin typeface="Times New Roman" panose="02020603050405020304" pitchFamily="18" charset="0"/>
                <a:cs typeface="Times New Roman" panose="02020603050405020304" pitchFamily="18" charset="0"/>
              </a:rPr>
              <a:t>đo</a:t>
            </a:r>
            <a:r>
              <a:rPr lang="en-US" sz="2800" dirty="0">
                <a:solidFill>
                  <a:srgbClr val="FF0000"/>
                </a:solidFill>
                <a:latin typeface="Times New Roman" panose="02020603050405020304" pitchFamily="18" charset="0"/>
                <a:cs typeface="Times New Roman" panose="02020603050405020304" pitchFamily="18" charset="0"/>
              </a:rPr>
              <a:t>́.</a:t>
            </a:r>
          </a:p>
          <a:p>
            <a:pPr>
              <a:lnSpc>
                <a:spcPct val="150000"/>
              </a:lnSpc>
            </a:pPr>
            <a:r>
              <a:rPr lang="en-US" sz="2800" dirty="0" err="1">
                <a:solidFill>
                  <a:srgbClr val="FF0000"/>
                </a:solidFill>
                <a:latin typeface="Times New Roman" panose="02020603050405020304" pitchFamily="18" charset="0"/>
                <a:cs typeface="Times New Roman" panose="02020603050405020304" pitchFamily="18" charset="0"/>
              </a:rPr>
              <a:t>Câu</a:t>
            </a:r>
            <a:r>
              <a:rPr lang="en-US" sz="2800" dirty="0">
                <a:solidFill>
                  <a:srgbClr val="FF0000"/>
                </a:solidFill>
                <a:latin typeface="Times New Roman" panose="02020603050405020304" pitchFamily="18" charset="0"/>
                <a:cs typeface="Times New Roman" panose="02020603050405020304" pitchFamily="18" charset="0"/>
              </a:rPr>
              <a:t> </a:t>
            </a:r>
            <a:r>
              <a:rPr lang="vi-VN" sz="2800" dirty="0">
                <a:solidFill>
                  <a:srgbClr val="FF0000"/>
                </a:solidFill>
                <a:latin typeface="Times New Roman" panose="02020603050405020304" pitchFamily="18" charset="0"/>
                <a:cs typeface="Times New Roman" panose="02020603050405020304" pitchFamily="18" charset="0"/>
              </a:rPr>
              <a:t>9: </a:t>
            </a:r>
            <a:r>
              <a:rPr lang="en-US" sz="2800" dirty="0" err="1">
                <a:solidFill>
                  <a:srgbClr val="FF0000"/>
                </a:solidFill>
                <a:latin typeface="Times New Roman" panose="02020603050405020304" pitchFamily="18" charset="0"/>
                <a:cs typeface="Times New Roman" panose="02020603050405020304" pitchFamily="18" charset="0"/>
              </a:rPr>
              <a:t>Hãy</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bản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trên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một</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bản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đô</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họa</a:t>
            </a:r>
            <a:r>
              <a:rPr lang="en-US" sz="2800" dirty="0">
                <a:solidFill>
                  <a:srgbClr val="FF0000"/>
                </a:solidFill>
                <a:latin typeface="Times New Roman" panose="02020603050405020304" pitchFamily="18" charset="0"/>
                <a:cs typeface="Times New Roman" panose="02020603050405020304" pitchFamily="18" charset="0"/>
              </a:rPr>
              <a:t> (infographic) </a:t>
            </a:r>
            <a:r>
              <a:rPr lang="en-US" sz="2800" dirty="0" err="1">
                <a:solidFill>
                  <a:srgbClr val="FF0000"/>
                </a:solidFill>
                <a:latin typeface="Times New Roman" panose="02020603050405020304" pitchFamily="18" charset="0"/>
                <a:cs typeface="Times New Roman" panose="02020603050405020304" pitchFamily="18" charset="0"/>
              </a:rPr>
              <a:t>đê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giới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thiệu</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vê</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tập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truyện</a:t>
            </a:r>
            <a:r>
              <a:rPr lang="en-US" sz="2800" dirty="0">
                <a:solidFill>
                  <a:srgbClr val="FF0000"/>
                </a:solidFill>
                <a:latin typeface="Times New Roman" panose="02020603050405020304" pitchFamily="18" charset="0"/>
                <a:cs typeface="Times New Roman" panose="02020603050405020304" pitchFamily="18" charset="0"/>
              </a:rPr>
              <a:t> </a:t>
            </a:r>
            <a:r>
              <a:rPr lang="en-US" sz="2800" i="1" dirty="0" err="1">
                <a:solidFill>
                  <a:srgbClr val="FF0000"/>
                </a:solidFill>
                <a:latin typeface="Times New Roman" panose="02020603050405020304" pitchFamily="18" charset="0"/>
                <a:cs typeface="Times New Roman" panose="02020603050405020304" pitchFamily="18" charset="0"/>
              </a:rPr>
              <a:t>Quê</a:t>
            </a:r>
            <a:r>
              <a:rPr lang="en-US" sz="2800" i="1" dirty="0">
                <a:solidFill>
                  <a:srgbClr val="FF0000"/>
                </a:solidFill>
                <a:latin typeface="Times New Roman" panose="02020603050405020304" pitchFamily="18" charset="0"/>
                <a:cs typeface="Times New Roman" panose="02020603050405020304" pitchFamily="18" charset="0"/>
              </a:rPr>
              <a:t> mẹ</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văn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Tịnh</a:t>
            </a:r>
            <a:r>
              <a:rPr lang="en-US" sz="2800"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167162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82255" y="1526683"/>
            <a:ext cx="10243127" cy="3970318"/>
          </a:xfrm>
          <a:prstGeom prst="rect">
            <a:avLst/>
          </a:prstGeom>
          <a:ln w="76200"/>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50000"/>
              </a:lnSpc>
              <a:spcAft>
                <a:spcPts val="0"/>
              </a:spcAf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TỰ HỌC BÀI 10</a:t>
            </a:r>
            <a:endParaRPr lang="en-US" sz="2800" dirty="0">
              <a:latin typeface="Times New Roman" panose="02020603050405020304" pitchFamily="18" charset="0"/>
              <a:ea typeface="Times New Roman" panose="02020603050405020304" pitchFamily="18" charset="0"/>
            </a:endParaRPr>
          </a:p>
          <a:p>
            <a:pPr algn="just">
              <a:lnSpc>
                <a:spcPct val="150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cuốn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hoặc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thuật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Tóm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tắt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lại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nội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những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cuốn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đó</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50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Giới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thiệu</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với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bạn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bè</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thân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cuốn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sách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văn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khoa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thú</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vị</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mọi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cùng</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ea typeface="Times New Roman" panose="02020603050405020304" pitchFamily="18" charset="0"/>
            </a:endParaRPr>
          </a:p>
          <a:p>
            <a:pPr algn="just">
              <a:lnSpc>
                <a:spcPct val="150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bài học mới: Ôn tập và tự đánh giá cuối học kì II.</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20519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4655"/>
            <a:ext cx="12192000" cy="6793345"/>
          </a:xfrm>
        </p:spPr>
      </p:pic>
      <p:sp>
        <p:nvSpPr>
          <p:cNvPr id="5" name="Rectangle 4"/>
          <p:cNvSpPr/>
          <p:nvPr/>
        </p:nvSpPr>
        <p:spPr>
          <a:xfrm>
            <a:off x="3277097" y="1794225"/>
            <a:ext cx="6047617" cy="3139321"/>
          </a:xfrm>
          <a:prstGeom prst="rect">
            <a:avLst/>
          </a:prstGeom>
        </p:spPr>
        <p:txBody>
          <a:bodyPr wrap="none">
            <a:spAutoFit/>
          </a:bodyPr>
          <a:lstStyle/>
          <a:p>
            <a:pPr algn="ctr"/>
            <a:r>
              <a:rPr lang="en-US" sz="6600" b="1" dirty="0" smtClean="0">
                <a:solidFill>
                  <a:srgbClr val="FF0000"/>
                </a:solidFill>
                <a:latin typeface="Times New Roman" panose="02020603050405020304" pitchFamily="18" charset="0"/>
                <a:cs typeface="Times New Roman" panose="02020603050405020304" pitchFamily="18" charset="0"/>
              </a:rPr>
              <a:t>HOẠT ĐỘNG 2</a:t>
            </a:r>
          </a:p>
          <a:p>
            <a:pPr algn="ctr"/>
            <a:r>
              <a:rPr lang="en-US" sz="6600" b="1" dirty="0" smtClean="0">
                <a:solidFill>
                  <a:srgbClr val="FF0000"/>
                </a:solidFill>
                <a:latin typeface="Times New Roman" panose="02020603050405020304" pitchFamily="18" charset="0"/>
                <a:cs typeface="Times New Roman" panose="02020603050405020304" pitchFamily="18" charset="0"/>
              </a:rPr>
              <a:t>HÌNH THÀNH </a:t>
            </a:r>
          </a:p>
          <a:p>
            <a:pPr algn="ctr"/>
            <a:r>
              <a:rPr lang="en-US" sz="6600" b="1" dirty="0" smtClean="0">
                <a:solidFill>
                  <a:srgbClr val="FF0000"/>
                </a:solidFill>
                <a:latin typeface="Times New Roman" panose="02020603050405020304" pitchFamily="18" charset="0"/>
                <a:cs typeface="Times New Roman" panose="02020603050405020304" pitchFamily="18" charset="0"/>
              </a:rPr>
              <a:t>KIẾN THỨC </a:t>
            </a:r>
            <a:endParaRPr lang="en-US" sz="66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8851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27345" cy="6858000"/>
          </a:xfrm>
        </p:spPr>
      </p:pic>
    </p:spTree>
    <p:extLst>
      <p:ext uri="{BB962C8B-B14F-4D97-AF65-F5344CB8AC3E}">
        <p14:creationId xmlns:p14="http://schemas.microsoft.com/office/powerpoint/2010/main" val="18074127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230746" y="586432"/>
            <a:ext cx="10123054" cy="1144929"/>
          </a:xfrm>
          <a:prstGeom prst="rect">
            <a:avLst/>
          </a:prstGeom>
        </p:spPr>
        <p:txBody>
          <a:bodyPr wrap="square">
            <a:spAutoFit/>
          </a:bodyPr>
          <a:lstStyle/>
          <a:p>
            <a:r>
              <a:rPr lang="en-US" sz="3200" b="1" dirty="0">
                <a:solidFill>
                  <a:srgbClr val="FF0000"/>
                </a:solidFill>
                <a:latin typeface="Times New Roman" panose="02020603050405020304" pitchFamily="18" charset="0"/>
                <a:cs typeface="Times New Roman" panose="02020603050405020304" pitchFamily="18" charset="0"/>
              </a:rPr>
              <a:t>1.</a:t>
            </a:r>
            <a:r>
              <a:rPr lang="en-US" sz="3200"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Định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hướng</a:t>
            </a:r>
            <a:endParaRPr lang="en-US" sz="3200" dirty="0">
              <a:solidFill>
                <a:srgbClr val="FF0000"/>
              </a:solidFill>
              <a:latin typeface="Times New Roman" panose="02020603050405020304" pitchFamily="18" charset="0"/>
              <a:cs typeface="Times New Roman" panose="02020603050405020304" pitchFamily="18" charset="0"/>
            </a:endParaRPr>
          </a:p>
          <a:p>
            <a:pPr>
              <a:lnSpc>
                <a:spcPct val="130000"/>
              </a:lnSpc>
              <a:spcAft>
                <a:spcPts val="0"/>
              </a:spcAft>
            </a:pPr>
            <a:r>
              <a:rPr lang="en-US" sz="2800" b="1" dirty="0" smtClean="0">
                <a:solidFill>
                  <a:srgbClr val="7030A0"/>
                </a:solidFill>
                <a:latin typeface="Times New Roman" panose="02020603050405020304" pitchFamily="18" charset="0"/>
                <a:ea typeface="Calibri" panose="020F0502020204030204" pitchFamily="34" charset="0"/>
              </a:rPr>
              <a:t> </a:t>
            </a:r>
            <a:endParaRPr lang="en-US" sz="2800" dirty="0">
              <a:latin typeface="Times New Roman" panose="02020603050405020304" pitchFamily="18" charset="0"/>
              <a:ea typeface="Calibri" panose="020F0502020204030204" pitchFamily="34" charset="0"/>
            </a:endParaRPr>
          </a:p>
        </p:txBody>
      </p:sp>
      <p:sp>
        <p:nvSpPr>
          <p:cNvPr id="6" name="Rectangle 5"/>
          <p:cNvSpPr/>
          <p:nvPr/>
        </p:nvSpPr>
        <p:spPr>
          <a:xfrm>
            <a:off x="3029528" y="1569030"/>
            <a:ext cx="7961745" cy="3892861"/>
          </a:xfrm>
          <a:prstGeom prst="rect">
            <a:avLst/>
          </a:prstGeom>
        </p:spPr>
        <p:txBody>
          <a:bodyPr wrap="square">
            <a:spAutoFit/>
          </a:bodyPr>
          <a:lstStyle/>
          <a:p>
            <a:pPr algn="just">
              <a:lnSpc>
                <a:spcPct val="150000"/>
              </a:lnSpc>
            </a:pP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SGK </a:t>
            </a:r>
            <a:r>
              <a:rPr lang="en-US" sz="2800" dirty="0" err="1">
                <a:latin typeface="Times New Roman" panose="02020603050405020304" pitchFamily="18" charset="0"/>
                <a:cs typeface="Times New Roman" panose="02020603050405020304" pitchFamily="18" charset="0"/>
              </a:rPr>
              <a:t>tr</a:t>
            </a:r>
            <a:r>
              <a:rPr lang="vi-VN" sz="2800" dirty="0">
                <a:latin typeface="Times New Roman" panose="02020603050405020304" pitchFamily="18" charset="0"/>
                <a:cs typeface="Times New Roman" panose="02020603050405020304" pitchFamily="18" charset="0"/>
              </a:rPr>
              <a:t> 119</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đổi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câu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hỏi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sau</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i="1"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Bài nói giới thiệu về một cuốn sách khác bài viết ở điểm nào? Khi nói cần chú ý điều gì?</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Khi</a:t>
            </a:r>
            <a:r>
              <a:rPr lang="en-US" sz="2800" i="1" dirty="0">
                <a:latin typeface="Times New Roman" panose="02020603050405020304" pitchFamily="18" charset="0"/>
                <a:cs typeface="Times New Roman" panose="02020603050405020304" pitchFamily="18" charset="0"/>
              </a:rPr>
              <a:t> </a:t>
            </a:r>
            <a:r>
              <a:rPr lang="vi-VN" sz="2800" i="1" dirty="0">
                <a:latin typeface="Times New Roman" panose="02020603050405020304" pitchFamily="18" charset="0"/>
                <a:cs typeface="Times New Roman" panose="02020603050405020304" pitchFamily="18" charset="0"/>
              </a:rPr>
              <a:t>thuyết trình bài giới thiệu về một cuốn sách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cần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lưu</a:t>
            </a:r>
            <a:r>
              <a:rPr lang="en-US" sz="2800" i="1" dirty="0">
                <a:latin typeface="Times New Roman" panose="02020603050405020304" pitchFamily="18" charset="0"/>
                <a:cs typeface="Times New Roman" panose="02020603050405020304" pitchFamily="18" charset="0"/>
              </a:rPr>
              <a:t> ý </a:t>
            </a:r>
            <a:r>
              <a:rPr lang="en-US" sz="2800" i="1" dirty="0" err="1">
                <a:latin typeface="Times New Roman" panose="02020603050405020304" pitchFamily="18" charset="0"/>
                <a:cs typeface="Times New Roman" panose="02020603050405020304" pitchFamily="18" charset="0"/>
              </a:rPr>
              <a:t>những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điều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430352"/>
            <a:ext cx="3694546" cy="399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0440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1000" fill="hold"/>
                                        <p:tgtEl>
                                          <p:spTgt spid="6"/>
                                        </p:tgtEl>
                                        <p:attrNameLst>
                                          <p:attrName>ppt_w</p:attrName>
                                        </p:attrNameLst>
                                      </p:cBhvr>
                                      <p:tavLst>
                                        <p:tav tm="0">
                                          <p:val>
                                            <p:fltVal val="0"/>
                                          </p:val>
                                        </p:tav>
                                        <p:tav tm="100000">
                                          <p:val>
                                            <p:strVal val="#ppt_w"/>
                                          </p:val>
                                        </p:tav>
                                      </p:tavLst>
                                    </p:anim>
                                    <p:anim calcmode="lin" valueType="num">
                                      <p:cBhvr>
                                        <p:cTn id="13" dur="1000" fill="hold"/>
                                        <p:tgtEl>
                                          <p:spTgt spid="6"/>
                                        </p:tgtEl>
                                        <p:attrNameLst>
                                          <p:attrName>ppt_h</p:attrName>
                                        </p:attrNameLst>
                                      </p:cBhvr>
                                      <p:tavLst>
                                        <p:tav tm="0">
                                          <p:val>
                                            <p:fltVal val="0"/>
                                          </p:val>
                                        </p:tav>
                                        <p:tav tm="100000">
                                          <p:val>
                                            <p:strVal val="#ppt_h"/>
                                          </p:val>
                                        </p:tav>
                                      </p:tavLst>
                                    </p:anim>
                                    <p:anim calcmode="lin" valueType="num">
                                      <p:cBhvr>
                                        <p:cTn id="14" dur="1000" fill="hold"/>
                                        <p:tgtEl>
                                          <p:spTgt spid="6"/>
                                        </p:tgtEl>
                                        <p:attrNameLst>
                                          <p:attrName>style.rotation</p:attrName>
                                        </p:attrNameLst>
                                      </p:cBhvr>
                                      <p:tavLst>
                                        <p:tav tm="0">
                                          <p:val>
                                            <p:fltVal val="90"/>
                                          </p:val>
                                        </p:tav>
                                        <p:tav tm="100000">
                                          <p:val>
                                            <p:fltVal val="0"/>
                                          </p:val>
                                        </p:tav>
                                      </p:tavLst>
                                    </p:anim>
                                    <p:animEffect transition="in" filter="fade">
                                      <p:cBhvr>
                                        <p:cTn id="1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1230746" y="586432"/>
            <a:ext cx="10123054" cy="1144929"/>
          </a:xfrm>
          <a:prstGeom prst="rect">
            <a:avLst/>
          </a:prstGeom>
        </p:spPr>
        <p:txBody>
          <a:bodyPr wrap="square">
            <a:spAutoFit/>
          </a:bodyPr>
          <a:lstStyle/>
          <a:p>
            <a:r>
              <a:rPr lang="en-US" sz="3200" b="1" dirty="0">
                <a:solidFill>
                  <a:srgbClr val="FF0000"/>
                </a:solidFill>
                <a:latin typeface="Times New Roman" panose="02020603050405020304" pitchFamily="18" charset="0"/>
                <a:cs typeface="Times New Roman" panose="02020603050405020304" pitchFamily="18" charset="0"/>
              </a:rPr>
              <a:t>1.</a:t>
            </a:r>
            <a:r>
              <a:rPr lang="en-US" sz="3200"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Định</a:t>
            </a: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a:solidFill>
                  <a:srgbClr val="FF0000"/>
                </a:solidFill>
                <a:latin typeface="Times New Roman" panose="02020603050405020304" pitchFamily="18" charset="0"/>
                <a:cs typeface="Times New Roman" panose="02020603050405020304" pitchFamily="18" charset="0"/>
              </a:rPr>
              <a:t>hướng</a:t>
            </a:r>
            <a:endParaRPr lang="en-US" sz="3200" dirty="0">
              <a:solidFill>
                <a:srgbClr val="FF0000"/>
              </a:solidFill>
              <a:latin typeface="Times New Roman" panose="02020603050405020304" pitchFamily="18" charset="0"/>
              <a:cs typeface="Times New Roman" panose="02020603050405020304" pitchFamily="18" charset="0"/>
            </a:endParaRPr>
          </a:p>
          <a:p>
            <a:pPr>
              <a:lnSpc>
                <a:spcPct val="130000"/>
              </a:lnSpc>
              <a:spcAft>
                <a:spcPts val="0"/>
              </a:spcAft>
            </a:pPr>
            <a:r>
              <a:rPr lang="en-US" sz="2800" b="1" dirty="0" smtClean="0">
                <a:solidFill>
                  <a:srgbClr val="7030A0"/>
                </a:solidFill>
                <a:latin typeface="Times New Roman" panose="02020603050405020304" pitchFamily="18" charset="0"/>
                <a:ea typeface="Calibri" panose="020F0502020204030204" pitchFamily="34" charset="0"/>
              </a:rPr>
              <a:t> </a:t>
            </a:r>
            <a:endParaRPr lang="en-US" sz="2800" dirty="0">
              <a:latin typeface="Times New Roman" panose="02020603050405020304" pitchFamily="18" charset="0"/>
              <a:ea typeface="Calibri" panose="020F0502020204030204" pitchFamily="34" charset="0"/>
            </a:endParaRPr>
          </a:p>
        </p:txBody>
      </p:sp>
      <p:sp>
        <p:nvSpPr>
          <p:cNvPr id="6" name="Rectangle 5"/>
          <p:cNvSpPr/>
          <p:nvPr/>
        </p:nvSpPr>
        <p:spPr>
          <a:xfrm>
            <a:off x="2099864" y="1690688"/>
            <a:ext cx="8893142" cy="3892861"/>
          </a:xfrm>
          <a:prstGeom prst="rect">
            <a:avLst/>
          </a:prstGeom>
        </p:spPr>
        <p:txBody>
          <a:bodyPr wrap="square">
            <a:spAutoFit/>
          </a:bodyPr>
          <a:lstStyle/>
          <a:p>
            <a:pPr algn="just">
              <a:lnSpc>
                <a:spcPct val="150000"/>
              </a:lnSpc>
            </a:pPr>
            <a:r>
              <a:rPr lang="vi-VN"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cuốn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đọc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viết</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Chọn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a:t>
            </a:r>
          </a:p>
          <a:p>
            <a:pPr algn="just">
              <a:lnSpc>
                <a:spcPct val="15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tiện</a:t>
            </a:r>
            <a:r>
              <a:rPr lang="en-US" sz="2800" dirty="0">
                <a:latin typeface="Times New Roman" panose="02020603050405020304" pitchFamily="18" charset="0"/>
                <a:cs typeface="Times New Roman" panose="02020603050405020304" pitchFamily="18" charset="0"/>
              </a:rPr>
              <a:t> phi </a:t>
            </a:r>
            <a:r>
              <a:rPr lang="en-US" sz="2800" dirty="0" err="1">
                <a:latin typeface="Times New Roman" panose="02020603050405020304" pitchFamily="18" charset="0"/>
                <a:cs typeface="Times New Roman" panose="02020603050405020304" pitchFamily="18" charset="0"/>
              </a:rPr>
              <a:t>ngôn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ngữ</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như</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ánh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nét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tiện</a:t>
            </a:r>
            <a:r>
              <a:rPr lang="en-US" sz="2800" dirty="0">
                <a:latin typeface="Times New Roman" panose="02020603050405020304" pitchFamily="18" charset="0"/>
                <a:cs typeface="Times New Roman" panose="02020603050405020304" pitchFamily="18" charset="0"/>
              </a:rPr>
              <a:t> minh </a:t>
            </a:r>
            <a:r>
              <a:rPr lang="en-US" sz="2800" dirty="0" err="1">
                <a:latin typeface="Times New Roman" panose="02020603050405020304" pitchFamily="18" charset="0"/>
                <a:cs typeface="Times New Roman" panose="02020603050405020304" pitchFamily="18" charset="0"/>
              </a:rPr>
              <a:t>hoạ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hỗ</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hoạt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thêm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rõ</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ràng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hấp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cs typeface="Times New Roman" panose="02020603050405020304" pitchFamily="18" charset="0"/>
            </a:endParaRPr>
          </a:p>
        </p:txBody>
      </p:sp>
      <p:pic>
        <p:nvPicPr>
          <p:cNvPr id="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628" y="2255359"/>
            <a:ext cx="4102747" cy="3997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5373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barn(inVertical)">
                                      <p:cBhvr>
                                        <p:cTn id="15" dur="500"/>
                                        <p:tgtEl>
                                          <p:spTgt spid="6">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6">
                                            <p:txEl>
                                              <p:pRg st="1" end="1"/>
                                            </p:txEl>
                                          </p:spTgt>
                                        </p:tgtEl>
                                        <p:attrNameLst>
                                          <p:attrName>style.visibility</p:attrName>
                                        </p:attrNameLst>
                                      </p:cBhvr>
                                      <p:to>
                                        <p:strVal val="visible"/>
                                      </p:to>
                                    </p:set>
                                    <p:animEffect transition="in" filter="barn(inVertical)">
                                      <p:cBhvr>
                                        <p:cTn id="20" dur="500"/>
                                        <p:tgtEl>
                                          <p:spTgt spid="6">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Effect transition="in" filter="barn(inVertical)">
                                      <p:cBhvr>
                                        <p:cTn id="2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64655"/>
            <a:ext cx="12192000" cy="6793345"/>
          </a:xfrm>
        </p:spPr>
      </p:pic>
      <p:sp>
        <p:nvSpPr>
          <p:cNvPr id="5" name="Rectangle 4"/>
          <p:cNvSpPr/>
          <p:nvPr/>
        </p:nvSpPr>
        <p:spPr>
          <a:xfrm>
            <a:off x="3517409" y="1817316"/>
            <a:ext cx="5157181" cy="1015663"/>
          </a:xfrm>
          <a:prstGeom prst="rect">
            <a:avLst/>
          </a:prstGeom>
        </p:spPr>
        <p:txBody>
          <a:bodyPr wrap="none">
            <a:spAutoFit/>
          </a:bodyPr>
          <a:lstStyle/>
          <a:p>
            <a:pPr algn="ctr"/>
            <a:r>
              <a:rPr lang="en-US" sz="6000" b="1" dirty="0" smtClean="0">
                <a:solidFill>
                  <a:srgbClr val="FF0000"/>
                </a:solidFill>
                <a:latin typeface="Times New Roman" panose="02020603050405020304" pitchFamily="18" charset="0"/>
                <a:ea typeface="Calibri" panose="020F0502020204030204" pitchFamily="34" charset="0"/>
              </a:rPr>
              <a:t>THỰC HÀNH </a:t>
            </a:r>
          </a:p>
        </p:txBody>
      </p:sp>
      <p:graphicFrame>
        <p:nvGraphicFramePr>
          <p:cNvPr id="3" name="Diagram 2"/>
          <p:cNvGraphicFramePr/>
          <p:nvPr>
            <p:extLst>
              <p:ext uri="{D42A27DB-BD31-4B8C-83A1-F6EECF244321}">
                <p14:modId xmlns:p14="http://schemas.microsoft.com/office/powerpoint/2010/main" val="1270195248"/>
              </p:ext>
            </p:extLst>
          </p:nvPr>
        </p:nvGraphicFramePr>
        <p:xfrm>
          <a:off x="212724" y="3590925"/>
          <a:ext cx="11579225" cy="38047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577414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52252475"/>
              </p:ext>
            </p:extLst>
          </p:nvPr>
        </p:nvGraphicFramePr>
        <p:xfrm>
          <a:off x="304801" y="360218"/>
          <a:ext cx="11443854" cy="5821747"/>
        </p:xfrm>
        <a:graphic>
          <a:graphicData uri="http://schemas.openxmlformats.org/drawingml/2006/table">
            <a:tbl>
              <a:tblPr firstRow="1" firstCol="1" bandRow="1">
                <a:tableStyleId>{ED083AE6-46FA-4A59-8FB0-9F97EB10719F}</a:tableStyleId>
              </a:tblPr>
              <a:tblGrid>
                <a:gridCol w="4238803">
                  <a:extLst>
                    <a:ext uri="{9D8B030D-6E8A-4147-A177-3AD203B41FA5}">
                      <a16:colId xmlns:a16="http://schemas.microsoft.com/office/drawing/2014/main" val="1993933598"/>
                    </a:ext>
                  </a:extLst>
                </a:gridCol>
                <a:gridCol w="5110825">
                  <a:extLst>
                    <a:ext uri="{9D8B030D-6E8A-4147-A177-3AD203B41FA5}">
                      <a16:colId xmlns:a16="http://schemas.microsoft.com/office/drawing/2014/main" val="960282137"/>
                    </a:ext>
                  </a:extLst>
                </a:gridCol>
                <a:gridCol w="2094226">
                  <a:extLst>
                    <a:ext uri="{9D8B030D-6E8A-4147-A177-3AD203B41FA5}">
                      <a16:colId xmlns:a16="http://schemas.microsoft.com/office/drawing/2014/main" val="1980235017"/>
                    </a:ext>
                  </a:extLst>
                </a:gridCol>
              </a:tblGrid>
              <a:tr h="1070287">
                <a:tc gridSpan="3">
                  <a:txBody>
                    <a:bodyPr/>
                    <a:lstStyle/>
                    <a:p>
                      <a:pPr algn="ctr">
                        <a:lnSpc>
                          <a:spcPct val="130000"/>
                        </a:lnSpc>
                        <a:spcAft>
                          <a:spcPts val="0"/>
                        </a:spcAft>
                      </a:pPr>
                      <a:r>
                        <a:rPr lang="en-US" sz="2600">
                          <a:effectLst/>
                          <a:latin typeface="Times New Roman" panose="02020603050405020304" pitchFamily="18" charset="0"/>
                          <a:cs typeface="Times New Roman" panose="02020603050405020304" pitchFamily="18" charset="0"/>
                        </a:rPr>
                        <a:t>PHIẾU CHUẨN BỊ BÀI NÓI: GIỚI THIỆU MỘT CUỐN SÁCH </a:t>
                      </a:r>
                    </a:p>
                    <a:p>
                      <a:pPr algn="ctr">
                        <a:lnSpc>
                          <a:spcPct val="130000"/>
                        </a:lnSpc>
                        <a:spcAft>
                          <a:spcPts val="0"/>
                        </a:spcAft>
                      </a:pPr>
                      <a:r>
                        <a:rPr lang="en-US" sz="2600">
                          <a:effectLst/>
                          <a:latin typeface="Times New Roman" panose="02020603050405020304" pitchFamily="18" charset="0"/>
                          <a:cs typeface="Times New Roman" panose="02020603050405020304" pitchFamily="18" charset="0"/>
                        </a:rPr>
                        <a:t>(Hoàn thành trước tiết học)</a:t>
                      </a:r>
                    </a:p>
                    <a:p>
                      <a:pPr algn="just">
                        <a:lnSpc>
                          <a:spcPct val="130000"/>
                        </a:lnSpc>
                        <a:spcAft>
                          <a:spcPts val="0"/>
                        </a:spcAft>
                      </a:pPr>
                      <a:r>
                        <a:rPr lang="en-US" sz="2600">
                          <a:effectLst/>
                          <a:latin typeface="Times New Roman" panose="02020603050405020304" pitchFamily="18" charset="0"/>
                          <a:cs typeface="Times New Roman" panose="02020603050405020304" pitchFamily="18" charset="0"/>
                        </a:rPr>
                        <a:t>Người chuẩn bị:…………………………………………………….</a:t>
                      </a:r>
                    </a:p>
                    <a:p>
                      <a:pPr algn="just">
                        <a:lnSpc>
                          <a:spcPct val="130000"/>
                        </a:lnSpc>
                        <a:spcAft>
                          <a:spcPts val="0"/>
                        </a:spcAft>
                      </a:pPr>
                      <a:r>
                        <a:rPr lang="en-US" sz="2600">
                          <a:effectLst/>
                          <a:latin typeface="Times New Roman" panose="02020603050405020304" pitchFamily="18" charset="0"/>
                          <a:cs typeface="Times New Roman" panose="02020603050405020304" pitchFamily="18" charset="0"/>
                        </a:rPr>
                        <a:t>Đề tài bài nói (tên cuốn sách):………………………………………</a:t>
                      </a:r>
                    </a:p>
                    <a:p>
                      <a:pPr algn="just">
                        <a:lnSpc>
                          <a:spcPct val="130000"/>
                        </a:lnSpc>
                        <a:spcAft>
                          <a:spcPts val="0"/>
                        </a:spcAft>
                      </a:pPr>
                      <a:r>
                        <a:rPr lang="en-US" sz="2600">
                          <a:effectLst/>
                          <a:latin typeface="Times New Roman" panose="02020603050405020304" pitchFamily="18" charset="0"/>
                          <a:cs typeface="Times New Roman" panose="02020603050405020304" pitchFamily="18" charset="0"/>
                        </a:rPr>
                        <a:t>Lí do giới thiệu cuốn sách:………………………………………….</a:t>
                      </a:r>
                    </a:p>
                    <a:p>
                      <a:pPr algn="just">
                        <a:lnSpc>
                          <a:spcPct val="130000"/>
                        </a:lnSpc>
                        <a:spcAft>
                          <a:spcPts val="0"/>
                        </a:spcAft>
                      </a:pPr>
                      <a:r>
                        <a:rPr lang="pt-BR" sz="2600">
                          <a:effectLst/>
                          <a:latin typeface="Times New Roman" panose="02020603050405020304" pitchFamily="18" charset="0"/>
                          <a:cs typeface="Times New Roman" panose="02020603050405020304" pitchFamily="18" charset="0"/>
                        </a:rPr>
                        <a:t>Mục đích của bài nói:..........................................................................</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99740553"/>
                  </a:ext>
                </a:extLst>
              </a:tr>
              <a:tr h="178381">
                <a:tc rowSpan="5">
                  <a:txBody>
                    <a:bodyPr/>
                    <a:lstStyle/>
                    <a:p>
                      <a:pPr marL="342900" lvl="0" indent="-342900" algn="just">
                        <a:lnSpc>
                          <a:spcPct val="130000"/>
                        </a:lnSpc>
                        <a:spcAft>
                          <a:spcPts val="800"/>
                        </a:spcAft>
                        <a:buFont typeface="+mj-lt"/>
                        <a:buAutoNum type="romanUcPeriod"/>
                      </a:pPr>
                      <a:r>
                        <a:rPr lang="de-DE" sz="2600">
                          <a:effectLst/>
                          <a:latin typeface="Times New Roman" panose="02020603050405020304" pitchFamily="18" charset="0"/>
                          <a:cs typeface="Times New Roman" panose="02020603050405020304" pitchFamily="18" charset="0"/>
                        </a:rPr>
                        <a:t>Thông tin chung về tác phẩm</a:t>
                      </a:r>
                      <a:endParaRPr lang="en-US" sz="2600">
                        <a:effectLst/>
                        <a:latin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1. Tác giả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3103595881"/>
                  </a:ext>
                </a:extLst>
              </a:tr>
              <a:tr h="226495">
                <a:tc vMerge="1">
                  <a:txBody>
                    <a:bodyPr/>
                    <a:lstStyle/>
                    <a:p>
                      <a:endParaRPr lang="en-US"/>
                    </a:p>
                  </a:txBody>
                  <a:tcPr/>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2. Thể loại</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pt-BR" sz="2600">
                          <a:effectLst/>
                          <a:latin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3390870317"/>
                  </a:ext>
                </a:extLst>
              </a:tr>
              <a:tr h="178381">
                <a:tc vMerge="1">
                  <a:txBody>
                    <a:bodyPr/>
                    <a:lstStyle/>
                    <a:p>
                      <a:endParaRPr lang="en-US"/>
                    </a:p>
                  </a:txBody>
                  <a:tcPr/>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3. Nhà xuất bản</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pt-BR" sz="2600">
                          <a:effectLst/>
                          <a:latin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962006790"/>
                  </a:ext>
                </a:extLst>
              </a:tr>
              <a:tr h="178381">
                <a:tc vMerge="1">
                  <a:txBody>
                    <a:bodyPr/>
                    <a:lstStyle/>
                    <a:p>
                      <a:endParaRPr lang="en-US"/>
                    </a:p>
                  </a:txBody>
                  <a:tcPr/>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4. Năm xuất bản</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3971628708"/>
                  </a:ext>
                </a:extLst>
              </a:tr>
              <a:tr h="180756">
                <a:tc vMerge="1">
                  <a:txBody>
                    <a:bodyPr/>
                    <a:lstStyle/>
                    <a:p>
                      <a:endParaRPr lang="en-US"/>
                    </a:p>
                  </a:txBody>
                  <a:tcPr/>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5. Số trang, khổ</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600">
                          <a:effectLst/>
                          <a:latin typeface="Times New Roman" panose="02020603050405020304" pitchFamily="18" charset="0"/>
                          <a:cs typeface="Times New Roman" panose="02020603050405020304" pitchFamily="18" charset="0"/>
                        </a:rPr>
                        <a:t> </a:t>
                      </a:r>
                      <a:endParaRPr lang="en-US" sz="2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3106582994"/>
                  </a:ext>
                </a:extLst>
              </a:tr>
              <a:tr h="356762">
                <a:tc gridSpan="3">
                  <a:txBody>
                    <a:bodyPr/>
                    <a:lstStyle/>
                    <a:p>
                      <a:pPr algn="just">
                        <a:lnSpc>
                          <a:spcPct val="130000"/>
                        </a:lnSpc>
                        <a:spcAft>
                          <a:spcPts val="0"/>
                        </a:spcAft>
                      </a:pPr>
                      <a:endParaRPr lang="en-US" sz="2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0042505"/>
                  </a:ext>
                </a:extLst>
              </a:tr>
            </a:tbl>
          </a:graphicData>
        </a:graphic>
      </p:graphicFrame>
    </p:spTree>
    <p:extLst>
      <p:ext uri="{BB962C8B-B14F-4D97-AF65-F5344CB8AC3E}">
        <p14:creationId xmlns:p14="http://schemas.microsoft.com/office/powerpoint/2010/main" val="30853389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608116085"/>
              </p:ext>
            </p:extLst>
          </p:nvPr>
        </p:nvGraphicFramePr>
        <p:xfrm>
          <a:off x="304801" y="360218"/>
          <a:ext cx="11443854" cy="6181344"/>
        </p:xfrm>
        <a:graphic>
          <a:graphicData uri="http://schemas.openxmlformats.org/drawingml/2006/table">
            <a:tbl>
              <a:tblPr firstRow="1" firstCol="1" bandRow="1">
                <a:tableStyleId>{ED083AE6-46FA-4A59-8FB0-9F97EB10719F}</a:tableStyleId>
              </a:tblPr>
              <a:tblGrid>
                <a:gridCol w="4238803">
                  <a:extLst>
                    <a:ext uri="{9D8B030D-6E8A-4147-A177-3AD203B41FA5}">
                      <a16:colId xmlns:a16="http://schemas.microsoft.com/office/drawing/2014/main" val="1993933598"/>
                    </a:ext>
                  </a:extLst>
                </a:gridCol>
                <a:gridCol w="5110825">
                  <a:extLst>
                    <a:ext uri="{9D8B030D-6E8A-4147-A177-3AD203B41FA5}">
                      <a16:colId xmlns:a16="http://schemas.microsoft.com/office/drawing/2014/main" val="960282137"/>
                    </a:ext>
                  </a:extLst>
                </a:gridCol>
                <a:gridCol w="2094226">
                  <a:extLst>
                    <a:ext uri="{9D8B030D-6E8A-4147-A177-3AD203B41FA5}">
                      <a16:colId xmlns:a16="http://schemas.microsoft.com/office/drawing/2014/main" val="1980235017"/>
                    </a:ext>
                  </a:extLst>
                </a:gridCol>
              </a:tblGrid>
              <a:tr h="1070287">
                <a:tc gridSpan="3">
                  <a:txBody>
                    <a:bodyPr/>
                    <a:lstStyle/>
                    <a:p>
                      <a:pPr algn="ctr">
                        <a:lnSpc>
                          <a:spcPct val="130000"/>
                        </a:lnSpc>
                        <a:spcAft>
                          <a:spcPts val="0"/>
                        </a:spcAft>
                      </a:pPr>
                      <a:r>
                        <a:rPr lang="en-US" sz="2400">
                          <a:effectLst/>
                          <a:latin typeface="Times New Roman" panose="02020603050405020304" pitchFamily="18" charset="0"/>
                          <a:cs typeface="Times New Roman" panose="02020603050405020304" pitchFamily="18" charset="0"/>
                        </a:rPr>
                        <a:t>PHIẾU CHUẨN BỊ BÀI NÓI: GIỚI THIỆU MỘT CUỐN SÁCH </a:t>
                      </a:r>
                    </a:p>
                    <a:p>
                      <a:pPr algn="ctr">
                        <a:lnSpc>
                          <a:spcPct val="130000"/>
                        </a:lnSpc>
                        <a:spcAft>
                          <a:spcPts val="0"/>
                        </a:spcAft>
                      </a:pPr>
                      <a:r>
                        <a:rPr lang="en-US" sz="2400">
                          <a:effectLst/>
                          <a:latin typeface="Times New Roman" panose="02020603050405020304" pitchFamily="18" charset="0"/>
                          <a:cs typeface="Times New Roman" panose="02020603050405020304" pitchFamily="18" charset="0"/>
                        </a:rPr>
                        <a:t>(Hoàn thành trước tiết học)</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Người chuẩn bị:…………………………………………………….</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Đề tài bài nói (tên cuốn sách):………………………………………</a:t>
                      </a:r>
                    </a:p>
                    <a:p>
                      <a:pPr algn="just">
                        <a:lnSpc>
                          <a:spcPct val="130000"/>
                        </a:lnSpc>
                        <a:spcAft>
                          <a:spcPts val="0"/>
                        </a:spcAft>
                      </a:pPr>
                      <a:r>
                        <a:rPr lang="en-US" sz="2400">
                          <a:effectLst/>
                          <a:latin typeface="Times New Roman" panose="02020603050405020304" pitchFamily="18" charset="0"/>
                          <a:cs typeface="Times New Roman" panose="02020603050405020304" pitchFamily="18" charset="0"/>
                        </a:rPr>
                        <a:t>Lí do giới thiệu cuốn sách:………………………………………….</a:t>
                      </a:r>
                    </a:p>
                    <a:p>
                      <a:pPr algn="just">
                        <a:lnSpc>
                          <a:spcPct val="130000"/>
                        </a:lnSpc>
                        <a:spcAft>
                          <a:spcPts val="0"/>
                        </a:spcAft>
                      </a:pPr>
                      <a:r>
                        <a:rPr lang="pt-BR" sz="2400">
                          <a:effectLst/>
                          <a:latin typeface="Times New Roman" panose="02020603050405020304" pitchFamily="18" charset="0"/>
                          <a:cs typeface="Times New Roman" panose="02020603050405020304" pitchFamily="18" charset="0"/>
                        </a:rPr>
                        <a:t>Mục đích của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99740553"/>
                  </a:ext>
                </a:extLst>
              </a:tr>
              <a:tr h="178381">
                <a:tc rowSpan="4">
                  <a:txBody>
                    <a:bodyPr/>
                    <a:lstStyle/>
                    <a:p>
                      <a:pPr marL="0" lvl="0" indent="0" algn="just">
                        <a:lnSpc>
                          <a:spcPct val="130000"/>
                        </a:lnSpc>
                        <a:spcAft>
                          <a:spcPts val="800"/>
                        </a:spcAft>
                        <a:buFont typeface="+mj-lt"/>
                        <a:buNone/>
                      </a:pPr>
                      <a:r>
                        <a:rPr lang="de-DE" sz="2400" dirty="0" smtClean="0">
                          <a:effectLst/>
                          <a:latin typeface="Times New Roman" panose="02020603050405020304" pitchFamily="18" charset="0"/>
                          <a:cs typeface="Times New Roman" panose="02020603050405020304" pitchFamily="18" charset="0"/>
                        </a:rPr>
                        <a:t>II. Thông </a:t>
                      </a:r>
                      <a:r>
                        <a:rPr lang="de-DE" sz="2400" dirty="0">
                          <a:effectLst/>
                          <a:latin typeface="Times New Roman" panose="02020603050405020304" pitchFamily="18" charset="0"/>
                          <a:cs typeface="Times New Roman" panose="02020603050405020304" pitchFamily="18" charset="0"/>
                        </a:rPr>
                        <a:t>tin cụ thể</a:t>
                      </a:r>
                      <a:endParaRPr lang="en-US" sz="2400" dirty="0">
                        <a:effectLst/>
                        <a:latin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400">
                          <a:effectLst/>
                          <a:latin typeface="Times New Roman" panose="02020603050405020304" pitchFamily="18" charset="0"/>
                          <a:cs typeface="Times New Roman" panose="02020603050405020304" pitchFamily="18" charset="0"/>
                        </a:rPr>
                        <a:t>1. </a:t>
                      </a:r>
                      <a:r>
                        <a:rPr lang="vi-VN" sz="2400">
                          <a:effectLst/>
                          <a:latin typeface="Times New Roman" panose="02020603050405020304" pitchFamily="18" charset="0"/>
                          <a:cs typeface="Times New Roman" panose="02020603050405020304" pitchFamily="18" charset="0"/>
                        </a:rPr>
                        <a:t>Chủ đề</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2471335081"/>
                  </a:ext>
                </a:extLst>
              </a:tr>
              <a:tr h="178381">
                <a:tc vMerge="1">
                  <a:txBody>
                    <a:bodyPr/>
                    <a:lstStyle/>
                    <a:p>
                      <a:endParaRPr lang="en-US"/>
                    </a:p>
                  </a:txBody>
                  <a:tcPr/>
                </a:tc>
                <a:tc>
                  <a:txBody>
                    <a:bodyPr/>
                    <a:lstStyle/>
                    <a:p>
                      <a:pPr algn="just">
                        <a:lnSpc>
                          <a:spcPct val="130000"/>
                        </a:lnSpc>
                        <a:spcAft>
                          <a:spcPts val="0"/>
                        </a:spcAft>
                      </a:pPr>
                      <a:r>
                        <a:rPr lang="de-DE" sz="2400">
                          <a:effectLst/>
                          <a:latin typeface="Times New Roman" panose="02020603050405020304" pitchFamily="18" charset="0"/>
                          <a:cs typeface="Times New Roman" panose="02020603050405020304" pitchFamily="18" charset="0"/>
                        </a:rPr>
                        <a:t>2. </a:t>
                      </a:r>
                      <a:r>
                        <a:rPr lang="vi-VN" sz="2400">
                          <a:effectLst/>
                          <a:latin typeface="Times New Roman" panose="02020603050405020304" pitchFamily="18" charset="0"/>
                          <a:cs typeface="Times New Roman" panose="02020603050405020304" pitchFamily="18" charset="0"/>
                        </a:rPr>
                        <a:t>Tóm gọn nội dung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2608098745"/>
                  </a:ext>
                </a:extLst>
              </a:tr>
              <a:tr h="178381">
                <a:tc vMerge="1">
                  <a:txBody>
                    <a:bodyPr/>
                    <a:lstStyle/>
                    <a:p>
                      <a:endParaRPr lang="en-US"/>
                    </a:p>
                  </a:txBody>
                  <a:tcPr/>
                </a:tc>
                <a:tc>
                  <a:txBody>
                    <a:bodyPr/>
                    <a:lstStyle/>
                    <a:p>
                      <a:pPr algn="just">
                        <a:lnSpc>
                          <a:spcPct val="130000"/>
                        </a:lnSpc>
                        <a:spcAft>
                          <a:spcPts val="0"/>
                        </a:spcAft>
                      </a:pPr>
                      <a:r>
                        <a:rPr lang="de-DE" sz="2400">
                          <a:effectLst/>
                          <a:latin typeface="Times New Roman" panose="02020603050405020304" pitchFamily="18" charset="0"/>
                          <a:cs typeface="Times New Roman" panose="02020603050405020304" pitchFamily="18" charset="0"/>
                        </a:rPr>
                        <a:t>3. </a:t>
                      </a:r>
                      <a:r>
                        <a:rPr lang="vi-VN" sz="2400">
                          <a:effectLst/>
                          <a:latin typeface="Times New Roman" panose="02020603050405020304" pitchFamily="18" charset="0"/>
                          <a:cs typeface="Times New Roman" panose="02020603050405020304" pitchFamily="18" charset="0"/>
                        </a:rPr>
                        <a:t>Trình bày nhận xét, đánh giá về hình thức nghệ thuật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26245147"/>
                  </a:ext>
                </a:extLst>
              </a:tr>
              <a:tr h="376465">
                <a:tc vMerge="1">
                  <a:txBody>
                    <a:bodyPr/>
                    <a:lstStyle/>
                    <a:p>
                      <a:endParaRPr lang="en-US"/>
                    </a:p>
                  </a:txBody>
                  <a:tcPr/>
                </a:tc>
                <a:tc>
                  <a:txBody>
                    <a:bodyPr/>
                    <a:lstStyle/>
                    <a:p>
                      <a:pPr algn="just">
                        <a:lnSpc>
                          <a:spcPct val="130000"/>
                        </a:lnSpc>
                        <a:spcAft>
                          <a:spcPts val="0"/>
                        </a:spcAft>
                      </a:pPr>
                      <a:r>
                        <a:rPr lang="de-DE" sz="2400">
                          <a:effectLst/>
                          <a:latin typeface="Times New Roman" panose="02020603050405020304" pitchFamily="18" charset="0"/>
                          <a:cs typeface="Times New Roman" panose="02020603050405020304" pitchFamily="18" charset="0"/>
                        </a:rPr>
                        <a:t>4. </a:t>
                      </a:r>
                      <a:r>
                        <a:rPr lang="vi-VN" sz="2400">
                          <a:effectLst/>
                          <a:latin typeface="Times New Roman" panose="02020603050405020304" pitchFamily="18" charset="0"/>
                          <a:cs typeface="Times New Roman" panose="02020603050405020304" pitchFamily="18" charset="0"/>
                        </a:rPr>
                        <a:t>Ý nghĩa, giá trị, thông điệp</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a:txBody>
                    <a:bodyPr/>
                    <a:lstStyle/>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extLst>
                  <a:ext uri="{0D108BD9-81ED-4DB2-BD59-A6C34878D82A}">
                    <a16:rowId xmlns:a16="http://schemas.microsoft.com/office/drawing/2014/main" val="2565224793"/>
                  </a:ext>
                </a:extLst>
              </a:tr>
              <a:tr h="356762">
                <a:tc gridSpan="3">
                  <a:txBody>
                    <a:bodyPr/>
                    <a:lstStyle/>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III. Nhận xét, đánh giá của bản thân về cuốn sách:</a:t>
                      </a:r>
                      <a:endParaRPr lang="en-US" sz="2400" dirty="0">
                        <a:effectLst/>
                        <a:latin typeface="Times New Roman" panose="02020603050405020304" pitchFamily="18" charset="0"/>
                        <a:cs typeface="Times New Roman" panose="02020603050405020304" pitchFamily="18" charset="0"/>
                      </a:endParaRPr>
                    </a:p>
                    <a:p>
                      <a:pPr algn="just">
                        <a:lnSpc>
                          <a:spcPct val="130000"/>
                        </a:lnSpc>
                        <a:spcAft>
                          <a:spcPts val="0"/>
                        </a:spcAft>
                      </a:pPr>
                      <a:r>
                        <a:rPr lang="de-DE" sz="2400" dirty="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498" marR="47498"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28707371"/>
                  </a:ext>
                </a:extLst>
              </a:tr>
            </a:tbl>
          </a:graphicData>
        </a:graphic>
      </p:graphicFrame>
    </p:spTree>
    <p:extLst>
      <p:ext uri="{BB962C8B-B14F-4D97-AF65-F5344CB8AC3E}">
        <p14:creationId xmlns:p14="http://schemas.microsoft.com/office/powerpoint/2010/main" val="15669826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TotalTime>
  <Words>2756</Words>
  <Application>Microsoft Office PowerPoint</Application>
  <PresentationFormat>Widescreen</PresentationFormat>
  <Paragraphs>349</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Calibri Light</vt:lpstr>
      <vt:lpstr>Times New Roman</vt:lpstr>
      <vt:lpstr>华康海报体W12(P)</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44</cp:revision>
  <dcterms:created xsi:type="dcterms:W3CDTF">2023-11-22T08:07:13Z</dcterms:created>
  <dcterms:modified xsi:type="dcterms:W3CDTF">2024-05-21T13:40:23Z</dcterms:modified>
</cp:coreProperties>
</file>