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5"/>
  </p:notesMasterIdLst>
  <p:sldIdLst>
    <p:sldId id="358" r:id="rId2"/>
    <p:sldId id="359" r:id="rId3"/>
    <p:sldId id="396" r:id="rId4"/>
    <p:sldId id="400" r:id="rId5"/>
    <p:sldId id="401" r:id="rId6"/>
    <p:sldId id="376" r:id="rId7"/>
    <p:sldId id="402" r:id="rId8"/>
    <p:sldId id="393" r:id="rId9"/>
    <p:sldId id="394" r:id="rId10"/>
    <p:sldId id="362" r:id="rId11"/>
    <p:sldId id="363" r:id="rId12"/>
    <p:sldId id="390" r:id="rId13"/>
    <p:sldId id="372" r:id="rId14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  <a:srgbClr val="0000FF"/>
    <a:srgbClr val="FF00FF"/>
    <a:srgbClr val="FFE36D"/>
    <a:srgbClr val="FFF1B3"/>
    <a:srgbClr val="CC00CC"/>
    <a:srgbClr val="C8FFFF"/>
    <a:srgbClr val="FF9900"/>
    <a:srgbClr val="FF7043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356" autoAdjust="0"/>
  </p:normalViewPr>
  <p:slideViewPr>
    <p:cSldViewPr>
      <p:cViewPr varScale="1">
        <p:scale>
          <a:sx n="54" d="100"/>
          <a:sy n="54" d="100"/>
        </p:scale>
        <p:origin x="677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67A44-B9E3-4839-A5C6-5F8A911FFAFC}" type="datetimeFigureOut">
              <a:rPr lang="en-US" smtClean="0"/>
              <a:pPr/>
              <a:t>8/2/2022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F8F5B-8E1F-4947-81C1-D51EE90A86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C4A0E-AE95-454F-A2E2-71B23AF28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EE483-DD1C-4192-AD40-C8F21048B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4362E-EEC3-4576-BDFE-7739F93ED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DB6DB-3D4F-49D8-8FDB-612300820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A0F44-ECC0-4664-BB81-4589E688E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B2E09-7A25-4679-9E62-65DB48CA28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0C62B-41F5-48A8-B539-C8361A2645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130BA-9B41-4D5B-8CD7-263DBE816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3D9F9-6FA6-4913-AC9C-E88B45A273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EDE19-A640-4E92-93C1-021EA31184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95E3F-7D6A-4CA7-B93E-E99E08BA5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3C4FF-FCF3-423C-AF0D-CC2F270AC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4EED5-014E-4B21-AF20-0FAAD83CEF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9440E-59E1-47FA-B69F-0F304E999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BE4AC-A57C-4D7A-8622-A771FD9AD3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35C7E76-F3A5-4018-853D-E449C6203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6.mp4"/><Relationship Id="rId1" Type="http://schemas.openxmlformats.org/officeDocument/2006/relationships/video" Target="NULL" TargetMode="Externa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1981200" y="4800600"/>
            <a:ext cx="8229600" cy="914400"/>
          </a:xfrm>
        </p:spPr>
        <p:txBody>
          <a:bodyPr/>
          <a:lstStyle/>
          <a:p>
            <a:pPr eaLnBrk="1" hangingPunct="1">
              <a:defRPr/>
            </a:pP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2362201"/>
            <a:ext cx="3600000" cy="344761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429000" y="762000"/>
            <a:ext cx="531427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>
                <a:ln w="19050">
                  <a:solidFill>
                    <a:srgbClr val="FFC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ÂM NHẠC 7</a:t>
            </a:r>
          </a:p>
        </p:txBody>
      </p:sp>
    </p:spTree>
    <p:extLst>
      <p:ext uri="{BB962C8B-B14F-4D97-AF65-F5344CB8AC3E}">
        <p14:creationId xmlns:p14="http://schemas.microsoft.com/office/powerpoint/2010/main" val="34649245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C -3.33333E-6 -0.01898 -3.33333E-6 -0.03703 0.00018 -0.03703 C 0.00035 -0.03703 0.00052 -0.01898 0.00052 -3.33333E-6 C 0.00052 0.02107 0.0007 0.0419 0.00087 0.0419 C 0.00105 0.0419 0.00105 0.02107 0.00122 -3.33333E-6 C 0.00122 -0.01898 0.00139 -0.03703 0.00157 -0.03703 C 0.00174 -0.03703 0.00174 -0.01898 0.00191 -3.33333E-6 C 0.00191 0.02107 0.00191 0.0419 0.00209 0.0419 C 0.00226 0.0419 0.00261 -3.33333E-6 0.00261 0.00023 C 0.00261 -0.01898 0.00261 -0.03703 0.00278 -0.03703 C 0.00295 -0.03703 0.00313 -0.01898 0.00313 -3.33333E-6 C 0.00313 0.02107 0.0033 0.0419 0.00348 0.0419 C 0.00365 0.0419 0.00365 0.02107 0.00382 -3.33333E-6 C 0.00382 -0.01898 0.004 -0.03703 0.00417 -0.03703 C 0.00434 -0.03703 0.00434 -0.01898 0.00452 -3.33333E-6 C 0.00452 0.02107 0.00452 0.0419 0.00469 0.0419 C 0.00486 0.0419 0.00504 0.02107 0.00521 -3.33333E-6 " pathEditMode="relative" rAng="0" ptsTypes="AAAAAAAAAAAAAAA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00" y="2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11887200" cy="609600"/>
          </a:xfrm>
        </p:spPr>
        <p:txBody>
          <a:bodyPr/>
          <a:lstStyle/>
          <a:p>
            <a:r>
              <a:rPr lang="en-US" sz="3200" b="1">
                <a:solidFill>
                  <a:srgbClr val="0000FF"/>
                </a:solidFill>
              </a:rPr>
              <a:t>III. </a:t>
            </a:r>
            <a:r>
              <a:rPr lang="en-US" sz="3200" b="1" dirty="0" err="1">
                <a:solidFill>
                  <a:srgbClr val="0000FF"/>
                </a:solidFill>
              </a:rPr>
              <a:t>Trải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nghiệm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và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err="1">
                <a:solidFill>
                  <a:srgbClr val="0000FF"/>
                </a:solidFill>
              </a:rPr>
              <a:t>khám</a:t>
            </a:r>
            <a:r>
              <a:rPr lang="en-US" sz="3200" b="1">
                <a:solidFill>
                  <a:srgbClr val="0000FF"/>
                </a:solidFill>
              </a:rPr>
              <a:t> phá</a:t>
            </a:r>
            <a:endParaRPr lang="en-US" sz="3200" b="1" dirty="0">
              <a:solidFill>
                <a:srgbClr val="0000F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2BDF00-D890-402E-962F-133F450346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187"/>
          <a:stretch/>
        </p:blipFill>
        <p:spPr>
          <a:xfrm>
            <a:off x="1631808" y="1875625"/>
            <a:ext cx="9036192" cy="300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0073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at co CD NamHocMoi BQ">
            <a:hlinkClick r:id="" action="ppaction://media"/>
            <a:extLst>
              <a:ext uri="{FF2B5EF4-FFF2-40B4-BE49-F238E27FC236}">
                <a16:creationId xmlns:a16="http://schemas.microsoft.com/office/drawing/2014/main" id="{4ADB21C1-D8C1-4951-8F39-490223D3A57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905000" y="228599"/>
            <a:ext cx="8229600" cy="685801"/>
          </a:xfrm>
        </p:spPr>
        <p:txBody>
          <a:bodyPr/>
          <a:lstStyle/>
          <a:p>
            <a:r>
              <a:rPr lang="en-US" sz="2800" b="1">
                <a:solidFill>
                  <a:srgbClr val="0000FF"/>
                </a:solidFill>
                <a:cs typeface="Times New Roman" panose="02020603050405020304" pitchFamily="18" charset="0"/>
              </a:rPr>
              <a:t>Ví dụ:</a:t>
            </a:r>
            <a:endParaRPr lang="en-US" sz="3200" b="1" i="1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3261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3C26DAAF-C139-4F20-B1FE-91CBF04FE88C}"/>
              </a:ext>
            </a:extLst>
          </p:cNvPr>
          <p:cNvGrpSpPr/>
          <p:nvPr/>
        </p:nvGrpSpPr>
        <p:grpSpPr>
          <a:xfrm>
            <a:off x="2185441" y="304800"/>
            <a:ext cx="8133961" cy="6311003"/>
            <a:chOff x="2185441" y="304800"/>
            <a:chExt cx="8133961" cy="631100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3C95512-811F-41C9-8C8D-CCC8CA9DA1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85441" y="304800"/>
              <a:ext cx="8133961" cy="631100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BD2F793-B4E7-4C8C-A27C-217E9AAC2D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435" t="8145" r="4802" b="19240"/>
            <a:stretch/>
          </p:blipFill>
          <p:spPr>
            <a:xfrm>
              <a:off x="5215268" y="446515"/>
              <a:ext cx="4572991" cy="11536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</p:grpSp>
    </p:spTree>
    <p:extLst>
      <p:ext uri="{BB962C8B-B14F-4D97-AF65-F5344CB8AC3E}">
        <p14:creationId xmlns:p14="http://schemas.microsoft.com/office/powerpoint/2010/main" val="5489042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44" r="21353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854076"/>
            <a:ext cx="8229600" cy="873587"/>
          </a:xfrm>
        </p:spPr>
        <p:txBody>
          <a:bodyPr/>
          <a:lstStyle/>
          <a:p>
            <a:r>
              <a:rPr lang="en-US" sz="3200" b="1" dirty="0" err="1">
                <a:solidFill>
                  <a:srgbClr val="0000FF"/>
                </a:solidFill>
              </a:rPr>
              <a:t>Dặn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dò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về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nhà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0" y="2255837"/>
            <a:ext cx="8229600" cy="34591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>
                <a:solidFill>
                  <a:srgbClr val="0000FF"/>
                </a:solidFill>
              </a:rPr>
              <a:t>Ôn tập các nội dung đã học ở Chủ đề 1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581400"/>
            <a:ext cx="2672071" cy="3085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4809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514600" y="533400"/>
            <a:ext cx="7315200" cy="1470025"/>
          </a:xfrm>
          <a:solidFill>
            <a:schemeClr val="lt1">
              <a:alpha val="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 err="1">
                <a:solidFill>
                  <a:srgbClr val="0000FF"/>
                </a:solidFill>
              </a:rPr>
              <a:t>Chủ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err="1">
                <a:solidFill>
                  <a:srgbClr val="0000FF"/>
                </a:solidFill>
              </a:rPr>
              <a:t>đề</a:t>
            </a:r>
            <a:r>
              <a:rPr lang="en-US" b="1">
                <a:solidFill>
                  <a:srgbClr val="0000FF"/>
                </a:solidFill>
              </a:rPr>
              <a:t> 1</a:t>
            </a:r>
            <a:br>
              <a:rPr lang="en-US" b="1">
                <a:solidFill>
                  <a:srgbClr val="0000FF"/>
                </a:solidFill>
              </a:rPr>
            </a:br>
            <a:r>
              <a:rPr lang="en-US" b="1">
                <a:solidFill>
                  <a:srgbClr val="C00000"/>
                </a:solidFill>
              </a:rPr>
              <a:t>CHÀO NĂM HỌC MỚI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575"/>
            <a:ext cx="1727200" cy="1930400"/>
          </a:xfrm>
          <a:prstGeom prst="rect">
            <a:avLst/>
          </a:prstGeom>
        </p:spPr>
      </p:pic>
      <p:sp>
        <p:nvSpPr>
          <p:cNvPr id="6" name="Subtitle 6"/>
          <p:cNvSpPr>
            <a:spLocks noGrp="1"/>
          </p:cNvSpPr>
          <p:nvPr>
            <p:ph type="subTitle" idx="1"/>
          </p:nvPr>
        </p:nvSpPr>
        <p:spPr>
          <a:xfrm>
            <a:off x="2032000" y="2514600"/>
            <a:ext cx="8483600" cy="3733800"/>
          </a:xfrm>
        </p:spPr>
        <p:txBody>
          <a:bodyPr/>
          <a:lstStyle/>
          <a:p>
            <a:r>
              <a:rPr lang="en-US" sz="4000" b="1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Tiết</a:t>
            </a:r>
            <a:r>
              <a:rPr lang="vi-VN" sz="40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4</a:t>
            </a:r>
          </a:p>
          <a:p>
            <a:pPr algn="just"/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–</a:t>
            </a:r>
            <a:r>
              <a:rPr lang="en-US" b="1">
                <a:solidFill>
                  <a:srgbClr val="0000FF"/>
                </a:solidFill>
                <a:latin typeface="+mj-lt"/>
              </a:rPr>
              <a:t> </a:t>
            </a:r>
            <a:r>
              <a:rPr lang="en-US" b="1">
                <a:solidFill>
                  <a:srgbClr val="C00000"/>
                </a:solidFill>
                <a:latin typeface="+mj-lt"/>
              </a:rPr>
              <a:t>Ôn tập bài hoà tấu</a:t>
            </a:r>
            <a:endParaRPr lang="en-US" b="1" dirty="0">
              <a:solidFill>
                <a:srgbClr val="C00000"/>
              </a:solidFill>
              <a:latin typeface="+mj-lt"/>
            </a:endParaRPr>
          </a:p>
          <a:p>
            <a:pPr algn="just"/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–</a:t>
            </a:r>
            <a:r>
              <a:rPr lang="en-US" b="1">
                <a:solidFill>
                  <a:srgbClr val="0000FF"/>
                </a:solidFill>
                <a:latin typeface="+mj-lt"/>
              </a:rPr>
              <a:t> </a:t>
            </a:r>
            <a:r>
              <a:rPr lang="en-US" b="1">
                <a:solidFill>
                  <a:srgbClr val="C00000"/>
                </a:solidFill>
                <a:latin typeface="+mj-lt"/>
              </a:rPr>
              <a:t>Ôn </a:t>
            </a:r>
            <a:r>
              <a:rPr lang="en-US" b="1" err="1">
                <a:solidFill>
                  <a:srgbClr val="C00000"/>
                </a:solidFill>
                <a:latin typeface="+mj-lt"/>
              </a:rPr>
              <a:t>tập</a:t>
            </a:r>
            <a:r>
              <a:rPr lang="en-US" b="1">
                <a:solidFill>
                  <a:srgbClr val="C00000"/>
                </a:solidFill>
                <a:latin typeface="+mj-lt"/>
              </a:rPr>
              <a:t> bài hát </a:t>
            </a:r>
            <a:r>
              <a:rPr lang="en-US" b="1" i="1">
                <a:solidFill>
                  <a:srgbClr val="C00000"/>
                </a:solidFill>
                <a:latin typeface="+mj-lt"/>
              </a:rPr>
              <a:t>Ước mơ mùa khai trường</a:t>
            </a:r>
          </a:p>
          <a:p>
            <a:pPr algn="just"/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– Trải nghiệm và khám phá</a:t>
            </a:r>
            <a:endParaRPr lang="en-US" b="1" dirty="0">
              <a:solidFill>
                <a:srgbClr val="C00000"/>
              </a:solidFill>
              <a:latin typeface="+mj-lt"/>
            </a:endParaRPr>
          </a:p>
          <a:p>
            <a:pPr algn="just"/>
            <a:endParaRPr 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13448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2039600" cy="842656"/>
          </a:xfrm>
        </p:spPr>
        <p:txBody>
          <a:bodyPr/>
          <a:lstStyle/>
          <a:p>
            <a:r>
              <a:rPr lang="en-US" sz="3200" b="1">
                <a:solidFill>
                  <a:srgbClr val="0000FF"/>
                </a:solidFill>
                <a:cs typeface="Times New Roman" panose="02020603050405020304" pitchFamily="18" charset="0"/>
              </a:rPr>
              <a:t>I. </a:t>
            </a:r>
            <a:r>
              <a:rPr lang="en-US" sz="3200" b="1">
                <a:solidFill>
                  <a:srgbClr val="0000FF"/>
                </a:solidFill>
              </a:rPr>
              <a:t>Ôn tập bài hoà tấu</a:t>
            </a:r>
            <a:endParaRPr lang="en-US" sz="3200" dirty="0">
              <a:solidFill>
                <a:srgbClr val="0000FF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493CAA-FBB8-466E-B5FB-6A743D4093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838200"/>
            <a:ext cx="10226040" cy="573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0032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648200" y="381000"/>
            <a:ext cx="22860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rgbClr val="0000FF"/>
                </a:solidFill>
              </a:rPr>
              <a:t>BÈ KÈN PHÍM  </a:t>
            </a:r>
            <a:endParaRPr lang="vi-VN" sz="2400" b="1">
              <a:solidFill>
                <a:srgbClr val="0000FF"/>
              </a:solidFill>
            </a:endParaRPr>
          </a:p>
        </p:txBody>
      </p:sp>
      <p:sp>
        <p:nvSpPr>
          <p:cNvPr id="32" name="Left Brace 31"/>
          <p:cNvSpPr/>
          <p:nvPr/>
        </p:nvSpPr>
        <p:spPr bwMode="auto">
          <a:xfrm>
            <a:off x="1094792" y="1693886"/>
            <a:ext cx="466725" cy="3154922"/>
          </a:xfrm>
          <a:prstGeom prst="leftBrace">
            <a:avLst>
              <a:gd name="adj1" fmla="val 8333"/>
              <a:gd name="adj2" fmla="val 51297"/>
            </a:avLst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vi-VN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5531" y="3147522"/>
            <a:ext cx="219075" cy="466725"/>
          </a:xfrm>
          <a:prstGeom prst="rect">
            <a:avLst/>
          </a:prstGeom>
        </p:spPr>
      </p:pic>
      <p:sp>
        <p:nvSpPr>
          <p:cNvPr id="19" name="Oval 18"/>
          <p:cNvSpPr>
            <a:spLocks noChangeAspect="1"/>
          </p:cNvSpPr>
          <p:nvPr/>
        </p:nvSpPr>
        <p:spPr bwMode="auto">
          <a:xfrm>
            <a:off x="1468439" y="1848568"/>
            <a:ext cx="544328" cy="537210"/>
          </a:xfrm>
          <a:prstGeom prst="ellipse">
            <a:avLst/>
          </a:prstGeom>
          <a:solidFill>
            <a:srgbClr val="B2DE82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1</a:t>
            </a:r>
            <a:endParaRPr kumimoji="0" lang="vi-VN" sz="2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41ED4F4A-9CD0-4FF7-9109-E1087B6583FC}"/>
              </a:ext>
            </a:extLst>
          </p:cNvPr>
          <p:cNvSpPr>
            <a:spLocks noChangeAspect="1"/>
          </p:cNvSpPr>
          <p:nvPr/>
        </p:nvSpPr>
        <p:spPr bwMode="auto">
          <a:xfrm>
            <a:off x="1468439" y="4157304"/>
            <a:ext cx="544328" cy="537210"/>
          </a:xfrm>
          <a:prstGeom prst="ellipse">
            <a:avLst/>
          </a:prstGeom>
          <a:solidFill>
            <a:srgbClr val="B2DE82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2</a:t>
            </a:r>
            <a:endParaRPr kumimoji="0" lang="vi-VN" sz="2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908867DA-02AA-4681-ACDA-DFB24E7DBA2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375" t="40000" r="46875" b="51516"/>
          <a:stretch/>
        </p:blipFill>
        <p:spPr>
          <a:xfrm>
            <a:off x="2133600" y="1693885"/>
            <a:ext cx="8001000" cy="87274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249E0A5-FC92-4898-821F-C819FDA0830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375" t="53746" r="46875" b="37778"/>
          <a:stretch/>
        </p:blipFill>
        <p:spPr>
          <a:xfrm>
            <a:off x="2103897" y="4003009"/>
            <a:ext cx="8001000" cy="871926"/>
          </a:xfrm>
          <a:prstGeom prst="rect">
            <a:avLst/>
          </a:prstGeom>
        </p:spPr>
      </p:pic>
      <p:pic>
        <p:nvPicPr>
          <p:cNvPr id="9" name="Be ken phim">
            <a:hlinkClick r:id="" action="ppaction://media"/>
            <a:extLst>
              <a:ext uri="{FF2B5EF4-FFF2-40B4-BE49-F238E27FC236}">
                <a16:creationId xmlns:a16="http://schemas.microsoft.com/office/drawing/2014/main" id="{0437941F-93B2-487C-AE37-0671BA632B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61517" y="309997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7290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0" y="681335"/>
            <a:ext cx="29718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rgbClr val="0000FF"/>
                </a:solidFill>
              </a:rPr>
              <a:t>BÈ ĐỆM HỢP ÂM</a:t>
            </a:r>
            <a:endParaRPr lang="vi-VN" sz="2400" b="1">
              <a:solidFill>
                <a:srgbClr val="0000FF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A38A8CB-2469-4235-B90B-417DFFFFF5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5" r="49540" b="50000"/>
          <a:stretch/>
        </p:blipFill>
        <p:spPr>
          <a:xfrm>
            <a:off x="1524000" y="4267200"/>
            <a:ext cx="2362200" cy="118753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A13A9F6-6183-4B42-A75D-D4BE75F4BC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5" r="49540" b="50000"/>
          <a:stretch/>
        </p:blipFill>
        <p:spPr>
          <a:xfrm>
            <a:off x="8305800" y="4303776"/>
            <a:ext cx="2362200" cy="1187530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4A9FD0A-1A59-420B-BEC9-1E95F3BE1063}"/>
              </a:ext>
            </a:extLst>
          </p:cNvPr>
          <p:cNvGrpSpPr/>
          <p:nvPr/>
        </p:nvGrpSpPr>
        <p:grpSpPr>
          <a:xfrm>
            <a:off x="2319668" y="4989576"/>
            <a:ext cx="1158240" cy="447685"/>
            <a:chOff x="9582912" y="5110951"/>
            <a:chExt cx="1158240" cy="37358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86B4D64-1953-4E9B-8151-45989A0F1D41}"/>
                </a:ext>
              </a:extLst>
            </p:cNvPr>
            <p:cNvSpPr txBox="1"/>
            <p:nvPr/>
          </p:nvSpPr>
          <p:spPr>
            <a:xfrm>
              <a:off x="10021824" y="5114020"/>
              <a:ext cx="295656" cy="308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3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7D0F224-ABF2-4193-8A03-D1EA87344BFB}"/>
                </a:ext>
              </a:extLst>
            </p:cNvPr>
            <p:cNvSpPr txBox="1"/>
            <p:nvPr/>
          </p:nvSpPr>
          <p:spPr>
            <a:xfrm>
              <a:off x="9582912" y="5115203"/>
              <a:ext cx="2922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1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9314631-13AC-4697-A970-C59364D54348}"/>
                </a:ext>
              </a:extLst>
            </p:cNvPr>
            <p:cNvSpPr txBox="1"/>
            <p:nvPr/>
          </p:nvSpPr>
          <p:spPr>
            <a:xfrm>
              <a:off x="10463780" y="5110951"/>
              <a:ext cx="277372" cy="308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5</a:t>
              </a:r>
              <a:endParaRPr lang="vi-VN" b="1">
                <a:solidFill>
                  <a:srgbClr val="FF0000"/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8FC1CA0-C197-43C3-9F95-CD54228239DC}"/>
              </a:ext>
            </a:extLst>
          </p:cNvPr>
          <p:cNvGrpSpPr/>
          <p:nvPr/>
        </p:nvGrpSpPr>
        <p:grpSpPr>
          <a:xfrm>
            <a:off x="8660927" y="5029571"/>
            <a:ext cx="1158240" cy="447685"/>
            <a:chOff x="9582912" y="5110951"/>
            <a:chExt cx="1158240" cy="37358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E2CC463-2C54-4BA5-8664-93E628EFD32A}"/>
                </a:ext>
              </a:extLst>
            </p:cNvPr>
            <p:cNvSpPr txBox="1"/>
            <p:nvPr/>
          </p:nvSpPr>
          <p:spPr>
            <a:xfrm>
              <a:off x="10021824" y="5114020"/>
              <a:ext cx="295656" cy="308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3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E8694E4-BF07-448D-AA7C-DF4E4FE48213}"/>
                </a:ext>
              </a:extLst>
            </p:cNvPr>
            <p:cNvSpPr txBox="1"/>
            <p:nvPr/>
          </p:nvSpPr>
          <p:spPr>
            <a:xfrm>
              <a:off x="9582912" y="5115203"/>
              <a:ext cx="2922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1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1123BB4-C435-4CD1-849B-98A0DC673344}"/>
                </a:ext>
              </a:extLst>
            </p:cNvPr>
            <p:cNvSpPr txBox="1"/>
            <p:nvPr/>
          </p:nvSpPr>
          <p:spPr>
            <a:xfrm>
              <a:off x="10463780" y="5110951"/>
              <a:ext cx="277372" cy="308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5</a:t>
              </a:r>
              <a:endParaRPr lang="vi-VN" b="1">
                <a:solidFill>
                  <a:srgbClr val="FF0000"/>
                </a:solidFill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8C07F83-0652-4284-92A7-B26BDE0BBCF3}"/>
              </a:ext>
            </a:extLst>
          </p:cNvPr>
          <p:cNvSpPr txBox="1"/>
          <p:nvPr/>
        </p:nvSpPr>
        <p:spPr>
          <a:xfrm>
            <a:off x="1529350" y="5486400"/>
            <a:ext cx="242245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>
                <a:solidFill>
                  <a:srgbClr val="008000"/>
                </a:solidFill>
              </a:rPr>
              <a:t>C</a:t>
            </a:r>
          </a:p>
          <a:p>
            <a:pPr algn="ctr"/>
            <a:r>
              <a:rPr lang="en-US" b="1">
                <a:solidFill>
                  <a:srgbClr val="0000FF"/>
                </a:solidFill>
              </a:rPr>
              <a:t>(Hợp âm Đô trưởng)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28B325F-3397-4572-91A6-7134433018E5}"/>
              </a:ext>
            </a:extLst>
          </p:cNvPr>
          <p:cNvSpPr txBox="1"/>
          <p:nvPr/>
        </p:nvSpPr>
        <p:spPr>
          <a:xfrm>
            <a:off x="8461947" y="5495544"/>
            <a:ext cx="198964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>
                <a:solidFill>
                  <a:srgbClr val="008000"/>
                </a:solidFill>
              </a:rPr>
              <a:t>Am</a:t>
            </a:r>
          </a:p>
          <a:p>
            <a:pPr algn="ctr"/>
            <a:r>
              <a:rPr lang="en-US" b="1">
                <a:solidFill>
                  <a:srgbClr val="0000FF"/>
                </a:solidFill>
              </a:rPr>
              <a:t>(Hợp âm La thứ)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2EDE6B-5DCC-4098-952D-60013920245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626" t="41111" r="36249" b="50000"/>
          <a:stretch/>
        </p:blipFill>
        <p:spPr>
          <a:xfrm>
            <a:off x="1189938" y="1817866"/>
            <a:ext cx="9593199" cy="99670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B9AD441-AE26-45B4-8297-DE8951D62AF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5" r="49540" b="50000"/>
          <a:stretch/>
        </p:blipFill>
        <p:spPr>
          <a:xfrm>
            <a:off x="4874990" y="4268969"/>
            <a:ext cx="2362200" cy="1187530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2239DA95-B134-4279-A302-E40BF86C370C}"/>
              </a:ext>
            </a:extLst>
          </p:cNvPr>
          <p:cNvGrpSpPr/>
          <p:nvPr/>
        </p:nvGrpSpPr>
        <p:grpSpPr>
          <a:xfrm>
            <a:off x="5018567" y="4991345"/>
            <a:ext cx="1158240" cy="447685"/>
            <a:chOff x="9582912" y="5110951"/>
            <a:chExt cx="1158240" cy="373584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F75C8EF-E0E3-404A-B2C9-B8AAA790D241}"/>
                </a:ext>
              </a:extLst>
            </p:cNvPr>
            <p:cNvSpPr txBox="1"/>
            <p:nvPr/>
          </p:nvSpPr>
          <p:spPr>
            <a:xfrm>
              <a:off x="10021824" y="5114020"/>
              <a:ext cx="295656" cy="308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3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18F2F91-8EB2-4D17-BE62-220396D0EA36}"/>
                </a:ext>
              </a:extLst>
            </p:cNvPr>
            <p:cNvSpPr txBox="1"/>
            <p:nvPr/>
          </p:nvSpPr>
          <p:spPr>
            <a:xfrm>
              <a:off x="9582912" y="5115203"/>
              <a:ext cx="2922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1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6D53B77-D427-4EE9-8B88-E552E565D51A}"/>
                </a:ext>
              </a:extLst>
            </p:cNvPr>
            <p:cNvSpPr txBox="1"/>
            <p:nvPr/>
          </p:nvSpPr>
          <p:spPr>
            <a:xfrm>
              <a:off x="10463780" y="5110951"/>
              <a:ext cx="277372" cy="308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5</a:t>
              </a:r>
              <a:endParaRPr lang="vi-VN" b="1">
                <a:solidFill>
                  <a:srgbClr val="FF0000"/>
                </a:solidFill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49F2DD26-9897-4C58-98EE-8D6B9846E411}"/>
              </a:ext>
            </a:extLst>
          </p:cNvPr>
          <p:cNvSpPr txBox="1"/>
          <p:nvPr/>
        </p:nvSpPr>
        <p:spPr>
          <a:xfrm>
            <a:off x="4816220" y="5488169"/>
            <a:ext cx="255069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>
                <a:solidFill>
                  <a:srgbClr val="008000"/>
                </a:solidFill>
              </a:rPr>
              <a:t>G</a:t>
            </a:r>
          </a:p>
          <a:p>
            <a:pPr algn="ctr"/>
            <a:r>
              <a:rPr lang="en-US" b="1">
                <a:solidFill>
                  <a:srgbClr val="0000FF"/>
                </a:solidFill>
              </a:rPr>
              <a:t>(Hợp âm Son trưởng)</a:t>
            </a:r>
          </a:p>
        </p:txBody>
      </p:sp>
      <p:pic>
        <p:nvPicPr>
          <p:cNvPr id="6" name="Be hoa am">
            <a:hlinkClick r:id="" action="ppaction://media"/>
            <a:extLst>
              <a:ext uri="{FF2B5EF4-FFF2-40B4-BE49-F238E27FC236}">
                <a16:creationId xmlns:a16="http://schemas.microsoft.com/office/drawing/2014/main" id="{1D6F5C1F-0603-48E8-A05E-8DBEE0FBFB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92800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76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95799" y="762000"/>
            <a:ext cx="3200401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rgbClr val="0000FF"/>
                </a:solidFill>
              </a:rPr>
              <a:t>BÈ TRỐNG NHỎ </a:t>
            </a:r>
            <a:endParaRPr lang="vi-VN" sz="2400" b="1">
              <a:solidFill>
                <a:srgbClr val="0000FF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0BC5C3-A39A-46F7-934D-66BDF2A000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125" t="41111" r="35000" b="36666"/>
          <a:stretch/>
        </p:blipFill>
        <p:spPr>
          <a:xfrm>
            <a:off x="965200" y="2595265"/>
            <a:ext cx="10417060" cy="251013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A3CB4FA-A39B-45E7-B134-090A4DC1F7C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00" y="3283408"/>
            <a:ext cx="776214" cy="49861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88B6803-1981-4493-BE4B-CD55A8AB2F9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37" y="5053215"/>
            <a:ext cx="663016" cy="53903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EBA4086-16E2-4DFA-8FF7-986E017B466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7048" y="5053215"/>
            <a:ext cx="776214" cy="49861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26CDAB3-8B50-414C-B040-E9B5C0C6003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939" y="5040952"/>
            <a:ext cx="663016" cy="53903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3A01638-1F0F-4E83-BAA4-071F36820D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946" y="5033001"/>
            <a:ext cx="663016" cy="53903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0A4E93DA-156F-4BF8-97BA-0EA8D90F25D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745" y="5053215"/>
            <a:ext cx="663016" cy="53903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AEBB7AD-1010-47CE-8DB4-5C2D8BF3F9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786" y="5053215"/>
            <a:ext cx="776214" cy="49861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0F424FD-202E-490F-9A5F-5930152B74A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345" y="3283408"/>
            <a:ext cx="663016" cy="53903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B8DFC970-5B44-41F8-8EA5-9B7EDD0B396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386" y="3283408"/>
            <a:ext cx="776214" cy="49861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EBA12806-A145-4F61-8EC2-EB4D7537588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570" y="3310959"/>
            <a:ext cx="663016" cy="53903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36F69DB-E764-40DC-B006-C62DECA4C36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3308074"/>
            <a:ext cx="663016" cy="53903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11EA622-AF2D-4C65-8DCA-A02C4EB490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584" y="3308074"/>
            <a:ext cx="663016" cy="539038"/>
          </a:xfrm>
          <a:prstGeom prst="rect">
            <a:avLst/>
          </a:prstGeom>
        </p:spPr>
      </p:pic>
      <p:pic>
        <p:nvPicPr>
          <p:cNvPr id="38" name="Be trong">
            <a:hlinkClick r:id="" action="ppaction://media"/>
            <a:extLst>
              <a:ext uri="{FF2B5EF4-FFF2-40B4-BE49-F238E27FC236}">
                <a16:creationId xmlns:a16="http://schemas.microsoft.com/office/drawing/2014/main" id="{48944874-AD9D-4D22-9686-DE83AB914E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892800" y="1727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1469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D1 Hoa tau BQ">
            <a:hlinkClick r:id="" action="ppaction://media"/>
            <a:extLst>
              <a:ext uri="{FF2B5EF4-FFF2-40B4-BE49-F238E27FC236}">
                <a16:creationId xmlns:a16="http://schemas.microsoft.com/office/drawing/2014/main" id="{FD4CB3CC-7844-4F1C-A19D-19482CFCD97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" y="76200"/>
            <a:ext cx="11888859" cy="6687483"/>
          </a:xfrm>
          <a:prstGeom prst="rect">
            <a:avLst/>
          </a:prstGeom>
        </p:spPr>
      </p:pic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58B79049-1DCD-4261-A7E2-6D8EECA07CD6}"/>
              </a:ext>
            </a:extLst>
          </p:cNvPr>
          <p:cNvSpPr/>
          <p:nvPr/>
        </p:nvSpPr>
        <p:spPr bwMode="auto">
          <a:xfrm>
            <a:off x="9677400" y="228600"/>
            <a:ext cx="2057400" cy="1423154"/>
          </a:xfrm>
          <a:prstGeom prst="wedgeEllipseCallout">
            <a:avLst>
              <a:gd name="adj1" fmla="val 43311"/>
              <a:gd name="adj2" fmla="val 67043"/>
            </a:avLst>
          </a:prstGeom>
          <a:solidFill>
            <a:schemeClr val="accent5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>
                <a:solidFill>
                  <a:srgbClr val="FF0000"/>
                </a:solidFill>
              </a:rPr>
              <a:t>Chơi hai lần nối tiếp nhau</a:t>
            </a:r>
            <a:endParaRPr kumimoji="0" lang="en-US" sz="2000" b="1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48783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10972800" cy="838200"/>
          </a:xfrm>
        </p:spPr>
        <p:txBody>
          <a:bodyPr/>
          <a:lstStyle/>
          <a:p>
            <a:r>
              <a:rPr lang="en-US" sz="3200" b="1">
                <a:solidFill>
                  <a:srgbClr val="0000FF"/>
                </a:solidFill>
                <a:cs typeface="Times New Roman" panose="02020603050405020304" pitchFamily="18" charset="0"/>
              </a:rPr>
              <a:t>II. </a:t>
            </a:r>
            <a:r>
              <a:rPr lang="en-US" sz="3200" b="1">
                <a:solidFill>
                  <a:srgbClr val="0000FF"/>
                </a:solidFill>
              </a:rPr>
              <a:t>Ôn tập bài hát </a:t>
            </a:r>
            <a:r>
              <a:rPr lang="en-US" sz="3200" b="1" i="1">
                <a:solidFill>
                  <a:srgbClr val="0000FF"/>
                </a:solidFill>
              </a:rPr>
              <a:t>Ước mơ mùa khai trường</a:t>
            </a:r>
            <a:endParaRPr lang="en-US" sz="3200" dirty="0">
              <a:solidFill>
                <a:srgbClr val="0000FF"/>
              </a:solidFill>
            </a:endParaRPr>
          </a:p>
        </p:txBody>
      </p:sp>
      <p:pic>
        <p:nvPicPr>
          <p:cNvPr id="5" name="UocMo MuaKhaiTruong Karaoke Version 2">
            <a:hlinkClick r:id="" action="ppaction://media"/>
            <a:extLst>
              <a:ext uri="{FF2B5EF4-FFF2-40B4-BE49-F238E27FC236}">
                <a16:creationId xmlns:a16="http://schemas.microsoft.com/office/drawing/2014/main" id="{5BD8952F-51BB-4F85-A8A2-C32ED60D6BA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7216" y="799287"/>
            <a:ext cx="10486584" cy="5898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980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 dem UocMo MKT BQ 1 lan">
            <a:hlinkClick r:id="" action="ppaction://media"/>
            <a:extLst>
              <a:ext uri="{FF2B5EF4-FFF2-40B4-BE49-F238E27FC236}">
                <a16:creationId xmlns:a16="http://schemas.microsoft.com/office/drawing/2014/main" id="{0A056653-D4F4-4720-B5A8-7BF47FA84EB4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695.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8068" y="609600"/>
            <a:ext cx="10974332" cy="6173062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A4BE1FA-7CAF-4F38-A9A8-78EF772FA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5000" y="304799"/>
            <a:ext cx="8229600" cy="685801"/>
          </a:xfrm>
        </p:spPr>
        <p:txBody>
          <a:bodyPr/>
          <a:lstStyle/>
          <a:p>
            <a:r>
              <a:rPr lang="en-US" sz="2800" b="1">
                <a:solidFill>
                  <a:srgbClr val="00B050"/>
                </a:solidFill>
                <a:cs typeface="Times New Roman" panose="02020603050405020304" pitchFamily="18" charset="0"/>
              </a:rPr>
              <a:t>Hát kết hợp gõ đệm</a:t>
            </a:r>
            <a:endParaRPr lang="en-US" sz="3200" b="1" i="1" dirty="0">
              <a:solidFill>
                <a:srgbClr val="00B05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58727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6702</TotalTime>
  <Words>126</Words>
  <Application>Microsoft Office PowerPoint</Application>
  <PresentationFormat>Widescreen</PresentationFormat>
  <Paragraphs>34</Paragraphs>
  <Slides>13</Slides>
  <Notes>0</Notes>
  <HiddenSlides>0</HiddenSlides>
  <MMClips>7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Times New Roman</vt:lpstr>
      <vt:lpstr>Wingdings</vt:lpstr>
      <vt:lpstr>Default Design</vt:lpstr>
      <vt:lpstr>PowerPoint Presentation</vt:lpstr>
      <vt:lpstr>Chủ đề 1 CHÀO NĂM HỌC MỚI</vt:lpstr>
      <vt:lpstr>I. Ôn tập bài hoà tấu</vt:lpstr>
      <vt:lpstr>PowerPoint Presentation</vt:lpstr>
      <vt:lpstr>PowerPoint Presentation</vt:lpstr>
      <vt:lpstr>PowerPoint Presentation</vt:lpstr>
      <vt:lpstr>PowerPoint Presentation</vt:lpstr>
      <vt:lpstr>II. Ôn tập bài hát Ước mơ mùa khai trường</vt:lpstr>
      <vt:lpstr>Hát kết hợp gõ đệm</vt:lpstr>
      <vt:lpstr>III. Trải nghiệm và khám phá</vt:lpstr>
      <vt:lpstr>Ví dụ:</vt:lpstr>
      <vt:lpstr>PowerPoint Presentation</vt:lpstr>
      <vt:lpstr>Dặn dò về nhà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Admin</cp:lastModifiedBy>
  <cp:revision>267</cp:revision>
  <dcterms:created xsi:type="dcterms:W3CDTF">2006-11-06T13:45:38Z</dcterms:created>
  <dcterms:modified xsi:type="dcterms:W3CDTF">2022-08-02T14:42:37Z</dcterms:modified>
</cp:coreProperties>
</file>