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0"/>
  </p:notesMasterIdLst>
  <p:sldIdLst>
    <p:sldId id="317" r:id="rId2"/>
    <p:sldId id="292" r:id="rId3"/>
    <p:sldId id="318" r:id="rId4"/>
    <p:sldId id="381" r:id="rId5"/>
    <p:sldId id="294" r:id="rId6"/>
    <p:sldId id="391" r:id="rId7"/>
    <p:sldId id="295" r:id="rId8"/>
    <p:sldId id="338" r:id="rId9"/>
    <p:sldId id="312" r:id="rId10"/>
    <p:sldId id="297" r:id="rId11"/>
    <p:sldId id="387" r:id="rId12"/>
    <p:sldId id="353" r:id="rId13"/>
    <p:sldId id="354" r:id="rId14"/>
    <p:sldId id="351" r:id="rId15"/>
    <p:sldId id="392" r:id="rId16"/>
    <p:sldId id="388" r:id="rId17"/>
    <p:sldId id="474" r:id="rId18"/>
    <p:sldId id="375" r:id="rId19"/>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CC"/>
    <a:srgbClr val="009900"/>
    <a:srgbClr val="FFF1B3"/>
    <a:srgbClr val="EDF6F7"/>
    <a:srgbClr val="C8FFFF"/>
    <a:srgbClr val="FF7043"/>
    <a:srgbClr val="FF00FF"/>
    <a:srgbClr val="FF99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67" autoAdjust="0"/>
    <p:restoredTop sz="94356" autoAdjust="0"/>
  </p:normalViewPr>
  <p:slideViewPr>
    <p:cSldViewPr>
      <p:cViewPr varScale="1">
        <p:scale>
          <a:sx n="79" d="100"/>
          <a:sy n="79" d="100"/>
        </p:scale>
        <p:origin x="160" y="60"/>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467A44-B9E3-4839-A5C6-5F8A911FFAFC}" type="datetimeFigureOut">
              <a:rPr lang="en-US" smtClean="0"/>
              <a:pPr/>
              <a:t>12/2/2024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F8F5B-8E1F-4947-81C1-D51EE90A865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8C4A0E-AE95-454F-A2E2-71B23AF28C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DEE483-DD1C-4192-AD40-C8F21048B1C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E4362E-EEC3-4576-BDFE-7739F93EDDF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600201"/>
            <a:ext cx="5384800" cy="4525963"/>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ACDB6DB-3D4F-49D8-8FDB-612300820E8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B6A0F44-ECC0-4664-BB81-4589E688E0B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7BB2E09-7A25-4679-9E62-65DB48CA281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0C62B-41F5-48A8-B539-C8361A2645A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7130BA-9B41-4D5B-8CD7-263DBE816A0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63D9F9-6FA6-4913-AC9C-E88B45A2737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FEDE19-A640-4E92-93C1-021EA31184C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C395E3F-7D6A-4CA7-B93E-E99E08BA59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B3C4FF-FCF3-423C-AF0D-CC2F270ACB4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54EED5-014E-4B21-AF20-0FAAD83CEF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49440E-59E1-47FA-B69F-0F304E9996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0BE4AC-A57C-4D7A-8622-A771FD9AD32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580"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p>
        </p:txBody>
      </p:sp>
      <p:sp>
        <p:nvSpPr>
          <p:cNvPr id="24581"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p>
        </p:txBody>
      </p:sp>
      <p:sp>
        <p:nvSpPr>
          <p:cNvPr id="24582"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35C7E76-F3A5-4018-853D-E449C62038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0.mp4"/><Relationship Id="rId1" Type="http://schemas.microsoft.com/office/2007/relationships/media" Target="../media/media10.mp4"/><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1.mp4"/><Relationship Id="rId1" Type="http://schemas.microsoft.com/office/2007/relationships/media" Target="../media/media11.mp4"/><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2.mp4"/><Relationship Id="rId1" Type="http://schemas.microsoft.com/office/2007/relationships/media" Target="../media/media12.mp4"/><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audio" Target="../media/media6.wav"/><Relationship Id="rId13" Type="http://schemas.microsoft.com/office/2007/relationships/media" Target="../media/media9.wav"/><Relationship Id="rId18" Type="http://schemas.openxmlformats.org/officeDocument/2006/relationships/image" Target="../media/image14.png"/><Relationship Id="rId3" Type="http://schemas.microsoft.com/office/2007/relationships/media" Target="../media/media4.wav"/><Relationship Id="rId21" Type="http://schemas.openxmlformats.org/officeDocument/2006/relationships/image" Target="../media/image17.png"/><Relationship Id="rId7" Type="http://schemas.microsoft.com/office/2007/relationships/media" Target="../media/media6.wav"/><Relationship Id="rId12" Type="http://schemas.openxmlformats.org/officeDocument/2006/relationships/audio" Target="../media/media8.wav"/><Relationship Id="rId17" Type="http://schemas.openxmlformats.org/officeDocument/2006/relationships/image" Target="../media/image13.png"/><Relationship Id="rId2" Type="http://schemas.openxmlformats.org/officeDocument/2006/relationships/audio" Target="../media/media3.wav"/><Relationship Id="rId16" Type="http://schemas.openxmlformats.org/officeDocument/2006/relationships/image" Target="../media/image12.gif"/><Relationship Id="rId20" Type="http://schemas.openxmlformats.org/officeDocument/2006/relationships/image" Target="../media/image16.png"/><Relationship Id="rId1" Type="http://schemas.microsoft.com/office/2007/relationships/media" Target="../media/media3.wav"/><Relationship Id="rId6" Type="http://schemas.openxmlformats.org/officeDocument/2006/relationships/audio" Target="../media/media5.wav"/><Relationship Id="rId11" Type="http://schemas.microsoft.com/office/2007/relationships/media" Target="../media/media8.wav"/><Relationship Id="rId5" Type="http://schemas.microsoft.com/office/2007/relationships/media" Target="../media/media5.wav"/><Relationship Id="rId15" Type="http://schemas.openxmlformats.org/officeDocument/2006/relationships/slideLayout" Target="../slideLayouts/slideLayout2.xml"/><Relationship Id="rId10" Type="http://schemas.openxmlformats.org/officeDocument/2006/relationships/audio" Target="../media/media7.wav"/><Relationship Id="rId19" Type="http://schemas.openxmlformats.org/officeDocument/2006/relationships/image" Target="../media/image15.png"/><Relationship Id="rId4" Type="http://schemas.openxmlformats.org/officeDocument/2006/relationships/audio" Target="../media/media4.wav"/><Relationship Id="rId9" Type="http://schemas.microsoft.com/office/2007/relationships/media" Target="../media/media7.wav"/><Relationship Id="rId14" Type="http://schemas.openxmlformats.org/officeDocument/2006/relationships/audio" Target="../media/media9.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a:spLocks noGrp="1" noChangeArrowheads="1"/>
          </p:cNvSpPr>
          <p:nvPr>
            <p:ph type="title"/>
          </p:nvPr>
        </p:nvSpPr>
        <p:spPr>
          <a:xfrm>
            <a:off x="1981200" y="4800600"/>
            <a:ext cx="8229600" cy="914400"/>
          </a:xfrm>
        </p:spPr>
        <p:txBody>
          <a:bodyPr/>
          <a:lstStyle/>
          <a:p>
            <a:pPr eaLnBrk="1" hangingPunct="1">
              <a:defRPr/>
            </a:pPr>
            <a:endPar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0" y="2362201"/>
            <a:ext cx="3600000" cy="3447619"/>
          </a:xfrm>
          <a:prstGeom prst="rect">
            <a:avLst/>
          </a:prstGeom>
        </p:spPr>
      </p:pic>
      <p:sp>
        <p:nvSpPr>
          <p:cNvPr id="3" name="Rectangle 2"/>
          <p:cNvSpPr/>
          <p:nvPr/>
        </p:nvSpPr>
        <p:spPr>
          <a:xfrm>
            <a:off x="3429000" y="762000"/>
            <a:ext cx="5314276" cy="1200329"/>
          </a:xfrm>
          <a:prstGeom prst="rect">
            <a:avLst/>
          </a:prstGeom>
          <a:noFill/>
        </p:spPr>
        <p:txBody>
          <a:bodyPr wrap="none" lIns="91440" tIns="45720" rIns="91440" bIns="45720">
            <a:spAutoFit/>
          </a:bodyPr>
          <a:lstStyle/>
          <a:p>
            <a:pPr algn="ctr"/>
            <a:r>
              <a:rPr lang="en-US" sz="7200" b="1" cap="none" spc="0">
                <a:ln w="19050">
                  <a:solidFill>
                    <a:srgbClr val="FFC000"/>
                  </a:solidFill>
                  <a:prstDash val="solid"/>
                </a:ln>
                <a:solidFill>
                  <a:srgbClr val="00B050"/>
                </a:solidFill>
                <a:effectLst>
                  <a:outerShdw blurRad="38100" dist="38100" dir="2700000" algn="tl">
                    <a:srgbClr val="000000">
                      <a:alpha val="43137"/>
                    </a:srgbClr>
                  </a:outerShdw>
                </a:effectLst>
              </a:rPr>
              <a:t>ÂM NHẠC 7</a:t>
            </a:r>
          </a:p>
        </p:txBody>
      </p:sp>
    </p:spTree>
    <p:extLst>
      <p:ext uri="{BB962C8B-B14F-4D97-AF65-F5344CB8AC3E}">
        <p14:creationId xmlns:p14="http://schemas.microsoft.com/office/powerpoint/2010/main" val="3182148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path" presetSubtype="0" repeatCount="indefinite" accel="50000" decel="50000" fill="hold" nodeType="withEffect">
                                  <p:stCondLst>
                                    <p:cond delay="0"/>
                                  </p:stCondLst>
                                  <p:childTnLst>
                                    <p:animMotion origin="layout" path="M -3.33333E-6 -3.33333E-6 C -3.33333E-6 -0.01898 -3.33333E-6 -0.03703 0.00018 -0.03703 C 0.00035 -0.03703 0.00052 -0.01898 0.00052 -3.33333E-6 C 0.00052 0.02107 0.0007 0.0419 0.00087 0.0419 C 0.00105 0.0419 0.00105 0.02107 0.00122 -3.33333E-6 C 0.00122 -0.01898 0.00139 -0.03703 0.00157 -0.03703 C 0.00174 -0.03703 0.00174 -0.01898 0.00191 -3.33333E-6 C 0.00191 0.02107 0.00191 0.0419 0.00209 0.0419 C 0.00226 0.0419 0.00261 -3.33333E-6 0.00261 0.00023 C 0.00261 -0.01898 0.00261 -0.03703 0.00278 -0.03703 C 0.00295 -0.03703 0.00313 -0.01898 0.00313 -3.33333E-6 C 0.00313 0.02107 0.0033 0.0419 0.00348 0.0419 C 0.00365 0.0419 0.00365 0.02107 0.00382 -3.33333E-6 C 0.00382 -0.01898 0.004 -0.03703 0.00417 -0.03703 C 0.00434 -0.03703 0.00434 -0.01898 0.00452 -3.33333E-6 C 0.00452 0.02107 0.00452 0.0419 0.00469 0.0419 C 0.00486 0.0419 0.00504 0.02107 0.00521 -3.33333E-6 " pathEditMode="relative" rAng="0" ptsTypes="AAAAAAAAAAAAAAAAA">
                                      <p:cBhvr>
                                        <p:cTn id="6" dur="5000" fill="hold"/>
                                        <p:tgtEl>
                                          <p:spTgt spid="2"/>
                                        </p:tgtEl>
                                        <p:attrNameLst>
                                          <p:attrName>ppt_x</p:attrName>
                                          <p:attrName>ppt_y</p:attrName>
                                        </p:attrNameLst>
                                      </p:cBhvr>
                                      <p:rCtr x="26000" y="23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eat Di Cay E BQ _1 lan">
            <a:hlinkClick r:id="" action="ppaction://media"/>
            <a:extLst>
              <a:ext uri="{FF2B5EF4-FFF2-40B4-BE49-F238E27FC236}">
                <a16:creationId xmlns:a16="http://schemas.microsoft.com/office/drawing/2014/main" id="{42FBDEBB-8983-1A87-0FE3-B1A6FF8DA7D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11017" y="486302"/>
            <a:ext cx="8575983" cy="6331580"/>
          </a:xfrm>
          <a:prstGeom prst="rect">
            <a:avLst/>
          </a:prstGeom>
        </p:spPr>
      </p:pic>
      <p:sp>
        <p:nvSpPr>
          <p:cNvPr id="2" name="Title 1"/>
          <p:cNvSpPr>
            <a:spLocks noGrp="1"/>
          </p:cNvSpPr>
          <p:nvPr>
            <p:ph type="title"/>
          </p:nvPr>
        </p:nvSpPr>
        <p:spPr>
          <a:xfrm>
            <a:off x="1905000" y="76200"/>
            <a:ext cx="8229600" cy="685800"/>
          </a:xfrm>
        </p:spPr>
        <p:txBody>
          <a:bodyPr/>
          <a:lstStyle/>
          <a:p>
            <a:r>
              <a:rPr lang="vi-VN" sz="2800" b="1">
                <a:solidFill>
                  <a:srgbClr val="0000FF"/>
                </a:solidFill>
                <a:cs typeface="Times New Roman" panose="02020603050405020304" pitchFamily="18" charset="0"/>
              </a:rPr>
              <a:t>Hát hoàn chỉnh cả bài</a:t>
            </a:r>
            <a:endParaRPr lang="en-US" sz="2800" b="1" dirty="0">
              <a:solidFill>
                <a:srgbClr val="0000FF"/>
              </a:solidFill>
              <a:cs typeface="Times New Roman" panose="02020603050405020304" pitchFamily="18" charset="0"/>
            </a:endParaRPr>
          </a:p>
        </p:txBody>
      </p:sp>
    </p:spTree>
    <p:extLst>
      <p:ext uri="{BB962C8B-B14F-4D97-AF65-F5344CB8AC3E}">
        <p14:creationId xmlns:p14="http://schemas.microsoft.com/office/powerpoint/2010/main" val="3025912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fullScrn="1">
              <p:cMediaNode vol="80000">
                <p:cTn id="2" fill="hold" display="0">
                  <p:stCondLst>
                    <p:cond delay="indefinite"/>
                  </p:stCondLst>
                </p:cTn>
                <p:tgtEl>
                  <p:spTgt spid="4"/>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28600"/>
            <a:ext cx="8382000" cy="381000"/>
          </a:xfrm>
        </p:spPr>
        <p:txBody>
          <a:bodyPr/>
          <a:lstStyle/>
          <a:p>
            <a:r>
              <a:rPr lang="en-US" sz="3200" b="1">
                <a:solidFill>
                  <a:srgbClr val="C00000"/>
                </a:solidFill>
              </a:rPr>
              <a:t>II. Nghe bài dân ca </a:t>
            </a:r>
            <a:r>
              <a:rPr lang="en-US" sz="3200" b="1" i="1">
                <a:solidFill>
                  <a:srgbClr val="C00000"/>
                </a:solidFill>
              </a:rPr>
              <a:t>Hát chèo thuyền</a:t>
            </a:r>
            <a:endParaRPr lang="en-US" sz="3200" b="1" i="1" dirty="0">
              <a:solidFill>
                <a:srgbClr val="C00000"/>
              </a:solidFill>
            </a:endParaRPr>
          </a:p>
        </p:txBody>
      </p:sp>
      <p:pic>
        <p:nvPicPr>
          <p:cNvPr id="1026" name="Picture 2">
            <a:extLst>
              <a:ext uri="{FF2B5EF4-FFF2-40B4-BE49-F238E27FC236}">
                <a16:creationId xmlns:a16="http://schemas.microsoft.com/office/drawing/2014/main" id="{5435AC84-E1CD-0A1C-C105-9501B24A51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9300" y="838200"/>
            <a:ext cx="8153400" cy="54401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188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11582400" cy="457200"/>
          </a:xfrm>
        </p:spPr>
        <p:txBody>
          <a:bodyPr/>
          <a:lstStyle/>
          <a:p>
            <a:r>
              <a:rPr lang="en-US" sz="3200" b="1">
                <a:solidFill>
                  <a:srgbClr val="0000FF"/>
                </a:solidFill>
                <a:cs typeface="Times New Roman" panose="02020603050405020304" pitchFamily="18" charset="0"/>
              </a:rPr>
              <a:t>Nghe bài hát </a:t>
            </a:r>
            <a:r>
              <a:rPr lang="en-US" sz="3200">
                <a:solidFill>
                  <a:srgbClr val="0000FF"/>
                </a:solidFill>
                <a:cs typeface="Times New Roman" panose="02020603050405020304" pitchFamily="18" charset="0"/>
              </a:rPr>
              <a:t>(lần 1)  </a:t>
            </a:r>
          </a:p>
        </p:txBody>
      </p:sp>
      <p:pic>
        <p:nvPicPr>
          <p:cNvPr id="4" name="Hat Cheo Thuyen Ai Xuan">
            <a:hlinkClick r:id="" action="ppaction://media"/>
            <a:extLst>
              <a:ext uri="{FF2B5EF4-FFF2-40B4-BE49-F238E27FC236}">
                <a16:creationId xmlns:a16="http://schemas.microsoft.com/office/drawing/2014/main" id="{FD6366FA-904D-33B6-5D8F-DE094D9579A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346415" y="914400"/>
            <a:ext cx="7499169" cy="5624377"/>
          </a:xfrm>
          <a:prstGeom prst="rect">
            <a:avLst/>
          </a:prstGeom>
          <a:ln w="38100">
            <a:solidFill>
              <a:srgbClr val="92D050"/>
            </a:solidFill>
          </a:ln>
        </p:spPr>
      </p:pic>
    </p:spTree>
    <p:extLst>
      <p:ext uri="{BB962C8B-B14F-4D97-AF65-F5344CB8AC3E}">
        <p14:creationId xmlns:p14="http://schemas.microsoft.com/office/powerpoint/2010/main" val="2389882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fullScrn="1">
              <p:cMediaNode vol="80000">
                <p:cTn id="2"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3962400" cy="457200"/>
          </a:xfrm>
        </p:spPr>
        <p:txBody>
          <a:bodyPr/>
          <a:lstStyle/>
          <a:p>
            <a:r>
              <a:rPr lang="en-US" sz="3200" b="1">
                <a:solidFill>
                  <a:srgbClr val="00B050"/>
                </a:solidFill>
                <a:cs typeface="Times New Roman" panose="02020603050405020304" pitchFamily="18" charset="0"/>
              </a:rPr>
              <a:t>Thảo luận nhóm</a:t>
            </a:r>
          </a:p>
        </p:txBody>
      </p:sp>
      <p:sp>
        <p:nvSpPr>
          <p:cNvPr id="7" name="Rectangle 2"/>
          <p:cNvSpPr>
            <a:spLocks noChangeArrowheads="1"/>
          </p:cNvSpPr>
          <p:nvPr/>
        </p:nvSpPr>
        <p:spPr bwMode="auto">
          <a:xfrm>
            <a:off x="228600" y="1088953"/>
            <a:ext cx="5257800" cy="3864047"/>
          </a:xfrm>
          <a:prstGeom prst="rect">
            <a:avLst/>
          </a:prstGeom>
          <a:ln>
            <a:noFill/>
          </a:ln>
        </p:spPr>
        <p:style>
          <a:lnRef idx="2">
            <a:schemeClr val="accent5"/>
          </a:lnRef>
          <a:fillRef idx="1">
            <a:schemeClr val="lt1"/>
          </a:fillRef>
          <a:effectRef idx="0">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kumimoji="0" lang="vi-VN" altLang="vi-VN" sz="20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Tinh thần cần cù lao động của những người dân làm nghề chài lưới thể hiện ở câu hát nào?</a:t>
            </a:r>
            <a:endParaRPr kumimoji="0" lang="en-US" altLang="vi-VN" sz="20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kumimoji="0" lang="vi-VN" altLang="vi-VN" sz="20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Nghề chài lưới lênh đênh trên sông nước đi khắp mọi nơi thể hiện ở câu hát nào? </a:t>
            </a:r>
            <a:endParaRPr kumimoji="0" lang="en-US" altLang="vi-VN" sz="20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kumimoji="0" lang="vi-VN" altLang="vi-VN" sz="20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Nội dung bài hát muốn nhắn nhủ chúng ta điều gì?</a:t>
            </a:r>
            <a:endParaRPr kumimoji="0" lang="en-US" altLang="vi-VN" sz="20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kumimoji="0" lang="vi-VN" altLang="vi-VN" sz="20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Cụm từ “dô dô khoan dô hậy” do bên “xướng” hay bên “xô” hát?</a:t>
            </a:r>
            <a:endParaRPr kumimoji="0" lang="en-US" altLang="vi-VN" sz="20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kumimoji="0" lang="vi-VN" altLang="vi-VN" sz="20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Nêu cảm nhận của em về bài hát.</a:t>
            </a:r>
            <a:endParaRPr kumimoji="0" lang="en-US" altLang="vi-VN" sz="2000" b="0" u="none" strike="noStrike" cap="none" normalizeH="0" baseline="0">
              <a:ln>
                <a:noFill/>
              </a:ln>
              <a:solidFill>
                <a:srgbClr val="0000FF"/>
              </a:solidFill>
              <a:effectLst/>
              <a:latin typeface="+mn-lt"/>
            </a:endParaRPr>
          </a:p>
        </p:txBody>
      </p:sp>
      <p:pic>
        <p:nvPicPr>
          <p:cNvPr id="11" name="Picture 4" descr="https://tuannguyenweb.files.wordpress.com/2017/05/8209cd50d6a29bf52a674ca37df94565_students-group-work-by-pietluk-children-group-work-clipart_2213-1650.png?w=107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5228001"/>
            <a:ext cx="1981200" cy="14775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677BA8D-FA03-26C8-247F-A51A6F2727C8}"/>
              </a:ext>
            </a:extLst>
          </p:cNvPr>
          <p:cNvPicPr>
            <a:picLocks noChangeAspect="1"/>
          </p:cNvPicPr>
          <p:nvPr/>
        </p:nvPicPr>
        <p:blipFill rotWithShape="1">
          <a:blip r:embed="rId3"/>
          <a:srcRect l="6606" t="5555" r="6606" b="21111"/>
          <a:stretch/>
        </p:blipFill>
        <p:spPr>
          <a:xfrm>
            <a:off x="5895522" y="92980"/>
            <a:ext cx="5610678" cy="6612620"/>
          </a:xfrm>
          <a:prstGeom prst="rect">
            <a:avLst/>
          </a:prstGeom>
        </p:spPr>
      </p:pic>
    </p:spTree>
    <p:extLst>
      <p:ext uri="{BB962C8B-B14F-4D97-AF65-F5344CB8AC3E}">
        <p14:creationId xmlns:p14="http://schemas.microsoft.com/office/powerpoint/2010/main" val="34957926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clrChange>
              <a:clrFrom>
                <a:srgbClr val="FFFFFF"/>
              </a:clrFrom>
              <a:clrTo>
                <a:srgbClr val="FFFFFF">
                  <a:alpha val="0"/>
                </a:srgbClr>
              </a:clrTo>
            </a:clrChange>
          </a:blip>
          <a:stretch>
            <a:fillRect/>
          </a:stretch>
        </p:blipFill>
        <p:spPr>
          <a:xfrm flipH="1">
            <a:off x="18557" y="2438400"/>
            <a:ext cx="2028825" cy="2962275"/>
          </a:xfrm>
          <a:prstGeom prst="rect">
            <a:avLst/>
          </a:prstGeom>
        </p:spPr>
      </p:pic>
      <p:sp>
        <p:nvSpPr>
          <p:cNvPr id="4" name="Rectangle 1"/>
          <p:cNvSpPr>
            <a:spLocks noChangeArrowheads="1"/>
          </p:cNvSpPr>
          <p:nvPr/>
        </p:nvSpPr>
        <p:spPr bwMode="auto">
          <a:xfrm>
            <a:off x="2362200" y="1493077"/>
            <a:ext cx="9525000" cy="3772567"/>
          </a:xfrm>
          <a:prstGeom prst="wedgeRoundRectCallout">
            <a:avLst>
              <a:gd name="adj1" fmla="val -57751"/>
              <a:gd name="adj2" fmla="val -6666"/>
              <a:gd name="adj3" fmla="val 16667"/>
            </a:avLst>
          </a:prstGeom>
          <a:ln>
            <a:solidFill>
              <a:srgbClr val="FFC000"/>
            </a:solidFill>
          </a:ln>
        </p:spPr>
        <p:style>
          <a:lnRef idx="1">
            <a:schemeClr val="accent5"/>
          </a:lnRef>
          <a:fillRef idx="2">
            <a:schemeClr val="accent5"/>
          </a:fillRef>
          <a:effectRef idx="1">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0" marR="0" lvl="0" indent="269875" algn="just" defTabSz="914400" rtl="0" eaLnBrk="0" fontAlgn="base" latinLnBrk="0" hangingPunct="0">
              <a:lnSpc>
                <a:spcPct val="114000"/>
              </a:lnSpc>
              <a:spcBef>
                <a:spcPct val="0"/>
              </a:spcBef>
              <a:spcAft>
                <a:spcPct val="0"/>
              </a:spcAft>
              <a:buClrTx/>
              <a:buSzTx/>
              <a:buFontTx/>
              <a:buNone/>
              <a:tabLst/>
            </a:pPr>
            <a:r>
              <a:rPr kumimoji="0" lang="en-US" altLang="vi-VN" sz="24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Bài </a:t>
            </a:r>
            <a:r>
              <a:rPr kumimoji="0" lang="vi-VN" altLang="vi-VN" sz="2400" b="0" i="1" u="none" strike="noStrike" cap="none" normalizeH="0" baseline="0">
                <a:ln>
                  <a:noFill/>
                </a:ln>
                <a:solidFill>
                  <a:srgbClr val="C00000"/>
                </a:solidFill>
                <a:effectLst/>
                <a:latin typeface="+mn-lt"/>
                <a:ea typeface="Times New Roman" panose="02020603050405020304" pitchFamily="18" charset="0"/>
                <a:cs typeface="Times New Roman" panose="02020603050405020304" pitchFamily="18" charset="0"/>
              </a:rPr>
              <a:t>Hát chèo thuyền </a:t>
            </a:r>
            <a:r>
              <a:rPr kumimoji="0" lang="vi-VN" altLang="vi-VN" sz="24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là một bài dân ca của vùng Bắc Bộ. Nội dung bài hát thể hiện tinh thần cần cù lao động và sự vất vả của những người dân làm nghề chài lưới. Cuộc sống của họ gắn liền với sông nước, lênh đênh khắp mọi nơi. Họ luôn lạc quan, yêu đời và tự tin vào sức lao động của chính mình.</a:t>
            </a:r>
            <a:endParaRPr kumimoji="0" lang="en-US" altLang="vi-VN" sz="24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endParaRPr>
          </a:p>
          <a:p>
            <a:pPr marL="0" marR="0" lvl="0" indent="269875" algn="just" defTabSz="914400" rtl="0" eaLnBrk="0" fontAlgn="base" latinLnBrk="0" hangingPunct="0">
              <a:lnSpc>
                <a:spcPct val="114000"/>
              </a:lnSpc>
              <a:spcBef>
                <a:spcPct val="0"/>
              </a:spcBef>
              <a:spcAft>
                <a:spcPct val="0"/>
              </a:spcAft>
              <a:buClrTx/>
              <a:buSzTx/>
              <a:buFontTx/>
              <a:buNone/>
              <a:tabLst/>
            </a:pPr>
            <a:r>
              <a:rPr kumimoji="0" lang="vi-VN" altLang="vi-VN" sz="24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Bài dân ca được hát theo hình thức </a:t>
            </a:r>
            <a:r>
              <a:rPr kumimoji="0" lang="vi-VN" altLang="vi-VN" sz="2400" b="0" u="none" strike="noStrike" cap="none" normalizeH="0" baseline="0">
                <a:ln>
                  <a:noFill/>
                </a:ln>
                <a:solidFill>
                  <a:srgbClr val="C00000"/>
                </a:solidFill>
                <a:effectLst/>
                <a:latin typeface="+mn-lt"/>
                <a:ea typeface="Times New Roman" panose="02020603050405020304" pitchFamily="18" charset="0"/>
                <a:cs typeface="Times New Roman" panose="02020603050405020304" pitchFamily="18" charset="0"/>
              </a:rPr>
              <a:t>“Xướng – Xô”</a:t>
            </a:r>
            <a:r>
              <a:rPr kumimoji="0" lang="vi-VN" altLang="vi-VN" sz="24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 giai điệu đan xen giữa sự mềm mại của bè </a:t>
            </a:r>
            <a:r>
              <a:rPr kumimoji="0" lang="vi-VN" altLang="vi-VN" sz="2400" b="0" u="none" strike="noStrike" cap="none" normalizeH="0" baseline="0">
                <a:ln>
                  <a:noFill/>
                </a:ln>
                <a:solidFill>
                  <a:srgbClr val="C00000"/>
                </a:solidFill>
                <a:effectLst/>
                <a:latin typeface="+mn-lt"/>
                <a:ea typeface="Times New Roman" panose="02020603050405020304" pitchFamily="18" charset="0"/>
                <a:cs typeface="Times New Roman" panose="02020603050405020304" pitchFamily="18" charset="0"/>
              </a:rPr>
              <a:t>“Xướng” </a:t>
            </a:r>
            <a:r>
              <a:rPr kumimoji="0" lang="vi-VN" altLang="vi-VN" sz="24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và sự  chắc khoẻ phù hợp nhịp lao động của bè </a:t>
            </a:r>
            <a:r>
              <a:rPr kumimoji="0" lang="vi-VN" altLang="vi-VN" sz="2400" b="0" u="none" strike="noStrike" cap="none" normalizeH="0" baseline="0">
                <a:ln>
                  <a:noFill/>
                </a:ln>
                <a:solidFill>
                  <a:srgbClr val="C00000"/>
                </a:solidFill>
                <a:effectLst/>
                <a:latin typeface="+mn-lt"/>
                <a:ea typeface="Times New Roman" panose="02020603050405020304" pitchFamily="18" charset="0"/>
                <a:cs typeface="Times New Roman" panose="02020603050405020304" pitchFamily="18" charset="0"/>
              </a:rPr>
              <a:t>“Xô”</a:t>
            </a:r>
            <a:r>
              <a:rPr kumimoji="0" lang="vi-VN" altLang="vi-VN" sz="24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 “</a:t>
            </a:r>
            <a:r>
              <a:rPr kumimoji="0" lang="vi-VN" altLang="vi-VN" sz="2400" b="0" i="1"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dô dô khoan dô hậy</a:t>
            </a:r>
            <a:r>
              <a:rPr kumimoji="0" lang="vi-VN" altLang="vi-VN" sz="24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a:t>
            </a:r>
            <a:endParaRPr kumimoji="0" lang="en-US" altLang="vi-VN" sz="2400" b="0" u="none" strike="noStrike" cap="none" normalizeH="0" baseline="0">
              <a:ln>
                <a:noFill/>
              </a:ln>
              <a:solidFill>
                <a:srgbClr val="0000FF"/>
              </a:solidFill>
              <a:effectLst/>
              <a:latin typeface="+mn-lt"/>
            </a:endParaRPr>
          </a:p>
        </p:txBody>
      </p:sp>
    </p:spTree>
    <p:extLst>
      <p:ext uri="{BB962C8B-B14F-4D97-AF65-F5344CB8AC3E}">
        <p14:creationId xmlns:p14="http://schemas.microsoft.com/office/powerpoint/2010/main" val="19789899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11582400" cy="457200"/>
          </a:xfrm>
        </p:spPr>
        <p:txBody>
          <a:bodyPr/>
          <a:lstStyle/>
          <a:p>
            <a:r>
              <a:rPr lang="en-US" sz="3200" b="1">
                <a:solidFill>
                  <a:srgbClr val="0000FF"/>
                </a:solidFill>
                <a:cs typeface="Times New Roman" panose="02020603050405020304" pitchFamily="18" charset="0"/>
              </a:rPr>
              <a:t>Nghe bài hát </a:t>
            </a:r>
            <a:r>
              <a:rPr lang="en-US" sz="3200">
                <a:solidFill>
                  <a:srgbClr val="0000FF"/>
                </a:solidFill>
                <a:cs typeface="Times New Roman" panose="02020603050405020304" pitchFamily="18" charset="0"/>
              </a:rPr>
              <a:t>(lần 2)  </a:t>
            </a:r>
          </a:p>
        </p:txBody>
      </p:sp>
      <p:pic>
        <p:nvPicPr>
          <p:cNvPr id="5" name="Hat cheo thuyen Quang Linh">
            <a:hlinkClick r:id="" action="ppaction://media"/>
            <a:extLst>
              <a:ext uri="{FF2B5EF4-FFF2-40B4-BE49-F238E27FC236}">
                <a16:creationId xmlns:a16="http://schemas.microsoft.com/office/drawing/2014/main" id="{AA510D72-2E23-470D-2458-D5A0994BA38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362200" y="990600"/>
            <a:ext cx="7213600" cy="5410200"/>
          </a:xfrm>
          <a:prstGeom prst="rect">
            <a:avLst/>
          </a:prstGeom>
          <a:ln w="38100">
            <a:solidFill>
              <a:srgbClr val="92D050"/>
            </a:solidFill>
          </a:ln>
        </p:spPr>
      </p:pic>
    </p:spTree>
    <p:extLst>
      <p:ext uri="{BB962C8B-B14F-4D97-AF65-F5344CB8AC3E}">
        <p14:creationId xmlns:p14="http://schemas.microsoft.com/office/powerpoint/2010/main" val="9690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66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fullScrn="1">
              <p:cMediaNode vol="80000">
                <p:cTn id="12" fill="hold" display="0">
                  <p:stCondLst>
                    <p:cond delay="indefinite"/>
                  </p:stCondLst>
                </p:cTn>
                <p:tgtEl>
                  <p:spTgt spid="5"/>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21971C20-65E5-43A5-A71C-73B362A745CB}"/>
              </a:ext>
            </a:extLst>
          </p:cNvPr>
          <p:cNvSpPr>
            <a:spLocks noGrp="1"/>
          </p:cNvSpPr>
          <p:nvPr>
            <p:ph type="title"/>
          </p:nvPr>
        </p:nvSpPr>
        <p:spPr>
          <a:xfrm>
            <a:off x="3276600" y="198438"/>
            <a:ext cx="5715000" cy="715962"/>
          </a:xfrm>
        </p:spPr>
        <p:txBody>
          <a:bodyPr/>
          <a:lstStyle/>
          <a:p>
            <a:r>
              <a:rPr lang="en-US" sz="3200" b="1">
                <a:solidFill>
                  <a:srgbClr val="C00000"/>
                </a:solidFill>
                <a:latin typeface="+mn-lt"/>
                <a:cs typeface="Times New Roman" panose="02020603050405020304" pitchFamily="18" charset="0"/>
              </a:rPr>
              <a:t>III.</a:t>
            </a:r>
            <a:r>
              <a:rPr lang="vi-VN" sz="3200" b="1">
                <a:solidFill>
                  <a:srgbClr val="C00000"/>
                </a:solidFill>
                <a:latin typeface="+mn-lt"/>
                <a:cs typeface="Times New Roman" panose="02020603050405020304" pitchFamily="18" charset="0"/>
              </a:rPr>
              <a:t> </a:t>
            </a:r>
            <a:r>
              <a:rPr lang="en-US" sz="3200" b="1">
                <a:solidFill>
                  <a:srgbClr val="C00000"/>
                </a:solidFill>
                <a:latin typeface="+mn-lt"/>
                <a:cs typeface="Times New Roman" panose="02020603050405020304" pitchFamily="18" charset="0"/>
              </a:rPr>
              <a:t>Trải nghiệm và khám phá</a:t>
            </a:r>
            <a:endParaRPr lang="en-US" sz="3200" b="1" i="1" dirty="0">
              <a:solidFill>
                <a:srgbClr val="C00000"/>
              </a:solidFill>
              <a:latin typeface="+mn-lt"/>
              <a:cs typeface="Times New Roman" panose="02020603050405020304" pitchFamily="18" charset="0"/>
            </a:endParaRPr>
          </a:p>
        </p:txBody>
      </p:sp>
      <p:pic>
        <p:nvPicPr>
          <p:cNvPr id="5" name="Picture 4">
            <a:extLst>
              <a:ext uri="{FF2B5EF4-FFF2-40B4-BE49-F238E27FC236}">
                <a16:creationId xmlns:a16="http://schemas.microsoft.com/office/drawing/2014/main" id="{6696E26B-246B-9861-00CC-9A94B1E89CDA}"/>
              </a:ext>
            </a:extLst>
          </p:cNvPr>
          <p:cNvPicPr>
            <a:picLocks noChangeAspect="1"/>
          </p:cNvPicPr>
          <p:nvPr/>
        </p:nvPicPr>
        <p:blipFill>
          <a:blip r:embed="rId2"/>
          <a:stretch>
            <a:fillRect/>
          </a:stretch>
        </p:blipFill>
        <p:spPr>
          <a:xfrm>
            <a:off x="433692" y="1295400"/>
            <a:ext cx="11324615" cy="4403450"/>
          </a:xfrm>
          <a:prstGeom prst="rect">
            <a:avLst/>
          </a:prstGeom>
        </p:spPr>
      </p:pic>
    </p:spTree>
    <p:extLst>
      <p:ext uri="{BB962C8B-B14F-4D97-AF65-F5344CB8AC3E}">
        <p14:creationId xmlns:p14="http://schemas.microsoft.com/office/powerpoint/2010/main" val="29910589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572FD90-F34D-1FA2-5BFE-18769307F1AF}"/>
              </a:ext>
            </a:extLst>
          </p:cNvPr>
          <p:cNvPicPr>
            <a:picLocks noChangeAspect="1"/>
          </p:cNvPicPr>
          <p:nvPr/>
        </p:nvPicPr>
        <p:blipFill rotWithShape="1">
          <a:blip r:embed="rId2"/>
          <a:srcRect l="31575" r="10225"/>
          <a:stretch/>
        </p:blipFill>
        <p:spPr>
          <a:xfrm>
            <a:off x="143256" y="0"/>
            <a:ext cx="7095744" cy="6858000"/>
          </a:xfrm>
          <a:prstGeom prst="rect">
            <a:avLst/>
          </a:prstGeom>
        </p:spPr>
      </p:pic>
      <p:sp>
        <p:nvSpPr>
          <p:cNvPr id="12" name="TextBox 11">
            <a:extLst>
              <a:ext uri="{FF2B5EF4-FFF2-40B4-BE49-F238E27FC236}">
                <a16:creationId xmlns:a16="http://schemas.microsoft.com/office/drawing/2014/main" id="{45AECF0B-91C6-8BB8-25CE-92E45B194178}"/>
              </a:ext>
            </a:extLst>
          </p:cNvPr>
          <p:cNvSpPr txBox="1"/>
          <p:nvPr/>
        </p:nvSpPr>
        <p:spPr>
          <a:xfrm>
            <a:off x="7541253" y="2562761"/>
            <a:ext cx="4498347" cy="1323439"/>
          </a:xfrm>
          <a:prstGeom prst="rect">
            <a:avLst/>
          </a:prstGeom>
          <a:noFill/>
        </p:spPr>
        <p:txBody>
          <a:bodyPr wrap="none" rtlCol="0">
            <a:spAutoFit/>
          </a:bodyPr>
          <a:lstStyle/>
          <a:p>
            <a:r>
              <a:rPr lang="vi-VN" sz="2000" i="1">
                <a:solidFill>
                  <a:srgbClr val="0000FF"/>
                </a:solidFill>
              </a:rPr>
              <a:t>Chồng chài, vợ lưới, con câu,</a:t>
            </a:r>
          </a:p>
          <a:p>
            <a:r>
              <a:rPr lang="vi-VN" sz="2000" i="1">
                <a:solidFill>
                  <a:srgbClr val="0000FF"/>
                </a:solidFill>
              </a:rPr>
              <a:t>Sông Ngô bể Sở biết đâu bến bờ.</a:t>
            </a:r>
          </a:p>
          <a:p>
            <a:r>
              <a:rPr lang="vi-VN" sz="2000" i="1">
                <a:solidFill>
                  <a:srgbClr val="0000FF"/>
                </a:solidFill>
              </a:rPr>
              <a:t>Khi nên tay kiếm tay cờ,</a:t>
            </a:r>
          </a:p>
          <a:p>
            <a:r>
              <a:rPr lang="vi-VN" sz="2000" i="1">
                <a:solidFill>
                  <a:srgbClr val="0000FF"/>
                </a:solidFill>
              </a:rPr>
              <a:t>Không nên thì cũng chẳng nhờ cậy ai.</a:t>
            </a:r>
          </a:p>
        </p:txBody>
      </p:sp>
      <p:pic>
        <p:nvPicPr>
          <p:cNvPr id="14" name="Picture 13">
            <a:extLst>
              <a:ext uri="{FF2B5EF4-FFF2-40B4-BE49-F238E27FC236}">
                <a16:creationId xmlns:a16="http://schemas.microsoft.com/office/drawing/2014/main" id="{ECAD623C-D5F8-58F0-FFC2-817C0523B0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591577" y="1828800"/>
            <a:ext cx="262890" cy="560070"/>
          </a:xfrm>
          <a:prstGeom prst="rect">
            <a:avLst/>
          </a:prstGeom>
        </p:spPr>
      </p:pic>
      <p:sp>
        <p:nvSpPr>
          <p:cNvPr id="11" name="Title 1">
            <a:extLst>
              <a:ext uri="{FF2B5EF4-FFF2-40B4-BE49-F238E27FC236}">
                <a16:creationId xmlns:a16="http://schemas.microsoft.com/office/drawing/2014/main" id="{25E62F77-FC3A-8FB3-D036-54E251B53BAA}"/>
              </a:ext>
            </a:extLst>
          </p:cNvPr>
          <p:cNvSpPr txBox="1">
            <a:spLocks/>
          </p:cNvSpPr>
          <p:nvPr/>
        </p:nvSpPr>
        <p:spPr bwMode="auto">
          <a:xfrm>
            <a:off x="8228957" y="963930"/>
            <a:ext cx="3048643" cy="56007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2800" b="1" kern="0">
                <a:solidFill>
                  <a:srgbClr val="0000FF"/>
                </a:solidFill>
              </a:rPr>
              <a:t>Đáp án</a:t>
            </a:r>
            <a:endParaRPr lang="en-US" sz="2800" b="1" kern="0" dirty="0">
              <a:solidFill>
                <a:srgbClr val="0000FF"/>
              </a:solidFill>
            </a:endParaRPr>
          </a:p>
        </p:txBody>
      </p:sp>
    </p:spTree>
    <p:extLst>
      <p:ext uri="{BB962C8B-B14F-4D97-AF65-F5344CB8AC3E}">
        <p14:creationId xmlns:p14="http://schemas.microsoft.com/office/powerpoint/2010/main" val="33106662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4555" y="0"/>
            <a:ext cx="12192000" cy="6858000"/>
            <a:chOff x="-14555" y="0"/>
            <a:chExt cx="12192000" cy="685800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35899"/>
            <a:stretch/>
          </p:blipFill>
          <p:spPr>
            <a:xfrm>
              <a:off x="-14555" y="0"/>
              <a:ext cx="12192000" cy="6858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2484" y="3574293"/>
              <a:ext cx="2519671" cy="2909814"/>
            </a:xfrm>
            <a:prstGeom prst="rect">
              <a:avLst/>
            </a:prstGeom>
          </p:spPr>
        </p:pic>
      </p:grpSp>
      <p:sp>
        <p:nvSpPr>
          <p:cNvPr id="2" name="Title 1"/>
          <p:cNvSpPr>
            <a:spLocks noGrp="1"/>
          </p:cNvSpPr>
          <p:nvPr>
            <p:ph type="title"/>
          </p:nvPr>
        </p:nvSpPr>
        <p:spPr>
          <a:xfrm>
            <a:off x="1981200" y="854076"/>
            <a:ext cx="8229600" cy="873587"/>
          </a:xfrm>
        </p:spPr>
        <p:txBody>
          <a:bodyPr/>
          <a:lstStyle/>
          <a:p>
            <a:r>
              <a:rPr lang="en-US" sz="3200" b="1" dirty="0" err="1">
                <a:solidFill>
                  <a:srgbClr val="0000FF"/>
                </a:solidFill>
              </a:rPr>
              <a:t>Dặn</a:t>
            </a:r>
            <a:r>
              <a:rPr lang="en-US" sz="3200" b="1" dirty="0">
                <a:solidFill>
                  <a:srgbClr val="0000FF"/>
                </a:solidFill>
              </a:rPr>
              <a:t> </a:t>
            </a:r>
            <a:r>
              <a:rPr lang="en-US" sz="3200" b="1" dirty="0" err="1">
                <a:solidFill>
                  <a:srgbClr val="0000FF"/>
                </a:solidFill>
              </a:rPr>
              <a:t>dò</a:t>
            </a:r>
            <a:r>
              <a:rPr lang="en-US" sz="3200" b="1" dirty="0">
                <a:solidFill>
                  <a:srgbClr val="0000FF"/>
                </a:solidFill>
              </a:rPr>
              <a:t> </a:t>
            </a:r>
            <a:r>
              <a:rPr lang="en-US" sz="3200" b="1" dirty="0" err="1">
                <a:solidFill>
                  <a:srgbClr val="0000FF"/>
                </a:solidFill>
              </a:rPr>
              <a:t>về</a:t>
            </a:r>
            <a:r>
              <a:rPr lang="en-US" sz="3200" b="1" dirty="0">
                <a:solidFill>
                  <a:srgbClr val="0000FF"/>
                </a:solidFill>
              </a:rPr>
              <a:t> </a:t>
            </a:r>
            <a:r>
              <a:rPr lang="en-US" sz="3200" b="1" dirty="0" err="1">
                <a:solidFill>
                  <a:srgbClr val="0000FF"/>
                </a:solidFill>
              </a:rPr>
              <a:t>nhà</a:t>
            </a:r>
            <a:endParaRPr lang="en-US" sz="3200" b="1" dirty="0">
              <a:solidFill>
                <a:srgbClr val="0000FF"/>
              </a:solidFill>
            </a:endParaRPr>
          </a:p>
        </p:txBody>
      </p:sp>
      <p:sp>
        <p:nvSpPr>
          <p:cNvPr id="3" name="Content Placeholder 2"/>
          <p:cNvSpPr>
            <a:spLocks noGrp="1"/>
          </p:cNvSpPr>
          <p:nvPr>
            <p:ph idx="1"/>
          </p:nvPr>
        </p:nvSpPr>
        <p:spPr>
          <a:xfrm>
            <a:off x="3200400" y="2179639"/>
            <a:ext cx="5791200" cy="1020762"/>
          </a:xfrm>
        </p:spPr>
        <p:txBody>
          <a:bodyPr/>
          <a:lstStyle/>
          <a:p>
            <a:pPr>
              <a:buFont typeface="Arial" panose="020B0604020202020204" pitchFamily="34" charset="0"/>
              <a:buChar char="•"/>
            </a:pPr>
            <a:r>
              <a:rPr lang="en-US" sz="2800">
                <a:solidFill>
                  <a:srgbClr val="0000FF"/>
                </a:solidFill>
              </a:rPr>
              <a:t>Tập hát bài </a:t>
            </a:r>
            <a:r>
              <a:rPr lang="en-US" sz="2800" i="1">
                <a:solidFill>
                  <a:srgbClr val="C00000"/>
                </a:solidFill>
              </a:rPr>
              <a:t>Đi cấy</a:t>
            </a:r>
            <a:r>
              <a:rPr lang="en-US" sz="2800" i="1">
                <a:solidFill>
                  <a:srgbClr val="0000FF"/>
                </a:solidFill>
              </a:rPr>
              <a:t>; </a:t>
            </a:r>
            <a:r>
              <a:rPr lang="en-US" sz="2800">
                <a:solidFill>
                  <a:srgbClr val="0000FF"/>
                </a:solidFill>
              </a:rPr>
              <a:t>thuộc lời ca.</a:t>
            </a:r>
          </a:p>
          <a:p>
            <a:pPr marL="0" indent="0">
              <a:buNone/>
            </a:pPr>
            <a:endParaRPr lang="en-US" dirty="0"/>
          </a:p>
        </p:txBody>
      </p:sp>
    </p:spTree>
    <p:extLst>
      <p:ext uri="{BB962C8B-B14F-4D97-AF65-F5344CB8AC3E}">
        <p14:creationId xmlns:p14="http://schemas.microsoft.com/office/powerpoint/2010/main" val="587116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209800" y="304800"/>
            <a:ext cx="7772400" cy="1470025"/>
          </a:xfrm>
        </p:spPr>
        <p:txBody>
          <a:bodyPr/>
          <a:lstStyle/>
          <a:p>
            <a:r>
              <a:rPr lang="en-US" sz="4000" b="1" dirty="0" err="1">
                <a:solidFill>
                  <a:srgbClr val="0000FF"/>
                </a:solidFill>
                <a:effectLst>
                  <a:outerShdw blurRad="38100" dist="38100" dir="2700000" algn="tl">
                    <a:srgbClr val="000000">
                      <a:alpha val="43137"/>
                    </a:srgbClr>
                  </a:outerShdw>
                </a:effectLst>
              </a:rPr>
              <a:t>Chủ</a:t>
            </a:r>
            <a:r>
              <a:rPr lang="en-US" sz="4000" b="1" dirty="0">
                <a:solidFill>
                  <a:srgbClr val="0000FF"/>
                </a:solidFill>
                <a:effectLst>
                  <a:outerShdw blurRad="38100" dist="38100" dir="2700000" algn="tl">
                    <a:srgbClr val="000000">
                      <a:alpha val="43137"/>
                    </a:srgbClr>
                  </a:outerShdw>
                </a:effectLst>
              </a:rPr>
              <a:t> </a:t>
            </a:r>
            <a:r>
              <a:rPr lang="en-US" sz="4000" b="1" err="1">
                <a:solidFill>
                  <a:srgbClr val="0000FF"/>
                </a:solidFill>
                <a:effectLst>
                  <a:outerShdw blurRad="38100" dist="38100" dir="2700000" algn="tl">
                    <a:srgbClr val="000000">
                      <a:alpha val="43137"/>
                    </a:srgbClr>
                  </a:outerShdw>
                </a:effectLst>
              </a:rPr>
              <a:t>đề</a:t>
            </a:r>
            <a:r>
              <a:rPr lang="en-US" sz="4000" b="1">
                <a:solidFill>
                  <a:srgbClr val="0000FF"/>
                </a:solidFill>
                <a:effectLst>
                  <a:outerShdw blurRad="38100" dist="38100" dir="2700000" algn="tl">
                    <a:srgbClr val="000000">
                      <a:alpha val="43137"/>
                    </a:srgbClr>
                  </a:outerShdw>
                </a:effectLst>
              </a:rPr>
              <a:t> 2</a:t>
            </a:r>
            <a:br>
              <a:rPr lang="en-US" sz="4000" b="1">
                <a:solidFill>
                  <a:srgbClr val="0000FF"/>
                </a:solidFill>
                <a:effectLst>
                  <a:outerShdw blurRad="38100" dist="38100" dir="2700000" algn="tl">
                    <a:srgbClr val="000000">
                      <a:alpha val="43137"/>
                    </a:srgbClr>
                  </a:outerShdw>
                </a:effectLst>
              </a:rPr>
            </a:br>
            <a:r>
              <a:rPr lang="en-US" sz="4000" b="1">
                <a:solidFill>
                  <a:srgbClr val="C00000"/>
                </a:solidFill>
                <a:effectLst>
                  <a:outerShdw blurRad="38100" dist="38100" dir="2700000" algn="tl">
                    <a:srgbClr val="000000">
                      <a:alpha val="43137"/>
                    </a:srgbClr>
                  </a:outerShdw>
                </a:effectLst>
              </a:rPr>
              <a:t>EM YÊU LÀN ĐIỆU DÂN CA</a:t>
            </a:r>
            <a:endParaRPr lang="en-US" b="1" dirty="0">
              <a:solidFill>
                <a:srgbClr val="C00000"/>
              </a:solidFill>
              <a:effectLst>
                <a:outerShdw blurRad="38100" dist="38100" dir="2700000" algn="tl">
                  <a:srgbClr val="000000">
                    <a:alpha val="43137"/>
                  </a:srgbClr>
                </a:outerShdw>
              </a:effectLst>
            </a:endParaRPr>
          </a:p>
        </p:txBody>
      </p:sp>
      <p:sp>
        <p:nvSpPr>
          <p:cNvPr id="7" name="Subtitle 6"/>
          <p:cNvSpPr>
            <a:spLocks noGrp="1"/>
          </p:cNvSpPr>
          <p:nvPr>
            <p:ph type="subTitle" idx="1"/>
          </p:nvPr>
        </p:nvSpPr>
        <p:spPr>
          <a:xfrm>
            <a:off x="685800" y="2286000"/>
            <a:ext cx="10820400" cy="4191000"/>
          </a:xfrm>
        </p:spPr>
        <p:txBody>
          <a:bodyPr/>
          <a:lstStyle/>
          <a:p>
            <a:pPr algn="just">
              <a:spcAft>
                <a:spcPts val="300"/>
              </a:spcAft>
            </a:pPr>
            <a:r>
              <a:rPr lang="en-US" sz="2800" b="1">
                <a:solidFill>
                  <a:srgbClr val="0000FF"/>
                </a:solidFill>
                <a:latin typeface="+mj-lt"/>
                <a:cs typeface="Times New Roman" panose="02020603050405020304" pitchFamily="18" charset="0"/>
              </a:rPr>
              <a:t>– Hát: Bài </a:t>
            </a:r>
            <a:r>
              <a:rPr lang="en-US" sz="2800" b="1" i="1">
                <a:solidFill>
                  <a:srgbClr val="C00000"/>
                </a:solidFill>
                <a:latin typeface="+mj-lt"/>
                <a:cs typeface="Times New Roman" panose="02020603050405020304" pitchFamily="18" charset="0"/>
              </a:rPr>
              <a:t>Đi cấy</a:t>
            </a:r>
          </a:p>
          <a:p>
            <a:pPr algn="just">
              <a:spcAft>
                <a:spcPts val="300"/>
              </a:spcAft>
            </a:pPr>
            <a:r>
              <a:rPr lang="en-US" sz="2800" b="1">
                <a:solidFill>
                  <a:srgbClr val="0000FF"/>
                </a:solidFill>
                <a:latin typeface="+mj-lt"/>
                <a:cs typeface="Times New Roman" panose="02020603050405020304" pitchFamily="18" charset="0"/>
              </a:rPr>
              <a:t>– Đọc nhạc: </a:t>
            </a:r>
            <a:r>
              <a:rPr lang="en-US" sz="2800" b="1">
                <a:solidFill>
                  <a:srgbClr val="C00000"/>
                </a:solidFill>
                <a:latin typeface="+mj-lt"/>
                <a:cs typeface="Times New Roman" panose="02020603050405020304" pitchFamily="18" charset="0"/>
              </a:rPr>
              <a:t>Luyện đọc gam theo mẫu; </a:t>
            </a:r>
            <a:r>
              <a:rPr lang="en-US" sz="2800" b="1" i="1">
                <a:solidFill>
                  <a:srgbClr val="C00000"/>
                </a:solidFill>
                <a:latin typeface="+mj-lt"/>
                <a:cs typeface="Times New Roman" panose="02020603050405020304" pitchFamily="18" charset="0"/>
              </a:rPr>
              <a:t>Bài đọc nhạc số 2 </a:t>
            </a:r>
            <a:endParaRPr lang="en-US" sz="2800" i="1" dirty="0">
              <a:solidFill>
                <a:srgbClr val="C00000"/>
              </a:solidFill>
              <a:latin typeface="+mj-lt"/>
              <a:cs typeface="Times New Roman" panose="02020603050405020304" pitchFamily="18" charset="0"/>
            </a:endParaRPr>
          </a:p>
          <a:p>
            <a:pPr algn="just">
              <a:spcAft>
                <a:spcPts val="300"/>
              </a:spcAft>
            </a:pPr>
            <a:r>
              <a:rPr lang="en-US" sz="2800" b="1">
                <a:solidFill>
                  <a:srgbClr val="0000FF"/>
                </a:solidFill>
                <a:latin typeface="+mj-lt"/>
                <a:cs typeface="Times New Roman" panose="02020603050405020304" pitchFamily="18" charset="0"/>
              </a:rPr>
              <a:t>– Nhạc cụ: </a:t>
            </a:r>
            <a:r>
              <a:rPr lang="en-US" sz="2800" b="1">
                <a:solidFill>
                  <a:srgbClr val="C00000"/>
                </a:solidFill>
                <a:latin typeface="+mj-lt"/>
                <a:cs typeface="Times New Roman" panose="02020603050405020304" pitchFamily="18" charset="0"/>
              </a:rPr>
              <a:t>Thể hiện tiết tấu; hoà tấu</a:t>
            </a:r>
          </a:p>
          <a:p>
            <a:pPr algn="just">
              <a:spcAft>
                <a:spcPts val="300"/>
              </a:spcAft>
            </a:pPr>
            <a:r>
              <a:rPr lang="en-US" sz="2800" b="1">
                <a:solidFill>
                  <a:srgbClr val="0000FF"/>
                </a:solidFill>
                <a:latin typeface="+mj-lt"/>
                <a:cs typeface="Times New Roman" panose="02020603050405020304" pitchFamily="18" charset="0"/>
              </a:rPr>
              <a:t>– Th</a:t>
            </a:r>
            <a:r>
              <a:rPr lang="vi-VN" sz="2800" b="1">
                <a:solidFill>
                  <a:srgbClr val="0000FF"/>
                </a:solidFill>
                <a:latin typeface="+mj-lt"/>
                <a:cs typeface="Times New Roman" panose="02020603050405020304" pitchFamily="18" charset="0"/>
              </a:rPr>
              <a:t>ường</a:t>
            </a:r>
            <a:r>
              <a:rPr lang="en-US" sz="2800" b="1">
                <a:solidFill>
                  <a:srgbClr val="0000FF"/>
                </a:solidFill>
                <a:latin typeface="+mj-lt"/>
                <a:cs typeface="Times New Roman" panose="02020603050405020304" pitchFamily="18" charset="0"/>
              </a:rPr>
              <a:t> thức âm nhạc: </a:t>
            </a:r>
            <a:r>
              <a:rPr lang="en-US" sz="2800" b="1">
                <a:solidFill>
                  <a:srgbClr val="C00000"/>
                </a:solidFill>
                <a:latin typeface="+mj-lt"/>
                <a:cs typeface="Times New Roman" panose="02020603050405020304" pitchFamily="18" charset="0"/>
              </a:rPr>
              <a:t>Dân ca một số vùng miền Việt Nam</a:t>
            </a:r>
            <a:r>
              <a:rPr lang="en-US" sz="2800" b="1">
                <a:solidFill>
                  <a:srgbClr val="0000FF"/>
                </a:solidFill>
                <a:latin typeface="+mj-lt"/>
                <a:cs typeface="Times New Roman" panose="02020603050405020304" pitchFamily="18" charset="0"/>
              </a:rPr>
              <a:t>                                        </a:t>
            </a:r>
            <a:endParaRPr lang="en-US" sz="2800" dirty="0">
              <a:solidFill>
                <a:srgbClr val="0000FF"/>
              </a:solidFill>
              <a:latin typeface="+mj-lt"/>
              <a:cs typeface="Times New Roman" panose="02020603050405020304" pitchFamily="18" charset="0"/>
            </a:endParaRPr>
          </a:p>
          <a:p>
            <a:pPr algn="just">
              <a:spcAft>
                <a:spcPts val="300"/>
              </a:spcAft>
            </a:pPr>
            <a:r>
              <a:rPr lang="en-US" sz="2800" b="1" dirty="0">
                <a:solidFill>
                  <a:srgbClr val="0000FF"/>
                </a:solidFill>
                <a:latin typeface="+mj-lt"/>
                <a:cs typeface="Times New Roman" panose="02020603050405020304" pitchFamily="18" charset="0"/>
              </a:rPr>
              <a:t>– </a:t>
            </a:r>
            <a:r>
              <a:rPr lang="en-US" sz="2800" b="1" dirty="0" err="1">
                <a:solidFill>
                  <a:srgbClr val="0000FF"/>
                </a:solidFill>
                <a:latin typeface="+mj-lt"/>
                <a:cs typeface="Times New Roman" panose="02020603050405020304" pitchFamily="18" charset="0"/>
              </a:rPr>
              <a:t>Trải</a:t>
            </a:r>
            <a:r>
              <a:rPr lang="en-US" sz="2800" b="1" dirty="0">
                <a:solidFill>
                  <a:srgbClr val="0000FF"/>
                </a:solidFill>
                <a:latin typeface="+mj-lt"/>
                <a:cs typeface="Times New Roman" panose="02020603050405020304" pitchFamily="18" charset="0"/>
              </a:rPr>
              <a:t> </a:t>
            </a:r>
            <a:r>
              <a:rPr lang="en-US" sz="2800" b="1" err="1">
                <a:solidFill>
                  <a:srgbClr val="0000FF"/>
                </a:solidFill>
                <a:latin typeface="+mj-lt"/>
                <a:cs typeface="Times New Roman" panose="02020603050405020304" pitchFamily="18" charset="0"/>
              </a:rPr>
              <a:t>nghiệm</a:t>
            </a:r>
            <a:r>
              <a:rPr lang="en-US" sz="2800" b="1">
                <a:solidFill>
                  <a:srgbClr val="0000FF"/>
                </a:solidFill>
                <a:latin typeface="+mj-lt"/>
                <a:cs typeface="Times New Roman" panose="02020603050405020304" pitchFamily="18" charset="0"/>
              </a:rPr>
              <a:t> và </a:t>
            </a:r>
            <a:r>
              <a:rPr lang="en-US" sz="2800" b="1" err="1">
                <a:solidFill>
                  <a:srgbClr val="0000FF"/>
                </a:solidFill>
                <a:latin typeface="+mj-lt"/>
                <a:cs typeface="Times New Roman" panose="02020603050405020304" pitchFamily="18" charset="0"/>
              </a:rPr>
              <a:t>khám</a:t>
            </a:r>
            <a:r>
              <a:rPr lang="en-US" sz="2800" b="1">
                <a:solidFill>
                  <a:srgbClr val="0000FF"/>
                </a:solidFill>
                <a:latin typeface="+mj-lt"/>
                <a:cs typeface="Times New Roman" panose="02020603050405020304" pitchFamily="18" charset="0"/>
              </a:rPr>
              <a:t> phá: </a:t>
            </a:r>
            <a:r>
              <a:rPr lang="vi-VN" sz="2800" b="1">
                <a:solidFill>
                  <a:srgbClr val="C00000"/>
                </a:solidFill>
                <a:effectLst/>
                <a:latin typeface="+mj-lt"/>
                <a:ea typeface="Calibri" panose="020F0502020204030204" pitchFamily="34" charset="0"/>
                <a:cs typeface="Times New Roman" panose="02020603050405020304" pitchFamily="18" charset="0"/>
              </a:rPr>
              <a:t>Tìm những câu thơ lục bát được dùng để phát triển thành lời ca của bài Hát chèo thuyền;</a:t>
            </a:r>
            <a:r>
              <a:rPr lang="en-US" sz="2800" b="1">
                <a:solidFill>
                  <a:srgbClr val="C00000"/>
                </a:solidFill>
                <a:latin typeface="+mj-lt"/>
                <a:ea typeface="Calibri" panose="020F0502020204030204" pitchFamily="34" charset="0"/>
                <a:cs typeface="Times New Roman" panose="02020603050405020304" pitchFamily="18" charset="0"/>
              </a:rPr>
              <a:t> </a:t>
            </a:r>
            <a:r>
              <a:rPr lang="vi-VN" sz="2800" b="1">
                <a:solidFill>
                  <a:srgbClr val="C00000"/>
                </a:solidFill>
                <a:effectLst/>
                <a:latin typeface="+mj-lt"/>
                <a:ea typeface="Calibri" panose="020F0502020204030204" pitchFamily="34" charset="0"/>
                <a:cs typeface="Times New Roman" panose="02020603050405020304" pitchFamily="18" charset="0"/>
              </a:rPr>
              <a:t>Xác định âm hưởng dân ca của một nét nhạc.</a:t>
            </a:r>
            <a:endParaRPr lang="en-US" sz="2800" dirty="0">
              <a:solidFill>
                <a:srgbClr val="C00000"/>
              </a:solidFill>
              <a:latin typeface="+mj-lt"/>
              <a:cs typeface="Times New Roman" panose="02020603050405020304" pitchFamily="18" charset="0"/>
            </a:endParaRPr>
          </a:p>
        </p:txBody>
      </p:sp>
      <p:pic>
        <p:nvPicPr>
          <p:cNvPr id="5" name="Picture 4"/>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228600" y="132384"/>
            <a:ext cx="1727200" cy="1930400"/>
          </a:xfrm>
          <a:prstGeom prst="rect">
            <a:avLst/>
          </a:prstGeom>
        </p:spPr>
      </p:pic>
    </p:spTree>
    <p:extLst>
      <p:ext uri="{BB962C8B-B14F-4D97-AF65-F5344CB8AC3E}">
        <p14:creationId xmlns:p14="http://schemas.microsoft.com/office/powerpoint/2010/main" val="2754349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9000" b="-59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133600" y="533401"/>
            <a:ext cx="7772400" cy="1470025"/>
          </a:xfrm>
        </p:spPr>
        <p:txBody>
          <a:bodyPr/>
          <a:lstStyle/>
          <a:p>
            <a:r>
              <a:rPr lang="en-US" sz="4000" b="1" dirty="0" err="1">
                <a:solidFill>
                  <a:srgbClr val="0000FF"/>
                </a:solidFill>
                <a:effectLst>
                  <a:outerShdw blurRad="38100" dist="38100" dir="2700000" algn="tl">
                    <a:srgbClr val="000000">
                      <a:alpha val="43137"/>
                    </a:srgbClr>
                  </a:outerShdw>
                </a:effectLst>
              </a:rPr>
              <a:t>Chủ</a:t>
            </a:r>
            <a:r>
              <a:rPr lang="en-US" sz="4000" b="1" dirty="0">
                <a:solidFill>
                  <a:srgbClr val="0000FF"/>
                </a:solidFill>
                <a:effectLst>
                  <a:outerShdw blurRad="38100" dist="38100" dir="2700000" algn="tl">
                    <a:srgbClr val="000000">
                      <a:alpha val="43137"/>
                    </a:srgbClr>
                  </a:outerShdw>
                </a:effectLst>
              </a:rPr>
              <a:t> </a:t>
            </a:r>
            <a:r>
              <a:rPr lang="en-US" sz="4000" b="1" dirty="0" err="1">
                <a:solidFill>
                  <a:srgbClr val="0000FF"/>
                </a:solidFill>
                <a:effectLst>
                  <a:outerShdw blurRad="38100" dist="38100" dir="2700000" algn="tl">
                    <a:srgbClr val="000000">
                      <a:alpha val="43137"/>
                    </a:srgbClr>
                  </a:outerShdw>
                </a:effectLst>
              </a:rPr>
              <a:t>đề</a:t>
            </a:r>
            <a:r>
              <a:rPr lang="en-US" sz="4000" b="1" dirty="0">
                <a:solidFill>
                  <a:srgbClr val="0000FF"/>
                </a:solidFill>
                <a:effectLst>
                  <a:outerShdw blurRad="38100" dist="38100" dir="2700000" algn="tl">
                    <a:srgbClr val="000000">
                      <a:alpha val="43137"/>
                    </a:srgbClr>
                  </a:outerShdw>
                </a:effectLst>
              </a:rPr>
              <a:t> </a:t>
            </a:r>
            <a:r>
              <a:rPr lang="en-US" sz="4000" b="1" dirty="0" smtClean="0">
                <a:solidFill>
                  <a:srgbClr val="0000FF"/>
                </a:solidFill>
                <a:effectLst>
                  <a:outerShdw blurRad="38100" dist="38100" dir="2700000" algn="tl">
                    <a:srgbClr val="000000">
                      <a:alpha val="43137"/>
                    </a:srgbClr>
                  </a:outerShdw>
                </a:effectLst>
              </a:rPr>
              <a:t>2</a:t>
            </a:r>
            <a:r>
              <a:rPr lang="en-US" sz="4000" b="1" dirty="0">
                <a:solidFill>
                  <a:srgbClr val="0000FF"/>
                </a:solidFill>
                <a:effectLst>
                  <a:outerShdw blurRad="38100" dist="38100" dir="2700000" algn="tl">
                    <a:srgbClr val="000000">
                      <a:alpha val="43137"/>
                    </a:srgbClr>
                  </a:outerShdw>
                </a:effectLst>
              </a:rPr>
              <a:t/>
            </a:r>
            <a:br>
              <a:rPr lang="en-US" sz="4000" b="1" dirty="0">
                <a:solidFill>
                  <a:srgbClr val="0000FF"/>
                </a:solidFill>
                <a:effectLst>
                  <a:outerShdw blurRad="38100" dist="38100" dir="2700000" algn="tl">
                    <a:srgbClr val="000000">
                      <a:alpha val="43137"/>
                    </a:srgbClr>
                  </a:outerShdw>
                </a:effectLst>
              </a:rPr>
            </a:br>
            <a:r>
              <a:rPr lang="en-US" sz="4000" b="1" dirty="0">
                <a:solidFill>
                  <a:srgbClr val="C00000"/>
                </a:solidFill>
                <a:effectLst>
                  <a:outerShdw blurRad="38100" dist="38100" dir="2700000" algn="tl">
                    <a:srgbClr val="000000">
                      <a:alpha val="43137"/>
                    </a:srgbClr>
                  </a:outerShdw>
                </a:effectLst>
              </a:rPr>
              <a:t>EM YÊU LÀN ĐIỆU DÂN CA</a:t>
            </a:r>
            <a:endParaRPr lang="en-US" b="1" dirty="0">
              <a:solidFill>
                <a:srgbClr val="C00000"/>
              </a:solidFill>
              <a:effectLst>
                <a:outerShdw blurRad="38100" dist="38100" dir="2700000" algn="tl">
                  <a:srgbClr val="000000">
                    <a:alpha val="43137"/>
                  </a:srgbClr>
                </a:outerShdw>
              </a:effectLst>
            </a:endParaRPr>
          </a:p>
        </p:txBody>
      </p:sp>
      <p:sp>
        <p:nvSpPr>
          <p:cNvPr id="7" name="Subtitle 6"/>
          <p:cNvSpPr>
            <a:spLocks noGrp="1"/>
          </p:cNvSpPr>
          <p:nvPr>
            <p:ph type="subTitle" idx="1"/>
          </p:nvPr>
        </p:nvSpPr>
        <p:spPr>
          <a:xfrm>
            <a:off x="2438400" y="2548991"/>
            <a:ext cx="6934200" cy="2327809"/>
          </a:xfrm>
        </p:spPr>
        <p:txBody>
          <a:bodyPr/>
          <a:lstStyle/>
          <a:p>
            <a:r>
              <a:rPr lang="en-US" sz="4000" b="1" dirty="0" err="1">
                <a:solidFill>
                  <a:srgbClr val="0000FF"/>
                </a:solidFill>
                <a:latin typeface="+mj-lt"/>
                <a:cs typeface="Times New Roman" panose="02020603050405020304" pitchFamily="18" charset="0"/>
              </a:rPr>
              <a:t>Tiết</a:t>
            </a:r>
            <a:r>
              <a:rPr lang="vi-VN" sz="4000" b="1" dirty="0">
                <a:solidFill>
                  <a:srgbClr val="0000FF"/>
                </a:solidFill>
                <a:latin typeface="+mj-lt"/>
                <a:cs typeface="Times New Roman" panose="02020603050405020304" pitchFamily="18" charset="0"/>
              </a:rPr>
              <a:t> 1</a:t>
            </a:r>
            <a:endParaRPr lang="en-US" sz="4000" b="1" dirty="0">
              <a:solidFill>
                <a:srgbClr val="0000FF"/>
              </a:solidFill>
              <a:latin typeface="+mj-lt"/>
              <a:cs typeface="Times New Roman" panose="02020603050405020304" pitchFamily="18" charset="0"/>
            </a:endParaRPr>
          </a:p>
          <a:p>
            <a:pPr algn="just"/>
            <a:r>
              <a:rPr lang="en-US" sz="2800" b="1" i="1">
                <a:solidFill>
                  <a:srgbClr val="C00000"/>
                </a:solidFill>
                <a:latin typeface="+mj-lt"/>
                <a:cs typeface="Times New Roman" panose="02020603050405020304" pitchFamily="18" charset="0"/>
              </a:rPr>
              <a:t>– </a:t>
            </a:r>
            <a:r>
              <a:rPr lang="en-US" b="1">
                <a:solidFill>
                  <a:srgbClr val="C00000"/>
                </a:solidFill>
                <a:latin typeface="+mj-lt"/>
                <a:cs typeface="Times New Roman" panose="02020603050405020304" pitchFamily="18" charset="0"/>
              </a:rPr>
              <a:t>Hát bài </a:t>
            </a:r>
            <a:r>
              <a:rPr lang="en-US" b="1" i="1">
                <a:solidFill>
                  <a:srgbClr val="C00000"/>
                </a:solidFill>
                <a:latin typeface="+mj-lt"/>
                <a:cs typeface="Times New Roman" panose="02020603050405020304" pitchFamily="18" charset="0"/>
              </a:rPr>
              <a:t>Đi cấy</a:t>
            </a:r>
            <a:endParaRPr lang="en-US" dirty="0">
              <a:solidFill>
                <a:srgbClr val="C00000"/>
              </a:solidFill>
              <a:latin typeface="+mj-lt"/>
              <a:cs typeface="Times New Roman" panose="02020603050405020304" pitchFamily="18" charset="0"/>
            </a:endParaRPr>
          </a:p>
          <a:p>
            <a:pPr algn="just"/>
            <a:r>
              <a:rPr lang="en-US" b="1">
                <a:solidFill>
                  <a:srgbClr val="C00000"/>
                </a:solidFill>
                <a:latin typeface="+mj-lt"/>
                <a:cs typeface="Times New Roman" panose="02020603050405020304" pitchFamily="18" charset="0"/>
              </a:rPr>
              <a:t>– Nghe bài dân ca </a:t>
            </a:r>
            <a:r>
              <a:rPr lang="en-US" b="1" i="1">
                <a:solidFill>
                  <a:srgbClr val="C00000"/>
                </a:solidFill>
                <a:latin typeface="+mj-lt"/>
                <a:cs typeface="Times New Roman" panose="02020603050405020304" pitchFamily="18" charset="0"/>
              </a:rPr>
              <a:t>Hát chèo thuyền</a:t>
            </a:r>
          </a:p>
          <a:p>
            <a:pPr algn="just"/>
            <a:r>
              <a:rPr lang="en-US" b="1">
                <a:solidFill>
                  <a:srgbClr val="C00000"/>
                </a:solidFill>
                <a:latin typeface="+mj-lt"/>
                <a:cs typeface="Times New Roman" panose="02020603050405020304" pitchFamily="18" charset="0"/>
              </a:rPr>
              <a:t>– Trải nghiệm và khám phá</a:t>
            </a:r>
            <a:endParaRPr lang="en-US" dirty="0">
              <a:solidFill>
                <a:srgbClr val="C00000"/>
              </a:solidFill>
              <a:latin typeface="+mj-lt"/>
              <a:cs typeface="Times New Roman" panose="02020603050405020304" pitchFamily="18" charset="0"/>
            </a:endParaRPr>
          </a:p>
        </p:txBody>
      </p:sp>
      <p:pic>
        <p:nvPicPr>
          <p:cNvPr id="5" name="Picture 4"/>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228600" y="252413"/>
            <a:ext cx="1727200" cy="1930400"/>
          </a:xfrm>
          <a:prstGeom prst="rect">
            <a:avLst/>
          </a:prstGeom>
        </p:spPr>
      </p:pic>
    </p:spTree>
    <p:extLst>
      <p:ext uri="{BB962C8B-B14F-4D97-AF65-F5344CB8AC3E}">
        <p14:creationId xmlns:p14="http://schemas.microsoft.com/office/powerpoint/2010/main" val="2661451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1734800" cy="715962"/>
          </a:xfrm>
        </p:spPr>
        <p:txBody>
          <a:bodyPr/>
          <a:lstStyle/>
          <a:p>
            <a:r>
              <a:rPr lang="en-US" sz="3200" b="1">
                <a:solidFill>
                  <a:srgbClr val="C00000"/>
                </a:solidFill>
                <a:latin typeface="+mn-lt"/>
                <a:cs typeface="Times New Roman" panose="02020603050405020304" pitchFamily="18" charset="0"/>
              </a:rPr>
              <a:t>I.</a:t>
            </a:r>
            <a:r>
              <a:rPr lang="vi-VN" sz="3200" b="1">
                <a:solidFill>
                  <a:srgbClr val="C00000"/>
                </a:solidFill>
                <a:latin typeface="+mn-lt"/>
                <a:cs typeface="Times New Roman" panose="02020603050405020304" pitchFamily="18" charset="0"/>
              </a:rPr>
              <a:t> H</a:t>
            </a:r>
            <a:r>
              <a:rPr lang="en-US" sz="3200" b="1">
                <a:solidFill>
                  <a:srgbClr val="C00000"/>
                </a:solidFill>
                <a:latin typeface="+mn-lt"/>
                <a:cs typeface="Times New Roman" panose="02020603050405020304" pitchFamily="18" charset="0"/>
              </a:rPr>
              <a:t>át bài</a:t>
            </a:r>
            <a:endParaRPr lang="en-US" sz="3200" b="1" i="1" dirty="0">
              <a:solidFill>
                <a:srgbClr val="C00000"/>
              </a:solidFill>
              <a:latin typeface="+mn-lt"/>
              <a:cs typeface="Times New Roman" panose="02020603050405020304" pitchFamily="18" charset="0"/>
            </a:endParaRPr>
          </a:p>
        </p:txBody>
      </p:sp>
      <p:pic>
        <p:nvPicPr>
          <p:cNvPr id="5" name="Picture 4">
            <a:extLst>
              <a:ext uri="{FF2B5EF4-FFF2-40B4-BE49-F238E27FC236}">
                <a16:creationId xmlns:a16="http://schemas.microsoft.com/office/drawing/2014/main" id="{1B98EBF4-445E-D9BB-3EE3-0231405813BD}"/>
              </a:ext>
            </a:extLst>
          </p:cNvPr>
          <p:cNvPicPr>
            <a:picLocks noChangeAspect="1"/>
          </p:cNvPicPr>
          <p:nvPr/>
        </p:nvPicPr>
        <p:blipFill rotWithShape="1">
          <a:blip r:embed="rId2"/>
          <a:srcRect l="9375" t="12223" r="33750" b="11111"/>
          <a:stretch/>
        </p:blipFill>
        <p:spPr>
          <a:xfrm>
            <a:off x="2125599" y="609600"/>
            <a:ext cx="8009001" cy="6072706"/>
          </a:xfrm>
          <a:prstGeom prst="rect">
            <a:avLst/>
          </a:prstGeom>
        </p:spPr>
      </p:pic>
    </p:spTree>
    <p:extLst>
      <p:ext uri="{BB962C8B-B14F-4D97-AF65-F5344CB8AC3E}">
        <p14:creationId xmlns:p14="http://schemas.microsoft.com/office/powerpoint/2010/main" val="36457276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503238"/>
            <a:ext cx="7848600" cy="715962"/>
          </a:xfrm>
        </p:spPr>
        <p:txBody>
          <a:bodyPr/>
          <a:lstStyle/>
          <a:p>
            <a:r>
              <a:rPr lang="en-US" sz="2800" b="1">
                <a:solidFill>
                  <a:srgbClr val="0000FF"/>
                </a:solidFill>
                <a:cs typeface="Times New Roman" panose="02020603050405020304" pitchFamily="18" charset="0"/>
              </a:rPr>
              <a:t>Giới thiệu </a:t>
            </a:r>
            <a:r>
              <a:rPr lang="vi-VN" sz="2800" b="1">
                <a:solidFill>
                  <a:srgbClr val="0000FF"/>
                </a:solidFill>
                <a:cs typeface="Times New Roman" panose="02020603050405020304" pitchFamily="18" charset="0"/>
              </a:rPr>
              <a:t>bài </a:t>
            </a:r>
            <a:r>
              <a:rPr lang="vi-VN" sz="2800" b="1" dirty="0">
                <a:solidFill>
                  <a:srgbClr val="0000FF"/>
                </a:solidFill>
                <a:cs typeface="Times New Roman" panose="02020603050405020304" pitchFamily="18" charset="0"/>
              </a:rPr>
              <a:t>hát</a:t>
            </a:r>
            <a:endParaRPr lang="en-US" sz="2800" b="1" dirty="0">
              <a:solidFill>
                <a:srgbClr val="0000FF"/>
              </a:solidFill>
              <a:cs typeface="Times New Roman" panose="02020603050405020304" pitchFamily="18" charset="0"/>
            </a:endParaRPr>
          </a:p>
        </p:txBody>
      </p:sp>
      <p:sp>
        <p:nvSpPr>
          <p:cNvPr id="3" name="Content Placeholder 2"/>
          <p:cNvSpPr>
            <a:spLocks noGrp="1"/>
          </p:cNvSpPr>
          <p:nvPr>
            <p:ph idx="1"/>
          </p:nvPr>
        </p:nvSpPr>
        <p:spPr>
          <a:xfrm>
            <a:off x="0" y="1450512"/>
            <a:ext cx="6172200" cy="5102688"/>
          </a:xfrm>
        </p:spPr>
        <p:txBody>
          <a:bodyPr/>
          <a:lstStyle/>
          <a:p>
            <a:pPr indent="274320" algn="just">
              <a:lnSpc>
                <a:spcPct val="115000"/>
              </a:lnSpc>
              <a:spcBef>
                <a:spcPts val="300"/>
              </a:spcBef>
              <a:spcAft>
                <a:spcPts val="300"/>
              </a:spcAft>
              <a:buNone/>
            </a:pPr>
            <a:r>
              <a:rPr lang="vi-VN" sz="2000" i="1">
                <a:solidFill>
                  <a:srgbClr val="C00000"/>
                </a:solidFill>
                <a:effectLst/>
                <a:latin typeface="+mj-lt"/>
                <a:ea typeface="Calibri" panose="020F0502020204030204" pitchFamily="34" charset="0"/>
                <a:cs typeface="Times New Roman" panose="02020603050405020304" pitchFamily="18" charset="0"/>
              </a:rPr>
              <a:t>Hát múa đội đèn </a:t>
            </a:r>
            <a:r>
              <a:rPr lang="vi-VN" sz="2000">
                <a:solidFill>
                  <a:srgbClr val="0000FF"/>
                </a:solidFill>
                <a:effectLst/>
                <a:latin typeface="+mj-lt"/>
                <a:ea typeface="Calibri" panose="020F0502020204030204" pitchFamily="34" charset="0"/>
                <a:cs typeface="Times New Roman" panose="02020603050405020304" pitchFamily="18" charset="0"/>
              </a:rPr>
              <a:t>là một hình thức diễn xướng dân gian kết hợp giữa hát và múa vô cùng độc đáo của vùng đất Thanh Hoá. </a:t>
            </a:r>
            <a:r>
              <a:rPr lang="vi-VN" sz="2000" i="1">
                <a:solidFill>
                  <a:srgbClr val="C00000"/>
                </a:solidFill>
                <a:effectLst/>
                <a:latin typeface="+mj-lt"/>
                <a:ea typeface="Calibri" panose="020F0502020204030204" pitchFamily="34" charset="0"/>
                <a:cs typeface="Times New Roman" panose="02020603050405020304" pitchFamily="18" charset="0"/>
              </a:rPr>
              <a:t>Hát múa đội đèn </a:t>
            </a:r>
            <a:r>
              <a:rPr lang="vi-VN" sz="2000">
                <a:solidFill>
                  <a:srgbClr val="0000FF"/>
                </a:solidFill>
                <a:effectLst/>
                <a:latin typeface="+mj-lt"/>
                <a:ea typeface="Calibri" panose="020F0502020204030204" pitchFamily="34" charset="0"/>
                <a:cs typeface="Times New Roman" panose="02020603050405020304" pitchFamily="18" charset="0"/>
              </a:rPr>
              <a:t>gồm 10 bài dân ca tạo thành một liên khúc diễn tả những công việc của nhà nông như: gieo mạ, đi cấy, kéo sợi, dệt vải, gặt lúa,… đồng thời thể hiện ước mong mưa thuận gió hoà, mùa màng bội thu của người nông dân. Thường có từ 10 đến 12 người tham gia biểu diễn </a:t>
            </a:r>
            <a:r>
              <a:rPr lang="vi-VN" sz="2000" i="1">
                <a:solidFill>
                  <a:srgbClr val="C00000"/>
                </a:solidFill>
                <a:effectLst/>
                <a:latin typeface="+mj-lt"/>
                <a:ea typeface="Calibri" panose="020F0502020204030204" pitchFamily="34" charset="0"/>
                <a:cs typeface="Times New Roman" panose="02020603050405020304" pitchFamily="18" charset="0"/>
              </a:rPr>
              <a:t>Hát múa đội đèn</a:t>
            </a:r>
            <a:r>
              <a:rPr lang="vi-VN" sz="2000">
                <a:solidFill>
                  <a:srgbClr val="0000FF"/>
                </a:solidFill>
                <a:effectLst/>
                <a:latin typeface="+mj-lt"/>
                <a:ea typeface="Calibri" panose="020F0502020204030204" pitchFamily="34" charset="0"/>
                <a:cs typeface="Times New Roman" panose="02020603050405020304" pitchFamily="18" charset="0"/>
              </a:rPr>
              <a:t>, mỗi người sẽ đội lên đầu một đĩa đèn vừa hát, vừa múa. Mỗi câu hát, mỗi bước đi hay mỗi động tác múa đều mô phỏng lại những cảnh sinh hoạt lao động hằng ngày của người nông dân.</a:t>
            </a:r>
          </a:p>
          <a:p>
            <a:pPr indent="274320" algn="just">
              <a:lnSpc>
                <a:spcPct val="115000"/>
              </a:lnSpc>
              <a:spcBef>
                <a:spcPts val="300"/>
              </a:spcBef>
              <a:spcAft>
                <a:spcPts val="300"/>
              </a:spcAft>
              <a:buNone/>
            </a:pPr>
            <a:endParaRPr lang="en-US" sz="2000" i="1">
              <a:solidFill>
                <a:srgbClr val="0000FF"/>
              </a:solidFill>
              <a:effectLst/>
              <a:latin typeface="+mj-lt"/>
              <a:ea typeface="Calibri" panose="020F0502020204030204" pitchFamily="34" charset="0"/>
            </a:endParaRPr>
          </a:p>
          <a:p>
            <a:pPr indent="274320" algn="just">
              <a:lnSpc>
                <a:spcPct val="115000"/>
              </a:lnSpc>
              <a:spcBef>
                <a:spcPts val="300"/>
              </a:spcBef>
              <a:spcAft>
                <a:spcPts val="300"/>
              </a:spcAft>
              <a:buNone/>
            </a:pPr>
            <a:endParaRPr lang="en-US" sz="2000">
              <a:solidFill>
                <a:srgbClr val="0000FF"/>
              </a:solidFill>
              <a:effectLst/>
              <a:latin typeface="+mj-lt"/>
              <a:ea typeface="Calibri" panose="020F0502020204030204" pitchFamily="34" charset="0"/>
              <a:cs typeface="Times New Roman" panose="02020603050405020304" pitchFamily="18" charset="0"/>
            </a:endParaRPr>
          </a:p>
          <a:p>
            <a:pPr indent="182880" algn="just">
              <a:lnSpc>
                <a:spcPct val="115000"/>
              </a:lnSpc>
              <a:spcBef>
                <a:spcPts val="300"/>
              </a:spcBef>
              <a:spcAft>
                <a:spcPts val="300"/>
              </a:spcAft>
              <a:buNone/>
            </a:pPr>
            <a:endParaRPr lang="en-US" sz="2400">
              <a:solidFill>
                <a:srgbClr val="0000FF"/>
              </a:solidFill>
              <a:effectLst/>
              <a:ea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545BC049-24A2-840F-523A-5C2F9C014666}"/>
              </a:ext>
            </a:extLst>
          </p:cNvPr>
          <p:cNvPicPr>
            <a:picLocks noChangeAspect="1"/>
          </p:cNvPicPr>
          <p:nvPr/>
        </p:nvPicPr>
        <p:blipFill rotWithShape="1">
          <a:blip r:embed="rId2"/>
          <a:srcRect t="15923"/>
          <a:stretch/>
        </p:blipFill>
        <p:spPr>
          <a:xfrm>
            <a:off x="6477000" y="1828800"/>
            <a:ext cx="5481672" cy="36436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534632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503238"/>
            <a:ext cx="7848600" cy="715962"/>
          </a:xfrm>
        </p:spPr>
        <p:txBody>
          <a:bodyPr/>
          <a:lstStyle/>
          <a:p>
            <a:r>
              <a:rPr lang="en-US" sz="2800" b="1">
                <a:solidFill>
                  <a:srgbClr val="0000FF"/>
                </a:solidFill>
                <a:cs typeface="Times New Roman" panose="02020603050405020304" pitchFamily="18" charset="0"/>
              </a:rPr>
              <a:t>Giới thiệu </a:t>
            </a:r>
            <a:r>
              <a:rPr lang="vi-VN" sz="2800" b="1">
                <a:solidFill>
                  <a:srgbClr val="0000FF"/>
                </a:solidFill>
                <a:cs typeface="Times New Roman" panose="02020603050405020304" pitchFamily="18" charset="0"/>
              </a:rPr>
              <a:t>bài </a:t>
            </a:r>
            <a:r>
              <a:rPr lang="vi-VN" sz="2800" b="1" dirty="0">
                <a:solidFill>
                  <a:srgbClr val="0000FF"/>
                </a:solidFill>
                <a:cs typeface="Times New Roman" panose="02020603050405020304" pitchFamily="18" charset="0"/>
              </a:rPr>
              <a:t>hát</a:t>
            </a:r>
            <a:endParaRPr lang="en-US" sz="2800" b="1" dirty="0">
              <a:solidFill>
                <a:srgbClr val="0000FF"/>
              </a:solidFill>
              <a:cs typeface="Times New Roman" panose="02020603050405020304" pitchFamily="18" charset="0"/>
            </a:endParaRPr>
          </a:p>
        </p:txBody>
      </p:sp>
      <p:sp>
        <p:nvSpPr>
          <p:cNvPr id="3" name="Content Placeholder 2"/>
          <p:cNvSpPr>
            <a:spLocks noGrp="1"/>
          </p:cNvSpPr>
          <p:nvPr>
            <p:ph idx="1"/>
          </p:nvPr>
        </p:nvSpPr>
        <p:spPr>
          <a:xfrm>
            <a:off x="0" y="1752600"/>
            <a:ext cx="6172200" cy="3731088"/>
          </a:xfrm>
        </p:spPr>
        <p:txBody>
          <a:bodyPr/>
          <a:lstStyle/>
          <a:p>
            <a:pPr indent="274320" algn="just">
              <a:lnSpc>
                <a:spcPct val="115000"/>
              </a:lnSpc>
              <a:spcBef>
                <a:spcPts val="300"/>
              </a:spcBef>
              <a:spcAft>
                <a:spcPts val="300"/>
              </a:spcAft>
              <a:buNone/>
            </a:pPr>
            <a:r>
              <a:rPr lang="vi-VN" sz="2000" i="1">
                <a:solidFill>
                  <a:srgbClr val="C00000"/>
                </a:solidFill>
                <a:effectLst/>
                <a:latin typeface="+mj-lt"/>
                <a:ea typeface="Calibri" panose="020F0502020204030204" pitchFamily="34" charset="0"/>
                <a:cs typeface="Times New Roman" panose="02020603050405020304" pitchFamily="18" charset="0"/>
              </a:rPr>
              <a:t>Đi cấy </a:t>
            </a:r>
            <a:r>
              <a:rPr lang="vi-VN" sz="2000">
                <a:solidFill>
                  <a:srgbClr val="0000FF"/>
                </a:solidFill>
                <a:effectLst/>
                <a:latin typeface="+mj-lt"/>
                <a:ea typeface="Calibri" panose="020F0502020204030204" pitchFamily="34" charset="0"/>
                <a:cs typeface="Times New Roman" panose="02020603050405020304" pitchFamily="18" charset="0"/>
              </a:rPr>
              <a:t>là bài dân ca trong liên khúc trên. Bài hát có cấu trúc 1 đoạn, giai điệu tươi vui, trong sáng. Lời ca được hình thành từ các câu thơ lục bát:</a:t>
            </a:r>
          </a:p>
          <a:p>
            <a:pPr indent="274320" algn="just">
              <a:lnSpc>
                <a:spcPct val="115000"/>
              </a:lnSpc>
              <a:spcBef>
                <a:spcPts val="300"/>
              </a:spcBef>
              <a:spcAft>
                <a:spcPts val="300"/>
              </a:spcAft>
              <a:buNone/>
            </a:pPr>
            <a:r>
              <a:rPr lang="vi-VN" sz="2000" i="1">
                <a:solidFill>
                  <a:srgbClr val="0000FF"/>
                </a:solidFill>
                <a:effectLst/>
                <a:latin typeface="+mj-lt"/>
                <a:ea typeface="Calibri" panose="020F0502020204030204" pitchFamily="34" charset="0"/>
                <a:cs typeface="Times New Roman" panose="02020603050405020304" pitchFamily="18" charset="0"/>
              </a:rPr>
              <a:t>Lên chùa bẻ một cành sen</a:t>
            </a:r>
          </a:p>
          <a:p>
            <a:pPr indent="274320" algn="just">
              <a:lnSpc>
                <a:spcPct val="115000"/>
              </a:lnSpc>
              <a:spcBef>
                <a:spcPts val="300"/>
              </a:spcBef>
              <a:spcAft>
                <a:spcPts val="300"/>
              </a:spcAft>
              <a:buNone/>
            </a:pPr>
            <a:r>
              <a:rPr lang="vi-VN" sz="2000" i="1">
                <a:solidFill>
                  <a:srgbClr val="0000FF"/>
                </a:solidFill>
                <a:effectLst/>
                <a:latin typeface="+mj-lt"/>
                <a:ea typeface="Calibri" panose="020F0502020204030204" pitchFamily="34" charset="0"/>
                <a:cs typeface="Times New Roman" panose="02020603050405020304" pitchFamily="18" charset="0"/>
              </a:rPr>
              <a:t>Ăn cơm bằng đèn đi cấy sáng trăng</a:t>
            </a:r>
          </a:p>
          <a:p>
            <a:pPr indent="274320" algn="just">
              <a:lnSpc>
                <a:spcPct val="115000"/>
              </a:lnSpc>
              <a:spcBef>
                <a:spcPts val="300"/>
              </a:spcBef>
              <a:spcAft>
                <a:spcPts val="300"/>
              </a:spcAft>
              <a:buNone/>
            </a:pPr>
            <a:r>
              <a:rPr lang="vi-VN" sz="2000" i="1">
                <a:solidFill>
                  <a:srgbClr val="0000FF"/>
                </a:solidFill>
                <a:effectLst/>
                <a:latin typeface="+mj-lt"/>
                <a:ea typeface="Calibri" panose="020F0502020204030204" pitchFamily="34" charset="0"/>
                <a:cs typeface="Times New Roman" panose="02020603050405020304" pitchFamily="18" charset="0"/>
              </a:rPr>
              <a:t>Ba cô có bạn cùng chăng</a:t>
            </a:r>
          </a:p>
          <a:p>
            <a:pPr indent="274320" algn="just">
              <a:lnSpc>
                <a:spcPct val="115000"/>
              </a:lnSpc>
              <a:spcBef>
                <a:spcPts val="300"/>
              </a:spcBef>
              <a:spcAft>
                <a:spcPts val="300"/>
              </a:spcAft>
              <a:buNone/>
            </a:pPr>
            <a:r>
              <a:rPr lang="vi-VN" sz="2000" i="1">
                <a:solidFill>
                  <a:srgbClr val="0000FF"/>
                </a:solidFill>
                <a:effectLst/>
                <a:latin typeface="+mj-lt"/>
                <a:ea typeface="Calibri" panose="020F0502020204030204" pitchFamily="34" charset="0"/>
                <a:cs typeface="Times New Roman" panose="02020603050405020304" pitchFamily="18" charset="0"/>
              </a:rPr>
              <a:t>Thắp đèn ta sẽ chơi trăng ngoài thềm</a:t>
            </a:r>
          </a:p>
          <a:p>
            <a:pPr indent="274320" algn="just">
              <a:lnSpc>
                <a:spcPct val="115000"/>
              </a:lnSpc>
              <a:spcBef>
                <a:spcPts val="300"/>
              </a:spcBef>
              <a:spcAft>
                <a:spcPts val="300"/>
              </a:spcAft>
              <a:buNone/>
            </a:pPr>
            <a:r>
              <a:rPr lang="vi-VN" sz="2000" i="1">
                <a:solidFill>
                  <a:srgbClr val="0000FF"/>
                </a:solidFill>
                <a:effectLst/>
                <a:latin typeface="+mj-lt"/>
                <a:ea typeface="Calibri" panose="020F0502020204030204" pitchFamily="34" charset="0"/>
                <a:cs typeface="Times New Roman" panose="02020603050405020304" pitchFamily="18" charset="0"/>
              </a:rPr>
              <a:t>Cầu cho trong ấm ngoài êm!</a:t>
            </a:r>
          </a:p>
        </p:txBody>
      </p:sp>
      <p:pic>
        <p:nvPicPr>
          <p:cNvPr id="6" name="Picture 3" descr="239194-%C4%91i%20c%E1%BA%A5y">
            <a:extLst>
              <a:ext uri="{FF2B5EF4-FFF2-40B4-BE49-F238E27FC236}">
                <a16:creationId xmlns:a16="http://schemas.microsoft.com/office/drawing/2014/main" id="{280D66DE-9D98-4861-F939-ADBE8D67FA86}"/>
              </a:ext>
            </a:extLst>
          </p:cNvPr>
          <p:cNvPicPr>
            <a:picLocks noChangeAspect="1" noChangeArrowheads="1"/>
          </p:cNvPicPr>
          <p:nvPr/>
        </p:nvPicPr>
        <p:blipFill>
          <a:blip r:embed="rId2" cstate="print"/>
          <a:srcRect/>
          <a:stretch>
            <a:fillRect/>
          </a:stretch>
        </p:blipFill>
        <p:spPr bwMode="auto">
          <a:xfrm>
            <a:off x="6629400" y="1866900"/>
            <a:ext cx="5138519" cy="35024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4610518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 Cay E Hat Mau">
            <a:hlinkClick r:id="" action="ppaction://media"/>
            <a:extLst>
              <a:ext uri="{FF2B5EF4-FFF2-40B4-BE49-F238E27FC236}">
                <a16:creationId xmlns:a16="http://schemas.microsoft.com/office/drawing/2014/main" id="{C1153F97-FDC3-4A01-6900-CFFAEFA5741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69908" y="450220"/>
            <a:ext cx="8575983" cy="6331580"/>
          </a:xfrm>
          <a:prstGeom prst="rect">
            <a:avLst/>
          </a:prstGeom>
        </p:spPr>
      </p:pic>
      <p:sp>
        <p:nvSpPr>
          <p:cNvPr id="2" name="Title 1"/>
          <p:cNvSpPr>
            <a:spLocks noGrp="1"/>
          </p:cNvSpPr>
          <p:nvPr>
            <p:ph type="title"/>
          </p:nvPr>
        </p:nvSpPr>
        <p:spPr>
          <a:xfrm>
            <a:off x="2362200" y="-76200"/>
            <a:ext cx="7391400" cy="792162"/>
          </a:xfrm>
        </p:spPr>
        <p:txBody>
          <a:bodyPr/>
          <a:lstStyle/>
          <a:p>
            <a:r>
              <a:rPr lang="vi-VN" sz="2800" b="1" dirty="0">
                <a:solidFill>
                  <a:srgbClr val="0000FF"/>
                </a:solidFill>
                <a:cs typeface="Times New Roman" panose="02020603050405020304" pitchFamily="18" charset="0"/>
              </a:rPr>
              <a:t>Nghe hát mẫu</a:t>
            </a:r>
            <a:endParaRPr lang="en-US" sz="2800" b="1" dirty="0">
              <a:solidFill>
                <a:srgbClr val="0000FF"/>
              </a:solidFill>
              <a:cs typeface="Times New Roman" panose="02020603050405020304" pitchFamily="18" charset="0"/>
            </a:endParaRPr>
          </a:p>
        </p:txBody>
      </p:sp>
    </p:spTree>
    <p:extLst>
      <p:ext uri="{BB962C8B-B14F-4D97-AF65-F5344CB8AC3E}">
        <p14:creationId xmlns:p14="http://schemas.microsoft.com/office/powerpoint/2010/main" val="1378358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fullScrn="1">
              <p:cMediaNode vol="80000">
                <p:cTn id="2"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41710CE-3097-46AD-829E-6ECE837730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4589981"/>
            <a:ext cx="2967227" cy="2191819"/>
          </a:xfrm>
          <a:prstGeom prst="rect">
            <a:avLst/>
          </a:prstGeom>
        </p:spPr>
      </p:pic>
      <p:pic>
        <p:nvPicPr>
          <p:cNvPr id="8" name="Khoi Dong Giong">
            <a:hlinkClick r:id="" action="ppaction://media"/>
            <a:extLst>
              <a:ext uri="{FF2B5EF4-FFF2-40B4-BE49-F238E27FC236}">
                <a16:creationId xmlns:a16="http://schemas.microsoft.com/office/drawing/2014/main" id="{9D6FEEE2-307B-4C17-855A-B534CE2AB210}"/>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2490" r="2104"/>
          <a:stretch/>
        </p:blipFill>
        <p:spPr>
          <a:xfrm>
            <a:off x="1524000" y="609600"/>
            <a:ext cx="8953450" cy="3653537"/>
          </a:xfrm>
          <a:prstGeom prst="rect">
            <a:avLst/>
          </a:prstGeom>
        </p:spPr>
      </p:pic>
    </p:spTree>
    <p:extLst>
      <p:ext uri="{BB962C8B-B14F-4D97-AF65-F5344CB8AC3E}">
        <p14:creationId xmlns:p14="http://schemas.microsoft.com/office/powerpoint/2010/main" val="10213117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981200" y="152400"/>
            <a:ext cx="8229600" cy="685800"/>
          </a:xfrm>
        </p:spPr>
        <p:txBody>
          <a:bodyPr/>
          <a:lstStyle/>
          <a:p>
            <a:r>
              <a:rPr lang="vi-VN" sz="3200" b="1">
                <a:solidFill>
                  <a:srgbClr val="0000FF"/>
                </a:solidFill>
                <a:cs typeface="Times New Roman" panose="02020603050405020304" pitchFamily="18" charset="0"/>
              </a:rPr>
              <a:t>Học hát từng câu</a:t>
            </a:r>
            <a:endParaRPr lang="en-US" sz="3200" b="1" dirty="0">
              <a:solidFill>
                <a:srgbClr val="0000FF"/>
              </a:solidFill>
              <a:cs typeface="Times New Roman" panose="02020603050405020304" pitchFamily="18" charset="0"/>
            </a:endParaRPr>
          </a:p>
        </p:txBody>
      </p:sp>
      <p:sp>
        <p:nvSpPr>
          <p:cNvPr id="2" name="Left Brace 1"/>
          <p:cNvSpPr/>
          <p:nvPr/>
        </p:nvSpPr>
        <p:spPr bwMode="auto">
          <a:xfrm>
            <a:off x="1295400" y="1016000"/>
            <a:ext cx="685800" cy="2489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4" name="Picture 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516699" y="1219200"/>
            <a:ext cx="219075" cy="466725"/>
          </a:xfrm>
          <a:prstGeom prst="rect">
            <a:avLst/>
          </a:prstGeom>
        </p:spPr>
      </p:pic>
      <p:pic>
        <p:nvPicPr>
          <p:cNvPr id="11" name="Picture 1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550036" y="2628900"/>
            <a:ext cx="219075" cy="466725"/>
          </a:xfrm>
          <a:prstGeom prst="rect">
            <a:avLst/>
          </a:prstGeom>
        </p:spPr>
      </p:pic>
      <p:pic>
        <p:nvPicPr>
          <p:cNvPr id="13" name="Picture 1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852488" y="2117534"/>
            <a:ext cx="219075" cy="466725"/>
          </a:xfrm>
          <a:prstGeom prst="rect">
            <a:avLst/>
          </a:prstGeom>
        </p:spPr>
      </p:pic>
      <p:sp>
        <p:nvSpPr>
          <p:cNvPr id="14" name="Left Brace 13"/>
          <p:cNvSpPr/>
          <p:nvPr/>
        </p:nvSpPr>
        <p:spPr bwMode="auto">
          <a:xfrm>
            <a:off x="1295400" y="3657600"/>
            <a:ext cx="685800" cy="2616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15" name="Picture 1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516699" y="3990976"/>
            <a:ext cx="219075" cy="466725"/>
          </a:xfrm>
          <a:prstGeom prst="rect">
            <a:avLst/>
          </a:prstGeom>
        </p:spPr>
      </p:pic>
      <p:pic>
        <p:nvPicPr>
          <p:cNvPr id="16" name="Picture 1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550036" y="5341620"/>
            <a:ext cx="219075" cy="466725"/>
          </a:xfrm>
          <a:prstGeom prst="rect">
            <a:avLst/>
          </a:prstGeom>
        </p:spPr>
      </p:pic>
      <p:pic>
        <p:nvPicPr>
          <p:cNvPr id="17" name="Picture 1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852488" y="4816475"/>
            <a:ext cx="219075" cy="466725"/>
          </a:xfrm>
          <a:prstGeom prst="rect">
            <a:avLst/>
          </a:prstGeom>
        </p:spPr>
      </p:pic>
      <p:sp>
        <p:nvSpPr>
          <p:cNvPr id="18" name="Left Brace 17"/>
          <p:cNvSpPr/>
          <p:nvPr/>
        </p:nvSpPr>
        <p:spPr bwMode="auto">
          <a:xfrm>
            <a:off x="1066800" y="990600"/>
            <a:ext cx="685800" cy="5283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19" name="Picture 1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656272" y="3445193"/>
            <a:ext cx="240983" cy="513398"/>
          </a:xfrm>
          <a:prstGeom prst="rect">
            <a:avLst/>
          </a:prstGeom>
        </p:spPr>
      </p:pic>
      <p:pic>
        <p:nvPicPr>
          <p:cNvPr id="26" name="Picture 25">
            <a:extLst>
              <a:ext uri="{FF2B5EF4-FFF2-40B4-BE49-F238E27FC236}">
                <a16:creationId xmlns:a16="http://schemas.microsoft.com/office/drawing/2014/main" id="{49FB6A66-449E-6F25-36D3-EBC31D59A88D}"/>
              </a:ext>
            </a:extLst>
          </p:cNvPr>
          <p:cNvPicPr>
            <a:picLocks noChangeAspect="1"/>
          </p:cNvPicPr>
          <p:nvPr/>
        </p:nvPicPr>
        <p:blipFill rotWithShape="1">
          <a:blip r:embed="rId17"/>
          <a:srcRect l="9375" t="24445" r="37323" b="63333"/>
          <a:stretch/>
        </p:blipFill>
        <p:spPr>
          <a:xfrm>
            <a:off x="1925110" y="975360"/>
            <a:ext cx="8285690" cy="1068685"/>
          </a:xfrm>
          <a:prstGeom prst="rect">
            <a:avLst/>
          </a:prstGeom>
        </p:spPr>
      </p:pic>
      <p:pic>
        <p:nvPicPr>
          <p:cNvPr id="27" name="Picture 26">
            <a:extLst>
              <a:ext uri="{FF2B5EF4-FFF2-40B4-BE49-F238E27FC236}">
                <a16:creationId xmlns:a16="http://schemas.microsoft.com/office/drawing/2014/main" id="{29ADCE0B-1A72-08AD-CCA6-14C3DDD971B8}"/>
              </a:ext>
            </a:extLst>
          </p:cNvPr>
          <p:cNvPicPr>
            <a:picLocks noChangeAspect="1"/>
          </p:cNvPicPr>
          <p:nvPr/>
        </p:nvPicPr>
        <p:blipFill rotWithShape="1">
          <a:blip r:embed="rId18"/>
          <a:srcRect l="9375" t="24444" r="36250" b="63334"/>
          <a:stretch/>
        </p:blipFill>
        <p:spPr>
          <a:xfrm>
            <a:off x="1945430" y="2382520"/>
            <a:ext cx="8452485" cy="1068685"/>
          </a:xfrm>
          <a:prstGeom prst="rect">
            <a:avLst/>
          </a:prstGeom>
        </p:spPr>
      </p:pic>
      <p:pic>
        <p:nvPicPr>
          <p:cNvPr id="28" name="Picture 27">
            <a:extLst>
              <a:ext uri="{FF2B5EF4-FFF2-40B4-BE49-F238E27FC236}">
                <a16:creationId xmlns:a16="http://schemas.microsoft.com/office/drawing/2014/main" id="{29EAFEBF-04AC-A4ED-3C94-8C019967FE91}"/>
              </a:ext>
            </a:extLst>
          </p:cNvPr>
          <p:cNvPicPr>
            <a:picLocks noChangeAspect="1"/>
          </p:cNvPicPr>
          <p:nvPr/>
        </p:nvPicPr>
        <p:blipFill rotWithShape="1">
          <a:blip r:embed="rId19"/>
          <a:srcRect l="9375" t="24444" r="36250" b="63334"/>
          <a:stretch/>
        </p:blipFill>
        <p:spPr>
          <a:xfrm>
            <a:off x="1928496" y="3745271"/>
            <a:ext cx="8452485" cy="1068685"/>
          </a:xfrm>
          <a:prstGeom prst="rect">
            <a:avLst/>
          </a:prstGeom>
        </p:spPr>
      </p:pic>
      <p:pic>
        <p:nvPicPr>
          <p:cNvPr id="29" name="Picture 28">
            <a:extLst>
              <a:ext uri="{FF2B5EF4-FFF2-40B4-BE49-F238E27FC236}">
                <a16:creationId xmlns:a16="http://schemas.microsoft.com/office/drawing/2014/main" id="{99122F34-DC65-B934-E8B1-16F46FAB7991}"/>
              </a:ext>
            </a:extLst>
          </p:cNvPr>
          <p:cNvPicPr>
            <a:picLocks noChangeAspect="1"/>
          </p:cNvPicPr>
          <p:nvPr/>
        </p:nvPicPr>
        <p:blipFill rotWithShape="1">
          <a:blip r:embed="rId20"/>
          <a:srcRect l="9375" t="24444" r="36250" b="63334"/>
          <a:stretch/>
        </p:blipFill>
        <p:spPr>
          <a:xfrm>
            <a:off x="1955590" y="5097862"/>
            <a:ext cx="8452485" cy="1068685"/>
          </a:xfrm>
          <a:prstGeom prst="rect">
            <a:avLst/>
          </a:prstGeom>
        </p:spPr>
      </p:pic>
      <p:pic>
        <p:nvPicPr>
          <p:cNvPr id="6" name="Cau 1">
            <a:hlinkClick r:id="" action="ppaction://media"/>
            <a:extLst>
              <a:ext uri="{FF2B5EF4-FFF2-40B4-BE49-F238E27FC236}">
                <a16:creationId xmlns:a16="http://schemas.microsoft.com/office/drawing/2014/main" id="{AC1592EF-641F-D284-B79F-322DAF567C9E}"/>
              </a:ext>
            </a:extLst>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11125200" y="1155700"/>
            <a:ext cx="406400" cy="406400"/>
          </a:xfrm>
          <a:prstGeom prst="rect">
            <a:avLst/>
          </a:prstGeom>
        </p:spPr>
      </p:pic>
      <p:pic>
        <p:nvPicPr>
          <p:cNvPr id="7" name="Cau 2">
            <a:hlinkClick r:id="" action="ppaction://media"/>
            <a:extLst>
              <a:ext uri="{FF2B5EF4-FFF2-40B4-BE49-F238E27FC236}">
                <a16:creationId xmlns:a16="http://schemas.microsoft.com/office/drawing/2014/main" id="{DE0EF8F7-FC4F-9046-ADE0-D30966929302}"/>
              </a:ext>
            </a:extLst>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11125200" y="2504092"/>
            <a:ext cx="406400" cy="406400"/>
          </a:xfrm>
          <a:prstGeom prst="rect">
            <a:avLst/>
          </a:prstGeom>
        </p:spPr>
      </p:pic>
      <p:pic>
        <p:nvPicPr>
          <p:cNvPr id="30" name="Cau 1+2">
            <a:hlinkClick r:id="" action="ppaction://media"/>
            <a:extLst>
              <a:ext uri="{FF2B5EF4-FFF2-40B4-BE49-F238E27FC236}">
                <a16:creationId xmlns:a16="http://schemas.microsoft.com/office/drawing/2014/main" id="{26D7C6E5-1FB7-5CF1-7DB3-650AC9B44E7A}"/>
              </a:ext>
            </a:extLst>
          </p:cNvPr>
          <p:cNvPicPr>
            <a:picLocks noChangeAspect="1"/>
          </p:cNvPicPr>
          <p:nvPr>
            <a:audioFile r:link="rId6"/>
            <p:extLst>
              <p:ext uri="{DAA4B4D4-6D71-4841-9C94-3DE7FCFB9230}">
                <p14:media xmlns:p14="http://schemas.microsoft.com/office/powerpoint/2010/main" r:embed="rId5"/>
              </p:ext>
            </p:extLst>
          </p:nvPr>
        </p:nvPicPr>
        <p:blipFill>
          <a:blip r:embed="rId21"/>
          <a:stretch>
            <a:fillRect/>
          </a:stretch>
        </p:blipFill>
        <p:spPr>
          <a:xfrm>
            <a:off x="11125200" y="1823526"/>
            <a:ext cx="406400" cy="406400"/>
          </a:xfrm>
          <a:prstGeom prst="rect">
            <a:avLst/>
          </a:prstGeom>
        </p:spPr>
      </p:pic>
      <p:pic>
        <p:nvPicPr>
          <p:cNvPr id="31" name="Cau 3">
            <a:hlinkClick r:id="" action="ppaction://media"/>
            <a:extLst>
              <a:ext uri="{FF2B5EF4-FFF2-40B4-BE49-F238E27FC236}">
                <a16:creationId xmlns:a16="http://schemas.microsoft.com/office/drawing/2014/main" id="{2895B5BB-8F84-050D-8636-A846518F6B08}"/>
              </a:ext>
            </a:extLst>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11125200" y="3886200"/>
            <a:ext cx="406400" cy="406400"/>
          </a:xfrm>
          <a:prstGeom prst="rect">
            <a:avLst/>
          </a:prstGeom>
        </p:spPr>
      </p:pic>
      <p:pic>
        <p:nvPicPr>
          <p:cNvPr id="32" name="Cau 4">
            <a:hlinkClick r:id="" action="ppaction://media"/>
            <a:extLst>
              <a:ext uri="{FF2B5EF4-FFF2-40B4-BE49-F238E27FC236}">
                <a16:creationId xmlns:a16="http://schemas.microsoft.com/office/drawing/2014/main" id="{AE48EF0D-AD81-FC50-7505-90E7CD199FA7}"/>
              </a:ext>
            </a:extLst>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11125200" y="5225804"/>
            <a:ext cx="406400" cy="406400"/>
          </a:xfrm>
          <a:prstGeom prst="rect">
            <a:avLst/>
          </a:prstGeom>
        </p:spPr>
      </p:pic>
      <p:pic>
        <p:nvPicPr>
          <p:cNvPr id="33" name="Cau 3+4">
            <a:hlinkClick r:id="" action="ppaction://media"/>
            <a:extLst>
              <a:ext uri="{FF2B5EF4-FFF2-40B4-BE49-F238E27FC236}">
                <a16:creationId xmlns:a16="http://schemas.microsoft.com/office/drawing/2014/main" id="{3312191C-8901-0112-A809-CD86F8F28731}"/>
              </a:ext>
            </a:extLst>
          </p:cNvPr>
          <p:cNvPicPr>
            <a:picLocks noChangeAspect="1"/>
          </p:cNvPicPr>
          <p:nvPr>
            <a:audioFile r:link="rId12"/>
            <p:extLst>
              <p:ext uri="{DAA4B4D4-6D71-4841-9C94-3DE7FCFB9230}">
                <p14:media xmlns:p14="http://schemas.microsoft.com/office/powerpoint/2010/main" r:embed="rId11"/>
              </p:ext>
            </p:extLst>
          </p:nvPr>
        </p:nvPicPr>
        <p:blipFill>
          <a:blip r:embed="rId21"/>
          <a:stretch>
            <a:fillRect/>
          </a:stretch>
        </p:blipFill>
        <p:spPr>
          <a:xfrm>
            <a:off x="11125200" y="4610756"/>
            <a:ext cx="406400" cy="406400"/>
          </a:xfrm>
          <a:prstGeom prst="rect">
            <a:avLst/>
          </a:prstGeom>
        </p:spPr>
      </p:pic>
      <p:pic>
        <p:nvPicPr>
          <p:cNvPr id="34" name="Dicay AmThanh">
            <a:hlinkClick r:id="" action="ppaction://media"/>
            <a:extLst>
              <a:ext uri="{FF2B5EF4-FFF2-40B4-BE49-F238E27FC236}">
                <a16:creationId xmlns:a16="http://schemas.microsoft.com/office/drawing/2014/main" id="{B3243CF7-BFC4-40C9-F2B0-F359AD8BF7E2}"/>
              </a:ext>
            </a:extLst>
          </p:cNvPr>
          <p:cNvPicPr>
            <a:picLocks noChangeAspect="1"/>
          </p:cNvPicPr>
          <p:nvPr>
            <a:audioFile r:link="rId14"/>
            <p:extLst>
              <p:ext uri="{DAA4B4D4-6D71-4841-9C94-3DE7FCFB9230}">
                <p14:media xmlns:p14="http://schemas.microsoft.com/office/powerpoint/2010/main" r:embed="rId13"/>
              </p:ext>
            </p:extLst>
          </p:nvPr>
        </p:nvPicPr>
        <p:blipFill>
          <a:blip r:embed="rId21"/>
          <a:stretch>
            <a:fillRect/>
          </a:stretch>
        </p:blipFill>
        <p:spPr>
          <a:xfrm>
            <a:off x="11125200" y="3320722"/>
            <a:ext cx="406400" cy="406400"/>
          </a:xfrm>
          <a:prstGeom prst="rect">
            <a:avLst/>
          </a:prstGeom>
        </p:spPr>
      </p:pic>
    </p:spTree>
    <p:extLst>
      <p:ext uri="{BB962C8B-B14F-4D97-AF65-F5344CB8AC3E}">
        <p14:creationId xmlns:p14="http://schemas.microsoft.com/office/powerpoint/2010/main" val="28933820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6"/>
                                        </p:tgtEl>
                                      </p:cBhvr>
                                    </p:animEffect>
                                    <p:set>
                                      <p:cBhvr>
                                        <p:cTn id="10" dur="1" fill="hold">
                                          <p:stCondLst>
                                            <p:cond delay="499"/>
                                          </p:stCondLst>
                                        </p:cTn>
                                        <p:tgtEl>
                                          <p:spTgt spid="6"/>
                                        </p:tgtEl>
                                        <p:attrNameLst>
                                          <p:attrName>style.visibility</p:attrName>
                                        </p:attrNameLst>
                                      </p:cBhvr>
                                      <p:to>
                                        <p:strVal val="hidden"/>
                                      </p:to>
                                    </p:set>
                                    <p:cmd type="call" cmd="stop">
                                      <p:cBhvr>
                                        <p:cTn id="11" dur="1">
                                          <p:stCondLst>
                                            <p:cond delay="499"/>
                                          </p:stCondLst>
                                        </p:cTn>
                                        <p:tgtEl>
                                          <p:spTgt spid="6"/>
                                        </p:tgtEl>
                                      </p:cBhvr>
                                    </p:cmd>
                                  </p:childTnLst>
                                </p:cTn>
                              </p:par>
                              <p:par>
                                <p:cTn id="12" presetID="1"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3" presetClass="exit" presetSubtype="10" fill="hold" nodeType="withEffect">
                                  <p:stCondLst>
                                    <p:cond delay="0"/>
                                  </p:stCondLst>
                                  <p:childTnLst>
                                    <p:animEffect transition="out" filter="blinds(horizontal)">
                                      <p:cBhvr>
                                        <p:cTn id="24" dur="500"/>
                                        <p:tgtEl>
                                          <p:spTgt spid="7"/>
                                        </p:tgtEl>
                                      </p:cBhvr>
                                    </p:animEffect>
                                    <p:set>
                                      <p:cBhvr>
                                        <p:cTn id="25" dur="1" fill="hold">
                                          <p:stCondLst>
                                            <p:cond delay="499"/>
                                          </p:stCondLst>
                                        </p:cTn>
                                        <p:tgtEl>
                                          <p:spTgt spid="7"/>
                                        </p:tgtEl>
                                        <p:attrNameLst>
                                          <p:attrName>style.visibility</p:attrName>
                                        </p:attrNameLst>
                                      </p:cBhvr>
                                      <p:to>
                                        <p:strVal val="hidden"/>
                                      </p:to>
                                    </p:set>
                                    <p:cmd type="call" cmd="stop">
                                      <p:cBhvr>
                                        <p:cTn id="26" dur="1">
                                          <p:stCondLst>
                                            <p:cond delay="499"/>
                                          </p:stCondLst>
                                        </p:cTn>
                                        <p:tgtEl>
                                          <p:spTgt spid="7"/>
                                        </p:tgtEl>
                                      </p:cBhvr>
                                    </p:cmd>
                                  </p:childTnLst>
                                </p:cTn>
                              </p:par>
                              <p:par>
                                <p:cTn id="27" presetID="1"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6" presetClass="entr" presetSubtype="16"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ircle(in)">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nodeType="clickEffect">
                                  <p:stCondLst>
                                    <p:cond delay="0"/>
                                  </p:stCondLst>
                                  <p:childTnLst>
                                    <p:animEffect transition="out" filter="blinds(horizontal)">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3" presetClass="exit" presetSubtype="10" fill="hold" grpId="1" nodeType="withEffect">
                                  <p:stCondLst>
                                    <p:cond delay="0"/>
                                  </p:stCondLst>
                                  <p:childTnLst>
                                    <p:animEffect transition="out" filter="blinds(horizontal)">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3" presetClass="exit" presetSubtype="10" fill="hold" nodeType="withEffect">
                                  <p:stCondLst>
                                    <p:cond delay="0"/>
                                  </p:stCondLst>
                                  <p:childTnLst>
                                    <p:animEffect transition="out" filter="blinds(horizontal)">
                                      <p:cBhvr>
                                        <p:cTn id="43" dur="500"/>
                                        <p:tgtEl>
                                          <p:spTgt spid="30"/>
                                        </p:tgtEl>
                                      </p:cBhvr>
                                    </p:animEffect>
                                    <p:set>
                                      <p:cBhvr>
                                        <p:cTn id="44" dur="1" fill="hold">
                                          <p:stCondLst>
                                            <p:cond delay="499"/>
                                          </p:stCondLst>
                                        </p:cTn>
                                        <p:tgtEl>
                                          <p:spTgt spid="30"/>
                                        </p:tgtEl>
                                        <p:attrNameLst>
                                          <p:attrName>style.visibility</p:attrName>
                                        </p:attrNameLst>
                                      </p:cBhvr>
                                      <p:to>
                                        <p:strVal val="hidden"/>
                                      </p:to>
                                    </p:set>
                                    <p:cmd type="call" cmd="stop">
                                      <p:cBhvr>
                                        <p:cTn id="45" dur="1">
                                          <p:stCondLst>
                                            <p:cond delay="499"/>
                                          </p:stCondLst>
                                        </p:cTn>
                                        <p:tgtEl>
                                          <p:spTgt spid="30"/>
                                        </p:tgtEl>
                                      </p:cBhvr>
                                    </p:cmd>
                                  </p:childTnLst>
                                </p:cTn>
                              </p:par>
                              <p:par>
                                <p:cTn id="46" presetID="1" presetClass="entr" presetSubtype="0" fill="hold" nodeType="withEffect">
                                  <p:stCondLst>
                                    <p:cond delay="0"/>
                                  </p:stCondLst>
                                  <p:childTnLst>
                                    <p:set>
                                      <p:cBhvr>
                                        <p:cTn id="47" dur="1" fill="hold">
                                          <p:stCondLst>
                                            <p:cond delay="0"/>
                                          </p:stCondLst>
                                        </p:cTn>
                                        <p:tgtEl>
                                          <p:spTgt spid="31"/>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3" presetClass="exit" presetSubtype="10" fill="hold" nodeType="clickEffect">
                                  <p:stCondLst>
                                    <p:cond delay="0"/>
                                  </p:stCondLst>
                                  <p:childTnLst>
                                    <p:animEffect transition="out" filter="blinds(horizontal)">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3" presetClass="exit" presetSubtype="10" fill="hold" nodeType="withEffect">
                                  <p:stCondLst>
                                    <p:cond delay="0"/>
                                  </p:stCondLst>
                                  <p:childTnLst>
                                    <p:animEffect transition="out" filter="blinds(horizontal)">
                                      <p:cBhvr>
                                        <p:cTn id="58" dur="500"/>
                                        <p:tgtEl>
                                          <p:spTgt spid="31"/>
                                        </p:tgtEl>
                                      </p:cBhvr>
                                    </p:animEffect>
                                    <p:set>
                                      <p:cBhvr>
                                        <p:cTn id="59" dur="1" fill="hold">
                                          <p:stCondLst>
                                            <p:cond delay="499"/>
                                          </p:stCondLst>
                                        </p:cTn>
                                        <p:tgtEl>
                                          <p:spTgt spid="31"/>
                                        </p:tgtEl>
                                        <p:attrNameLst>
                                          <p:attrName>style.visibility</p:attrName>
                                        </p:attrNameLst>
                                      </p:cBhvr>
                                      <p:to>
                                        <p:strVal val="hidden"/>
                                      </p:to>
                                    </p:set>
                                    <p:cmd type="call" cmd="stop">
                                      <p:cBhvr>
                                        <p:cTn id="60" dur="1">
                                          <p:stCondLst>
                                            <p:cond delay="499"/>
                                          </p:stCondLst>
                                        </p:cTn>
                                        <p:tgtEl>
                                          <p:spTgt spid="31"/>
                                        </p:tgtEl>
                                      </p:cBhvr>
                                    </p:cmd>
                                  </p:childTnLst>
                                </p:cTn>
                              </p:par>
                              <p:par>
                                <p:cTn id="61" presetID="1" presetClass="entr" presetSubtype="0" fill="hold" nodeType="withEffect">
                                  <p:stCondLst>
                                    <p:cond delay="0"/>
                                  </p:stCondLst>
                                  <p:childTnLst>
                                    <p:set>
                                      <p:cBhvr>
                                        <p:cTn id="62" dur="1" fill="hold">
                                          <p:stCondLst>
                                            <p:cond delay="0"/>
                                          </p:stCondLst>
                                        </p:cTn>
                                        <p:tgtEl>
                                          <p:spTgt spid="32"/>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6"/>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circle(in)">
                                      <p:cBhvr>
                                        <p:cTn id="71" dur="500"/>
                                        <p:tgtEl>
                                          <p:spTgt spid="14"/>
                                        </p:tgtEl>
                                      </p:cBhvr>
                                    </p:animEffect>
                                  </p:childTnLst>
                                </p:cTn>
                              </p:par>
                              <p:par>
                                <p:cTn id="72" presetID="1" presetClass="entr" presetSubtype="0" fill="hold" nodeType="withEffect">
                                  <p:stCondLst>
                                    <p:cond delay="0"/>
                                  </p:stCondLst>
                                  <p:childTnLst>
                                    <p:set>
                                      <p:cBhvr>
                                        <p:cTn id="73" dur="1" fill="hold">
                                          <p:stCondLst>
                                            <p:cond delay="0"/>
                                          </p:stCondLst>
                                        </p:cTn>
                                        <p:tgtEl>
                                          <p:spTgt spid="17"/>
                                        </p:tgtEl>
                                        <p:attrNameLst>
                                          <p:attrName>style.visibility</p:attrName>
                                        </p:attrNameLst>
                                      </p:cBhvr>
                                      <p:to>
                                        <p:strVal val="visible"/>
                                      </p:to>
                                    </p:set>
                                  </p:childTnLst>
                                </p:cTn>
                              </p:par>
                              <p:par>
                                <p:cTn id="74" presetID="3" presetClass="exit" presetSubtype="10" fill="hold" nodeType="withEffect">
                                  <p:stCondLst>
                                    <p:cond delay="0"/>
                                  </p:stCondLst>
                                  <p:childTnLst>
                                    <p:animEffect transition="out" filter="blinds(horizontal)">
                                      <p:cBhvr>
                                        <p:cTn id="75" dur="500"/>
                                        <p:tgtEl>
                                          <p:spTgt spid="16"/>
                                        </p:tgtEl>
                                      </p:cBhvr>
                                    </p:animEffect>
                                    <p:set>
                                      <p:cBhvr>
                                        <p:cTn id="76" dur="1" fill="hold">
                                          <p:stCondLst>
                                            <p:cond delay="499"/>
                                          </p:stCondLst>
                                        </p:cTn>
                                        <p:tgtEl>
                                          <p:spTgt spid="16"/>
                                        </p:tgtEl>
                                        <p:attrNameLst>
                                          <p:attrName>style.visibility</p:attrName>
                                        </p:attrNameLst>
                                      </p:cBhvr>
                                      <p:to>
                                        <p:strVal val="hidden"/>
                                      </p:to>
                                    </p:set>
                                  </p:childTnLst>
                                </p:cTn>
                              </p:par>
                              <p:par>
                                <p:cTn id="77" presetID="3" presetClass="exit" presetSubtype="10" fill="hold" nodeType="withEffect">
                                  <p:stCondLst>
                                    <p:cond delay="0"/>
                                  </p:stCondLst>
                                  <p:childTnLst>
                                    <p:animEffect transition="out" filter="blinds(horizontal)">
                                      <p:cBhvr>
                                        <p:cTn id="78" dur="500"/>
                                        <p:tgtEl>
                                          <p:spTgt spid="32"/>
                                        </p:tgtEl>
                                      </p:cBhvr>
                                    </p:animEffect>
                                    <p:set>
                                      <p:cBhvr>
                                        <p:cTn id="79" dur="1" fill="hold">
                                          <p:stCondLst>
                                            <p:cond delay="499"/>
                                          </p:stCondLst>
                                        </p:cTn>
                                        <p:tgtEl>
                                          <p:spTgt spid="32"/>
                                        </p:tgtEl>
                                        <p:attrNameLst>
                                          <p:attrName>style.visibility</p:attrName>
                                        </p:attrNameLst>
                                      </p:cBhvr>
                                      <p:to>
                                        <p:strVal val="hidden"/>
                                      </p:to>
                                    </p:set>
                                    <p:cmd type="call" cmd="stop">
                                      <p:cBhvr>
                                        <p:cTn id="80" dur="1">
                                          <p:stCondLst>
                                            <p:cond delay="499"/>
                                          </p:stCondLst>
                                        </p:cTn>
                                        <p:tgtEl>
                                          <p:spTgt spid="32"/>
                                        </p:tgtEl>
                                      </p:cBhvr>
                                    </p:cmd>
                                  </p:childTnLst>
                                </p:cTn>
                              </p:par>
                              <p:par>
                                <p:cTn id="81" presetID="1" presetClass="entr" presetSubtype="0" fill="hold" nodeType="withEffect">
                                  <p:stCondLst>
                                    <p:cond delay="0"/>
                                  </p:stCondLst>
                                  <p:childTnLst>
                                    <p:set>
                                      <p:cBhvr>
                                        <p:cTn id="82" dur="1" fill="hold">
                                          <p:stCondLst>
                                            <p:cond delay="0"/>
                                          </p:stCondLst>
                                        </p:cTn>
                                        <p:tgtEl>
                                          <p:spTgt spid="33"/>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6" presetClass="entr" presetSubtype="16"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circle(in)">
                                      <p:cBhvr>
                                        <p:cTn id="87" dur="500"/>
                                        <p:tgtEl>
                                          <p:spTgt spid="18"/>
                                        </p:tgtEl>
                                      </p:cBhvr>
                                    </p:animEffect>
                                  </p:childTnLst>
                                </p:cTn>
                              </p:par>
                              <p:par>
                                <p:cTn id="88" presetID="3" presetClass="exit" presetSubtype="10" fill="hold" nodeType="withEffect">
                                  <p:stCondLst>
                                    <p:cond delay="0"/>
                                  </p:stCondLst>
                                  <p:childTnLst>
                                    <p:animEffect transition="out" filter="blinds(horizontal)">
                                      <p:cBhvr>
                                        <p:cTn id="89" dur="500"/>
                                        <p:tgtEl>
                                          <p:spTgt spid="17"/>
                                        </p:tgtEl>
                                      </p:cBhvr>
                                    </p:animEffect>
                                    <p:set>
                                      <p:cBhvr>
                                        <p:cTn id="90" dur="1" fill="hold">
                                          <p:stCondLst>
                                            <p:cond delay="499"/>
                                          </p:stCondLst>
                                        </p:cTn>
                                        <p:tgtEl>
                                          <p:spTgt spid="17"/>
                                        </p:tgtEl>
                                        <p:attrNameLst>
                                          <p:attrName>style.visibility</p:attrName>
                                        </p:attrNameLst>
                                      </p:cBhvr>
                                      <p:to>
                                        <p:strVal val="hidden"/>
                                      </p:to>
                                    </p:set>
                                  </p:childTnLst>
                                </p:cTn>
                              </p:par>
                              <p:par>
                                <p:cTn id="91" presetID="3" presetClass="exit" presetSubtype="10" fill="hold" grpId="1" nodeType="withEffect">
                                  <p:stCondLst>
                                    <p:cond delay="0"/>
                                  </p:stCondLst>
                                  <p:childTnLst>
                                    <p:animEffect transition="out" filter="blinds(horizontal)">
                                      <p:cBhvr>
                                        <p:cTn id="92" dur="500"/>
                                        <p:tgtEl>
                                          <p:spTgt spid="14"/>
                                        </p:tgtEl>
                                      </p:cBhvr>
                                    </p:animEffect>
                                    <p:set>
                                      <p:cBhvr>
                                        <p:cTn id="93" dur="1" fill="hold">
                                          <p:stCondLst>
                                            <p:cond delay="499"/>
                                          </p:stCondLst>
                                        </p:cTn>
                                        <p:tgtEl>
                                          <p:spTgt spid="14"/>
                                        </p:tgtEl>
                                        <p:attrNameLst>
                                          <p:attrName>style.visibility</p:attrName>
                                        </p:attrNameLst>
                                      </p:cBhvr>
                                      <p:to>
                                        <p:strVal val="hidden"/>
                                      </p:to>
                                    </p:set>
                                  </p:childTnLst>
                                </p:cTn>
                              </p:par>
                              <p:par>
                                <p:cTn id="94" presetID="3" presetClass="exit" presetSubtype="10" fill="hold" nodeType="withEffect">
                                  <p:stCondLst>
                                    <p:cond delay="0"/>
                                  </p:stCondLst>
                                  <p:childTnLst>
                                    <p:animEffect transition="out" filter="blinds(horizontal)">
                                      <p:cBhvr>
                                        <p:cTn id="95" dur="500"/>
                                        <p:tgtEl>
                                          <p:spTgt spid="33"/>
                                        </p:tgtEl>
                                      </p:cBhvr>
                                    </p:animEffect>
                                    <p:set>
                                      <p:cBhvr>
                                        <p:cTn id="96" dur="1" fill="hold">
                                          <p:stCondLst>
                                            <p:cond delay="499"/>
                                          </p:stCondLst>
                                        </p:cTn>
                                        <p:tgtEl>
                                          <p:spTgt spid="33"/>
                                        </p:tgtEl>
                                        <p:attrNameLst>
                                          <p:attrName>style.visibility</p:attrName>
                                        </p:attrNameLst>
                                      </p:cBhvr>
                                      <p:to>
                                        <p:strVal val="hidden"/>
                                      </p:to>
                                    </p:set>
                                    <p:cmd type="call" cmd="stop">
                                      <p:cBhvr>
                                        <p:cTn id="97" dur="1">
                                          <p:stCondLst>
                                            <p:cond delay="499"/>
                                          </p:stCondLst>
                                        </p:cTn>
                                        <p:tgtEl>
                                          <p:spTgt spid="33"/>
                                        </p:tgtEl>
                                      </p:cBhvr>
                                    </p:cmd>
                                  </p:childTnLst>
                                </p:cTn>
                              </p:par>
                              <p:par>
                                <p:cTn id="98" presetID="1" presetClass="entr" presetSubtype="0" fill="hold" nodeType="withEffect">
                                  <p:stCondLst>
                                    <p:cond delay="0"/>
                                  </p:stCondLst>
                                  <p:childTnLst>
                                    <p:set>
                                      <p:cBhvr>
                                        <p:cTn id="99" dur="1" fill="hold">
                                          <p:stCondLst>
                                            <p:cond delay="0"/>
                                          </p:stCondLst>
                                        </p:cTn>
                                        <p:tgtEl>
                                          <p:spTgt spid="34"/>
                                        </p:tgtEl>
                                        <p:attrNameLst>
                                          <p:attrName>style.visibility</p:attrName>
                                        </p:attrNameLst>
                                      </p:cBhvr>
                                      <p:to>
                                        <p:strVal val="visible"/>
                                      </p:to>
                                    </p:set>
                                  </p:childTnLst>
                                </p:cTn>
                              </p:par>
                              <p:par>
                                <p:cTn id="100" presetID="1" presetClass="entr" presetSubtype="0" fill="hold" nodeType="withEffect">
                                  <p:stCondLst>
                                    <p:cond delay="0"/>
                                  </p:stCondLst>
                                  <p:childTnLst>
                                    <p:set>
                                      <p:cBhvr>
                                        <p:cTn id="10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2" fill="hold" display="0">
                  <p:stCondLst>
                    <p:cond delay="indefinite"/>
                  </p:stCondLst>
                  <p:endCondLst>
                    <p:cond evt="onStopAudio" delay="0">
                      <p:tgtEl>
                        <p:sldTgt/>
                      </p:tgtEl>
                    </p:cond>
                  </p:endCondLst>
                </p:cTn>
                <p:tgtEl>
                  <p:spTgt spid="6"/>
                </p:tgtEl>
              </p:cMediaNode>
            </p:audio>
            <p:audio>
              <p:cMediaNode vol="80000">
                <p:cTn id="103" fill="hold" display="0">
                  <p:stCondLst>
                    <p:cond delay="indefinite"/>
                  </p:stCondLst>
                  <p:endCondLst>
                    <p:cond evt="onStopAudio" delay="0">
                      <p:tgtEl>
                        <p:sldTgt/>
                      </p:tgtEl>
                    </p:cond>
                  </p:endCondLst>
                </p:cTn>
                <p:tgtEl>
                  <p:spTgt spid="7"/>
                </p:tgtEl>
              </p:cMediaNode>
            </p:audio>
            <p:audio>
              <p:cMediaNode vol="80000">
                <p:cTn id="104" fill="hold" display="0">
                  <p:stCondLst>
                    <p:cond delay="indefinite"/>
                  </p:stCondLst>
                  <p:endCondLst>
                    <p:cond evt="onStopAudio" delay="0">
                      <p:tgtEl>
                        <p:sldTgt/>
                      </p:tgtEl>
                    </p:cond>
                  </p:endCondLst>
                </p:cTn>
                <p:tgtEl>
                  <p:spTgt spid="30"/>
                </p:tgtEl>
              </p:cMediaNode>
            </p:audio>
            <p:audio>
              <p:cMediaNode vol="80000">
                <p:cTn id="105" fill="hold" display="0">
                  <p:stCondLst>
                    <p:cond delay="indefinite"/>
                  </p:stCondLst>
                  <p:endCondLst>
                    <p:cond evt="onStopAudio" delay="0">
                      <p:tgtEl>
                        <p:sldTgt/>
                      </p:tgtEl>
                    </p:cond>
                  </p:endCondLst>
                </p:cTn>
                <p:tgtEl>
                  <p:spTgt spid="31"/>
                </p:tgtEl>
              </p:cMediaNode>
            </p:audio>
            <p:audio>
              <p:cMediaNode vol="80000">
                <p:cTn id="106" fill="hold" display="0">
                  <p:stCondLst>
                    <p:cond delay="indefinite"/>
                  </p:stCondLst>
                  <p:endCondLst>
                    <p:cond evt="onStopAudio" delay="0">
                      <p:tgtEl>
                        <p:sldTgt/>
                      </p:tgtEl>
                    </p:cond>
                  </p:endCondLst>
                </p:cTn>
                <p:tgtEl>
                  <p:spTgt spid="32"/>
                </p:tgtEl>
              </p:cMediaNode>
            </p:audio>
            <p:audio>
              <p:cMediaNode vol="80000">
                <p:cTn id="107" fill="hold" display="0">
                  <p:stCondLst>
                    <p:cond delay="indefinite"/>
                  </p:stCondLst>
                  <p:endCondLst>
                    <p:cond evt="onStopAudio" delay="0">
                      <p:tgtEl>
                        <p:sldTgt/>
                      </p:tgtEl>
                    </p:cond>
                  </p:endCondLst>
                </p:cTn>
                <p:tgtEl>
                  <p:spTgt spid="33"/>
                </p:tgtEl>
              </p:cMediaNode>
            </p:audio>
            <p:audio>
              <p:cMediaNode vol="80000">
                <p:cTn id="108" fill="hold" display="0">
                  <p:stCondLst>
                    <p:cond delay="indefinite"/>
                  </p:stCondLst>
                  <p:endCondLst>
                    <p:cond evt="onStopAudio" delay="0">
                      <p:tgtEl>
                        <p:sldTgt/>
                      </p:tgtEl>
                    </p:cond>
                  </p:endCondLst>
                </p:cTn>
                <p:tgtEl>
                  <p:spTgt spid="34"/>
                </p:tgtEl>
              </p:cMediaNode>
            </p:audio>
          </p:childTnLst>
        </p:cTn>
      </p:par>
    </p:tnLst>
    <p:bldLst>
      <p:bldP spid="2" grpId="0" animBg="1"/>
      <p:bldP spid="2" grpId="1" animBg="1"/>
      <p:bldP spid="14" grpId="0" animBg="1"/>
      <p:bldP spid="14" grpId="1" animBg="1"/>
      <p:bldP spid="18"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8023</TotalTime>
  <Words>646</Words>
  <Application>Microsoft Office PowerPoint</Application>
  <PresentationFormat>Widescreen</PresentationFormat>
  <Paragraphs>45</Paragraphs>
  <Slides>18</Slides>
  <Notes>0</Notes>
  <HiddenSlides>0</HiddenSlides>
  <MMClips>12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Times New Roman</vt:lpstr>
      <vt:lpstr>Wingdings</vt:lpstr>
      <vt:lpstr>Default Design</vt:lpstr>
      <vt:lpstr>PowerPoint Presentation</vt:lpstr>
      <vt:lpstr>Chủ đề 2 EM YÊU LÀN ĐIỆU DÂN CA</vt:lpstr>
      <vt:lpstr>Chủ đề 2 EM YÊU LÀN ĐIỆU DÂN CA</vt:lpstr>
      <vt:lpstr>I. Hát bài</vt:lpstr>
      <vt:lpstr>Giới thiệu bài hát</vt:lpstr>
      <vt:lpstr>Giới thiệu bài hát</vt:lpstr>
      <vt:lpstr>Nghe hát mẫu</vt:lpstr>
      <vt:lpstr>PowerPoint Presentation</vt:lpstr>
      <vt:lpstr>Học hát từng câu</vt:lpstr>
      <vt:lpstr>Hát hoàn chỉnh cả bài</vt:lpstr>
      <vt:lpstr>II. Nghe bài dân ca Hát chèo thuyền</vt:lpstr>
      <vt:lpstr>Nghe bài hát (lần 1)  </vt:lpstr>
      <vt:lpstr>Thảo luận nhóm</vt:lpstr>
      <vt:lpstr>PowerPoint Presentation</vt:lpstr>
      <vt:lpstr>Nghe bài hát (lần 2)  </vt:lpstr>
      <vt:lpstr>III. Trải nghiệm và khám phá</vt:lpstr>
      <vt:lpstr>PowerPoint Presentation</vt:lpstr>
      <vt:lpstr>Dặn dò về nhà</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Windows 11</cp:lastModifiedBy>
  <cp:revision>295</cp:revision>
  <dcterms:created xsi:type="dcterms:W3CDTF">2006-11-06T13:45:38Z</dcterms:created>
  <dcterms:modified xsi:type="dcterms:W3CDTF">2024-12-02T11:56:25Z</dcterms:modified>
</cp:coreProperties>
</file>