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93" r:id="rId2"/>
    <p:sldId id="433" r:id="rId3"/>
    <p:sldId id="434" r:id="rId4"/>
    <p:sldId id="441" r:id="rId5"/>
    <p:sldId id="437" r:id="rId6"/>
    <p:sldId id="457" r:id="rId7"/>
    <p:sldId id="440" r:id="rId8"/>
    <p:sldId id="439" r:id="rId9"/>
    <p:sldId id="443" r:id="rId10"/>
    <p:sldId id="444" r:id="rId11"/>
    <p:sldId id="448" r:id="rId12"/>
    <p:sldId id="456" r:id="rId13"/>
    <p:sldId id="446" r:id="rId14"/>
    <p:sldId id="451" r:id="rId15"/>
    <p:sldId id="445" r:id="rId16"/>
    <p:sldId id="452" r:id="rId17"/>
    <p:sldId id="363" r:id="rId18"/>
    <p:sldId id="257" r:id="rId19"/>
    <p:sldId id="432" r:id="rId20"/>
    <p:sldId id="454" r:id="rId21"/>
    <p:sldId id="455" r:id="rId22"/>
    <p:sldId id="453" r:id="rId23"/>
    <p:sldId id="418" r:id="rId24"/>
    <p:sldId id="397" r:id="rId25"/>
    <p:sldId id="43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8208" autoAdjust="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CB1C58-78BF-4904-BC90-476BB5756A84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166371-F9AE-4FD7-B90D-8419B1AAC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33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A28C3-BC0B-2842-BCC2-5E7097F55F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2B930F-D673-1AEA-EF0D-569DB6A6AC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331AD-B0F1-92F3-CA17-D0C6E7526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B3715-EC35-41F3-AF93-6117D1ECF1D3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CAF1E0-AF3C-0D60-CA20-D496C52D5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B6969-6FF0-8554-B8B5-91D79B64F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03DB5-4317-469E-ABF8-46823FAB01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301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0B900-06DF-687A-7B87-673B47F21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BD3160-73AE-9485-5105-1EE13808D3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960DD-4CD1-0FED-B445-31CB46D6C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B3715-EC35-41F3-AF93-6117D1ECF1D3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79D906-5A8A-9BCB-62E0-33C0EAE2F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A6CB3-015F-7C4E-2244-BA4B74090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03DB5-4317-469E-ABF8-46823FAB01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56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D4D3D8-DF62-83FD-2C0E-A8B9FCA959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11CBB3-E751-0933-7228-58B2B08C4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491D1F-27CB-E52D-EBBA-CF77D5C3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B3715-EC35-41F3-AF93-6117D1ECF1D3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FBBCF-8D6F-022B-B4D9-2C448F02F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83EE6B-9326-037E-B8B4-CC01386E5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03DB5-4317-469E-ABF8-46823FAB01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551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C68412-99F1-4920-9BD8-BED139C3C9EE}" type="slidenum">
              <a:rPr lang="en-US"/>
              <a:pPr/>
              <a:t>‹#›</a:t>
            </a:fld>
            <a:endParaRPr 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19248"/>
      </p:ext>
    </p:extLst>
  </p:cSld>
  <p:clrMapOvr>
    <a:masterClrMapping/>
  </p:clrMapOvr>
  <p:transition>
    <p:comb dir="vert"/>
    <p:sndAc>
      <p:stSnd>
        <p:snd r:embed="rId1" name="laser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CBDE5-D4D2-3D8D-2C83-D64FB8DF7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CF0FD6-790A-7B74-6A30-5D7108AF48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CA2D3E-71C8-0BE8-55B3-AA032CF18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B3715-EC35-41F3-AF93-6117D1ECF1D3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53C68F-3FCB-B8BE-84CF-63DD25A4C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D34253-8F16-3EA2-DE5F-986204F79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03DB5-4317-469E-ABF8-46823FAB01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763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29357-C324-9734-99B9-F25F6E2BF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A54AEC-645B-113A-100A-70CC8479F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0116BE-B903-5EC1-23F3-2C77F0A9A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B3715-EC35-41F3-AF93-6117D1ECF1D3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558607-4C4A-713D-6C49-DC1779076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1DE85-9787-E13E-584C-A09665050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03DB5-4317-469E-ABF8-46823FAB01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32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7A9F9-1615-A175-A598-193284B04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C95701-FE69-73BD-DA2A-8916D161E2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9A64BD-68F5-97EE-0C0A-93149C736C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D45C7C-953B-46CD-F3CE-A57D6F817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B3715-EC35-41F3-AF93-6117D1ECF1D3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5D1685-D939-4F8D-BB97-E53172532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0EFA09-A749-F279-F66B-FC7C5ECB0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03DB5-4317-469E-ABF8-46823FAB01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626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3D55B-B4A0-3771-59C9-B5027312E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D72242-79A1-B345-599D-46B18AC850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94B976-FA93-B0C8-9B72-10D86CE89C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1190CC-82C6-1FE5-20C1-3506A726C4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728517-4865-9402-A84F-B0E347DD04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E0AF11-AAA9-37CF-A9D3-210407070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B3715-EC35-41F3-AF93-6117D1ECF1D3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EDB689-E9D5-CEE8-4132-37B7FA7A8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720906-16D1-B42F-9051-F1AFC1E36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03DB5-4317-469E-ABF8-46823FAB01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271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7FAE7-2F15-4B19-029A-A76B81510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F2AC67-C28C-C70E-165A-F94D017A6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B3715-EC35-41F3-AF93-6117D1ECF1D3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33C903-DB64-E078-0BD2-870C7ECF5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934E02-39AB-2C90-4157-13EEB3406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03DB5-4317-469E-ABF8-46823FAB01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9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D09DBC-7F7B-8977-BA82-BBD325615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B3715-EC35-41F3-AF93-6117D1ECF1D3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1D555C-3BCC-6FE9-3A83-E8C131050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450985-40D4-664D-B9A6-9D508D2A2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03DB5-4317-469E-ABF8-46823FAB01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389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9B058-8C62-6E12-EE83-B146FE41D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E2723-40F0-3313-8DAA-11561CAE89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7D408E-3A2B-295E-6797-5691A75630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4AE4B9-C088-013C-0BF7-1C1D144C1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B3715-EC35-41F3-AF93-6117D1ECF1D3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C9DB12-E242-1EBF-12BE-936EE62C4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BD1EA4-42F9-3D89-182D-9F82B49E3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03DB5-4317-469E-ABF8-46823FAB01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745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54597-1E8F-7288-FBE9-B6B91944D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70EBCA-DCA4-7A45-8720-9EAAC99728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143B17-07A7-A31E-0D3F-E952AEE19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7D0321-93F3-492D-F73A-8DBE816EF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B3715-EC35-41F3-AF93-6117D1ECF1D3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5CF362-9C3E-5C6A-969F-670106037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AFB075-0C5A-2B2F-6D80-AC9084AE7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03DB5-4317-469E-ABF8-46823FAB01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660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E0C12A-203E-ED50-21F0-D994A962A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C48BB4-810A-B754-D042-F0742C903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AC022-8E5E-6FFF-0807-64EB7408CF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B3715-EC35-41F3-AF93-6117D1ECF1D3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A93952-9D63-3F7E-9EB8-C5361BABF3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ECFBDB-6089-0CDD-B70C-7653C0CA3C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03DB5-4317-469E-ABF8-46823FAB01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066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FAA080-B7DF-AC97-A979-EF504AF8A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20" y="0"/>
            <a:ext cx="12192000" cy="6858000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EBDBF44-F036-C0FE-98B7-65C23922A603}"/>
              </a:ext>
            </a:extLst>
          </p:cNvPr>
          <p:cNvSpPr txBox="1"/>
          <p:nvPr/>
        </p:nvSpPr>
        <p:spPr>
          <a:xfrm>
            <a:off x="72427" y="0"/>
            <a:ext cx="11997653" cy="6709833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274320" marR="0" lvl="0" indent="-228600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defRPr/>
            </a:pPr>
            <a:endParaRPr lang="en-US" sz="8800" b="1" cap="all" dirty="0">
              <a:solidFill>
                <a:srgbClr val="0000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marR="0" lvl="0" indent="-228600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defRPr/>
            </a:pPr>
            <a:endParaRPr kumimoji="0" lang="en-US" sz="8800" b="1" i="0" u="none" strike="noStrike" kern="1200" cap="all" normalizeH="0" baseline="0" noProof="0" dirty="0">
              <a:solidFill>
                <a:srgbClr val="0000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WordArt 19"/>
          <p:cNvSpPr>
            <a:spLocks noChangeArrowheads="1" noChangeShapeType="1" noTextEdit="1"/>
          </p:cNvSpPr>
          <p:nvPr/>
        </p:nvSpPr>
        <p:spPr bwMode="auto">
          <a:xfrm>
            <a:off x="496120" y="201536"/>
            <a:ext cx="11143735" cy="33082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pPr algn="ctr"/>
            <a:r>
              <a:rPr lang="en-US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39- ÔN TẬP GIỮA KÌ 2</a:t>
            </a:r>
            <a:r>
              <a:rPr lang="vi-VN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cs typeface="Times New Roman" panose="02020603050405020304" pitchFamily="18" charset="0"/>
              </a:rPr>
              <a:t> </a:t>
            </a:r>
            <a:endParaRPr lang="en-US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75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4"/>
          <p:cNvSpPr>
            <a:spLocks noChangeArrowheads="1"/>
          </p:cNvSpPr>
          <p:nvPr/>
        </p:nvSpPr>
        <p:spPr bwMode="auto">
          <a:xfrm>
            <a:off x="680149" y="634794"/>
            <a:ext cx="84936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800222" y="1880151"/>
            <a:ext cx="1058753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000" dirty="0">
                <a:solidFill>
                  <a:srgbClr val="FF9900"/>
                </a:solidFill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buAutoNum type="alphaLcPeriod"/>
            </a:pP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eriod"/>
            </a:pP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531375" y="96217"/>
            <a:ext cx="10997513" cy="58477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200" dirty="0" smtClean="0"/>
              <a:t>TIẾT 39- ÔN TẬP GIỮA KÌ 2</a:t>
            </a:r>
            <a:endParaRPr lang="en-US" alt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775438" y="1178010"/>
            <a:ext cx="10925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( 939- 1009)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678657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3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3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3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3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7656" y="343233"/>
            <a:ext cx="11102525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ý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Luật 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chơi: 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Chia lớp thành 2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Em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thứ nhất ghi xong 1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rồi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chuyền phấn cho em thứ hai ghi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tiếp.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Cứ tiếp tục như thế ghi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 hết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Nhóm nào ghi nhanh hơn và ghi đúng 1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tính 1 điểm.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594548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5-Minute Countdown - Sunset Iron Future">
            <a:hlinkClick r:id="" action="ppaction://media"/>
            <a:extLst>
              <a:ext uri="{FF2B5EF4-FFF2-40B4-BE49-F238E27FC236}">
                <a16:creationId xmlns:a16="http://schemas.microsoft.com/office/drawing/2014/main" id="{76F8CCA2-8967-4BF3-3CD1-885930D74D7D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67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21682" y="847637"/>
            <a:ext cx="6948635" cy="3908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07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9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7" name="Text Box 30"/>
          <p:cNvSpPr txBox="1">
            <a:spLocks noChangeArrowheads="1"/>
          </p:cNvSpPr>
          <p:nvPr/>
        </p:nvSpPr>
        <p:spPr bwMode="auto">
          <a:xfrm>
            <a:off x="5394326" y="2525713"/>
            <a:ext cx="1539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en-US"/>
          </a:p>
        </p:txBody>
      </p:sp>
      <p:sp>
        <p:nvSpPr>
          <p:cNvPr id="45090" name="Text Box 34"/>
          <p:cNvSpPr txBox="1">
            <a:spLocks noChangeArrowheads="1"/>
          </p:cNvSpPr>
          <p:nvPr/>
        </p:nvSpPr>
        <p:spPr bwMode="auto">
          <a:xfrm>
            <a:off x="5318126" y="3505201"/>
            <a:ext cx="15398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en-US" sz="2400">
                <a:solidFill>
                  <a:schemeClr val="bg1"/>
                </a:solidFill>
              </a:rPr>
              <a:t>1/1258</a:t>
            </a:r>
          </a:p>
          <a:p>
            <a:endParaRPr lang="en-US" altLang="en-US" sz="2400"/>
          </a:p>
        </p:txBody>
      </p:sp>
      <p:sp>
        <p:nvSpPr>
          <p:cNvPr id="7202" name="Text Box 36"/>
          <p:cNvSpPr txBox="1">
            <a:spLocks noChangeArrowheads="1"/>
          </p:cNvSpPr>
          <p:nvPr/>
        </p:nvSpPr>
        <p:spPr bwMode="auto">
          <a:xfrm>
            <a:off x="5318126" y="4506913"/>
            <a:ext cx="14636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en-US"/>
          </a:p>
        </p:txBody>
      </p:sp>
      <p:sp>
        <p:nvSpPr>
          <p:cNvPr id="45095" name="Text Box 39"/>
          <p:cNvSpPr txBox="1">
            <a:spLocks noChangeArrowheads="1"/>
          </p:cNvSpPr>
          <p:nvPr/>
        </p:nvSpPr>
        <p:spPr bwMode="auto">
          <a:xfrm>
            <a:off x="5394326" y="5649914"/>
            <a:ext cx="13112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en-US" sz="2400">
                <a:solidFill>
                  <a:schemeClr val="bg1"/>
                </a:solidFill>
              </a:rPr>
              <a:t>12/1287</a:t>
            </a:r>
          </a:p>
          <a:p>
            <a:endParaRPr lang="en-US" altLang="en-US" sz="2400"/>
          </a:p>
        </p:txBody>
      </p:sp>
      <p:sp>
        <p:nvSpPr>
          <p:cNvPr id="45096" name="Text Box 40"/>
          <p:cNvSpPr txBox="1">
            <a:spLocks noChangeArrowheads="1"/>
          </p:cNvSpPr>
          <p:nvPr/>
        </p:nvSpPr>
        <p:spPr bwMode="auto">
          <a:xfrm>
            <a:off x="7391400" y="56388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2400">
                <a:solidFill>
                  <a:schemeClr val="bg1"/>
                </a:solidFill>
              </a:rPr>
              <a:t>30 vạn</a:t>
            </a:r>
          </a:p>
        </p:txBody>
      </p:sp>
      <p:sp>
        <p:nvSpPr>
          <p:cNvPr id="45104" name="Text Box 48"/>
          <p:cNvSpPr txBox="1">
            <a:spLocks noChangeArrowheads="1"/>
          </p:cNvSpPr>
          <p:nvPr/>
        </p:nvSpPr>
        <p:spPr bwMode="auto">
          <a:xfrm>
            <a:off x="1812926" y="5486401"/>
            <a:ext cx="3216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2400">
                <a:solidFill>
                  <a:schemeClr val="bg1"/>
                </a:solidFill>
              </a:rPr>
              <a:t>Kháng chiến lần thứ III chống quân xâm lược Nguyên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45304"/>
              </p:ext>
            </p:extLst>
          </p:nvPr>
        </p:nvGraphicFramePr>
        <p:xfrm>
          <a:off x="83126" y="22073"/>
          <a:ext cx="12108875" cy="7715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4547">
                  <a:extLst>
                    <a:ext uri="{9D8B030D-6E8A-4147-A177-3AD203B41FA5}">
                      <a16:colId xmlns:a16="http://schemas.microsoft.com/office/drawing/2014/main" val="3261256191"/>
                    </a:ext>
                  </a:extLst>
                </a:gridCol>
                <a:gridCol w="840509">
                  <a:extLst>
                    <a:ext uri="{9D8B030D-6E8A-4147-A177-3AD203B41FA5}">
                      <a16:colId xmlns:a16="http://schemas.microsoft.com/office/drawing/2014/main" val="3131942401"/>
                    </a:ext>
                  </a:extLst>
                </a:gridCol>
                <a:gridCol w="997527">
                  <a:extLst>
                    <a:ext uri="{9D8B030D-6E8A-4147-A177-3AD203B41FA5}">
                      <a16:colId xmlns:a16="http://schemas.microsoft.com/office/drawing/2014/main" val="2022654891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2064053075"/>
                    </a:ext>
                  </a:extLst>
                </a:gridCol>
                <a:gridCol w="1403927">
                  <a:extLst>
                    <a:ext uri="{9D8B030D-6E8A-4147-A177-3AD203B41FA5}">
                      <a16:colId xmlns:a16="http://schemas.microsoft.com/office/drawing/2014/main" val="3705045481"/>
                    </a:ext>
                  </a:extLst>
                </a:gridCol>
                <a:gridCol w="1348509">
                  <a:extLst>
                    <a:ext uri="{9D8B030D-6E8A-4147-A177-3AD203B41FA5}">
                      <a16:colId xmlns:a16="http://schemas.microsoft.com/office/drawing/2014/main" val="2110243355"/>
                    </a:ext>
                  </a:extLst>
                </a:gridCol>
                <a:gridCol w="1805747">
                  <a:extLst>
                    <a:ext uri="{9D8B030D-6E8A-4147-A177-3AD203B41FA5}">
                      <a16:colId xmlns:a16="http://schemas.microsoft.com/office/drawing/2014/main" val="3142050431"/>
                    </a:ext>
                  </a:extLst>
                </a:gridCol>
                <a:gridCol w="1205309">
                  <a:extLst>
                    <a:ext uri="{9D8B030D-6E8A-4147-A177-3AD203B41FA5}">
                      <a16:colId xmlns:a16="http://schemas.microsoft.com/office/drawing/2014/main" val="333435530"/>
                    </a:ext>
                  </a:extLst>
                </a:gridCol>
              </a:tblGrid>
              <a:tr h="25029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cuộc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kháng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chiến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gian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Lực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quân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xâm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lược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Đường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lối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chống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giặc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anh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hùng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biểu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Ví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dụ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tinh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thần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đoàn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chống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giặc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thắng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lợi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Ý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lịch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132131"/>
                  </a:ext>
                </a:extLst>
              </a:tr>
              <a:tr h="43329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Kháng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chiến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chống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Tống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10/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1075-03/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1077</a:t>
                      </a:r>
                    </a:p>
                    <a:p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4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Lý</a:t>
                      </a:r>
                      <a:r>
                        <a:rPr lang="en-US" alt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</a:t>
                      </a:r>
                      <a:r>
                        <a:rPr lang="en-US" alt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Kiệt</a:t>
                      </a:r>
                      <a:r>
                        <a:rPr lang="en-US" alt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altLang="en-US" sz="24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Lý</a:t>
                      </a:r>
                      <a:r>
                        <a:rPr lang="en-US" alt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</a:t>
                      </a:r>
                      <a:r>
                        <a:rPr lang="en-US" alt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alt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altLang="en-US" sz="24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Tông</a:t>
                      </a:r>
                      <a:r>
                        <a:rPr lang="en-US" alt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Đản</a:t>
                      </a:r>
                      <a:r>
                        <a:rPr lang="en-US" alt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….</a:t>
                      </a:r>
                    </a:p>
                    <a:p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đoàn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quân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đội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triều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đình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bào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tộc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miền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núi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do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tù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trưởng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huy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altLang="en-US" sz="24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Ý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độc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chủ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toàn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sức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mạnh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đoàn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tộc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mưu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lược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anh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hùng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Lý</a:t>
                      </a:r>
                      <a:r>
                        <a:rPr lang="en-US" altLang="en-US" sz="24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Kiệt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2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Buộc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nhà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Tống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phải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bỏ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mưu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xâm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lược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Đại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endParaRPr lang="en-US" altLang="en-US" sz="24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Nền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độc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chủ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altLang="en-US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vệ</a:t>
                      </a:r>
                      <a:endParaRPr lang="en-US" altLang="en-US" sz="24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544893"/>
                  </a:ext>
                </a:extLst>
              </a:tr>
            </a:tbl>
          </a:graphicData>
        </a:graphic>
      </p:graphicFrame>
      <p:sp>
        <p:nvSpPr>
          <p:cNvPr id="21" name="Text Box 33"/>
          <p:cNvSpPr txBox="1">
            <a:spLocks noChangeArrowheads="1"/>
          </p:cNvSpPr>
          <p:nvPr/>
        </p:nvSpPr>
        <p:spPr bwMode="auto">
          <a:xfrm>
            <a:off x="2183683" y="2625195"/>
            <a:ext cx="908043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vạn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binh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vạn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phu</a:t>
            </a:r>
            <a:endParaRPr lang="en-US" altLang="en-US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auto">
          <a:xfrm>
            <a:off x="3111353" y="2531746"/>
            <a:ext cx="3187847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000" b="0" dirty="0">
                <a:solidFill>
                  <a:schemeClr val="bg1"/>
                </a:solidFill>
              </a:rPr>
              <a:t> </a:t>
            </a:r>
            <a:r>
              <a:rPr lang="en-US" altLang="en-US" sz="2400" b="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400" b="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en-US" altLang="en-US" sz="2400" b="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buộc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</a:t>
            </a:r>
            <a:r>
              <a:rPr lang="en-US" altLang="en-US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en-US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alt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”-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en-US" sz="2400" dirty="0" smtClean="0">
              <a:solidFill>
                <a:schemeClr val="bg1"/>
              </a:solidFill>
            </a:endParaRPr>
          </a:p>
          <a:p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alt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hao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buộc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rước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4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426839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90" grpId="0"/>
      <p:bldP spid="45095" grpId="0"/>
      <p:bldP spid="45096" grpId="0"/>
      <p:bldP spid="45104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4"/>
          <p:cNvSpPr>
            <a:spLocks noChangeArrowheads="1"/>
          </p:cNvSpPr>
          <p:nvPr/>
        </p:nvSpPr>
        <p:spPr bwMode="auto">
          <a:xfrm>
            <a:off x="775438" y="752313"/>
            <a:ext cx="84936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775438" y="2222213"/>
            <a:ext cx="105875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000" dirty="0">
                <a:solidFill>
                  <a:srgbClr val="FF9900"/>
                </a:solidFill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358" name="Text Box 14"/>
          <p:cNvSpPr txBox="1">
            <a:spLocks noChangeArrowheads="1"/>
          </p:cNvSpPr>
          <p:nvPr/>
        </p:nvSpPr>
        <p:spPr bwMode="auto">
          <a:xfrm>
            <a:off x="775438" y="3071058"/>
            <a:ext cx="1076493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531375" y="96217"/>
            <a:ext cx="10997513" cy="58477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200" dirty="0" smtClean="0"/>
              <a:t>TIẾT 39- ÔN TẬP GIỮA KÌ 2</a:t>
            </a:r>
            <a:endParaRPr lang="en-US" alt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775438" y="1407270"/>
            <a:ext cx="10925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( 939- 1009)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980248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13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2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229476807"/>
              </p:ext>
            </p:extLst>
          </p:nvPr>
        </p:nvGraphicFramePr>
        <p:xfrm>
          <a:off x="154003" y="1047548"/>
          <a:ext cx="12118207" cy="5663346"/>
        </p:xfrm>
        <a:graphic>
          <a:graphicData uri="http://schemas.openxmlformats.org/drawingml/2006/table">
            <a:tbl>
              <a:tblPr/>
              <a:tblGrid>
                <a:gridCol w="2036672">
                  <a:extLst>
                    <a:ext uri="{9D8B030D-6E8A-4147-A177-3AD203B41FA5}">
                      <a16:colId xmlns:a16="http://schemas.microsoft.com/office/drawing/2014/main" val="2795208939"/>
                    </a:ext>
                  </a:extLst>
                </a:gridCol>
                <a:gridCol w="3971513">
                  <a:extLst>
                    <a:ext uri="{9D8B030D-6E8A-4147-A177-3AD203B41FA5}">
                      <a16:colId xmlns:a16="http://schemas.microsoft.com/office/drawing/2014/main" val="3483922596"/>
                    </a:ext>
                  </a:extLst>
                </a:gridCol>
                <a:gridCol w="6110022">
                  <a:extLst>
                    <a:ext uri="{9D8B030D-6E8A-4147-A177-3AD203B41FA5}">
                      <a16:colId xmlns:a16="http://schemas.microsoft.com/office/drawing/2014/main" val="2214198418"/>
                    </a:ext>
                  </a:extLst>
                </a:gridCol>
              </a:tblGrid>
              <a:tr h="36527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tựu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Lý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Trần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9356552"/>
                  </a:ext>
                </a:extLst>
              </a:tr>
              <a:tr h="230967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Kinh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tế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Nông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nghiệp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+ TCN: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Thương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nghiệp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6910091"/>
                  </a:ext>
                </a:extLst>
              </a:tr>
              <a:tr h="5786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hóa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5297253"/>
                  </a:ext>
                </a:extLst>
              </a:tr>
              <a:tr h="70666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Giáo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dục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83980"/>
                  </a:ext>
                </a:extLst>
              </a:tr>
              <a:tr h="167207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Khoa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nghệ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thuật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3573370"/>
                  </a:ext>
                </a:extLst>
              </a:tr>
            </a:tbl>
          </a:graphicData>
        </a:graphic>
      </p:graphicFrame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590698" y="170444"/>
            <a:ext cx="1076493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60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513" name="Group 12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0061497"/>
              </p:ext>
            </p:extLst>
          </p:nvPr>
        </p:nvGraphicFramePr>
        <p:xfrm>
          <a:off x="36893" y="0"/>
          <a:ext cx="12118207" cy="6451746"/>
        </p:xfrm>
        <a:graphic>
          <a:graphicData uri="http://schemas.openxmlformats.org/drawingml/2006/table">
            <a:tbl>
              <a:tblPr/>
              <a:tblGrid>
                <a:gridCol w="1260909">
                  <a:extLst>
                    <a:ext uri="{9D8B030D-6E8A-4147-A177-3AD203B41FA5}">
                      <a16:colId xmlns:a16="http://schemas.microsoft.com/office/drawing/2014/main" val="2795208939"/>
                    </a:ext>
                  </a:extLst>
                </a:gridCol>
                <a:gridCol w="4554358">
                  <a:extLst>
                    <a:ext uri="{9D8B030D-6E8A-4147-A177-3AD203B41FA5}">
                      <a16:colId xmlns:a16="http://schemas.microsoft.com/office/drawing/2014/main" val="3483922596"/>
                    </a:ext>
                  </a:extLst>
                </a:gridCol>
                <a:gridCol w="6302940">
                  <a:extLst>
                    <a:ext uri="{9D8B030D-6E8A-4147-A177-3AD203B41FA5}">
                      <a16:colId xmlns:a16="http://schemas.microsoft.com/office/drawing/2014/main" val="2214198418"/>
                    </a:ext>
                  </a:extLst>
                </a:gridCol>
              </a:tblGrid>
              <a:tr h="4525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tựu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Lý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Trần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9356552"/>
                  </a:ext>
                </a:extLst>
              </a:tr>
              <a:tr h="203767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Kinh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tế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+ NN:</a:t>
                      </a:r>
                      <a:endParaRPr kumimoji="0" lang="en-US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+ TCN: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kumimoji="0" lang="en-US" altLang="zh-CN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Thương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nghiệp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dirty="0" err="1" smtClean="0">
                          <a:solidFill>
                            <a:schemeClr val="bg1"/>
                          </a:solidFill>
                        </a:rPr>
                        <a:t>Chợ</a:t>
                      </a:r>
                      <a:r>
                        <a:rPr lang="en-US" altLang="en-US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en-US" dirty="0" err="1" smtClean="0">
                          <a:solidFill>
                            <a:schemeClr val="bg1"/>
                          </a:solidFill>
                        </a:rPr>
                        <a:t>búa</a:t>
                      </a:r>
                      <a:r>
                        <a:rPr lang="en-US" altLang="en-US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en-US" dirty="0" err="1" smtClean="0">
                          <a:solidFill>
                            <a:schemeClr val="bg1"/>
                          </a:solidFill>
                        </a:rPr>
                        <a:t>tấp</a:t>
                      </a:r>
                      <a:r>
                        <a:rPr lang="en-US" altLang="en-US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en-US" dirty="0" err="1" smtClean="0">
                          <a:solidFill>
                            <a:schemeClr val="bg1"/>
                          </a:solidFill>
                        </a:rPr>
                        <a:t>nập</a:t>
                      </a:r>
                      <a:r>
                        <a:rPr lang="en-US" altLang="en-US" dirty="0" smtClean="0">
                          <a:solidFill>
                            <a:schemeClr val="bg1"/>
                          </a:solidFill>
                        </a:rPr>
                        <a:t>. </a:t>
                      </a:r>
                      <a:r>
                        <a:rPr lang="en-US" altLang="en-US" dirty="0" err="1" smtClean="0">
                          <a:solidFill>
                            <a:schemeClr val="bg1"/>
                          </a:solidFill>
                        </a:rPr>
                        <a:t>trao</a:t>
                      </a:r>
                      <a:r>
                        <a:rPr lang="en-US" altLang="en-US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en-US" dirty="0" err="1" smtClean="0">
                          <a:solidFill>
                            <a:schemeClr val="bg1"/>
                          </a:solidFill>
                        </a:rPr>
                        <a:t>đổi</a:t>
                      </a:r>
                      <a:r>
                        <a:rPr lang="en-US" altLang="en-US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en-US" dirty="0" err="1" smtClean="0">
                          <a:solidFill>
                            <a:schemeClr val="bg1"/>
                          </a:solidFill>
                        </a:rPr>
                        <a:t>buôn</a:t>
                      </a:r>
                      <a:r>
                        <a:rPr lang="en-US" altLang="en-US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en-US" dirty="0" err="1" smtClean="0">
                          <a:solidFill>
                            <a:schemeClr val="bg1"/>
                          </a:solidFill>
                        </a:rPr>
                        <a:t>bán</a:t>
                      </a:r>
                      <a:r>
                        <a:rPr lang="en-US" altLang="en-US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en-US" dirty="0" err="1" smtClean="0">
                          <a:solidFill>
                            <a:schemeClr val="bg1"/>
                          </a:solidFill>
                        </a:rPr>
                        <a:t>trong</a:t>
                      </a:r>
                      <a:r>
                        <a:rPr lang="en-US" altLang="en-US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en-US" dirty="0" err="1" smtClean="0">
                          <a:solidFill>
                            <a:schemeClr val="bg1"/>
                          </a:solidFill>
                        </a:rPr>
                        <a:t>nước</a:t>
                      </a:r>
                      <a:r>
                        <a:rPr lang="en-US" altLang="en-US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en-US" dirty="0" err="1" smtClean="0">
                          <a:solidFill>
                            <a:schemeClr val="bg1"/>
                          </a:solidFill>
                        </a:rPr>
                        <a:t>và</a:t>
                      </a:r>
                      <a:r>
                        <a:rPr lang="en-US" altLang="en-US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en-US" dirty="0" err="1" smtClean="0">
                          <a:solidFill>
                            <a:schemeClr val="bg1"/>
                          </a:solidFill>
                        </a:rPr>
                        <a:t>ngoài</a:t>
                      </a:r>
                      <a:r>
                        <a:rPr lang="en-US" altLang="en-US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en-US" dirty="0" err="1" smtClean="0">
                          <a:solidFill>
                            <a:schemeClr val="bg1"/>
                          </a:solidFill>
                        </a:rPr>
                        <a:t>nước</a:t>
                      </a:r>
                      <a:r>
                        <a:rPr lang="en-US" altLang="en-US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en-US" dirty="0" err="1" smtClean="0">
                          <a:solidFill>
                            <a:schemeClr val="bg1"/>
                          </a:solidFill>
                        </a:rPr>
                        <a:t>được</a:t>
                      </a:r>
                      <a:r>
                        <a:rPr lang="en-US" altLang="en-US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en-US" dirty="0" err="1" smtClean="0">
                          <a:solidFill>
                            <a:schemeClr val="bg1"/>
                          </a:solidFill>
                        </a:rPr>
                        <a:t>đẩy</a:t>
                      </a:r>
                      <a:r>
                        <a:rPr lang="en-US" altLang="en-US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en-US" dirty="0" err="1" smtClean="0">
                          <a:solidFill>
                            <a:schemeClr val="bg1"/>
                          </a:solidFill>
                        </a:rPr>
                        <a:t>mạnh</a:t>
                      </a:r>
                      <a:endParaRPr lang="en-US" altLang="en-US" dirty="0" smtClean="0"/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6910091"/>
                  </a:ext>
                </a:extLst>
              </a:tr>
              <a:tr h="7529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hóa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5297253"/>
                  </a:ext>
                </a:extLst>
              </a:tr>
              <a:tr h="101621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Giáo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dục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83980"/>
                  </a:ext>
                </a:extLst>
              </a:tr>
              <a:tr h="21756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Khoa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nghệ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thuật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3573370"/>
                  </a:ext>
                </a:extLst>
              </a:tr>
            </a:tbl>
          </a:graphicData>
        </a:graphic>
      </p:graphicFrame>
      <p:sp>
        <p:nvSpPr>
          <p:cNvPr id="59460" name="Text Box 68"/>
          <p:cNvSpPr txBox="1">
            <a:spLocks noChangeArrowheads="1"/>
          </p:cNvSpPr>
          <p:nvPr/>
        </p:nvSpPr>
        <p:spPr bwMode="auto">
          <a:xfrm>
            <a:off x="1387843" y="470734"/>
            <a:ext cx="47231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khuyến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khích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hoang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469" name="Text Box 77"/>
          <p:cNvSpPr txBox="1">
            <a:spLocks noChangeArrowheads="1"/>
          </p:cNvSpPr>
          <p:nvPr/>
        </p:nvSpPr>
        <p:spPr bwMode="auto">
          <a:xfrm>
            <a:off x="5848582" y="462295"/>
            <a:ext cx="57711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Khuyến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khích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đắp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đê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Ruộng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473" name="Text Box 81"/>
          <p:cNvSpPr txBox="1">
            <a:spLocks noChangeArrowheads="1"/>
          </p:cNvSpPr>
          <p:nvPr/>
        </p:nvSpPr>
        <p:spPr bwMode="auto">
          <a:xfrm>
            <a:off x="5848582" y="1114929"/>
            <a:ext cx="587422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dirty="0" smtClean="0">
                <a:solidFill>
                  <a:schemeClr val="bg1"/>
                </a:solidFill>
              </a:rPr>
              <a:t>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ngành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TCN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phổ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24" name="Text Box 88"/>
          <p:cNvSpPr txBox="1">
            <a:spLocks noChangeArrowheads="1"/>
          </p:cNvSpPr>
          <p:nvPr/>
        </p:nvSpPr>
        <p:spPr bwMode="auto">
          <a:xfrm>
            <a:off x="2955926" y="4583113"/>
            <a:ext cx="33686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en-US"/>
          </a:p>
        </p:txBody>
      </p:sp>
      <p:sp>
        <p:nvSpPr>
          <p:cNvPr id="59486" name="Text Box 94"/>
          <p:cNvSpPr txBox="1">
            <a:spLocks noChangeArrowheads="1"/>
          </p:cNvSpPr>
          <p:nvPr/>
        </p:nvSpPr>
        <p:spPr bwMode="auto">
          <a:xfrm>
            <a:off x="5844973" y="3265442"/>
            <a:ext cx="58778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giám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dào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quí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lộ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9489" name="Text Box 97"/>
          <p:cNvSpPr txBox="1">
            <a:spLocks noChangeArrowheads="1"/>
          </p:cNvSpPr>
          <p:nvPr/>
        </p:nvSpPr>
        <p:spPr bwMode="auto">
          <a:xfrm>
            <a:off x="1316891" y="4275981"/>
            <a:ext cx="443804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điêu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thoát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Box 83"/>
          <p:cNvSpPr txBox="1">
            <a:spLocks noChangeArrowheads="1"/>
          </p:cNvSpPr>
          <p:nvPr/>
        </p:nvSpPr>
        <p:spPr bwMode="auto">
          <a:xfrm>
            <a:off x="5848582" y="1746044"/>
            <a:ext cx="58401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Chợ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tấp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nập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buôn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72"/>
          <p:cNvSpPr txBox="1">
            <a:spLocks noChangeArrowheads="1"/>
          </p:cNvSpPr>
          <p:nvPr/>
        </p:nvSpPr>
        <p:spPr bwMode="auto">
          <a:xfrm>
            <a:off x="1416518" y="1182287"/>
            <a:ext cx="25990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ngành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74"/>
          <p:cNvSpPr txBox="1">
            <a:spLocks noChangeArrowheads="1"/>
          </p:cNvSpPr>
          <p:nvPr/>
        </p:nvSpPr>
        <p:spPr bwMode="auto">
          <a:xfrm>
            <a:off x="1316891" y="1586133"/>
            <a:ext cx="42946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Buôn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85"/>
          <p:cNvSpPr txBox="1">
            <a:spLocks noChangeArrowheads="1"/>
          </p:cNvSpPr>
          <p:nvPr/>
        </p:nvSpPr>
        <p:spPr bwMode="auto">
          <a:xfrm>
            <a:off x="1387843" y="2697796"/>
            <a:ext cx="44607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phật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26" name="Text Box 87"/>
          <p:cNvSpPr txBox="1">
            <a:spLocks noChangeArrowheads="1"/>
          </p:cNvSpPr>
          <p:nvPr/>
        </p:nvSpPr>
        <p:spPr bwMode="auto">
          <a:xfrm>
            <a:off x="5785817" y="2453930"/>
            <a:ext cx="6222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ngưỡng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phổ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phật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Nho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</a:p>
        </p:txBody>
      </p:sp>
      <p:sp>
        <p:nvSpPr>
          <p:cNvPr id="27" name="Text Box 93"/>
          <p:cNvSpPr txBox="1">
            <a:spLocks noChangeArrowheads="1"/>
          </p:cNvSpPr>
          <p:nvPr/>
        </p:nvSpPr>
        <p:spPr bwMode="auto">
          <a:xfrm>
            <a:off x="1387355" y="3225873"/>
            <a:ext cx="4398462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Miếu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Khổng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tuyển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8" name="Text Box 100"/>
          <p:cNvSpPr txBox="1">
            <a:spLocks noChangeArrowheads="1"/>
          </p:cNvSpPr>
          <p:nvPr/>
        </p:nvSpPr>
        <p:spPr bwMode="auto">
          <a:xfrm>
            <a:off x="5888799" y="4180281"/>
            <a:ext cx="615163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dirty="0">
                <a:solidFill>
                  <a:schemeClr val="bg1"/>
                </a:solidFill>
              </a:rPr>
              <a:t>+ </a:t>
            </a:r>
            <a:r>
              <a:rPr lang="en-US" altLang="en-US" dirty="0" smtClean="0">
                <a:solidFill>
                  <a:schemeClr val="bg1"/>
                </a:solidFill>
              </a:rPr>
              <a:t>+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sử:Cơ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TP “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Binh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T.Quốc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Y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Tuệ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Tĩnh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bênh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súng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840912630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60" grpId="0"/>
      <p:bldP spid="59469" grpId="0"/>
      <p:bldP spid="59473" grpId="0"/>
      <p:bldP spid="59486" grpId="0"/>
      <p:bldP spid="59489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431322"/>
            <a:ext cx="3429000" cy="256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33798" descr="1-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243" y="3780978"/>
            <a:ext cx="3317167" cy="30770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2CF6C86-9CBC-C42E-67C1-6F13BBE3EE48}"/>
              </a:ext>
            </a:extLst>
          </p:cNvPr>
          <p:cNvSpPr txBox="1"/>
          <p:nvPr/>
        </p:nvSpPr>
        <p:spPr>
          <a:xfrm>
            <a:off x="2412114" y="1209787"/>
            <a:ext cx="7730712" cy="132080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274320" marR="0" lvl="0" indent="-228600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defRPr/>
            </a:pPr>
            <a:r>
              <a:rPr lang="vi-VN" sz="6000" b="1" cap="all" noProof="0" dirty="0" smtClean="0"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en-US" sz="6000" b="1" cap="all" dirty="0">
              <a:solidFill>
                <a:srgbClr val="0000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marR="0" lvl="0" indent="-228600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defRPr/>
            </a:pPr>
            <a:endParaRPr kumimoji="0" lang="en-US" sz="9600" b="1" i="0" u="none" strike="noStrike" kern="1200" cap="all" normalizeH="0" baseline="0" noProof="0" dirty="0">
              <a:solidFill>
                <a:srgbClr val="0000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30416" y="2645945"/>
            <a:ext cx="9182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58FE635-C951-8C94-2D95-14FB097550D6}"/>
              </a:ext>
            </a:extLst>
          </p:cNvPr>
          <p:cNvSpPr txBox="1"/>
          <p:nvPr/>
        </p:nvSpPr>
        <p:spPr>
          <a:xfrm>
            <a:off x="474987" y="601183"/>
            <a:ext cx="11108601" cy="740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" marR="30480" algn="just">
              <a:lnSpc>
                <a:spcPct val="130000"/>
              </a:lnSpc>
            </a:pPr>
            <a:r>
              <a:rPr lang="en-US" sz="36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6625" y="1436733"/>
            <a:ext cx="8948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6625" y="2110749"/>
            <a:ext cx="7562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dứt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09799" y="2797680"/>
            <a:ext cx="8316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vẹn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thổ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09799" y="3497220"/>
            <a:ext cx="10183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Oval 10"/>
          <p:cNvSpPr/>
          <p:nvPr/>
        </p:nvSpPr>
        <p:spPr>
          <a:xfrm>
            <a:off x="833556" y="3530858"/>
            <a:ext cx="623098" cy="61269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58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0" grpId="0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443345"/>
            <a:ext cx="11222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Cậu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hay “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7932" y="1690070"/>
            <a:ext cx="7426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604" y="2482971"/>
            <a:ext cx="7490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Mai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Loan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0583" y="3275872"/>
            <a:ext cx="670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Đinh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5604" y="4068773"/>
            <a:ext cx="6456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960583" y="3309510"/>
            <a:ext cx="623098" cy="61269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2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608060" y="2100617"/>
            <a:ext cx="11244076" cy="1198080"/>
            <a:chOff x="0" y="1525151"/>
            <a:chExt cx="8128000" cy="1198080"/>
          </a:xfrm>
        </p:grpSpPr>
        <p:sp>
          <p:nvSpPr>
            <p:cNvPr id="4" name="Rounded Rectangle 3"/>
            <p:cNvSpPr/>
            <p:nvPr/>
          </p:nvSpPr>
          <p:spPr>
            <a:xfrm>
              <a:off x="0" y="1525151"/>
              <a:ext cx="8128000" cy="119808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sp>
        <p:sp>
          <p:nvSpPr>
            <p:cNvPr id="5" name="Rounded Rectangle 4"/>
            <p:cNvSpPr txBox="1"/>
            <p:nvPr/>
          </p:nvSpPr>
          <p:spPr>
            <a:xfrm>
              <a:off x="58485" y="1583636"/>
              <a:ext cx="8011030" cy="108111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198120" tIns="198120" rIns="198120" bIns="198120" numCol="1" spcCol="1270" anchor="ctr" anchorCtr="0">
              <a:noAutofit/>
            </a:bodyPr>
            <a:lstStyle/>
            <a:p>
              <a:pPr lvl="0" algn="l" defTabSz="2311400"/>
              <a:endParaRPr lang="en-US" sz="5200" kern="120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57554" y="3298697"/>
            <a:ext cx="10752420" cy="1198080"/>
            <a:chOff x="0" y="1525151"/>
            <a:chExt cx="8128000" cy="1198080"/>
          </a:xfrm>
        </p:grpSpPr>
        <p:sp>
          <p:nvSpPr>
            <p:cNvPr id="7" name="Rounded Rectangle 6"/>
            <p:cNvSpPr/>
            <p:nvPr/>
          </p:nvSpPr>
          <p:spPr>
            <a:xfrm>
              <a:off x="0" y="1525151"/>
              <a:ext cx="8128000" cy="119808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sp>
        <p:sp>
          <p:nvSpPr>
            <p:cNvPr id="8" name="Rounded Rectangle 4"/>
            <p:cNvSpPr txBox="1"/>
            <p:nvPr/>
          </p:nvSpPr>
          <p:spPr>
            <a:xfrm>
              <a:off x="58485" y="1583636"/>
              <a:ext cx="8011030" cy="108111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198120" tIns="198120" rIns="198120" bIns="198120" numCol="1" spcCol="1270" anchor="ctr" anchorCtr="0">
              <a:noAutofit/>
            </a:bodyPr>
            <a:lstStyle/>
            <a:p>
              <a:pPr lvl="0" algn="l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200" kern="120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608060" y="1993909"/>
            <a:ext cx="108019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altLang="en-US" sz="4000" dirty="0" err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40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40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altLang="en-US" sz="40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quát</a:t>
            </a:r>
            <a:r>
              <a:rPr lang="en-US" altLang="en-US" sz="40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40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40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</a:t>
            </a:r>
            <a:r>
              <a:rPr lang="en-US" altLang="en-US" sz="40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4000" dirty="0" err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Đinh</a:t>
            </a:r>
            <a:r>
              <a:rPr lang="en-US" altLang="en-US" sz="40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4000" dirty="0" err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40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altLang="en-US" sz="40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4000" dirty="0" err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40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4000" dirty="0" err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endParaRPr lang="en-US" altLang="en-US" sz="4000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52979" y="3489925"/>
            <a:ext cx="10433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4000" dirty="0" err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II.Những</a:t>
            </a:r>
            <a:r>
              <a:rPr lang="en-US" altLang="en-US" sz="40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en-US" sz="40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en-US" sz="4000" dirty="0" err="1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altLang="en-US" sz="40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4000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WordArt 19"/>
          <p:cNvSpPr>
            <a:spLocks noChangeArrowheads="1" noChangeShapeType="1" noTextEdit="1"/>
          </p:cNvSpPr>
          <p:nvPr/>
        </p:nvSpPr>
        <p:spPr bwMode="auto">
          <a:xfrm>
            <a:off x="496120" y="201536"/>
            <a:ext cx="11143735" cy="1752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pPr algn="ctr"/>
            <a:r>
              <a:rPr lang="en-US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39- ÔN TẬP GIỮA KÌ 2</a:t>
            </a:r>
            <a:r>
              <a:rPr lang="vi-VN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cs typeface="Times New Roman" panose="02020603050405020304" pitchFamily="18" charset="0"/>
              </a:rPr>
              <a:t> </a:t>
            </a:r>
            <a:endParaRPr lang="en-US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79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7398" y="731520"/>
            <a:ext cx="10212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Uẩn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dời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1658" y="1579110"/>
            <a:ext cx="73537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41658" y="2544484"/>
            <a:ext cx="95482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1658" y="3342719"/>
            <a:ext cx="76809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41658" y="4330630"/>
            <a:ext cx="10568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1170441" y="2610412"/>
            <a:ext cx="623098" cy="61269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09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5899" y="375385"/>
            <a:ext cx="110979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62524" y="1783675"/>
            <a:ext cx="6785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Do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62524" y="2614672"/>
            <a:ext cx="9663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9151" y="3621145"/>
            <a:ext cx="9452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bang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6154" y="4627618"/>
            <a:ext cx="10087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Oval 8"/>
          <p:cNvSpPr/>
          <p:nvPr/>
        </p:nvSpPr>
        <p:spPr>
          <a:xfrm>
            <a:off x="875899" y="2614672"/>
            <a:ext cx="623098" cy="61269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411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971800" y="1519239"/>
            <a:ext cx="1524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1200" b="1">
              <a:solidFill>
                <a:schemeClr val="bg1"/>
              </a:solidFill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971800" y="1495425"/>
            <a:ext cx="914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1200" b="1">
              <a:solidFill>
                <a:schemeClr val="bg1"/>
              </a:solidFill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955926" y="1724025"/>
            <a:ext cx="16160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1200" b="1">
              <a:solidFill>
                <a:schemeClr val="bg1"/>
              </a:solidFill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955926" y="3944939"/>
            <a:ext cx="33686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 sz="1200" b="1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579653" y="1"/>
            <a:ext cx="11195222" cy="707886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en-US" sz="20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rần</a:t>
            </a:r>
            <a:r>
              <a:rPr lang="en-US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(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niên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graphicFrame>
        <p:nvGraphicFramePr>
          <p:cNvPr id="21597" name="Group 93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151289321"/>
              </p:ext>
            </p:extLst>
          </p:nvPr>
        </p:nvGraphicFramePr>
        <p:xfrm>
          <a:off x="454396" y="707887"/>
          <a:ext cx="11108724" cy="5696904"/>
        </p:xfrm>
        <a:graphic>
          <a:graphicData uri="http://schemas.openxmlformats.org/drawingml/2006/table">
            <a:tbl>
              <a:tblPr/>
              <a:tblGrid>
                <a:gridCol w="2675102">
                  <a:extLst>
                    <a:ext uri="{9D8B030D-6E8A-4147-A177-3AD203B41FA5}">
                      <a16:colId xmlns:a16="http://schemas.microsoft.com/office/drawing/2014/main" val="507107505"/>
                    </a:ext>
                  </a:extLst>
                </a:gridCol>
                <a:gridCol w="8433622">
                  <a:extLst>
                    <a:ext uri="{9D8B030D-6E8A-4147-A177-3AD203B41FA5}">
                      <a16:colId xmlns:a16="http://schemas.microsoft.com/office/drawing/2014/main" val="2973123367"/>
                    </a:ext>
                  </a:extLst>
                </a:gridCol>
              </a:tblGrid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</a:rPr>
                        <a:t>Niên</a:t>
                      </a: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</a:rPr>
                        <a:t>đại</a:t>
                      </a: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</a:rPr>
                        <a:t>Sự kiện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8291241"/>
                  </a:ext>
                </a:extLst>
              </a:tr>
              <a:tr h="5095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8732472"/>
                  </a:ext>
                </a:extLst>
              </a:tr>
              <a:tr h="552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0751524"/>
                  </a:ext>
                </a:extLst>
              </a:tr>
              <a:tr h="5095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324808"/>
                  </a:ext>
                </a:extLst>
              </a:tr>
              <a:tr h="471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1643422"/>
                  </a:ext>
                </a:extLst>
              </a:tr>
              <a:tr h="511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9624193"/>
                  </a:ext>
                </a:extLst>
              </a:tr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5018913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6577538"/>
                  </a:ext>
                </a:extLst>
              </a:tr>
              <a:tr h="609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4664450"/>
                  </a:ext>
                </a:extLst>
              </a:tr>
              <a:tr h="511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324666"/>
                  </a:ext>
                </a:extLst>
              </a:tr>
              <a:tr h="511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181798"/>
                  </a:ext>
                </a:extLst>
              </a:tr>
            </a:tbl>
          </a:graphicData>
        </a:graphic>
      </p:graphicFrame>
      <p:sp>
        <p:nvSpPr>
          <p:cNvPr id="21547" name="Text Box 43"/>
          <p:cNvSpPr txBox="1">
            <a:spLocks noChangeArrowheads="1"/>
          </p:cNvSpPr>
          <p:nvPr/>
        </p:nvSpPr>
        <p:spPr bwMode="auto">
          <a:xfrm>
            <a:off x="1566863" y="1770063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b="1" dirty="0">
                <a:solidFill>
                  <a:srgbClr val="0000FF"/>
                </a:solidFill>
              </a:rPr>
              <a:t>1042</a:t>
            </a:r>
          </a:p>
        </p:txBody>
      </p:sp>
      <p:sp>
        <p:nvSpPr>
          <p:cNvPr id="21548" name="Text Box 44"/>
          <p:cNvSpPr txBox="1">
            <a:spLocks noChangeArrowheads="1"/>
          </p:cNvSpPr>
          <p:nvPr/>
        </p:nvSpPr>
        <p:spPr bwMode="auto">
          <a:xfrm>
            <a:off x="3509963" y="1752600"/>
            <a:ext cx="5181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sp>
        <p:nvSpPr>
          <p:cNvPr id="21549" name="Text Box 45"/>
          <p:cNvSpPr txBox="1">
            <a:spLocks noChangeArrowheads="1"/>
          </p:cNvSpPr>
          <p:nvPr/>
        </p:nvSpPr>
        <p:spPr bwMode="auto">
          <a:xfrm>
            <a:off x="1524000" y="2279650"/>
            <a:ext cx="838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b="1" dirty="0">
                <a:solidFill>
                  <a:srgbClr val="0000FF"/>
                </a:solidFill>
              </a:rPr>
              <a:t>1054</a:t>
            </a:r>
          </a:p>
        </p:txBody>
      </p:sp>
      <p:sp>
        <p:nvSpPr>
          <p:cNvPr id="21551" name="Text Box 47"/>
          <p:cNvSpPr txBox="1">
            <a:spLocks noChangeArrowheads="1"/>
          </p:cNvSpPr>
          <p:nvPr/>
        </p:nvSpPr>
        <p:spPr bwMode="auto">
          <a:xfrm>
            <a:off x="3471863" y="2262188"/>
            <a:ext cx="3505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Nhà Lý đổi tên nước là Đại Việt</a:t>
            </a:r>
          </a:p>
        </p:txBody>
      </p:sp>
      <p:sp>
        <p:nvSpPr>
          <p:cNvPr id="21552" name="Text Box 48"/>
          <p:cNvSpPr txBox="1">
            <a:spLocks noChangeArrowheads="1"/>
          </p:cNvSpPr>
          <p:nvPr/>
        </p:nvSpPr>
        <p:spPr bwMode="auto">
          <a:xfrm>
            <a:off x="1524000" y="2822575"/>
            <a:ext cx="1295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b="1">
                <a:solidFill>
                  <a:srgbClr val="0000FF"/>
                </a:solidFill>
              </a:rPr>
              <a:t>1070</a:t>
            </a:r>
          </a:p>
        </p:txBody>
      </p:sp>
      <p:sp>
        <p:nvSpPr>
          <p:cNvPr id="21554" name="Text Box 50"/>
          <p:cNvSpPr txBox="1">
            <a:spLocks noChangeArrowheads="1"/>
          </p:cNvSpPr>
          <p:nvPr/>
        </p:nvSpPr>
        <p:spPr bwMode="auto">
          <a:xfrm>
            <a:off x="3457575" y="2786063"/>
            <a:ext cx="4953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Nhà lý thành lập Văn Miếu thờ Khổng Tử</a:t>
            </a:r>
          </a:p>
        </p:txBody>
      </p:sp>
      <p:sp>
        <p:nvSpPr>
          <p:cNvPr id="21555" name="Text Box 51"/>
          <p:cNvSpPr txBox="1">
            <a:spLocks noChangeArrowheads="1"/>
          </p:cNvSpPr>
          <p:nvPr/>
        </p:nvSpPr>
        <p:spPr bwMode="auto">
          <a:xfrm>
            <a:off x="5775326" y="5319713"/>
            <a:ext cx="30638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en-US"/>
          </a:p>
        </p:txBody>
      </p:sp>
      <p:sp>
        <p:nvSpPr>
          <p:cNvPr id="21557" name="Text Box 53"/>
          <p:cNvSpPr txBox="1">
            <a:spLocks noChangeArrowheads="1"/>
          </p:cNvSpPr>
          <p:nvPr/>
        </p:nvSpPr>
        <p:spPr bwMode="auto">
          <a:xfrm>
            <a:off x="1524000" y="3332163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b="1">
                <a:solidFill>
                  <a:srgbClr val="0000FF"/>
                </a:solidFill>
              </a:rPr>
              <a:t>1075</a:t>
            </a:r>
          </a:p>
        </p:txBody>
      </p:sp>
      <p:sp>
        <p:nvSpPr>
          <p:cNvPr id="21558" name="Text Box 54"/>
          <p:cNvSpPr txBox="1">
            <a:spLocks noChangeArrowheads="1"/>
          </p:cNvSpPr>
          <p:nvPr/>
        </p:nvSpPr>
        <p:spPr bwMode="auto">
          <a:xfrm>
            <a:off x="3462338" y="3298825"/>
            <a:ext cx="5943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59" name="Text Box 55"/>
          <p:cNvSpPr txBox="1">
            <a:spLocks noChangeArrowheads="1"/>
          </p:cNvSpPr>
          <p:nvPr/>
        </p:nvSpPr>
        <p:spPr bwMode="auto">
          <a:xfrm>
            <a:off x="1524000" y="3822700"/>
            <a:ext cx="1295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b="1">
                <a:solidFill>
                  <a:srgbClr val="0000FF"/>
                </a:solidFill>
              </a:rPr>
              <a:t>1076</a:t>
            </a:r>
          </a:p>
        </p:txBody>
      </p:sp>
      <p:sp>
        <p:nvSpPr>
          <p:cNvPr id="21560" name="Text Box 56"/>
          <p:cNvSpPr txBox="1">
            <a:spLocks noChangeArrowheads="1"/>
          </p:cNvSpPr>
          <p:nvPr/>
        </p:nvSpPr>
        <p:spPr bwMode="auto">
          <a:xfrm>
            <a:off x="3462339" y="3814763"/>
            <a:ext cx="41306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Lập Quốc Tử Giám ở kinh đô</a:t>
            </a:r>
          </a:p>
        </p:txBody>
      </p:sp>
      <p:sp>
        <p:nvSpPr>
          <p:cNvPr id="21561" name="Text Box 57"/>
          <p:cNvSpPr txBox="1">
            <a:spLocks noChangeArrowheads="1"/>
          </p:cNvSpPr>
          <p:nvPr/>
        </p:nvSpPr>
        <p:spPr bwMode="auto">
          <a:xfrm>
            <a:off x="1524000" y="4427538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b="1">
                <a:solidFill>
                  <a:srgbClr val="0000FF"/>
                </a:solidFill>
              </a:rPr>
              <a:t>1077</a:t>
            </a:r>
          </a:p>
        </p:txBody>
      </p:sp>
      <p:sp>
        <p:nvSpPr>
          <p:cNvPr id="21562" name="Text Box 58"/>
          <p:cNvSpPr txBox="1">
            <a:spLocks noChangeArrowheads="1"/>
          </p:cNvSpPr>
          <p:nvPr/>
        </p:nvSpPr>
        <p:spPr bwMode="auto">
          <a:xfrm>
            <a:off x="3429000" y="4398963"/>
            <a:ext cx="823577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Tống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giành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64" name="Text Box 60"/>
          <p:cNvSpPr txBox="1">
            <a:spLocks noChangeArrowheads="1"/>
          </p:cNvSpPr>
          <p:nvPr/>
        </p:nvSpPr>
        <p:spPr bwMode="auto">
          <a:xfrm>
            <a:off x="3200400" y="5145088"/>
            <a:ext cx="3810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/>
          </a:p>
        </p:txBody>
      </p:sp>
      <p:sp>
        <p:nvSpPr>
          <p:cNvPr id="21565" name="Text Box 61"/>
          <p:cNvSpPr txBox="1">
            <a:spLocks noChangeArrowheads="1"/>
          </p:cNvSpPr>
          <p:nvPr/>
        </p:nvSpPr>
        <p:spPr bwMode="auto">
          <a:xfrm>
            <a:off x="1450974" y="4979988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b="1">
                <a:solidFill>
                  <a:srgbClr val="0000FF"/>
                </a:solidFill>
              </a:rPr>
              <a:t>1226</a:t>
            </a:r>
          </a:p>
        </p:txBody>
      </p:sp>
      <p:sp>
        <p:nvSpPr>
          <p:cNvPr id="21566" name="Text Box 62"/>
          <p:cNvSpPr txBox="1">
            <a:spLocks noChangeArrowheads="1"/>
          </p:cNvSpPr>
          <p:nvPr/>
        </p:nvSpPr>
        <p:spPr bwMode="auto">
          <a:xfrm>
            <a:off x="3429000" y="4953000"/>
            <a:ext cx="24384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Nhà Trần thành lập</a:t>
            </a:r>
          </a:p>
        </p:txBody>
      </p:sp>
      <p:sp>
        <p:nvSpPr>
          <p:cNvPr id="21567" name="Text Box 63"/>
          <p:cNvSpPr txBox="1">
            <a:spLocks noChangeArrowheads="1"/>
          </p:cNvSpPr>
          <p:nvPr/>
        </p:nvSpPr>
        <p:spPr bwMode="auto">
          <a:xfrm>
            <a:off x="1524000" y="5791201"/>
            <a:ext cx="5334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/>
          </a:p>
        </p:txBody>
      </p:sp>
      <p:sp>
        <p:nvSpPr>
          <p:cNvPr id="21568" name="Text Box 64"/>
          <p:cNvSpPr txBox="1">
            <a:spLocks noChangeArrowheads="1"/>
          </p:cNvSpPr>
          <p:nvPr/>
        </p:nvSpPr>
        <p:spPr bwMode="auto">
          <a:xfrm>
            <a:off x="3429000" y="5541963"/>
            <a:ext cx="6781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“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sp>
        <p:nvSpPr>
          <p:cNvPr id="21571" name="Rectangle 67"/>
          <p:cNvSpPr>
            <a:spLocks noChangeArrowheads="1"/>
          </p:cNvSpPr>
          <p:nvPr/>
        </p:nvSpPr>
        <p:spPr bwMode="auto">
          <a:xfrm>
            <a:off x="1490664" y="1227137"/>
            <a:ext cx="6431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b="1" dirty="0"/>
              <a:t> </a:t>
            </a:r>
            <a:r>
              <a:rPr lang="en-US" altLang="en-US" b="1" dirty="0">
                <a:solidFill>
                  <a:srgbClr val="3333FF"/>
                </a:solidFill>
              </a:rPr>
              <a:t>1010</a:t>
            </a:r>
          </a:p>
        </p:txBody>
      </p:sp>
      <p:sp>
        <p:nvSpPr>
          <p:cNvPr id="21576" name="Text Box 72"/>
          <p:cNvSpPr txBox="1">
            <a:spLocks noChangeArrowheads="1"/>
          </p:cNvSpPr>
          <p:nvPr/>
        </p:nvSpPr>
        <p:spPr bwMode="auto">
          <a:xfrm>
            <a:off x="1422399" y="5565775"/>
            <a:ext cx="762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b="1" dirty="0" smtClean="0">
                <a:solidFill>
                  <a:srgbClr val="0000FF"/>
                </a:solidFill>
              </a:rPr>
              <a:t>1341</a:t>
            </a:r>
            <a:endParaRPr lang="en-US" altLang="en-US" b="1" dirty="0">
              <a:solidFill>
                <a:srgbClr val="0000FF"/>
              </a:solidFill>
            </a:endParaRPr>
          </a:p>
        </p:txBody>
      </p:sp>
      <p:sp>
        <p:nvSpPr>
          <p:cNvPr id="21593" name="Rectangle 89"/>
          <p:cNvSpPr>
            <a:spLocks noChangeArrowheads="1"/>
          </p:cNvSpPr>
          <p:nvPr/>
        </p:nvSpPr>
        <p:spPr bwMode="auto">
          <a:xfrm>
            <a:off x="3429000" y="1219200"/>
            <a:ext cx="7239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dời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Thăng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Long.</a:t>
            </a:r>
          </a:p>
        </p:txBody>
      </p:sp>
    </p:spTree>
    <p:extLst>
      <p:ext uri="{BB962C8B-B14F-4D97-AF65-F5344CB8AC3E}">
        <p14:creationId xmlns:p14="http://schemas.microsoft.com/office/powerpoint/2010/main" val="2877148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1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animBg="1"/>
      <p:bldP spid="21547" grpId="0"/>
      <p:bldP spid="21548" grpId="0"/>
      <p:bldP spid="21549" grpId="0"/>
      <p:bldP spid="21551" grpId="0"/>
      <p:bldP spid="21552" grpId="0"/>
      <p:bldP spid="21554" grpId="0"/>
      <p:bldP spid="21557" grpId="0"/>
      <p:bldP spid="21558" grpId="0"/>
      <p:bldP spid="21559" grpId="0"/>
      <p:bldP spid="21560" grpId="0"/>
      <p:bldP spid="21561" grpId="0"/>
      <p:bldP spid="21562" grpId="0"/>
      <p:bldP spid="21565" grpId="0"/>
      <p:bldP spid="21566" grpId="0"/>
      <p:bldP spid="21568" grpId="0"/>
      <p:bldP spid="21571" grpId="0"/>
      <p:bldP spid="21576" grpId="0"/>
      <p:bldP spid="2159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ED9BD97-1E3F-673B-B369-A66422C34F34}"/>
              </a:ext>
            </a:extLst>
          </p:cNvPr>
          <p:cNvSpPr txBox="1"/>
          <p:nvPr/>
        </p:nvSpPr>
        <p:spPr>
          <a:xfrm>
            <a:off x="1536827" y="488855"/>
            <a:ext cx="9445026" cy="956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4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VẬN DỤNG</a:t>
            </a:r>
            <a:endParaRPr lang="en-US" sz="4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920BCD-9D06-0368-72C7-BF610077205F}"/>
              </a:ext>
            </a:extLst>
          </p:cNvPr>
          <p:cNvSpPr txBox="1"/>
          <p:nvPr/>
        </p:nvSpPr>
        <p:spPr>
          <a:xfrm>
            <a:off x="845060" y="2083692"/>
            <a:ext cx="1082856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internet,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7-10)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tựu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tồn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huy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nay.</a:t>
            </a:r>
          </a:p>
          <a:p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Ôn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tập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lại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kiến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thức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để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chuẩn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bị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cho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kiểm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tra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giữa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học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kì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II.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	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37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2" y="80963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771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2"/>
          <p:cNvSpPr txBox="1">
            <a:spLocks noChangeArrowheads="1"/>
          </p:cNvSpPr>
          <p:nvPr/>
        </p:nvSpPr>
        <p:spPr bwMode="auto">
          <a:xfrm>
            <a:off x="531375" y="96217"/>
            <a:ext cx="10997513" cy="646331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600" dirty="0" smtClean="0"/>
              <a:t>TIẾT 39- ÔN TẬP GIỮA KÌ 2</a:t>
            </a:r>
            <a:endParaRPr lang="en-US" altLang="en-US" sz="3600" dirty="0"/>
          </a:p>
        </p:txBody>
      </p:sp>
      <p:sp>
        <p:nvSpPr>
          <p:cNvPr id="3" name="Text Box 23"/>
          <p:cNvSpPr txBox="1">
            <a:spLocks noChangeArrowheads="1"/>
          </p:cNvSpPr>
          <p:nvPr/>
        </p:nvSpPr>
        <p:spPr bwMode="auto">
          <a:xfrm>
            <a:off x="437319" y="816911"/>
            <a:ext cx="96210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dirty="0"/>
              <a:t> </a:t>
            </a:r>
            <a:r>
              <a:rPr lang="en-US" altLang="en-US" sz="2800" dirty="0" smtClean="0"/>
              <a:t>I. </a:t>
            </a:r>
            <a:r>
              <a:rPr lang="en-US" altLang="en-US" sz="2800" u="sng" dirty="0" err="1"/>
              <a:t>Những</a:t>
            </a:r>
            <a:r>
              <a:rPr lang="en-US" altLang="en-US" sz="2800" u="sng" dirty="0"/>
              <a:t> </a:t>
            </a:r>
            <a:r>
              <a:rPr lang="en-US" altLang="en-US" sz="2800" u="sng" dirty="0" err="1"/>
              <a:t>nét</a:t>
            </a:r>
            <a:r>
              <a:rPr lang="en-US" altLang="en-US" sz="2800" u="sng" dirty="0"/>
              <a:t> </a:t>
            </a:r>
            <a:r>
              <a:rPr lang="en-US" altLang="en-US" sz="2800" u="sng" dirty="0" err="1"/>
              <a:t>khái</a:t>
            </a:r>
            <a:r>
              <a:rPr lang="en-US" altLang="en-US" sz="2800" u="sng" dirty="0"/>
              <a:t> </a:t>
            </a:r>
            <a:r>
              <a:rPr lang="en-US" altLang="en-US" sz="2800" u="sng" dirty="0" err="1"/>
              <a:t>quát</a:t>
            </a:r>
            <a:r>
              <a:rPr lang="en-US" altLang="en-US" sz="2800" u="sng" dirty="0"/>
              <a:t> </a:t>
            </a:r>
            <a:r>
              <a:rPr lang="en-US" altLang="en-US" sz="2800" u="sng" dirty="0" err="1"/>
              <a:t>về</a:t>
            </a:r>
            <a:r>
              <a:rPr lang="en-US" altLang="en-US" sz="2800" u="sng" dirty="0"/>
              <a:t> </a:t>
            </a:r>
            <a:r>
              <a:rPr lang="en-US" altLang="en-US" sz="2800" u="sng" dirty="0" err="1"/>
              <a:t>thời</a:t>
            </a:r>
            <a:r>
              <a:rPr lang="en-US" altLang="en-US" sz="2800" u="sng" dirty="0"/>
              <a:t> </a:t>
            </a:r>
            <a:r>
              <a:rPr lang="en-US" altLang="en-US" sz="2800" u="sng" dirty="0" smtClean="0"/>
              <a:t> </a:t>
            </a:r>
            <a:r>
              <a:rPr lang="en-US" altLang="en-US" sz="2800" u="sng" dirty="0" err="1" smtClean="0"/>
              <a:t>Ngô</a:t>
            </a:r>
            <a:r>
              <a:rPr lang="en-US" altLang="en-US" sz="2800" u="sng" dirty="0" smtClean="0"/>
              <a:t>- </a:t>
            </a:r>
            <a:r>
              <a:rPr lang="en-US" altLang="en-US" sz="2800" u="sng" dirty="0" err="1" smtClean="0"/>
              <a:t>Đinh</a:t>
            </a:r>
            <a:r>
              <a:rPr lang="en-US" altLang="en-US" sz="2800" u="sng" dirty="0" smtClean="0"/>
              <a:t>- </a:t>
            </a:r>
            <a:r>
              <a:rPr lang="en-US" altLang="en-US" sz="2800" u="sng" dirty="0" err="1" smtClean="0"/>
              <a:t>Tiền</a:t>
            </a:r>
            <a:r>
              <a:rPr lang="en-US" altLang="en-US" sz="2800" u="sng" dirty="0" smtClean="0"/>
              <a:t> </a:t>
            </a:r>
            <a:r>
              <a:rPr lang="en-US" altLang="en-US" sz="2800" u="sng" dirty="0" err="1" smtClean="0"/>
              <a:t>Lê</a:t>
            </a:r>
            <a:r>
              <a:rPr lang="en-US" altLang="en-US" sz="2800" u="sng" dirty="0" smtClean="0"/>
              <a:t>- </a:t>
            </a:r>
            <a:r>
              <a:rPr lang="en-US" altLang="en-US" sz="2800" u="sng" dirty="0" err="1" smtClean="0"/>
              <a:t>Lý</a:t>
            </a:r>
            <a:r>
              <a:rPr lang="en-US" altLang="en-US" sz="2800" u="sng" dirty="0" smtClean="0"/>
              <a:t>- </a:t>
            </a:r>
            <a:r>
              <a:rPr lang="en-US" altLang="en-US" sz="2800" u="sng" dirty="0" err="1" smtClean="0"/>
              <a:t>Trần</a:t>
            </a:r>
            <a:endParaRPr lang="en-US" altLang="en-US" sz="28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0645879" y="816911"/>
            <a:ext cx="86497" cy="5538226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7542643" y="3736020"/>
            <a:ext cx="4535059" cy="3281623"/>
            <a:chOff x="-904249" y="3651929"/>
            <a:chExt cx="8908661" cy="5837937"/>
          </a:xfrm>
        </p:grpSpPr>
        <p:sp>
          <p:nvSpPr>
            <p:cNvPr id="8" name="Cloud Callout 7"/>
            <p:cNvSpPr/>
            <p:nvPr/>
          </p:nvSpPr>
          <p:spPr>
            <a:xfrm>
              <a:off x="876926" y="3651929"/>
              <a:ext cx="7127486" cy="5653062"/>
            </a:xfrm>
            <a:prstGeom prst="cloudCallout">
              <a:avLst>
                <a:gd name="adj1" fmla="val -43251"/>
                <a:gd name="adj2" fmla="val 71905"/>
              </a:avLst>
            </a:prstGeom>
            <a:solidFill>
              <a:srgbClr val="00B050"/>
            </a:solidFill>
            <a:ln>
              <a:noFill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800" b="1" kern="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Nêu</a:t>
              </a:r>
              <a:r>
                <a:rPr lang="en-US" sz="2800" b="1" kern="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kern="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thời</a:t>
              </a:r>
              <a:r>
                <a:rPr lang="en-US" sz="2800" b="1" kern="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kern="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gian</a:t>
              </a:r>
              <a:r>
                <a:rPr lang="en-US" sz="2800" b="1" kern="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kern="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tồn</a:t>
              </a:r>
              <a:r>
                <a:rPr lang="en-US" sz="2800" b="1" kern="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kern="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tại</a:t>
              </a:r>
              <a:r>
                <a:rPr lang="en-US" sz="2800" b="1" kern="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800" b="1" kern="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tên</a:t>
              </a:r>
              <a:r>
                <a:rPr lang="en-US" sz="2800" b="1" kern="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kern="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nước</a:t>
              </a:r>
              <a:r>
                <a:rPr lang="en-US" sz="2800" b="1" kern="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ở </a:t>
              </a:r>
              <a:r>
                <a:rPr lang="en-US" sz="2800" b="1" kern="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triều</a:t>
              </a:r>
              <a:r>
                <a:rPr lang="en-US" sz="2800" b="1" kern="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kern="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đại</a:t>
              </a:r>
              <a:r>
                <a:rPr lang="en-US" sz="2800" b="1" kern="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kern="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Ngô</a:t>
              </a:r>
              <a:r>
                <a:rPr lang="en-US" sz="2800" b="1" kern="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800" b="1" kern="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Đinh</a:t>
              </a:r>
              <a:r>
                <a:rPr lang="en-US" sz="2800" b="1" kern="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800" b="1" kern="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Tiền</a:t>
              </a:r>
              <a:r>
                <a:rPr lang="en-US" sz="2800" b="1" kern="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kern="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Lê</a:t>
              </a:r>
              <a:r>
                <a:rPr lang="en-US" sz="2800" b="1" kern="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800" b="1" kern="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Lý</a:t>
              </a:r>
              <a:r>
                <a:rPr lang="en-US" sz="2800" b="1" kern="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800" b="1" kern="0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Trần</a:t>
              </a:r>
              <a:r>
                <a:rPr lang="en-US" sz="2800" b="1" kern="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9" name="Picture 18" descr="Cau hoi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904249" y="7927302"/>
              <a:ext cx="1781175" cy="1562564"/>
            </a:xfrm>
            <a:prstGeom prst="ellipse">
              <a:avLst/>
            </a:prstGeom>
            <a:ln w="190500" cap="rnd">
              <a:solidFill>
                <a:srgbClr val="C8C6BD"/>
              </a:solidFill>
              <a:prstDash val="solid"/>
            </a:ln>
            <a:effectLst>
              <a:outerShdw blurRad="127000" algn="bl" rotWithShape="0">
                <a:srgbClr val="000000"/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</p:grpSp>
      <p:sp>
        <p:nvSpPr>
          <p:cNvPr id="10" name="Text Box 42"/>
          <p:cNvSpPr txBox="1">
            <a:spLocks noChangeArrowheads="1"/>
          </p:cNvSpPr>
          <p:nvPr/>
        </p:nvSpPr>
        <p:spPr bwMode="auto">
          <a:xfrm>
            <a:off x="443596" y="1448884"/>
            <a:ext cx="240356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dirty="0"/>
              <a:t>1. </a:t>
            </a:r>
            <a:r>
              <a:rPr lang="en-US" altLang="en-US" sz="2800" dirty="0" err="1" smtClean="0"/>
              <a:t>Thời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Ngô</a:t>
            </a:r>
            <a:r>
              <a:rPr lang="en-US" altLang="en-US" sz="2800" dirty="0" smtClean="0"/>
              <a:t>:</a:t>
            </a:r>
            <a:endParaRPr lang="en-US" altLang="en-US" sz="2800" dirty="0"/>
          </a:p>
        </p:txBody>
      </p:sp>
      <p:sp>
        <p:nvSpPr>
          <p:cNvPr id="11" name="Text Box 53"/>
          <p:cNvSpPr txBox="1">
            <a:spLocks noChangeArrowheads="1"/>
          </p:cNvSpPr>
          <p:nvPr/>
        </p:nvSpPr>
        <p:spPr bwMode="auto">
          <a:xfrm>
            <a:off x="3047316" y="1440686"/>
            <a:ext cx="51150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dirty="0" smtClean="0"/>
              <a:t>939- 965 </a:t>
            </a:r>
            <a:r>
              <a:rPr lang="en-US" altLang="en-US" sz="2800" dirty="0" err="1" smtClean="0"/>
              <a:t>tên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nước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Vạn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Xuân</a:t>
            </a:r>
            <a:endParaRPr lang="en-US" altLang="en-US" sz="2800" dirty="0"/>
          </a:p>
        </p:txBody>
      </p:sp>
      <p:sp>
        <p:nvSpPr>
          <p:cNvPr id="12" name="Text Box 44"/>
          <p:cNvSpPr txBox="1">
            <a:spLocks noChangeArrowheads="1"/>
          </p:cNvSpPr>
          <p:nvPr/>
        </p:nvSpPr>
        <p:spPr bwMode="auto">
          <a:xfrm>
            <a:off x="439206" y="2091713"/>
            <a:ext cx="22293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dirty="0"/>
              <a:t>2</a:t>
            </a:r>
            <a:r>
              <a:rPr lang="en-US" altLang="en-US" sz="2800" dirty="0" smtClean="0"/>
              <a:t>. </a:t>
            </a:r>
            <a:r>
              <a:rPr lang="en-US" altLang="en-US" sz="2800" dirty="0" err="1" smtClean="0"/>
              <a:t>Thời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Đinh</a:t>
            </a:r>
            <a:r>
              <a:rPr lang="en-US" altLang="en-US" sz="2800" dirty="0" smtClean="0"/>
              <a:t> </a:t>
            </a:r>
            <a:endParaRPr lang="en-US" altLang="en-US" sz="2800" dirty="0"/>
          </a:p>
        </p:txBody>
      </p:sp>
      <p:sp>
        <p:nvSpPr>
          <p:cNvPr id="14" name="Rectangle 50"/>
          <p:cNvSpPr>
            <a:spLocks noChangeArrowheads="1"/>
          </p:cNvSpPr>
          <p:nvPr/>
        </p:nvSpPr>
        <p:spPr bwMode="auto">
          <a:xfrm>
            <a:off x="437319" y="2843295"/>
            <a:ext cx="260999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400" dirty="0"/>
              <a:t>3. </a:t>
            </a:r>
            <a:r>
              <a:rPr lang="en-US" altLang="en-US" sz="2800" dirty="0" err="1" smtClean="0"/>
              <a:t>Thời</a:t>
            </a:r>
            <a:r>
              <a:rPr lang="en-US" altLang="en-US" sz="2400" dirty="0" smtClean="0"/>
              <a:t> </a:t>
            </a:r>
            <a:r>
              <a:rPr lang="en-US" altLang="en-US" sz="2800" dirty="0" err="1" smtClean="0"/>
              <a:t>Tiền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Lê</a:t>
            </a:r>
            <a:endParaRPr lang="en-US" altLang="en-US" sz="2400" dirty="0"/>
          </a:p>
        </p:txBody>
      </p:sp>
      <p:sp>
        <p:nvSpPr>
          <p:cNvPr id="16" name="Rectangle 50"/>
          <p:cNvSpPr>
            <a:spLocks noChangeArrowheads="1"/>
          </p:cNvSpPr>
          <p:nvPr/>
        </p:nvSpPr>
        <p:spPr bwMode="auto">
          <a:xfrm>
            <a:off x="483754" y="3474410"/>
            <a:ext cx="227339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dirty="0" smtClean="0"/>
              <a:t>4. </a:t>
            </a:r>
            <a:r>
              <a:rPr lang="en-US" altLang="en-US" sz="2800" dirty="0" err="1" smtClean="0"/>
              <a:t>Nhà</a:t>
            </a:r>
            <a:r>
              <a:rPr lang="en-US" altLang="en-US" sz="2800" dirty="0" smtClean="0"/>
              <a:t> </a:t>
            </a:r>
            <a:r>
              <a:rPr lang="en-US" altLang="en-US" sz="2800" dirty="0" err="1"/>
              <a:t>Lý</a:t>
            </a:r>
            <a:r>
              <a:rPr lang="en-US" altLang="en-US" sz="2800" dirty="0" smtClean="0"/>
              <a:t>:</a:t>
            </a:r>
            <a:endParaRPr lang="en-US" altLang="en-US" sz="2800" dirty="0"/>
          </a:p>
        </p:txBody>
      </p:sp>
      <p:sp>
        <p:nvSpPr>
          <p:cNvPr id="17" name="Text Box 53"/>
          <p:cNvSpPr txBox="1">
            <a:spLocks noChangeArrowheads="1"/>
          </p:cNvSpPr>
          <p:nvPr/>
        </p:nvSpPr>
        <p:spPr bwMode="auto">
          <a:xfrm>
            <a:off x="3179627" y="2107870"/>
            <a:ext cx="56375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dirty="0" smtClean="0"/>
              <a:t>968-980 </a:t>
            </a:r>
            <a:r>
              <a:rPr lang="en-US" altLang="en-US" sz="2800" dirty="0" err="1" smtClean="0"/>
              <a:t>tên</a:t>
            </a:r>
            <a:r>
              <a:rPr lang="en-US" altLang="en-US" sz="2800" dirty="0" smtClean="0"/>
              <a:t> </a:t>
            </a:r>
            <a:r>
              <a:rPr lang="en-US" altLang="en-US" sz="2800" dirty="0" err="1"/>
              <a:t>nước</a:t>
            </a:r>
            <a:r>
              <a:rPr lang="en-US" altLang="en-US" sz="2800" dirty="0"/>
              <a:t> </a:t>
            </a:r>
            <a:r>
              <a:rPr lang="en-US" altLang="en-US" sz="2800" dirty="0" err="1"/>
              <a:t>Đại</a:t>
            </a:r>
            <a:r>
              <a:rPr lang="en-US" altLang="en-US" sz="2800" dirty="0"/>
              <a:t> </a:t>
            </a:r>
            <a:r>
              <a:rPr lang="en-US" altLang="en-US" sz="2800" dirty="0" err="1"/>
              <a:t>Cồ</a:t>
            </a:r>
            <a:r>
              <a:rPr lang="en-US" altLang="en-US" sz="2800" dirty="0"/>
              <a:t> </a:t>
            </a:r>
            <a:r>
              <a:rPr lang="en-US" altLang="en-US" sz="2800" dirty="0" err="1" smtClean="0"/>
              <a:t>Việt</a:t>
            </a:r>
            <a:endParaRPr lang="en-US" altLang="en-US" sz="2800" dirty="0"/>
          </a:p>
        </p:txBody>
      </p:sp>
      <p:sp>
        <p:nvSpPr>
          <p:cNvPr id="18" name="Text Box 53"/>
          <p:cNvSpPr txBox="1">
            <a:spLocks noChangeArrowheads="1"/>
          </p:cNvSpPr>
          <p:nvPr/>
        </p:nvSpPr>
        <p:spPr bwMode="auto">
          <a:xfrm>
            <a:off x="3179627" y="2847719"/>
            <a:ext cx="503896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dirty="0" smtClean="0"/>
              <a:t>980-1010 </a:t>
            </a:r>
            <a:r>
              <a:rPr lang="en-US" altLang="en-US" sz="2800" dirty="0" err="1" smtClean="0"/>
              <a:t>tên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nước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Đại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Cồ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Việt</a:t>
            </a:r>
            <a:endParaRPr lang="en-US" altLang="en-US" sz="2800" dirty="0"/>
          </a:p>
        </p:txBody>
      </p:sp>
      <p:sp>
        <p:nvSpPr>
          <p:cNvPr id="20" name="Text Box 53"/>
          <p:cNvSpPr txBox="1">
            <a:spLocks noChangeArrowheads="1"/>
          </p:cNvSpPr>
          <p:nvPr/>
        </p:nvSpPr>
        <p:spPr bwMode="auto">
          <a:xfrm>
            <a:off x="3160712" y="3492047"/>
            <a:ext cx="528865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smtClean="0"/>
              <a:t>1010 </a:t>
            </a:r>
            <a:r>
              <a:rPr lang="en-US" altLang="en-US" sz="2800" dirty="0"/>
              <a:t>– </a:t>
            </a:r>
            <a:r>
              <a:rPr lang="en-US" altLang="en-US" sz="2800" dirty="0" smtClean="0"/>
              <a:t>1225 </a:t>
            </a:r>
            <a:r>
              <a:rPr lang="en-US" altLang="en-US" sz="2800" dirty="0" err="1" smtClean="0"/>
              <a:t>tên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nước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Đại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Việt</a:t>
            </a:r>
            <a:r>
              <a:rPr lang="en-US" altLang="en-US" sz="2800" dirty="0" smtClean="0"/>
              <a:t>.</a:t>
            </a:r>
            <a:endParaRPr lang="en-US" altLang="en-US" sz="2800" dirty="0"/>
          </a:p>
        </p:txBody>
      </p:sp>
      <p:sp>
        <p:nvSpPr>
          <p:cNvPr id="21" name="Rectangle 50"/>
          <p:cNvSpPr>
            <a:spLocks noChangeArrowheads="1"/>
          </p:cNvSpPr>
          <p:nvPr/>
        </p:nvSpPr>
        <p:spPr bwMode="auto">
          <a:xfrm>
            <a:off x="483754" y="4192417"/>
            <a:ext cx="22110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dirty="0"/>
              <a:t>5</a:t>
            </a:r>
            <a:r>
              <a:rPr lang="en-US" altLang="en-US" sz="2800" dirty="0" smtClean="0"/>
              <a:t>. </a:t>
            </a:r>
            <a:r>
              <a:rPr lang="en-US" altLang="en-US" sz="2800" dirty="0" err="1" smtClean="0"/>
              <a:t>Nhà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Trần</a:t>
            </a:r>
            <a:r>
              <a:rPr lang="en-US" altLang="en-US" sz="2800" dirty="0" smtClean="0"/>
              <a:t>:</a:t>
            </a:r>
            <a:endParaRPr lang="en-US" altLang="en-US" sz="2800" dirty="0"/>
          </a:p>
        </p:txBody>
      </p:sp>
      <p:sp>
        <p:nvSpPr>
          <p:cNvPr id="22" name="Text Box 53"/>
          <p:cNvSpPr txBox="1">
            <a:spLocks noChangeArrowheads="1"/>
          </p:cNvSpPr>
          <p:nvPr/>
        </p:nvSpPr>
        <p:spPr bwMode="auto">
          <a:xfrm>
            <a:off x="3160711" y="4171342"/>
            <a:ext cx="528865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dirty="0" smtClean="0"/>
              <a:t>1226 </a:t>
            </a:r>
            <a:r>
              <a:rPr lang="en-US" altLang="en-US" sz="2800" dirty="0"/>
              <a:t>– </a:t>
            </a:r>
            <a:r>
              <a:rPr lang="en-US" altLang="en-US" sz="2800" dirty="0" smtClean="0"/>
              <a:t>1400 </a:t>
            </a:r>
            <a:r>
              <a:rPr lang="en-US" altLang="en-US" sz="2800" dirty="0" err="1" smtClean="0"/>
              <a:t>tên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nước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Đại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Việt</a:t>
            </a:r>
            <a:r>
              <a:rPr lang="en-US" altLang="en-US" sz="2800" dirty="0" smtClean="0"/>
              <a:t>.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7036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4"/>
          <p:cNvSpPr>
            <a:spLocks noChangeArrowheads="1"/>
          </p:cNvSpPr>
          <p:nvPr/>
        </p:nvSpPr>
        <p:spPr bwMode="auto">
          <a:xfrm>
            <a:off x="680149" y="634794"/>
            <a:ext cx="84936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775438" y="2001061"/>
            <a:ext cx="105875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000" dirty="0">
                <a:solidFill>
                  <a:srgbClr val="FF9900"/>
                </a:solidFill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1009 – 1225 </a:t>
            </a:r>
            <a:r>
              <a:rPr lang="en-US" altLang="en-US" sz="2800" dirty="0" smtClean="0"/>
              <a:t>)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531375" y="96217"/>
            <a:ext cx="10997513" cy="58477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200" dirty="0" smtClean="0"/>
              <a:t>TIẾT 39- ÔN TẬP GIỮA KÌ 2</a:t>
            </a:r>
            <a:endParaRPr lang="en-US" alt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775438" y="1250258"/>
            <a:ext cx="10925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( 939- 1009)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763953" y="2757021"/>
            <a:ext cx="1076493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321534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13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4"/>
          <p:cNvSpPr>
            <a:spLocks noChangeArrowheads="1"/>
          </p:cNvSpPr>
          <p:nvPr/>
        </p:nvSpPr>
        <p:spPr bwMode="auto">
          <a:xfrm>
            <a:off x="680149" y="634794"/>
            <a:ext cx="84936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531375" y="96217"/>
            <a:ext cx="10997513" cy="58477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200" dirty="0" smtClean="0"/>
              <a:t>TIẾT 39- ÔN TẬP GIỮA KÌ 2</a:t>
            </a:r>
            <a:endParaRPr lang="en-US" alt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775438" y="1250258"/>
            <a:ext cx="10925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( 939- 1009)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314830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13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214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619" y="155813"/>
            <a:ext cx="10515600" cy="679269"/>
          </a:xfrm>
        </p:spPr>
        <p:txBody>
          <a:bodyPr>
            <a:normAutofit fontScale="90000"/>
          </a:bodyPr>
          <a:lstStyle/>
          <a:p>
            <a:r>
              <a:rPr lang="vi-VN" sz="3100" b="1" dirty="0" smtClean="0"/>
              <a:t/>
            </a:r>
            <a:br>
              <a:rPr lang="vi-VN" sz="3100" b="1" dirty="0" smtClean="0"/>
            </a:br>
            <a:r>
              <a:rPr lang="vi-VN" sz="3100" dirty="0" smtClean="0"/>
              <a:t>So sánh tổ chức chính quyền thời Đinh và Tiền Lê với thời Ngô?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7053362"/>
              </p:ext>
            </p:extLst>
          </p:nvPr>
        </p:nvGraphicFramePr>
        <p:xfrm>
          <a:off x="724922" y="2039502"/>
          <a:ext cx="10515600" cy="36593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04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13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692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27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latin typeface="Times New Roman"/>
                          <a:ea typeface="Times New Roman"/>
                          <a:cs typeface="Times New Roman"/>
                        </a:rPr>
                        <a:t>Ngô</a:t>
                      </a:r>
                      <a:endParaRPr lang="en-US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latin typeface="Times New Roman"/>
                          <a:ea typeface="Times New Roman"/>
                          <a:cs typeface="Times New Roman"/>
                        </a:rPr>
                        <a:t>Đinh</a:t>
                      </a:r>
                      <a:endParaRPr lang="en-US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latin typeface="Times New Roman"/>
                          <a:ea typeface="Times New Roman"/>
                          <a:cs typeface="Times New Roman"/>
                        </a:rPr>
                        <a:t>Tiền Lê</a:t>
                      </a:r>
                      <a:endParaRPr lang="en-US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6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Khác</a:t>
                      </a:r>
                      <a:endParaRPr lang="en-US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latin typeface="+mj-lt"/>
                          <a:ea typeface="Times New Roman"/>
                          <a:cs typeface="Times New Roman"/>
                        </a:rPr>
                        <a:t>Dưới vua có quan văn, quan võ.</a:t>
                      </a:r>
                      <a:endParaRPr lang="en-US" sz="2400" dirty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latin typeface="+mj-lt"/>
                          <a:ea typeface="Times New Roman"/>
                          <a:cs typeface="Times New Roman"/>
                        </a:rPr>
                        <a:t>Ở địa phương: giao các tướng lĩnh trấn giữa các châu quan trọng.</a:t>
                      </a:r>
                      <a:endParaRPr lang="en-US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latin typeface="+mj-lt"/>
                          <a:ea typeface="Times New Roman"/>
                          <a:cs typeface="Times New Roman"/>
                        </a:rPr>
                        <a:t>Dưới vua có </a:t>
                      </a:r>
                      <a:r>
                        <a:rPr lang="en-US" sz="2400" dirty="0" smtClean="0">
                          <a:latin typeface="+mj-lt"/>
                          <a:ea typeface="Times New Roman"/>
                          <a:cs typeface="Times New Roman"/>
                        </a:rPr>
                        <a:t>b</a:t>
                      </a:r>
                      <a:r>
                        <a:rPr lang="vi-VN" sz="2400" dirty="0" smtClean="0">
                          <a:latin typeface="+mj-lt"/>
                          <a:ea typeface="Times New Roman"/>
                          <a:cs typeface="Times New Roman"/>
                        </a:rPr>
                        <a:t>an </a:t>
                      </a:r>
                      <a:r>
                        <a:rPr lang="en-US" sz="2400" dirty="0" smtClean="0">
                          <a:latin typeface="+mj-lt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vi-VN" sz="2400" dirty="0" smtClean="0">
                          <a:latin typeface="+mj-lt"/>
                          <a:ea typeface="Times New Roman"/>
                          <a:cs typeface="Times New Roman"/>
                        </a:rPr>
                        <a:t>ăn</a:t>
                      </a:r>
                      <a:r>
                        <a:rPr lang="vi-VN" sz="2400" dirty="0">
                          <a:latin typeface="+mj-lt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400" dirty="0" smtClean="0">
                          <a:latin typeface="+mj-lt"/>
                          <a:ea typeface="Times New Roman"/>
                          <a:cs typeface="Times New Roman"/>
                        </a:rPr>
                        <a:t>b</a:t>
                      </a:r>
                      <a:r>
                        <a:rPr lang="vi-VN" sz="2400" dirty="0" smtClean="0">
                          <a:latin typeface="+mj-lt"/>
                          <a:ea typeface="Times New Roman"/>
                          <a:cs typeface="Times New Roman"/>
                        </a:rPr>
                        <a:t>an </a:t>
                      </a:r>
                      <a:r>
                        <a:rPr lang="en-US" sz="2400" dirty="0" smtClean="0">
                          <a:latin typeface="+mj-lt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vi-VN" sz="2400" dirty="0" smtClean="0">
                          <a:latin typeface="+mj-lt"/>
                          <a:ea typeface="Times New Roman"/>
                          <a:cs typeface="Times New Roman"/>
                        </a:rPr>
                        <a:t>õ</a:t>
                      </a:r>
                      <a:r>
                        <a:rPr lang="vi-VN" sz="2400" dirty="0">
                          <a:latin typeface="+mj-lt"/>
                          <a:ea typeface="Times New Roman"/>
                          <a:cs typeface="Times New Roman"/>
                        </a:rPr>
                        <a:t>, cao tăng.</a:t>
                      </a:r>
                      <a:endParaRPr lang="en-US" sz="2400" dirty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latin typeface="+mj-lt"/>
                          <a:ea typeface="Times New Roman"/>
                          <a:cs typeface="Times New Roman"/>
                        </a:rPr>
                        <a:t>Ở địa phương: chia thành đạo (châu), giáp, xã.</a:t>
                      </a:r>
                      <a:endParaRPr lang="en-US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latin typeface="+mj-lt"/>
                          <a:ea typeface="Times New Roman"/>
                          <a:cs typeface="Times New Roman"/>
                        </a:rPr>
                        <a:t>Dưới vua có thái sư, đại sư và quan lại: quan văn, quan võ.</a:t>
                      </a:r>
                      <a:endParaRPr lang="en-US" sz="2400" dirty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vi-VN" sz="2400" dirty="0">
                          <a:latin typeface="+mj-lt"/>
                          <a:ea typeface="Times New Roman"/>
                          <a:cs typeface="Times New Roman"/>
                        </a:rPr>
                        <a:t>Ở địa phương:</a:t>
                      </a:r>
                      <a:endParaRPr lang="en-US" sz="2400" dirty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latin typeface="+mj-lt"/>
                          <a:ea typeface="Times New Roman"/>
                          <a:cs typeface="Times New Roman"/>
                        </a:rPr>
                        <a:t>- Cả nước được chia thành 10 lộ.</a:t>
                      </a:r>
                      <a:br>
                        <a:rPr lang="vi-VN" sz="2400" dirty="0">
                          <a:latin typeface="+mj-lt"/>
                          <a:ea typeface="Times New Roman"/>
                          <a:cs typeface="Times New Roman"/>
                        </a:rPr>
                      </a:br>
                      <a:r>
                        <a:rPr lang="vi-VN" sz="2400" dirty="0">
                          <a:latin typeface="+mj-lt"/>
                          <a:ea typeface="Times New Roman"/>
                          <a:cs typeface="Times New Roman"/>
                        </a:rPr>
                        <a:t>- Dưới lộ là phủ, châu, giáp, đơn vị cấp cơ sở là xã.</a:t>
                      </a:r>
                      <a:endParaRPr lang="en-US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24922" y="5804534"/>
            <a:ext cx="10411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vi-VN" sz="2400" dirty="0" smtClean="0">
                <a:latin typeface="+mj-lt"/>
              </a:rPr>
              <a:t>Tổ chức bộ máy nhà nước thời Đinh – Tiền Lê hoàn thiện, chặt chẽ và quy củ hơn.</a:t>
            </a:r>
          </a:p>
          <a:p>
            <a:r>
              <a:rPr lang="vi-VN" sz="2400" dirty="0" smtClean="0">
                <a:latin typeface="+mj-lt"/>
              </a:rPr>
              <a:t>=&gt; Bộ máy nhà nước quân chủ chuyên chế trung ương tập quyền cao độ.</a:t>
            </a:r>
            <a:endParaRPr lang="en-US" sz="2400" dirty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3620" y="835082"/>
            <a:ext cx="109381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quyền trung ương do vua đứng đầu, nắm mọi quyền hành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89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2"/>
          <p:cNvSpPr txBox="1">
            <a:spLocks noChangeArrowheads="1"/>
          </p:cNvSpPr>
          <p:nvPr/>
        </p:nvSpPr>
        <p:spPr bwMode="auto">
          <a:xfrm>
            <a:off x="531375" y="96217"/>
            <a:ext cx="10997513" cy="58477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200" dirty="0" smtClean="0"/>
              <a:t>TIẾT 39- ÔN TẬP GIỮA KÌ 2</a:t>
            </a:r>
            <a:endParaRPr lang="en-US" altLang="en-US" sz="3200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96012" y="990604"/>
            <a:ext cx="105875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600" dirty="0">
                <a:solidFill>
                  <a:srgbClr val="FF9900"/>
                </a:solidFill>
              </a:rPr>
              <a:t> 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(1009 – 1225 </a:t>
            </a:r>
            <a:r>
              <a:rPr lang="en-US" altLang="en-US" sz="3600" dirty="0" smtClean="0"/>
              <a:t>)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96012" y="2301953"/>
            <a:ext cx="103909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sánh và cho biết tổ chức nhà nước thời Lý có điểm gì khác so với thời Đinh - Tiền Lê. Qua đó chứng tỏ điều gì về tổ chức nhà nước thời Lý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Đếm ngược 3 phút có tiếng">
            <a:hlinkClick r:id="" action="ppaction://media"/>
            <a:extLst>
              <a:ext uri="{FF2B5EF4-FFF2-40B4-BE49-F238E27FC236}">
                <a16:creationId xmlns:a16="http://schemas.microsoft.com/office/drawing/2014/main" id="{7E6AD55D-97CB-A0F1-A53E-4E0BB1B1296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17164" y="4397272"/>
            <a:ext cx="2244436" cy="901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47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913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6673663"/>
              </p:ext>
            </p:extLst>
          </p:nvPr>
        </p:nvGraphicFramePr>
        <p:xfrm>
          <a:off x="193965" y="1301396"/>
          <a:ext cx="11841019" cy="4166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9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4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952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12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9413">
                <a:tc>
                  <a:txBody>
                    <a:bodyPr/>
                    <a:lstStyle/>
                    <a:p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Đinh</a:t>
                      </a:r>
                      <a:endParaRPr lang="en-US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Tiền Lê</a:t>
                      </a:r>
                      <a:endParaRPr lang="en-US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Lý</a:t>
                      </a:r>
                      <a:endParaRPr lang="en-US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71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Khác</a:t>
                      </a:r>
                      <a:endParaRPr lang="en-US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 </a:t>
                      </a:r>
                      <a:r>
                        <a:rPr lang="vi-VN" sz="280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Dưới </a:t>
                      </a:r>
                      <a:r>
                        <a:rPr lang="vi-VN" sz="2800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vua có </a:t>
                      </a:r>
                      <a:r>
                        <a:rPr lang="en-US" sz="280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</a:t>
                      </a:r>
                      <a:r>
                        <a:rPr lang="vi-VN" sz="280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an </a:t>
                      </a:r>
                      <a:r>
                        <a:rPr lang="vi-VN" sz="2800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văn, </a:t>
                      </a:r>
                      <a:r>
                        <a:rPr lang="en-US" sz="280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</a:t>
                      </a:r>
                      <a:r>
                        <a:rPr lang="vi-VN" sz="280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an </a:t>
                      </a:r>
                      <a:r>
                        <a:rPr lang="vi-VN" sz="2800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võ, cao tăng.</a:t>
                      </a:r>
                      <a:endParaRPr lang="en-US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 </a:t>
                      </a:r>
                      <a:r>
                        <a:rPr lang="vi-VN" sz="280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Ở </a:t>
                      </a:r>
                      <a:r>
                        <a:rPr lang="vi-VN" sz="2800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địa phương: chia thành đạo (châu), giáp, xã.</a:t>
                      </a:r>
                      <a:endParaRPr lang="en-US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 </a:t>
                      </a:r>
                      <a:r>
                        <a:rPr lang="vi-VN" sz="280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Dưới </a:t>
                      </a:r>
                      <a:r>
                        <a:rPr lang="vi-VN" sz="2800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vua có thái sư, đại sư và quan lại: quan văn, quan võ.</a:t>
                      </a:r>
                      <a:endParaRPr lang="en-US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 </a:t>
                      </a:r>
                      <a:r>
                        <a:rPr lang="vi-VN" sz="280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Ở </a:t>
                      </a:r>
                      <a:r>
                        <a:rPr lang="vi-VN" sz="2800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địa phương: chia thành lộ,phủ (châu), giáp.</a:t>
                      </a:r>
                      <a:endParaRPr lang="en-US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</a:t>
                      </a:r>
                      <a:r>
                        <a:rPr lang="en-US" sz="2800" baseline="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vi-VN" sz="280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Dưới </a:t>
                      </a:r>
                      <a:r>
                        <a:rPr lang="vi-VN" sz="2800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vua có quan văn, quan võ.</a:t>
                      </a:r>
                      <a:endParaRPr lang="en-US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en-US" sz="280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 </a:t>
                      </a:r>
                      <a:r>
                        <a:rPr lang="vi-VN" sz="2800" dirty="0" smtClean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Ở </a:t>
                      </a:r>
                      <a:r>
                        <a:rPr lang="vi-VN" sz="2800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địa phương</a:t>
                      </a:r>
                      <a:endParaRPr lang="en-US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vi-VN" sz="2800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Chia cả nước thành 25 lộ, phủ.</a:t>
                      </a:r>
                      <a:endParaRPr lang="en-US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Dưới có hương, huyện, đơn vị cơ sở là xã.</a:t>
                      </a:r>
                      <a:endParaRPr lang="en-US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93965" y="5786827"/>
            <a:ext cx="119149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>
                <a:latin typeface="+mj-lt"/>
              </a:rPr>
              <a:t>-&gt; Tổ chức bộ máy nhà nước ngày càng chặt chẽ, quyền lực của vua càng ngày lớn mạnh.</a:t>
            </a:r>
            <a:endParaRPr lang="en-US" sz="2800" dirty="0" smtClean="0">
              <a:latin typeface="+mj-lt"/>
            </a:endParaRPr>
          </a:p>
          <a:p>
            <a:endParaRPr 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369454" y="224177"/>
            <a:ext cx="112314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quyền trung ương do vua đứng đầu, nắm mọi quyền hành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36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6504</TotalTime>
  <Words>1769</Words>
  <Application>Microsoft Office PowerPoint</Application>
  <PresentationFormat>Widescreen</PresentationFormat>
  <Paragraphs>192</Paragraphs>
  <Slides>25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SimSun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So sánh tổ chức chính quyền thời Đinh và Tiền Lê với thời Ngô?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257</cp:revision>
  <dcterms:created xsi:type="dcterms:W3CDTF">2023-02-12T08:49:58Z</dcterms:created>
  <dcterms:modified xsi:type="dcterms:W3CDTF">2024-03-11T12:56:16Z</dcterms:modified>
</cp:coreProperties>
</file>