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tiff" ContentType="image/tiff"/>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0"/>
  </p:notesMasterIdLst>
  <p:sldIdLst>
    <p:sldId id="279" r:id="rId2"/>
    <p:sldId id="294" r:id="rId3"/>
    <p:sldId id="295" r:id="rId4"/>
    <p:sldId id="296" r:id="rId5"/>
    <p:sldId id="257" r:id="rId6"/>
    <p:sldId id="281" r:id="rId7"/>
    <p:sldId id="258" r:id="rId8"/>
    <p:sldId id="292" r:id="rId9"/>
    <p:sldId id="260" r:id="rId10"/>
    <p:sldId id="290" r:id="rId11"/>
    <p:sldId id="299" r:id="rId12"/>
    <p:sldId id="300" r:id="rId13"/>
    <p:sldId id="283" r:id="rId14"/>
    <p:sldId id="291" r:id="rId15"/>
    <p:sldId id="262" r:id="rId16"/>
    <p:sldId id="297" r:id="rId17"/>
    <p:sldId id="298" r:id="rId18"/>
    <p:sldId id="284"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32"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8EE"/>
    <a:srgbClr val="F16649"/>
    <a:srgbClr val="EE411E"/>
    <a:srgbClr val="AABFE4"/>
    <a:srgbClr val="A3E7FF"/>
    <a:srgbClr val="75DBFF"/>
    <a:srgbClr val="0FB7BD"/>
    <a:srgbClr val="008000"/>
    <a:srgbClr val="F47A69"/>
    <a:srgbClr val="EDE4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napToGrid="0" showGuides="1">
      <p:cViewPr varScale="1">
        <p:scale>
          <a:sx n="85" d="100"/>
          <a:sy n="85" d="100"/>
        </p:scale>
        <p:origin x="906" y="102"/>
      </p:cViewPr>
      <p:guideLst>
        <p:guide orient="horz" pos="2232"/>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44B3BFA-550E-4E97-8E40-D60BE437BC22}" type="datetimeFigureOut">
              <a:rPr lang="en-US" smtClean="0"/>
              <a:t>11/1/2021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F5FC416-6C64-4314-A686-D3E35311F81E}" type="slidenum">
              <a:rPr lang="en-US" smtClean="0"/>
              <a:t>‹#›</a:t>
            </a:fld>
            <a:endParaRPr lang="en-US"/>
          </a:p>
        </p:txBody>
      </p:sp>
    </p:spTree>
    <p:extLst>
      <p:ext uri="{BB962C8B-B14F-4D97-AF65-F5344CB8AC3E}">
        <p14:creationId xmlns:p14="http://schemas.microsoft.com/office/powerpoint/2010/main" val="22336892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a:ln/>
        </p:spPr>
      </p:sp>
      <p:sp>
        <p:nvSpPr>
          <p:cNvPr id="1536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1536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0259281-6950-4164-B6C6-FFEC93C3EE63}" type="slidenum">
              <a:rPr lang="en-US" smtClean="0"/>
              <a:pPr eaLnBrk="1" hangingPunct="1"/>
              <a:t>4</a:t>
            </a:fld>
            <a:endParaRPr lang="en-US" smtClean="0"/>
          </a:p>
        </p:txBody>
      </p:sp>
    </p:spTree>
    <p:extLst>
      <p:ext uri="{BB962C8B-B14F-4D97-AF65-F5344CB8AC3E}">
        <p14:creationId xmlns:p14="http://schemas.microsoft.com/office/powerpoint/2010/main" val="35905706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97064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2544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1850441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29580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11/1/2021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592278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11/1/2021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943576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11/1/2021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07717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11/1/2021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619596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11/1/2021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932596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11/1/2021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301764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11/1/2021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898466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11/1/2021</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5565852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gif"/></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gi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19.jpg"/><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slide" Target="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9144"/>
            <a:ext cx="9144000" cy="6839712"/>
          </a:xfrm>
          <a:prstGeom prst="rect">
            <a:avLst/>
          </a:prstGeom>
        </p:spPr>
      </p:pic>
    </p:spTree>
    <p:extLst>
      <p:ext uri="{BB962C8B-B14F-4D97-AF65-F5344CB8AC3E}">
        <p14:creationId xmlns:p14="http://schemas.microsoft.com/office/powerpoint/2010/main" val="329378973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5" name="Table 5">
            <a:extLst>
              <a:ext uri="{FF2B5EF4-FFF2-40B4-BE49-F238E27FC236}">
                <a16:creationId xmlns:a16="http://schemas.microsoft.com/office/drawing/2014/main" id="{ECD09229-6B0B-459D-B52D-756BD2233902}"/>
              </a:ext>
            </a:extLst>
          </p:cNvPr>
          <p:cNvGraphicFramePr>
            <a:graphicFrameLocks noGrp="1"/>
          </p:cNvGraphicFramePr>
          <p:nvPr>
            <p:extLst>
              <p:ext uri="{D42A27DB-BD31-4B8C-83A1-F6EECF244321}">
                <p14:modId xmlns:p14="http://schemas.microsoft.com/office/powerpoint/2010/main" val="30984487"/>
              </p:ext>
            </p:extLst>
          </p:nvPr>
        </p:nvGraphicFramePr>
        <p:xfrm>
          <a:off x="848009" y="1153382"/>
          <a:ext cx="7575560" cy="5505110"/>
        </p:xfrm>
        <a:graphic>
          <a:graphicData uri="http://schemas.openxmlformats.org/drawingml/2006/table">
            <a:tbl>
              <a:tblPr firstRow="1" bandRow="1">
                <a:tableStyleId>{BDBED569-4797-4DF1-A0F4-6AAB3CD982D8}</a:tableStyleId>
              </a:tblPr>
              <a:tblGrid>
                <a:gridCol w="6753523">
                  <a:extLst>
                    <a:ext uri="{9D8B030D-6E8A-4147-A177-3AD203B41FA5}">
                      <a16:colId xmlns:a16="http://schemas.microsoft.com/office/drawing/2014/main" val="2725891262"/>
                    </a:ext>
                  </a:extLst>
                </a:gridCol>
                <a:gridCol w="822037">
                  <a:extLst>
                    <a:ext uri="{9D8B030D-6E8A-4147-A177-3AD203B41FA5}">
                      <a16:colId xmlns:a16="http://schemas.microsoft.com/office/drawing/2014/main" val="3944393863"/>
                    </a:ext>
                  </a:extLst>
                </a:gridCol>
              </a:tblGrid>
              <a:tr h="550511">
                <a:tc>
                  <a:txBody>
                    <a:bodyPr/>
                    <a:lstStyle/>
                    <a:p>
                      <a:endParaRPr lang="en-US" dirty="0"/>
                    </a:p>
                  </a:txBody>
                  <a:tcPr/>
                </a:tc>
                <a:tc>
                  <a:txBody>
                    <a:bodyPr/>
                    <a:lstStyle/>
                    <a:p>
                      <a:endParaRPr lang="en-US" dirty="0"/>
                    </a:p>
                  </a:txBody>
                  <a:tcPr/>
                </a:tc>
                <a:extLst>
                  <a:ext uri="{0D108BD9-81ED-4DB2-BD59-A6C34878D82A}">
                    <a16:rowId xmlns:a16="http://schemas.microsoft.com/office/drawing/2014/main" val="3393524910"/>
                  </a:ext>
                </a:extLst>
              </a:tr>
              <a:tr h="550511">
                <a:tc>
                  <a:txBody>
                    <a:bodyPr/>
                    <a:lstStyle/>
                    <a:p>
                      <a:endParaRPr lang="en-US" dirty="0"/>
                    </a:p>
                  </a:txBody>
                  <a:tcPr>
                    <a:solidFill>
                      <a:srgbClr val="AABFE4">
                        <a:alpha val="20000"/>
                      </a:srgbClr>
                    </a:solidFill>
                  </a:tcPr>
                </a:tc>
                <a:tc>
                  <a:txBody>
                    <a:bodyPr/>
                    <a:lstStyle/>
                    <a:p>
                      <a:endParaRPr lang="en-US" dirty="0"/>
                    </a:p>
                  </a:txBody>
                  <a:tcPr>
                    <a:solidFill>
                      <a:srgbClr val="AABFE4">
                        <a:alpha val="20000"/>
                      </a:srgbClr>
                    </a:solidFill>
                  </a:tcPr>
                </a:tc>
                <a:extLst>
                  <a:ext uri="{0D108BD9-81ED-4DB2-BD59-A6C34878D82A}">
                    <a16:rowId xmlns:a16="http://schemas.microsoft.com/office/drawing/2014/main" val="3469712904"/>
                  </a:ext>
                </a:extLst>
              </a:tr>
              <a:tr h="550511">
                <a:tc>
                  <a:txBody>
                    <a:bodyPr/>
                    <a:lstStyle/>
                    <a:p>
                      <a:endParaRPr lang="en-US" dirty="0"/>
                    </a:p>
                  </a:txBody>
                  <a:tcPr/>
                </a:tc>
                <a:tc>
                  <a:txBody>
                    <a:bodyPr/>
                    <a:lstStyle/>
                    <a:p>
                      <a:endParaRPr lang="en-US"/>
                    </a:p>
                  </a:txBody>
                  <a:tcPr/>
                </a:tc>
                <a:extLst>
                  <a:ext uri="{0D108BD9-81ED-4DB2-BD59-A6C34878D82A}">
                    <a16:rowId xmlns:a16="http://schemas.microsoft.com/office/drawing/2014/main" val="3897441757"/>
                  </a:ext>
                </a:extLst>
              </a:tr>
              <a:tr h="550511">
                <a:tc>
                  <a:txBody>
                    <a:bodyPr/>
                    <a:lstStyle/>
                    <a:p>
                      <a:endParaRPr lang="en-US"/>
                    </a:p>
                  </a:txBody>
                  <a:tcPr>
                    <a:solidFill>
                      <a:srgbClr val="AABFE4">
                        <a:alpha val="20000"/>
                      </a:srgbClr>
                    </a:solidFill>
                  </a:tcPr>
                </a:tc>
                <a:tc>
                  <a:txBody>
                    <a:bodyPr/>
                    <a:lstStyle/>
                    <a:p>
                      <a:endParaRPr lang="en-US" dirty="0"/>
                    </a:p>
                  </a:txBody>
                  <a:tcPr>
                    <a:solidFill>
                      <a:srgbClr val="AABFE4">
                        <a:alpha val="20000"/>
                      </a:srgbClr>
                    </a:solidFill>
                  </a:tcPr>
                </a:tc>
                <a:extLst>
                  <a:ext uri="{0D108BD9-81ED-4DB2-BD59-A6C34878D82A}">
                    <a16:rowId xmlns:a16="http://schemas.microsoft.com/office/drawing/2014/main" val="2177797444"/>
                  </a:ext>
                </a:extLst>
              </a:tr>
              <a:tr h="550511">
                <a:tc>
                  <a:txBody>
                    <a:bodyPr/>
                    <a:lstStyle/>
                    <a:p>
                      <a:endParaRPr lang="en-US"/>
                    </a:p>
                  </a:txBody>
                  <a:tcPr/>
                </a:tc>
                <a:tc>
                  <a:txBody>
                    <a:bodyPr/>
                    <a:lstStyle/>
                    <a:p>
                      <a:endParaRPr lang="en-US"/>
                    </a:p>
                  </a:txBody>
                  <a:tcPr/>
                </a:tc>
                <a:extLst>
                  <a:ext uri="{0D108BD9-81ED-4DB2-BD59-A6C34878D82A}">
                    <a16:rowId xmlns:a16="http://schemas.microsoft.com/office/drawing/2014/main" val="1544809883"/>
                  </a:ext>
                </a:extLst>
              </a:tr>
              <a:tr h="550511">
                <a:tc>
                  <a:txBody>
                    <a:bodyPr/>
                    <a:lstStyle/>
                    <a:p>
                      <a:endParaRPr lang="en-US"/>
                    </a:p>
                  </a:txBody>
                  <a:tcPr>
                    <a:solidFill>
                      <a:srgbClr val="AABFE4">
                        <a:alpha val="20000"/>
                      </a:srgbClr>
                    </a:solidFill>
                  </a:tcPr>
                </a:tc>
                <a:tc>
                  <a:txBody>
                    <a:bodyPr/>
                    <a:lstStyle/>
                    <a:p>
                      <a:endParaRPr lang="en-US" dirty="0"/>
                    </a:p>
                  </a:txBody>
                  <a:tcPr>
                    <a:solidFill>
                      <a:srgbClr val="AABFE4">
                        <a:alpha val="20000"/>
                      </a:srgbClr>
                    </a:solidFill>
                  </a:tcPr>
                </a:tc>
                <a:extLst>
                  <a:ext uri="{0D108BD9-81ED-4DB2-BD59-A6C34878D82A}">
                    <a16:rowId xmlns:a16="http://schemas.microsoft.com/office/drawing/2014/main" val="2849164394"/>
                  </a:ext>
                </a:extLst>
              </a:tr>
              <a:tr h="550511">
                <a:tc>
                  <a:txBody>
                    <a:bodyPr/>
                    <a:lstStyle/>
                    <a:p>
                      <a:endParaRPr lang="en-US"/>
                    </a:p>
                  </a:txBody>
                  <a:tcPr/>
                </a:tc>
                <a:tc>
                  <a:txBody>
                    <a:bodyPr/>
                    <a:lstStyle/>
                    <a:p>
                      <a:endParaRPr lang="en-US" dirty="0"/>
                    </a:p>
                  </a:txBody>
                  <a:tcPr/>
                </a:tc>
                <a:extLst>
                  <a:ext uri="{0D108BD9-81ED-4DB2-BD59-A6C34878D82A}">
                    <a16:rowId xmlns:a16="http://schemas.microsoft.com/office/drawing/2014/main" val="257405480"/>
                  </a:ext>
                </a:extLst>
              </a:tr>
              <a:tr h="550511">
                <a:tc>
                  <a:txBody>
                    <a:bodyPr/>
                    <a:lstStyle/>
                    <a:p>
                      <a:endParaRPr lang="en-US"/>
                    </a:p>
                  </a:txBody>
                  <a:tcPr>
                    <a:solidFill>
                      <a:srgbClr val="AABFE4">
                        <a:alpha val="20000"/>
                      </a:srgbClr>
                    </a:solidFill>
                  </a:tcPr>
                </a:tc>
                <a:tc>
                  <a:txBody>
                    <a:bodyPr/>
                    <a:lstStyle/>
                    <a:p>
                      <a:endParaRPr lang="en-US" dirty="0"/>
                    </a:p>
                  </a:txBody>
                  <a:tcPr>
                    <a:solidFill>
                      <a:srgbClr val="AABFE4">
                        <a:alpha val="20000"/>
                      </a:srgbClr>
                    </a:solidFill>
                  </a:tcPr>
                </a:tc>
                <a:extLst>
                  <a:ext uri="{0D108BD9-81ED-4DB2-BD59-A6C34878D82A}">
                    <a16:rowId xmlns:a16="http://schemas.microsoft.com/office/drawing/2014/main" val="2342052745"/>
                  </a:ext>
                </a:extLst>
              </a:tr>
              <a:tr h="550511">
                <a:tc>
                  <a:txBody>
                    <a:bodyPr/>
                    <a:lstStyle/>
                    <a:p>
                      <a:endParaRPr lang="en-US" dirty="0"/>
                    </a:p>
                  </a:txBody>
                  <a:tcPr/>
                </a:tc>
                <a:tc>
                  <a:txBody>
                    <a:bodyPr/>
                    <a:lstStyle/>
                    <a:p>
                      <a:endParaRPr lang="en-US" dirty="0"/>
                    </a:p>
                  </a:txBody>
                  <a:tcPr/>
                </a:tc>
                <a:extLst>
                  <a:ext uri="{0D108BD9-81ED-4DB2-BD59-A6C34878D82A}">
                    <a16:rowId xmlns:a16="http://schemas.microsoft.com/office/drawing/2014/main" val="902726238"/>
                  </a:ext>
                </a:extLst>
              </a:tr>
              <a:tr h="550511">
                <a:tc>
                  <a:txBody>
                    <a:bodyPr/>
                    <a:lstStyle/>
                    <a:p>
                      <a:endParaRPr lang="en-US" dirty="0"/>
                    </a:p>
                  </a:txBody>
                  <a:tcPr>
                    <a:solidFill>
                      <a:srgbClr val="AABFE4">
                        <a:alpha val="20000"/>
                      </a:srgbClr>
                    </a:solidFill>
                  </a:tcPr>
                </a:tc>
                <a:tc>
                  <a:txBody>
                    <a:bodyPr/>
                    <a:lstStyle/>
                    <a:p>
                      <a:endParaRPr lang="en-US" dirty="0"/>
                    </a:p>
                  </a:txBody>
                  <a:tcPr>
                    <a:solidFill>
                      <a:srgbClr val="AABFE4">
                        <a:alpha val="20000"/>
                      </a:srgbClr>
                    </a:solidFill>
                  </a:tcPr>
                </a:tc>
                <a:extLst>
                  <a:ext uri="{0D108BD9-81ED-4DB2-BD59-A6C34878D82A}">
                    <a16:rowId xmlns:a16="http://schemas.microsoft.com/office/drawing/2014/main" val="1092614450"/>
                  </a:ext>
                </a:extLst>
              </a:tr>
            </a:tbl>
          </a:graphicData>
        </a:graphic>
      </p:graphicFrame>
      <p:sp>
        <p:nvSpPr>
          <p:cNvPr id="10" name="TextBox 9"/>
          <p:cNvSpPr txBox="1"/>
          <p:nvPr/>
        </p:nvSpPr>
        <p:spPr>
          <a:xfrm>
            <a:off x="913657" y="1203998"/>
            <a:ext cx="474830" cy="461665"/>
          </a:xfrm>
          <a:prstGeom prst="rect">
            <a:avLst/>
          </a:prstGeom>
          <a:noFill/>
        </p:spPr>
        <p:txBody>
          <a:bodyPr wrap="square" rtlCol="0">
            <a:spAutoFit/>
          </a:bodyPr>
          <a:lstStyle/>
          <a:p>
            <a:r>
              <a:rPr lang="en-US" sz="2400" b="1" dirty="0">
                <a:solidFill>
                  <a:srgbClr val="0070C0"/>
                </a:solidFill>
              </a:rPr>
              <a:t>1.</a:t>
            </a:r>
          </a:p>
        </p:txBody>
      </p:sp>
      <p:sp>
        <p:nvSpPr>
          <p:cNvPr id="11" name="TextBox 10"/>
          <p:cNvSpPr txBox="1"/>
          <p:nvPr/>
        </p:nvSpPr>
        <p:spPr>
          <a:xfrm>
            <a:off x="1388487" y="1197521"/>
            <a:ext cx="6406109" cy="461665"/>
          </a:xfrm>
          <a:prstGeom prst="rect">
            <a:avLst/>
          </a:prstGeom>
          <a:noFill/>
        </p:spPr>
        <p:txBody>
          <a:bodyPr wrap="square" rtlCol="0">
            <a:spAutoFit/>
          </a:bodyPr>
          <a:lstStyle/>
          <a:p>
            <a:r>
              <a:rPr lang="en-US" sz="2400" dirty="0"/>
              <a:t>The children can speak Vietnamese at the camp.</a:t>
            </a:r>
          </a:p>
        </p:txBody>
      </p:sp>
      <p:sp>
        <p:nvSpPr>
          <p:cNvPr id="12" name="TextBox 11"/>
          <p:cNvSpPr txBox="1"/>
          <p:nvPr/>
        </p:nvSpPr>
        <p:spPr>
          <a:xfrm>
            <a:off x="913657" y="2305642"/>
            <a:ext cx="474830" cy="461665"/>
          </a:xfrm>
          <a:prstGeom prst="rect">
            <a:avLst/>
          </a:prstGeom>
          <a:noFill/>
        </p:spPr>
        <p:txBody>
          <a:bodyPr wrap="square" rtlCol="0">
            <a:spAutoFit/>
          </a:bodyPr>
          <a:lstStyle/>
          <a:p>
            <a:r>
              <a:rPr lang="en-US" sz="2400" b="1" dirty="0">
                <a:solidFill>
                  <a:srgbClr val="0070C0"/>
                </a:solidFill>
              </a:rPr>
              <a:t>2.</a:t>
            </a:r>
          </a:p>
        </p:txBody>
      </p:sp>
      <p:sp>
        <p:nvSpPr>
          <p:cNvPr id="13" name="TextBox 12"/>
          <p:cNvSpPr txBox="1"/>
          <p:nvPr/>
        </p:nvSpPr>
        <p:spPr>
          <a:xfrm>
            <a:off x="1388488" y="2298077"/>
            <a:ext cx="4097170" cy="461665"/>
          </a:xfrm>
          <a:prstGeom prst="rect">
            <a:avLst/>
          </a:prstGeom>
          <a:noFill/>
        </p:spPr>
        <p:txBody>
          <a:bodyPr wrap="square" rtlCol="0">
            <a:spAutoFit/>
          </a:bodyPr>
          <a:lstStyle/>
          <a:p>
            <a:r>
              <a:rPr lang="en-US" sz="2400" dirty="0"/>
              <a:t>Nam has four new friends.</a:t>
            </a:r>
          </a:p>
        </p:txBody>
      </p:sp>
      <p:sp>
        <p:nvSpPr>
          <p:cNvPr id="14" name="TextBox 13"/>
          <p:cNvSpPr txBox="1"/>
          <p:nvPr/>
        </p:nvSpPr>
        <p:spPr>
          <a:xfrm>
            <a:off x="913657" y="3395659"/>
            <a:ext cx="474830" cy="461665"/>
          </a:xfrm>
          <a:prstGeom prst="rect">
            <a:avLst/>
          </a:prstGeom>
          <a:noFill/>
        </p:spPr>
        <p:txBody>
          <a:bodyPr wrap="square" rtlCol="0">
            <a:spAutoFit/>
          </a:bodyPr>
          <a:lstStyle/>
          <a:p>
            <a:r>
              <a:rPr lang="en-US" sz="2400" b="1" dirty="0">
                <a:solidFill>
                  <a:srgbClr val="0070C0"/>
                </a:solidFill>
              </a:rPr>
              <a:t>3.</a:t>
            </a:r>
          </a:p>
        </p:txBody>
      </p:sp>
      <p:sp>
        <p:nvSpPr>
          <p:cNvPr id="15" name="TextBox 14"/>
          <p:cNvSpPr txBox="1"/>
          <p:nvPr/>
        </p:nvSpPr>
        <p:spPr>
          <a:xfrm>
            <a:off x="1388487" y="3398436"/>
            <a:ext cx="4451993" cy="461665"/>
          </a:xfrm>
          <a:prstGeom prst="rect">
            <a:avLst/>
          </a:prstGeom>
          <a:noFill/>
        </p:spPr>
        <p:txBody>
          <a:bodyPr wrap="square" rtlCol="0">
            <a:spAutoFit/>
          </a:bodyPr>
          <a:lstStyle/>
          <a:p>
            <a:r>
              <a:rPr lang="en-US" sz="2400" dirty="0" err="1"/>
              <a:t>Phong</a:t>
            </a:r>
            <a:r>
              <a:rPr lang="en-US" sz="2400" dirty="0"/>
              <a:t> likes taking photos.</a:t>
            </a:r>
          </a:p>
        </p:txBody>
      </p:sp>
      <p:sp>
        <p:nvSpPr>
          <p:cNvPr id="16" name="TextBox 15"/>
          <p:cNvSpPr txBox="1"/>
          <p:nvPr/>
        </p:nvSpPr>
        <p:spPr>
          <a:xfrm>
            <a:off x="913657" y="4493243"/>
            <a:ext cx="474830" cy="461665"/>
          </a:xfrm>
          <a:prstGeom prst="rect">
            <a:avLst/>
          </a:prstGeom>
          <a:noFill/>
        </p:spPr>
        <p:txBody>
          <a:bodyPr wrap="square" rtlCol="0">
            <a:spAutoFit/>
          </a:bodyPr>
          <a:lstStyle/>
          <a:p>
            <a:r>
              <a:rPr lang="en-US" sz="2400" b="1">
                <a:solidFill>
                  <a:srgbClr val="0070C0"/>
                </a:solidFill>
              </a:rPr>
              <a:t>4.</a:t>
            </a:r>
          </a:p>
        </p:txBody>
      </p:sp>
      <p:sp>
        <p:nvSpPr>
          <p:cNvPr id="17" name="TextBox 16"/>
          <p:cNvSpPr txBox="1"/>
          <p:nvPr/>
        </p:nvSpPr>
        <p:spPr>
          <a:xfrm>
            <a:off x="1388487" y="4496020"/>
            <a:ext cx="4600583" cy="461665"/>
          </a:xfrm>
          <a:prstGeom prst="rect">
            <a:avLst/>
          </a:prstGeom>
          <a:noFill/>
        </p:spPr>
        <p:txBody>
          <a:bodyPr wrap="square" rtlCol="0">
            <a:spAutoFit/>
          </a:bodyPr>
          <a:lstStyle/>
          <a:p>
            <a:r>
              <a:rPr lang="en-US" sz="2400" dirty="0"/>
              <a:t>Nam thinks </a:t>
            </a:r>
            <a:r>
              <a:rPr lang="en-US" sz="2400" dirty="0" err="1"/>
              <a:t>Nhung</a:t>
            </a:r>
            <a:r>
              <a:rPr lang="en-US" sz="2400" dirty="0"/>
              <a:t> is kind.</a:t>
            </a:r>
          </a:p>
        </p:txBody>
      </p:sp>
      <p:sp>
        <p:nvSpPr>
          <p:cNvPr id="18" name="TextBox 17"/>
          <p:cNvSpPr txBox="1"/>
          <p:nvPr/>
        </p:nvSpPr>
        <p:spPr>
          <a:xfrm>
            <a:off x="913657" y="5608620"/>
            <a:ext cx="474830" cy="461665"/>
          </a:xfrm>
          <a:prstGeom prst="rect">
            <a:avLst/>
          </a:prstGeom>
          <a:noFill/>
        </p:spPr>
        <p:txBody>
          <a:bodyPr wrap="square" rtlCol="0">
            <a:spAutoFit/>
          </a:bodyPr>
          <a:lstStyle/>
          <a:p>
            <a:r>
              <a:rPr lang="en-US" sz="2400" b="1" dirty="0">
                <a:solidFill>
                  <a:srgbClr val="0070C0"/>
                </a:solidFill>
              </a:rPr>
              <a:t>5.</a:t>
            </a:r>
          </a:p>
        </p:txBody>
      </p:sp>
      <p:sp>
        <p:nvSpPr>
          <p:cNvPr id="19" name="TextBox 18"/>
          <p:cNvSpPr txBox="1"/>
          <p:nvPr/>
        </p:nvSpPr>
        <p:spPr>
          <a:xfrm>
            <a:off x="1388488" y="5599967"/>
            <a:ext cx="4097170" cy="461665"/>
          </a:xfrm>
          <a:prstGeom prst="rect">
            <a:avLst/>
          </a:prstGeom>
          <a:noFill/>
        </p:spPr>
        <p:txBody>
          <a:bodyPr wrap="square" rtlCol="0">
            <a:spAutoFit/>
          </a:bodyPr>
          <a:lstStyle/>
          <a:p>
            <a:r>
              <a:rPr lang="en-US" sz="2400" dirty="0" err="1"/>
              <a:t>Phong</a:t>
            </a:r>
            <a:r>
              <a:rPr lang="en-US" sz="2400" dirty="0"/>
              <a:t> is tall and sporty.</a:t>
            </a:r>
          </a:p>
        </p:txBody>
      </p:sp>
      <p:cxnSp>
        <p:nvCxnSpPr>
          <p:cNvPr id="35" name="Straight Arrow Connector 34"/>
          <p:cNvCxnSpPr/>
          <p:nvPr/>
        </p:nvCxnSpPr>
        <p:spPr>
          <a:xfrm>
            <a:off x="848009" y="1972757"/>
            <a:ext cx="355523" cy="0"/>
          </a:xfrm>
          <a:prstGeom prst="straightConnector1">
            <a:avLst/>
          </a:prstGeom>
          <a:ln w="381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848009" y="3123495"/>
            <a:ext cx="355523" cy="0"/>
          </a:xfrm>
          <a:prstGeom prst="straightConnector1">
            <a:avLst/>
          </a:prstGeom>
          <a:ln w="381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848009" y="4152655"/>
            <a:ext cx="355523" cy="0"/>
          </a:xfrm>
          <a:prstGeom prst="straightConnector1">
            <a:avLst/>
          </a:prstGeom>
          <a:ln w="381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848009" y="5242315"/>
            <a:ext cx="355523" cy="0"/>
          </a:xfrm>
          <a:prstGeom prst="straightConnector1">
            <a:avLst/>
          </a:prstGeom>
          <a:ln w="381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848009" y="6381271"/>
            <a:ext cx="355523" cy="0"/>
          </a:xfrm>
          <a:prstGeom prst="straightConnector1">
            <a:avLst/>
          </a:prstGeom>
          <a:ln w="381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252441" y="93980"/>
            <a:ext cx="1860596" cy="523220"/>
          </a:xfrm>
          <a:prstGeom prst="rect">
            <a:avLst/>
          </a:prstGeom>
          <a:noFill/>
        </p:spPr>
        <p:txBody>
          <a:bodyPr wrap="square" rtlCol="0">
            <a:spAutoFit/>
          </a:bodyPr>
          <a:lstStyle/>
          <a:p>
            <a:r>
              <a:rPr lang="en-US" sz="2800" b="1">
                <a:solidFill>
                  <a:srgbClr val="0070C0"/>
                </a:solidFill>
              </a:rPr>
              <a:t>Example:</a:t>
            </a:r>
            <a:endParaRPr lang="en-US" sz="2800" b="1" dirty="0">
              <a:solidFill>
                <a:srgbClr val="0070C0"/>
              </a:solidFill>
            </a:endParaRPr>
          </a:p>
        </p:txBody>
      </p:sp>
      <p:sp>
        <p:nvSpPr>
          <p:cNvPr id="29" name="TextBox 28"/>
          <p:cNvSpPr txBox="1"/>
          <p:nvPr/>
        </p:nvSpPr>
        <p:spPr>
          <a:xfrm>
            <a:off x="1861457" y="93980"/>
            <a:ext cx="5769429" cy="954107"/>
          </a:xfrm>
          <a:prstGeom prst="rect">
            <a:avLst/>
          </a:prstGeom>
          <a:noFill/>
        </p:spPr>
        <p:txBody>
          <a:bodyPr wrap="square" rtlCol="0">
            <a:spAutoFit/>
          </a:bodyPr>
          <a:lstStyle/>
          <a:p>
            <a:r>
              <a:rPr lang="en-US" sz="2800" dirty="0"/>
              <a:t>Nam is writing to his teacher. </a:t>
            </a:r>
            <a:r>
              <a:rPr lang="en-US" sz="2800" b="1" dirty="0">
                <a:solidFill>
                  <a:srgbClr val="00B050"/>
                </a:solidFill>
              </a:rPr>
              <a:t>F</a:t>
            </a:r>
            <a:r>
              <a:rPr lang="en-US" sz="2800" dirty="0"/>
              <a:t> </a:t>
            </a:r>
          </a:p>
          <a:p>
            <a:r>
              <a:rPr lang="en-US" sz="2800" b="1" dirty="0">
                <a:solidFill>
                  <a:srgbClr val="00B050"/>
                </a:solidFill>
              </a:rPr>
              <a:t>(his parents)</a:t>
            </a:r>
          </a:p>
        </p:txBody>
      </p:sp>
    </p:spTree>
    <p:extLst>
      <p:ext uri="{BB962C8B-B14F-4D97-AF65-F5344CB8AC3E}">
        <p14:creationId xmlns:p14="http://schemas.microsoft.com/office/powerpoint/2010/main" val="2931769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38"/>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Picture 7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997331"/>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084" y="104779"/>
            <a:ext cx="627229" cy="621628"/>
          </a:xfrm>
          <a:prstGeom prst="rect">
            <a:avLst/>
          </a:prstGeom>
        </p:spPr>
      </p:pic>
      <p:sp>
        <p:nvSpPr>
          <p:cNvPr id="8" name="TextBox 7"/>
          <p:cNvSpPr txBox="1"/>
          <p:nvPr/>
        </p:nvSpPr>
        <p:spPr>
          <a:xfrm>
            <a:off x="931763" y="0"/>
            <a:ext cx="7280473" cy="830997"/>
          </a:xfrm>
          <a:prstGeom prst="rect">
            <a:avLst/>
          </a:prstGeom>
          <a:noFill/>
        </p:spPr>
        <p:txBody>
          <a:bodyPr wrap="square" rtlCol="0">
            <a:spAutoFit/>
          </a:bodyPr>
          <a:lstStyle/>
          <a:p>
            <a:pPr algn="just"/>
            <a:r>
              <a:rPr lang="en-US" sz="2400" b="1" spc="-50">
                <a:effectLst>
                  <a:glow rad="88900">
                    <a:schemeClr val="bg1"/>
                  </a:glow>
                </a:effectLst>
                <a:latin typeface="Arial" panose="020B0604020202020204" pitchFamily="34" charset="0"/>
                <a:cs typeface="Arial" panose="020B0604020202020204" pitchFamily="34" charset="0"/>
              </a:rPr>
              <a:t>Read the text and write T (True) or F (False). Correct the false statements.</a:t>
            </a:r>
          </a:p>
        </p:txBody>
      </p:sp>
      <p:grpSp>
        <p:nvGrpSpPr>
          <p:cNvPr id="2" name="Group 1"/>
          <p:cNvGrpSpPr/>
          <p:nvPr/>
        </p:nvGrpSpPr>
        <p:grpSpPr>
          <a:xfrm>
            <a:off x="0" y="888472"/>
            <a:ext cx="7892143" cy="5969528"/>
            <a:chOff x="0" y="1204462"/>
            <a:chExt cx="7892143" cy="5969528"/>
          </a:xfrm>
        </p:grpSpPr>
        <p:grpSp>
          <p:nvGrpSpPr>
            <p:cNvPr id="23" name="Group 22"/>
            <p:cNvGrpSpPr/>
            <p:nvPr/>
          </p:nvGrpSpPr>
          <p:grpSpPr>
            <a:xfrm>
              <a:off x="0" y="1204462"/>
              <a:ext cx="7892143" cy="5969528"/>
              <a:chOff x="0" y="0"/>
              <a:chExt cx="7892143" cy="5969528"/>
            </a:xfrm>
          </p:grpSpPr>
          <p:sp>
            <p:nvSpPr>
              <p:cNvPr id="24" name="Rounded Rectangle 23"/>
              <p:cNvSpPr/>
              <p:nvPr/>
            </p:nvSpPr>
            <p:spPr>
              <a:xfrm>
                <a:off x="87086" y="87085"/>
                <a:ext cx="7774577" cy="5882443"/>
              </a:xfrm>
              <a:prstGeom prst="roundRect">
                <a:avLst>
                  <a:gd name="adj" fmla="val 3764"/>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p:cNvPicPr>
                <a:picLocks noChangeAspect="1"/>
              </p:cNvPicPr>
              <p:nvPr/>
            </p:nvPicPr>
            <p:blipFill rotWithShape="1">
              <a:blip r:embed="rId4">
                <a:extLst>
                  <a:ext uri="{28A0092B-C50C-407E-A947-70E740481C1C}">
                    <a14:useLocalDpi xmlns:a14="http://schemas.microsoft.com/office/drawing/2010/main" val="0"/>
                  </a:ext>
                </a:extLst>
              </a:blip>
              <a:srcRect r="476"/>
              <a:stretch/>
            </p:blipFill>
            <p:spPr>
              <a:xfrm>
                <a:off x="0" y="0"/>
                <a:ext cx="7892143" cy="732640"/>
              </a:xfrm>
              <a:prstGeom prst="rect">
                <a:avLst/>
              </a:prstGeom>
            </p:spPr>
          </p:pic>
          <p:sp>
            <p:nvSpPr>
              <p:cNvPr id="26" name="TextBox 25"/>
              <p:cNvSpPr txBox="1"/>
              <p:nvPr/>
            </p:nvSpPr>
            <p:spPr>
              <a:xfrm>
                <a:off x="272143" y="1328045"/>
                <a:ext cx="7467599" cy="4093428"/>
              </a:xfrm>
              <a:prstGeom prst="rect">
                <a:avLst/>
              </a:prstGeom>
              <a:noFill/>
            </p:spPr>
            <p:txBody>
              <a:bodyPr wrap="square" rtlCol="0">
                <a:spAutoFit/>
              </a:bodyPr>
              <a:lstStyle/>
              <a:p>
                <a:pPr algn="just"/>
                <a:r>
                  <a:rPr lang="en-US" sz="2000" dirty="0"/>
                  <a:t>Hi Mum and dad,</a:t>
                </a:r>
              </a:p>
              <a:p>
                <a:pPr algn="just"/>
                <a:r>
                  <a:rPr lang="en-US" sz="2000" dirty="0"/>
                  <a:t>Here I am at the Superb Summer Camp. </a:t>
                </a:r>
                <a:r>
                  <a:rPr lang="en-US" sz="2000" dirty="0" err="1"/>
                  <a:t>Mr</a:t>
                </a:r>
                <a:r>
                  <a:rPr lang="en-US" sz="2000" dirty="0"/>
                  <a:t> Black asked us to write emails in English! Wow, everything here is in English! I have some new friends: Jimmy, </a:t>
                </a:r>
                <a:r>
                  <a:rPr lang="en-US" sz="2000" dirty="0" err="1"/>
                  <a:t>Phong</a:t>
                </a:r>
                <a:r>
                  <a:rPr lang="en-US" sz="2000" dirty="0"/>
                  <a:t>, and </a:t>
                </a:r>
                <a:r>
                  <a:rPr lang="en-US" sz="2000" dirty="0" err="1"/>
                  <a:t>Nhung</a:t>
                </a:r>
                <a:r>
                  <a:rPr lang="en-US" sz="2000" dirty="0"/>
                  <a:t>. They’re in the photo. Jimmy has blonde hair and blue eyes. He’s clever and creative. He likes taking photos. </a:t>
                </a:r>
                <a:r>
                  <a:rPr lang="en-US" sz="2000" dirty="0" err="1"/>
                  <a:t>Phong</a:t>
                </a:r>
                <a:r>
                  <a:rPr lang="en-US" sz="2000" dirty="0"/>
                  <a:t> is the tall boy. He’s sporty and plays basketball very well. </a:t>
                </a:r>
                <a:r>
                  <a:rPr lang="en-US" sz="2000" dirty="0" err="1"/>
                  <a:t>Nhung</a:t>
                </a:r>
                <a:r>
                  <a:rPr lang="en-US" sz="2000" dirty="0"/>
                  <a:t> has curly black hair. She’s kind. She shared her lunch with me today. </a:t>
                </a:r>
              </a:p>
              <a:p>
                <a:pPr algn="just"/>
                <a:r>
                  <a:rPr lang="en-US" sz="2000" dirty="0"/>
                  <a:t>We’re having fun. Jimmy’s taking photos of me. </a:t>
                </a:r>
                <a:r>
                  <a:rPr lang="en-US" sz="2000" dirty="0" err="1"/>
                  <a:t>Phong’s</a:t>
                </a:r>
                <a:r>
                  <a:rPr lang="en-US" sz="2000" dirty="0"/>
                  <a:t> reading a comic book, and </a:t>
                </a:r>
                <a:r>
                  <a:rPr lang="en-US" sz="2000" dirty="0" err="1"/>
                  <a:t>Nhung’s</a:t>
                </a:r>
                <a:r>
                  <a:rPr lang="en-US" sz="2000" dirty="0"/>
                  <a:t> playing the violin. I must go now. </a:t>
                </a:r>
              </a:p>
              <a:p>
                <a:pPr algn="just"/>
                <a:r>
                  <a:rPr lang="en-US" sz="2000" dirty="0"/>
                  <a:t>Please write soon.</a:t>
                </a:r>
              </a:p>
              <a:p>
                <a:pPr algn="just"/>
                <a:r>
                  <a:rPr lang="en-US" sz="2000" dirty="0"/>
                  <a:t>Love,</a:t>
                </a:r>
              </a:p>
              <a:p>
                <a:pPr algn="just"/>
                <a:r>
                  <a:rPr lang="en-US" sz="2000" dirty="0"/>
                  <a:t>Nam</a:t>
                </a:r>
              </a:p>
            </p:txBody>
          </p:sp>
        </p:grpSp>
        <p:cxnSp>
          <p:nvCxnSpPr>
            <p:cNvPr id="27" name="Straight Connector 26"/>
            <p:cNvCxnSpPr/>
            <p:nvPr/>
          </p:nvCxnSpPr>
          <p:spPr>
            <a:xfrm>
              <a:off x="272144" y="2188029"/>
              <a:ext cx="7315200" cy="0"/>
            </a:xfrm>
            <a:prstGeom prst="line">
              <a:avLst/>
            </a:prstGeom>
            <a:ln>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a:off x="272144" y="2481941"/>
              <a:ext cx="7315200" cy="0"/>
            </a:xfrm>
            <a:prstGeom prst="line">
              <a:avLst/>
            </a:prstGeom>
            <a:ln>
              <a:solidFill>
                <a:schemeClr val="bg1">
                  <a:lumMod val="75000"/>
                </a:schemeClr>
              </a:solidFill>
            </a:ln>
          </p:spPr>
          <p:style>
            <a:lnRef idx="1">
              <a:schemeClr val="dk1"/>
            </a:lnRef>
            <a:fillRef idx="0">
              <a:schemeClr val="dk1"/>
            </a:fillRef>
            <a:effectRef idx="0">
              <a:schemeClr val="dk1"/>
            </a:effectRef>
            <a:fontRef idx="minor">
              <a:schemeClr val="tx1"/>
            </a:fontRef>
          </p:style>
        </p:cxnSp>
        <p:sp>
          <p:nvSpPr>
            <p:cNvPr id="47" name="TextBox 46"/>
            <p:cNvSpPr txBox="1"/>
            <p:nvPr/>
          </p:nvSpPr>
          <p:spPr>
            <a:xfrm>
              <a:off x="272144" y="1842984"/>
              <a:ext cx="6662057" cy="400110"/>
            </a:xfrm>
            <a:prstGeom prst="rect">
              <a:avLst/>
            </a:prstGeom>
            <a:noFill/>
          </p:spPr>
          <p:txBody>
            <a:bodyPr wrap="square" rtlCol="0">
              <a:spAutoFit/>
            </a:bodyPr>
            <a:lstStyle/>
            <a:p>
              <a:r>
                <a:rPr lang="en-US" sz="2000"/>
                <a:t>To: My parents &lt;parents.nguyen@webmail.com&gt;</a:t>
              </a:r>
            </a:p>
          </p:txBody>
        </p:sp>
        <p:sp>
          <p:nvSpPr>
            <p:cNvPr id="48" name="TextBox 47"/>
            <p:cNvSpPr txBox="1"/>
            <p:nvPr/>
          </p:nvSpPr>
          <p:spPr>
            <a:xfrm>
              <a:off x="272144" y="2155370"/>
              <a:ext cx="6662057" cy="400110"/>
            </a:xfrm>
            <a:prstGeom prst="rect">
              <a:avLst/>
            </a:prstGeom>
            <a:noFill/>
          </p:spPr>
          <p:txBody>
            <a:bodyPr wrap="square" rtlCol="0">
              <a:spAutoFit/>
            </a:bodyPr>
            <a:lstStyle/>
            <a:p>
              <a:r>
                <a:rPr lang="en-US" sz="2000"/>
                <a:t>Subject: My first day at the superb summer camp </a:t>
              </a:r>
            </a:p>
          </p:txBody>
        </p:sp>
      </p:grpSp>
      <p:cxnSp>
        <p:nvCxnSpPr>
          <p:cNvPr id="4" name="Straight Connector 3"/>
          <p:cNvCxnSpPr/>
          <p:nvPr/>
        </p:nvCxnSpPr>
        <p:spPr>
          <a:xfrm>
            <a:off x="413657" y="6255515"/>
            <a:ext cx="7173687"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2014" y="6303494"/>
            <a:ext cx="3614057" cy="495642"/>
          </a:xfrm>
          <a:prstGeom prst="rect">
            <a:avLst/>
          </a:prstGeom>
        </p:spPr>
      </p:pic>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77811" y="4861415"/>
            <a:ext cx="2849435" cy="2373086"/>
          </a:xfrm>
          <a:prstGeom prst="rect">
            <a:avLst/>
          </a:prstGeom>
        </p:spPr>
      </p:pic>
      <p:sp>
        <p:nvSpPr>
          <p:cNvPr id="3" name="Rectangle 2"/>
          <p:cNvSpPr/>
          <p:nvPr/>
        </p:nvSpPr>
        <p:spPr>
          <a:xfrm>
            <a:off x="1171250" y="997331"/>
            <a:ext cx="6807979" cy="5296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smtClean="0">
                <a:solidFill>
                  <a:srgbClr val="FFFF00"/>
                </a:solidFill>
              </a:rPr>
              <a:t>1. The </a:t>
            </a:r>
            <a:r>
              <a:rPr lang="en-US" sz="2400" dirty="0">
                <a:solidFill>
                  <a:srgbClr val="FFFF00"/>
                </a:solidFill>
              </a:rPr>
              <a:t>children can speak Vietnamese at the camp.</a:t>
            </a:r>
            <a:endParaRPr lang="en-US" sz="2400" dirty="0">
              <a:solidFill>
                <a:srgbClr val="FFFF00"/>
              </a:solidFill>
            </a:endParaRPr>
          </a:p>
        </p:txBody>
      </p:sp>
      <p:sp>
        <p:nvSpPr>
          <p:cNvPr id="19" name="TextBox 18"/>
          <p:cNvSpPr txBox="1"/>
          <p:nvPr/>
        </p:nvSpPr>
        <p:spPr>
          <a:xfrm>
            <a:off x="1171249" y="1000292"/>
            <a:ext cx="6807979" cy="461665"/>
          </a:xfrm>
          <a:prstGeom prst="rect">
            <a:avLst/>
          </a:prstGeom>
          <a:solidFill>
            <a:schemeClr val="accent5">
              <a:lumMod val="60000"/>
              <a:lumOff val="40000"/>
            </a:schemeClr>
          </a:solidFill>
        </p:spPr>
        <p:txBody>
          <a:bodyPr wrap="square" rtlCol="0">
            <a:spAutoFit/>
          </a:bodyPr>
          <a:lstStyle/>
          <a:p>
            <a:r>
              <a:rPr lang="en-US" sz="2400" dirty="0" smtClean="0">
                <a:solidFill>
                  <a:srgbClr val="FFFF00"/>
                </a:solidFill>
              </a:rPr>
              <a:t>2. Nam </a:t>
            </a:r>
            <a:r>
              <a:rPr lang="en-US" sz="2400" dirty="0">
                <a:solidFill>
                  <a:srgbClr val="FFFF00"/>
                </a:solidFill>
              </a:rPr>
              <a:t>has four new friends.</a:t>
            </a:r>
          </a:p>
        </p:txBody>
      </p:sp>
      <p:sp>
        <p:nvSpPr>
          <p:cNvPr id="20" name="TextBox 19"/>
          <p:cNvSpPr txBox="1"/>
          <p:nvPr/>
        </p:nvSpPr>
        <p:spPr>
          <a:xfrm>
            <a:off x="1183674" y="1009103"/>
            <a:ext cx="6795554" cy="461665"/>
          </a:xfrm>
          <a:prstGeom prst="rect">
            <a:avLst/>
          </a:prstGeom>
          <a:solidFill>
            <a:schemeClr val="accent1"/>
          </a:solidFill>
        </p:spPr>
        <p:txBody>
          <a:bodyPr wrap="square" rtlCol="0">
            <a:spAutoFit/>
          </a:bodyPr>
          <a:lstStyle/>
          <a:p>
            <a:r>
              <a:rPr lang="en-US" sz="2400" dirty="0" smtClean="0">
                <a:solidFill>
                  <a:srgbClr val="FFFF00"/>
                </a:solidFill>
              </a:rPr>
              <a:t>3. </a:t>
            </a:r>
            <a:r>
              <a:rPr lang="en-US" sz="2400" dirty="0" err="1" smtClean="0">
                <a:solidFill>
                  <a:srgbClr val="FFFF00"/>
                </a:solidFill>
              </a:rPr>
              <a:t>Phong</a:t>
            </a:r>
            <a:r>
              <a:rPr lang="en-US" sz="2400" dirty="0" smtClean="0">
                <a:solidFill>
                  <a:srgbClr val="FFFF00"/>
                </a:solidFill>
              </a:rPr>
              <a:t> </a:t>
            </a:r>
            <a:r>
              <a:rPr lang="en-US" sz="2400" dirty="0">
                <a:solidFill>
                  <a:srgbClr val="FFFF00"/>
                </a:solidFill>
              </a:rPr>
              <a:t>likes taking photos.</a:t>
            </a:r>
          </a:p>
        </p:txBody>
      </p:sp>
      <p:sp>
        <p:nvSpPr>
          <p:cNvPr id="21" name="TextBox 20"/>
          <p:cNvSpPr txBox="1"/>
          <p:nvPr/>
        </p:nvSpPr>
        <p:spPr>
          <a:xfrm>
            <a:off x="1179575" y="1036317"/>
            <a:ext cx="6815333" cy="461665"/>
          </a:xfrm>
          <a:prstGeom prst="rect">
            <a:avLst/>
          </a:prstGeom>
          <a:solidFill>
            <a:srgbClr val="0088EE"/>
          </a:solidFill>
        </p:spPr>
        <p:txBody>
          <a:bodyPr wrap="square" rtlCol="0">
            <a:spAutoFit/>
          </a:bodyPr>
          <a:lstStyle/>
          <a:p>
            <a:r>
              <a:rPr lang="en-US" sz="2400" dirty="0" smtClean="0"/>
              <a:t>4. Nam </a:t>
            </a:r>
            <a:r>
              <a:rPr lang="en-US" sz="2400" dirty="0"/>
              <a:t>thinks </a:t>
            </a:r>
            <a:r>
              <a:rPr lang="en-US" sz="2400" dirty="0" err="1"/>
              <a:t>Nhung</a:t>
            </a:r>
            <a:r>
              <a:rPr lang="en-US" sz="2400" dirty="0"/>
              <a:t> is kind.</a:t>
            </a:r>
          </a:p>
        </p:txBody>
      </p:sp>
      <p:sp>
        <p:nvSpPr>
          <p:cNvPr id="22" name="TextBox 21"/>
          <p:cNvSpPr txBox="1"/>
          <p:nvPr/>
        </p:nvSpPr>
        <p:spPr>
          <a:xfrm>
            <a:off x="1179574" y="1015880"/>
            <a:ext cx="6815334" cy="461665"/>
          </a:xfrm>
          <a:prstGeom prst="rect">
            <a:avLst/>
          </a:prstGeom>
          <a:solidFill>
            <a:srgbClr val="92D050"/>
          </a:solidFill>
        </p:spPr>
        <p:txBody>
          <a:bodyPr wrap="square" rtlCol="0">
            <a:spAutoFit/>
          </a:bodyPr>
          <a:lstStyle/>
          <a:p>
            <a:r>
              <a:rPr lang="en-US" sz="2400" dirty="0" smtClean="0"/>
              <a:t>5. </a:t>
            </a:r>
            <a:r>
              <a:rPr lang="en-US" sz="2400" dirty="0" err="1" smtClean="0"/>
              <a:t>Phong</a:t>
            </a:r>
            <a:r>
              <a:rPr lang="en-US" sz="2400" dirty="0" smtClean="0"/>
              <a:t> </a:t>
            </a:r>
            <a:r>
              <a:rPr lang="en-US" sz="2400" dirty="0"/>
              <a:t>is tall and sporty.</a:t>
            </a:r>
          </a:p>
        </p:txBody>
      </p:sp>
      <p:sp>
        <p:nvSpPr>
          <p:cNvPr id="28" name="TextBox 27">
            <a:extLst>
              <a:ext uri="{FF2B5EF4-FFF2-40B4-BE49-F238E27FC236}">
                <a16:creationId xmlns:a16="http://schemas.microsoft.com/office/drawing/2014/main" id="{9D31A215-2879-4707-A6AC-A1BA819D735A}"/>
              </a:ext>
            </a:extLst>
          </p:cNvPr>
          <p:cNvSpPr txBox="1"/>
          <p:nvPr/>
        </p:nvSpPr>
        <p:spPr>
          <a:xfrm>
            <a:off x="8124692" y="993182"/>
            <a:ext cx="417640" cy="523220"/>
          </a:xfrm>
          <a:prstGeom prst="rect">
            <a:avLst/>
          </a:prstGeom>
          <a:noFill/>
        </p:spPr>
        <p:txBody>
          <a:bodyPr wrap="square">
            <a:spAutoFit/>
          </a:bodyPr>
          <a:lstStyle/>
          <a:p>
            <a:r>
              <a:rPr lang="en-US" sz="2800" b="1" dirty="0">
                <a:solidFill>
                  <a:srgbClr val="00B050"/>
                </a:solidFill>
              </a:rPr>
              <a:t>F</a:t>
            </a:r>
            <a:endParaRPr lang="en-US" sz="2800" dirty="0">
              <a:solidFill>
                <a:srgbClr val="00B050"/>
              </a:solidFill>
            </a:endParaRPr>
          </a:p>
        </p:txBody>
      </p:sp>
      <p:sp>
        <p:nvSpPr>
          <p:cNvPr id="29" name="TextBox 28">
            <a:extLst>
              <a:ext uri="{FF2B5EF4-FFF2-40B4-BE49-F238E27FC236}">
                <a16:creationId xmlns:a16="http://schemas.microsoft.com/office/drawing/2014/main" id="{9D31A215-2879-4707-A6AC-A1BA819D735A}"/>
              </a:ext>
            </a:extLst>
          </p:cNvPr>
          <p:cNvSpPr txBox="1"/>
          <p:nvPr/>
        </p:nvSpPr>
        <p:spPr>
          <a:xfrm>
            <a:off x="8118459" y="1000552"/>
            <a:ext cx="474830" cy="523220"/>
          </a:xfrm>
          <a:prstGeom prst="rect">
            <a:avLst/>
          </a:prstGeom>
          <a:noFill/>
        </p:spPr>
        <p:txBody>
          <a:bodyPr wrap="square">
            <a:spAutoFit/>
          </a:bodyPr>
          <a:lstStyle/>
          <a:p>
            <a:r>
              <a:rPr lang="en-US" sz="2800" b="1" dirty="0">
                <a:solidFill>
                  <a:srgbClr val="00B050"/>
                </a:solidFill>
              </a:rPr>
              <a:t>F</a:t>
            </a:r>
            <a:endParaRPr lang="en-US" sz="2800" dirty="0">
              <a:solidFill>
                <a:srgbClr val="00B050"/>
              </a:solidFill>
            </a:endParaRPr>
          </a:p>
        </p:txBody>
      </p:sp>
      <p:sp>
        <p:nvSpPr>
          <p:cNvPr id="30" name="TextBox 29">
            <a:extLst>
              <a:ext uri="{FF2B5EF4-FFF2-40B4-BE49-F238E27FC236}">
                <a16:creationId xmlns:a16="http://schemas.microsoft.com/office/drawing/2014/main" id="{9D31A215-2879-4707-A6AC-A1BA819D735A}"/>
              </a:ext>
            </a:extLst>
          </p:cNvPr>
          <p:cNvSpPr txBox="1"/>
          <p:nvPr/>
        </p:nvSpPr>
        <p:spPr>
          <a:xfrm>
            <a:off x="8118458" y="1015880"/>
            <a:ext cx="474830" cy="523220"/>
          </a:xfrm>
          <a:prstGeom prst="rect">
            <a:avLst/>
          </a:prstGeom>
          <a:solidFill>
            <a:srgbClr val="FFFF00"/>
          </a:solidFill>
        </p:spPr>
        <p:txBody>
          <a:bodyPr wrap="square">
            <a:spAutoFit/>
          </a:bodyPr>
          <a:lstStyle/>
          <a:p>
            <a:r>
              <a:rPr lang="en-US" sz="2800" b="1" dirty="0">
                <a:solidFill>
                  <a:srgbClr val="00B050"/>
                </a:solidFill>
              </a:rPr>
              <a:t>F</a:t>
            </a:r>
            <a:endParaRPr lang="en-US" sz="2800" dirty="0">
              <a:solidFill>
                <a:srgbClr val="00B050"/>
              </a:solidFill>
            </a:endParaRPr>
          </a:p>
        </p:txBody>
      </p:sp>
      <p:sp>
        <p:nvSpPr>
          <p:cNvPr id="31" name="TextBox 30">
            <a:extLst>
              <a:ext uri="{FF2B5EF4-FFF2-40B4-BE49-F238E27FC236}">
                <a16:creationId xmlns:a16="http://schemas.microsoft.com/office/drawing/2014/main" id="{9D31A215-2879-4707-A6AC-A1BA819D735A}"/>
              </a:ext>
            </a:extLst>
          </p:cNvPr>
          <p:cNvSpPr txBox="1"/>
          <p:nvPr/>
        </p:nvSpPr>
        <p:spPr>
          <a:xfrm>
            <a:off x="8134137" y="997974"/>
            <a:ext cx="474830" cy="523220"/>
          </a:xfrm>
          <a:prstGeom prst="rect">
            <a:avLst/>
          </a:prstGeom>
          <a:solidFill>
            <a:srgbClr val="C00000"/>
          </a:solidFill>
        </p:spPr>
        <p:txBody>
          <a:bodyPr wrap="square">
            <a:spAutoFit/>
          </a:bodyPr>
          <a:lstStyle/>
          <a:p>
            <a:r>
              <a:rPr lang="en-US" sz="2800" b="1" dirty="0">
                <a:solidFill>
                  <a:srgbClr val="FFFF00"/>
                </a:solidFill>
              </a:rPr>
              <a:t>T</a:t>
            </a:r>
            <a:endParaRPr lang="en-US" sz="2800" dirty="0">
              <a:solidFill>
                <a:srgbClr val="FFFF00"/>
              </a:solidFill>
            </a:endParaRPr>
          </a:p>
        </p:txBody>
      </p:sp>
      <p:sp>
        <p:nvSpPr>
          <p:cNvPr id="32" name="TextBox 31">
            <a:extLst>
              <a:ext uri="{FF2B5EF4-FFF2-40B4-BE49-F238E27FC236}">
                <a16:creationId xmlns:a16="http://schemas.microsoft.com/office/drawing/2014/main" id="{9D31A215-2879-4707-A6AC-A1BA819D735A}"/>
              </a:ext>
            </a:extLst>
          </p:cNvPr>
          <p:cNvSpPr txBox="1"/>
          <p:nvPr/>
        </p:nvSpPr>
        <p:spPr>
          <a:xfrm>
            <a:off x="8143582" y="978325"/>
            <a:ext cx="474830" cy="523220"/>
          </a:xfrm>
          <a:prstGeom prst="rect">
            <a:avLst/>
          </a:prstGeom>
          <a:solidFill>
            <a:srgbClr val="C00000"/>
          </a:solidFill>
        </p:spPr>
        <p:txBody>
          <a:bodyPr wrap="square">
            <a:spAutoFit/>
          </a:bodyPr>
          <a:lstStyle/>
          <a:p>
            <a:r>
              <a:rPr lang="en-US" sz="2800" b="1" dirty="0">
                <a:solidFill>
                  <a:schemeClr val="bg1"/>
                </a:solidFill>
              </a:rPr>
              <a:t>T</a:t>
            </a:r>
            <a:endParaRPr lang="en-US" sz="2800" dirty="0">
              <a:solidFill>
                <a:schemeClr val="bg1"/>
              </a:solidFill>
            </a:endParaRPr>
          </a:p>
        </p:txBody>
      </p:sp>
      <p:cxnSp>
        <p:nvCxnSpPr>
          <p:cNvPr id="10" name="Straight Connector 9"/>
          <p:cNvCxnSpPr/>
          <p:nvPr/>
        </p:nvCxnSpPr>
        <p:spPr>
          <a:xfrm>
            <a:off x="4910667" y="2843688"/>
            <a:ext cx="2676677"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33" name="Straight Connector 32"/>
          <p:cNvCxnSpPr/>
          <p:nvPr/>
        </p:nvCxnSpPr>
        <p:spPr>
          <a:xfrm flipV="1">
            <a:off x="316609" y="3149600"/>
            <a:ext cx="1805702" cy="4532"/>
          </a:xfrm>
          <a:prstGeom prst="line">
            <a:avLst/>
          </a:prstGeom>
        </p:spPr>
        <p:style>
          <a:lnRef idx="3">
            <a:schemeClr val="accent2"/>
          </a:lnRef>
          <a:fillRef idx="0">
            <a:schemeClr val="accent2"/>
          </a:fillRef>
          <a:effectRef idx="2">
            <a:schemeClr val="accent2"/>
          </a:effectRef>
          <a:fontRef idx="minor">
            <a:schemeClr val="tx1"/>
          </a:fontRef>
        </p:style>
      </p:cxnSp>
      <p:cxnSp>
        <p:nvCxnSpPr>
          <p:cNvPr id="34" name="Straight Connector 33"/>
          <p:cNvCxnSpPr/>
          <p:nvPr/>
        </p:nvCxnSpPr>
        <p:spPr>
          <a:xfrm>
            <a:off x="1269394" y="3440995"/>
            <a:ext cx="2676677" cy="0"/>
          </a:xfrm>
          <a:prstGeom prst="line">
            <a:avLst/>
          </a:prstGeom>
        </p:spPr>
        <p:style>
          <a:lnRef idx="3">
            <a:schemeClr val="dk1"/>
          </a:lnRef>
          <a:fillRef idx="0">
            <a:schemeClr val="dk1"/>
          </a:fillRef>
          <a:effectRef idx="2">
            <a:schemeClr val="dk1"/>
          </a:effectRef>
          <a:fontRef idx="minor">
            <a:schemeClr val="tx1"/>
          </a:fontRef>
        </p:style>
      </p:cxnSp>
      <p:cxnSp>
        <p:nvCxnSpPr>
          <p:cNvPr id="35" name="Straight Connector 34"/>
          <p:cNvCxnSpPr/>
          <p:nvPr/>
        </p:nvCxnSpPr>
        <p:spPr>
          <a:xfrm>
            <a:off x="1252177" y="4048722"/>
            <a:ext cx="5859823"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36" name="Straight Connector 35"/>
          <p:cNvCxnSpPr/>
          <p:nvPr/>
        </p:nvCxnSpPr>
        <p:spPr>
          <a:xfrm>
            <a:off x="918611" y="4376248"/>
            <a:ext cx="3901745" cy="0"/>
          </a:xfrm>
          <a:prstGeom prst="line">
            <a:avLst/>
          </a:prstGeom>
        </p:spPr>
        <p:style>
          <a:lnRef idx="3">
            <a:schemeClr val="accent3"/>
          </a:lnRef>
          <a:fillRef idx="0">
            <a:schemeClr val="accent3"/>
          </a:fillRef>
          <a:effectRef idx="2">
            <a:schemeClr val="accent3"/>
          </a:effectRef>
          <a:fontRef idx="minor">
            <a:schemeClr val="tx1"/>
          </a:fontRef>
        </p:style>
      </p:cxnSp>
      <p:cxnSp>
        <p:nvCxnSpPr>
          <p:cNvPr id="37" name="Straight Connector 36"/>
          <p:cNvCxnSpPr/>
          <p:nvPr/>
        </p:nvCxnSpPr>
        <p:spPr>
          <a:xfrm flipV="1">
            <a:off x="1219460" y="4097866"/>
            <a:ext cx="3600896" cy="4532"/>
          </a:xfrm>
          <a:prstGeom prst="line">
            <a:avLst/>
          </a:prstGeom>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605038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par>
                                <p:cTn id="13" presetID="16" presetClass="entr" presetSubtype="21" fill="hold" nodeType="with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barn(inVertical)">
                                      <p:cBhvr>
                                        <p:cTn id="15" dur="500"/>
                                        <p:tgtEl>
                                          <p:spTgt spid="33"/>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barn(inVertical)">
                                      <p:cBhvr>
                                        <p:cTn id="20" dur="500"/>
                                        <p:tgtEl>
                                          <p:spTgt spid="28"/>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randombar(horizontal)">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randombar(horizontal)">
                                      <p:cBhvr>
                                        <p:cTn id="30" dur="500"/>
                                        <p:tgtEl>
                                          <p:spTgt spid="34"/>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randombar(horizontal)">
                                      <p:cBhvr>
                                        <p:cTn id="35" dur="500"/>
                                        <p:tgtEl>
                                          <p:spTgt spid="29"/>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500" fill="hold"/>
                                        <p:tgtEl>
                                          <p:spTgt spid="20"/>
                                        </p:tgtEl>
                                        <p:attrNameLst>
                                          <p:attrName>ppt_w</p:attrName>
                                        </p:attrNameLst>
                                      </p:cBhvr>
                                      <p:tavLst>
                                        <p:tav tm="0">
                                          <p:val>
                                            <p:fltVal val="0"/>
                                          </p:val>
                                        </p:tav>
                                        <p:tav tm="100000">
                                          <p:val>
                                            <p:strVal val="#ppt_w"/>
                                          </p:val>
                                        </p:tav>
                                      </p:tavLst>
                                    </p:anim>
                                    <p:anim calcmode="lin" valueType="num">
                                      <p:cBhvr>
                                        <p:cTn id="41" dur="500" fill="hold"/>
                                        <p:tgtEl>
                                          <p:spTgt spid="20"/>
                                        </p:tgtEl>
                                        <p:attrNameLst>
                                          <p:attrName>ppt_h</p:attrName>
                                        </p:attrNameLst>
                                      </p:cBhvr>
                                      <p:tavLst>
                                        <p:tav tm="0">
                                          <p:val>
                                            <p:fltVal val="0"/>
                                          </p:val>
                                        </p:tav>
                                        <p:tav tm="100000">
                                          <p:val>
                                            <p:strVal val="#ppt_h"/>
                                          </p:val>
                                        </p:tav>
                                      </p:tavLst>
                                    </p:anim>
                                    <p:animEffect transition="in" filter="fade">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nodeType="click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p:cTn id="47" dur="500" fill="hold"/>
                                        <p:tgtEl>
                                          <p:spTgt spid="35"/>
                                        </p:tgtEl>
                                        <p:attrNameLst>
                                          <p:attrName>ppt_w</p:attrName>
                                        </p:attrNameLst>
                                      </p:cBhvr>
                                      <p:tavLst>
                                        <p:tav tm="0">
                                          <p:val>
                                            <p:fltVal val="0"/>
                                          </p:val>
                                        </p:tav>
                                        <p:tav tm="100000">
                                          <p:val>
                                            <p:strVal val="#ppt_w"/>
                                          </p:val>
                                        </p:tav>
                                      </p:tavLst>
                                    </p:anim>
                                    <p:anim calcmode="lin" valueType="num">
                                      <p:cBhvr>
                                        <p:cTn id="48" dur="500" fill="hold"/>
                                        <p:tgtEl>
                                          <p:spTgt spid="35"/>
                                        </p:tgtEl>
                                        <p:attrNameLst>
                                          <p:attrName>ppt_h</p:attrName>
                                        </p:attrNameLst>
                                      </p:cBhvr>
                                      <p:tavLst>
                                        <p:tav tm="0">
                                          <p:val>
                                            <p:fltVal val="0"/>
                                          </p:val>
                                        </p:tav>
                                        <p:tav tm="100000">
                                          <p:val>
                                            <p:strVal val="#ppt_h"/>
                                          </p:val>
                                        </p:tav>
                                      </p:tavLst>
                                    </p:anim>
                                    <p:animEffect transition="in" filter="fade">
                                      <p:cBhvr>
                                        <p:cTn id="49" dur="500"/>
                                        <p:tgtEl>
                                          <p:spTgt spid="35"/>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grpId="0" nodeType="clickEffect">
                                  <p:stCondLst>
                                    <p:cond delay="0"/>
                                  </p:stCondLst>
                                  <p:childTnLst>
                                    <p:set>
                                      <p:cBhvr>
                                        <p:cTn id="53" dur="1" fill="hold">
                                          <p:stCondLst>
                                            <p:cond delay="0"/>
                                          </p:stCondLst>
                                        </p:cTn>
                                        <p:tgtEl>
                                          <p:spTgt spid="30"/>
                                        </p:tgtEl>
                                        <p:attrNameLst>
                                          <p:attrName>style.visibility</p:attrName>
                                        </p:attrNameLst>
                                      </p:cBhvr>
                                      <p:to>
                                        <p:strVal val="visible"/>
                                      </p:to>
                                    </p:set>
                                    <p:anim calcmode="lin" valueType="num">
                                      <p:cBhvr>
                                        <p:cTn id="54" dur="500" fill="hold"/>
                                        <p:tgtEl>
                                          <p:spTgt spid="30"/>
                                        </p:tgtEl>
                                        <p:attrNameLst>
                                          <p:attrName>ppt_w</p:attrName>
                                        </p:attrNameLst>
                                      </p:cBhvr>
                                      <p:tavLst>
                                        <p:tav tm="0">
                                          <p:val>
                                            <p:fltVal val="0"/>
                                          </p:val>
                                        </p:tav>
                                        <p:tav tm="100000">
                                          <p:val>
                                            <p:strVal val="#ppt_w"/>
                                          </p:val>
                                        </p:tav>
                                      </p:tavLst>
                                    </p:anim>
                                    <p:anim calcmode="lin" valueType="num">
                                      <p:cBhvr>
                                        <p:cTn id="55" dur="500" fill="hold"/>
                                        <p:tgtEl>
                                          <p:spTgt spid="30"/>
                                        </p:tgtEl>
                                        <p:attrNameLst>
                                          <p:attrName>ppt_h</p:attrName>
                                        </p:attrNameLst>
                                      </p:cBhvr>
                                      <p:tavLst>
                                        <p:tav tm="0">
                                          <p:val>
                                            <p:fltVal val="0"/>
                                          </p:val>
                                        </p:tav>
                                        <p:tav tm="100000">
                                          <p:val>
                                            <p:strVal val="#ppt_h"/>
                                          </p:val>
                                        </p:tav>
                                      </p:tavLst>
                                    </p:anim>
                                    <p:animEffect transition="in" filter="fade">
                                      <p:cBhvr>
                                        <p:cTn id="56" dur="500"/>
                                        <p:tgtEl>
                                          <p:spTgt spid="30"/>
                                        </p:tgtEl>
                                      </p:cBhvr>
                                    </p:animEffect>
                                  </p:childTnLst>
                                </p:cTn>
                              </p:par>
                            </p:childTnLst>
                          </p:cTn>
                        </p:par>
                      </p:childTnLst>
                    </p:cTn>
                  </p:par>
                  <p:par>
                    <p:cTn id="57" fill="hold">
                      <p:stCondLst>
                        <p:cond delay="indefinite"/>
                      </p:stCondLst>
                      <p:childTnLst>
                        <p:par>
                          <p:cTn id="58" fill="hold">
                            <p:stCondLst>
                              <p:cond delay="0"/>
                            </p:stCondLst>
                            <p:childTnLst>
                              <p:par>
                                <p:cTn id="59" presetID="31" presetClass="entr" presetSubtype="0" fill="hold" grpId="0" nodeType="click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p:cTn id="61" dur="1000" fill="hold"/>
                                        <p:tgtEl>
                                          <p:spTgt spid="21"/>
                                        </p:tgtEl>
                                        <p:attrNameLst>
                                          <p:attrName>ppt_w</p:attrName>
                                        </p:attrNameLst>
                                      </p:cBhvr>
                                      <p:tavLst>
                                        <p:tav tm="0">
                                          <p:val>
                                            <p:fltVal val="0"/>
                                          </p:val>
                                        </p:tav>
                                        <p:tav tm="100000">
                                          <p:val>
                                            <p:strVal val="#ppt_w"/>
                                          </p:val>
                                        </p:tav>
                                      </p:tavLst>
                                    </p:anim>
                                    <p:anim calcmode="lin" valueType="num">
                                      <p:cBhvr>
                                        <p:cTn id="62" dur="1000" fill="hold"/>
                                        <p:tgtEl>
                                          <p:spTgt spid="21"/>
                                        </p:tgtEl>
                                        <p:attrNameLst>
                                          <p:attrName>ppt_h</p:attrName>
                                        </p:attrNameLst>
                                      </p:cBhvr>
                                      <p:tavLst>
                                        <p:tav tm="0">
                                          <p:val>
                                            <p:fltVal val="0"/>
                                          </p:val>
                                        </p:tav>
                                        <p:tav tm="100000">
                                          <p:val>
                                            <p:strVal val="#ppt_h"/>
                                          </p:val>
                                        </p:tav>
                                      </p:tavLst>
                                    </p:anim>
                                    <p:anim calcmode="lin" valueType="num">
                                      <p:cBhvr>
                                        <p:cTn id="63" dur="1000" fill="hold"/>
                                        <p:tgtEl>
                                          <p:spTgt spid="21"/>
                                        </p:tgtEl>
                                        <p:attrNameLst>
                                          <p:attrName>style.rotation</p:attrName>
                                        </p:attrNameLst>
                                      </p:cBhvr>
                                      <p:tavLst>
                                        <p:tav tm="0">
                                          <p:val>
                                            <p:fltVal val="90"/>
                                          </p:val>
                                        </p:tav>
                                        <p:tav tm="100000">
                                          <p:val>
                                            <p:fltVal val="0"/>
                                          </p:val>
                                        </p:tav>
                                      </p:tavLst>
                                    </p:anim>
                                    <p:animEffect transition="in" filter="fade">
                                      <p:cBhvr>
                                        <p:cTn id="64" dur="1000"/>
                                        <p:tgtEl>
                                          <p:spTgt spid="21"/>
                                        </p:tgtEl>
                                      </p:cBhvr>
                                    </p:animEffect>
                                  </p:childTnLst>
                                </p:cTn>
                              </p:par>
                            </p:childTnLst>
                          </p:cTn>
                        </p:par>
                      </p:childTnLst>
                    </p:cTn>
                  </p:par>
                  <p:par>
                    <p:cTn id="65" fill="hold">
                      <p:stCondLst>
                        <p:cond delay="indefinite"/>
                      </p:stCondLst>
                      <p:childTnLst>
                        <p:par>
                          <p:cTn id="66" fill="hold">
                            <p:stCondLst>
                              <p:cond delay="0"/>
                            </p:stCondLst>
                            <p:childTnLst>
                              <p:par>
                                <p:cTn id="67" presetID="31" presetClass="entr" presetSubtype="0" fill="hold" nodeType="clickEffect">
                                  <p:stCondLst>
                                    <p:cond delay="0"/>
                                  </p:stCondLst>
                                  <p:childTnLst>
                                    <p:set>
                                      <p:cBhvr>
                                        <p:cTn id="68" dur="1" fill="hold">
                                          <p:stCondLst>
                                            <p:cond delay="0"/>
                                          </p:stCondLst>
                                        </p:cTn>
                                        <p:tgtEl>
                                          <p:spTgt spid="36"/>
                                        </p:tgtEl>
                                        <p:attrNameLst>
                                          <p:attrName>style.visibility</p:attrName>
                                        </p:attrNameLst>
                                      </p:cBhvr>
                                      <p:to>
                                        <p:strVal val="visible"/>
                                      </p:to>
                                    </p:set>
                                    <p:anim calcmode="lin" valueType="num">
                                      <p:cBhvr>
                                        <p:cTn id="69" dur="1000" fill="hold"/>
                                        <p:tgtEl>
                                          <p:spTgt spid="36"/>
                                        </p:tgtEl>
                                        <p:attrNameLst>
                                          <p:attrName>ppt_w</p:attrName>
                                        </p:attrNameLst>
                                      </p:cBhvr>
                                      <p:tavLst>
                                        <p:tav tm="0">
                                          <p:val>
                                            <p:fltVal val="0"/>
                                          </p:val>
                                        </p:tav>
                                        <p:tav tm="100000">
                                          <p:val>
                                            <p:strVal val="#ppt_w"/>
                                          </p:val>
                                        </p:tav>
                                      </p:tavLst>
                                    </p:anim>
                                    <p:anim calcmode="lin" valueType="num">
                                      <p:cBhvr>
                                        <p:cTn id="70" dur="1000" fill="hold"/>
                                        <p:tgtEl>
                                          <p:spTgt spid="36"/>
                                        </p:tgtEl>
                                        <p:attrNameLst>
                                          <p:attrName>ppt_h</p:attrName>
                                        </p:attrNameLst>
                                      </p:cBhvr>
                                      <p:tavLst>
                                        <p:tav tm="0">
                                          <p:val>
                                            <p:fltVal val="0"/>
                                          </p:val>
                                        </p:tav>
                                        <p:tav tm="100000">
                                          <p:val>
                                            <p:strVal val="#ppt_h"/>
                                          </p:val>
                                        </p:tav>
                                      </p:tavLst>
                                    </p:anim>
                                    <p:anim calcmode="lin" valueType="num">
                                      <p:cBhvr>
                                        <p:cTn id="71" dur="1000" fill="hold"/>
                                        <p:tgtEl>
                                          <p:spTgt spid="36"/>
                                        </p:tgtEl>
                                        <p:attrNameLst>
                                          <p:attrName>style.rotation</p:attrName>
                                        </p:attrNameLst>
                                      </p:cBhvr>
                                      <p:tavLst>
                                        <p:tav tm="0">
                                          <p:val>
                                            <p:fltVal val="90"/>
                                          </p:val>
                                        </p:tav>
                                        <p:tav tm="100000">
                                          <p:val>
                                            <p:fltVal val="0"/>
                                          </p:val>
                                        </p:tav>
                                      </p:tavLst>
                                    </p:anim>
                                    <p:animEffect transition="in" filter="fade">
                                      <p:cBhvr>
                                        <p:cTn id="72" dur="1000"/>
                                        <p:tgtEl>
                                          <p:spTgt spid="36"/>
                                        </p:tgtEl>
                                      </p:cBhvr>
                                    </p:animEffect>
                                  </p:childTnLst>
                                </p:cTn>
                              </p:par>
                            </p:childTnLst>
                          </p:cTn>
                        </p:par>
                      </p:childTnLst>
                    </p:cTn>
                  </p:par>
                  <p:par>
                    <p:cTn id="73" fill="hold">
                      <p:stCondLst>
                        <p:cond delay="indefinite"/>
                      </p:stCondLst>
                      <p:childTnLst>
                        <p:par>
                          <p:cTn id="74" fill="hold">
                            <p:stCondLst>
                              <p:cond delay="0"/>
                            </p:stCondLst>
                            <p:childTnLst>
                              <p:par>
                                <p:cTn id="75" presetID="31" presetClass="entr" presetSubtype="0" fill="hold" grpId="0" nodeType="clickEffect">
                                  <p:stCondLst>
                                    <p:cond delay="0"/>
                                  </p:stCondLst>
                                  <p:childTnLst>
                                    <p:set>
                                      <p:cBhvr>
                                        <p:cTn id="76" dur="1" fill="hold">
                                          <p:stCondLst>
                                            <p:cond delay="0"/>
                                          </p:stCondLst>
                                        </p:cTn>
                                        <p:tgtEl>
                                          <p:spTgt spid="31"/>
                                        </p:tgtEl>
                                        <p:attrNameLst>
                                          <p:attrName>style.visibility</p:attrName>
                                        </p:attrNameLst>
                                      </p:cBhvr>
                                      <p:to>
                                        <p:strVal val="visible"/>
                                      </p:to>
                                    </p:set>
                                    <p:anim calcmode="lin" valueType="num">
                                      <p:cBhvr>
                                        <p:cTn id="77" dur="1000" fill="hold"/>
                                        <p:tgtEl>
                                          <p:spTgt spid="31"/>
                                        </p:tgtEl>
                                        <p:attrNameLst>
                                          <p:attrName>ppt_w</p:attrName>
                                        </p:attrNameLst>
                                      </p:cBhvr>
                                      <p:tavLst>
                                        <p:tav tm="0">
                                          <p:val>
                                            <p:fltVal val="0"/>
                                          </p:val>
                                        </p:tav>
                                        <p:tav tm="100000">
                                          <p:val>
                                            <p:strVal val="#ppt_w"/>
                                          </p:val>
                                        </p:tav>
                                      </p:tavLst>
                                    </p:anim>
                                    <p:anim calcmode="lin" valueType="num">
                                      <p:cBhvr>
                                        <p:cTn id="78" dur="1000" fill="hold"/>
                                        <p:tgtEl>
                                          <p:spTgt spid="31"/>
                                        </p:tgtEl>
                                        <p:attrNameLst>
                                          <p:attrName>ppt_h</p:attrName>
                                        </p:attrNameLst>
                                      </p:cBhvr>
                                      <p:tavLst>
                                        <p:tav tm="0">
                                          <p:val>
                                            <p:fltVal val="0"/>
                                          </p:val>
                                        </p:tav>
                                        <p:tav tm="100000">
                                          <p:val>
                                            <p:strVal val="#ppt_h"/>
                                          </p:val>
                                        </p:tav>
                                      </p:tavLst>
                                    </p:anim>
                                    <p:anim calcmode="lin" valueType="num">
                                      <p:cBhvr>
                                        <p:cTn id="79" dur="1000" fill="hold"/>
                                        <p:tgtEl>
                                          <p:spTgt spid="31"/>
                                        </p:tgtEl>
                                        <p:attrNameLst>
                                          <p:attrName>style.rotation</p:attrName>
                                        </p:attrNameLst>
                                      </p:cBhvr>
                                      <p:tavLst>
                                        <p:tav tm="0">
                                          <p:val>
                                            <p:fltVal val="90"/>
                                          </p:val>
                                        </p:tav>
                                        <p:tav tm="100000">
                                          <p:val>
                                            <p:fltVal val="0"/>
                                          </p:val>
                                        </p:tav>
                                      </p:tavLst>
                                    </p:anim>
                                    <p:animEffect transition="in" filter="fade">
                                      <p:cBhvr>
                                        <p:cTn id="80" dur="1000"/>
                                        <p:tgtEl>
                                          <p:spTgt spid="31"/>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4" fill="hold" grpId="0" nodeType="click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wipe(down)">
                                      <p:cBhvr>
                                        <p:cTn id="85" dur="500"/>
                                        <p:tgtEl>
                                          <p:spTgt spid="22"/>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4" fill="hold" nodeType="clickEffect">
                                  <p:stCondLst>
                                    <p:cond delay="0"/>
                                  </p:stCondLst>
                                  <p:childTnLst>
                                    <p:set>
                                      <p:cBhvr>
                                        <p:cTn id="89" dur="1" fill="hold">
                                          <p:stCondLst>
                                            <p:cond delay="0"/>
                                          </p:stCondLst>
                                        </p:cTn>
                                        <p:tgtEl>
                                          <p:spTgt spid="37"/>
                                        </p:tgtEl>
                                        <p:attrNameLst>
                                          <p:attrName>style.visibility</p:attrName>
                                        </p:attrNameLst>
                                      </p:cBhvr>
                                      <p:to>
                                        <p:strVal val="visible"/>
                                      </p:to>
                                    </p:set>
                                    <p:animEffect transition="in" filter="wipe(down)">
                                      <p:cBhvr>
                                        <p:cTn id="90" dur="500"/>
                                        <p:tgtEl>
                                          <p:spTgt spid="37"/>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4" fill="hold" grpId="0" nodeType="clickEffect">
                                  <p:stCondLst>
                                    <p:cond delay="0"/>
                                  </p:stCondLst>
                                  <p:childTnLst>
                                    <p:set>
                                      <p:cBhvr>
                                        <p:cTn id="94" dur="1" fill="hold">
                                          <p:stCondLst>
                                            <p:cond delay="0"/>
                                          </p:stCondLst>
                                        </p:cTn>
                                        <p:tgtEl>
                                          <p:spTgt spid="32"/>
                                        </p:tgtEl>
                                        <p:attrNameLst>
                                          <p:attrName>style.visibility</p:attrName>
                                        </p:attrNameLst>
                                      </p:cBhvr>
                                      <p:to>
                                        <p:strVal val="visible"/>
                                      </p:to>
                                    </p:set>
                                    <p:animEffect transition="in" filter="wipe(down)">
                                      <p:cBhvr>
                                        <p:cTn id="9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animBg="1"/>
      <p:bldP spid="20" grpId="0" animBg="1"/>
      <p:bldP spid="21" grpId="0" animBg="1"/>
      <p:bldP spid="22" grpId="0" animBg="1"/>
      <p:bldP spid="28" grpId="0"/>
      <p:bldP spid="29" grpId="0"/>
      <p:bldP spid="30" grpId="0" animBg="1"/>
      <p:bldP spid="31" grpId="0" animBg="1"/>
      <p:bldP spid="3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5" name="Table 5">
            <a:extLst>
              <a:ext uri="{FF2B5EF4-FFF2-40B4-BE49-F238E27FC236}">
                <a16:creationId xmlns:a16="http://schemas.microsoft.com/office/drawing/2014/main" id="{ECD09229-6B0B-459D-B52D-756BD2233902}"/>
              </a:ext>
            </a:extLst>
          </p:cNvPr>
          <p:cNvGraphicFramePr>
            <a:graphicFrameLocks noGrp="1"/>
          </p:cNvGraphicFramePr>
          <p:nvPr>
            <p:extLst/>
          </p:nvPr>
        </p:nvGraphicFramePr>
        <p:xfrm>
          <a:off x="848009" y="1153382"/>
          <a:ext cx="7575560" cy="5505110"/>
        </p:xfrm>
        <a:graphic>
          <a:graphicData uri="http://schemas.openxmlformats.org/drawingml/2006/table">
            <a:tbl>
              <a:tblPr firstRow="1" bandRow="1">
                <a:tableStyleId>{BDBED569-4797-4DF1-A0F4-6AAB3CD982D8}</a:tableStyleId>
              </a:tblPr>
              <a:tblGrid>
                <a:gridCol w="6753523">
                  <a:extLst>
                    <a:ext uri="{9D8B030D-6E8A-4147-A177-3AD203B41FA5}">
                      <a16:colId xmlns:a16="http://schemas.microsoft.com/office/drawing/2014/main" val="2725891262"/>
                    </a:ext>
                  </a:extLst>
                </a:gridCol>
                <a:gridCol w="822037">
                  <a:extLst>
                    <a:ext uri="{9D8B030D-6E8A-4147-A177-3AD203B41FA5}">
                      <a16:colId xmlns:a16="http://schemas.microsoft.com/office/drawing/2014/main" val="3944393863"/>
                    </a:ext>
                  </a:extLst>
                </a:gridCol>
              </a:tblGrid>
              <a:tr h="550511">
                <a:tc>
                  <a:txBody>
                    <a:bodyPr/>
                    <a:lstStyle/>
                    <a:p>
                      <a:endParaRPr lang="en-US" dirty="0"/>
                    </a:p>
                  </a:txBody>
                  <a:tcPr/>
                </a:tc>
                <a:tc>
                  <a:txBody>
                    <a:bodyPr/>
                    <a:lstStyle/>
                    <a:p>
                      <a:endParaRPr lang="en-US" dirty="0"/>
                    </a:p>
                  </a:txBody>
                  <a:tcPr/>
                </a:tc>
                <a:extLst>
                  <a:ext uri="{0D108BD9-81ED-4DB2-BD59-A6C34878D82A}">
                    <a16:rowId xmlns:a16="http://schemas.microsoft.com/office/drawing/2014/main" val="3393524910"/>
                  </a:ext>
                </a:extLst>
              </a:tr>
              <a:tr h="550511">
                <a:tc>
                  <a:txBody>
                    <a:bodyPr/>
                    <a:lstStyle/>
                    <a:p>
                      <a:endParaRPr lang="en-US" dirty="0"/>
                    </a:p>
                  </a:txBody>
                  <a:tcPr>
                    <a:solidFill>
                      <a:srgbClr val="AABFE4">
                        <a:alpha val="20000"/>
                      </a:srgbClr>
                    </a:solidFill>
                  </a:tcPr>
                </a:tc>
                <a:tc>
                  <a:txBody>
                    <a:bodyPr/>
                    <a:lstStyle/>
                    <a:p>
                      <a:endParaRPr lang="en-US" dirty="0"/>
                    </a:p>
                  </a:txBody>
                  <a:tcPr>
                    <a:solidFill>
                      <a:srgbClr val="AABFE4">
                        <a:alpha val="20000"/>
                      </a:srgbClr>
                    </a:solidFill>
                  </a:tcPr>
                </a:tc>
                <a:extLst>
                  <a:ext uri="{0D108BD9-81ED-4DB2-BD59-A6C34878D82A}">
                    <a16:rowId xmlns:a16="http://schemas.microsoft.com/office/drawing/2014/main" val="3469712904"/>
                  </a:ext>
                </a:extLst>
              </a:tr>
              <a:tr h="550511">
                <a:tc>
                  <a:txBody>
                    <a:bodyPr/>
                    <a:lstStyle/>
                    <a:p>
                      <a:endParaRPr lang="en-US" dirty="0"/>
                    </a:p>
                  </a:txBody>
                  <a:tcPr/>
                </a:tc>
                <a:tc>
                  <a:txBody>
                    <a:bodyPr/>
                    <a:lstStyle/>
                    <a:p>
                      <a:endParaRPr lang="en-US"/>
                    </a:p>
                  </a:txBody>
                  <a:tcPr/>
                </a:tc>
                <a:extLst>
                  <a:ext uri="{0D108BD9-81ED-4DB2-BD59-A6C34878D82A}">
                    <a16:rowId xmlns:a16="http://schemas.microsoft.com/office/drawing/2014/main" val="3897441757"/>
                  </a:ext>
                </a:extLst>
              </a:tr>
              <a:tr h="550511">
                <a:tc>
                  <a:txBody>
                    <a:bodyPr/>
                    <a:lstStyle/>
                    <a:p>
                      <a:endParaRPr lang="en-US"/>
                    </a:p>
                  </a:txBody>
                  <a:tcPr>
                    <a:solidFill>
                      <a:srgbClr val="AABFE4">
                        <a:alpha val="20000"/>
                      </a:srgbClr>
                    </a:solidFill>
                  </a:tcPr>
                </a:tc>
                <a:tc>
                  <a:txBody>
                    <a:bodyPr/>
                    <a:lstStyle/>
                    <a:p>
                      <a:endParaRPr lang="en-US" dirty="0"/>
                    </a:p>
                  </a:txBody>
                  <a:tcPr>
                    <a:solidFill>
                      <a:srgbClr val="AABFE4">
                        <a:alpha val="20000"/>
                      </a:srgbClr>
                    </a:solidFill>
                  </a:tcPr>
                </a:tc>
                <a:extLst>
                  <a:ext uri="{0D108BD9-81ED-4DB2-BD59-A6C34878D82A}">
                    <a16:rowId xmlns:a16="http://schemas.microsoft.com/office/drawing/2014/main" val="2177797444"/>
                  </a:ext>
                </a:extLst>
              </a:tr>
              <a:tr h="550511">
                <a:tc>
                  <a:txBody>
                    <a:bodyPr/>
                    <a:lstStyle/>
                    <a:p>
                      <a:endParaRPr lang="en-US"/>
                    </a:p>
                  </a:txBody>
                  <a:tcPr/>
                </a:tc>
                <a:tc>
                  <a:txBody>
                    <a:bodyPr/>
                    <a:lstStyle/>
                    <a:p>
                      <a:endParaRPr lang="en-US"/>
                    </a:p>
                  </a:txBody>
                  <a:tcPr/>
                </a:tc>
                <a:extLst>
                  <a:ext uri="{0D108BD9-81ED-4DB2-BD59-A6C34878D82A}">
                    <a16:rowId xmlns:a16="http://schemas.microsoft.com/office/drawing/2014/main" val="1544809883"/>
                  </a:ext>
                </a:extLst>
              </a:tr>
              <a:tr h="550511">
                <a:tc>
                  <a:txBody>
                    <a:bodyPr/>
                    <a:lstStyle/>
                    <a:p>
                      <a:endParaRPr lang="en-US"/>
                    </a:p>
                  </a:txBody>
                  <a:tcPr>
                    <a:solidFill>
                      <a:srgbClr val="AABFE4">
                        <a:alpha val="20000"/>
                      </a:srgbClr>
                    </a:solidFill>
                  </a:tcPr>
                </a:tc>
                <a:tc>
                  <a:txBody>
                    <a:bodyPr/>
                    <a:lstStyle/>
                    <a:p>
                      <a:endParaRPr lang="en-US" dirty="0"/>
                    </a:p>
                  </a:txBody>
                  <a:tcPr>
                    <a:solidFill>
                      <a:srgbClr val="AABFE4">
                        <a:alpha val="20000"/>
                      </a:srgbClr>
                    </a:solidFill>
                  </a:tcPr>
                </a:tc>
                <a:extLst>
                  <a:ext uri="{0D108BD9-81ED-4DB2-BD59-A6C34878D82A}">
                    <a16:rowId xmlns:a16="http://schemas.microsoft.com/office/drawing/2014/main" val="2849164394"/>
                  </a:ext>
                </a:extLst>
              </a:tr>
              <a:tr h="550511">
                <a:tc>
                  <a:txBody>
                    <a:bodyPr/>
                    <a:lstStyle/>
                    <a:p>
                      <a:endParaRPr lang="en-US"/>
                    </a:p>
                  </a:txBody>
                  <a:tcPr/>
                </a:tc>
                <a:tc>
                  <a:txBody>
                    <a:bodyPr/>
                    <a:lstStyle/>
                    <a:p>
                      <a:endParaRPr lang="en-US" dirty="0"/>
                    </a:p>
                  </a:txBody>
                  <a:tcPr/>
                </a:tc>
                <a:extLst>
                  <a:ext uri="{0D108BD9-81ED-4DB2-BD59-A6C34878D82A}">
                    <a16:rowId xmlns:a16="http://schemas.microsoft.com/office/drawing/2014/main" val="257405480"/>
                  </a:ext>
                </a:extLst>
              </a:tr>
              <a:tr h="550511">
                <a:tc>
                  <a:txBody>
                    <a:bodyPr/>
                    <a:lstStyle/>
                    <a:p>
                      <a:endParaRPr lang="en-US"/>
                    </a:p>
                  </a:txBody>
                  <a:tcPr>
                    <a:solidFill>
                      <a:srgbClr val="AABFE4">
                        <a:alpha val="20000"/>
                      </a:srgbClr>
                    </a:solidFill>
                  </a:tcPr>
                </a:tc>
                <a:tc>
                  <a:txBody>
                    <a:bodyPr/>
                    <a:lstStyle/>
                    <a:p>
                      <a:endParaRPr lang="en-US" dirty="0"/>
                    </a:p>
                  </a:txBody>
                  <a:tcPr>
                    <a:solidFill>
                      <a:srgbClr val="AABFE4">
                        <a:alpha val="20000"/>
                      </a:srgbClr>
                    </a:solidFill>
                  </a:tcPr>
                </a:tc>
                <a:extLst>
                  <a:ext uri="{0D108BD9-81ED-4DB2-BD59-A6C34878D82A}">
                    <a16:rowId xmlns:a16="http://schemas.microsoft.com/office/drawing/2014/main" val="2342052745"/>
                  </a:ext>
                </a:extLst>
              </a:tr>
              <a:tr h="550511">
                <a:tc>
                  <a:txBody>
                    <a:bodyPr/>
                    <a:lstStyle/>
                    <a:p>
                      <a:endParaRPr lang="en-US" dirty="0"/>
                    </a:p>
                  </a:txBody>
                  <a:tcPr/>
                </a:tc>
                <a:tc>
                  <a:txBody>
                    <a:bodyPr/>
                    <a:lstStyle/>
                    <a:p>
                      <a:endParaRPr lang="en-US" dirty="0"/>
                    </a:p>
                  </a:txBody>
                  <a:tcPr/>
                </a:tc>
                <a:extLst>
                  <a:ext uri="{0D108BD9-81ED-4DB2-BD59-A6C34878D82A}">
                    <a16:rowId xmlns:a16="http://schemas.microsoft.com/office/drawing/2014/main" val="902726238"/>
                  </a:ext>
                </a:extLst>
              </a:tr>
              <a:tr h="550511">
                <a:tc>
                  <a:txBody>
                    <a:bodyPr/>
                    <a:lstStyle/>
                    <a:p>
                      <a:endParaRPr lang="en-US" dirty="0"/>
                    </a:p>
                  </a:txBody>
                  <a:tcPr>
                    <a:solidFill>
                      <a:srgbClr val="AABFE4">
                        <a:alpha val="20000"/>
                      </a:srgbClr>
                    </a:solidFill>
                  </a:tcPr>
                </a:tc>
                <a:tc>
                  <a:txBody>
                    <a:bodyPr/>
                    <a:lstStyle/>
                    <a:p>
                      <a:endParaRPr lang="en-US" dirty="0"/>
                    </a:p>
                  </a:txBody>
                  <a:tcPr>
                    <a:solidFill>
                      <a:srgbClr val="AABFE4">
                        <a:alpha val="20000"/>
                      </a:srgbClr>
                    </a:solidFill>
                  </a:tcPr>
                </a:tc>
                <a:extLst>
                  <a:ext uri="{0D108BD9-81ED-4DB2-BD59-A6C34878D82A}">
                    <a16:rowId xmlns:a16="http://schemas.microsoft.com/office/drawing/2014/main" val="1092614450"/>
                  </a:ext>
                </a:extLst>
              </a:tr>
            </a:tbl>
          </a:graphicData>
        </a:graphic>
      </p:graphicFrame>
      <p:sp>
        <p:nvSpPr>
          <p:cNvPr id="10" name="TextBox 9"/>
          <p:cNvSpPr txBox="1"/>
          <p:nvPr/>
        </p:nvSpPr>
        <p:spPr>
          <a:xfrm>
            <a:off x="913657" y="1203998"/>
            <a:ext cx="474830" cy="461665"/>
          </a:xfrm>
          <a:prstGeom prst="rect">
            <a:avLst/>
          </a:prstGeom>
          <a:noFill/>
        </p:spPr>
        <p:txBody>
          <a:bodyPr wrap="square" rtlCol="0">
            <a:spAutoFit/>
          </a:bodyPr>
          <a:lstStyle/>
          <a:p>
            <a:r>
              <a:rPr lang="en-US" sz="2400" b="1" dirty="0">
                <a:solidFill>
                  <a:srgbClr val="0070C0"/>
                </a:solidFill>
              </a:rPr>
              <a:t>1.</a:t>
            </a:r>
          </a:p>
        </p:txBody>
      </p:sp>
      <p:sp>
        <p:nvSpPr>
          <p:cNvPr id="11" name="TextBox 10"/>
          <p:cNvSpPr txBox="1"/>
          <p:nvPr/>
        </p:nvSpPr>
        <p:spPr>
          <a:xfrm>
            <a:off x="1388487" y="1197521"/>
            <a:ext cx="6406109" cy="461665"/>
          </a:xfrm>
          <a:prstGeom prst="rect">
            <a:avLst/>
          </a:prstGeom>
          <a:noFill/>
        </p:spPr>
        <p:txBody>
          <a:bodyPr wrap="square" rtlCol="0">
            <a:spAutoFit/>
          </a:bodyPr>
          <a:lstStyle/>
          <a:p>
            <a:r>
              <a:rPr lang="en-US" sz="2400" dirty="0"/>
              <a:t>The children can speak Vietnamese at the camp.</a:t>
            </a:r>
          </a:p>
        </p:txBody>
      </p:sp>
      <p:sp>
        <p:nvSpPr>
          <p:cNvPr id="12" name="TextBox 11"/>
          <p:cNvSpPr txBox="1"/>
          <p:nvPr/>
        </p:nvSpPr>
        <p:spPr>
          <a:xfrm>
            <a:off x="913657" y="2305642"/>
            <a:ext cx="474830" cy="461665"/>
          </a:xfrm>
          <a:prstGeom prst="rect">
            <a:avLst/>
          </a:prstGeom>
          <a:noFill/>
        </p:spPr>
        <p:txBody>
          <a:bodyPr wrap="square" rtlCol="0">
            <a:spAutoFit/>
          </a:bodyPr>
          <a:lstStyle/>
          <a:p>
            <a:r>
              <a:rPr lang="en-US" sz="2400" b="1" dirty="0">
                <a:solidFill>
                  <a:srgbClr val="0070C0"/>
                </a:solidFill>
              </a:rPr>
              <a:t>2.</a:t>
            </a:r>
          </a:p>
        </p:txBody>
      </p:sp>
      <p:sp>
        <p:nvSpPr>
          <p:cNvPr id="13" name="TextBox 12"/>
          <p:cNvSpPr txBox="1"/>
          <p:nvPr/>
        </p:nvSpPr>
        <p:spPr>
          <a:xfrm>
            <a:off x="1388488" y="2298077"/>
            <a:ext cx="4097170" cy="461665"/>
          </a:xfrm>
          <a:prstGeom prst="rect">
            <a:avLst/>
          </a:prstGeom>
          <a:noFill/>
        </p:spPr>
        <p:txBody>
          <a:bodyPr wrap="square" rtlCol="0">
            <a:spAutoFit/>
          </a:bodyPr>
          <a:lstStyle/>
          <a:p>
            <a:r>
              <a:rPr lang="en-US" sz="2400" dirty="0"/>
              <a:t>Nam has four new friends.</a:t>
            </a:r>
          </a:p>
        </p:txBody>
      </p:sp>
      <p:sp>
        <p:nvSpPr>
          <p:cNvPr id="14" name="TextBox 13"/>
          <p:cNvSpPr txBox="1"/>
          <p:nvPr/>
        </p:nvSpPr>
        <p:spPr>
          <a:xfrm>
            <a:off x="913657" y="3395659"/>
            <a:ext cx="474830" cy="461665"/>
          </a:xfrm>
          <a:prstGeom prst="rect">
            <a:avLst/>
          </a:prstGeom>
          <a:noFill/>
        </p:spPr>
        <p:txBody>
          <a:bodyPr wrap="square" rtlCol="0">
            <a:spAutoFit/>
          </a:bodyPr>
          <a:lstStyle/>
          <a:p>
            <a:r>
              <a:rPr lang="en-US" sz="2400" b="1" dirty="0">
                <a:solidFill>
                  <a:srgbClr val="0070C0"/>
                </a:solidFill>
              </a:rPr>
              <a:t>3.</a:t>
            </a:r>
          </a:p>
        </p:txBody>
      </p:sp>
      <p:sp>
        <p:nvSpPr>
          <p:cNvPr id="15" name="TextBox 14"/>
          <p:cNvSpPr txBox="1"/>
          <p:nvPr/>
        </p:nvSpPr>
        <p:spPr>
          <a:xfrm>
            <a:off x="1388487" y="3398436"/>
            <a:ext cx="4451993" cy="461665"/>
          </a:xfrm>
          <a:prstGeom prst="rect">
            <a:avLst/>
          </a:prstGeom>
          <a:noFill/>
        </p:spPr>
        <p:txBody>
          <a:bodyPr wrap="square" rtlCol="0">
            <a:spAutoFit/>
          </a:bodyPr>
          <a:lstStyle/>
          <a:p>
            <a:r>
              <a:rPr lang="en-US" sz="2400" dirty="0" err="1"/>
              <a:t>Phong</a:t>
            </a:r>
            <a:r>
              <a:rPr lang="en-US" sz="2400" dirty="0"/>
              <a:t> likes taking photos.</a:t>
            </a:r>
          </a:p>
        </p:txBody>
      </p:sp>
      <p:sp>
        <p:nvSpPr>
          <p:cNvPr id="16" name="TextBox 15"/>
          <p:cNvSpPr txBox="1"/>
          <p:nvPr/>
        </p:nvSpPr>
        <p:spPr>
          <a:xfrm>
            <a:off x="913657" y="4493243"/>
            <a:ext cx="474830" cy="461665"/>
          </a:xfrm>
          <a:prstGeom prst="rect">
            <a:avLst/>
          </a:prstGeom>
          <a:noFill/>
        </p:spPr>
        <p:txBody>
          <a:bodyPr wrap="square" rtlCol="0">
            <a:spAutoFit/>
          </a:bodyPr>
          <a:lstStyle/>
          <a:p>
            <a:r>
              <a:rPr lang="en-US" sz="2400" b="1">
                <a:solidFill>
                  <a:srgbClr val="0070C0"/>
                </a:solidFill>
              </a:rPr>
              <a:t>4.</a:t>
            </a:r>
          </a:p>
        </p:txBody>
      </p:sp>
      <p:sp>
        <p:nvSpPr>
          <p:cNvPr id="17" name="TextBox 16"/>
          <p:cNvSpPr txBox="1"/>
          <p:nvPr/>
        </p:nvSpPr>
        <p:spPr>
          <a:xfrm>
            <a:off x="1388487" y="4496020"/>
            <a:ext cx="4600583" cy="461665"/>
          </a:xfrm>
          <a:prstGeom prst="rect">
            <a:avLst/>
          </a:prstGeom>
          <a:noFill/>
        </p:spPr>
        <p:txBody>
          <a:bodyPr wrap="square" rtlCol="0">
            <a:spAutoFit/>
          </a:bodyPr>
          <a:lstStyle/>
          <a:p>
            <a:r>
              <a:rPr lang="en-US" sz="2400" dirty="0"/>
              <a:t>Nam thinks </a:t>
            </a:r>
            <a:r>
              <a:rPr lang="en-US" sz="2400" dirty="0" err="1"/>
              <a:t>Nhung</a:t>
            </a:r>
            <a:r>
              <a:rPr lang="en-US" sz="2400" dirty="0"/>
              <a:t> is kind.</a:t>
            </a:r>
          </a:p>
        </p:txBody>
      </p:sp>
      <p:sp>
        <p:nvSpPr>
          <p:cNvPr id="18" name="TextBox 17"/>
          <p:cNvSpPr txBox="1"/>
          <p:nvPr/>
        </p:nvSpPr>
        <p:spPr>
          <a:xfrm>
            <a:off x="913657" y="5608620"/>
            <a:ext cx="474830" cy="461665"/>
          </a:xfrm>
          <a:prstGeom prst="rect">
            <a:avLst/>
          </a:prstGeom>
          <a:noFill/>
        </p:spPr>
        <p:txBody>
          <a:bodyPr wrap="square" rtlCol="0">
            <a:spAutoFit/>
          </a:bodyPr>
          <a:lstStyle/>
          <a:p>
            <a:r>
              <a:rPr lang="en-US" sz="2400" b="1" dirty="0">
                <a:solidFill>
                  <a:srgbClr val="0070C0"/>
                </a:solidFill>
              </a:rPr>
              <a:t>5.</a:t>
            </a:r>
          </a:p>
        </p:txBody>
      </p:sp>
      <p:sp>
        <p:nvSpPr>
          <p:cNvPr id="19" name="TextBox 18"/>
          <p:cNvSpPr txBox="1"/>
          <p:nvPr/>
        </p:nvSpPr>
        <p:spPr>
          <a:xfrm>
            <a:off x="1388488" y="5599967"/>
            <a:ext cx="4097170" cy="461665"/>
          </a:xfrm>
          <a:prstGeom prst="rect">
            <a:avLst/>
          </a:prstGeom>
          <a:noFill/>
        </p:spPr>
        <p:txBody>
          <a:bodyPr wrap="square" rtlCol="0">
            <a:spAutoFit/>
          </a:bodyPr>
          <a:lstStyle/>
          <a:p>
            <a:r>
              <a:rPr lang="en-US" sz="2400" dirty="0" err="1"/>
              <a:t>Phong</a:t>
            </a:r>
            <a:r>
              <a:rPr lang="en-US" sz="2400" dirty="0"/>
              <a:t> is tall and sporty.</a:t>
            </a:r>
          </a:p>
        </p:txBody>
      </p:sp>
      <p:cxnSp>
        <p:nvCxnSpPr>
          <p:cNvPr id="30" name="Straight Connector 29"/>
          <p:cNvCxnSpPr/>
          <p:nvPr/>
        </p:nvCxnSpPr>
        <p:spPr>
          <a:xfrm flipV="1">
            <a:off x="1485734" y="2088876"/>
            <a:ext cx="4572000" cy="0"/>
          </a:xfrm>
          <a:prstGeom prst="line">
            <a:avLst/>
          </a:prstGeom>
          <a:ln w="28575">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V="1">
            <a:off x="1485729" y="3223796"/>
            <a:ext cx="4572000" cy="0"/>
          </a:xfrm>
          <a:prstGeom prst="line">
            <a:avLst/>
          </a:prstGeom>
          <a:ln w="28575">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1517567" y="4311885"/>
            <a:ext cx="4572000" cy="0"/>
          </a:xfrm>
          <a:prstGeom prst="line">
            <a:avLst/>
          </a:prstGeom>
          <a:ln w="28575">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1452909" y="5367255"/>
            <a:ext cx="4572000" cy="0"/>
          </a:xfrm>
          <a:prstGeom prst="line">
            <a:avLst/>
          </a:prstGeom>
          <a:ln w="28575">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V="1">
            <a:off x="1452911" y="6496975"/>
            <a:ext cx="4572000" cy="0"/>
          </a:xfrm>
          <a:prstGeom prst="line">
            <a:avLst/>
          </a:prstGeom>
          <a:ln w="28575">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848009" y="1972757"/>
            <a:ext cx="355523" cy="0"/>
          </a:xfrm>
          <a:prstGeom prst="straightConnector1">
            <a:avLst/>
          </a:prstGeom>
          <a:ln w="381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848009" y="3123495"/>
            <a:ext cx="355523" cy="0"/>
          </a:xfrm>
          <a:prstGeom prst="straightConnector1">
            <a:avLst/>
          </a:prstGeom>
          <a:ln w="381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848009" y="4152655"/>
            <a:ext cx="355523" cy="0"/>
          </a:xfrm>
          <a:prstGeom prst="straightConnector1">
            <a:avLst/>
          </a:prstGeom>
          <a:ln w="381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848009" y="5242315"/>
            <a:ext cx="355523" cy="0"/>
          </a:xfrm>
          <a:prstGeom prst="straightConnector1">
            <a:avLst/>
          </a:prstGeom>
          <a:ln w="381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848009" y="6381271"/>
            <a:ext cx="355523" cy="0"/>
          </a:xfrm>
          <a:prstGeom prst="straightConnector1">
            <a:avLst/>
          </a:prstGeom>
          <a:ln w="381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252441" y="93980"/>
            <a:ext cx="1860596" cy="523220"/>
          </a:xfrm>
          <a:prstGeom prst="rect">
            <a:avLst/>
          </a:prstGeom>
          <a:noFill/>
        </p:spPr>
        <p:txBody>
          <a:bodyPr wrap="square" rtlCol="0">
            <a:spAutoFit/>
          </a:bodyPr>
          <a:lstStyle/>
          <a:p>
            <a:r>
              <a:rPr lang="en-US" sz="2800" b="1">
                <a:solidFill>
                  <a:srgbClr val="0070C0"/>
                </a:solidFill>
              </a:rPr>
              <a:t>Example:</a:t>
            </a:r>
            <a:endParaRPr lang="en-US" sz="2800" b="1" dirty="0">
              <a:solidFill>
                <a:srgbClr val="0070C0"/>
              </a:solidFill>
            </a:endParaRPr>
          </a:p>
        </p:txBody>
      </p:sp>
      <p:sp>
        <p:nvSpPr>
          <p:cNvPr id="29" name="TextBox 28"/>
          <p:cNvSpPr txBox="1"/>
          <p:nvPr/>
        </p:nvSpPr>
        <p:spPr>
          <a:xfrm>
            <a:off x="1861457" y="93980"/>
            <a:ext cx="5769429" cy="954107"/>
          </a:xfrm>
          <a:prstGeom prst="rect">
            <a:avLst/>
          </a:prstGeom>
          <a:noFill/>
        </p:spPr>
        <p:txBody>
          <a:bodyPr wrap="square" rtlCol="0">
            <a:spAutoFit/>
          </a:bodyPr>
          <a:lstStyle/>
          <a:p>
            <a:r>
              <a:rPr lang="en-US" sz="2800" dirty="0"/>
              <a:t>Nam is writing to his teacher. </a:t>
            </a:r>
            <a:r>
              <a:rPr lang="en-US" sz="2800" b="1" dirty="0">
                <a:solidFill>
                  <a:srgbClr val="00B050"/>
                </a:solidFill>
              </a:rPr>
              <a:t>F</a:t>
            </a:r>
            <a:r>
              <a:rPr lang="en-US" sz="2800" dirty="0"/>
              <a:t> </a:t>
            </a:r>
          </a:p>
          <a:p>
            <a:r>
              <a:rPr lang="en-US" sz="2800" b="1" dirty="0">
                <a:solidFill>
                  <a:srgbClr val="00B050"/>
                </a:solidFill>
              </a:rPr>
              <a:t>(his parents)</a:t>
            </a:r>
          </a:p>
        </p:txBody>
      </p:sp>
      <p:sp>
        <p:nvSpPr>
          <p:cNvPr id="26" name="TextBox 25">
            <a:extLst>
              <a:ext uri="{FF2B5EF4-FFF2-40B4-BE49-F238E27FC236}">
                <a16:creationId xmlns:a16="http://schemas.microsoft.com/office/drawing/2014/main" id="{9D31A215-2879-4707-A6AC-A1BA819D735A}"/>
              </a:ext>
            </a:extLst>
          </p:cNvPr>
          <p:cNvSpPr txBox="1"/>
          <p:nvPr/>
        </p:nvSpPr>
        <p:spPr>
          <a:xfrm>
            <a:off x="7794596" y="1151679"/>
            <a:ext cx="474830" cy="523220"/>
          </a:xfrm>
          <a:prstGeom prst="rect">
            <a:avLst/>
          </a:prstGeom>
          <a:noFill/>
        </p:spPr>
        <p:txBody>
          <a:bodyPr wrap="square">
            <a:spAutoFit/>
          </a:bodyPr>
          <a:lstStyle/>
          <a:p>
            <a:r>
              <a:rPr lang="en-US" sz="2800" b="1" dirty="0">
                <a:solidFill>
                  <a:srgbClr val="00B050"/>
                </a:solidFill>
              </a:rPr>
              <a:t>F</a:t>
            </a:r>
            <a:endParaRPr lang="en-US" sz="2800" dirty="0">
              <a:solidFill>
                <a:srgbClr val="00B050"/>
              </a:solidFill>
            </a:endParaRPr>
          </a:p>
        </p:txBody>
      </p:sp>
      <p:sp>
        <p:nvSpPr>
          <p:cNvPr id="27" name="TextBox 26">
            <a:extLst>
              <a:ext uri="{FF2B5EF4-FFF2-40B4-BE49-F238E27FC236}">
                <a16:creationId xmlns:a16="http://schemas.microsoft.com/office/drawing/2014/main" id="{0283E236-694F-492F-AFA9-A86A1FE08543}"/>
              </a:ext>
            </a:extLst>
          </p:cNvPr>
          <p:cNvSpPr txBox="1"/>
          <p:nvPr/>
        </p:nvSpPr>
        <p:spPr>
          <a:xfrm>
            <a:off x="7794596" y="2244087"/>
            <a:ext cx="474830" cy="523220"/>
          </a:xfrm>
          <a:prstGeom prst="rect">
            <a:avLst/>
          </a:prstGeom>
          <a:noFill/>
        </p:spPr>
        <p:txBody>
          <a:bodyPr wrap="square">
            <a:spAutoFit/>
          </a:bodyPr>
          <a:lstStyle/>
          <a:p>
            <a:r>
              <a:rPr lang="en-US" sz="2800" b="1" dirty="0">
                <a:solidFill>
                  <a:srgbClr val="00B050"/>
                </a:solidFill>
              </a:rPr>
              <a:t>F</a:t>
            </a:r>
            <a:endParaRPr lang="en-US" sz="2800" dirty="0">
              <a:solidFill>
                <a:srgbClr val="00B050"/>
              </a:solidFill>
            </a:endParaRPr>
          </a:p>
        </p:txBody>
      </p:sp>
      <p:sp>
        <p:nvSpPr>
          <p:cNvPr id="40" name="TextBox 39">
            <a:extLst>
              <a:ext uri="{FF2B5EF4-FFF2-40B4-BE49-F238E27FC236}">
                <a16:creationId xmlns:a16="http://schemas.microsoft.com/office/drawing/2014/main" id="{D02F0FF9-FE6D-4E5A-856D-434DA9533F4B}"/>
              </a:ext>
            </a:extLst>
          </p:cNvPr>
          <p:cNvSpPr txBox="1"/>
          <p:nvPr/>
        </p:nvSpPr>
        <p:spPr>
          <a:xfrm>
            <a:off x="7794596" y="3371049"/>
            <a:ext cx="474830" cy="523220"/>
          </a:xfrm>
          <a:prstGeom prst="rect">
            <a:avLst/>
          </a:prstGeom>
          <a:noFill/>
        </p:spPr>
        <p:txBody>
          <a:bodyPr wrap="square">
            <a:spAutoFit/>
          </a:bodyPr>
          <a:lstStyle/>
          <a:p>
            <a:r>
              <a:rPr lang="en-US" sz="2800" b="1" dirty="0">
                <a:solidFill>
                  <a:srgbClr val="00B050"/>
                </a:solidFill>
              </a:rPr>
              <a:t>F</a:t>
            </a:r>
            <a:endParaRPr lang="en-US" sz="2800" dirty="0">
              <a:solidFill>
                <a:srgbClr val="00B050"/>
              </a:solidFill>
            </a:endParaRPr>
          </a:p>
        </p:txBody>
      </p:sp>
      <p:sp>
        <p:nvSpPr>
          <p:cNvPr id="41" name="TextBox 40">
            <a:extLst>
              <a:ext uri="{FF2B5EF4-FFF2-40B4-BE49-F238E27FC236}">
                <a16:creationId xmlns:a16="http://schemas.microsoft.com/office/drawing/2014/main" id="{C2999285-CFAA-485E-8092-86FE32ACA0D6}"/>
              </a:ext>
            </a:extLst>
          </p:cNvPr>
          <p:cNvSpPr txBox="1"/>
          <p:nvPr/>
        </p:nvSpPr>
        <p:spPr>
          <a:xfrm>
            <a:off x="7794596" y="4468632"/>
            <a:ext cx="474830" cy="523220"/>
          </a:xfrm>
          <a:prstGeom prst="rect">
            <a:avLst/>
          </a:prstGeom>
          <a:noFill/>
        </p:spPr>
        <p:txBody>
          <a:bodyPr wrap="square">
            <a:spAutoFit/>
          </a:bodyPr>
          <a:lstStyle/>
          <a:p>
            <a:r>
              <a:rPr lang="en-US" sz="2800" b="1" dirty="0">
                <a:solidFill>
                  <a:srgbClr val="00B050"/>
                </a:solidFill>
              </a:rPr>
              <a:t>T</a:t>
            </a:r>
            <a:endParaRPr lang="en-US" sz="2800" dirty="0">
              <a:solidFill>
                <a:srgbClr val="00B050"/>
              </a:solidFill>
            </a:endParaRPr>
          </a:p>
        </p:txBody>
      </p:sp>
      <p:sp>
        <p:nvSpPr>
          <p:cNvPr id="42" name="TextBox 41">
            <a:extLst>
              <a:ext uri="{FF2B5EF4-FFF2-40B4-BE49-F238E27FC236}">
                <a16:creationId xmlns:a16="http://schemas.microsoft.com/office/drawing/2014/main" id="{0230D587-E102-4D0B-8D69-54FC3F597766}"/>
              </a:ext>
            </a:extLst>
          </p:cNvPr>
          <p:cNvSpPr txBox="1"/>
          <p:nvPr/>
        </p:nvSpPr>
        <p:spPr>
          <a:xfrm>
            <a:off x="7794596" y="5558948"/>
            <a:ext cx="474830" cy="523220"/>
          </a:xfrm>
          <a:prstGeom prst="rect">
            <a:avLst/>
          </a:prstGeom>
          <a:noFill/>
        </p:spPr>
        <p:txBody>
          <a:bodyPr wrap="square">
            <a:spAutoFit/>
          </a:bodyPr>
          <a:lstStyle/>
          <a:p>
            <a:r>
              <a:rPr lang="en-US" sz="2800" b="1" dirty="0">
                <a:solidFill>
                  <a:srgbClr val="00B050"/>
                </a:solidFill>
              </a:rPr>
              <a:t>T</a:t>
            </a:r>
            <a:endParaRPr lang="en-US" sz="2800" dirty="0">
              <a:solidFill>
                <a:srgbClr val="00B050"/>
              </a:solidFill>
            </a:endParaRPr>
          </a:p>
        </p:txBody>
      </p:sp>
      <p:sp>
        <p:nvSpPr>
          <p:cNvPr id="4" name="TextBox 3">
            <a:extLst>
              <a:ext uri="{FF2B5EF4-FFF2-40B4-BE49-F238E27FC236}">
                <a16:creationId xmlns:a16="http://schemas.microsoft.com/office/drawing/2014/main" id="{31656933-833B-4D47-98C1-7961903FEB9F}"/>
              </a:ext>
            </a:extLst>
          </p:cNvPr>
          <p:cNvSpPr txBox="1"/>
          <p:nvPr/>
        </p:nvSpPr>
        <p:spPr>
          <a:xfrm>
            <a:off x="1386667" y="1726166"/>
            <a:ext cx="3188950" cy="461665"/>
          </a:xfrm>
          <a:prstGeom prst="rect">
            <a:avLst/>
          </a:prstGeom>
          <a:noFill/>
        </p:spPr>
        <p:txBody>
          <a:bodyPr wrap="none" rtlCol="0">
            <a:spAutoFit/>
          </a:bodyPr>
          <a:lstStyle/>
          <a:p>
            <a:r>
              <a:rPr lang="en-US" sz="2400" dirty="0">
                <a:solidFill>
                  <a:srgbClr val="00B050"/>
                </a:solidFill>
              </a:rPr>
              <a:t>They speak English only.</a:t>
            </a:r>
          </a:p>
        </p:txBody>
      </p:sp>
      <p:sp>
        <p:nvSpPr>
          <p:cNvPr id="43" name="TextBox 42">
            <a:extLst>
              <a:ext uri="{FF2B5EF4-FFF2-40B4-BE49-F238E27FC236}">
                <a16:creationId xmlns:a16="http://schemas.microsoft.com/office/drawing/2014/main" id="{D13F386A-1BF5-41C9-9DC0-6C4151FD0E62}"/>
              </a:ext>
            </a:extLst>
          </p:cNvPr>
          <p:cNvSpPr txBox="1"/>
          <p:nvPr/>
        </p:nvSpPr>
        <p:spPr>
          <a:xfrm>
            <a:off x="1384242" y="2841287"/>
            <a:ext cx="1850956" cy="461665"/>
          </a:xfrm>
          <a:prstGeom prst="rect">
            <a:avLst/>
          </a:prstGeom>
          <a:noFill/>
        </p:spPr>
        <p:txBody>
          <a:bodyPr wrap="none" rtlCol="0">
            <a:spAutoFit/>
          </a:bodyPr>
          <a:lstStyle/>
          <a:p>
            <a:r>
              <a:rPr lang="en-US" sz="2400" dirty="0">
                <a:solidFill>
                  <a:srgbClr val="00B050"/>
                </a:solidFill>
              </a:rPr>
              <a:t>He has three.</a:t>
            </a:r>
          </a:p>
        </p:txBody>
      </p:sp>
      <p:sp>
        <p:nvSpPr>
          <p:cNvPr id="44" name="TextBox 43">
            <a:extLst>
              <a:ext uri="{FF2B5EF4-FFF2-40B4-BE49-F238E27FC236}">
                <a16:creationId xmlns:a16="http://schemas.microsoft.com/office/drawing/2014/main" id="{4B89D506-274A-416B-9AC0-CAE70075E785}"/>
              </a:ext>
            </a:extLst>
          </p:cNvPr>
          <p:cNvSpPr txBox="1"/>
          <p:nvPr/>
        </p:nvSpPr>
        <p:spPr>
          <a:xfrm>
            <a:off x="1436589" y="3940005"/>
            <a:ext cx="3435556" cy="461665"/>
          </a:xfrm>
          <a:prstGeom prst="rect">
            <a:avLst/>
          </a:prstGeom>
          <a:noFill/>
        </p:spPr>
        <p:txBody>
          <a:bodyPr wrap="none" rtlCol="0">
            <a:spAutoFit/>
          </a:bodyPr>
          <a:lstStyle/>
          <a:p>
            <a:r>
              <a:rPr lang="en-US" sz="2400" dirty="0">
                <a:solidFill>
                  <a:srgbClr val="00B050"/>
                </a:solidFill>
              </a:rPr>
              <a:t>Jimmy likes taking photos.</a:t>
            </a:r>
          </a:p>
        </p:txBody>
      </p:sp>
    </p:spTree>
    <p:extLst>
      <p:ext uri="{BB962C8B-B14F-4D97-AF65-F5344CB8AC3E}">
        <p14:creationId xmlns:p14="http://schemas.microsoft.com/office/powerpoint/2010/main" val="4140573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30"/>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nodeType="clickEffect">
                                  <p:stCondLst>
                                    <p:cond delay="0"/>
                                  </p:stCondLst>
                                  <p:childTnLst>
                                    <p:set>
                                      <p:cBhvr>
                                        <p:cTn id="20" dur="1" fill="hold">
                                          <p:stCondLst>
                                            <p:cond delay="0"/>
                                          </p:stCondLst>
                                        </p:cTn>
                                        <p:tgtEl>
                                          <p:spTgt spid="31"/>
                                        </p:tgtEl>
                                        <p:attrNameLst>
                                          <p:attrName>style.visibility</p:attrName>
                                        </p:attrNameLst>
                                      </p:cBhvr>
                                      <p:to>
                                        <p:strVal val="hidden"/>
                                      </p:to>
                                    </p:set>
                                  </p:childTnLst>
                                </p:cTn>
                              </p:par>
                              <p:par>
                                <p:cTn id="21" presetID="1" presetClass="entr" presetSubtype="0"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nodeType="clickEffect">
                                  <p:stCondLst>
                                    <p:cond delay="0"/>
                                  </p:stCondLst>
                                  <p:childTnLst>
                                    <p:set>
                                      <p:cBhvr>
                                        <p:cTn id="30" dur="1" fill="hold">
                                          <p:stCondLst>
                                            <p:cond delay="0"/>
                                          </p:stCondLst>
                                        </p:cTn>
                                        <p:tgtEl>
                                          <p:spTgt spid="32"/>
                                        </p:tgtEl>
                                        <p:attrNameLst>
                                          <p:attrName>style.visibility</p:attrName>
                                        </p:attrNameLst>
                                      </p:cBhvr>
                                      <p:to>
                                        <p:strVal val="hidden"/>
                                      </p:to>
                                    </p:set>
                                  </p:childTnLst>
                                </p:cTn>
                              </p:par>
                              <p:par>
                                <p:cTn id="31" presetID="1" presetClass="entr" presetSubtype="0" fill="hold" grpId="0" nodeType="withEffect">
                                  <p:stCondLst>
                                    <p:cond delay="0"/>
                                  </p:stCondLst>
                                  <p:childTnLst>
                                    <p:set>
                                      <p:cBhvr>
                                        <p:cTn id="32" dur="1" fill="hold">
                                          <p:stCondLst>
                                            <p:cond delay="0"/>
                                          </p:stCondLst>
                                        </p:cTn>
                                        <p:tgtEl>
                                          <p:spTgt spid="4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1"/>
                                        </p:tgtEl>
                                        <p:attrNameLst>
                                          <p:attrName>style.visibility</p:attrName>
                                        </p:attrNameLst>
                                      </p:cBhvr>
                                      <p:to>
                                        <p:strVal val="visible"/>
                                      </p:to>
                                    </p:set>
                                  </p:childTnLst>
                                </p:cTn>
                              </p:par>
                              <p:par>
                                <p:cTn id="37" presetID="1" presetClass="exit" presetSubtype="0" fill="hold" nodeType="withEffect">
                                  <p:stCondLst>
                                    <p:cond delay="0"/>
                                  </p:stCondLst>
                                  <p:childTnLst>
                                    <p:set>
                                      <p:cBhvr>
                                        <p:cTn id="38" dur="1" fill="hold">
                                          <p:stCondLst>
                                            <p:cond delay="0"/>
                                          </p:stCondLst>
                                        </p:cTn>
                                        <p:tgtEl>
                                          <p:spTgt spid="33"/>
                                        </p:tgtEl>
                                        <p:attrNameLst>
                                          <p:attrName>style.visibility</p:attrName>
                                        </p:attrNameLst>
                                      </p:cBhvr>
                                      <p:to>
                                        <p:strVal val="hidden"/>
                                      </p:to>
                                    </p:set>
                                  </p:childTnLst>
                                </p:cTn>
                              </p:par>
                              <p:par>
                                <p:cTn id="39" presetID="1" presetClass="exit" presetSubtype="0" fill="hold" nodeType="withEffect">
                                  <p:stCondLst>
                                    <p:cond delay="0"/>
                                  </p:stCondLst>
                                  <p:childTnLst>
                                    <p:set>
                                      <p:cBhvr>
                                        <p:cTn id="40" dur="1" fill="hold">
                                          <p:stCondLst>
                                            <p:cond delay="0"/>
                                          </p:stCondLst>
                                        </p:cTn>
                                        <p:tgtEl>
                                          <p:spTgt spid="38"/>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42"/>
                                        </p:tgtEl>
                                        <p:attrNameLst>
                                          <p:attrName>style.visibility</p:attrName>
                                        </p:attrNameLst>
                                      </p:cBhvr>
                                      <p:to>
                                        <p:strVal val="visible"/>
                                      </p:to>
                                    </p:set>
                                  </p:childTnLst>
                                </p:cTn>
                              </p:par>
                              <p:par>
                                <p:cTn id="45" presetID="1" presetClass="exit" presetSubtype="0" fill="hold" nodeType="withEffect">
                                  <p:stCondLst>
                                    <p:cond delay="0"/>
                                  </p:stCondLst>
                                  <p:childTnLst>
                                    <p:set>
                                      <p:cBhvr>
                                        <p:cTn id="46" dur="1" fill="hold">
                                          <p:stCondLst>
                                            <p:cond delay="0"/>
                                          </p:stCondLst>
                                        </p:cTn>
                                        <p:tgtEl>
                                          <p:spTgt spid="34"/>
                                        </p:tgtEl>
                                        <p:attrNameLst>
                                          <p:attrName>style.visibility</p:attrName>
                                        </p:attrNameLst>
                                      </p:cBhvr>
                                      <p:to>
                                        <p:strVal val="hidden"/>
                                      </p:to>
                                    </p:set>
                                  </p:childTnLst>
                                </p:cTn>
                              </p:par>
                              <p:par>
                                <p:cTn id="47" presetID="1" presetClass="exit" presetSubtype="0" fill="hold" nodeType="withEffect">
                                  <p:stCondLst>
                                    <p:cond delay="0"/>
                                  </p:stCondLst>
                                  <p:childTnLst>
                                    <p:set>
                                      <p:cBhvr>
                                        <p:cTn id="48" dur="1" fill="hold">
                                          <p:stCondLst>
                                            <p:cond delay="0"/>
                                          </p:stCondLst>
                                        </p:cTn>
                                        <p:tgtEl>
                                          <p:spTgt spid="3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40" grpId="0"/>
      <p:bldP spid="41" grpId="0"/>
      <p:bldP spid="42" grpId="0"/>
      <p:bldP spid="4" grpId="0"/>
      <p:bldP spid="43" grpId="0"/>
      <p:bldP spid="4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0" y="0"/>
            <a:ext cx="9144000" cy="6858000"/>
            <a:chOff x="193701" y="1590291"/>
            <a:chExt cx="8653859" cy="5137079"/>
          </a:xfrm>
        </p:grpSpPr>
        <p:sp>
          <p:nvSpPr>
            <p:cNvPr id="15" name="Rounded Rectangle 14"/>
            <p:cNvSpPr/>
            <p:nvPr/>
          </p:nvSpPr>
          <p:spPr>
            <a:xfrm>
              <a:off x="193701" y="1590291"/>
              <a:ext cx="8653859" cy="5137079"/>
            </a:xfrm>
            <a:prstGeom prst="roundRect">
              <a:avLst/>
            </a:prstGeom>
            <a:solidFill>
              <a:srgbClr val="C0E6EA"/>
            </a:solidFill>
            <a:ln>
              <a:solidFill>
                <a:srgbClr val="C0E6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p:nvSpPr>
          <p:spPr>
            <a:xfrm>
              <a:off x="277403" y="1674687"/>
              <a:ext cx="8444374" cy="4900773"/>
            </a:xfrm>
            <a:prstGeom prst="roundRect">
              <a:avLst/>
            </a:prstGeom>
            <a:solidFill>
              <a:srgbClr val="05A0B8"/>
            </a:solidFill>
            <a:ln>
              <a:solidFill>
                <a:srgbClr val="05A0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p:cNvSpPr/>
            <p:nvPr/>
          </p:nvSpPr>
          <p:spPr>
            <a:xfrm>
              <a:off x="314872" y="1767152"/>
              <a:ext cx="8369436" cy="4952146"/>
            </a:xfrm>
            <a:prstGeom prst="roundRect">
              <a:avLst/>
            </a:prstGeom>
            <a:solidFill>
              <a:srgbClr val="E2F4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 name="Group 12"/>
          <p:cNvGrpSpPr/>
          <p:nvPr/>
        </p:nvGrpSpPr>
        <p:grpSpPr>
          <a:xfrm>
            <a:off x="2091691" y="2567087"/>
            <a:ext cx="4954515" cy="1723827"/>
            <a:chOff x="2094743" y="1820050"/>
            <a:chExt cx="4954515" cy="1723827"/>
          </a:xfrm>
        </p:grpSpPr>
        <p:grpSp>
          <p:nvGrpSpPr>
            <p:cNvPr id="12" name="Group 11"/>
            <p:cNvGrpSpPr/>
            <p:nvPr/>
          </p:nvGrpSpPr>
          <p:grpSpPr>
            <a:xfrm>
              <a:off x="2094743" y="1820050"/>
              <a:ext cx="4954515" cy="784398"/>
              <a:chOff x="2100847" y="1820050"/>
              <a:chExt cx="4954515" cy="784398"/>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79262" y="1820050"/>
                <a:ext cx="4176100" cy="752752"/>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0847" y="1826837"/>
                <a:ext cx="961782" cy="777611"/>
              </a:xfrm>
              <a:prstGeom prst="rect">
                <a:avLst/>
              </a:prstGeom>
            </p:spPr>
          </p:pic>
        </p:grpSp>
        <p:sp>
          <p:nvSpPr>
            <p:cNvPr id="6" name="TextBox 5"/>
            <p:cNvSpPr txBox="1"/>
            <p:nvPr/>
          </p:nvSpPr>
          <p:spPr>
            <a:xfrm>
              <a:off x="2796464" y="2835991"/>
              <a:ext cx="3557176" cy="707886"/>
            </a:xfrm>
            <a:prstGeom prst="rect">
              <a:avLst/>
            </a:prstGeom>
            <a:noFill/>
          </p:spPr>
          <p:txBody>
            <a:bodyPr wrap="square" rtlCol="0">
              <a:spAutoFit/>
            </a:bodyPr>
            <a:lstStyle/>
            <a:p>
              <a:pPr algn="ctr"/>
              <a:r>
                <a:rPr lang="en-US" sz="4000" b="1">
                  <a:solidFill>
                    <a:srgbClr val="0084B1"/>
                  </a:solidFill>
                </a:rPr>
                <a:t>Speaking</a:t>
              </a:r>
            </a:p>
          </p:txBody>
        </p:sp>
      </p:grpSp>
    </p:spTree>
    <p:extLst>
      <p:ext uri="{BB962C8B-B14F-4D97-AF65-F5344CB8AC3E}">
        <p14:creationId xmlns:p14="http://schemas.microsoft.com/office/powerpoint/2010/main" val="19588095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A183B110-891F-4FA0-8909-C1C1BC6B9144}"/>
              </a:ext>
            </a:extLst>
          </p:cNvPr>
          <p:cNvSpPr txBox="1"/>
          <p:nvPr/>
        </p:nvSpPr>
        <p:spPr>
          <a:xfrm>
            <a:off x="1358472" y="4149503"/>
            <a:ext cx="7134366" cy="830997"/>
          </a:xfrm>
          <a:prstGeom prst="rect">
            <a:avLst/>
          </a:prstGeom>
          <a:noFill/>
        </p:spPr>
        <p:txBody>
          <a:bodyPr wrap="square">
            <a:spAutoFit/>
          </a:bodyPr>
          <a:lstStyle/>
          <a:p>
            <a:r>
              <a:rPr lang="en-US" sz="2400" b="0" i="0" dirty="0">
                <a:solidFill>
                  <a:srgbClr val="00B050"/>
                </a:solidFill>
                <a:effectLst/>
              </a:rPr>
              <a:t>The camp does not seem to suit Nam. He may be too old for the camp and he can’t speak English.</a:t>
            </a:r>
            <a:r>
              <a:rPr lang="en-US" sz="2400" dirty="0">
                <a:solidFill>
                  <a:srgbClr val="00B050"/>
                </a:solidFill>
              </a:rPr>
              <a:t> </a:t>
            </a:r>
          </a:p>
        </p:txBody>
      </p:sp>
      <p:sp>
        <p:nvSpPr>
          <p:cNvPr id="25" name="TextBox 24">
            <a:extLst>
              <a:ext uri="{FF2B5EF4-FFF2-40B4-BE49-F238E27FC236}">
                <a16:creationId xmlns:a16="http://schemas.microsoft.com/office/drawing/2014/main" id="{C27ED713-18AB-4950-8B3F-F2808CF6F84C}"/>
              </a:ext>
            </a:extLst>
          </p:cNvPr>
          <p:cNvSpPr txBox="1"/>
          <p:nvPr/>
        </p:nvSpPr>
        <p:spPr>
          <a:xfrm>
            <a:off x="1370165" y="2240565"/>
            <a:ext cx="7149983" cy="1200329"/>
          </a:xfrm>
          <a:prstGeom prst="rect">
            <a:avLst/>
          </a:prstGeom>
          <a:noFill/>
        </p:spPr>
        <p:txBody>
          <a:bodyPr wrap="square">
            <a:spAutoFit/>
          </a:bodyPr>
          <a:lstStyle/>
          <a:p>
            <a:r>
              <a:rPr lang="en-US" sz="2400" b="0" i="0" dirty="0">
                <a:solidFill>
                  <a:srgbClr val="00B050"/>
                </a:solidFill>
                <a:effectLst/>
              </a:rPr>
              <a:t>The camp is suitable for her because it suits her age and she can use English. She can also develop</a:t>
            </a:r>
            <a:r>
              <a:rPr lang="en-US" sz="2400" dirty="0">
                <a:solidFill>
                  <a:srgbClr val="00B050"/>
                </a:solidFill>
              </a:rPr>
              <a:t> </a:t>
            </a:r>
            <a:r>
              <a:rPr lang="en-US" sz="2400" b="0" i="0" dirty="0">
                <a:solidFill>
                  <a:srgbClr val="00B050"/>
                </a:solidFill>
                <a:effectLst/>
              </a:rPr>
              <a:t>her creativity at the camp.</a:t>
            </a:r>
            <a:endParaRPr lang="en-US" sz="2400" dirty="0">
              <a:solidFill>
                <a:srgbClr val="00B050"/>
              </a:solidFil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1402822"/>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994" y="104779"/>
            <a:ext cx="587409" cy="621628"/>
          </a:xfrm>
          <a:prstGeom prst="rect">
            <a:avLst/>
          </a:prstGeom>
        </p:spPr>
      </p:pic>
      <p:sp>
        <p:nvSpPr>
          <p:cNvPr id="8" name="TextBox 7"/>
          <p:cNvSpPr txBox="1"/>
          <p:nvPr/>
        </p:nvSpPr>
        <p:spPr>
          <a:xfrm>
            <a:off x="822296" y="-5457"/>
            <a:ext cx="8223730" cy="1200329"/>
          </a:xfrm>
          <a:prstGeom prst="rect">
            <a:avLst/>
          </a:prstGeom>
          <a:noFill/>
        </p:spPr>
        <p:txBody>
          <a:bodyPr wrap="square" rtlCol="0">
            <a:spAutoFit/>
          </a:bodyPr>
          <a:lstStyle/>
          <a:p>
            <a:r>
              <a:rPr lang="en-US" sz="2400" b="1" dirty="0" smtClean="0">
                <a:effectLst>
                  <a:glow rad="88900">
                    <a:schemeClr val="bg1"/>
                  </a:glow>
                </a:effectLst>
                <a:latin typeface="Arial" panose="020B0604020202020204" pitchFamily="34" charset="0"/>
                <a:cs typeface="Arial" panose="020B0604020202020204" pitchFamily="34" charset="0"/>
              </a:rPr>
              <a:t>Read </a:t>
            </a:r>
            <a:r>
              <a:rPr lang="en-US" sz="2400" b="1" dirty="0">
                <a:effectLst>
                  <a:glow rad="88900">
                    <a:schemeClr val="bg1"/>
                  </a:glow>
                </a:effectLst>
                <a:latin typeface="Arial" panose="020B0604020202020204" pitchFamily="34" charset="0"/>
                <a:cs typeface="Arial" panose="020B0604020202020204" pitchFamily="34" charset="0"/>
              </a:rPr>
              <a:t>about the three students below. Is the Superb Summer Camp suitable for all of them? Why or Why not?</a:t>
            </a:r>
          </a:p>
        </p:txBody>
      </p:sp>
      <p:grpSp>
        <p:nvGrpSpPr>
          <p:cNvPr id="50" name="Group 49"/>
          <p:cNvGrpSpPr/>
          <p:nvPr/>
        </p:nvGrpSpPr>
        <p:grpSpPr>
          <a:xfrm>
            <a:off x="890345" y="1421138"/>
            <a:ext cx="7613923" cy="839650"/>
            <a:chOff x="363373" y="1262747"/>
            <a:chExt cx="7613923" cy="839650"/>
          </a:xfrm>
        </p:grpSpPr>
        <p:sp>
          <p:nvSpPr>
            <p:cNvPr id="51" name="TextBox 50"/>
            <p:cNvSpPr txBox="1"/>
            <p:nvPr/>
          </p:nvSpPr>
          <p:spPr>
            <a:xfrm>
              <a:off x="363373" y="1262747"/>
              <a:ext cx="474830" cy="461665"/>
            </a:xfrm>
            <a:prstGeom prst="rect">
              <a:avLst/>
            </a:prstGeom>
            <a:noFill/>
          </p:spPr>
          <p:txBody>
            <a:bodyPr wrap="square" rtlCol="0">
              <a:spAutoFit/>
            </a:bodyPr>
            <a:lstStyle/>
            <a:p>
              <a:r>
                <a:rPr lang="en-US" sz="2400" b="1" dirty="0">
                  <a:solidFill>
                    <a:srgbClr val="0070C0"/>
                  </a:solidFill>
                </a:rPr>
                <a:t>1.</a:t>
              </a:r>
            </a:p>
          </p:txBody>
        </p:sp>
        <p:sp>
          <p:nvSpPr>
            <p:cNvPr id="52" name="TextBox 51"/>
            <p:cNvSpPr txBox="1"/>
            <p:nvPr/>
          </p:nvSpPr>
          <p:spPr>
            <a:xfrm>
              <a:off x="827313" y="1271400"/>
              <a:ext cx="7149983" cy="830997"/>
            </a:xfrm>
            <a:prstGeom prst="rect">
              <a:avLst/>
            </a:prstGeom>
            <a:noFill/>
          </p:spPr>
          <p:txBody>
            <a:bodyPr wrap="square" rtlCol="0">
              <a:spAutoFit/>
            </a:bodyPr>
            <a:lstStyle/>
            <a:p>
              <a:r>
                <a:rPr lang="en-US" sz="2400"/>
                <a:t>Mi is 12 years old. she likes drawing and writing stories. She’s good at english. she’s creative and friendly.</a:t>
              </a:r>
              <a:endParaRPr lang="en-US" sz="2400" i="1"/>
            </a:p>
          </p:txBody>
        </p:sp>
      </p:grpSp>
      <p:grpSp>
        <p:nvGrpSpPr>
          <p:cNvPr id="53" name="Group 52"/>
          <p:cNvGrpSpPr/>
          <p:nvPr/>
        </p:nvGrpSpPr>
        <p:grpSpPr>
          <a:xfrm>
            <a:off x="878915" y="3379907"/>
            <a:ext cx="6471767" cy="830997"/>
            <a:chOff x="369902" y="1946149"/>
            <a:chExt cx="6471767" cy="830997"/>
          </a:xfrm>
        </p:grpSpPr>
        <p:sp>
          <p:nvSpPr>
            <p:cNvPr id="54" name="TextBox 53"/>
            <p:cNvSpPr txBox="1"/>
            <p:nvPr/>
          </p:nvSpPr>
          <p:spPr>
            <a:xfrm>
              <a:off x="369902" y="1946149"/>
              <a:ext cx="474830" cy="461665"/>
            </a:xfrm>
            <a:prstGeom prst="rect">
              <a:avLst/>
            </a:prstGeom>
            <a:noFill/>
          </p:spPr>
          <p:txBody>
            <a:bodyPr wrap="square" rtlCol="0">
              <a:spAutoFit/>
            </a:bodyPr>
            <a:lstStyle/>
            <a:p>
              <a:r>
                <a:rPr lang="en-US" sz="2400" b="1">
                  <a:solidFill>
                    <a:srgbClr val="0070C0"/>
                  </a:solidFill>
                </a:rPr>
                <a:t>2.</a:t>
              </a:r>
            </a:p>
          </p:txBody>
        </p:sp>
        <p:sp>
          <p:nvSpPr>
            <p:cNvPr id="55" name="TextBox 54"/>
            <p:cNvSpPr txBox="1"/>
            <p:nvPr/>
          </p:nvSpPr>
          <p:spPr>
            <a:xfrm>
              <a:off x="844733" y="1946149"/>
              <a:ext cx="5996936" cy="830997"/>
            </a:xfrm>
            <a:prstGeom prst="rect">
              <a:avLst/>
            </a:prstGeom>
            <a:noFill/>
          </p:spPr>
          <p:txBody>
            <a:bodyPr wrap="square" rtlCol="0">
              <a:spAutoFit/>
            </a:bodyPr>
            <a:lstStyle/>
            <a:p>
              <a:r>
                <a:rPr lang="en-US" sz="2400"/>
                <a:t>An is 16 years old. he doesn’t know English. He’s funny and kind. </a:t>
              </a:r>
              <a:endParaRPr lang="en-US" sz="2400" dirty="0"/>
            </a:p>
          </p:txBody>
        </p:sp>
      </p:grpSp>
      <p:grpSp>
        <p:nvGrpSpPr>
          <p:cNvPr id="56" name="Group 55"/>
          <p:cNvGrpSpPr/>
          <p:nvPr/>
        </p:nvGrpSpPr>
        <p:grpSpPr>
          <a:xfrm>
            <a:off x="878915" y="4998986"/>
            <a:ext cx="7613923" cy="830997"/>
            <a:chOff x="363373" y="4026312"/>
            <a:chExt cx="7613923" cy="830997"/>
          </a:xfrm>
        </p:grpSpPr>
        <p:sp>
          <p:nvSpPr>
            <p:cNvPr id="57" name="TextBox 56"/>
            <p:cNvSpPr txBox="1"/>
            <p:nvPr/>
          </p:nvSpPr>
          <p:spPr>
            <a:xfrm>
              <a:off x="363373" y="4034965"/>
              <a:ext cx="474830" cy="461665"/>
            </a:xfrm>
            <a:prstGeom prst="rect">
              <a:avLst/>
            </a:prstGeom>
            <a:noFill/>
          </p:spPr>
          <p:txBody>
            <a:bodyPr wrap="square" rtlCol="0">
              <a:spAutoFit/>
            </a:bodyPr>
            <a:lstStyle/>
            <a:p>
              <a:r>
                <a:rPr lang="en-US" sz="2400" b="1">
                  <a:solidFill>
                    <a:srgbClr val="0070C0"/>
                  </a:solidFill>
                </a:rPr>
                <a:t>3.</a:t>
              </a:r>
            </a:p>
          </p:txBody>
        </p:sp>
        <p:sp>
          <p:nvSpPr>
            <p:cNvPr id="58" name="TextBox 57"/>
            <p:cNvSpPr txBox="1"/>
            <p:nvPr/>
          </p:nvSpPr>
          <p:spPr>
            <a:xfrm>
              <a:off x="838204" y="4026312"/>
              <a:ext cx="7139092" cy="830997"/>
            </a:xfrm>
            <a:prstGeom prst="rect">
              <a:avLst/>
            </a:prstGeom>
            <a:noFill/>
          </p:spPr>
          <p:txBody>
            <a:bodyPr wrap="square" rtlCol="0">
              <a:spAutoFit/>
            </a:bodyPr>
            <a:lstStyle/>
            <a:p>
              <a:r>
                <a:rPr lang="en-US" sz="2400"/>
                <a:t>Vy is 14 years old. She likes playing sports. Her English isn’t very good. She’s clever, but she isn’t active.</a:t>
              </a:r>
            </a:p>
          </p:txBody>
        </p:sp>
      </p:grpSp>
      <p:cxnSp>
        <p:nvCxnSpPr>
          <p:cNvPr id="65" name="Straight Connector 64"/>
          <p:cNvCxnSpPr/>
          <p:nvPr/>
        </p:nvCxnSpPr>
        <p:spPr>
          <a:xfrm flipV="1">
            <a:off x="1464336" y="3344468"/>
            <a:ext cx="6400800" cy="0"/>
          </a:xfrm>
          <a:prstGeom prst="line">
            <a:avLst/>
          </a:prstGeom>
          <a:ln w="28575">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flipV="1">
            <a:off x="1399681" y="4934434"/>
            <a:ext cx="6400800" cy="0"/>
          </a:xfrm>
          <a:prstGeom prst="line">
            <a:avLst/>
          </a:prstGeom>
          <a:ln w="28575">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flipV="1">
            <a:off x="1399681" y="6628667"/>
            <a:ext cx="6400800" cy="0"/>
          </a:xfrm>
          <a:prstGeom prst="line">
            <a:avLst/>
          </a:prstGeom>
          <a:ln w="28575">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p:nvPr/>
        </p:nvCxnSpPr>
        <p:spPr>
          <a:xfrm>
            <a:off x="1009652" y="2791929"/>
            <a:ext cx="355523" cy="0"/>
          </a:xfrm>
          <a:prstGeom prst="straightConnector1">
            <a:avLst/>
          </a:prstGeom>
          <a:ln w="381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a:off x="1009652" y="4513499"/>
            <a:ext cx="355523" cy="0"/>
          </a:xfrm>
          <a:prstGeom prst="straightConnector1">
            <a:avLst/>
          </a:prstGeom>
          <a:ln w="381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p:nvPr/>
        </p:nvCxnSpPr>
        <p:spPr>
          <a:xfrm>
            <a:off x="987332" y="6147331"/>
            <a:ext cx="355523" cy="0"/>
          </a:xfrm>
          <a:prstGeom prst="straightConnector1">
            <a:avLst/>
          </a:prstGeom>
          <a:ln w="381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9DF8DEC4-5457-47F9-AA3B-604411F32662}"/>
              </a:ext>
            </a:extLst>
          </p:cNvPr>
          <p:cNvSpPr txBox="1"/>
          <p:nvPr/>
        </p:nvSpPr>
        <p:spPr>
          <a:xfrm>
            <a:off x="1342855" y="5797670"/>
            <a:ext cx="6894399" cy="830997"/>
          </a:xfrm>
          <a:prstGeom prst="rect">
            <a:avLst/>
          </a:prstGeom>
          <a:noFill/>
        </p:spPr>
        <p:txBody>
          <a:bodyPr wrap="square">
            <a:spAutoFit/>
          </a:bodyPr>
          <a:lstStyle/>
          <a:p>
            <a:r>
              <a:rPr lang="en-US" sz="2400" b="0" i="0" dirty="0">
                <a:solidFill>
                  <a:srgbClr val="00B050"/>
                </a:solidFill>
                <a:effectLst/>
              </a:rPr>
              <a:t>The camp suits </a:t>
            </a:r>
            <a:r>
              <a:rPr lang="en-US" sz="2400" b="0" i="0" dirty="0" err="1">
                <a:solidFill>
                  <a:srgbClr val="00B050"/>
                </a:solidFill>
                <a:effectLst/>
              </a:rPr>
              <a:t>Vy</a:t>
            </a:r>
            <a:r>
              <a:rPr lang="en-US" sz="2400" b="0" i="0" dirty="0">
                <a:solidFill>
                  <a:srgbClr val="00B050"/>
                </a:solidFill>
                <a:effectLst/>
              </a:rPr>
              <a:t>. It suits her age and it can help her improve her English.</a:t>
            </a:r>
            <a:r>
              <a:rPr lang="en-US" sz="2400" dirty="0">
                <a:solidFill>
                  <a:srgbClr val="00B050"/>
                </a:solidFill>
              </a:rPr>
              <a:t> </a:t>
            </a:r>
          </a:p>
        </p:txBody>
      </p:sp>
      <p:sp>
        <p:nvSpPr>
          <p:cNvPr id="5" name="TextBox 4">
            <a:extLst>
              <a:ext uri="{FF2B5EF4-FFF2-40B4-BE49-F238E27FC236}">
                <a16:creationId xmlns:a16="http://schemas.microsoft.com/office/drawing/2014/main" id="{233EE6F9-C64C-493B-836B-B2BC7CC66749}"/>
              </a:ext>
            </a:extLst>
          </p:cNvPr>
          <p:cNvSpPr txBox="1"/>
          <p:nvPr/>
        </p:nvSpPr>
        <p:spPr>
          <a:xfrm>
            <a:off x="-64826" y="2017244"/>
            <a:ext cx="1529162" cy="830997"/>
          </a:xfrm>
          <a:prstGeom prst="rect">
            <a:avLst/>
          </a:prstGeom>
          <a:noFill/>
        </p:spPr>
        <p:txBody>
          <a:bodyPr wrap="square" rtlCol="0">
            <a:spAutoFit/>
          </a:bodyPr>
          <a:lstStyle/>
          <a:p>
            <a:r>
              <a:rPr lang="en-US" sz="2400" i="1" dirty="0">
                <a:solidFill>
                  <a:srgbClr val="F16649"/>
                </a:solidFill>
              </a:rPr>
              <a:t>Suggested answers</a:t>
            </a:r>
          </a:p>
        </p:txBody>
      </p:sp>
    </p:spTree>
    <p:extLst>
      <p:ext uri="{BB962C8B-B14F-4D97-AF65-F5344CB8AC3E}">
        <p14:creationId xmlns:p14="http://schemas.microsoft.com/office/powerpoint/2010/main" val="2524688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65"/>
                                        </p:tgtEl>
                                        <p:attrNameLst>
                                          <p:attrName>style.visibility</p:attrName>
                                        </p:attrNameLst>
                                      </p:cBhvr>
                                      <p:to>
                                        <p:strVal val="hidden"/>
                                      </p:to>
                                    </p:set>
                                  </p:childTnLst>
                                </p:cTn>
                              </p:par>
                              <p:par>
                                <p:cTn id="13" presetID="1" presetClass="entr" presetSubtype="0"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66"/>
                                        </p:tgtEl>
                                        <p:attrNameLst>
                                          <p:attrName>style.visibility</p:attrName>
                                        </p:attrNameLst>
                                      </p:cBhvr>
                                      <p:to>
                                        <p:strVal val="hidden"/>
                                      </p:to>
                                    </p:set>
                                  </p:childTnLst>
                                </p:cTn>
                              </p:par>
                              <p:par>
                                <p:cTn id="19" presetID="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nodeType="clickEffect">
                                  <p:stCondLst>
                                    <p:cond delay="0"/>
                                  </p:stCondLst>
                                  <p:childTnLst>
                                    <p:set>
                                      <p:cBhvr>
                                        <p:cTn id="24" dur="1" fill="hold">
                                          <p:stCondLst>
                                            <p:cond delay="0"/>
                                          </p:stCondLst>
                                        </p:cTn>
                                        <p:tgtEl>
                                          <p:spTgt spid="67"/>
                                        </p:tgtEl>
                                        <p:attrNameLst>
                                          <p:attrName>style.visibility</p:attrName>
                                        </p:attrNameLst>
                                      </p:cBhvr>
                                      <p:to>
                                        <p:strVal val="hidden"/>
                                      </p:to>
                                    </p:set>
                                  </p:childTnLst>
                                </p:cTn>
                              </p:par>
                              <p:par>
                                <p:cTn id="25" presetID="1" presetClass="entr" presetSubtype="0"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5" grpId="0"/>
      <p:bldP spid="29"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1180214"/>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994" y="113416"/>
            <a:ext cx="587409" cy="604353"/>
          </a:xfrm>
          <a:prstGeom prst="rect">
            <a:avLst/>
          </a:prstGeom>
        </p:spPr>
      </p:pic>
      <p:sp>
        <p:nvSpPr>
          <p:cNvPr id="8" name="TextBox 7"/>
          <p:cNvSpPr txBox="1"/>
          <p:nvPr/>
        </p:nvSpPr>
        <p:spPr>
          <a:xfrm>
            <a:off x="865203" y="42732"/>
            <a:ext cx="7516797" cy="892552"/>
          </a:xfrm>
          <a:prstGeom prst="rect">
            <a:avLst/>
          </a:prstGeom>
          <a:noFill/>
        </p:spPr>
        <p:txBody>
          <a:bodyPr wrap="square" rtlCol="0">
            <a:spAutoFit/>
          </a:bodyPr>
          <a:lstStyle/>
          <a:p>
            <a:r>
              <a:rPr lang="en-US" sz="2600" b="1">
                <a:effectLst>
                  <a:glow rad="88900">
                    <a:schemeClr val="bg1"/>
                  </a:glow>
                </a:effectLst>
                <a:latin typeface="Arial" panose="020B0604020202020204" pitchFamily="34" charset="0"/>
                <a:cs typeface="Arial" panose="020B0604020202020204" pitchFamily="34" charset="0"/>
              </a:rPr>
              <a:t>Think about yourself. Do you want to go to this kind of camp? Why or Why not?</a:t>
            </a:r>
          </a:p>
        </p:txBody>
      </p:sp>
      <p:sp>
        <p:nvSpPr>
          <p:cNvPr id="12" name="TextBox 11"/>
          <p:cNvSpPr txBox="1"/>
          <p:nvPr/>
        </p:nvSpPr>
        <p:spPr>
          <a:xfrm>
            <a:off x="865203" y="1301342"/>
            <a:ext cx="1860596" cy="523220"/>
          </a:xfrm>
          <a:prstGeom prst="rect">
            <a:avLst/>
          </a:prstGeom>
          <a:noFill/>
        </p:spPr>
        <p:txBody>
          <a:bodyPr wrap="square" rtlCol="0">
            <a:spAutoFit/>
          </a:bodyPr>
          <a:lstStyle/>
          <a:p>
            <a:r>
              <a:rPr lang="en-US" sz="2800" b="1">
                <a:solidFill>
                  <a:srgbClr val="0070C0"/>
                </a:solidFill>
              </a:rPr>
              <a:t>Example:</a:t>
            </a:r>
            <a:endParaRPr lang="en-US" sz="2800" b="1" dirty="0">
              <a:solidFill>
                <a:srgbClr val="0070C0"/>
              </a:solidFill>
            </a:endParaRPr>
          </a:p>
        </p:txBody>
      </p:sp>
      <p:sp>
        <p:nvSpPr>
          <p:cNvPr id="13" name="TextBox 12"/>
          <p:cNvSpPr txBox="1"/>
          <p:nvPr/>
        </p:nvSpPr>
        <p:spPr>
          <a:xfrm>
            <a:off x="984947" y="1798781"/>
            <a:ext cx="6257216" cy="954107"/>
          </a:xfrm>
          <a:prstGeom prst="rect">
            <a:avLst/>
          </a:prstGeom>
          <a:noFill/>
        </p:spPr>
        <p:txBody>
          <a:bodyPr wrap="square" rtlCol="0">
            <a:spAutoFit/>
          </a:bodyPr>
          <a:lstStyle/>
          <a:p>
            <a:pPr algn="just"/>
            <a:r>
              <a:rPr lang="en-US" sz="2800"/>
              <a:t>I want to go to this camp because I can speak English there.</a:t>
            </a:r>
            <a:endParaRPr lang="en-US" sz="2800" dirty="0"/>
          </a:p>
        </p:txBody>
      </p:sp>
      <p:grpSp>
        <p:nvGrpSpPr>
          <p:cNvPr id="14" name="Group 13"/>
          <p:cNvGrpSpPr/>
          <p:nvPr/>
        </p:nvGrpSpPr>
        <p:grpSpPr>
          <a:xfrm>
            <a:off x="1201994" y="2920183"/>
            <a:ext cx="6843214" cy="4077087"/>
            <a:chOff x="193701" y="1590291"/>
            <a:chExt cx="8653859" cy="5137079"/>
          </a:xfrm>
        </p:grpSpPr>
        <p:sp>
          <p:nvSpPr>
            <p:cNvPr id="15" name="Rounded Rectangle 14"/>
            <p:cNvSpPr/>
            <p:nvPr/>
          </p:nvSpPr>
          <p:spPr>
            <a:xfrm>
              <a:off x="193701" y="1590291"/>
              <a:ext cx="8653859" cy="5137079"/>
            </a:xfrm>
            <a:prstGeom prst="roundRect">
              <a:avLst/>
            </a:prstGeom>
            <a:solidFill>
              <a:srgbClr val="C0E6EA"/>
            </a:solidFill>
            <a:ln>
              <a:solidFill>
                <a:srgbClr val="C0E6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p:nvSpPr>
          <p:spPr>
            <a:xfrm>
              <a:off x="277403" y="1674687"/>
              <a:ext cx="8444374" cy="4900773"/>
            </a:xfrm>
            <a:prstGeom prst="roundRect">
              <a:avLst/>
            </a:prstGeom>
            <a:solidFill>
              <a:srgbClr val="05A0B8"/>
            </a:solidFill>
            <a:ln>
              <a:solidFill>
                <a:srgbClr val="05A0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p:cNvSpPr/>
            <p:nvPr/>
          </p:nvSpPr>
          <p:spPr>
            <a:xfrm>
              <a:off x="314872" y="1767152"/>
              <a:ext cx="8369436" cy="495214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8" name="Straight Connector 17"/>
          <p:cNvCxnSpPr/>
          <p:nvPr/>
        </p:nvCxnSpPr>
        <p:spPr>
          <a:xfrm flipV="1">
            <a:off x="2337601" y="3952755"/>
            <a:ext cx="4572000"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2337601" y="4510256"/>
            <a:ext cx="4572000"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V="1">
            <a:off x="2337601" y="5065275"/>
            <a:ext cx="4572000"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2337601" y="5622776"/>
            <a:ext cx="4572000"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V="1">
            <a:off x="2337601" y="6186656"/>
            <a:ext cx="4572000"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81354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1180214"/>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994" y="113416"/>
            <a:ext cx="587409" cy="604353"/>
          </a:xfrm>
          <a:prstGeom prst="rect">
            <a:avLst/>
          </a:prstGeom>
        </p:spPr>
      </p:pic>
      <p:sp>
        <p:nvSpPr>
          <p:cNvPr id="8" name="TextBox 7"/>
          <p:cNvSpPr txBox="1"/>
          <p:nvPr/>
        </p:nvSpPr>
        <p:spPr>
          <a:xfrm>
            <a:off x="865203" y="42732"/>
            <a:ext cx="7516797" cy="892552"/>
          </a:xfrm>
          <a:prstGeom prst="rect">
            <a:avLst/>
          </a:prstGeom>
          <a:noFill/>
        </p:spPr>
        <p:txBody>
          <a:bodyPr wrap="square" rtlCol="0">
            <a:spAutoFit/>
          </a:bodyPr>
          <a:lstStyle/>
          <a:p>
            <a:r>
              <a:rPr lang="en-US" sz="2600" b="1">
                <a:effectLst>
                  <a:glow rad="88900">
                    <a:schemeClr val="bg1"/>
                  </a:glow>
                </a:effectLst>
                <a:latin typeface="Arial" panose="020B0604020202020204" pitchFamily="34" charset="0"/>
                <a:cs typeface="Arial" panose="020B0604020202020204" pitchFamily="34" charset="0"/>
              </a:rPr>
              <a:t>Think about yourself. Do you want to go to this kind of camp? Why or Why not?</a:t>
            </a:r>
          </a:p>
        </p:txBody>
      </p:sp>
      <p:sp>
        <p:nvSpPr>
          <p:cNvPr id="12" name="TextBox 11"/>
          <p:cNvSpPr txBox="1"/>
          <p:nvPr/>
        </p:nvSpPr>
        <p:spPr>
          <a:xfrm>
            <a:off x="865203" y="1301342"/>
            <a:ext cx="1860596" cy="523220"/>
          </a:xfrm>
          <a:prstGeom prst="rect">
            <a:avLst/>
          </a:prstGeom>
          <a:noFill/>
        </p:spPr>
        <p:txBody>
          <a:bodyPr wrap="square" rtlCol="0">
            <a:spAutoFit/>
          </a:bodyPr>
          <a:lstStyle/>
          <a:p>
            <a:r>
              <a:rPr lang="en-US" sz="2800" b="1">
                <a:solidFill>
                  <a:srgbClr val="0070C0"/>
                </a:solidFill>
              </a:rPr>
              <a:t>Example:</a:t>
            </a:r>
            <a:endParaRPr lang="en-US" sz="2800" b="1" dirty="0">
              <a:solidFill>
                <a:srgbClr val="0070C0"/>
              </a:solidFill>
            </a:endParaRPr>
          </a:p>
        </p:txBody>
      </p:sp>
      <p:sp>
        <p:nvSpPr>
          <p:cNvPr id="13" name="TextBox 12"/>
          <p:cNvSpPr txBox="1"/>
          <p:nvPr/>
        </p:nvSpPr>
        <p:spPr>
          <a:xfrm>
            <a:off x="984947" y="1798781"/>
            <a:ext cx="6257216" cy="954107"/>
          </a:xfrm>
          <a:prstGeom prst="rect">
            <a:avLst/>
          </a:prstGeom>
          <a:noFill/>
        </p:spPr>
        <p:txBody>
          <a:bodyPr wrap="square" rtlCol="0">
            <a:spAutoFit/>
          </a:bodyPr>
          <a:lstStyle/>
          <a:p>
            <a:pPr algn="just"/>
            <a:r>
              <a:rPr lang="en-US" sz="2800"/>
              <a:t>I want to go to this camp because I can speak English there.</a:t>
            </a:r>
            <a:endParaRPr lang="en-US" sz="2800" dirty="0"/>
          </a:p>
        </p:txBody>
      </p:sp>
      <p:grpSp>
        <p:nvGrpSpPr>
          <p:cNvPr id="14" name="Group 13"/>
          <p:cNvGrpSpPr/>
          <p:nvPr/>
        </p:nvGrpSpPr>
        <p:grpSpPr>
          <a:xfrm>
            <a:off x="1538786" y="2733406"/>
            <a:ext cx="6481808" cy="3678684"/>
            <a:chOff x="193701" y="1590291"/>
            <a:chExt cx="8653859" cy="5137079"/>
          </a:xfrm>
        </p:grpSpPr>
        <p:sp>
          <p:nvSpPr>
            <p:cNvPr id="15" name="Rounded Rectangle 14"/>
            <p:cNvSpPr/>
            <p:nvPr/>
          </p:nvSpPr>
          <p:spPr>
            <a:xfrm>
              <a:off x="193701" y="1590291"/>
              <a:ext cx="8653859" cy="5137079"/>
            </a:xfrm>
            <a:prstGeom prst="roundRect">
              <a:avLst/>
            </a:prstGeom>
            <a:solidFill>
              <a:srgbClr val="C0E6EA"/>
            </a:solidFill>
            <a:ln>
              <a:solidFill>
                <a:srgbClr val="C0E6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p:nvSpPr>
          <p:spPr>
            <a:xfrm>
              <a:off x="277403" y="1674687"/>
              <a:ext cx="8444374" cy="4900773"/>
            </a:xfrm>
            <a:prstGeom prst="roundRect">
              <a:avLst/>
            </a:prstGeom>
            <a:solidFill>
              <a:srgbClr val="05A0B8"/>
            </a:solidFill>
            <a:ln>
              <a:solidFill>
                <a:srgbClr val="05A0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p:cNvSpPr/>
            <p:nvPr/>
          </p:nvSpPr>
          <p:spPr>
            <a:xfrm>
              <a:off x="314872" y="1767152"/>
              <a:ext cx="8369436" cy="495214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Rectangle 1"/>
          <p:cNvSpPr/>
          <p:nvPr/>
        </p:nvSpPr>
        <p:spPr>
          <a:xfrm>
            <a:off x="1669889" y="3367500"/>
            <a:ext cx="6441463" cy="2246769"/>
          </a:xfrm>
          <a:prstGeom prst="rect">
            <a:avLst/>
          </a:prstGeom>
        </p:spPr>
        <p:txBody>
          <a:bodyPr wrap="square">
            <a:spAutoFit/>
          </a:bodyPr>
          <a:lstStyle/>
          <a:p>
            <a:r>
              <a:rPr lang="en-US" sz="2800" dirty="0">
                <a:solidFill>
                  <a:srgbClr val="00B050"/>
                </a:solidFill>
                <a:latin typeface="Tahoma"/>
                <a:ea typeface="Times New Roman"/>
                <a:cs typeface="Times New Roman"/>
              </a:rPr>
              <a:t>I want to go to this camp because I'm good at English and I love sports. This camp is a good opportunity for me to improve my life skills, leadership and creativity. I also love field trips.</a:t>
            </a:r>
            <a:endParaRPr lang="en-US" sz="3600" dirty="0">
              <a:solidFill>
                <a:srgbClr val="00B050"/>
              </a:solidFill>
              <a:effectLst/>
              <a:latin typeface="Times New Roman"/>
              <a:ea typeface="Calibri"/>
              <a:cs typeface="Times New Roman"/>
            </a:endParaRPr>
          </a:p>
        </p:txBody>
      </p:sp>
    </p:spTree>
    <p:extLst>
      <p:ext uri="{BB962C8B-B14F-4D97-AF65-F5344CB8AC3E}">
        <p14:creationId xmlns:p14="http://schemas.microsoft.com/office/powerpoint/2010/main" val="275855884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0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838200"/>
            <a:ext cx="10777538" cy="808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0339" name="Text Box 3"/>
          <p:cNvSpPr txBox="1">
            <a:spLocks noChangeArrowheads="1"/>
          </p:cNvSpPr>
          <p:nvPr/>
        </p:nvSpPr>
        <p:spPr bwMode="auto">
          <a:xfrm>
            <a:off x="914400" y="777875"/>
            <a:ext cx="35814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b="1">
                <a:solidFill>
                  <a:schemeClr val="tx1"/>
                </a:solidFill>
                <a:latin typeface="Arial" panose="020B0604020202020204" pitchFamily="34" charset="0"/>
              </a:defRPr>
            </a:lvl1pPr>
            <a:lvl2pPr marL="800100" indent="-342900">
              <a:defRPr b="1">
                <a:solidFill>
                  <a:schemeClr val="tx1"/>
                </a:solidFill>
                <a:latin typeface="Arial" panose="020B0604020202020204" pitchFamily="34" charset="0"/>
              </a:defRPr>
            </a:lvl2pPr>
            <a:lvl3pPr marL="1257300" indent="-342900">
              <a:defRPr b="1">
                <a:solidFill>
                  <a:schemeClr val="tx1"/>
                </a:solidFill>
                <a:latin typeface="Arial" panose="020B0604020202020204" pitchFamily="34" charset="0"/>
              </a:defRPr>
            </a:lvl3pPr>
            <a:lvl4pPr marL="1714500" indent="-342900">
              <a:defRPr b="1">
                <a:solidFill>
                  <a:schemeClr val="tx1"/>
                </a:solidFill>
                <a:latin typeface="Arial" panose="020B0604020202020204" pitchFamily="34" charset="0"/>
              </a:defRPr>
            </a:lvl4pPr>
            <a:lvl5pPr marL="2171700" indent="-342900">
              <a:defRPr b="1">
                <a:solidFill>
                  <a:schemeClr val="tx1"/>
                </a:solidFill>
                <a:latin typeface="Arial" panose="020B0604020202020204" pitchFamily="34" charset="0"/>
              </a:defRPr>
            </a:lvl5pPr>
            <a:lvl6pPr marL="2628900" indent="-342900" eaLnBrk="0" fontAlgn="base" hangingPunct="0">
              <a:spcBef>
                <a:spcPct val="0"/>
              </a:spcBef>
              <a:spcAft>
                <a:spcPct val="0"/>
              </a:spcAft>
              <a:defRPr b="1">
                <a:solidFill>
                  <a:schemeClr val="tx1"/>
                </a:solidFill>
                <a:latin typeface="Arial" panose="020B0604020202020204" pitchFamily="34" charset="0"/>
              </a:defRPr>
            </a:lvl6pPr>
            <a:lvl7pPr marL="3086100" indent="-342900" eaLnBrk="0" fontAlgn="base" hangingPunct="0">
              <a:spcBef>
                <a:spcPct val="0"/>
              </a:spcBef>
              <a:spcAft>
                <a:spcPct val="0"/>
              </a:spcAft>
              <a:defRPr b="1">
                <a:solidFill>
                  <a:schemeClr val="tx1"/>
                </a:solidFill>
                <a:latin typeface="Arial" panose="020B0604020202020204" pitchFamily="34" charset="0"/>
              </a:defRPr>
            </a:lvl7pPr>
            <a:lvl8pPr marL="3543300" indent="-342900" eaLnBrk="0" fontAlgn="base" hangingPunct="0">
              <a:spcBef>
                <a:spcPct val="0"/>
              </a:spcBef>
              <a:spcAft>
                <a:spcPct val="0"/>
              </a:spcAft>
              <a:defRPr b="1">
                <a:solidFill>
                  <a:schemeClr val="tx1"/>
                </a:solidFill>
                <a:latin typeface="Arial" panose="020B0604020202020204" pitchFamily="34" charset="0"/>
              </a:defRPr>
            </a:lvl8pPr>
            <a:lvl9pPr marL="4000500" indent="-3429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r>
              <a:rPr lang="en-US" altLang="en-US" sz="5400" u="sng">
                <a:solidFill>
                  <a:srgbClr val="FF3300"/>
                </a:solidFill>
                <a:latin typeface="VNI-Thufap2" pitchFamily="2" charset="0"/>
                <a:cs typeface="Arial" panose="020B0604020202020204" pitchFamily="34" charset="0"/>
              </a:rPr>
              <a:t>Homework</a:t>
            </a:r>
            <a:endParaRPr lang="en-US" altLang="en-US" sz="5400">
              <a:solidFill>
                <a:srgbClr val="0000FF"/>
              </a:solidFill>
              <a:cs typeface="Arial" panose="020B0604020202020204" pitchFamily="34" charset="0"/>
            </a:endParaRPr>
          </a:p>
        </p:txBody>
      </p:sp>
      <p:pic>
        <p:nvPicPr>
          <p:cNvPr id="27034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1800" y="4648200"/>
            <a:ext cx="13716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0342"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91400" y="4343400"/>
            <a:ext cx="838200" cy="80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0344" name="Text Box 4"/>
          <p:cNvSpPr txBox="1">
            <a:spLocks noChangeArrowheads="1"/>
          </p:cNvSpPr>
          <p:nvPr/>
        </p:nvSpPr>
        <p:spPr bwMode="auto">
          <a:xfrm>
            <a:off x="990600" y="1600200"/>
            <a:ext cx="34290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60000"/>
              <a:buFont typeface="Wingdings" panose="05000000000000000000" pitchFamily="2" charset="2"/>
              <a:buChar char="n"/>
              <a:defRPr sz="3200">
                <a:solidFill>
                  <a:schemeClr val="tx1"/>
                </a:solidFill>
                <a:latin typeface="Times New Roman" panose="02020603050405020304" pitchFamily="18" charset="0"/>
              </a:defRPr>
            </a:lvl1pPr>
            <a:lvl2pPr marL="742950" indent="-285750">
              <a:spcBef>
                <a:spcPct val="20000"/>
              </a:spcBef>
              <a:buClr>
                <a:schemeClr val="tx2"/>
              </a:buClr>
              <a:buSzPct val="60000"/>
              <a:buFont typeface="Wingdings" panose="05000000000000000000" pitchFamily="2" charset="2"/>
              <a:buChar char="n"/>
              <a:defRPr sz="2800">
                <a:solidFill>
                  <a:schemeClr val="tx1"/>
                </a:solidFill>
                <a:latin typeface="Times New Roman" panose="02020603050405020304" pitchFamily="18" charset="0"/>
              </a:defRPr>
            </a:lvl2pPr>
            <a:lvl3pPr marL="1143000" indent="-228600">
              <a:spcBef>
                <a:spcPct val="20000"/>
              </a:spcBef>
              <a:buClr>
                <a:schemeClr val="folHlink"/>
              </a:buClr>
              <a:buSzPct val="60000"/>
              <a:buFont typeface="Wingdings" panose="05000000000000000000" pitchFamily="2" charset="2"/>
              <a:buChar char="n"/>
              <a:defRPr sz="2400">
                <a:solidFill>
                  <a:schemeClr val="tx1"/>
                </a:solidFill>
                <a:latin typeface="Times New Roman" panose="02020603050405020304" pitchFamily="18" charset="0"/>
              </a:defRPr>
            </a:lvl3pPr>
            <a:lvl4pPr marL="1600200" indent="-228600">
              <a:spcBef>
                <a:spcPct val="20000"/>
              </a:spcBef>
              <a:buClr>
                <a:schemeClr val="tx1"/>
              </a:buClr>
              <a:buSzPct val="60000"/>
              <a:buFont typeface="Wingdings" panose="05000000000000000000" pitchFamily="2" charset="2"/>
              <a:buChar char="n"/>
              <a:defRPr sz="2000">
                <a:solidFill>
                  <a:schemeClr val="tx1"/>
                </a:solidFill>
                <a:latin typeface="Times New Roman" panose="02020603050405020304" pitchFamily="18" charset="0"/>
              </a:defRPr>
            </a:lvl4pPr>
            <a:lvl5pPr marL="2057400" indent="-228600">
              <a:spcBef>
                <a:spcPct val="20000"/>
              </a:spcBef>
              <a:buClr>
                <a:schemeClr val="hlink"/>
              </a:buClr>
              <a:buSzPct val="60000"/>
              <a:buFont typeface="Wingdings" panose="05000000000000000000" pitchFamily="2" charset="2"/>
              <a:buChar char="n"/>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hlink"/>
              </a:buClr>
              <a:buSzPct val="60000"/>
              <a:buFont typeface="Wingdings" panose="05000000000000000000" pitchFamily="2" charset="2"/>
              <a:buChar char="n"/>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hlink"/>
              </a:buClr>
              <a:buSzPct val="60000"/>
              <a:buFont typeface="Wingdings" panose="05000000000000000000" pitchFamily="2" charset="2"/>
              <a:buChar char="n"/>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hlink"/>
              </a:buClr>
              <a:buSzPct val="60000"/>
              <a:buFont typeface="Wingdings" panose="05000000000000000000" pitchFamily="2" charset="2"/>
              <a:buChar char="n"/>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hlink"/>
              </a:buClr>
              <a:buSzPct val="60000"/>
              <a:buFont typeface="Wingdings" panose="05000000000000000000" pitchFamily="2" charset="2"/>
              <a:buChar char="n"/>
              <a:defRPr sz="2000">
                <a:solidFill>
                  <a:schemeClr val="tx1"/>
                </a:solidFill>
                <a:latin typeface="Times New Roman" panose="02020603050405020304" pitchFamily="18" charset="0"/>
              </a:defRPr>
            </a:lvl9pPr>
          </a:lstStyle>
          <a:p>
            <a:pPr eaLnBrk="1" hangingPunct="1">
              <a:spcBef>
                <a:spcPct val="50000"/>
              </a:spcBef>
              <a:buClrTx/>
              <a:buSzTx/>
              <a:buFontTx/>
              <a:buChar char="-"/>
            </a:pPr>
            <a:r>
              <a:rPr lang="en-US" altLang="en-US" dirty="0" smtClean="0">
                <a:solidFill>
                  <a:srgbClr val="0000CC"/>
                </a:solidFill>
                <a:latin typeface="Arial Narrow" panose="020B0606020202030204" pitchFamily="34" charset="0"/>
              </a:rPr>
              <a:t>Reread the task.</a:t>
            </a:r>
            <a:endParaRPr lang="en-US" altLang="en-US" b="0" dirty="0">
              <a:solidFill>
                <a:srgbClr val="0000CC"/>
              </a:solidFill>
              <a:latin typeface="Arial Narrow" panose="020B0606020202030204" pitchFamily="34" charset="0"/>
            </a:endParaRPr>
          </a:p>
          <a:p>
            <a:pPr eaLnBrk="1" hangingPunct="1">
              <a:spcBef>
                <a:spcPct val="50000"/>
              </a:spcBef>
              <a:buClrTx/>
              <a:buSzTx/>
              <a:buFontTx/>
              <a:buChar char="-"/>
            </a:pPr>
            <a:r>
              <a:rPr lang="en-US" altLang="en-US" dirty="0">
                <a:solidFill>
                  <a:srgbClr val="0000CC"/>
                </a:solidFill>
                <a:latin typeface="Arial Narrow" panose="020B0606020202030204" pitchFamily="34" charset="0"/>
              </a:rPr>
              <a:t>Rewrite about your plan for the camp.</a:t>
            </a:r>
          </a:p>
          <a:p>
            <a:pPr eaLnBrk="1" hangingPunct="1">
              <a:spcBef>
                <a:spcPct val="50000"/>
              </a:spcBef>
              <a:buClrTx/>
              <a:buSzTx/>
              <a:buFontTx/>
              <a:buChar char="-"/>
            </a:pPr>
            <a:r>
              <a:rPr lang="en-US" altLang="en-US" dirty="0">
                <a:solidFill>
                  <a:srgbClr val="0000CC"/>
                </a:solidFill>
                <a:latin typeface="Arial Narrow" panose="020B0606020202030204" pitchFamily="34" charset="0"/>
              </a:rPr>
              <a:t> Prepare : Unit 3 Skills 2</a:t>
            </a:r>
          </a:p>
        </p:txBody>
      </p:sp>
      <p:sp>
        <p:nvSpPr>
          <p:cNvPr id="270345" name="Text Box 9"/>
          <p:cNvSpPr txBox="1">
            <a:spLocks noChangeArrowheads="1"/>
          </p:cNvSpPr>
          <p:nvPr/>
        </p:nvSpPr>
        <p:spPr bwMode="auto">
          <a:xfrm>
            <a:off x="4648200" y="3657600"/>
            <a:ext cx="35814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b="1">
                <a:solidFill>
                  <a:schemeClr val="tx1"/>
                </a:solidFill>
                <a:latin typeface="Arial" panose="020B0604020202020204" pitchFamily="34" charset="0"/>
              </a:defRPr>
            </a:lvl1pPr>
            <a:lvl2pPr marL="800100" indent="-342900">
              <a:defRPr b="1">
                <a:solidFill>
                  <a:schemeClr val="tx1"/>
                </a:solidFill>
                <a:latin typeface="Arial" panose="020B0604020202020204" pitchFamily="34" charset="0"/>
              </a:defRPr>
            </a:lvl2pPr>
            <a:lvl3pPr marL="1257300" indent="-342900">
              <a:defRPr b="1">
                <a:solidFill>
                  <a:schemeClr val="tx1"/>
                </a:solidFill>
                <a:latin typeface="Arial" panose="020B0604020202020204" pitchFamily="34" charset="0"/>
              </a:defRPr>
            </a:lvl3pPr>
            <a:lvl4pPr marL="1714500" indent="-342900">
              <a:defRPr b="1">
                <a:solidFill>
                  <a:schemeClr val="tx1"/>
                </a:solidFill>
                <a:latin typeface="Arial" panose="020B0604020202020204" pitchFamily="34" charset="0"/>
              </a:defRPr>
            </a:lvl4pPr>
            <a:lvl5pPr marL="2171700" indent="-342900">
              <a:defRPr b="1">
                <a:solidFill>
                  <a:schemeClr val="tx1"/>
                </a:solidFill>
                <a:latin typeface="Arial" panose="020B0604020202020204" pitchFamily="34" charset="0"/>
              </a:defRPr>
            </a:lvl5pPr>
            <a:lvl6pPr marL="2628900" indent="-342900" eaLnBrk="0" fontAlgn="base" hangingPunct="0">
              <a:spcBef>
                <a:spcPct val="0"/>
              </a:spcBef>
              <a:spcAft>
                <a:spcPct val="0"/>
              </a:spcAft>
              <a:defRPr b="1">
                <a:solidFill>
                  <a:schemeClr val="tx1"/>
                </a:solidFill>
                <a:latin typeface="Arial" panose="020B0604020202020204" pitchFamily="34" charset="0"/>
              </a:defRPr>
            </a:lvl6pPr>
            <a:lvl7pPr marL="3086100" indent="-342900" eaLnBrk="0" fontAlgn="base" hangingPunct="0">
              <a:spcBef>
                <a:spcPct val="0"/>
              </a:spcBef>
              <a:spcAft>
                <a:spcPct val="0"/>
              </a:spcAft>
              <a:defRPr b="1">
                <a:solidFill>
                  <a:schemeClr val="tx1"/>
                </a:solidFill>
                <a:latin typeface="Arial" panose="020B0604020202020204" pitchFamily="34" charset="0"/>
              </a:defRPr>
            </a:lvl7pPr>
            <a:lvl8pPr marL="3543300" indent="-342900" eaLnBrk="0" fontAlgn="base" hangingPunct="0">
              <a:spcBef>
                <a:spcPct val="0"/>
              </a:spcBef>
              <a:spcAft>
                <a:spcPct val="0"/>
              </a:spcAft>
              <a:defRPr b="1">
                <a:solidFill>
                  <a:schemeClr val="tx1"/>
                </a:solidFill>
                <a:latin typeface="Arial" panose="020B0604020202020204" pitchFamily="34" charset="0"/>
              </a:defRPr>
            </a:lvl8pPr>
            <a:lvl9pPr marL="4000500" indent="-3429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r>
              <a:rPr lang="en-US" altLang="en-US" sz="5400">
                <a:latin typeface="VNI-Slogan" pitchFamily="2" charset="0"/>
                <a:cs typeface="Arial" panose="020B0604020202020204" pitchFamily="34" charset="0"/>
              </a:rPr>
              <a:t>Good bye !</a:t>
            </a:r>
          </a:p>
        </p:txBody>
      </p:sp>
    </p:spTree>
    <p:extLst>
      <p:ext uri="{BB962C8B-B14F-4D97-AF65-F5344CB8AC3E}">
        <p14:creationId xmlns:p14="http://schemas.microsoft.com/office/powerpoint/2010/main" val="2041983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nodeType="withEffect">
                                  <p:stCondLst>
                                    <p:cond delay="0"/>
                                  </p:stCondLst>
                                  <p:childTnLst>
                                    <p:set>
                                      <p:cBhvr>
                                        <p:cTn id="6" dur="1" fill="hold">
                                          <p:stCondLst>
                                            <p:cond delay="0"/>
                                          </p:stCondLst>
                                        </p:cTn>
                                        <p:tgtEl>
                                          <p:spTgt spid="270338"/>
                                        </p:tgtEl>
                                        <p:attrNameLst>
                                          <p:attrName>style.visibility</p:attrName>
                                        </p:attrNameLst>
                                      </p:cBhvr>
                                      <p:to>
                                        <p:strVal val="visible"/>
                                      </p:to>
                                    </p:set>
                                    <p:animEffect transition="in" filter="wedge">
                                      <p:cBhvr>
                                        <p:cTn id="7" dur="2000"/>
                                        <p:tgtEl>
                                          <p:spTgt spid="270338"/>
                                        </p:tgtEl>
                                      </p:cBhvr>
                                    </p:animEffect>
                                  </p:childTnLst>
                                  <p:subTnLst>
                                    <p:audio>
                                      <p:cMediaNode>
                                        <p:cTn display="0" masterRel="sameClick">
                                          <p:stCondLst>
                                            <p:cond evt="begin" delay="0">
                                              <p:tn val="5"/>
                                            </p:cond>
                                          </p:stCondLst>
                                          <p:endCondLst>
                                            <p:cond evt="onStopAudio" delay="0">
                                              <p:tgtEl>
                                                <p:sldTgt/>
                                              </p:tgtEl>
                                            </p:cond>
                                          </p:endCondLst>
                                        </p:cTn>
                                        <p:tgtEl>
                                          <p:sndTgt r:embed="rId2" name="breeze.wav"/>
                                        </p:tgtEl>
                                      </p:cMediaNode>
                                    </p:audio>
                                  </p:subTnLst>
                                </p:cTn>
                              </p:par>
                              <p:par>
                                <p:cTn id="8" presetID="20" presetClass="entr" presetSubtype="0" fill="hold" nodeType="withEffect">
                                  <p:stCondLst>
                                    <p:cond delay="0"/>
                                  </p:stCondLst>
                                  <p:childTnLst>
                                    <p:set>
                                      <p:cBhvr>
                                        <p:cTn id="9" dur="1" fill="hold">
                                          <p:stCondLst>
                                            <p:cond delay="0"/>
                                          </p:stCondLst>
                                        </p:cTn>
                                        <p:tgtEl>
                                          <p:spTgt spid="270342"/>
                                        </p:tgtEl>
                                        <p:attrNameLst>
                                          <p:attrName>style.visibility</p:attrName>
                                        </p:attrNameLst>
                                      </p:cBhvr>
                                      <p:to>
                                        <p:strVal val="visible"/>
                                      </p:to>
                                    </p:set>
                                    <p:animEffect transition="in" filter="wedge">
                                      <p:cBhvr>
                                        <p:cTn id="10" dur="500"/>
                                        <p:tgtEl>
                                          <p:spTgt spid="270342"/>
                                        </p:tgtEl>
                                      </p:cBhvr>
                                    </p:animEffect>
                                  </p:childTnLst>
                                </p:cTn>
                              </p:par>
                              <p:par>
                                <p:cTn id="11" presetID="20" presetClass="entr" presetSubtype="0" fill="hold" nodeType="withEffect">
                                  <p:stCondLst>
                                    <p:cond delay="0"/>
                                  </p:stCondLst>
                                  <p:childTnLst>
                                    <p:set>
                                      <p:cBhvr>
                                        <p:cTn id="12" dur="1" fill="hold">
                                          <p:stCondLst>
                                            <p:cond delay="0"/>
                                          </p:stCondLst>
                                        </p:cTn>
                                        <p:tgtEl>
                                          <p:spTgt spid="270341"/>
                                        </p:tgtEl>
                                        <p:attrNameLst>
                                          <p:attrName>style.visibility</p:attrName>
                                        </p:attrNameLst>
                                      </p:cBhvr>
                                      <p:to>
                                        <p:strVal val="visible"/>
                                      </p:to>
                                    </p:set>
                                    <p:animEffect transition="in" filter="wedge">
                                      <p:cBhvr>
                                        <p:cTn id="13" dur="500"/>
                                        <p:tgtEl>
                                          <p:spTgt spid="270341"/>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nodeType="clickEffect">
                                  <p:stCondLst>
                                    <p:cond delay="0"/>
                                  </p:stCondLst>
                                  <p:childTnLst>
                                    <p:set>
                                      <p:cBhvr>
                                        <p:cTn id="17" dur="1" fill="hold">
                                          <p:stCondLst>
                                            <p:cond delay="0"/>
                                          </p:stCondLst>
                                        </p:cTn>
                                        <p:tgtEl>
                                          <p:spTgt spid="270339">
                                            <p:txEl>
                                              <p:pRg st="0" end="0"/>
                                            </p:txEl>
                                          </p:spTgt>
                                        </p:tgtEl>
                                        <p:attrNameLst>
                                          <p:attrName>style.visibility</p:attrName>
                                        </p:attrNameLst>
                                      </p:cBhvr>
                                      <p:to>
                                        <p:strVal val="visible"/>
                                      </p:to>
                                    </p:set>
                                    <p:animEffect transition="in" filter="blinds(horizontal)">
                                      <p:cBhvr>
                                        <p:cTn id="18" dur="500"/>
                                        <p:tgtEl>
                                          <p:spTgt spid="270339">
                                            <p:txEl>
                                              <p:pRg st="0" end="0"/>
                                            </p:txEl>
                                          </p:spTgt>
                                        </p:tgtEl>
                                      </p:cBhvr>
                                    </p:animEffect>
                                  </p:childTnLst>
                                </p:cTn>
                              </p:par>
                            </p:childTnLst>
                          </p:cTn>
                        </p:par>
                        <p:par>
                          <p:cTn id="19" fill="hold" nodeType="afterGroup">
                            <p:stCondLst>
                              <p:cond delay="500"/>
                            </p:stCondLst>
                            <p:childTnLst>
                              <p:par>
                                <p:cTn id="20" presetID="51" presetClass="entr" presetSubtype="0" fill="hold" grpId="0" nodeType="afterEffect">
                                  <p:stCondLst>
                                    <p:cond delay="0"/>
                                  </p:stCondLst>
                                  <p:childTnLst>
                                    <p:set>
                                      <p:cBhvr>
                                        <p:cTn id="21" dur="1" fill="hold">
                                          <p:stCondLst>
                                            <p:cond delay="0"/>
                                          </p:stCondLst>
                                        </p:cTn>
                                        <p:tgtEl>
                                          <p:spTgt spid="270344"/>
                                        </p:tgtEl>
                                        <p:attrNameLst>
                                          <p:attrName>style.visibility</p:attrName>
                                        </p:attrNameLst>
                                      </p:cBhvr>
                                      <p:to>
                                        <p:strVal val="visible"/>
                                      </p:to>
                                    </p:set>
                                    <p:animEffect transition="in" filter="fade">
                                      <p:cBhvr>
                                        <p:cTn id="22" dur="770" decel="100000"/>
                                        <p:tgtEl>
                                          <p:spTgt spid="270344"/>
                                        </p:tgtEl>
                                      </p:cBhvr>
                                    </p:animEffect>
                                    <p:animScale>
                                      <p:cBhvr>
                                        <p:cTn id="23" dur="770" decel="100000"/>
                                        <p:tgtEl>
                                          <p:spTgt spid="270344"/>
                                        </p:tgtEl>
                                      </p:cBhvr>
                                      <p:from x="10000" y="10000"/>
                                      <p:to x="200000" y="450000"/>
                                    </p:animScale>
                                    <p:animScale>
                                      <p:cBhvr>
                                        <p:cTn id="24" dur="1230" accel="100000" fill="hold">
                                          <p:stCondLst>
                                            <p:cond delay="770"/>
                                          </p:stCondLst>
                                        </p:cTn>
                                        <p:tgtEl>
                                          <p:spTgt spid="270344"/>
                                        </p:tgtEl>
                                      </p:cBhvr>
                                      <p:from x="200000" y="450000"/>
                                      <p:to x="100000" y="100000"/>
                                    </p:animScale>
                                    <p:set>
                                      <p:cBhvr>
                                        <p:cTn id="25" dur="770" fill="hold"/>
                                        <p:tgtEl>
                                          <p:spTgt spid="270344"/>
                                        </p:tgtEl>
                                        <p:attrNameLst>
                                          <p:attrName>ppt_x</p:attrName>
                                        </p:attrNameLst>
                                      </p:cBhvr>
                                      <p:to>
                                        <p:strVal val="(0.5)"/>
                                      </p:to>
                                    </p:set>
                                    <p:anim from="(0.5)" to="(#ppt_x)" calcmode="lin" valueType="num">
                                      <p:cBhvr>
                                        <p:cTn id="26" dur="1230" accel="100000" fill="hold">
                                          <p:stCondLst>
                                            <p:cond delay="770"/>
                                          </p:stCondLst>
                                        </p:cTn>
                                        <p:tgtEl>
                                          <p:spTgt spid="270344"/>
                                        </p:tgtEl>
                                        <p:attrNameLst>
                                          <p:attrName>ppt_x</p:attrName>
                                        </p:attrNameLst>
                                      </p:cBhvr>
                                    </p:anim>
                                    <p:set>
                                      <p:cBhvr>
                                        <p:cTn id="27" dur="770" fill="hold"/>
                                        <p:tgtEl>
                                          <p:spTgt spid="270344"/>
                                        </p:tgtEl>
                                        <p:attrNameLst>
                                          <p:attrName>ppt_y</p:attrName>
                                        </p:attrNameLst>
                                      </p:cBhvr>
                                      <p:to>
                                        <p:strVal val="(#ppt_y+0.4)"/>
                                      </p:to>
                                    </p:set>
                                    <p:anim from="(#ppt_y+0.4)" to="(#ppt_y)" calcmode="lin" valueType="num">
                                      <p:cBhvr>
                                        <p:cTn id="28" dur="1230" accel="100000" fill="hold">
                                          <p:stCondLst>
                                            <p:cond delay="770"/>
                                          </p:stCondLst>
                                        </p:cTn>
                                        <p:tgtEl>
                                          <p:spTgt spid="270344"/>
                                        </p:tgtEl>
                                        <p:attrNameLst>
                                          <p:attrName>ppt_y</p:attrName>
                                        </p:attrNameLst>
                                      </p:cBhvr>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10" fill="hold" nodeType="clickEffect">
                                  <p:stCondLst>
                                    <p:cond delay="0"/>
                                  </p:stCondLst>
                                  <p:childTnLst>
                                    <p:set>
                                      <p:cBhvr>
                                        <p:cTn id="32" dur="1" fill="hold">
                                          <p:stCondLst>
                                            <p:cond delay="0"/>
                                          </p:stCondLst>
                                        </p:cTn>
                                        <p:tgtEl>
                                          <p:spTgt spid="270345">
                                            <p:txEl>
                                              <p:pRg st="0" end="0"/>
                                            </p:txEl>
                                          </p:spTgt>
                                        </p:tgtEl>
                                        <p:attrNameLst>
                                          <p:attrName>style.visibility</p:attrName>
                                        </p:attrNameLst>
                                      </p:cBhvr>
                                      <p:to>
                                        <p:strVal val="visible"/>
                                      </p:to>
                                    </p:set>
                                    <p:animEffect transition="in" filter="blinds(horizontal)">
                                      <p:cBhvr>
                                        <p:cTn id="33" dur="500"/>
                                        <p:tgtEl>
                                          <p:spTgt spid="2703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34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1" name="Content Placeholder 10"/>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4449" y="19902"/>
            <a:ext cx="9095102" cy="6803136"/>
          </a:xfrm>
        </p:spPr>
      </p:pic>
      <p:pic>
        <p:nvPicPr>
          <p:cNvPr id="12" name="Picture 11">
            <a:extLst>
              <a:ext uri="{FF2B5EF4-FFF2-40B4-BE49-F238E27FC236}">
                <a16:creationId xmlns:a16="http://schemas.microsoft.com/office/drawing/2014/main" id="{E879C85B-8CF1-467C-90E2-2EFA7DD634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20066" y="3490844"/>
            <a:ext cx="1327361" cy="1862055"/>
          </a:xfrm>
          <a:prstGeom prst="rect">
            <a:avLst/>
          </a:prstGeom>
          <a:noFill/>
          <a:ln>
            <a:noFill/>
          </a:ln>
          <a:effectLst>
            <a:outerShdw blurRad="342900" dir="13500000" sy="23000" kx="1200000" algn="br" rotWithShape="0">
              <a:prstClr val="black">
                <a:alpha val="15000"/>
              </a:prstClr>
            </a:outerShdw>
          </a:effectLst>
          <a:scene3d>
            <a:camera prst="perspectiveRight">
              <a:rot lat="0" lon="20099996" rev="0"/>
            </a:camera>
            <a:lightRig rig="threePt" dir="t"/>
          </a:scene3d>
          <a:sp3d extrusionH="254000"/>
        </p:spPr>
      </p:pic>
      <p:pic>
        <p:nvPicPr>
          <p:cNvPr id="13" name="Picture 12">
            <a:extLst>
              <a:ext uri="{FF2B5EF4-FFF2-40B4-BE49-F238E27FC236}">
                <a16:creationId xmlns:a16="http://schemas.microsoft.com/office/drawing/2014/main" id="{CA8DCC60-7CC6-4BB5-93C9-B6ABD7122B4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63147" y="3490392"/>
            <a:ext cx="1319185" cy="1862962"/>
          </a:xfrm>
          <a:prstGeom prst="rect">
            <a:avLst/>
          </a:prstGeom>
          <a:noFill/>
          <a:ln>
            <a:noFill/>
          </a:ln>
          <a:effectLst>
            <a:outerShdw blurRad="342900" dir="13500000" sy="23000" kx="1200000" algn="br" rotWithShape="0">
              <a:prstClr val="black">
                <a:alpha val="15000"/>
              </a:prstClr>
            </a:outerShdw>
          </a:effectLst>
          <a:scene3d>
            <a:camera prst="perspectiveRight">
              <a:rot lat="0" lon="20099996" rev="0"/>
            </a:camera>
            <a:lightRig rig="threePt" dir="t"/>
          </a:scene3d>
          <a:sp3d extrusionH="254000"/>
        </p:spPr>
      </p:pic>
      <p:pic>
        <p:nvPicPr>
          <p:cNvPr id="14" name="Picture 13">
            <a:extLst>
              <a:ext uri="{FF2B5EF4-FFF2-40B4-BE49-F238E27FC236}">
                <a16:creationId xmlns:a16="http://schemas.microsoft.com/office/drawing/2014/main" id="{2953C47D-F5F3-4C8B-95AB-CB1D25CCA43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40482" y="3494196"/>
            <a:ext cx="1323683" cy="1855354"/>
          </a:xfrm>
          <a:prstGeom prst="rect">
            <a:avLst/>
          </a:prstGeom>
          <a:noFill/>
          <a:ln>
            <a:noFill/>
          </a:ln>
          <a:effectLst>
            <a:outerShdw blurRad="342900" dir="13500000" sy="23000" kx="1200000" algn="br" rotWithShape="0">
              <a:prstClr val="black">
                <a:alpha val="15000"/>
              </a:prstClr>
            </a:outerShdw>
          </a:effectLst>
          <a:scene3d>
            <a:camera prst="perspectiveRight">
              <a:rot lat="0" lon="20099996" rev="0"/>
            </a:camera>
            <a:lightRig rig="threePt" dir="t"/>
          </a:scene3d>
          <a:sp3d extrusionH="254000"/>
        </p:spPr>
      </p:pic>
      <p:pic>
        <p:nvPicPr>
          <p:cNvPr id="15" name="Picture 14">
            <a:extLst>
              <a:ext uri="{FF2B5EF4-FFF2-40B4-BE49-F238E27FC236}">
                <a16:creationId xmlns:a16="http://schemas.microsoft.com/office/drawing/2014/main" id="{F3DF6CF5-0997-49BE-A637-2641803BF9F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03180" y="3490390"/>
            <a:ext cx="1329112" cy="1862964"/>
          </a:xfrm>
          <a:prstGeom prst="rect">
            <a:avLst/>
          </a:prstGeom>
          <a:noFill/>
          <a:ln>
            <a:noFill/>
          </a:ln>
          <a:effectLst>
            <a:outerShdw blurRad="342900" dir="13500000" sy="23000" kx="1200000" algn="br" rotWithShape="0">
              <a:prstClr val="black">
                <a:alpha val="15000"/>
              </a:prstClr>
            </a:outerShdw>
          </a:effectLst>
          <a:scene3d>
            <a:camera prst="perspectiveRight">
              <a:rot lat="0" lon="20099996" rev="0"/>
            </a:camera>
            <a:lightRig rig="threePt" dir="t"/>
          </a:scene3d>
          <a:sp3d extrusionH="254000"/>
        </p:spPr>
      </p:pic>
      <p:pic>
        <p:nvPicPr>
          <p:cNvPr id="16" name="Picture 15">
            <a:extLst>
              <a:ext uri="{FF2B5EF4-FFF2-40B4-BE49-F238E27FC236}">
                <a16:creationId xmlns:a16="http://schemas.microsoft.com/office/drawing/2014/main" id="{10B541C0-B76C-43AB-9EAF-B49801DFF85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501900" y="3490391"/>
            <a:ext cx="1329112" cy="1862962"/>
          </a:xfrm>
          <a:prstGeom prst="rect">
            <a:avLst/>
          </a:prstGeom>
          <a:noFill/>
          <a:ln>
            <a:noFill/>
          </a:ln>
          <a:effectLst>
            <a:outerShdw blurRad="342900" dir="13500000" sy="23000" kx="1200000" algn="br" rotWithShape="0">
              <a:prstClr val="black">
                <a:alpha val="15000"/>
              </a:prstClr>
            </a:outerShdw>
          </a:effectLst>
          <a:scene3d>
            <a:camera prst="perspectiveRight">
              <a:rot lat="0" lon="20099996" rev="0"/>
            </a:camera>
            <a:lightRig rig="threePt" dir="t"/>
          </a:scene3d>
          <a:sp3d extrusionH="254000"/>
        </p:spPr>
      </p:pic>
    </p:spTree>
    <p:extLst>
      <p:ext uri="{BB962C8B-B14F-4D97-AF65-F5344CB8AC3E}">
        <p14:creationId xmlns:p14="http://schemas.microsoft.com/office/powerpoint/2010/main" val="384247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2000"/>
                                        <p:tgtEl>
                                          <p:spTgt spid="13"/>
                                        </p:tgtEl>
                                      </p:cBhvr>
                                    </p:animEffect>
                                  </p:childTnLst>
                                </p:cTn>
                              </p:par>
                              <p:par>
                                <p:cTn id="8" presetID="63" presetClass="path" presetSubtype="0" decel="100000" fill="hold" nodeType="withEffect">
                                  <p:stCondLst>
                                    <p:cond delay="0"/>
                                  </p:stCondLst>
                                  <p:childTnLst>
                                    <p:animMotion origin="layout" path="M 1.66667E-6 2.22222E-6 L -0.07878 2.22222E-6 " pathEditMode="relative" rAng="0" ptsTypes="AA">
                                      <p:cBhvr>
                                        <p:cTn id="9" dur="2000" spd="-100000" fill="hold"/>
                                        <p:tgtEl>
                                          <p:spTgt spid="13"/>
                                        </p:tgtEl>
                                        <p:attrNameLst>
                                          <p:attrName>ppt_x</p:attrName>
                                          <p:attrName>ppt_y</p:attrName>
                                        </p:attrNameLst>
                                      </p:cBhvr>
                                      <p:rCtr x="-3945" y="0"/>
                                    </p:animMotion>
                                  </p:childTnLst>
                                </p:cTn>
                              </p:par>
                              <p:par>
                                <p:cTn id="10" presetID="22" presetClass="entr" presetSubtype="8"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2000"/>
                                        <p:tgtEl>
                                          <p:spTgt spid="14"/>
                                        </p:tgtEl>
                                      </p:cBhvr>
                                    </p:animEffect>
                                  </p:childTnLst>
                                </p:cTn>
                              </p:par>
                              <p:par>
                                <p:cTn id="13" presetID="63" presetClass="path" presetSubtype="0" decel="100000" fill="hold" nodeType="withEffect">
                                  <p:stCondLst>
                                    <p:cond delay="0"/>
                                  </p:stCondLst>
                                  <p:childTnLst>
                                    <p:animMotion origin="layout" path="M 2.08333E-6 -7.40741E-7 L -0.07878 -7.40741E-7 " pathEditMode="relative" rAng="0" ptsTypes="AA">
                                      <p:cBhvr>
                                        <p:cTn id="14" dur="2000" spd="-100000" fill="hold"/>
                                        <p:tgtEl>
                                          <p:spTgt spid="14"/>
                                        </p:tgtEl>
                                        <p:attrNameLst>
                                          <p:attrName>ppt_x</p:attrName>
                                          <p:attrName>ppt_y</p:attrName>
                                        </p:attrNameLst>
                                      </p:cBhvr>
                                      <p:rCtr x="-3945" y="0"/>
                                    </p:animMotion>
                                  </p:childTnLst>
                                </p:cTn>
                              </p:par>
                              <p:par>
                                <p:cTn id="15" presetID="22" presetClass="entr" presetSubtype="8"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2000"/>
                                        <p:tgtEl>
                                          <p:spTgt spid="12"/>
                                        </p:tgtEl>
                                      </p:cBhvr>
                                    </p:animEffect>
                                  </p:childTnLst>
                                </p:cTn>
                              </p:par>
                              <p:par>
                                <p:cTn id="18" presetID="63" presetClass="path" presetSubtype="0" decel="100000" fill="hold" nodeType="withEffect">
                                  <p:stCondLst>
                                    <p:cond delay="0"/>
                                  </p:stCondLst>
                                  <p:childTnLst>
                                    <p:animMotion origin="layout" path="M 6.25E-7 -7.40741E-7 L -0.07878 -7.40741E-7 " pathEditMode="relative" rAng="0" ptsTypes="AA">
                                      <p:cBhvr>
                                        <p:cTn id="19" dur="2000" spd="-100000" fill="hold"/>
                                        <p:tgtEl>
                                          <p:spTgt spid="12"/>
                                        </p:tgtEl>
                                        <p:attrNameLst>
                                          <p:attrName>ppt_x</p:attrName>
                                          <p:attrName>ppt_y</p:attrName>
                                        </p:attrNameLst>
                                      </p:cBhvr>
                                      <p:rCtr x="-3945" y="0"/>
                                    </p:animMotion>
                                  </p:childTnLst>
                                </p:cTn>
                              </p:par>
                              <p:par>
                                <p:cTn id="20" presetID="22" presetClass="entr" presetSubtype="8"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2000"/>
                                        <p:tgtEl>
                                          <p:spTgt spid="16"/>
                                        </p:tgtEl>
                                      </p:cBhvr>
                                    </p:animEffect>
                                  </p:childTnLst>
                                </p:cTn>
                              </p:par>
                              <p:par>
                                <p:cTn id="23" presetID="63" presetClass="path" presetSubtype="0" decel="100000" fill="hold" nodeType="withEffect">
                                  <p:stCondLst>
                                    <p:cond delay="0"/>
                                  </p:stCondLst>
                                  <p:childTnLst>
                                    <p:animMotion origin="layout" path="M 1.66667E-6 2.22222E-6 L -0.07878 2.22222E-6 " pathEditMode="relative" rAng="0" ptsTypes="AA">
                                      <p:cBhvr>
                                        <p:cTn id="24" dur="2000" spd="-100000" fill="hold"/>
                                        <p:tgtEl>
                                          <p:spTgt spid="16"/>
                                        </p:tgtEl>
                                        <p:attrNameLst>
                                          <p:attrName>ppt_x</p:attrName>
                                          <p:attrName>ppt_y</p:attrName>
                                        </p:attrNameLst>
                                      </p:cBhvr>
                                      <p:rCtr x="-3945" y="0"/>
                                    </p:animMotion>
                                  </p:childTnLst>
                                </p:cTn>
                              </p:par>
                              <p:par>
                                <p:cTn id="25" presetID="22" presetClass="entr" presetSubtype="8"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2000"/>
                                        <p:tgtEl>
                                          <p:spTgt spid="15"/>
                                        </p:tgtEl>
                                      </p:cBhvr>
                                    </p:animEffect>
                                  </p:childTnLst>
                                </p:cTn>
                              </p:par>
                              <p:par>
                                <p:cTn id="28" presetID="63" presetClass="path" presetSubtype="0" decel="100000" fill="hold" nodeType="withEffect">
                                  <p:stCondLst>
                                    <p:cond delay="0"/>
                                  </p:stCondLst>
                                  <p:childTnLst>
                                    <p:animMotion origin="layout" path="M 1.66667E-6 2.22222E-6 L -0.07878 2.22222E-6 " pathEditMode="relative" rAng="0" ptsTypes="AA">
                                      <p:cBhvr>
                                        <p:cTn id="29" dur="2000" spd="-100000" fill="hold"/>
                                        <p:tgtEl>
                                          <p:spTgt spid="15"/>
                                        </p:tgtEl>
                                        <p:attrNameLst>
                                          <p:attrName>ppt_x</p:attrName>
                                          <p:attrName>ppt_y</p:attrName>
                                        </p:attrNameLst>
                                      </p:cBhvr>
                                      <p:rCtr x="-3945"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Group 4"/>
          <p:cNvGrpSpPr>
            <a:grpSpLocks/>
          </p:cNvGrpSpPr>
          <p:nvPr/>
        </p:nvGrpSpPr>
        <p:grpSpPr bwMode="auto">
          <a:xfrm>
            <a:off x="0" y="0"/>
            <a:ext cx="9220200" cy="6858000"/>
            <a:chOff x="0" y="0"/>
            <a:chExt cx="5760" cy="4333"/>
          </a:xfrm>
        </p:grpSpPr>
        <p:pic>
          <p:nvPicPr>
            <p:cNvPr id="5132" name="Picture 5" descr="N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V="1">
              <a:off x="0" y="4214"/>
              <a:ext cx="5747"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3" name="Picture 6" descr="N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flipH="1" flipV="1">
              <a:off x="3562" y="2109"/>
              <a:ext cx="4283"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4" name="Picture 7" descr="N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flipH="1" flipV="1">
              <a:off x="-2085" y="2122"/>
              <a:ext cx="4283"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5" name="Picture 8" descr="N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V="1">
              <a:off x="0" y="0"/>
              <a:ext cx="5747"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123" name="AutoShape 7" descr="2Q== (288×175)"/>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5124" name="AutoShape 8" descr="2Q== (288×175)"/>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5125" name="AutoShape 9" descr="2Q== (288×175)"/>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5126" name="AutoShape 10" descr="2Q== (288×175)"/>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5127" name="AutoShape 11" descr="2Q=="/>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5128" name="AutoShape 12" descr="2Q=="/>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5129" name="AutoShape 13" descr="2Q=="/>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pic>
        <p:nvPicPr>
          <p:cNvPr id="5130"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294" y="748483"/>
            <a:ext cx="8858434" cy="526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4"/>
          <p:cNvSpPr>
            <a:spLocks noChangeArrowheads="1"/>
          </p:cNvSpPr>
          <p:nvPr/>
        </p:nvSpPr>
        <p:spPr bwMode="auto">
          <a:xfrm>
            <a:off x="734729" y="5997301"/>
            <a:ext cx="6781800" cy="576263"/>
          </a:xfrm>
          <a:prstGeom prst="rect">
            <a:avLst/>
          </a:prstGeom>
          <a:solidFill>
            <a:schemeClr val="bg2"/>
          </a:solidFill>
          <a:ln w="57150">
            <a:solidFill>
              <a:schemeClr val="bg1"/>
            </a:solidFill>
            <a:miter lim="800000"/>
            <a:headEnd/>
            <a:tailEnd/>
          </a:ln>
        </p:spPr>
        <p:txBody>
          <a:bodyPr>
            <a:spAutoFit/>
          </a:bodyPr>
          <a:lstStyle/>
          <a:p>
            <a:pPr eaLnBrk="1" hangingPunct="1"/>
            <a:r>
              <a:rPr lang="en-US" altLang="en-US" sz="2800" b="1" dirty="0">
                <a:latin typeface="Georgia" pitchFamily="18" charset="0"/>
                <a:cs typeface="Arial" charset="0"/>
              </a:rPr>
              <a:t>     When do we use six objects?</a:t>
            </a:r>
          </a:p>
        </p:txBody>
      </p:sp>
      <p:sp>
        <p:nvSpPr>
          <p:cNvPr id="2" name="TextBox 1"/>
          <p:cNvSpPr txBox="1"/>
          <p:nvPr/>
        </p:nvSpPr>
        <p:spPr>
          <a:xfrm>
            <a:off x="771189" y="2511712"/>
            <a:ext cx="1972491" cy="461665"/>
          </a:xfrm>
          <a:prstGeom prst="rect">
            <a:avLst/>
          </a:prstGeom>
          <a:solidFill>
            <a:srgbClr val="FFFF00"/>
          </a:solidFill>
        </p:spPr>
        <p:txBody>
          <a:bodyPr wrap="square" rtlCol="0">
            <a:spAutoFit/>
          </a:bodyPr>
          <a:lstStyle/>
          <a:p>
            <a:pPr algn="ctr"/>
            <a:r>
              <a:rPr lang="en-US" sz="2400" b="1" dirty="0" smtClean="0"/>
              <a:t>backpack</a:t>
            </a:r>
            <a:endParaRPr lang="en-US" sz="2400" b="1" dirty="0"/>
          </a:p>
        </p:txBody>
      </p:sp>
      <p:sp>
        <p:nvSpPr>
          <p:cNvPr id="4" name="TextBox 3"/>
          <p:cNvSpPr txBox="1"/>
          <p:nvPr/>
        </p:nvSpPr>
        <p:spPr>
          <a:xfrm>
            <a:off x="4089207" y="3071527"/>
            <a:ext cx="1097280" cy="369332"/>
          </a:xfrm>
          <a:prstGeom prst="rect">
            <a:avLst/>
          </a:prstGeom>
          <a:solidFill>
            <a:schemeClr val="bg1"/>
          </a:solidFill>
        </p:spPr>
        <p:txBody>
          <a:bodyPr wrap="square" rtlCol="0">
            <a:spAutoFit/>
          </a:bodyPr>
          <a:lstStyle/>
          <a:p>
            <a:endParaRPr lang="en-US" dirty="0"/>
          </a:p>
        </p:txBody>
      </p:sp>
      <p:sp>
        <p:nvSpPr>
          <p:cNvPr id="6" name="TextBox 5"/>
          <p:cNvSpPr txBox="1"/>
          <p:nvPr/>
        </p:nvSpPr>
        <p:spPr>
          <a:xfrm>
            <a:off x="1467665" y="5550386"/>
            <a:ext cx="520201" cy="369332"/>
          </a:xfrm>
          <a:prstGeom prst="rect">
            <a:avLst/>
          </a:prstGeom>
          <a:solidFill>
            <a:schemeClr val="bg1"/>
          </a:solidFill>
        </p:spPr>
        <p:txBody>
          <a:bodyPr wrap="square" rtlCol="0">
            <a:spAutoFit/>
          </a:bodyPr>
          <a:lstStyle/>
          <a:p>
            <a:endParaRPr lang="en-US" dirty="0"/>
          </a:p>
        </p:txBody>
      </p:sp>
      <p:sp>
        <p:nvSpPr>
          <p:cNvPr id="7" name="TextBox 6"/>
          <p:cNvSpPr txBox="1"/>
          <p:nvPr/>
        </p:nvSpPr>
        <p:spPr>
          <a:xfrm>
            <a:off x="4259557" y="5615779"/>
            <a:ext cx="756579" cy="369332"/>
          </a:xfrm>
          <a:prstGeom prst="rect">
            <a:avLst/>
          </a:prstGeom>
          <a:solidFill>
            <a:schemeClr val="bg1"/>
          </a:solidFill>
        </p:spPr>
        <p:txBody>
          <a:bodyPr wrap="square" rtlCol="0">
            <a:spAutoFit/>
          </a:bodyPr>
          <a:lstStyle/>
          <a:p>
            <a:endParaRPr lang="en-US" dirty="0"/>
          </a:p>
        </p:txBody>
      </p:sp>
      <p:sp>
        <p:nvSpPr>
          <p:cNvPr id="8" name="TextBox 7"/>
          <p:cNvSpPr txBox="1"/>
          <p:nvPr/>
        </p:nvSpPr>
        <p:spPr>
          <a:xfrm>
            <a:off x="7197646" y="5571245"/>
            <a:ext cx="637767" cy="369332"/>
          </a:xfrm>
          <a:prstGeom prst="rect">
            <a:avLst/>
          </a:prstGeom>
          <a:solidFill>
            <a:schemeClr val="bg1"/>
          </a:solidFill>
        </p:spPr>
        <p:txBody>
          <a:bodyPr wrap="square" rtlCol="0">
            <a:spAutoFit/>
          </a:bodyPr>
          <a:lstStyle/>
          <a:p>
            <a:endParaRPr lang="en-US" dirty="0"/>
          </a:p>
        </p:txBody>
      </p:sp>
      <p:sp>
        <p:nvSpPr>
          <p:cNvPr id="23" name="TextBox 22"/>
          <p:cNvSpPr txBox="1"/>
          <p:nvPr/>
        </p:nvSpPr>
        <p:spPr>
          <a:xfrm>
            <a:off x="3630266" y="2700153"/>
            <a:ext cx="1972491" cy="461665"/>
          </a:xfrm>
          <a:prstGeom prst="rect">
            <a:avLst/>
          </a:prstGeom>
          <a:solidFill>
            <a:srgbClr val="FFFF00"/>
          </a:solidFill>
        </p:spPr>
        <p:txBody>
          <a:bodyPr wrap="square" rtlCol="0">
            <a:spAutoFit/>
          </a:bodyPr>
          <a:lstStyle/>
          <a:p>
            <a:pPr algn="ctr"/>
            <a:r>
              <a:rPr lang="en-US" sz="2400" b="1" dirty="0" err="1" smtClean="0"/>
              <a:t>suncream</a:t>
            </a:r>
            <a:endParaRPr lang="en-US" sz="2400" b="1" dirty="0"/>
          </a:p>
        </p:txBody>
      </p:sp>
      <p:sp>
        <p:nvSpPr>
          <p:cNvPr id="24" name="TextBox 23"/>
          <p:cNvSpPr txBox="1"/>
          <p:nvPr/>
        </p:nvSpPr>
        <p:spPr>
          <a:xfrm>
            <a:off x="6530285" y="2502537"/>
            <a:ext cx="1972491" cy="461665"/>
          </a:xfrm>
          <a:prstGeom prst="rect">
            <a:avLst/>
          </a:prstGeom>
          <a:solidFill>
            <a:srgbClr val="FFFF00"/>
          </a:solidFill>
        </p:spPr>
        <p:txBody>
          <a:bodyPr wrap="square" rtlCol="0">
            <a:spAutoFit/>
          </a:bodyPr>
          <a:lstStyle/>
          <a:p>
            <a:pPr algn="ctr"/>
            <a:r>
              <a:rPr lang="en-US" sz="2400" b="1" dirty="0" smtClean="0"/>
              <a:t>tent</a:t>
            </a:r>
            <a:endParaRPr lang="en-US" sz="2400" b="1" dirty="0"/>
          </a:p>
        </p:txBody>
      </p:sp>
      <p:sp>
        <p:nvSpPr>
          <p:cNvPr id="25" name="TextBox 24"/>
          <p:cNvSpPr txBox="1"/>
          <p:nvPr/>
        </p:nvSpPr>
        <p:spPr>
          <a:xfrm>
            <a:off x="717424" y="5388101"/>
            <a:ext cx="1972491" cy="461665"/>
          </a:xfrm>
          <a:prstGeom prst="rect">
            <a:avLst/>
          </a:prstGeom>
          <a:solidFill>
            <a:srgbClr val="FFFF00"/>
          </a:solidFill>
        </p:spPr>
        <p:txBody>
          <a:bodyPr wrap="square" rtlCol="0">
            <a:spAutoFit/>
          </a:bodyPr>
          <a:lstStyle/>
          <a:p>
            <a:pPr algn="ctr"/>
            <a:r>
              <a:rPr lang="en-US" sz="2400" b="1" dirty="0" smtClean="0"/>
              <a:t>map</a:t>
            </a:r>
            <a:endParaRPr lang="en-US" sz="2400" b="1" dirty="0"/>
          </a:p>
        </p:txBody>
      </p:sp>
      <p:sp>
        <p:nvSpPr>
          <p:cNvPr id="26" name="TextBox 25"/>
          <p:cNvSpPr txBox="1"/>
          <p:nvPr/>
        </p:nvSpPr>
        <p:spPr>
          <a:xfrm>
            <a:off x="3656197" y="5340412"/>
            <a:ext cx="1972491" cy="461665"/>
          </a:xfrm>
          <a:prstGeom prst="rect">
            <a:avLst/>
          </a:prstGeom>
          <a:solidFill>
            <a:srgbClr val="FFFF00"/>
          </a:solidFill>
        </p:spPr>
        <p:txBody>
          <a:bodyPr wrap="square" rtlCol="0">
            <a:spAutoFit/>
          </a:bodyPr>
          <a:lstStyle/>
          <a:p>
            <a:pPr algn="ctr"/>
            <a:r>
              <a:rPr lang="en-US" sz="2400" b="1" dirty="0" smtClean="0"/>
              <a:t>rope</a:t>
            </a:r>
            <a:endParaRPr lang="en-US" sz="2400" b="1" dirty="0"/>
          </a:p>
        </p:txBody>
      </p:sp>
      <p:sp>
        <p:nvSpPr>
          <p:cNvPr id="27" name="TextBox 26"/>
          <p:cNvSpPr txBox="1"/>
          <p:nvPr/>
        </p:nvSpPr>
        <p:spPr>
          <a:xfrm>
            <a:off x="6464874" y="5478912"/>
            <a:ext cx="1972491" cy="461665"/>
          </a:xfrm>
          <a:prstGeom prst="rect">
            <a:avLst/>
          </a:prstGeom>
          <a:solidFill>
            <a:srgbClr val="FFFF00"/>
          </a:solidFill>
        </p:spPr>
        <p:txBody>
          <a:bodyPr wrap="square" rtlCol="0">
            <a:spAutoFit/>
          </a:bodyPr>
          <a:lstStyle/>
          <a:p>
            <a:pPr algn="ctr"/>
            <a:r>
              <a:rPr lang="en-US" sz="2400" b="1" dirty="0" smtClean="0"/>
              <a:t>boot</a:t>
            </a:r>
            <a:endParaRPr lang="en-US" sz="2400" b="1" dirty="0"/>
          </a:p>
        </p:txBody>
      </p:sp>
      <p:sp>
        <p:nvSpPr>
          <p:cNvPr id="29" name="TextBox 28"/>
          <p:cNvSpPr txBox="1"/>
          <p:nvPr/>
        </p:nvSpPr>
        <p:spPr>
          <a:xfrm>
            <a:off x="1208795" y="3038167"/>
            <a:ext cx="1097280" cy="369332"/>
          </a:xfrm>
          <a:prstGeom prst="rect">
            <a:avLst/>
          </a:prstGeom>
          <a:solidFill>
            <a:schemeClr val="bg1"/>
          </a:solidFill>
        </p:spPr>
        <p:txBody>
          <a:bodyPr wrap="square" rtlCol="0">
            <a:spAutoFit/>
          </a:bodyPr>
          <a:lstStyle/>
          <a:p>
            <a:endParaRPr lang="en-US" dirty="0"/>
          </a:p>
        </p:txBody>
      </p:sp>
      <p:sp>
        <p:nvSpPr>
          <p:cNvPr id="30" name="TextBox 29"/>
          <p:cNvSpPr txBox="1"/>
          <p:nvPr/>
        </p:nvSpPr>
        <p:spPr>
          <a:xfrm>
            <a:off x="7142852" y="3018061"/>
            <a:ext cx="1097280" cy="369332"/>
          </a:xfrm>
          <a:prstGeom prst="rect">
            <a:avLst/>
          </a:prstGeom>
          <a:solidFill>
            <a:schemeClr val="bg1"/>
          </a:solidFill>
        </p:spPr>
        <p:txBody>
          <a:bodyPr wrap="square" rtlCol="0">
            <a:spAutoFit/>
          </a:bodyPr>
          <a:lstStyle/>
          <a:p>
            <a:endParaRPr lang="en-US" dirty="0"/>
          </a:p>
        </p:txBody>
      </p:sp>
      <p:sp>
        <p:nvSpPr>
          <p:cNvPr id="11" name="Rectangle 10"/>
          <p:cNvSpPr/>
          <p:nvPr/>
        </p:nvSpPr>
        <p:spPr>
          <a:xfrm>
            <a:off x="717425" y="293511"/>
            <a:ext cx="3778376" cy="4549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rgbClr val="FF0000"/>
                </a:solidFill>
                <a:latin typeface=".VnPresent" panose="020B7200000000000000" pitchFamily="34" charset="0"/>
              </a:rPr>
              <a:t>Name of each item</a:t>
            </a:r>
            <a:endParaRPr lang="en-US" sz="3200" b="1" dirty="0">
              <a:solidFill>
                <a:srgbClr val="FF0000"/>
              </a:solidFill>
              <a:latin typeface=".VnPresent" panose="020B7200000000000000" pitchFamily="34" charset="0"/>
            </a:endParaRPr>
          </a:p>
        </p:txBody>
      </p:sp>
    </p:spTree>
    <p:extLst>
      <p:ext uri="{BB962C8B-B14F-4D97-AF65-F5344CB8AC3E}">
        <p14:creationId xmlns:p14="http://schemas.microsoft.com/office/powerpoint/2010/main" val="2657667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down)">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1000"/>
                                        <p:tgtEl>
                                          <p:spTgt spid="24"/>
                                        </p:tgtEl>
                                      </p:cBhvr>
                                    </p:animEffect>
                                    <p:anim calcmode="lin" valueType="num">
                                      <p:cBhvr>
                                        <p:cTn id="18" dur="1000" fill="hold"/>
                                        <p:tgtEl>
                                          <p:spTgt spid="24"/>
                                        </p:tgtEl>
                                        <p:attrNameLst>
                                          <p:attrName>ppt_x</p:attrName>
                                        </p:attrNameLst>
                                      </p:cBhvr>
                                      <p:tavLst>
                                        <p:tav tm="0">
                                          <p:val>
                                            <p:strVal val="#ppt_x"/>
                                          </p:val>
                                        </p:tav>
                                        <p:tav tm="100000">
                                          <p:val>
                                            <p:strVal val="#ppt_x"/>
                                          </p:val>
                                        </p:tav>
                                      </p:tavLst>
                                    </p:anim>
                                    <p:anim calcmode="lin" valueType="num">
                                      <p:cBhvr>
                                        <p:cTn id="1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grpId="0" nodeType="click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circle(in)">
                                      <p:cBhvr>
                                        <p:cTn id="29" dur="2000"/>
                                        <p:tgtEl>
                                          <p:spTgt spid="2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blinds(horizontal)">
                                      <p:cBhvr>
                                        <p:cTn id="3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animBg="1"/>
      <p:bldP spid="23" grpId="0" animBg="1"/>
      <p:bldP spid="24" grpId="0" animBg="1"/>
      <p:bldP spid="25" grpId="0" animBg="1"/>
      <p:bldP spid="26" grpId="0" animBg="1"/>
      <p:bldP spid="2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uổi cắm trại của học sinh Lớp 2 | Trường quốc tế BVIS Hà Nội"/>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4744493" cy="3500847"/>
          </a:xfrm>
          <a:prstGeom prst="rect">
            <a:avLst/>
          </a:prstGeom>
          <a:noFill/>
          <a:ln>
            <a:noFill/>
          </a:ln>
        </p:spPr>
      </p:pic>
      <p:pic>
        <p:nvPicPr>
          <p:cNvPr id="4" name="Picture 3" descr="Cắm Trại trong tiếng anh là gì: Định nghĩa, ví dụ."/>
          <p:cNvPicPr/>
          <p:nvPr/>
        </p:nvPicPr>
        <p:blipFill>
          <a:blip r:embed="rId3">
            <a:extLst>
              <a:ext uri="{28A0092B-C50C-407E-A947-70E740481C1C}">
                <a14:useLocalDpi xmlns:a14="http://schemas.microsoft.com/office/drawing/2010/main" val="0"/>
              </a:ext>
            </a:extLst>
          </a:blip>
          <a:srcRect/>
          <a:stretch>
            <a:fillRect/>
          </a:stretch>
        </p:blipFill>
        <p:spPr bwMode="auto">
          <a:xfrm>
            <a:off x="4744493" y="0"/>
            <a:ext cx="4399507" cy="3291840"/>
          </a:xfrm>
          <a:prstGeom prst="rect">
            <a:avLst/>
          </a:prstGeom>
          <a:noFill/>
          <a:ln>
            <a:noFill/>
          </a:ln>
        </p:spPr>
      </p:pic>
      <p:pic>
        <p:nvPicPr>
          <p:cNvPr id="5" name="Picture 4" descr="Cắm trại tuổi học trò - Báo Người lao động"/>
          <p:cNvPicPr/>
          <p:nvPr/>
        </p:nvPicPr>
        <p:blipFill>
          <a:blip r:embed="rId4">
            <a:extLst>
              <a:ext uri="{28A0092B-C50C-407E-A947-70E740481C1C}">
                <a14:useLocalDpi xmlns:a14="http://schemas.microsoft.com/office/drawing/2010/main" val="0"/>
              </a:ext>
            </a:extLst>
          </a:blip>
          <a:srcRect/>
          <a:stretch>
            <a:fillRect/>
          </a:stretch>
        </p:blipFill>
        <p:spPr bwMode="auto">
          <a:xfrm>
            <a:off x="1" y="3291840"/>
            <a:ext cx="4744492" cy="3566160"/>
          </a:xfrm>
          <a:prstGeom prst="rect">
            <a:avLst/>
          </a:prstGeom>
          <a:noFill/>
          <a:ln>
            <a:noFill/>
          </a:ln>
        </p:spPr>
      </p:pic>
      <p:pic>
        <p:nvPicPr>
          <p:cNvPr id="6" name="Picture 5" descr="10 Điểm Cắm Trại Gần Hà Nội An Toàn Cảnh Đẹp Hút Khách Nhất 2020 | BD  Research - Khoa học và đời sống"/>
          <p:cNvPicPr/>
          <p:nvPr/>
        </p:nvPicPr>
        <p:blipFill>
          <a:blip r:embed="rId5">
            <a:extLst>
              <a:ext uri="{28A0092B-C50C-407E-A947-70E740481C1C}">
                <a14:useLocalDpi xmlns:a14="http://schemas.microsoft.com/office/drawing/2010/main" val="0"/>
              </a:ext>
            </a:extLst>
          </a:blip>
          <a:srcRect/>
          <a:stretch>
            <a:fillRect/>
          </a:stretch>
        </p:blipFill>
        <p:spPr bwMode="auto">
          <a:xfrm>
            <a:off x="4744493" y="3291840"/>
            <a:ext cx="4399507" cy="3566160"/>
          </a:xfrm>
          <a:prstGeom prst="rect">
            <a:avLst/>
          </a:prstGeom>
          <a:noFill/>
          <a:ln>
            <a:noFill/>
          </a:ln>
        </p:spPr>
      </p:pic>
      <p:sp>
        <p:nvSpPr>
          <p:cNvPr id="2" name="Rectangle 1"/>
          <p:cNvSpPr/>
          <p:nvPr/>
        </p:nvSpPr>
        <p:spPr>
          <a:xfrm>
            <a:off x="3149600" y="3037839"/>
            <a:ext cx="2889956" cy="6310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rgbClr val="FF0000"/>
                </a:solidFill>
                <a:latin typeface=".VnAristote" panose="020B7200000000000000" pitchFamily="34" charset="0"/>
              </a:rPr>
              <a:t>Go camping</a:t>
            </a:r>
            <a:endParaRPr lang="en-US" sz="4400" dirty="0">
              <a:solidFill>
                <a:srgbClr val="FF0000"/>
              </a:solidFill>
              <a:latin typeface=".VnAristote" panose="020B7200000000000000" pitchFamily="34" charset="0"/>
            </a:endParaRPr>
          </a:p>
        </p:txBody>
      </p:sp>
    </p:spTree>
    <p:extLst>
      <p:ext uri="{BB962C8B-B14F-4D97-AF65-F5344CB8AC3E}">
        <p14:creationId xmlns:p14="http://schemas.microsoft.com/office/powerpoint/2010/main" val="11895077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endParaRPr lang="en-US" smtClean="0"/>
          </a:p>
        </p:txBody>
      </p:sp>
      <p:pic>
        <p:nvPicPr>
          <p:cNvPr id="4099"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9372600" cy="6765925"/>
          </a:xfrm>
        </p:spPr>
      </p:pic>
      <p:sp>
        <p:nvSpPr>
          <p:cNvPr id="4101" name="Rectangle 5"/>
          <p:cNvSpPr>
            <a:spLocks noChangeArrowheads="1"/>
          </p:cNvSpPr>
          <p:nvPr/>
        </p:nvSpPr>
        <p:spPr bwMode="auto">
          <a:xfrm>
            <a:off x="107504" y="404664"/>
            <a:ext cx="9358312"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endParaRPr lang="en-US" sz="3600" b="1" dirty="0" smtClean="0">
              <a:latin typeface="Times New Roman" pitchFamily="18" charset="0"/>
              <a:cs typeface="Times New Roman" pitchFamily="18" charset="0"/>
            </a:endParaRPr>
          </a:p>
          <a:p>
            <a:pPr algn="ctr"/>
            <a:r>
              <a:rPr lang="en-US" sz="4800" b="1" dirty="0" smtClean="0">
                <a:solidFill>
                  <a:srgbClr val="FF0000"/>
                </a:solidFill>
                <a:latin typeface="Times New Roman" pitchFamily="18" charset="0"/>
                <a:cs typeface="Times New Roman" pitchFamily="18" charset="0"/>
              </a:rPr>
              <a:t>UNIT 3: MY FRIENDS</a:t>
            </a:r>
          </a:p>
          <a:p>
            <a:pPr algn="ctr"/>
            <a:r>
              <a:rPr lang="en-US" sz="4400" i="1" dirty="0" smtClean="0">
                <a:solidFill>
                  <a:srgbClr val="FF0000"/>
                </a:solidFill>
                <a:latin typeface="Times New Roman" pitchFamily="18" charset="0"/>
                <a:cs typeface="Times New Roman" pitchFamily="18" charset="0"/>
              </a:rPr>
              <a:t>Lesson </a:t>
            </a:r>
            <a:r>
              <a:rPr lang="en-US" sz="4400" i="1" dirty="0" smtClean="0">
                <a:solidFill>
                  <a:srgbClr val="FF0000"/>
                </a:solidFill>
                <a:latin typeface="Times New Roman" pitchFamily="18" charset="0"/>
                <a:cs typeface="Times New Roman" pitchFamily="18" charset="0"/>
              </a:rPr>
              <a:t>5: Skills 1</a:t>
            </a:r>
            <a:endParaRPr lang="en-US" sz="4400" i="1" dirty="0">
              <a:solidFill>
                <a:srgbClr val="FF0000"/>
              </a:solidFill>
              <a:latin typeface="Times New Roman" pitchFamily="18" charset="0"/>
              <a:cs typeface="Times New Roman" pitchFamily="18" charset="0"/>
            </a:endParaRPr>
          </a:p>
        </p:txBody>
      </p:sp>
      <p:pic>
        <p:nvPicPr>
          <p:cNvPr id="6" name="Picture 2" descr="C:\Users\Administrator\Desktop\image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9832" y="3501008"/>
            <a:ext cx="3858879" cy="28941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14743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5257" y="2535287"/>
            <a:ext cx="4176100" cy="752752"/>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842" y="2542074"/>
            <a:ext cx="961782" cy="777611"/>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4252" y="4026356"/>
            <a:ext cx="379594" cy="412444"/>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6825" y="4968726"/>
            <a:ext cx="408794" cy="405144"/>
          </a:xfrm>
          <a:prstGeom prst="rect">
            <a:avLst/>
          </a:prstGeom>
        </p:spPr>
      </p:pic>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68156" y="4100989"/>
            <a:ext cx="369047" cy="390545"/>
          </a:xfrm>
          <a:prstGeom prst="rect">
            <a:avLst/>
          </a:prstGeom>
        </p:spPr>
      </p:pic>
      <p:sp>
        <p:nvSpPr>
          <p:cNvPr id="13" name="TextBox 12"/>
          <p:cNvSpPr txBox="1"/>
          <p:nvPr/>
        </p:nvSpPr>
        <p:spPr>
          <a:xfrm>
            <a:off x="750196" y="4051875"/>
            <a:ext cx="3756486" cy="646331"/>
          </a:xfrm>
          <a:prstGeom prst="rect">
            <a:avLst/>
          </a:prstGeom>
          <a:noFill/>
        </p:spPr>
        <p:txBody>
          <a:bodyPr wrap="square" rtlCol="0">
            <a:spAutoFit/>
          </a:bodyPr>
          <a:lstStyle/>
          <a:p>
            <a:pPr algn="just"/>
            <a:r>
              <a:rPr lang="en-US" b="1">
                <a:latin typeface="Arial" panose="020B0604020202020204" pitchFamily="34" charset="0"/>
                <a:cs typeface="Arial" panose="020B0604020202020204" pitchFamily="34" charset="0"/>
              </a:rPr>
              <a:t>Look at the advertisement above and answer the questions.</a:t>
            </a:r>
          </a:p>
        </p:txBody>
      </p:sp>
      <p:sp>
        <p:nvSpPr>
          <p:cNvPr id="14" name="TextBox 13"/>
          <p:cNvSpPr txBox="1"/>
          <p:nvPr/>
        </p:nvSpPr>
        <p:spPr>
          <a:xfrm>
            <a:off x="750196" y="4956991"/>
            <a:ext cx="3756486" cy="923330"/>
          </a:xfrm>
          <a:prstGeom prst="rect">
            <a:avLst/>
          </a:prstGeom>
          <a:noFill/>
        </p:spPr>
        <p:txBody>
          <a:bodyPr wrap="square" rtlCol="0">
            <a:spAutoFit/>
          </a:bodyPr>
          <a:lstStyle/>
          <a:p>
            <a:pPr algn="just"/>
            <a:r>
              <a:rPr lang="en-US" b="1">
                <a:latin typeface="Arial" panose="020B0604020202020204" pitchFamily="34" charset="0"/>
                <a:cs typeface="Arial" panose="020B0604020202020204" pitchFamily="34" charset="0"/>
              </a:rPr>
              <a:t>Read the text and write T (True) or F (False). Correct the false statements.</a:t>
            </a:r>
          </a:p>
        </p:txBody>
      </p:sp>
      <p:sp>
        <p:nvSpPr>
          <p:cNvPr id="16" name="TextBox 15"/>
          <p:cNvSpPr txBox="1"/>
          <p:nvPr/>
        </p:nvSpPr>
        <p:spPr>
          <a:xfrm>
            <a:off x="5200557" y="4073647"/>
            <a:ext cx="3858044" cy="1200329"/>
          </a:xfrm>
          <a:prstGeom prst="rect">
            <a:avLst/>
          </a:prstGeom>
          <a:noFill/>
        </p:spPr>
        <p:txBody>
          <a:bodyPr wrap="square" rtlCol="0">
            <a:spAutoFit/>
          </a:bodyPr>
          <a:lstStyle/>
          <a:p>
            <a:pPr algn="just"/>
            <a:r>
              <a:rPr lang="en-US" b="1">
                <a:latin typeface="Arial" panose="020B0604020202020204" pitchFamily="34" charset="0"/>
                <a:cs typeface="Arial" panose="020B0604020202020204" pitchFamily="34" charset="0"/>
              </a:rPr>
              <a:t>Work in groups. Read about the three students below. Is the Superb Summer Camp suitable for all of them? Why or Why not?</a:t>
            </a:r>
          </a:p>
        </p:txBody>
      </p:sp>
      <p:sp>
        <p:nvSpPr>
          <p:cNvPr id="2" name="TextBox 1"/>
          <p:cNvSpPr txBox="1"/>
          <p:nvPr/>
        </p:nvSpPr>
        <p:spPr>
          <a:xfrm>
            <a:off x="783046" y="3307849"/>
            <a:ext cx="2689497" cy="523220"/>
          </a:xfrm>
          <a:prstGeom prst="rect">
            <a:avLst/>
          </a:prstGeom>
          <a:noFill/>
        </p:spPr>
        <p:txBody>
          <a:bodyPr wrap="square" rtlCol="0">
            <a:spAutoFit/>
          </a:bodyPr>
          <a:lstStyle/>
          <a:p>
            <a:r>
              <a:rPr lang="en-US" sz="2800" b="1">
                <a:solidFill>
                  <a:srgbClr val="0FB7BD"/>
                </a:solidFill>
              </a:rPr>
              <a:t>Reading</a:t>
            </a:r>
          </a:p>
        </p:txBody>
      </p:sp>
      <p:sp>
        <p:nvSpPr>
          <p:cNvPr id="21" name="TextBox 20"/>
          <p:cNvSpPr txBox="1"/>
          <p:nvPr/>
        </p:nvSpPr>
        <p:spPr>
          <a:xfrm>
            <a:off x="4762882" y="3307849"/>
            <a:ext cx="2689497" cy="523220"/>
          </a:xfrm>
          <a:prstGeom prst="rect">
            <a:avLst/>
          </a:prstGeom>
          <a:noFill/>
        </p:spPr>
        <p:txBody>
          <a:bodyPr wrap="square" rtlCol="0">
            <a:spAutoFit/>
          </a:bodyPr>
          <a:lstStyle/>
          <a:p>
            <a:r>
              <a:rPr lang="en-US" sz="2800" b="1">
                <a:solidFill>
                  <a:srgbClr val="0FB7BD"/>
                </a:solidFill>
              </a:rPr>
              <a:t>Speaking</a:t>
            </a:r>
          </a:p>
        </p:txBody>
      </p:sp>
      <p:pic>
        <p:nvPicPr>
          <p:cNvPr id="19" name="Picture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78745" y="5392789"/>
            <a:ext cx="347868" cy="357903"/>
          </a:xfrm>
          <a:prstGeom prst="rect">
            <a:avLst/>
          </a:prstGeom>
        </p:spPr>
      </p:pic>
      <p:sp>
        <p:nvSpPr>
          <p:cNvPr id="20" name="TextBox 19"/>
          <p:cNvSpPr txBox="1"/>
          <p:nvPr/>
        </p:nvSpPr>
        <p:spPr>
          <a:xfrm>
            <a:off x="5200557" y="5349126"/>
            <a:ext cx="3858044" cy="923330"/>
          </a:xfrm>
          <a:prstGeom prst="rect">
            <a:avLst/>
          </a:prstGeom>
          <a:noFill/>
        </p:spPr>
        <p:txBody>
          <a:bodyPr wrap="square" rtlCol="0">
            <a:spAutoFit/>
          </a:bodyPr>
          <a:lstStyle/>
          <a:p>
            <a:pPr algn="just"/>
            <a:r>
              <a:rPr lang="en-US" b="1">
                <a:latin typeface="Arial" panose="020B0604020202020204" pitchFamily="34" charset="0"/>
                <a:cs typeface="Arial" panose="020B0604020202020204" pitchFamily="34" charset="0"/>
              </a:rPr>
              <a:t>Think about yourself. Do you want to go to this kind of camp? Why or Why not?</a:t>
            </a:r>
          </a:p>
        </p:txBody>
      </p:sp>
      <p:pic>
        <p:nvPicPr>
          <p:cNvPr id="17" name="Picture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5861" y="0"/>
            <a:ext cx="8613162" cy="2280956"/>
          </a:xfrm>
          <a:prstGeom prst="rect">
            <a:avLst/>
          </a:prstGeom>
        </p:spPr>
      </p:pic>
    </p:spTree>
    <p:extLst>
      <p:ext uri="{BB962C8B-B14F-4D97-AF65-F5344CB8AC3E}">
        <p14:creationId xmlns:p14="http://schemas.microsoft.com/office/powerpoint/2010/main" val="8604562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0" y="0"/>
            <a:ext cx="9144000" cy="6858000"/>
            <a:chOff x="193701" y="1590291"/>
            <a:chExt cx="8653859" cy="5137079"/>
          </a:xfrm>
        </p:grpSpPr>
        <p:sp>
          <p:nvSpPr>
            <p:cNvPr id="15" name="Rounded Rectangle 14"/>
            <p:cNvSpPr/>
            <p:nvPr/>
          </p:nvSpPr>
          <p:spPr>
            <a:xfrm>
              <a:off x="193701" y="1590291"/>
              <a:ext cx="8653859" cy="5137079"/>
            </a:xfrm>
            <a:prstGeom prst="roundRect">
              <a:avLst/>
            </a:prstGeom>
            <a:solidFill>
              <a:srgbClr val="C0E6EA"/>
            </a:solidFill>
            <a:ln>
              <a:solidFill>
                <a:srgbClr val="C0E6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p:nvSpPr>
          <p:spPr>
            <a:xfrm>
              <a:off x="277403" y="1674687"/>
              <a:ext cx="8444374" cy="4900773"/>
            </a:xfrm>
            <a:prstGeom prst="roundRect">
              <a:avLst/>
            </a:prstGeom>
            <a:solidFill>
              <a:srgbClr val="05A0B8"/>
            </a:solidFill>
            <a:ln>
              <a:solidFill>
                <a:srgbClr val="05A0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p:cNvSpPr/>
            <p:nvPr/>
          </p:nvSpPr>
          <p:spPr>
            <a:xfrm>
              <a:off x="314872" y="1767152"/>
              <a:ext cx="8369436" cy="4952146"/>
            </a:xfrm>
            <a:prstGeom prst="roundRect">
              <a:avLst/>
            </a:prstGeom>
            <a:solidFill>
              <a:srgbClr val="E2F4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 name="Group 12"/>
          <p:cNvGrpSpPr/>
          <p:nvPr/>
        </p:nvGrpSpPr>
        <p:grpSpPr>
          <a:xfrm>
            <a:off x="2094743" y="2567087"/>
            <a:ext cx="4954515" cy="1723827"/>
            <a:chOff x="2094743" y="1820050"/>
            <a:chExt cx="4954515" cy="1723827"/>
          </a:xfrm>
        </p:grpSpPr>
        <p:grpSp>
          <p:nvGrpSpPr>
            <p:cNvPr id="12" name="Group 11"/>
            <p:cNvGrpSpPr/>
            <p:nvPr/>
          </p:nvGrpSpPr>
          <p:grpSpPr>
            <a:xfrm>
              <a:off x="2094743" y="1820050"/>
              <a:ext cx="4954515" cy="784398"/>
              <a:chOff x="2100847" y="1820050"/>
              <a:chExt cx="4954515" cy="784398"/>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79262" y="1820050"/>
                <a:ext cx="4176100" cy="752752"/>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0847" y="1826837"/>
                <a:ext cx="961782" cy="777611"/>
              </a:xfrm>
              <a:prstGeom prst="rect">
                <a:avLst/>
              </a:prstGeom>
            </p:spPr>
          </p:pic>
        </p:grpSp>
        <p:sp>
          <p:nvSpPr>
            <p:cNvPr id="6" name="TextBox 5"/>
            <p:cNvSpPr txBox="1"/>
            <p:nvPr/>
          </p:nvSpPr>
          <p:spPr>
            <a:xfrm>
              <a:off x="2796464" y="2835991"/>
              <a:ext cx="3557176" cy="707886"/>
            </a:xfrm>
            <a:prstGeom prst="rect">
              <a:avLst/>
            </a:prstGeom>
            <a:noFill/>
          </p:spPr>
          <p:txBody>
            <a:bodyPr wrap="square" rtlCol="0">
              <a:spAutoFit/>
            </a:bodyPr>
            <a:lstStyle/>
            <a:p>
              <a:pPr algn="ctr"/>
              <a:r>
                <a:rPr lang="en-US" sz="4000" b="1">
                  <a:solidFill>
                    <a:srgbClr val="0084B1"/>
                  </a:solidFill>
                </a:rPr>
                <a:t>Reading</a:t>
              </a:r>
            </a:p>
          </p:txBody>
        </p:sp>
      </p:grpSp>
    </p:spTree>
    <p:extLst>
      <p:ext uri="{BB962C8B-B14F-4D97-AF65-F5344CB8AC3E}">
        <p14:creationId xmlns:p14="http://schemas.microsoft.com/office/powerpoint/2010/main" val="14171686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1175657"/>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084" y="74839"/>
            <a:ext cx="627229" cy="681509"/>
          </a:xfrm>
          <a:prstGeom prst="rect">
            <a:avLst/>
          </a:prstGeom>
        </p:spPr>
      </p:pic>
      <p:sp>
        <p:nvSpPr>
          <p:cNvPr id="12" name="TextBox 11"/>
          <p:cNvSpPr txBox="1"/>
          <p:nvPr/>
        </p:nvSpPr>
        <p:spPr>
          <a:xfrm>
            <a:off x="827313" y="75900"/>
            <a:ext cx="7652658" cy="892552"/>
          </a:xfrm>
          <a:prstGeom prst="rect">
            <a:avLst/>
          </a:prstGeom>
          <a:noFill/>
        </p:spPr>
        <p:txBody>
          <a:bodyPr wrap="square" rtlCol="0">
            <a:spAutoFit/>
          </a:bodyPr>
          <a:lstStyle/>
          <a:p>
            <a:pPr algn="just"/>
            <a:r>
              <a:rPr lang="en-US" sz="2600" b="1">
                <a:effectLst>
                  <a:glow rad="88900">
                    <a:schemeClr val="bg1"/>
                  </a:glow>
                </a:effectLst>
                <a:latin typeface="Arial" panose="020B0604020202020204" pitchFamily="34" charset="0"/>
                <a:cs typeface="Arial" panose="020B0604020202020204" pitchFamily="34" charset="0"/>
              </a:rPr>
              <a:t>Look at the advertisement above and answer the questions.</a:t>
            </a:r>
          </a:p>
        </p:txBody>
      </p:sp>
      <p:pic>
        <p:nvPicPr>
          <p:cNvPr id="2" name="Picture 1">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34307" y="957054"/>
            <a:ext cx="6662369" cy="3605102"/>
          </a:xfrm>
          <a:prstGeom prst="rect">
            <a:avLst/>
          </a:prstGeom>
        </p:spPr>
      </p:pic>
      <p:grpSp>
        <p:nvGrpSpPr>
          <p:cNvPr id="3" name="Group 2">
            <a:extLst>
              <a:ext uri="{FF2B5EF4-FFF2-40B4-BE49-F238E27FC236}">
                <a16:creationId xmlns:a16="http://schemas.microsoft.com/office/drawing/2014/main" id="{49D5A9D2-1E34-45DE-ABDB-554520A58FBF}"/>
              </a:ext>
            </a:extLst>
          </p:cNvPr>
          <p:cNvGrpSpPr/>
          <p:nvPr/>
        </p:nvGrpSpPr>
        <p:grpSpPr>
          <a:xfrm>
            <a:off x="1539339" y="4599905"/>
            <a:ext cx="5628904" cy="472162"/>
            <a:chOff x="1357342" y="5724716"/>
            <a:chExt cx="5628904" cy="472162"/>
          </a:xfrm>
        </p:grpSpPr>
        <p:sp>
          <p:nvSpPr>
            <p:cNvPr id="13" name="TextBox 12"/>
            <p:cNvSpPr txBox="1"/>
            <p:nvPr/>
          </p:nvSpPr>
          <p:spPr>
            <a:xfrm>
              <a:off x="1357342" y="5724716"/>
              <a:ext cx="474830" cy="461665"/>
            </a:xfrm>
            <a:prstGeom prst="rect">
              <a:avLst/>
            </a:prstGeom>
            <a:noFill/>
          </p:spPr>
          <p:txBody>
            <a:bodyPr wrap="square" rtlCol="0">
              <a:spAutoFit/>
            </a:bodyPr>
            <a:lstStyle/>
            <a:p>
              <a:r>
                <a:rPr lang="en-US" sz="2400" b="1">
                  <a:solidFill>
                    <a:srgbClr val="0070C0"/>
                  </a:solidFill>
                </a:rPr>
                <a:t>1.</a:t>
              </a:r>
            </a:p>
          </p:txBody>
        </p:sp>
        <p:sp>
          <p:nvSpPr>
            <p:cNvPr id="14" name="TextBox 13"/>
            <p:cNvSpPr txBox="1"/>
            <p:nvPr/>
          </p:nvSpPr>
          <p:spPr>
            <a:xfrm>
              <a:off x="1793760" y="5735213"/>
              <a:ext cx="5192486" cy="461665"/>
            </a:xfrm>
            <a:prstGeom prst="rect">
              <a:avLst/>
            </a:prstGeom>
            <a:noFill/>
          </p:spPr>
          <p:txBody>
            <a:bodyPr wrap="square" rtlCol="0">
              <a:spAutoFit/>
            </a:bodyPr>
            <a:lstStyle/>
            <a:p>
              <a:r>
                <a:rPr lang="en-US" sz="2400" dirty="0"/>
                <a:t> Who is the Superb Summer Camp for?</a:t>
              </a:r>
            </a:p>
          </p:txBody>
        </p:sp>
      </p:grpSp>
      <p:grpSp>
        <p:nvGrpSpPr>
          <p:cNvPr id="4" name="Group 3">
            <a:extLst>
              <a:ext uri="{FF2B5EF4-FFF2-40B4-BE49-F238E27FC236}">
                <a16:creationId xmlns:a16="http://schemas.microsoft.com/office/drawing/2014/main" id="{09D1C928-DBB1-45A7-9737-3D9DE3FF2F0A}"/>
              </a:ext>
            </a:extLst>
          </p:cNvPr>
          <p:cNvGrpSpPr/>
          <p:nvPr/>
        </p:nvGrpSpPr>
        <p:grpSpPr>
          <a:xfrm>
            <a:off x="1539339" y="5333974"/>
            <a:ext cx="6429316" cy="463898"/>
            <a:chOff x="1357342" y="6243723"/>
            <a:chExt cx="6429316" cy="463898"/>
          </a:xfrm>
        </p:grpSpPr>
        <p:sp>
          <p:nvSpPr>
            <p:cNvPr id="15" name="TextBox 14"/>
            <p:cNvSpPr txBox="1"/>
            <p:nvPr/>
          </p:nvSpPr>
          <p:spPr>
            <a:xfrm>
              <a:off x="1357342" y="6243723"/>
              <a:ext cx="474830" cy="461665"/>
            </a:xfrm>
            <a:prstGeom prst="rect">
              <a:avLst/>
            </a:prstGeom>
            <a:noFill/>
          </p:spPr>
          <p:txBody>
            <a:bodyPr wrap="square" rtlCol="0">
              <a:spAutoFit/>
            </a:bodyPr>
            <a:lstStyle/>
            <a:p>
              <a:r>
                <a:rPr lang="en-US" sz="2400" b="1" dirty="0">
                  <a:solidFill>
                    <a:srgbClr val="0070C0"/>
                  </a:solidFill>
                </a:rPr>
                <a:t>2.</a:t>
              </a:r>
            </a:p>
          </p:txBody>
        </p:sp>
        <p:sp>
          <p:nvSpPr>
            <p:cNvPr id="16" name="TextBox 15"/>
            <p:cNvSpPr txBox="1"/>
            <p:nvPr/>
          </p:nvSpPr>
          <p:spPr>
            <a:xfrm>
              <a:off x="1832172" y="6245956"/>
              <a:ext cx="5954486" cy="461665"/>
            </a:xfrm>
            <a:prstGeom prst="rect">
              <a:avLst/>
            </a:prstGeom>
            <a:noFill/>
          </p:spPr>
          <p:txBody>
            <a:bodyPr wrap="square" rtlCol="0">
              <a:spAutoFit/>
            </a:bodyPr>
            <a:lstStyle/>
            <a:p>
              <a:r>
                <a:rPr lang="en-US" sz="2400" dirty="0"/>
                <a:t>What can people do at this summer camp?</a:t>
              </a:r>
            </a:p>
          </p:txBody>
        </p:sp>
      </p:grpSp>
      <p:sp>
        <p:nvSpPr>
          <p:cNvPr id="5" name="TextBox 4">
            <a:extLst>
              <a:ext uri="{FF2B5EF4-FFF2-40B4-BE49-F238E27FC236}">
                <a16:creationId xmlns:a16="http://schemas.microsoft.com/office/drawing/2014/main" id="{BEFA7CF8-9776-4B3A-AE07-98D3BCA98B1E}"/>
              </a:ext>
            </a:extLst>
          </p:cNvPr>
          <p:cNvSpPr txBox="1"/>
          <p:nvPr/>
        </p:nvSpPr>
        <p:spPr>
          <a:xfrm>
            <a:off x="2014169" y="4958284"/>
            <a:ext cx="5281446" cy="461665"/>
          </a:xfrm>
          <a:prstGeom prst="rect">
            <a:avLst/>
          </a:prstGeom>
          <a:noFill/>
        </p:spPr>
        <p:txBody>
          <a:bodyPr wrap="none" rtlCol="0">
            <a:spAutoFit/>
          </a:bodyPr>
          <a:lstStyle/>
          <a:p>
            <a:r>
              <a:rPr lang="en-US" sz="2400" dirty="0">
                <a:solidFill>
                  <a:srgbClr val="00B050"/>
                </a:solidFill>
              </a:rPr>
              <a:t>It’s for kids between 10 and 15 years old.</a:t>
            </a:r>
          </a:p>
        </p:txBody>
      </p:sp>
      <p:sp>
        <p:nvSpPr>
          <p:cNvPr id="17" name="TextBox 16">
            <a:extLst>
              <a:ext uri="{FF2B5EF4-FFF2-40B4-BE49-F238E27FC236}">
                <a16:creationId xmlns:a16="http://schemas.microsoft.com/office/drawing/2014/main" id="{F6FD0C52-B958-44DB-9D2C-41B9746D4D51}"/>
              </a:ext>
            </a:extLst>
          </p:cNvPr>
          <p:cNvSpPr txBox="1"/>
          <p:nvPr/>
        </p:nvSpPr>
        <p:spPr>
          <a:xfrm>
            <a:off x="1975757" y="5639241"/>
            <a:ext cx="6918036" cy="830997"/>
          </a:xfrm>
          <a:prstGeom prst="rect">
            <a:avLst/>
          </a:prstGeom>
          <a:noFill/>
        </p:spPr>
        <p:txBody>
          <a:bodyPr wrap="square" rtlCol="0">
            <a:spAutoFit/>
          </a:bodyPr>
          <a:lstStyle/>
          <a:p>
            <a:r>
              <a:rPr lang="en-US" sz="2400" b="0" i="0" dirty="0">
                <a:solidFill>
                  <a:srgbClr val="00B050"/>
                </a:solidFill>
                <a:effectLst/>
              </a:rPr>
              <a:t>They play sports and games, draw pictures, play music, learn life skills, go on field trips, etc.</a:t>
            </a:r>
            <a:endParaRPr lang="en-US" sz="3200" dirty="0">
              <a:solidFill>
                <a:srgbClr val="00B050"/>
              </a:solidFill>
            </a:endParaRPr>
          </a:p>
        </p:txBody>
      </p:sp>
    </p:spTree>
    <p:extLst>
      <p:ext uri="{BB962C8B-B14F-4D97-AF65-F5344CB8AC3E}">
        <p14:creationId xmlns:p14="http://schemas.microsoft.com/office/powerpoint/2010/main" val="3240564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a:hlinkClick r:id="rId2" action="ppaction://hlinksldjump"/>
            <a:extLst>
              <a:ext uri="{FF2B5EF4-FFF2-40B4-BE49-F238E27FC236}">
                <a16:creationId xmlns:a16="http://schemas.microsoft.com/office/drawing/2014/main" id="{383A037E-E164-4187-A5B2-92AA7EA61F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2581" y="250536"/>
            <a:ext cx="8658838" cy="6356928"/>
          </a:xfrm>
          <a:prstGeom prst="rect">
            <a:avLst/>
          </a:prstGeom>
        </p:spPr>
      </p:pic>
    </p:spTree>
    <p:extLst>
      <p:ext uri="{BB962C8B-B14F-4D97-AF65-F5344CB8AC3E}">
        <p14:creationId xmlns:p14="http://schemas.microsoft.com/office/powerpoint/2010/main" val="30846820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Picture 7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997331"/>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084" y="104779"/>
            <a:ext cx="627229" cy="621628"/>
          </a:xfrm>
          <a:prstGeom prst="rect">
            <a:avLst/>
          </a:prstGeom>
        </p:spPr>
      </p:pic>
      <p:sp>
        <p:nvSpPr>
          <p:cNvPr id="8" name="TextBox 7"/>
          <p:cNvSpPr txBox="1"/>
          <p:nvPr/>
        </p:nvSpPr>
        <p:spPr>
          <a:xfrm>
            <a:off x="931763" y="0"/>
            <a:ext cx="7280473" cy="830997"/>
          </a:xfrm>
          <a:prstGeom prst="rect">
            <a:avLst/>
          </a:prstGeom>
          <a:noFill/>
        </p:spPr>
        <p:txBody>
          <a:bodyPr wrap="square" rtlCol="0">
            <a:spAutoFit/>
          </a:bodyPr>
          <a:lstStyle/>
          <a:p>
            <a:pPr algn="just"/>
            <a:r>
              <a:rPr lang="en-US" sz="2400" b="1" spc="-50">
                <a:effectLst>
                  <a:glow rad="88900">
                    <a:schemeClr val="bg1"/>
                  </a:glow>
                </a:effectLst>
                <a:latin typeface="Arial" panose="020B0604020202020204" pitchFamily="34" charset="0"/>
                <a:cs typeface="Arial" panose="020B0604020202020204" pitchFamily="34" charset="0"/>
              </a:rPr>
              <a:t>Read the text and write T (True) or F (False). Correct the false statements.</a:t>
            </a:r>
          </a:p>
        </p:txBody>
      </p:sp>
      <p:grpSp>
        <p:nvGrpSpPr>
          <p:cNvPr id="2" name="Group 1"/>
          <p:cNvGrpSpPr/>
          <p:nvPr/>
        </p:nvGrpSpPr>
        <p:grpSpPr>
          <a:xfrm>
            <a:off x="0" y="888472"/>
            <a:ext cx="7892143" cy="5969528"/>
            <a:chOff x="0" y="1204462"/>
            <a:chExt cx="7892143" cy="5969528"/>
          </a:xfrm>
        </p:grpSpPr>
        <p:grpSp>
          <p:nvGrpSpPr>
            <p:cNvPr id="23" name="Group 22"/>
            <p:cNvGrpSpPr/>
            <p:nvPr/>
          </p:nvGrpSpPr>
          <p:grpSpPr>
            <a:xfrm>
              <a:off x="0" y="1204462"/>
              <a:ext cx="7892143" cy="5969528"/>
              <a:chOff x="0" y="0"/>
              <a:chExt cx="7892143" cy="5969528"/>
            </a:xfrm>
          </p:grpSpPr>
          <p:sp>
            <p:nvSpPr>
              <p:cNvPr id="24" name="Rounded Rectangle 23"/>
              <p:cNvSpPr/>
              <p:nvPr/>
            </p:nvSpPr>
            <p:spPr>
              <a:xfrm>
                <a:off x="87086" y="87085"/>
                <a:ext cx="7774577" cy="5882443"/>
              </a:xfrm>
              <a:prstGeom prst="roundRect">
                <a:avLst>
                  <a:gd name="adj" fmla="val 3764"/>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p:cNvPicPr>
                <a:picLocks noChangeAspect="1"/>
              </p:cNvPicPr>
              <p:nvPr/>
            </p:nvPicPr>
            <p:blipFill rotWithShape="1">
              <a:blip r:embed="rId4">
                <a:extLst>
                  <a:ext uri="{28A0092B-C50C-407E-A947-70E740481C1C}">
                    <a14:useLocalDpi xmlns:a14="http://schemas.microsoft.com/office/drawing/2010/main" val="0"/>
                  </a:ext>
                </a:extLst>
              </a:blip>
              <a:srcRect r="476"/>
              <a:stretch/>
            </p:blipFill>
            <p:spPr>
              <a:xfrm>
                <a:off x="0" y="0"/>
                <a:ext cx="7892143" cy="732640"/>
              </a:xfrm>
              <a:prstGeom prst="rect">
                <a:avLst/>
              </a:prstGeom>
            </p:spPr>
          </p:pic>
          <p:sp>
            <p:nvSpPr>
              <p:cNvPr id="26" name="TextBox 25"/>
              <p:cNvSpPr txBox="1"/>
              <p:nvPr/>
            </p:nvSpPr>
            <p:spPr>
              <a:xfrm>
                <a:off x="272143" y="1328045"/>
                <a:ext cx="7467599" cy="4093428"/>
              </a:xfrm>
              <a:prstGeom prst="rect">
                <a:avLst/>
              </a:prstGeom>
              <a:noFill/>
            </p:spPr>
            <p:txBody>
              <a:bodyPr wrap="square" rtlCol="0">
                <a:spAutoFit/>
              </a:bodyPr>
              <a:lstStyle/>
              <a:p>
                <a:pPr algn="just"/>
                <a:r>
                  <a:rPr lang="en-US" sz="2000"/>
                  <a:t>Hi Mum and dad,</a:t>
                </a:r>
              </a:p>
              <a:p>
                <a:pPr algn="just"/>
                <a:r>
                  <a:rPr lang="en-US" sz="2000"/>
                  <a:t>Here I am at the Superb Summer Camp. Mr Black asked us to write emails in English! Wow, everything here is in English! I have some new friends: Jimmy, Phong, and Nhung. They’re in the photo. Jimmy has blonde hair and blue eyes. He’s clever and creative. He likes taking photos. Phong is the tall boy. He’s sporty and plays basketball very well. Nhung has curly black hair. She’s kind. She shared her lunch with me today. </a:t>
                </a:r>
              </a:p>
              <a:p>
                <a:pPr algn="just"/>
                <a:r>
                  <a:rPr lang="en-US" sz="2000"/>
                  <a:t>We’re having fun. Jimmy’s taking photos of me. Phong’s reading a comic book, and Nhung’s playing the violin. I must go now. </a:t>
                </a:r>
              </a:p>
              <a:p>
                <a:pPr algn="just"/>
                <a:r>
                  <a:rPr lang="en-US" sz="2000"/>
                  <a:t>Please write soon.</a:t>
                </a:r>
              </a:p>
              <a:p>
                <a:pPr algn="just"/>
                <a:r>
                  <a:rPr lang="en-US" sz="2000"/>
                  <a:t>Love,</a:t>
                </a:r>
              </a:p>
              <a:p>
                <a:pPr algn="just"/>
                <a:r>
                  <a:rPr lang="en-US" sz="2000"/>
                  <a:t>Nam</a:t>
                </a:r>
              </a:p>
            </p:txBody>
          </p:sp>
        </p:grpSp>
        <p:cxnSp>
          <p:nvCxnSpPr>
            <p:cNvPr id="27" name="Straight Connector 26"/>
            <p:cNvCxnSpPr/>
            <p:nvPr/>
          </p:nvCxnSpPr>
          <p:spPr>
            <a:xfrm>
              <a:off x="272144" y="2188029"/>
              <a:ext cx="7315200" cy="0"/>
            </a:xfrm>
            <a:prstGeom prst="line">
              <a:avLst/>
            </a:prstGeom>
            <a:ln>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a:off x="272144" y="2481941"/>
              <a:ext cx="7315200" cy="0"/>
            </a:xfrm>
            <a:prstGeom prst="line">
              <a:avLst/>
            </a:prstGeom>
            <a:ln>
              <a:solidFill>
                <a:schemeClr val="bg1">
                  <a:lumMod val="75000"/>
                </a:schemeClr>
              </a:solidFill>
            </a:ln>
          </p:spPr>
          <p:style>
            <a:lnRef idx="1">
              <a:schemeClr val="dk1"/>
            </a:lnRef>
            <a:fillRef idx="0">
              <a:schemeClr val="dk1"/>
            </a:fillRef>
            <a:effectRef idx="0">
              <a:schemeClr val="dk1"/>
            </a:effectRef>
            <a:fontRef idx="minor">
              <a:schemeClr val="tx1"/>
            </a:fontRef>
          </p:style>
        </p:cxnSp>
        <p:sp>
          <p:nvSpPr>
            <p:cNvPr id="47" name="TextBox 46"/>
            <p:cNvSpPr txBox="1"/>
            <p:nvPr/>
          </p:nvSpPr>
          <p:spPr>
            <a:xfrm>
              <a:off x="272144" y="1842984"/>
              <a:ext cx="6662057" cy="400110"/>
            </a:xfrm>
            <a:prstGeom prst="rect">
              <a:avLst/>
            </a:prstGeom>
            <a:noFill/>
          </p:spPr>
          <p:txBody>
            <a:bodyPr wrap="square" rtlCol="0">
              <a:spAutoFit/>
            </a:bodyPr>
            <a:lstStyle/>
            <a:p>
              <a:r>
                <a:rPr lang="en-US" sz="2000"/>
                <a:t>To: My parents &lt;parents.nguyen@webmail.com&gt;</a:t>
              </a:r>
            </a:p>
          </p:txBody>
        </p:sp>
        <p:sp>
          <p:nvSpPr>
            <p:cNvPr id="48" name="TextBox 47"/>
            <p:cNvSpPr txBox="1"/>
            <p:nvPr/>
          </p:nvSpPr>
          <p:spPr>
            <a:xfrm>
              <a:off x="272144" y="2155370"/>
              <a:ext cx="6662057" cy="400110"/>
            </a:xfrm>
            <a:prstGeom prst="rect">
              <a:avLst/>
            </a:prstGeom>
            <a:noFill/>
          </p:spPr>
          <p:txBody>
            <a:bodyPr wrap="square" rtlCol="0">
              <a:spAutoFit/>
            </a:bodyPr>
            <a:lstStyle/>
            <a:p>
              <a:r>
                <a:rPr lang="en-US" sz="2000"/>
                <a:t>Subject: My first day at the superb summer camp </a:t>
              </a:r>
            </a:p>
          </p:txBody>
        </p:sp>
      </p:grpSp>
      <p:cxnSp>
        <p:nvCxnSpPr>
          <p:cNvPr id="4" name="Straight Connector 3"/>
          <p:cNvCxnSpPr/>
          <p:nvPr/>
        </p:nvCxnSpPr>
        <p:spPr>
          <a:xfrm>
            <a:off x="413657" y="6255515"/>
            <a:ext cx="7173687"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2014" y="6303494"/>
            <a:ext cx="3614057" cy="495642"/>
          </a:xfrm>
          <a:prstGeom prst="rect">
            <a:avLst/>
          </a:prstGeom>
        </p:spPr>
      </p:pic>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77811" y="4861415"/>
            <a:ext cx="2849435" cy="2373086"/>
          </a:xfrm>
          <a:prstGeom prst="rect">
            <a:avLst/>
          </a:prstGeom>
        </p:spPr>
      </p:pic>
    </p:spTree>
    <p:extLst>
      <p:ext uri="{BB962C8B-B14F-4D97-AF65-F5344CB8AC3E}">
        <p14:creationId xmlns:p14="http://schemas.microsoft.com/office/powerpoint/2010/main" val="136028879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1376</TotalTime>
  <Words>991</Words>
  <Application>Microsoft Office PowerPoint</Application>
  <PresentationFormat>On-screen Show (4:3)</PresentationFormat>
  <Paragraphs>113</Paragraphs>
  <Slides>18</Slides>
  <Notes>1</Notes>
  <HiddenSlides>1</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18</vt:i4>
      </vt:variant>
    </vt:vector>
  </HeadingPairs>
  <TitlesOfParts>
    <vt:vector size="30" baseType="lpstr">
      <vt:lpstr>.VnAristote</vt:lpstr>
      <vt:lpstr>.VnPresent</vt:lpstr>
      <vt:lpstr>Arial</vt:lpstr>
      <vt:lpstr>Arial Narrow</vt:lpstr>
      <vt:lpstr>Calibri</vt:lpstr>
      <vt:lpstr>Calibri Light</vt:lpstr>
      <vt:lpstr>Georgia</vt:lpstr>
      <vt:lpstr>Tahoma</vt:lpstr>
      <vt:lpstr>Times New Roman</vt:lpstr>
      <vt:lpstr>VNI-Slogan</vt:lpstr>
      <vt:lpstr>VNI-Thufap2</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DOAN</dc:creator>
  <cp:lastModifiedBy>Windows</cp:lastModifiedBy>
  <cp:revision>104</cp:revision>
  <dcterms:created xsi:type="dcterms:W3CDTF">2020-12-09T02:04:09Z</dcterms:created>
  <dcterms:modified xsi:type="dcterms:W3CDTF">2021-11-01T14:34:06Z</dcterms:modified>
</cp:coreProperties>
</file>