
<file path=[Content_Types].xml><?xml version="1.0" encoding="utf-8"?>
<Types xmlns="http://schemas.openxmlformats.org/package/2006/content-types">
  <Default Extension="png" ContentType="image/png"/>
  <Default Extension="mpeg" ContentType="video/mpeg"/>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8556" r:id="rId2"/>
    <p:sldMasterId id="2147488568" r:id="rId3"/>
    <p:sldMasterId id="2147488593" r:id="rId4"/>
  </p:sldMasterIdLst>
  <p:notesMasterIdLst>
    <p:notesMasterId r:id="rId36"/>
  </p:notesMasterIdLst>
  <p:sldIdLst>
    <p:sldId id="318" r:id="rId5"/>
    <p:sldId id="333" r:id="rId6"/>
    <p:sldId id="384" r:id="rId7"/>
    <p:sldId id="317" r:id="rId8"/>
    <p:sldId id="402" r:id="rId9"/>
    <p:sldId id="365" r:id="rId10"/>
    <p:sldId id="403" r:id="rId11"/>
    <p:sldId id="404" r:id="rId12"/>
    <p:sldId id="405" r:id="rId13"/>
    <p:sldId id="419" r:id="rId14"/>
    <p:sldId id="413" r:id="rId15"/>
    <p:sldId id="406" r:id="rId16"/>
    <p:sldId id="408" r:id="rId17"/>
    <p:sldId id="409" r:id="rId18"/>
    <p:sldId id="412" r:id="rId19"/>
    <p:sldId id="411" r:id="rId20"/>
    <p:sldId id="414" r:id="rId21"/>
    <p:sldId id="400" r:id="rId22"/>
    <p:sldId id="415" r:id="rId23"/>
    <p:sldId id="416" r:id="rId24"/>
    <p:sldId id="424" r:id="rId25"/>
    <p:sldId id="417" r:id="rId26"/>
    <p:sldId id="418" r:id="rId27"/>
    <p:sldId id="401" r:id="rId28"/>
    <p:sldId id="396" r:id="rId29"/>
    <p:sldId id="375" r:id="rId30"/>
    <p:sldId id="420" r:id="rId31"/>
    <p:sldId id="421" r:id="rId32"/>
    <p:sldId id="398" r:id="rId33"/>
    <p:sldId id="390" r:id="rId34"/>
    <p:sldId id="42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66FF99"/>
    <a:srgbClr val="0000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93" autoAdjust="0"/>
    <p:restoredTop sz="94660"/>
  </p:normalViewPr>
  <p:slideViewPr>
    <p:cSldViewPr snapToGrid="0">
      <p:cViewPr varScale="1">
        <p:scale>
          <a:sx n="70" d="100"/>
          <a:sy n="70" d="100"/>
        </p:scale>
        <p:origin x="-108" y="-1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50CF77-8CC2-4973-B4B0-6AA29A646DA6}" type="datetimeFigureOut">
              <a:rPr lang="en-US" smtClean="0"/>
              <a:t>7/15/2021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0D4E2-0BCC-4F5D-AE1D-792F5BB88121}" type="slidenum">
              <a:rPr lang="en-US" smtClean="0"/>
              <a:t>‹#›</a:t>
            </a:fld>
            <a:endParaRPr lang="en-US"/>
          </a:p>
        </p:txBody>
      </p:sp>
    </p:spTree>
    <p:extLst>
      <p:ext uri="{BB962C8B-B14F-4D97-AF65-F5344CB8AC3E}">
        <p14:creationId xmlns:p14="http://schemas.microsoft.com/office/powerpoint/2010/main" val="399664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46908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46908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D200D4E2-0BCC-4F5D-AE1D-792F5BB88121}" type="slidenum">
              <a:rPr lang="en-US" smtClean="0"/>
              <a:t>14</a:t>
            </a:fld>
            <a:endParaRPr lang="en-US"/>
          </a:p>
        </p:txBody>
      </p:sp>
    </p:spTree>
    <p:extLst>
      <p:ext uri="{BB962C8B-B14F-4D97-AF65-F5344CB8AC3E}">
        <p14:creationId xmlns:p14="http://schemas.microsoft.com/office/powerpoint/2010/main" val="49238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46908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46908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9AB79F7-DE93-4B7F-BD47-B13DDFD68E47}" type="datetime11">
              <a:rPr lang="en-IN" smtClean="0"/>
              <a:t>13:56:56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059115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07516B-02BD-4EBD-A466-30FC33ED4833}" type="datetime11">
              <a:rPr lang="en-IN" smtClean="0"/>
              <a:t>13:56:56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752109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C6F499-28E9-40BF-99E0-3976D854EAF9}" type="datetime11">
              <a:rPr lang="en-IN" smtClean="0"/>
              <a:t>13:56:56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985861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192E836-F117-4A63-AC0F-5F8D42DE10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835DDDD5-1CDB-4460-AB24-4BADD3F6CE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AEE247C4-D6B7-4A9E-922A-191D3793D164}"/>
              </a:ext>
            </a:extLst>
          </p:cNvPr>
          <p:cNvSpPr>
            <a:spLocks noGrp="1"/>
          </p:cNvSpPr>
          <p:nvPr>
            <p:ph type="dt" sz="half" idx="10"/>
          </p:nvPr>
        </p:nvSpPr>
        <p:spPr/>
        <p:txBody>
          <a:bodyPr/>
          <a:lstStyle/>
          <a:p>
            <a:fld id="{5CE67DF4-626E-4D17-8F41-27967A11FD0D}"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CDB655E-5F8D-44F1-BA06-D2EDD1B38E6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37E9B112-609D-448D-BFFA-6ECD997B0411}"/>
              </a:ext>
            </a:extLst>
          </p:cNvPr>
          <p:cNvSpPr>
            <a:spLocks noGrp="1"/>
          </p:cNvSpPr>
          <p:nvPr>
            <p:ph type="sldNum" sz="quarter" idx="12"/>
          </p:nvPr>
        </p:nvSpPr>
        <p:spPr/>
        <p:txBody>
          <a:bodyPr/>
          <a:lstStyle/>
          <a:p>
            <a:fld id="{05CEC4EA-6FC5-4DE6-A89F-9BE9420BE9D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23395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C180A1-12DA-426C-AC44-2781155820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6226B60-8ABC-4B61-9F57-B2E9C3872C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8B2EF28-89B8-4530-8D8F-C034014A0523}"/>
              </a:ext>
            </a:extLst>
          </p:cNvPr>
          <p:cNvSpPr>
            <a:spLocks noGrp="1"/>
          </p:cNvSpPr>
          <p:nvPr>
            <p:ph type="dt" sz="half" idx="10"/>
          </p:nvPr>
        </p:nvSpPr>
        <p:spPr/>
        <p:txBody>
          <a:bodyPr/>
          <a:lstStyle/>
          <a:p>
            <a:fld id="{9AA28CA0-9C09-41A7-8663-7EA334735D6A}"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BEB5488F-8264-44B9-B075-16B9338BC74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5B39AD0-DD47-442F-9082-854250B1E73A}"/>
              </a:ext>
            </a:extLst>
          </p:cNvPr>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610251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DA977E-BAEC-4A80-83F0-3A79213C1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7115CB32-2984-45EE-BB6C-A921DF3B13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4CE333C9-3F6C-4674-8749-AF6617E1C534}"/>
              </a:ext>
            </a:extLst>
          </p:cNvPr>
          <p:cNvSpPr>
            <a:spLocks noGrp="1"/>
          </p:cNvSpPr>
          <p:nvPr>
            <p:ph type="dt" sz="half" idx="10"/>
          </p:nvPr>
        </p:nvSpPr>
        <p:spPr/>
        <p:txBody>
          <a:bodyPr/>
          <a:lstStyle/>
          <a:p>
            <a:fld id="{FF81E73A-8676-4122-B4CA-0D17D5D31FAF}"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61C611B6-F542-414C-B36D-39B5A0603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999627F-3033-4432-8E23-02CB914E1313}"/>
              </a:ext>
            </a:extLst>
          </p:cNvPr>
          <p:cNvSpPr>
            <a:spLocks noGrp="1"/>
          </p:cNvSpPr>
          <p:nvPr>
            <p:ph type="sldNum" sz="quarter" idx="12"/>
          </p:nvPr>
        </p:nvSpPr>
        <p:spPr/>
        <p:txBody>
          <a:bodyPr/>
          <a:lstStyle/>
          <a:p>
            <a:fld id="{1F4A9CD3-C45F-429F-95A8-837E324DFBF4}"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284076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67B1134-2C89-47E2-ADBD-3D567F66A8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69C5D22-2E5D-428E-922B-42C70B7BA6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A47DCE5C-545B-4E06-A445-BA4A3900AC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E9CD5495-1FFE-4ABD-92F1-D7207B37433D}"/>
              </a:ext>
            </a:extLst>
          </p:cNvPr>
          <p:cNvSpPr>
            <a:spLocks noGrp="1"/>
          </p:cNvSpPr>
          <p:nvPr>
            <p:ph type="dt" sz="half" idx="10"/>
          </p:nvPr>
        </p:nvSpPr>
        <p:spPr/>
        <p:txBody>
          <a:bodyPr/>
          <a:lstStyle/>
          <a:p>
            <a:fld id="{1AC8097C-8C60-407B-BC6B-1138C32F2B18}" type="datetime11">
              <a:rPr lang="en-IN" smtClean="0">
                <a:solidFill>
                  <a:prstClr val="black">
                    <a:tint val="75000"/>
                  </a:prstClr>
                </a:solidFill>
              </a:rPr>
              <a:t>13:56:56</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B6971984-370A-4E7F-8051-A5D8023BA70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ADF68516-FC6A-4282-87DB-F7966F4E9858}"/>
              </a:ext>
            </a:extLst>
          </p:cNvPr>
          <p:cNvSpPr>
            <a:spLocks noGrp="1"/>
          </p:cNvSpPr>
          <p:nvPr>
            <p:ph type="sldNum" sz="quarter" idx="12"/>
          </p:nvPr>
        </p:nvSpPr>
        <p:spPr/>
        <p:txBody>
          <a:bodyPr/>
          <a:lstStyle/>
          <a:p>
            <a:fld id="{675D9ACE-5CFE-4AE7-B658-6CF8073D42FF}"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269889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227FF43-F6B6-4F9E-AA90-5789C55C65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091E5EB1-82C7-4664-BD2D-497464FD1A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9CE5624-2A51-4948-AC3D-153D42058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009ED164-9C2D-4EB6-B0AD-17C508ADAE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40144964-CD5F-4E78-90DB-C981DB2B3C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BDBCCED-49EE-42D1-9B59-4AA315A1D33C}"/>
              </a:ext>
            </a:extLst>
          </p:cNvPr>
          <p:cNvSpPr>
            <a:spLocks noGrp="1"/>
          </p:cNvSpPr>
          <p:nvPr>
            <p:ph type="dt" sz="half" idx="10"/>
          </p:nvPr>
        </p:nvSpPr>
        <p:spPr/>
        <p:txBody>
          <a:bodyPr/>
          <a:lstStyle/>
          <a:p>
            <a:fld id="{0046E545-DDB4-444A-BDBF-ACBDE516D496}" type="datetime11">
              <a:rPr lang="en-IN" smtClean="0">
                <a:solidFill>
                  <a:prstClr val="black">
                    <a:tint val="75000"/>
                  </a:prstClr>
                </a:solidFill>
              </a:rPr>
              <a:t>13:56:56</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3F68084A-01A0-4D6B-8C6C-7E7868B29D2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8D96E189-85E6-4005-A45C-0FEF735AA9FD}"/>
              </a:ext>
            </a:extLst>
          </p:cNvPr>
          <p:cNvSpPr>
            <a:spLocks noGrp="1"/>
          </p:cNvSpPr>
          <p:nvPr>
            <p:ph type="sldNum" sz="quarter" idx="12"/>
          </p:nvPr>
        </p:nvSpPr>
        <p:spPr/>
        <p:txBody>
          <a:bodyPr/>
          <a:lstStyle/>
          <a:p>
            <a:fld id="{343B58A8-918D-487E-A68E-E1147EC418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780193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BCD912-3180-4FF4-9FD2-83F58EFC7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01B440E1-0A5A-4D65-BB15-2504A1B03590}"/>
              </a:ext>
            </a:extLst>
          </p:cNvPr>
          <p:cNvSpPr>
            <a:spLocks noGrp="1"/>
          </p:cNvSpPr>
          <p:nvPr>
            <p:ph type="dt" sz="half" idx="10"/>
          </p:nvPr>
        </p:nvSpPr>
        <p:spPr/>
        <p:txBody>
          <a:bodyPr/>
          <a:lstStyle/>
          <a:p>
            <a:fld id="{7F197695-6EC8-4791-BD9E-ABBCB77624B0}" type="datetime11">
              <a:rPr lang="en-IN" smtClean="0">
                <a:solidFill>
                  <a:prstClr val="black">
                    <a:tint val="75000"/>
                  </a:prstClr>
                </a:solidFill>
              </a:rPr>
              <a:t>13:56:56</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4A36212F-0EDE-49C8-A895-7D927172028A}"/>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A3D58708-3F55-4574-AB81-02D9C9791B81}"/>
              </a:ext>
            </a:extLst>
          </p:cNvPr>
          <p:cNvSpPr>
            <a:spLocks noGrp="1"/>
          </p:cNvSpPr>
          <p:nvPr>
            <p:ph type="sldNum" sz="quarter" idx="12"/>
          </p:nvPr>
        </p:nvSpPr>
        <p:spPr/>
        <p:txBody>
          <a:bodyPr/>
          <a:lstStyle/>
          <a:p>
            <a:fld id="{BC9B6E0E-12E8-4F60-AA4C-2D244E5456EC}"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63358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50F3DD58-9276-410C-AF6C-7D5D1EBFD590}"/>
              </a:ext>
            </a:extLst>
          </p:cNvPr>
          <p:cNvSpPr>
            <a:spLocks noGrp="1"/>
          </p:cNvSpPr>
          <p:nvPr>
            <p:ph type="dt" sz="half" idx="10"/>
          </p:nvPr>
        </p:nvSpPr>
        <p:spPr/>
        <p:txBody>
          <a:bodyPr/>
          <a:lstStyle/>
          <a:p>
            <a:fld id="{70B10812-94B1-44AB-9D21-C6F4300D7B33}" type="datetime11">
              <a:rPr lang="en-IN" smtClean="0">
                <a:solidFill>
                  <a:prstClr val="black">
                    <a:tint val="75000"/>
                  </a:prstClr>
                </a:solidFill>
              </a:rPr>
              <a:t>13:56:56</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4AF32367-9DC6-460C-AB8E-A7891D7256F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066418EF-E8B5-4976-B327-89696CF5A604}"/>
              </a:ext>
            </a:extLst>
          </p:cNvPr>
          <p:cNvSpPr>
            <a:spLocks noGrp="1"/>
          </p:cNvSpPr>
          <p:nvPr>
            <p:ph type="sldNum" sz="quarter" idx="12"/>
          </p:nvPr>
        </p:nvSpPr>
        <p:spPr/>
        <p:txBody>
          <a:bodyPr/>
          <a:lstStyle/>
          <a:p>
            <a:fld id="{236E7B28-9747-4E84-B604-46E657738A9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1520872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7BA44A-5ED3-4475-AED9-C9EA2B899B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0D259986-40EC-43F4-B9A3-BA9464C323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225F9401-3A32-4777-80C5-2970CC1065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93687432-0049-40BB-8096-0E3F713538DC}"/>
              </a:ext>
            </a:extLst>
          </p:cNvPr>
          <p:cNvSpPr>
            <a:spLocks noGrp="1"/>
          </p:cNvSpPr>
          <p:nvPr>
            <p:ph type="dt" sz="half" idx="10"/>
          </p:nvPr>
        </p:nvSpPr>
        <p:spPr/>
        <p:txBody>
          <a:bodyPr/>
          <a:lstStyle/>
          <a:p>
            <a:fld id="{D687F574-DBF7-4F8A-9C0C-7C827BDCB502}" type="datetime11">
              <a:rPr lang="en-IN" smtClean="0">
                <a:solidFill>
                  <a:prstClr val="black">
                    <a:tint val="75000"/>
                  </a:prstClr>
                </a:solidFill>
              </a:rPr>
              <a:t>13:56:56</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B48DB4A5-8C20-463C-9636-D42B52BE066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69B6976F-B1E2-4994-8F41-545902D69D2F}"/>
              </a:ext>
            </a:extLst>
          </p:cNvPr>
          <p:cNvSpPr>
            <a:spLocks noGrp="1"/>
          </p:cNvSpPr>
          <p:nvPr>
            <p:ph type="sldNum" sz="quarter" idx="12"/>
          </p:nvPr>
        </p:nvSpPr>
        <p:spPr/>
        <p:txBody>
          <a:bodyPr/>
          <a:lstStyle/>
          <a:p>
            <a:fld id="{C34BCE46-A05B-4D33-91D8-6AE2484A13E9}"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144159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2B3648-D23D-4D2F-9B6D-E85753B7617D}" type="datetime11">
              <a:rPr lang="en-IN" smtClean="0"/>
              <a:t>13:56:56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33257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BED0E99-C51D-4E04-AA44-5410D8C718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3F0FA9D7-92C5-4932-8BD7-C9983459F3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F25A2976-D5BB-4A41-9312-155E4E5378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B9815652-DFC4-444D-879B-2A6372F464CB}"/>
              </a:ext>
            </a:extLst>
          </p:cNvPr>
          <p:cNvSpPr>
            <a:spLocks noGrp="1"/>
          </p:cNvSpPr>
          <p:nvPr>
            <p:ph type="dt" sz="half" idx="10"/>
          </p:nvPr>
        </p:nvSpPr>
        <p:spPr/>
        <p:txBody>
          <a:bodyPr/>
          <a:lstStyle/>
          <a:p>
            <a:fld id="{C6B894AC-21C6-4E8D-A9D6-BC34CD90E3B3}" type="datetime11">
              <a:rPr lang="en-IN" smtClean="0">
                <a:solidFill>
                  <a:prstClr val="black">
                    <a:tint val="75000"/>
                  </a:prstClr>
                </a:solidFill>
              </a:rPr>
              <a:t>13:56:56</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DCE3DCA6-62AA-4911-9858-06FA49089EDE}"/>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5F147248-5AEE-47AB-9F7F-FAB2F396AC58}"/>
              </a:ext>
            </a:extLst>
          </p:cNvPr>
          <p:cNvSpPr>
            <a:spLocks noGrp="1"/>
          </p:cNvSpPr>
          <p:nvPr>
            <p:ph type="sldNum" sz="quarter" idx="12"/>
          </p:nvPr>
        </p:nvSpPr>
        <p:spPr/>
        <p:txBody>
          <a:bodyPr/>
          <a:lstStyle/>
          <a:p>
            <a:fld id="{FC5C8A20-F7A3-41F1-BDEB-FDFA73989A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2537187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DD108B5-811A-4196-9CD7-0B5BCC4B2E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51A6677E-F470-4938-B1A5-FB308A311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B485A05-ACA6-4C3B-8A27-82D89B1D5498}"/>
              </a:ext>
            </a:extLst>
          </p:cNvPr>
          <p:cNvSpPr>
            <a:spLocks noGrp="1"/>
          </p:cNvSpPr>
          <p:nvPr>
            <p:ph type="dt" sz="half" idx="10"/>
          </p:nvPr>
        </p:nvSpPr>
        <p:spPr/>
        <p:txBody>
          <a:bodyPr/>
          <a:lstStyle/>
          <a:p>
            <a:fld id="{4DB9ACB8-9A0C-401E-8294-4629066C13FC}"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E6EF5E8-962A-42AD-A420-FE011F14DA5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70A104B0-F5E9-4C99-9EFA-E97BC759BAFD}"/>
              </a:ext>
            </a:extLst>
          </p:cNvPr>
          <p:cNvSpPr>
            <a:spLocks noGrp="1"/>
          </p:cNvSpPr>
          <p:nvPr>
            <p:ph type="sldNum" sz="quarter" idx="12"/>
          </p:nvPr>
        </p:nvSpPr>
        <p:spPr/>
        <p:txBody>
          <a:bodyPr/>
          <a:lstStyle/>
          <a:p>
            <a:fld id="{4CA50655-6099-49A5-A5B3-294E30F1778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195705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AD943C10-B4B0-4CC7-83CA-1E90E32DA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618C8B11-D57D-4C8D-A4A3-53B0AC46BE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C05FE77-960F-4044-9C6F-685A5B7BCA63}"/>
              </a:ext>
            </a:extLst>
          </p:cNvPr>
          <p:cNvSpPr>
            <a:spLocks noGrp="1"/>
          </p:cNvSpPr>
          <p:nvPr>
            <p:ph type="dt" sz="half" idx="10"/>
          </p:nvPr>
        </p:nvSpPr>
        <p:spPr/>
        <p:txBody>
          <a:bodyPr/>
          <a:lstStyle/>
          <a:p>
            <a:fld id="{71985483-DA58-4229-9D3E-31281CB6E94D}"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4A85B594-C5C6-479C-91AF-9764975BF3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F1FDE4F1-D15D-4E04-9E27-6010CE2A98BC}"/>
              </a:ext>
            </a:extLst>
          </p:cNvPr>
          <p:cNvSpPr>
            <a:spLocks noGrp="1"/>
          </p:cNvSpPr>
          <p:nvPr>
            <p:ph type="sldNum" sz="quarter" idx="12"/>
          </p:nvPr>
        </p:nvSpPr>
        <p:spPr/>
        <p:txBody>
          <a:bodyPr/>
          <a:lstStyle/>
          <a:p>
            <a:fld id="{D25CD138-390D-42D6-A3F9-214C2077893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315967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973296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E69B0A-7CE1-49BC-A256-E48FA3D35C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 xmlns:a16="http://schemas.microsoft.com/office/drawing/2014/main" id="{B8DAD948-487D-4787-899D-27EABA14C5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 xmlns:a16="http://schemas.microsoft.com/office/drawing/2014/main" id="{83D2B5B4-A6B7-491F-9C17-4098256873EC}"/>
              </a:ext>
            </a:extLst>
          </p:cNvPr>
          <p:cNvSpPr>
            <a:spLocks noGrp="1"/>
          </p:cNvSpPr>
          <p:nvPr>
            <p:ph type="dt" sz="half" idx="10"/>
          </p:nvPr>
        </p:nvSpPr>
        <p:spPr/>
        <p:txBody>
          <a:bodyPr/>
          <a:lstStyle/>
          <a:p>
            <a:fld id="{7261BFA2-F4E8-44C5-BD57-2F478C66A635}" type="datetime11">
              <a:rPr lang="en-IN" smtClean="0">
                <a:solidFill>
                  <a:prstClr val="black">
                    <a:tint val="75000"/>
                  </a:prstClr>
                </a:solidFill>
              </a:rPr>
              <a:t>13:56:56</a:t>
            </a:fld>
            <a:endParaRPr lang="en-IN">
              <a:solidFill>
                <a:prstClr val="black">
                  <a:tint val="75000"/>
                </a:prstClr>
              </a:solidFill>
            </a:endParaRPr>
          </a:p>
        </p:txBody>
      </p:sp>
      <p:sp>
        <p:nvSpPr>
          <p:cNvPr id="5" name="Footer Placeholder 4">
            <a:extLst>
              <a:ext uri="{FF2B5EF4-FFF2-40B4-BE49-F238E27FC236}">
                <a16:creationId xmlns="" xmlns:a16="http://schemas.microsoft.com/office/drawing/2014/main" id="{FBF1F753-2A2A-489F-BD6B-A7F6E7475FFF}"/>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 xmlns:a16="http://schemas.microsoft.com/office/drawing/2014/main" id="{068F653D-D0D5-4C8A-9E33-C05A87904590}"/>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8004220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F2D809-2C26-4D21-B837-E14356E0078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DCA08709-63D7-43CB-B2F4-4F7F55A15F9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08547F56-1BF2-4351-9DD0-C8CF17B92A7B}"/>
              </a:ext>
            </a:extLst>
          </p:cNvPr>
          <p:cNvSpPr>
            <a:spLocks noGrp="1"/>
          </p:cNvSpPr>
          <p:nvPr>
            <p:ph type="dt" sz="half" idx="10"/>
          </p:nvPr>
        </p:nvSpPr>
        <p:spPr/>
        <p:txBody>
          <a:bodyPr/>
          <a:lstStyle/>
          <a:p>
            <a:fld id="{E51DEE33-AB93-40C9-887F-779274C0B46E}" type="datetime11">
              <a:rPr lang="en-IN" smtClean="0">
                <a:solidFill>
                  <a:prstClr val="black">
                    <a:tint val="75000"/>
                  </a:prstClr>
                </a:solidFill>
              </a:rPr>
              <a:t>13:56:56</a:t>
            </a:fld>
            <a:endParaRPr lang="en-IN">
              <a:solidFill>
                <a:prstClr val="black">
                  <a:tint val="75000"/>
                </a:prstClr>
              </a:solidFill>
            </a:endParaRPr>
          </a:p>
        </p:txBody>
      </p:sp>
      <p:sp>
        <p:nvSpPr>
          <p:cNvPr id="5" name="Footer Placeholder 4">
            <a:extLst>
              <a:ext uri="{FF2B5EF4-FFF2-40B4-BE49-F238E27FC236}">
                <a16:creationId xmlns="" xmlns:a16="http://schemas.microsoft.com/office/drawing/2014/main" id="{127EB02F-4EA7-4602-AE67-E60818D31952}"/>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 xmlns:a16="http://schemas.microsoft.com/office/drawing/2014/main" id="{4B00ED4C-2D44-438F-B010-54C98D37D008}"/>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8899198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33806E-37A8-4B43-9CB6-DBC0BAEABCE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 xmlns:a16="http://schemas.microsoft.com/office/drawing/2014/main" id="{2E3D48DD-7EA7-40AF-B4B0-581CFCEFD8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9F2EA413-7CC5-445D-8144-A19C7A304DFE}"/>
              </a:ext>
            </a:extLst>
          </p:cNvPr>
          <p:cNvSpPr>
            <a:spLocks noGrp="1"/>
          </p:cNvSpPr>
          <p:nvPr>
            <p:ph type="dt" sz="half" idx="10"/>
          </p:nvPr>
        </p:nvSpPr>
        <p:spPr/>
        <p:txBody>
          <a:bodyPr/>
          <a:lstStyle/>
          <a:p>
            <a:fld id="{B3222B9A-9DE5-4319-ACF6-99CE130DE7F4}" type="datetime11">
              <a:rPr lang="en-IN" smtClean="0">
                <a:solidFill>
                  <a:prstClr val="black">
                    <a:tint val="75000"/>
                  </a:prstClr>
                </a:solidFill>
              </a:rPr>
              <a:t>13:56:56</a:t>
            </a:fld>
            <a:endParaRPr lang="en-IN">
              <a:solidFill>
                <a:prstClr val="black">
                  <a:tint val="75000"/>
                </a:prstClr>
              </a:solidFill>
            </a:endParaRPr>
          </a:p>
        </p:txBody>
      </p:sp>
      <p:sp>
        <p:nvSpPr>
          <p:cNvPr id="5" name="Footer Placeholder 4">
            <a:extLst>
              <a:ext uri="{FF2B5EF4-FFF2-40B4-BE49-F238E27FC236}">
                <a16:creationId xmlns="" xmlns:a16="http://schemas.microsoft.com/office/drawing/2014/main" id="{8A0DF15A-5497-439F-B6D8-150BEADFA4B7}"/>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 xmlns:a16="http://schemas.microsoft.com/office/drawing/2014/main" id="{A2EE97A9-1B61-46D9-B63E-764F575817B8}"/>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1813671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C440C1-5033-42C0-9230-E1E6D609EF3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8E0F3F97-280D-4727-B13B-B353884EB1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 xmlns:a16="http://schemas.microsoft.com/office/drawing/2014/main" id="{CDEC6825-994B-4D30-8280-3F1D05F16FE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 xmlns:a16="http://schemas.microsoft.com/office/drawing/2014/main" id="{762D5667-92E2-4532-B09B-D07C3AD8916E}"/>
              </a:ext>
            </a:extLst>
          </p:cNvPr>
          <p:cNvSpPr>
            <a:spLocks noGrp="1"/>
          </p:cNvSpPr>
          <p:nvPr>
            <p:ph type="dt" sz="half" idx="10"/>
          </p:nvPr>
        </p:nvSpPr>
        <p:spPr/>
        <p:txBody>
          <a:bodyPr/>
          <a:lstStyle/>
          <a:p>
            <a:fld id="{464C48E8-DF6E-4E38-AE92-1CACAFFA8524}" type="datetime11">
              <a:rPr lang="en-IN" smtClean="0">
                <a:solidFill>
                  <a:prstClr val="black">
                    <a:tint val="75000"/>
                  </a:prstClr>
                </a:solidFill>
              </a:rPr>
              <a:t>13:56:56</a:t>
            </a:fld>
            <a:endParaRPr lang="en-IN">
              <a:solidFill>
                <a:prstClr val="black">
                  <a:tint val="75000"/>
                </a:prstClr>
              </a:solidFill>
            </a:endParaRPr>
          </a:p>
        </p:txBody>
      </p:sp>
      <p:sp>
        <p:nvSpPr>
          <p:cNvPr id="6" name="Footer Placeholder 5">
            <a:extLst>
              <a:ext uri="{FF2B5EF4-FFF2-40B4-BE49-F238E27FC236}">
                <a16:creationId xmlns="" xmlns:a16="http://schemas.microsoft.com/office/drawing/2014/main" id="{1D2255F6-84A6-4420-81B1-EBBCF85617D4}"/>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 xmlns:a16="http://schemas.microsoft.com/office/drawing/2014/main" id="{050FEAD3-5834-409C-B211-E0C06249C04F}"/>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4661271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F751F3F-8F8D-4651-82F5-3045A9062C5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 xmlns:a16="http://schemas.microsoft.com/office/drawing/2014/main" id="{AC3FB5F3-B34C-41D2-A9C2-2C5EB182DA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FC2B0899-430F-44C3-8728-FEC8CAFFD13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 xmlns:a16="http://schemas.microsoft.com/office/drawing/2014/main" id="{78490A7B-4EE5-4D88-BD51-B9275F8779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2DAD1AD2-C464-4901-A8A6-78E0552FB0B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 xmlns:a16="http://schemas.microsoft.com/office/drawing/2014/main" id="{9587244B-D31C-4F0D-B07A-6301694D3386}"/>
              </a:ext>
            </a:extLst>
          </p:cNvPr>
          <p:cNvSpPr>
            <a:spLocks noGrp="1"/>
          </p:cNvSpPr>
          <p:nvPr>
            <p:ph type="dt" sz="half" idx="10"/>
          </p:nvPr>
        </p:nvSpPr>
        <p:spPr/>
        <p:txBody>
          <a:bodyPr/>
          <a:lstStyle/>
          <a:p>
            <a:fld id="{068942E9-B520-4546-9EEB-FDD5CE4112F1}" type="datetime11">
              <a:rPr lang="en-IN" smtClean="0">
                <a:solidFill>
                  <a:prstClr val="black">
                    <a:tint val="75000"/>
                  </a:prstClr>
                </a:solidFill>
              </a:rPr>
              <a:t>13:56:56</a:t>
            </a:fld>
            <a:endParaRPr lang="en-IN">
              <a:solidFill>
                <a:prstClr val="black">
                  <a:tint val="75000"/>
                </a:prstClr>
              </a:solidFill>
            </a:endParaRPr>
          </a:p>
        </p:txBody>
      </p:sp>
      <p:sp>
        <p:nvSpPr>
          <p:cNvPr id="8" name="Footer Placeholder 7">
            <a:extLst>
              <a:ext uri="{FF2B5EF4-FFF2-40B4-BE49-F238E27FC236}">
                <a16:creationId xmlns="" xmlns:a16="http://schemas.microsoft.com/office/drawing/2014/main" id="{109C03C3-2B03-4F17-8CF8-3DD5AA1142A0}"/>
              </a:ext>
            </a:extLst>
          </p:cNvPr>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a:extLst>
              <a:ext uri="{FF2B5EF4-FFF2-40B4-BE49-F238E27FC236}">
                <a16:creationId xmlns="" xmlns:a16="http://schemas.microsoft.com/office/drawing/2014/main" id="{25A82AC1-2992-4BDB-A119-2F99429C2545}"/>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032094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C8E4E2-C46A-49C4-8ABD-606DE637BC8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 xmlns:a16="http://schemas.microsoft.com/office/drawing/2014/main" id="{406BFD8E-4294-433E-A520-109F237AFDA8}"/>
              </a:ext>
            </a:extLst>
          </p:cNvPr>
          <p:cNvSpPr>
            <a:spLocks noGrp="1"/>
          </p:cNvSpPr>
          <p:nvPr>
            <p:ph type="dt" sz="half" idx="10"/>
          </p:nvPr>
        </p:nvSpPr>
        <p:spPr/>
        <p:txBody>
          <a:bodyPr/>
          <a:lstStyle/>
          <a:p>
            <a:fld id="{085D3034-FA44-4BB4-B7EA-2D4513C5844A}" type="datetime11">
              <a:rPr lang="en-IN" smtClean="0">
                <a:solidFill>
                  <a:prstClr val="black">
                    <a:tint val="75000"/>
                  </a:prstClr>
                </a:solidFill>
              </a:rPr>
              <a:t>13:56:56</a:t>
            </a:fld>
            <a:endParaRPr lang="en-IN">
              <a:solidFill>
                <a:prstClr val="black">
                  <a:tint val="75000"/>
                </a:prstClr>
              </a:solidFill>
            </a:endParaRPr>
          </a:p>
        </p:txBody>
      </p:sp>
      <p:sp>
        <p:nvSpPr>
          <p:cNvPr id="4" name="Footer Placeholder 3">
            <a:extLst>
              <a:ext uri="{FF2B5EF4-FFF2-40B4-BE49-F238E27FC236}">
                <a16:creationId xmlns="" xmlns:a16="http://schemas.microsoft.com/office/drawing/2014/main" id="{8AB96176-1D5B-4EDB-9331-407A68E17BED}"/>
              </a:ext>
            </a:extLst>
          </p:cNvPr>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a:extLst>
              <a:ext uri="{FF2B5EF4-FFF2-40B4-BE49-F238E27FC236}">
                <a16:creationId xmlns="" xmlns:a16="http://schemas.microsoft.com/office/drawing/2014/main" id="{23679753-5D54-43FD-AFCA-69543D9DF4C6}"/>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599104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1D4437-AAD0-41A0-981C-20FFBE9CE52E}" type="datetime11">
              <a:rPr lang="en-IN" smtClean="0"/>
              <a:t>13:56:56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695022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91C5B6E3-59A3-4032-BDDD-5C297964C306}"/>
              </a:ext>
            </a:extLst>
          </p:cNvPr>
          <p:cNvSpPr>
            <a:spLocks noGrp="1"/>
          </p:cNvSpPr>
          <p:nvPr>
            <p:ph type="dt" sz="half" idx="10"/>
          </p:nvPr>
        </p:nvSpPr>
        <p:spPr/>
        <p:txBody>
          <a:bodyPr/>
          <a:lstStyle/>
          <a:p>
            <a:fld id="{9862E093-93F2-4DC0-9C24-71A04217C946}" type="datetime11">
              <a:rPr lang="en-IN" smtClean="0">
                <a:solidFill>
                  <a:prstClr val="black">
                    <a:tint val="75000"/>
                  </a:prstClr>
                </a:solidFill>
              </a:rPr>
              <a:t>13:56:56</a:t>
            </a:fld>
            <a:endParaRPr lang="en-IN">
              <a:solidFill>
                <a:prstClr val="black">
                  <a:tint val="75000"/>
                </a:prstClr>
              </a:solidFill>
            </a:endParaRPr>
          </a:p>
        </p:txBody>
      </p:sp>
      <p:sp>
        <p:nvSpPr>
          <p:cNvPr id="3" name="Footer Placeholder 2">
            <a:extLst>
              <a:ext uri="{FF2B5EF4-FFF2-40B4-BE49-F238E27FC236}">
                <a16:creationId xmlns="" xmlns:a16="http://schemas.microsoft.com/office/drawing/2014/main" id="{F851AC23-3462-4779-868C-9F7F48AFF9CE}"/>
              </a:ext>
            </a:extLst>
          </p:cNvPr>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a:extLst>
              <a:ext uri="{FF2B5EF4-FFF2-40B4-BE49-F238E27FC236}">
                <a16:creationId xmlns="" xmlns:a16="http://schemas.microsoft.com/office/drawing/2014/main" id="{5F406D23-9A26-4BF1-98C1-1A556FB3941C}"/>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757902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DD69AF-CD5B-412C-97CB-43F101A173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11AB5181-AF67-458E-BB6A-1D682CEE03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 xmlns:a16="http://schemas.microsoft.com/office/drawing/2014/main" id="{5F635AB0-05B8-41F0-9F2A-61D87964A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A9DB678E-6C86-4A27-8DD8-3401730B44FE}"/>
              </a:ext>
            </a:extLst>
          </p:cNvPr>
          <p:cNvSpPr>
            <a:spLocks noGrp="1"/>
          </p:cNvSpPr>
          <p:nvPr>
            <p:ph type="dt" sz="half" idx="10"/>
          </p:nvPr>
        </p:nvSpPr>
        <p:spPr/>
        <p:txBody>
          <a:bodyPr/>
          <a:lstStyle/>
          <a:p>
            <a:fld id="{6E4B42B8-887C-4832-A533-3A59E7E7F766}" type="datetime11">
              <a:rPr lang="en-IN" smtClean="0">
                <a:solidFill>
                  <a:prstClr val="black">
                    <a:tint val="75000"/>
                  </a:prstClr>
                </a:solidFill>
              </a:rPr>
              <a:t>13:56:56</a:t>
            </a:fld>
            <a:endParaRPr lang="en-IN">
              <a:solidFill>
                <a:prstClr val="black">
                  <a:tint val="75000"/>
                </a:prstClr>
              </a:solidFill>
            </a:endParaRPr>
          </a:p>
        </p:txBody>
      </p:sp>
      <p:sp>
        <p:nvSpPr>
          <p:cNvPr id="6" name="Footer Placeholder 5">
            <a:extLst>
              <a:ext uri="{FF2B5EF4-FFF2-40B4-BE49-F238E27FC236}">
                <a16:creationId xmlns="" xmlns:a16="http://schemas.microsoft.com/office/drawing/2014/main" id="{D00ADA6F-7133-4448-BA6F-EFFA2D11EEE9}"/>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 xmlns:a16="http://schemas.microsoft.com/office/drawing/2014/main" id="{A68E487A-5940-4F6B-80C5-257BD77B6FA9}"/>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830962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647AA8F-E46F-4F5D-A512-72ACE9E21E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 xmlns:a16="http://schemas.microsoft.com/office/drawing/2014/main" id="{551FF312-0381-47A3-B48C-7001F40043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 xmlns:a16="http://schemas.microsoft.com/office/drawing/2014/main" id="{07EEFA1B-DBDA-4523-B3B6-64717662BD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F9C95088-2B68-48F3-AD2E-C00B097A3038}"/>
              </a:ext>
            </a:extLst>
          </p:cNvPr>
          <p:cNvSpPr>
            <a:spLocks noGrp="1"/>
          </p:cNvSpPr>
          <p:nvPr>
            <p:ph type="dt" sz="half" idx="10"/>
          </p:nvPr>
        </p:nvSpPr>
        <p:spPr/>
        <p:txBody>
          <a:bodyPr/>
          <a:lstStyle/>
          <a:p>
            <a:fld id="{B5D279C7-1DE9-4C17-A082-FD27F1CB69A6}" type="datetime11">
              <a:rPr lang="en-IN" smtClean="0">
                <a:solidFill>
                  <a:prstClr val="black">
                    <a:tint val="75000"/>
                  </a:prstClr>
                </a:solidFill>
              </a:rPr>
              <a:t>13:56:56</a:t>
            </a:fld>
            <a:endParaRPr lang="en-IN">
              <a:solidFill>
                <a:prstClr val="black">
                  <a:tint val="75000"/>
                </a:prstClr>
              </a:solidFill>
            </a:endParaRPr>
          </a:p>
        </p:txBody>
      </p:sp>
      <p:sp>
        <p:nvSpPr>
          <p:cNvPr id="6" name="Footer Placeholder 5">
            <a:extLst>
              <a:ext uri="{FF2B5EF4-FFF2-40B4-BE49-F238E27FC236}">
                <a16:creationId xmlns="" xmlns:a16="http://schemas.microsoft.com/office/drawing/2014/main" id="{61A90072-F9CA-4D2B-A0B2-0A19EBEBE568}"/>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 xmlns:a16="http://schemas.microsoft.com/office/drawing/2014/main" id="{2FCED981-B3B9-4E75-9AF3-414A1EA3DFF4}"/>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9377443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181BE28-E49B-4BFC-8F4C-74A19A912A27}"/>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 xmlns:a16="http://schemas.microsoft.com/office/drawing/2014/main" id="{07AE18AF-5C24-4B0E-8CAF-0B4A3AF1E01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69DBCB89-E751-4C8E-AD0B-98FDD05F90DC}"/>
              </a:ext>
            </a:extLst>
          </p:cNvPr>
          <p:cNvSpPr>
            <a:spLocks noGrp="1"/>
          </p:cNvSpPr>
          <p:nvPr>
            <p:ph type="dt" sz="half" idx="10"/>
          </p:nvPr>
        </p:nvSpPr>
        <p:spPr/>
        <p:txBody>
          <a:bodyPr/>
          <a:lstStyle/>
          <a:p>
            <a:fld id="{084F211E-3432-41D8-B56F-A76C1EDD88B1}" type="datetime11">
              <a:rPr lang="en-IN" smtClean="0">
                <a:solidFill>
                  <a:prstClr val="black">
                    <a:tint val="75000"/>
                  </a:prstClr>
                </a:solidFill>
              </a:rPr>
              <a:t>13:56:56</a:t>
            </a:fld>
            <a:endParaRPr lang="en-IN">
              <a:solidFill>
                <a:prstClr val="black">
                  <a:tint val="75000"/>
                </a:prstClr>
              </a:solidFill>
            </a:endParaRPr>
          </a:p>
        </p:txBody>
      </p:sp>
      <p:sp>
        <p:nvSpPr>
          <p:cNvPr id="5" name="Footer Placeholder 4">
            <a:extLst>
              <a:ext uri="{FF2B5EF4-FFF2-40B4-BE49-F238E27FC236}">
                <a16:creationId xmlns="" xmlns:a16="http://schemas.microsoft.com/office/drawing/2014/main" id="{5F48DF5D-D9E2-453C-AABE-FA430CFECC3C}"/>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 xmlns:a16="http://schemas.microsoft.com/office/drawing/2014/main" id="{94D66BE1-1321-4608-9442-8ADCA6A07983}"/>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4904656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ACF13C3F-C14A-40E5-8FB6-12B792BBB3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 xmlns:a16="http://schemas.microsoft.com/office/drawing/2014/main" id="{DF94EE81-CF18-4436-9EDF-3E2156674A4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936524CE-914B-41B7-AEC2-AC61B6B85433}"/>
              </a:ext>
            </a:extLst>
          </p:cNvPr>
          <p:cNvSpPr>
            <a:spLocks noGrp="1"/>
          </p:cNvSpPr>
          <p:nvPr>
            <p:ph type="dt" sz="half" idx="10"/>
          </p:nvPr>
        </p:nvSpPr>
        <p:spPr/>
        <p:txBody>
          <a:bodyPr/>
          <a:lstStyle/>
          <a:p>
            <a:fld id="{A677151E-88BE-4C43-9A19-144B48EFA2C7}" type="datetime11">
              <a:rPr lang="en-IN" smtClean="0">
                <a:solidFill>
                  <a:prstClr val="black">
                    <a:tint val="75000"/>
                  </a:prstClr>
                </a:solidFill>
              </a:rPr>
              <a:t>13:56:56</a:t>
            </a:fld>
            <a:endParaRPr lang="en-IN">
              <a:solidFill>
                <a:prstClr val="black">
                  <a:tint val="75000"/>
                </a:prstClr>
              </a:solidFill>
            </a:endParaRPr>
          </a:p>
        </p:txBody>
      </p:sp>
      <p:sp>
        <p:nvSpPr>
          <p:cNvPr id="5" name="Footer Placeholder 4">
            <a:extLst>
              <a:ext uri="{FF2B5EF4-FFF2-40B4-BE49-F238E27FC236}">
                <a16:creationId xmlns="" xmlns:a16="http://schemas.microsoft.com/office/drawing/2014/main" id="{A4A9622C-E965-46E0-880C-AE24F2EE10F8}"/>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 xmlns:a16="http://schemas.microsoft.com/office/drawing/2014/main" id="{1C2B8C69-2FB7-4506-AB74-2D344CC3E669}"/>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8739129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10710410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7127D8C4-2696-48CB-B299-E0EFF769DF68}"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06A4C49-959D-4749-8908-C533971F75A5}" type="slidenum">
              <a:rPr lang="en-US" altLang="en-US"/>
              <a:pPr/>
              <a:t>‹#›</a:t>
            </a:fld>
            <a:endParaRPr lang="en-US" altLang="en-US"/>
          </a:p>
        </p:txBody>
      </p:sp>
    </p:spTree>
    <p:extLst>
      <p:ext uri="{BB962C8B-B14F-4D97-AF65-F5344CB8AC3E}">
        <p14:creationId xmlns:p14="http://schemas.microsoft.com/office/powerpoint/2010/main" val="29648383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CB81B2-AF5D-4122-8634-18697E81A6B7}"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B440D5B-FA80-4B80-AC56-49C1AEECAB84}" type="slidenum">
              <a:rPr lang="en-US" altLang="en-US"/>
              <a:pPr/>
              <a:t>‹#›</a:t>
            </a:fld>
            <a:endParaRPr lang="en-US" altLang="en-US"/>
          </a:p>
        </p:txBody>
      </p:sp>
    </p:spTree>
    <p:extLst>
      <p:ext uri="{BB962C8B-B14F-4D97-AF65-F5344CB8AC3E}">
        <p14:creationId xmlns:p14="http://schemas.microsoft.com/office/powerpoint/2010/main" val="38811771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46549CA0-3514-4ACF-AEE4-3E44920CF502}"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705438C-6673-479D-94BC-C0807E6BCC7F}" type="slidenum">
              <a:rPr lang="en-US" altLang="en-US"/>
              <a:pPr/>
              <a:t>‹#›</a:t>
            </a:fld>
            <a:endParaRPr lang="en-US" altLang="en-US"/>
          </a:p>
        </p:txBody>
      </p:sp>
    </p:spTree>
    <p:extLst>
      <p:ext uri="{BB962C8B-B14F-4D97-AF65-F5344CB8AC3E}">
        <p14:creationId xmlns:p14="http://schemas.microsoft.com/office/powerpoint/2010/main" val="13016719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9FB198B-5689-4773-BF02-5B61E0F47163}" type="datetime11">
              <a:rPr lang="en-IN" smtClean="0">
                <a:solidFill>
                  <a:prstClr val="black">
                    <a:tint val="75000"/>
                  </a:prstClr>
                </a:solidFill>
              </a:rPr>
              <a:t>13:56:56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B6FD943-519E-499B-B643-BBDC036516C9}" type="slidenum">
              <a:rPr lang="en-US" altLang="en-US"/>
              <a:pPr/>
              <a:t>‹#›</a:t>
            </a:fld>
            <a:endParaRPr lang="en-US" altLang="en-US"/>
          </a:p>
        </p:txBody>
      </p:sp>
    </p:spTree>
    <p:extLst>
      <p:ext uri="{BB962C8B-B14F-4D97-AF65-F5344CB8AC3E}">
        <p14:creationId xmlns:p14="http://schemas.microsoft.com/office/powerpoint/2010/main" val="4359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72CCB2-3C2E-45C9-AC7D-BB8A59D329CD}" type="datetime11">
              <a:rPr lang="en-IN" smtClean="0"/>
              <a:t>13:56:56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9087819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7C82004F-B737-4766-ADE0-8EBF8E6BA5C4}" type="datetime11">
              <a:rPr lang="en-IN" smtClean="0">
                <a:solidFill>
                  <a:prstClr val="black">
                    <a:tint val="75000"/>
                  </a:prstClr>
                </a:solidFill>
              </a:rPr>
              <a:t>13:56:56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3DD99F32-F7B3-4B9D-894B-C0B0C508A3DD}" type="slidenum">
              <a:rPr lang="en-US" altLang="en-US"/>
              <a:pPr/>
              <a:t>‹#›</a:t>
            </a:fld>
            <a:endParaRPr lang="en-US" altLang="en-US"/>
          </a:p>
        </p:txBody>
      </p:sp>
    </p:spTree>
    <p:extLst>
      <p:ext uri="{BB962C8B-B14F-4D97-AF65-F5344CB8AC3E}">
        <p14:creationId xmlns:p14="http://schemas.microsoft.com/office/powerpoint/2010/main" val="32317493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2FA0EE5-88F9-44D0-8D9E-386771743F22}" type="datetime11">
              <a:rPr lang="en-IN" smtClean="0">
                <a:solidFill>
                  <a:prstClr val="black">
                    <a:tint val="75000"/>
                  </a:prstClr>
                </a:solidFill>
              </a:rPr>
              <a:t>13:56:56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46981622-4E9E-4625-B563-7BF35D14BD5B}" type="slidenum">
              <a:rPr lang="en-US" altLang="en-US"/>
              <a:pPr/>
              <a:t>‹#›</a:t>
            </a:fld>
            <a:endParaRPr lang="en-US" altLang="en-US"/>
          </a:p>
        </p:txBody>
      </p:sp>
    </p:spTree>
    <p:extLst>
      <p:ext uri="{BB962C8B-B14F-4D97-AF65-F5344CB8AC3E}">
        <p14:creationId xmlns:p14="http://schemas.microsoft.com/office/powerpoint/2010/main" val="29715141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9A9DD7-1F35-4491-9428-9C8204E5D14A}" type="datetime11">
              <a:rPr lang="en-IN" smtClean="0">
                <a:solidFill>
                  <a:prstClr val="black">
                    <a:tint val="75000"/>
                  </a:prstClr>
                </a:solidFill>
              </a:rPr>
              <a:t>13:56:56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CAC6EBD7-B575-4605-8782-B66AA41EB481}" type="slidenum">
              <a:rPr lang="en-US" altLang="en-US"/>
              <a:pPr/>
              <a:t>‹#›</a:t>
            </a:fld>
            <a:endParaRPr lang="en-US" altLang="en-US"/>
          </a:p>
        </p:txBody>
      </p:sp>
    </p:spTree>
    <p:extLst>
      <p:ext uri="{BB962C8B-B14F-4D97-AF65-F5344CB8AC3E}">
        <p14:creationId xmlns:p14="http://schemas.microsoft.com/office/powerpoint/2010/main" val="15239217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5F46BCC-8520-4276-81FF-9AC346F3DF44}" type="datetime11">
              <a:rPr lang="en-IN" smtClean="0">
                <a:solidFill>
                  <a:prstClr val="black">
                    <a:tint val="75000"/>
                  </a:prstClr>
                </a:solidFill>
              </a:rPr>
              <a:t>13:56:56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73BCC82-0AE5-492F-8947-0F085D04CB87}" type="slidenum">
              <a:rPr lang="en-US" altLang="en-US"/>
              <a:pPr/>
              <a:t>‹#›</a:t>
            </a:fld>
            <a:endParaRPr lang="en-US" altLang="en-US"/>
          </a:p>
        </p:txBody>
      </p:sp>
    </p:spTree>
    <p:extLst>
      <p:ext uri="{BB962C8B-B14F-4D97-AF65-F5344CB8AC3E}">
        <p14:creationId xmlns:p14="http://schemas.microsoft.com/office/powerpoint/2010/main" val="15392710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93A59A0-AB4D-493E-BC93-4BB903F25591}" type="datetime11">
              <a:rPr lang="en-IN" smtClean="0">
                <a:solidFill>
                  <a:prstClr val="black">
                    <a:tint val="75000"/>
                  </a:prstClr>
                </a:solidFill>
              </a:rPr>
              <a:t>13:56:56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5DF92CEE-29AE-448E-8734-0FFB89BDA29F}" type="slidenum">
              <a:rPr lang="en-US" altLang="en-US"/>
              <a:pPr/>
              <a:t>‹#›</a:t>
            </a:fld>
            <a:endParaRPr lang="en-US" altLang="en-US"/>
          </a:p>
        </p:txBody>
      </p:sp>
    </p:spTree>
    <p:extLst>
      <p:ext uri="{BB962C8B-B14F-4D97-AF65-F5344CB8AC3E}">
        <p14:creationId xmlns:p14="http://schemas.microsoft.com/office/powerpoint/2010/main" val="23170113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728B74C-FB0E-4260-BD9F-7CD22A71736A}"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80E6A5A-0DF1-47AE-9A78-B7BD36C0FC99}" type="slidenum">
              <a:rPr lang="en-US" altLang="en-US"/>
              <a:pPr/>
              <a:t>‹#›</a:t>
            </a:fld>
            <a:endParaRPr lang="en-US" altLang="en-US"/>
          </a:p>
        </p:txBody>
      </p:sp>
    </p:spTree>
    <p:extLst>
      <p:ext uri="{BB962C8B-B14F-4D97-AF65-F5344CB8AC3E}">
        <p14:creationId xmlns:p14="http://schemas.microsoft.com/office/powerpoint/2010/main" val="1589315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26E40A1-9E8F-4515-A2ED-0DF59B259545}"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A69E1883-66DA-43C6-B761-D62DF3D18DE3}" type="slidenum">
              <a:rPr lang="en-US" altLang="en-US"/>
              <a:pPr/>
              <a:t>‹#›</a:t>
            </a:fld>
            <a:endParaRPr lang="en-US" altLang="en-US"/>
          </a:p>
        </p:txBody>
      </p:sp>
    </p:spTree>
    <p:extLst>
      <p:ext uri="{BB962C8B-B14F-4D97-AF65-F5344CB8AC3E}">
        <p14:creationId xmlns:p14="http://schemas.microsoft.com/office/powerpoint/2010/main" val="3236259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E0617F-E32D-4BA8-906B-2F333D225C52}" type="datetime11">
              <a:rPr lang="en-IN" smtClean="0"/>
              <a:t>13:56:56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626253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E6C15C-068C-41D2-A874-BB37D74F0535}" type="datetime11">
              <a:rPr lang="en-IN" smtClean="0"/>
              <a:t>13:56:56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4137732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442F4E-0F18-425A-BE3A-C0CCABAFF034}" type="datetime11">
              <a:rPr lang="en-IN" smtClean="0"/>
              <a:t>13:56:56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581406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E8EA9-D9BB-4890-98F0-96116D633AAD}" type="datetime11">
              <a:rPr lang="en-IN" smtClean="0"/>
              <a:t>13:56:56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02701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43861-1B1E-4A53-ACE7-834CB8E0FFDF}" type="datetime11">
              <a:rPr lang="en-IN" smtClean="0"/>
              <a:t>13:56:56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51681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708974-9823-40BA-B62D-3C56F1701BEB}" type="datetime11">
              <a:rPr lang="en-IN" smtClean="0"/>
              <a:t>13:56:56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t>‹#›</a:t>
            </a:fld>
            <a:endParaRPr lang="en-US"/>
          </a:p>
        </p:txBody>
      </p:sp>
    </p:spTree>
    <p:extLst>
      <p:ext uri="{BB962C8B-B14F-4D97-AF65-F5344CB8AC3E}">
        <p14:creationId xmlns:p14="http://schemas.microsoft.com/office/powerpoint/2010/main" val="164553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8FB88E0A-A312-48B2-AD45-C33801621B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D49F5AB2-FA1E-4D1E-B88D-468CFA9A0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EC58F2F-0EC0-4A27-89F0-4F10D21EF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83249F-270D-4886-AB93-960BAFAD2EA2}"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E73429DF-F118-4ED8-A695-98CA0DBD16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0923011-8E1E-4F13-86FE-11FCBA42B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8CFE3-553D-4D67-B17E-45793350FDE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965846329"/>
      </p:ext>
    </p:extLst>
  </p:cSld>
  <p:clrMap bg1="lt1" tx1="dk1" bg2="lt2" tx2="dk2" accent1="accent1" accent2="accent2" accent3="accent3" accent4="accent4" accent5="accent5" accent6="accent6" hlink="hlink" folHlink="folHlink"/>
  <p:sldLayoutIdLst>
    <p:sldLayoutId id="2147488557" r:id="rId1"/>
    <p:sldLayoutId id="2147488558" r:id="rId2"/>
    <p:sldLayoutId id="2147488559" r:id="rId3"/>
    <p:sldLayoutId id="2147488560" r:id="rId4"/>
    <p:sldLayoutId id="2147488561" r:id="rId5"/>
    <p:sldLayoutId id="2147488562" r:id="rId6"/>
    <p:sldLayoutId id="2147488563" r:id="rId7"/>
    <p:sldLayoutId id="2147488564" r:id="rId8"/>
    <p:sldLayoutId id="2147488565" r:id="rId9"/>
    <p:sldLayoutId id="2147488566" r:id="rId10"/>
    <p:sldLayoutId id="2147488567" r:id="rId11"/>
    <p:sldLayoutId id="2147488641"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77C6423B-D8E8-42F1-8BC5-EE111AB39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 xmlns:a16="http://schemas.microsoft.com/office/drawing/2014/main" id="{78B9B9FB-6E24-435A-A703-F5478933D8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4E4FA9A2-F58F-483A-B49B-009C0D956A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7C3484-6B5B-44DE-8971-7DD73A049567}" type="datetime11">
              <a:rPr lang="en-IN" smtClean="0">
                <a:solidFill>
                  <a:prstClr val="black">
                    <a:tint val="75000"/>
                  </a:prstClr>
                </a:solidFill>
              </a:rPr>
              <a:t>13:56:56</a:t>
            </a:fld>
            <a:endParaRPr lang="en-IN">
              <a:solidFill>
                <a:prstClr val="black">
                  <a:tint val="75000"/>
                </a:prstClr>
              </a:solidFill>
            </a:endParaRPr>
          </a:p>
        </p:txBody>
      </p:sp>
      <p:sp>
        <p:nvSpPr>
          <p:cNvPr id="5" name="Footer Placeholder 4">
            <a:extLst>
              <a:ext uri="{FF2B5EF4-FFF2-40B4-BE49-F238E27FC236}">
                <a16:creationId xmlns="" xmlns:a16="http://schemas.microsoft.com/office/drawing/2014/main" id="{33B5CF15-B3CF-474D-BAA4-C2208338BF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solidFill>
                <a:prstClr val="black">
                  <a:tint val="75000"/>
                </a:prstClr>
              </a:solidFill>
            </a:endParaRPr>
          </a:p>
        </p:txBody>
      </p:sp>
      <p:sp>
        <p:nvSpPr>
          <p:cNvPr id="6" name="Slide Number Placeholder 5">
            <a:extLst>
              <a:ext uri="{FF2B5EF4-FFF2-40B4-BE49-F238E27FC236}">
                <a16:creationId xmlns="" xmlns:a16="http://schemas.microsoft.com/office/drawing/2014/main" id="{5A1966FE-D496-49FB-9074-47ACFE7EAE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668517618"/>
      </p:ext>
    </p:extLst>
  </p:cSld>
  <p:clrMap bg1="lt1" tx1="dk1" bg2="lt2" tx2="dk2" accent1="accent1" accent2="accent2" accent3="accent3" accent4="accent4" accent5="accent5" accent6="accent6" hlink="hlink" folHlink="folHlink"/>
  <p:sldLayoutIdLst>
    <p:sldLayoutId id="2147488569" r:id="rId1"/>
    <p:sldLayoutId id="2147488570" r:id="rId2"/>
    <p:sldLayoutId id="2147488571" r:id="rId3"/>
    <p:sldLayoutId id="2147488572" r:id="rId4"/>
    <p:sldLayoutId id="2147488573" r:id="rId5"/>
    <p:sldLayoutId id="2147488574" r:id="rId6"/>
    <p:sldLayoutId id="2147488575" r:id="rId7"/>
    <p:sldLayoutId id="2147488576" r:id="rId8"/>
    <p:sldLayoutId id="2147488577" r:id="rId9"/>
    <p:sldLayoutId id="2147488578" r:id="rId10"/>
    <p:sldLayoutId id="2147488579" r:id="rId11"/>
    <p:sldLayoutId id="2147488580"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E84B709-6C9C-4506-9E84-C9A8BB6D151F}" type="datetime11">
              <a:rPr lang="en-IN" smtClean="0">
                <a:solidFill>
                  <a:prstClr val="black">
                    <a:tint val="75000"/>
                  </a:prstClr>
                </a:solidFill>
              </a:rPr>
              <a:t>13:56:56</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026F4E6E-518E-4480-9CAF-D5C60D0A1FE6}" type="slidenum">
              <a:rPr lang="en-US" altLang="en-US" smtClean="0">
                <a:cs typeface="Arial" panose="020B0604020202020204" pitchFamily="34" charset="0"/>
              </a:rPr>
              <a:pPr fontAlgn="base">
                <a:spcBef>
                  <a:spcPct val="0"/>
                </a:spcBef>
                <a:spcAft>
                  <a:spcPct val="0"/>
                </a:spcAft>
              </a:pPr>
              <a:t>‹#›</a:t>
            </a:fld>
            <a:endParaRPr lang="en-US" altLang="en-US" smtClean="0">
              <a:cs typeface="Arial" panose="020B0604020202020204" pitchFamily="34" charset="0"/>
            </a:endParaRPr>
          </a:p>
        </p:txBody>
      </p:sp>
    </p:spTree>
    <p:extLst>
      <p:ext uri="{BB962C8B-B14F-4D97-AF65-F5344CB8AC3E}">
        <p14:creationId xmlns:p14="http://schemas.microsoft.com/office/powerpoint/2010/main" val="430127627"/>
      </p:ext>
    </p:extLst>
  </p:cSld>
  <p:clrMap bg1="lt1" tx1="dk1" bg2="lt2" tx2="dk2" accent1="accent1" accent2="accent2" accent3="accent3" accent4="accent4" accent5="accent5" accent6="accent6" hlink="hlink" folHlink="folHlink"/>
  <p:sldLayoutIdLst>
    <p:sldLayoutId id="2147488594" r:id="rId1"/>
    <p:sldLayoutId id="2147488595" r:id="rId2"/>
    <p:sldLayoutId id="2147488596" r:id="rId3"/>
    <p:sldLayoutId id="2147488597" r:id="rId4"/>
    <p:sldLayoutId id="2147488598" r:id="rId5"/>
    <p:sldLayoutId id="2147488599" r:id="rId6"/>
    <p:sldLayoutId id="2147488600" r:id="rId7"/>
    <p:sldLayoutId id="2147488601" r:id="rId8"/>
    <p:sldLayoutId id="2147488602" r:id="rId9"/>
    <p:sldLayoutId id="2147488603" r:id="rId10"/>
    <p:sldLayoutId id="2147488604"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5.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jpg"/><Relationship Id="rId1" Type="http://schemas.openxmlformats.org/officeDocument/2006/relationships/slideLayout" Target="../slideLayouts/slideLayout35.xml"/><Relationship Id="rId5" Type="http://schemas.openxmlformats.org/officeDocument/2006/relationships/image" Target="../media/image4.jpe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eg"/><Relationship Id="rId1" Type="http://schemas.microsoft.com/office/2007/relationships/media" Target="../media/media1.mpeg"/><Relationship Id="rId5" Type="http://schemas.openxmlformats.org/officeDocument/2006/relationships/image" Target="../media/image16.pn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5.xml"/><Relationship Id="rId5" Type="http://schemas.openxmlformats.org/officeDocument/2006/relationships/image" Target="../media/image17.gif"/><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jpg"/><Relationship Id="rId1" Type="http://schemas.openxmlformats.org/officeDocument/2006/relationships/slideLayout" Target="../slideLayouts/slideLayout35.xml"/><Relationship Id="rId5" Type="http://schemas.openxmlformats.org/officeDocument/2006/relationships/image" Target="../media/image4.jpeg"/><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 Id="rId5" Type="http://schemas.openxmlformats.org/officeDocument/2006/relationships/image" Target="../media/image20.emf"/><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7.xml"/><Relationship Id="rId4" Type="http://schemas.openxmlformats.org/officeDocument/2006/relationships/image" Target="../media/image20.emf"/></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3.xml"/><Relationship Id="rId4" Type="http://schemas.openxmlformats.org/officeDocument/2006/relationships/image" Target="../media/image20.emf"/></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3.xml"/><Relationship Id="rId4" Type="http://schemas.openxmlformats.org/officeDocument/2006/relationships/image" Target="../media/image20.emf"/></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13.xml"/><Relationship Id="rId5" Type="http://schemas.openxmlformats.org/officeDocument/2006/relationships/image" Target="../media/image4.jpe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jpg"/><Relationship Id="rId1" Type="http://schemas.openxmlformats.org/officeDocument/2006/relationships/slideLayout" Target="../slideLayouts/slideLayout23.xml"/><Relationship Id="rId5" Type="http://schemas.openxmlformats.org/officeDocument/2006/relationships/image" Target="../media/image4.jpeg"/><Relationship Id="rId4" Type="http://schemas.openxmlformats.org/officeDocument/2006/relationships/image" Target="../media/image12.jp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jpg"/><Relationship Id="rId1" Type="http://schemas.openxmlformats.org/officeDocument/2006/relationships/slideLayout" Target="../slideLayouts/slideLayout35.xml"/><Relationship Id="rId5" Type="http://schemas.openxmlformats.org/officeDocument/2006/relationships/image" Target="../media/image4.jpe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Google Shape;164;p9"/>
          <p:cNvPicPr preferRelativeResize="0"/>
          <p:nvPr/>
        </p:nvPicPr>
        <p:blipFill rotWithShape="1">
          <a:blip r:embed="rId2">
            <a:alphaModFix/>
          </a:blip>
          <a:srcRect l="15285" t="10430" r="46645" b="11190"/>
          <a:stretch/>
        </p:blipFill>
        <p:spPr>
          <a:xfrm>
            <a:off x="-340940" y="-638340"/>
            <a:ext cx="13245869" cy="7552607"/>
          </a:xfrm>
          <a:prstGeom prst="rect">
            <a:avLst/>
          </a:prstGeom>
          <a:noFill/>
          <a:ln>
            <a:noFill/>
          </a:ln>
        </p:spPr>
      </p:pic>
      <p:sp>
        <p:nvSpPr>
          <p:cNvPr id="4" name="TextBox 1"/>
          <p:cNvSpPr txBox="1">
            <a:spLocks noChangeArrowheads="1"/>
          </p:cNvSpPr>
          <p:nvPr/>
        </p:nvSpPr>
        <p:spPr bwMode="auto">
          <a:xfrm>
            <a:off x="2517913" y="307692"/>
            <a:ext cx="7612951" cy="119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vi-VN" sz="2398" b="0" dirty="0">
                <a:latin typeface="Times New Roman" panose="02020603050405020304" pitchFamily="18" charset="0"/>
                <a:ea typeface="宋体" panose="02010600030101010101" pitchFamily="2" charset="-122"/>
                <a:cs typeface="Times New Roman" panose="02020603050405020304" pitchFamily="18" charset="0"/>
              </a:rPr>
              <a:t>TRƯỜNG TRUNG HỌC CƠ </a:t>
            </a:r>
            <a:r>
              <a:rPr lang="en-US" altLang="vi-VN" sz="2398" b="0">
                <a:latin typeface="Times New Roman" panose="02020603050405020304" pitchFamily="18" charset="0"/>
                <a:ea typeface="宋体" panose="02010600030101010101" pitchFamily="2" charset="-122"/>
                <a:cs typeface="Times New Roman" panose="02020603050405020304" pitchFamily="18" charset="0"/>
              </a:rPr>
              <a:t>SỞ </a:t>
            </a:r>
            <a:r>
              <a:rPr lang="en-US" altLang="vi-VN" sz="2398" b="0" smtClean="0">
                <a:latin typeface="Times New Roman" panose="02020603050405020304" pitchFamily="18" charset="0"/>
                <a:ea typeface="宋体" panose="02010600030101010101" pitchFamily="2" charset="-122"/>
                <a:cs typeface="Times New Roman" panose="02020603050405020304" pitchFamily="18" charset="0"/>
              </a:rPr>
              <a:t>DUYÊN HẢI</a:t>
            </a:r>
            <a:endParaRPr lang="en-US" altLang="vi-VN" sz="2398" b="0" dirty="0">
              <a:latin typeface="Times New Roman" panose="02020603050405020304" pitchFamily="18" charset="0"/>
              <a:ea typeface="宋体" panose="02010600030101010101" pitchFamily="2" charset="-122"/>
              <a:cs typeface="Times New Roman" panose="02020603050405020304" pitchFamily="18" charset="0"/>
            </a:endParaRPr>
          </a:p>
          <a:p>
            <a:pPr algn="ctr" eaLnBrk="1" fontAlgn="base" hangingPunct="1">
              <a:spcBef>
                <a:spcPct val="0"/>
              </a:spcBef>
              <a:spcAft>
                <a:spcPct val="0"/>
              </a:spcAft>
            </a:pPr>
            <a:r>
              <a:rPr lang="en-US" altLang="vi-VN" sz="2398" dirty="0">
                <a:latin typeface="Times New Roman" panose="02020603050405020304" pitchFamily="18" charset="0"/>
                <a:ea typeface="宋体" panose="02010600030101010101" pitchFamily="2" charset="-122"/>
                <a:cs typeface="Times New Roman" panose="02020603050405020304" pitchFamily="18" charset="0"/>
              </a:rPr>
              <a:t>TỔ KHOA HỌC XÃ HỘI</a:t>
            </a:r>
          </a:p>
          <a:p>
            <a:pPr algn="ctr" eaLnBrk="1" fontAlgn="base" hangingPunct="1">
              <a:spcBef>
                <a:spcPct val="0"/>
              </a:spcBef>
              <a:spcAft>
                <a:spcPct val="0"/>
              </a:spcAft>
            </a:pPr>
            <a:endParaRPr lang="en-US" altLang="vi-VN" sz="2398"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a:spLocks noChangeArrowheads="1"/>
          </p:cNvSpPr>
          <p:nvPr/>
        </p:nvSpPr>
        <p:spPr bwMode="auto">
          <a:xfrm>
            <a:off x="4062283" y="1168400"/>
            <a:ext cx="4945440" cy="43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vi-VN" sz="2198" dirty="0">
                <a:latin typeface="Times New Roman" panose="02020603050405020304" pitchFamily="18" charset="0"/>
                <a:ea typeface="宋体" panose="02010600030101010101" pitchFamily="2" charset="-122"/>
                <a:cs typeface="Times New Roman" panose="02020603050405020304" pitchFamily="18" charset="0"/>
              </a:rPr>
              <a:t>NHÓM </a:t>
            </a:r>
            <a:r>
              <a:rPr lang="en-US" altLang="vi-VN" sz="2198" dirty="0" smtClean="0">
                <a:latin typeface="Times New Roman" panose="02020603050405020304" pitchFamily="18" charset="0"/>
                <a:ea typeface="宋体" panose="02010600030101010101" pitchFamily="2" charset="-122"/>
                <a:cs typeface="Times New Roman" panose="02020603050405020304" pitchFamily="18" charset="0"/>
              </a:rPr>
              <a:t>GDCD 6</a:t>
            </a:r>
            <a:endParaRPr lang="en-US" altLang="vi-VN" sz="2198"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AutoShape 10"/>
          <p:cNvSpPr>
            <a:spLocks noChangeArrowheads="1"/>
          </p:cNvSpPr>
          <p:nvPr/>
        </p:nvSpPr>
        <p:spPr bwMode="auto">
          <a:xfrm>
            <a:off x="6635304" y="63634"/>
            <a:ext cx="283398" cy="293031"/>
          </a:xfrm>
          <a:prstGeom prst="irregularSeal2">
            <a:avLst/>
          </a:prstGeom>
          <a:gradFill rotWithShape="1">
            <a:gsLst>
              <a:gs pos="0">
                <a:srgbClr val="FCA2B1">
                  <a:alpha val="87999"/>
                </a:srgbClr>
              </a:gs>
              <a:gs pos="100000">
                <a:srgbClr val="FF0000">
                  <a:alpha val="57999"/>
                </a:srgbClr>
              </a:gs>
            </a:gsLst>
            <a:path path="shape">
              <a:fillToRect l="50000" t="50000" r="50000" b="50000"/>
            </a:path>
          </a:gradFill>
          <a:ln>
            <a:noFill/>
          </a:ln>
          <a:effectLst/>
          <a:extLs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3" name="AutoShape 4"/>
          <p:cNvSpPr>
            <a:spLocks noChangeArrowheads="1"/>
          </p:cNvSpPr>
          <p:nvPr/>
        </p:nvSpPr>
        <p:spPr bwMode="auto">
          <a:xfrm>
            <a:off x="1144096" y="2654093"/>
            <a:ext cx="281754" cy="315191"/>
          </a:xfrm>
          <a:prstGeom prst="irregularSeal1">
            <a:avLst/>
          </a:prstGeom>
          <a:gradFill rotWithShape="1">
            <a:gsLst>
              <a:gs pos="0">
                <a:srgbClr val="FF0066"/>
              </a:gs>
              <a:gs pos="100000">
                <a:srgbClr val="FF0000">
                  <a:alpha val="3998"/>
                </a:srgbClr>
              </a:gs>
            </a:gsLst>
            <a:path path="rect">
              <a:fillToRect r="100000" b="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5" name="WordArt 11"/>
          <p:cNvSpPr>
            <a:spLocks noChangeArrowheads="1" noChangeShapeType="1" noTextEdit="1"/>
          </p:cNvSpPr>
          <p:nvPr/>
        </p:nvSpPr>
        <p:spPr bwMode="auto">
          <a:xfrm>
            <a:off x="1957052" y="1800746"/>
            <a:ext cx="9239984" cy="2207756"/>
          </a:xfrm>
          <a:prstGeom prst="rect">
            <a:avLst/>
          </a:prstGeom>
        </p:spPr>
        <p:txBody>
          <a:bodyPr wrap="none" fromWordArt="1">
            <a:prstTxWarp prst="textWave1">
              <a:avLst>
                <a:gd name="adj1" fmla="val 13005"/>
                <a:gd name="adj2" fmla="val 0"/>
              </a:avLst>
            </a:prstTxWarp>
            <a:scene3d>
              <a:camera prst="legacyObliqueRight"/>
              <a:lightRig rig="legacyHarsh3" dir="t"/>
            </a:scene3d>
            <a:sp3d extrusionH="100000" prstMaterial="legacyMatte">
              <a:extrusionClr>
                <a:srgbClr val="663300"/>
              </a:extrusionClr>
              <a:contourClr>
                <a:srgbClr val="FFFF00"/>
              </a:contourClr>
            </a:sp3d>
          </a:bodyPr>
          <a:lstStyle/>
          <a:p>
            <a:pPr algn="ctr" eaLnBrk="0" fontAlgn="base" hangingPunct="0">
              <a:spcBef>
                <a:spcPct val="0"/>
              </a:spcBef>
              <a:spcAft>
                <a:spcPct val="0"/>
              </a:spcAft>
            </a:pPr>
            <a:r>
              <a:rPr lang="en-US" sz="3597" kern="10" dirty="0">
                <a:ln w="9525">
                  <a:round/>
                  <a:headEnd/>
                  <a:tailEnd/>
                </a:ln>
                <a:gradFill rotWithShape="1">
                  <a:gsLst>
                    <a:gs pos="0">
                      <a:srgbClr val="FFFF00"/>
                    </a:gs>
                    <a:gs pos="100000">
                      <a:srgbClr val="FF3300"/>
                    </a:gs>
                  </a:gsLst>
                  <a:path path="rect">
                    <a:fillToRect l="50000" t="50000" r="50000" b="50000"/>
                  </a:path>
                </a:gradFill>
                <a:latin typeface="Segoe Script" pitchFamily="34" charset="0"/>
                <a:cs typeface="#9Slide03 Arima Madurai Black" panose="00000A00000000000000" pitchFamily="2" charset="0"/>
              </a:rPr>
              <a:t>CHÀO MỪNG CÁC EM ĐẾN VỚI TIẾT HỌC NGÀY HÔM NAY</a:t>
            </a:r>
          </a:p>
        </p:txBody>
      </p:sp>
      <p:pic>
        <p:nvPicPr>
          <p:cNvPr id="42" name="Shape 1"/>
          <p:cNvPicPr/>
          <p:nvPr/>
        </p:nvPicPr>
        <p:blipFill>
          <a:blip r:embed="rId3"/>
          <a:stretch/>
        </p:blipFill>
        <p:spPr>
          <a:xfrm>
            <a:off x="0" y="21916"/>
            <a:ext cx="1158240" cy="1048385"/>
          </a:xfrm>
          <a:prstGeom prst="rect">
            <a:avLst/>
          </a:prstGeom>
          <a:noFill/>
          <a:ln>
            <a:noFill/>
          </a:ln>
        </p:spPr>
      </p:pic>
      <p:sp>
        <p:nvSpPr>
          <p:cNvPr id="43" name="Rectangle 1"/>
          <p:cNvSpPr>
            <a:spLocks noChangeArrowheads="1"/>
          </p:cNvSpPr>
          <p:nvPr/>
        </p:nvSpPr>
        <p:spPr bwMode="auto">
          <a:xfrm>
            <a:off x="4328448" y="4721728"/>
            <a:ext cx="4867651"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3000" b="1" smtClean="0">
                <a:solidFill>
                  <a:srgbClr val="FF0000"/>
                </a:solidFill>
                <a:latin typeface="Tahoma" pitchFamily="34" charset="0"/>
                <a:ea typeface="Tahoma" pitchFamily="34" charset="0"/>
                <a:cs typeface="Tahoma" pitchFamily="34" charset="0"/>
                <a:sym typeface="Wingdings" pitchFamily="2" charset="2"/>
              </a:rPr>
              <a:t>GV: Lưu Thị Diệp</a:t>
            </a:r>
            <a:endParaRPr lang="en-US" sz="3000" dirty="0" smtClean="0">
              <a:solidFill>
                <a:srgbClr val="FF0000"/>
              </a:solidFill>
              <a:latin typeface="Tahoma" pitchFamily="34" charset="0"/>
              <a:ea typeface="Tahoma" pitchFamily="34" charset="0"/>
              <a:cs typeface="Tahoma" pitchFamily="34" charset="0"/>
            </a:endParaRPr>
          </a:p>
        </p:txBody>
      </p:sp>
      <p:sp>
        <p:nvSpPr>
          <p:cNvPr id="2" name="Date Placeholder 1"/>
          <p:cNvSpPr>
            <a:spLocks noGrp="1"/>
          </p:cNvSpPr>
          <p:nvPr>
            <p:ph type="dt" sz="half" idx="10"/>
          </p:nvPr>
        </p:nvSpPr>
        <p:spPr/>
        <p:txBody>
          <a:bodyPr/>
          <a:lstStyle/>
          <a:p>
            <a:fld id="{7E408892-833E-49FA-B755-D13818FD9E7C}" type="datetime11">
              <a:rPr lang="en-IN" smtClean="0">
                <a:solidFill>
                  <a:prstClr val="black">
                    <a:tint val="75000"/>
                  </a:prstClr>
                </a:solidFill>
              </a:rPr>
              <a:t>13:56:56</a:t>
            </a:fld>
            <a:endParaRPr lang="en-US">
              <a:solidFill>
                <a:prstClr val="black">
                  <a:tint val="75000"/>
                </a:prstClr>
              </a:solidFill>
            </a:endParaRPr>
          </a:p>
        </p:txBody>
      </p:sp>
      <p:sp>
        <p:nvSpPr>
          <p:cNvPr id="3" name="Slide Number Placeholder 2"/>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1</a:t>
            </a:fld>
            <a:endParaRPr lang="en-US" altLang="en-US">
              <a:solidFill>
                <a:prstClr val="black">
                  <a:tint val="75000"/>
                </a:prstClr>
              </a:solidFill>
            </a:endParaRPr>
          </a:p>
        </p:txBody>
      </p:sp>
    </p:spTree>
    <p:extLst>
      <p:ext uri="{BB962C8B-B14F-4D97-AF65-F5344CB8AC3E}">
        <p14:creationId xmlns:p14="http://schemas.microsoft.com/office/powerpoint/2010/main" val="438334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smtClean="0">
                <a:solidFill>
                  <a:srgbClr val="0000FF"/>
                </a:solidFill>
                <a:latin typeface="Tahoma" pitchFamily="34" charset="0"/>
                <a:ea typeface="Tahoma" pitchFamily="34" charset="0"/>
                <a:cs typeface="Tahoma" pitchFamily="34" charset="0"/>
              </a:rPr>
              <a:t>1</a:t>
            </a:r>
            <a:r>
              <a:rPr lang="en-US" b="1" smtClean="0">
                <a:solidFill>
                  <a:srgbClr val="0000FF"/>
                </a:solidFill>
                <a:latin typeface="Tahoma" pitchFamily="34" charset="0"/>
                <a:ea typeface="Tahoma" pitchFamily="34" charset="0"/>
                <a:cs typeface="Tahoma" pitchFamily="34" charset="0"/>
              </a:rPr>
              <a:t>. Nh</a:t>
            </a:r>
            <a:r>
              <a:rPr lang="vi-VN" b="1" smtClean="0">
                <a:solidFill>
                  <a:srgbClr val="0000FF"/>
                </a:solidFill>
                <a:latin typeface="Tahoma" pitchFamily="34" charset="0"/>
                <a:ea typeface="Tahoma" pitchFamily="34" charset="0"/>
                <a:cs typeface="Tahoma" pitchFamily="34" charset="0"/>
              </a:rPr>
              <a:t>ận biết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5" name="Date Placeholder 4"/>
          <p:cNvSpPr>
            <a:spLocks noGrp="1"/>
          </p:cNvSpPr>
          <p:nvPr>
            <p:ph type="dt" sz="half" idx="10"/>
          </p:nvPr>
        </p:nvSpPr>
        <p:spPr/>
        <p:txBody>
          <a:bodyPr/>
          <a:lstStyle/>
          <a:p>
            <a:fld id="{63D82AA5-9B67-482A-A1B8-B535DA5B9158}" type="datetime11">
              <a:rPr lang="en-IN" smtClean="0">
                <a:solidFill>
                  <a:prstClr val="black">
                    <a:tint val="75000"/>
                  </a:prstClr>
                </a:solidFill>
              </a:rPr>
              <a:t>13:57:02</a:t>
            </a:fld>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2D0CD454-69CB-4647-AC93-5608A9603E22}" type="slidenum">
              <a:rPr lang="en-IN" smtClean="0">
                <a:solidFill>
                  <a:prstClr val="black">
                    <a:tint val="75000"/>
                  </a:prstClr>
                </a:solidFill>
              </a:rPr>
              <a:pPr/>
              <a:t>10</a:t>
            </a:fld>
            <a:endParaRPr lang="en-IN">
              <a:solidFill>
                <a:prstClr val="black">
                  <a:tint val="75000"/>
                </a:prstClr>
              </a:solidFill>
            </a:endParaRPr>
          </a:p>
        </p:txBody>
      </p:sp>
      <p:sp>
        <p:nvSpPr>
          <p:cNvPr id="3" name="AutoShape 2" descr="Mưa đá ở Nghệ An: Hiện tượng giông nhiệt vào thời điểm giao mùa | Xã hội |  Báo Nghệ An điện tử"/>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4" name="AutoShape 4" descr="Mưa đá ở Nghệ An: Hiện tượng giông nhiệt vào thời điểm giao mùa | Xã hội |  Báo Nghệ An điện tử"/>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2054" name="Picture 6" descr="Mưa đá ở Nghệ An: Hiện tượng giông nhiệt vào thời điểm giao mùa | Xã hội |  Báo Nghệ An điện tử"/>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294" y="1488979"/>
            <a:ext cx="5526346" cy="466725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rận lốc xoáy khủng khiếp làm 21 người thương vong ở Vĩnh Phúc hình thành thế nào? -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975" y="1488980"/>
            <a:ext cx="5862744" cy="46672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80252" y="6297767"/>
            <a:ext cx="3720539" cy="369332"/>
          </a:xfrm>
          <a:prstGeom prst="rect">
            <a:avLst/>
          </a:prstGeom>
          <a:solidFill>
            <a:srgbClr val="FFFF00"/>
          </a:solidFill>
        </p:spPr>
        <p:txBody>
          <a:bodyPr wrap="square" rtlCol="0">
            <a:spAutoFit/>
          </a:bodyPr>
          <a:lstStyle/>
          <a:p>
            <a:pPr algn="ctr"/>
            <a:r>
              <a:rPr lang="en-US" smtClean="0"/>
              <a:t>Lốc xoáy ở Vĩnh Phúc</a:t>
            </a:r>
            <a:endParaRPr lang="vi-VN"/>
          </a:p>
        </p:txBody>
      </p:sp>
      <p:sp>
        <p:nvSpPr>
          <p:cNvPr id="16" name="TextBox 15"/>
          <p:cNvSpPr txBox="1"/>
          <p:nvPr/>
        </p:nvSpPr>
        <p:spPr>
          <a:xfrm>
            <a:off x="7229197" y="6297767"/>
            <a:ext cx="3720539" cy="369332"/>
          </a:xfrm>
          <a:prstGeom prst="rect">
            <a:avLst/>
          </a:prstGeom>
          <a:solidFill>
            <a:srgbClr val="FFFF00"/>
          </a:solidFill>
        </p:spPr>
        <p:txBody>
          <a:bodyPr wrap="square" rtlCol="0">
            <a:spAutoFit/>
          </a:bodyPr>
          <a:lstStyle/>
          <a:p>
            <a:pPr algn="ctr"/>
            <a:r>
              <a:rPr lang="en-US" smtClean="0"/>
              <a:t>Mưa đá ở Nghệ An</a:t>
            </a:r>
            <a:endParaRPr lang="vi-VN"/>
          </a:p>
        </p:txBody>
      </p:sp>
    </p:spTree>
    <p:extLst>
      <p:ext uri="{BB962C8B-B14F-4D97-AF65-F5344CB8AC3E}">
        <p14:creationId xmlns:p14="http://schemas.microsoft.com/office/powerpoint/2010/main" val="26400651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76916" y="624234"/>
            <a:ext cx="10174557" cy="5604731"/>
            <a:chOff x="676916" y="624234"/>
            <a:chExt cx="10174557" cy="5604731"/>
          </a:xfrm>
        </p:grpSpPr>
        <p:pic>
          <p:nvPicPr>
            <p:cNvPr id="6" name="Picture 5">
              <a:extLst>
                <a:ext uri="{FF2B5EF4-FFF2-40B4-BE49-F238E27FC236}">
                  <a16:creationId xmlns="" xmlns:a16="http://schemas.microsoft.com/office/drawing/2014/main" id="{D0BB1765-7606-44FC-8D0A-725A20694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6" y="624234"/>
              <a:ext cx="5064981" cy="5604731"/>
            </a:xfrm>
            <a:prstGeom prst="rect">
              <a:avLst/>
            </a:prstGeom>
          </p:spPr>
        </p:pic>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l="6453" t="2155" r="6544" b="13266"/>
            <a:stretch>
              <a:fillRect/>
            </a:stretch>
          </p:blipFill>
          <p:spPr bwMode="auto">
            <a:xfrm>
              <a:off x="834887" y="879342"/>
              <a:ext cx="10016586" cy="4595667"/>
            </a:xfrm>
            <a:prstGeom prst="rect">
              <a:avLst/>
            </a:prstGeom>
            <a:blipFill>
              <a:blip r:embed="rId4">
                <a:alphaModFix amt="1000"/>
              </a:blip>
              <a:stretch>
                <a:fillRect/>
              </a:stretch>
            </a:blipFill>
            <a:ln>
              <a:noFill/>
            </a:ln>
            <a:extLst/>
          </p:spPr>
        </p:pic>
      </p:grpSp>
      <p:sp>
        <p:nvSpPr>
          <p:cNvPr id="11" name="Rectangle 10"/>
          <p:cNvSpPr/>
          <p:nvPr/>
        </p:nvSpPr>
        <p:spPr>
          <a:xfrm>
            <a:off x="2988860" y="2704490"/>
            <a:ext cx="6152195" cy="1083374"/>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sz="2800" b="1" dirty="0">
                <a:solidFill>
                  <a:srgbClr val="0000FF"/>
                </a:solidFill>
                <a:latin typeface="Tahoma" pitchFamily="34" charset="0"/>
                <a:ea typeface="Tahoma" pitchFamily="34" charset="0"/>
                <a:cs typeface="Tahoma" pitchFamily="34" charset="0"/>
              </a:rPr>
              <a:t>2</a:t>
            </a:r>
            <a:r>
              <a:rPr lang="en-US" sz="2800" b="1" smtClean="0">
                <a:solidFill>
                  <a:srgbClr val="0000FF"/>
                </a:solidFill>
                <a:latin typeface="Tahoma" pitchFamily="34" charset="0"/>
                <a:ea typeface="Tahoma" pitchFamily="34" charset="0"/>
                <a:cs typeface="Tahoma" pitchFamily="34" charset="0"/>
              </a:rPr>
              <a:t>. H</a:t>
            </a:r>
            <a:r>
              <a:rPr lang="vi-VN" sz="2800"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sz="2800" b="1" dirty="0" smtClean="0">
              <a:solidFill>
                <a:srgbClr val="0000FF"/>
              </a:solidFill>
              <a:latin typeface="Tahoma" pitchFamily="34" charset="0"/>
              <a:ea typeface="Tahoma" pitchFamily="34" charset="0"/>
              <a:cs typeface="Tahoma" pitchFamily="34" charset="0"/>
            </a:endParaRPr>
          </a:p>
        </p:txBody>
      </p:sp>
      <p:pic>
        <p:nvPicPr>
          <p:cNvPr id="14" name="Shape 1"/>
          <p:cNvPicPr/>
          <p:nvPr/>
        </p:nvPicPr>
        <p:blipFill>
          <a:blip r:embed="rId5"/>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3488427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a:solidFill>
                  <a:srgbClr val="0000FF"/>
                </a:solidFill>
                <a:latin typeface="Tahoma" pitchFamily="34" charset="0"/>
                <a:ea typeface="Tahoma" pitchFamily="34" charset="0"/>
                <a:cs typeface="Tahoma" pitchFamily="34" charset="0"/>
              </a:rPr>
              <a:t>2</a:t>
            </a:r>
            <a:r>
              <a:rPr lang="en-US" b="1" smtClean="0">
                <a:solidFill>
                  <a:srgbClr val="0000FF"/>
                </a:solidFill>
                <a:latin typeface="Tahoma" pitchFamily="34" charset="0"/>
                <a:ea typeface="Tahoma" pitchFamily="34" charset="0"/>
                <a:cs typeface="Tahoma" pitchFamily="34" charset="0"/>
              </a:rPr>
              <a:t>. H</a:t>
            </a:r>
            <a:r>
              <a:rPr lang="vi-VN"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4" name="Rectangle 3"/>
          <p:cNvSpPr/>
          <p:nvPr/>
        </p:nvSpPr>
        <p:spPr>
          <a:xfrm>
            <a:off x="1328388" y="1268195"/>
            <a:ext cx="6096000" cy="369332"/>
          </a:xfrm>
          <a:prstGeom prst="rect">
            <a:avLst/>
          </a:prstGeom>
        </p:spPr>
        <p:txBody>
          <a:bodyPr>
            <a:spAutoFit/>
          </a:bodyPr>
          <a:lstStyle/>
          <a:p>
            <a:r>
              <a:rPr lang="vi-VN" smtClean="0">
                <a:latin typeface="Tahoma" pitchFamily="34" charset="0"/>
                <a:ea typeface="Tahoma" pitchFamily="34" charset="0"/>
                <a:cs typeface="Tahoma" pitchFamily="34" charset="0"/>
              </a:rPr>
              <a:t>Đọc thông tin, Quan </a:t>
            </a:r>
            <a:r>
              <a:rPr lang="vi-VN">
                <a:latin typeface="Tahoma" pitchFamily="34" charset="0"/>
                <a:ea typeface="Tahoma" pitchFamily="34" charset="0"/>
                <a:cs typeface="Tahoma" pitchFamily="34" charset="0"/>
              </a:rPr>
              <a:t>sát </a:t>
            </a:r>
            <a:r>
              <a:rPr lang="vi-VN" smtClean="0">
                <a:latin typeface="Tahoma" pitchFamily="34" charset="0"/>
                <a:ea typeface="Tahoma" pitchFamily="34" charset="0"/>
                <a:cs typeface="Tahoma" pitchFamily="34" charset="0"/>
              </a:rPr>
              <a:t>ảnh </a:t>
            </a:r>
            <a:r>
              <a:rPr lang="vi-VN">
                <a:latin typeface="Tahoma" pitchFamily="34" charset="0"/>
                <a:ea typeface="Tahoma" pitchFamily="34" charset="0"/>
                <a:cs typeface="Tahoma" pitchFamily="34" charset="0"/>
              </a:rPr>
              <a:t>và trả lời câu hỏi</a:t>
            </a:r>
            <a:r>
              <a:rPr lang="vi-VN" smtClean="0">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p:txBody>
      </p:sp>
      <p:pic>
        <p:nvPicPr>
          <p:cNvPr id="5122" name="Picture 2" descr="Giải GDCD 6 Bài 8 Cánh Diều: Ứng phó với các tình huống nguy hiểm từ thiên nhiên ảnh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7290" y="3960437"/>
            <a:ext cx="8325134" cy="263144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23650" y="1701134"/>
            <a:ext cx="10789229" cy="2246769"/>
          </a:xfrm>
          <a:prstGeom prst="rect">
            <a:avLst/>
          </a:prstGeom>
          <a:solidFill>
            <a:schemeClr val="accent5">
              <a:lumMod val="40000"/>
              <a:lumOff val="60000"/>
            </a:schemeClr>
          </a:solidFill>
        </p:spPr>
        <p:txBody>
          <a:bodyPr wrap="square">
            <a:spAutoFit/>
          </a:bodyPr>
          <a:lstStyle/>
          <a:p>
            <a:pPr algn="ctr"/>
            <a:r>
              <a:rPr lang="vi-VN" sz="2000" b="1">
                <a:latin typeface="Tahoma" pitchFamily="34" charset="0"/>
                <a:ea typeface="Tahoma" pitchFamily="34" charset="0"/>
                <a:cs typeface="Tahoma" pitchFamily="34" charset="0"/>
              </a:rPr>
              <a:t>CƠN BÃO SỐ 5</a:t>
            </a:r>
          </a:p>
          <a:p>
            <a:pPr algn="just"/>
            <a:r>
              <a:rPr lang="vi-VN" sz="2000">
                <a:latin typeface="Tahoma" pitchFamily="34" charset="0"/>
                <a:ea typeface="Tahoma" pitchFamily="34" charset="0"/>
                <a:cs typeface="Tahoma" pitchFamily="34" charset="0"/>
              </a:rPr>
              <a:t>Sáng ngày </a:t>
            </a:r>
            <a:r>
              <a:rPr lang="vi-VN" sz="2000" smtClean="0">
                <a:latin typeface="Tahoma" pitchFamily="34" charset="0"/>
                <a:ea typeface="Tahoma" pitchFamily="34" charset="0"/>
                <a:cs typeface="Tahoma" pitchFamily="34" charset="0"/>
              </a:rPr>
              <a:t>18/9/2020</a:t>
            </a:r>
            <a:r>
              <a:rPr lang="vi-VN" sz="2000">
                <a:latin typeface="Tahoma" pitchFamily="34" charset="0"/>
                <a:ea typeface="Tahoma" pitchFamily="34" charset="0"/>
                <a:cs typeface="Tahoma" pitchFamily="34" charset="0"/>
              </a:rPr>
              <a:t>, cơn bão số 5 mang tên Noul, mạnh cấp 10, giật cấp 12 đã đổ bộ vào các tỉnh miền Trung nước ta, gây ra </a:t>
            </a:r>
            <a:r>
              <a:rPr lang="vi-VN" sz="2000" smtClean="0">
                <a:latin typeface="Tahoma" pitchFamily="34" charset="0"/>
                <a:ea typeface="Tahoma" pitchFamily="34" charset="0"/>
                <a:cs typeface="Tahoma" pitchFamily="34" charset="0"/>
              </a:rPr>
              <a:t>những </a:t>
            </a:r>
            <a:r>
              <a:rPr lang="vi-VN" sz="2000">
                <a:latin typeface="Tahoma" pitchFamily="34" charset="0"/>
                <a:ea typeface="Tahoma" pitchFamily="34" charset="0"/>
                <a:cs typeface="Tahoma" pitchFamily="34" charset="0"/>
              </a:rPr>
              <a:t>thiệt hại nặng nề cho các tỉnh từ Hà Tĩnh đến Quảng Nam. Do ảnh hưởng của bão, rất nhiều căn nhà bị sập; hàng trăm điểm trường học bị ngập, bị tốc mái phòng học, sập hàng rào, hư hỏng thiết bị dạy học; hàng chục nghìn héc-ta lúa bị ngập nặng; nhiều cột điện bị gãy đổ; nhiều tuyến đường, khu dân cư bị ngập nặng trong nước</a:t>
            </a:r>
            <a:r>
              <a:rPr lang="vi-VN" sz="2000" smtClean="0">
                <a:latin typeface="Tahoma" pitchFamily="34" charset="0"/>
                <a:ea typeface="Tahoma" pitchFamily="34" charset="0"/>
                <a:cs typeface="Tahoma" pitchFamily="34" charset="0"/>
              </a:rPr>
              <a:t>.</a:t>
            </a:r>
            <a:endParaRPr lang="vi-VN" sz="2000">
              <a:latin typeface="Tahoma" pitchFamily="34" charset="0"/>
              <a:ea typeface="Tahoma" pitchFamily="34" charset="0"/>
              <a:cs typeface="Tahoma" pitchFamily="34" charset="0"/>
            </a:endParaRPr>
          </a:p>
        </p:txBody>
      </p:sp>
      <p:sp>
        <p:nvSpPr>
          <p:cNvPr id="8" name="Date Placeholder 7"/>
          <p:cNvSpPr>
            <a:spLocks noGrp="1"/>
          </p:cNvSpPr>
          <p:nvPr>
            <p:ph type="dt" sz="half" idx="10"/>
          </p:nvPr>
        </p:nvSpPr>
        <p:spPr/>
        <p:txBody>
          <a:bodyPr/>
          <a:lstStyle/>
          <a:p>
            <a:fld id="{3D40DDC0-3127-4F85-809E-034BE175F6C6}" type="datetime11">
              <a:rPr lang="en-IN" smtClean="0">
                <a:solidFill>
                  <a:prstClr val="black">
                    <a:tint val="75000"/>
                  </a:prstClr>
                </a:solidFill>
              </a:rPr>
              <a:t>13:57:02</a:t>
            </a:fld>
            <a:endParaRPr lang="en-IN">
              <a:solidFill>
                <a:prstClr val="black">
                  <a:tint val="75000"/>
                </a:prstClr>
              </a:solidFill>
            </a:endParaRPr>
          </a:p>
        </p:txBody>
      </p:sp>
      <p:sp>
        <p:nvSpPr>
          <p:cNvPr id="11" name="Slide Number Placeholder 10"/>
          <p:cNvSpPr>
            <a:spLocks noGrp="1"/>
          </p:cNvSpPr>
          <p:nvPr>
            <p:ph type="sldNum" sz="quarter" idx="12"/>
          </p:nvPr>
        </p:nvSpPr>
        <p:spPr/>
        <p:txBody>
          <a:bodyPr/>
          <a:lstStyle/>
          <a:p>
            <a:fld id="{2D0CD454-69CB-4647-AC93-5608A9603E22}" type="slidenum">
              <a:rPr lang="en-IN" smtClean="0">
                <a:solidFill>
                  <a:prstClr val="black">
                    <a:tint val="75000"/>
                  </a:prstClr>
                </a:solidFill>
              </a:rPr>
              <a:pPr/>
              <a:t>12</a:t>
            </a:fld>
            <a:endParaRPr lang="en-IN">
              <a:solidFill>
                <a:prstClr val="black">
                  <a:tint val="75000"/>
                </a:prstClr>
              </a:solidFill>
            </a:endParaRPr>
          </a:p>
        </p:txBody>
      </p:sp>
    </p:spTree>
    <p:extLst>
      <p:ext uri="{BB962C8B-B14F-4D97-AF65-F5344CB8AC3E}">
        <p14:creationId xmlns:p14="http://schemas.microsoft.com/office/powerpoint/2010/main" val="24407680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Thiệt hại do bão số 5: 1 người chết, 29 người bị thương | Tin tức mới nhất  24h - Đọc Báo Lao Động online - Laodong.v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5" name="AutoShape 4" descr="Thiệt hại do bão số 5: 1 người chết, 29 người bị thương | Tin tức mới nhất  24h - Đọc Báo Lao Động online - Laodong.v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10" name="Shape 1"/>
          <p:cNvPicPr/>
          <p:nvPr/>
        </p:nvPicPr>
        <p:blipFill>
          <a:blip r:embed="rId4"/>
          <a:stretch/>
        </p:blipFill>
        <p:spPr>
          <a:xfrm>
            <a:off x="11177516" y="0"/>
            <a:ext cx="1014484" cy="1008774"/>
          </a:xfrm>
          <a:prstGeom prst="rect">
            <a:avLst/>
          </a:prstGeom>
          <a:noFill/>
          <a:ln>
            <a:noFill/>
          </a:ln>
        </p:spPr>
      </p:pic>
      <p:sp>
        <p:nvSpPr>
          <p:cNvPr id="3" name="Date Placeholder 2"/>
          <p:cNvSpPr>
            <a:spLocks noGrp="1"/>
          </p:cNvSpPr>
          <p:nvPr>
            <p:ph type="dt" sz="half" idx="10"/>
          </p:nvPr>
        </p:nvSpPr>
        <p:spPr/>
        <p:txBody>
          <a:bodyPr/>
          <a:lstStyle/>
          <a:p>
            <a:fld id="{453CCDA2-FF09-4339-90FB-00EFEB8B1BAF}" type="datetime11">
              <a:rPr lang="en-IN" smtClean="0">
                <a:solidFill>
                  <a:prstClr val="black">
                    <a:tint val="75000"/>
                  </a:prstClr>
                </a:solidFill>
              </a:rPr>
              <a:t>13:57:02</a:t>
            </a:fld>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2D0CD454-69CB-4647-AC93-5608A9603E22}" type="slidenum">
              <a:rPr lang="en-IN" smtClean="0">
                <a:solidFill>
                  <a:prstClr val="black">
                    <a:tint val="75000"/>
                  </a:prstClr>
                </a:solidFill>
              </a:rPr>
              <a:pPr/>
              <a:t>13</a:t>
            </a:fld>
            <a:endParaRPr lang="en-IN">
              <a:solidFill>
                <a:prstClr val="black">
                  <a:tint val="75000"/>
                </a:prstClr>
              </a:solidFill>
            </a:endParaRPr>
          </a:p>
        </p:txBody>
      </p:sp>
      <p:sp>
        <p:nvSpPr>
          <p:cNvPr id="9" name="Rectangle 8"/>
          <p:cNvSpPr>
            <a:spLocks noChangeArrowheads="1"/>
          </p:cNvSpPr>
          <p:nvPr/>
        </p:nvSpPr>
        <p:spPr bwMode="auto">
          <a:xfrm>
            <a:off x="101051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1" name="Rectangle 189"/>
          <p:cNvSpPr>
            <a:spLocks noChangeArrowheads="1"/>
          </p:cNvSpPr>
          <p:nvPr/>
        </p:nvSpPr>
        <p:spPr bwMode="auto">
          <a:xfrm>
            <a:off x="186199" y="486744"/>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12" name="Rectangle 11"/>
          <p:cNvSpPr/>
          <p:nvPr/>
        </p:nvSpPr>
        <p:spPr>
          <a:xfrm>
            <a:off x="799946" y="859620"/>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a:solidFill>
                  <a:srgbClr val="0000FF"/>
                </a:solidFill>
                <a:latin typeface="Tahoma" pitchFamily="34" charset="0"/>
                <a:ea typeface="Tahoma" pitchFamily="34" charset="0"/>
                <a:cs typeface="Tahoma" pitchFamily="34" charset="0"/>
              </a:rPr>
              <a:t>2</a:t>
            </a:r>
            <a:r>
              <a:rPr lang="en-US" b="1" smtClean="0">
                <a:solidFill>
                  <a:srgbClr val="0000FF"/>
                </a:solidFill>
                <a:latin typeface="Tahoma" pitchFamily="34" charset="0"/>
                <a:ea typeface="Tahoma" pitchFamily="34" charset="0"/>
                <a:cs typeface="Tahoma" pitchFamily="34" charset="0"/>
              </a:rPr>
              <a:t>. H</a:t>
            </a:r>
            <a:r>
              <a:rPr lang="vi-VN"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pic>
        <p:nvPicPr>
          <p:cNvPr id="6" name="cap-nhat-thiet-hai-do-bao-so-5-6-nguoi-tu-vong-112-nguoi-bi-thuong-vtc-now-_1_.mpe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6200" y="1309138"/>
            <a:ext cx="11877010" cy="5143177"/>
          </a:xfrm>
          <a:prstGeom prst="rect">
            <a:avLst/>
          </a:prstGeom>
        </p:spPr>
      </p:pic>
    </p:spTree>
    <p:extLst>
      <p:ext uri="{BB962C8B-B14F-4D97-AF65-F5344CB8AC3E}">
        <p14:creationId xmlns:p14="http://schemas.microsoft.com/office/powerpoint/2010/main" val="9230779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4"/>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101051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a:solidFill>
                  <a:srgbClr val="0000FF"/>
                </a:solidFill>
                <a:latin typeface="Tahoma" pitchFamily="34" charset="0"/>
                <a:ea typeface="Tahoma" pitchFamily="34" charset="0"/>
                <a:cs typeface="Tahoma" pitchFamily="34" charset="0"/>
              </a:rPr>
              <a:t>2</a:t>
            </a:r>
            <a:r>
              <a:rPr lang="en-US" b="1" smtClean="0">
                <a:solidFill>
                  <a:srgbClr val="0000FF"/>
                </a:solidFill>
                <a:latin typeface="Tahoma" pitchFamily="34" charset="0"/>
                <a:ea typeface="Tahoma" pitchFamily="34" charset="0"/>
                <a:cs typeface="Tahoma" pitchFamily="34" charset="0"/>
              </a:rPr>
              <a:t>. H</a:t>
            </a:r>
            <a:r>
              <a:rPr lang="vi-VN"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265437430"/>
              </p:ext>
            </p:extLst>
          </p:nvPr>
        </p:nvGraphicFramePr>
        <p:xfrm>
          <a:off x="395786" y="1637528"/>
          <a:ext cx="11456854" cy="5057957"/>
        </p:xfrm>
        <a:graphic>
          <a:graphicData uri="http://schemas.openxmlformats.org/drawingml/2006/table">
            <a:tbl>
              <a:tblPr firstRow="1" firstCol="1" bandRow="1">
                <a:tableStyleId>{5C22544A-7EE6-4342-B048-85BDC9FD1C3A}</a:tableStyleId>
              </a:tblPr>
              <a:tblGrid>
                <a:gridCol w="11456854"/>
              </a:tblGrid>
              <a:tr h="1364983">
                <a:tc>
                  <a:txBody>
                    <a:bodyPr/>
                    <a:lstStyle/>
                    <a:p>
                      <a:pPr marL="0" indent="0" algn="ctr">
                        <a:lnSpc>
                          <a:spcPct val="100000"/>
                        </a:lnSpc>
                        <a:spcAft>
                          <a:spcPts val="0"/>
                        </a:spcAft>
                      </a:pPr>
                      <a:r>
                        <a:rPr lang="en-US" sz="1800" u="sng">
                          <a:solidFill>
                            <a:srgbClr val="FF0000"/>
                          </a:solidFill>
                          <a:effectLst/>
                          <a:latin typeface="Tahoma" pitchFamily="34" charset="0"/>
                          <a:ea typeface="Tahoma" pitchFamily="34" charset="0"/>
                          <a:cs typeface="Tahoma" pitchFamily="34" charset="0"/>
                        </a:rPr>
                        <a:t>Phiếu Bài </a:t>
                      </a:r>
                      <a:r>
                        <a:rPr lang="en-US" sz="1800" u="sng" smtClean="0">
                          <a:solidFill>
                            <a:srgbClr val="FF0000"/>
                          </a:solidFill>
                          <a:effectLst/>
                          <a:latin typeface="Tahoma" pitchFamily="34" charset="0"/>
                          <a:ea typeface="Tahoma" pitchFamily="34" charset="0"/>
                          <a:cs typeface="Tahoma" pitchFamily="34" charset="0"/>
                        </a:rPr>
                        <a:t>tập</a:t>
                      </a:r>
                      <a:endParaRPr lang="vi-VN" sz="1800" u="sng" smtClean="0">
                        <a:solidFill>
                          <a:srgbClr val="FF0000"/>
                        </a:solidFill>
                        <a:effectLst/>
                        <a:latin typeface="Tahoma" pitchFamily="34" charset="0"/>
                        <a:ea typeface="Tahoma" pitchFamily="34" charset="0"/>
                        <a:cs typeface="Tahoma" pitchFamily="34" charset="0"/>
                      </a:endParaRPr>
                    </a:p>
                    <a:p>
                      <a:pPr marL="0" indent="0" algn="ctr">
                        <a:lnSpc>
                          <a:spcPct val="100000"/>
                        </a:lnSpc>
                        <a:spcAft>
                          <a:spcPts val="0"/>
                        </a:spcAft>
                      </a:pPr>
                      <a:endParaRPr lang="vi-VN" sz="1800">
                        <a:solidFill>
                          <a:schemeClr val="tx1"/>
                        </a:solidFill>
                        <a:effectLst/>
                        <a:latin typeface="Tahoma" pitchFamily="34" charset="0"/>
                        <a:ea typeface="Tahoma" pitchFamily="34" charset="0"/>
                        <a:cs typeface="Tahoma" pitchFamily="34" charset="0"/>
                      </a:endParaRPr>
                    </a:p>
                    <a:p>
                      <a:pPr marL="0" lvl="0" indent="0">
                        <a:lnSpc>
                          <a:spcPct val="100000"/>
                        </a:lnSpc>
                        <a:spcAft>
                          <a:spcPts val="0"/>
                        </a:spcAft>
                        <a:buFont typeface="+mj-lt"/>
                        <a:buAutoNum type="alphaLcParenR"/>
                      </a:pPr>
                      <a:r>
                        <a:rPr lang="vi-VN" sz="1800" smtClean="0">
                          <a:solidFill>
                            <a:schemeClr val="tx1"/>
                          </a:solidFill>
                          <a:effectLst/>
                          <a:latin typeface="Tahoma" pitchFamily="34" charset="0"/>
                          <a:ea typeface="Tahoma" pitchFamily="34" charset="0"/>
                          <a:cs typeface="Tahoma" pitchFamily="34" charset="0"/>
                        </a:rPr>
                        <a:t> </a:t>
                      </a:r>
                      <a:r>
                        <a:rPr lang="en-US" sz="1800" smtClean="0">
                          <a:solidFill>
                            <a:schemeClr val="tx1"/>
                          </a:solidFill>
                          <a:effectLst/>
                          <a:latin typeface="Tahoma" pitchFamily="34" charset="0"/>
                          <a:ea typeface="Tahoma" pitchFamily="34" charset="0"/>
                          <a:cs typeface="Tahoma" pitchFamily="34" charset="0"/>
                        </a:rPr>
                        <a:t>Thông </a:t>
                      </a:r>
                      <a:r>
                        <a:rPr lang="en-US" sz="1800">
                          <a:solidFill>
                            <a:schemeClr val="tx1"/>
                          </a:solidFill>
                          <a:effectLst/>
                          <a:latin typeface="Tahoma" pitchFamily="34" charset="0"/>
                          <a:ea typeface="Tahoma" pitchFamily="34" charset="0"/>
                          <a:cs typeface="Tahoma" pitchFamily="34" charset="0"/>
                        </a:rPr>
                        <a:t>tin và các bức ảnh trên cho thầy cơn bão số 5 (năm 2020) gây ra những thiệt hại gì đối với các địa phương chịu ảnh hướng trực tiếp ?</a:t>
                      </a:r>
                      <a:endParaRPr lang="vi-VN" sz="1800">
                        <a:solidFill>
                          <a:schemeClr val="tx1"/>
                        </a:solidFill>
                        <a:effectLst/>
                        <a:latin typeface="Tahoma" pitchFamily="34" charset="0"/>
                        <a:ea typeface="Tahoma" pitchFamily="34" charset="0"/>
                        <a:cs typeface="Tahoma" pitchFamily="34" charset="0"/>
                      </a:endParaRPr>
                    </a:p>
                    <a:p>
                      <a:pPr marL="0" indent="0">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39983">
                <a:tc>
                  <a:txBody>
                    <a:bodyPr/>
                    <a:lstStyle/>
                    <a:p>
                      <a:pPr marL="0" indent="0">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39983">
                <a:tc>
                  <a:txBody>
                    <a:bodyPr/>
                    <a:lstStyle/>
                    <a:p>
                      <a:pPr marL="0" indent="0">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39983">
                <a:tc>
                  <a:txBody>
                    <a:bodyPr/>
                    <a:lstStyle/>
                    <a:p>
                      <a:pPr marL="0" indent="0">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744922">
                <a:tc>
                  <a:txBody>
                    <a:bodyPr/>
                    <a:lstStyle/>
                    <a:p>
                      <a:pPr marL="0" indent="0">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p>
                      <a:pPr marL="0" indent="0">
                        <a:lnSpc>
                          <a:spcPct val="100000"/>
                        </a:lnSpc>
                        <a:spcAft>
                          <a:spcPts val="0"/>
                        </a:spcAft>
                      </a:pPr>
                      <a:r>
                        <a:rPr lang="vi-VN" sz="1800" smtClean="0">
                          <a:solidFill>
                            <a:schemeClr val="tx1"/>
                          </a:solidFill>
                          <a:effectLst/>
                          <a:latin typeface="Tahoma" pitchFamily="34" charset="0"/>
                          <a:ea typeface="Tahoma" pitchFamily="34" charset="0"/>
                          <a:cs typeface="Tahoma" pitchFamily="34" charset="0"/>
                        </a:rPr>
                        <a:t>b)</a:t>
                      </a:r>
                      <a:r>
                        <a:rPr lang="vi-VN" sz="1800" baseline="0" smtClean="0">
                          <a:solidFill>
                            <a:schemeClr val="tx1"/>
                          </a:solidFill>
                          <a:effectLst/>
                          <a:latin typeface="Tahoma" pitchFamily="34" charset="0"/>
                          <a:ea typeface="Tahoma" pitchFamily="34" charset="0"/>
                          <a:cs typeface="Tahoma" pitchFamily="34" charset="0"/>
                        </a:rPr>
                        <a:t> </a:t>
                      </a:r>
                      <a:r>
                        <a:rPr lang="vi-VN" sz="1800" smtClean="0">
                          <a:solidFill>
                            <a:schemeClr val="tx1"/>
                          </a:solidFill>
                          <a:effectLst/>
                          <a:latin typeface="Tahoma" pitchFamily="34" charset="0"/>
                          <a:ea typeface="Tahoma" pitchFamily="34" charset="0"/>
                          <a:cs typeface="Tahoma" pitchFamily="34" charset="0"/>
                        </a:rPr>
                        <a:t>Theo </a:t>
                      </a:r>
                      <a:r>
                        <a:rPr lang="vi-VN" sz="1800">
                          <a:solidFill>
                            <a:schemeClr val="tx1"/>
                          </a:solidFill>
                          <a:effectLst/>
                          <a:latin typeface="Tahoma" pitchFamily="34" charset="0"/>
                          <a:ea typeface="Tahoma" pitchFamily="34" charset="0"/>
                          <a:cs typeface="Tahoma" pitchFamily="34" charset="0"/>
                        </a:rPr>
                        <a:t>em, nguy hiểm từ thiên nhiên có thê gây nên những hậu quả như thế nào đối với con người và xã hội?   </a:t>
                      </a: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r h="291491">
                <a:tc>
                  <a:txBody>
                    <a:bodyPr/>
                    <a:lstStyle/>
                    <a:p>
                      <a:pPr marL="0" indent="0" algn="ctr">
                        <a:lnSpc>
                          <a:spcPct val="100000"/>
                        </a:lnSpc>
                        <a:spcAft>
                          <a:spcPts val="0"/>
                        </a:spcAft>
                      </a:pPr>
                      <a:r>
                        <a:rPr lang="en-US" sz="1800">
                          <a:solidFill>
                            <a:schemeClr val="tx1"/>
                          </a:solidFill>
                          <a:effectLst/>
                          <a:latin typeface="Tahoma" pitchFamily="34" charset="0"/>
                          <a:ea typeface="Tahoma" pitchFamily="34" charset="0"/>
                          <a:cs typeface="Tahoma" pitchFamily="34" charset="0"/>
                        </a:rPr>
                        <a:t> </a:t>
                      </a:r>
                      <a:endParaRPr lang="vi-VN" sz="1800">
                        <a:solidFill>
                          <a:schemeClr val="tx1"/>
                        </a:solidFill>
                        <a:effectLst/>
                        <a:latin typeface="Tahoma" pitchFamily="34" charset="0"/>
                        <a:ea typeface="Tahoma" pitchFamily="34" charset="0"/>
                        <a:cs typeface="Tahoma" pitchFamily="34" charset="0"/>
                      </a:endParaRPr>
                    </a:p>
                  </a:txBody>
                  <a:tcPr marL="68580" marR="68580" marT="0" marB="0">
                    <a:solidFill>
                      <a:schemeClr val="accent6">
                        <a:lumMod val="60000"/>
                        <a:lumOff val="40000"/>
                      </a:schemeClr>
                    </a:solidFill>
                  </a:tcPr>
                </a:tc>
              </a:tr>
            </a:tbl>
          </a:graphicData>
        </a:graphic>
      </p:graphicFrame>
      <p:pic>
        <p:nvPicPr>
          <p:cNvPr id="17" name="Picture 8" descr="Digit 120"/>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555480" y="5511421"/>
            <a:ext cx="20574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3"/>
          <p:cNvSpPr>
            <a:spLocks noChangeArrowheads="1"/>
          </p:cNvSpPr>
          <p:nvPr/>
        </p:nvSpPr>
        <p:spPr bwMode="gray">
          <a:xfrm>
            <a:off x="321824" y="1405719"/>
            <a:ext cx="3919994" cy="478095"/>
          </a:xfrm>
          <a:prstGeom prst="roundRect">
            <a:avLst>
              <a:gd name="adj" fmla="val 50000"/>
            </a:avLst>
          </a:prstGeom>
          <a:solidFill>
            <a:schemeClr val="accent5"/>
          </a:solidFill>
          <a:ln>
            <a:noFill/>
          </a:ln>
          <a:effectLst>
            <a:outerShdw dist="63500" dir="3187806" algn="ctr" rotWithShape="0">
              <a:srgbClr val="001D3A"/>
            </a:outerShdw>
          </a:effectLs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400" b="1" kern="0" dirty="0">
                <a:solidFill>
                  <a:srgbClr val="FFFF00"/>
                </a:solidFill>
                <a:latin typeface="Times New Roman" panose="02020603050405020304" pitchFamily="18" charset="0"/>
                <a:cs typeface="Times New Roman" panose="02020603050405020304" pitchFamily="18" charset="0"/>
              </a:rPr>
              <a:t>THẢO </a:t>
            </a:r>
            <a:r>
              <a:rPr lang="en-US" altLang="en-US" sz="2400" b="1" kern="0" dirty="0" smtClean="0">
                <a:solidFill>
                  <a:srgbClr val="FFFF00"/>
                </a:solidFill>
                <a:latin typeface="Times New Roman" panose="02020603050405020304" pitchFamily="18" charset="0"/>
                <a:cs typeface="Times New Roman" panose="02020603050405020304" pitchFamily="18" charset="0"/>
              </a:rPr>
              <a:t>LUẬN NHÓM BÀN</a:t>
            </a:r>
            <a:endParaRPr lang="en-US" altLang="en-US" sz="2400" b="1" kern="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19237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subTnLst>
                                    <p:audio>
                                      <p:cMediaNode>
                                        <p:cTn display="0" masterRel="sameClick">
                                          <p:stCondLst>
                                            <p:cond evt="begin" delay="0">
                                              <p:tn val="14"/>
                                            </p:cond>
                                          </p:stCondLst>
                                          <p:endCondLst>
                                            <p:cond evt="onStopAudio" delay="0">
                                              <p:tgtEl>
                                                <p:sldTgt/>
                                              </p:tgtEl>
                                            </p:cond>
                                          </p:endCondLst>
                                        </p:cTn>
                                        <p:tgtEl>
                                          <p:sndTgt r:embed="rId3" name="RING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a:solidFill>
                  <a:srgbClr val="0000FF"/>
                </a:solidFill>
                <a:latin typeface="Tahoma" pitchFamily="34" charset="0"/>
                <a:ea typeface="Tahoma" pitchFamily="34" charset="0"/>
                <a:cs typeface="Tahoma" pitchFamily="34" charset="0"/>
              </a:rPr>
              <a:t>2</a:t>
            </a:r>
            <a:r>
              <a:rPr lang="en-US" b="1" smtClean="0">
                <a:solidFill>
                  <a:srgbClr val="0000FF"/>
                </a:solidFill>
                <a:latin typeface="Tahoma" pitchFamily="34" charset="0"/>
                <a:ea typeface="Tahoma" pitchFamily="34" charset="0"/>
                <a:cs typeface="Tahoma" pitchFamily="34" charset="0"/>
              </a:rPr>
              <a:t>. H</a:t>
            </a:r>
            <a:r>
              <a:rPr lang="vi-VN"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831636449"/>
              </p:ext>
            </p:extLst>
          </p:nvPr>
        </p:nvGraphicFramePr>
        <p:xfrm>
          <a:off x="450375" y="1555845"/>
          <a:ext cx="11273051" cy="4267200"/>
        </p:xfrm>
        <a:graphic>
          <a:graphicData uri="http://schemas.openxmlformats.org/drawingml/2006/table">
            <a:tbl>
              <a:tblPr firstRow="1" firstCol="1" bandRow="1">
                <a:tableStyleId>{5C22544A-7EE6-4342-B048-85BDC9FD1C3A}</a:tableStyleId>
              </a:tblPr>
              <a:tblGrid>
                <a:gridCol w="11273051"/>
              </a:tblGrid>
              <a:tr h="4235357">
                <a:tc>
                  <a:txBody>
                    <a:bodyPr/>
                    <a:lstStyle/>
                    <a:p>
                      <a:pPr marL="0" indent="0" algn="ctr">
                        <a:lnSpc>
                          <a:spcPct val="100000"/>
                        </a:lnSpc>
                        <a:spcAft>
                          <a:spcPts val="0"/>
                        </a:spcAft>
                      </a:pPr>
                      <a:r>
                        <a:rPr lang="en-US" sz="2000" u="sng" smtClean="0">
                          <a:solidFill>
                            <a:srgbClr val="FF0000"/>
                          </a:solidFill>
                          <a:effectLst/>
                          <a:latin typeface="Tahoma" pitchFamily="34" charset="0"/>
                          <a:ea typeface="Tahoma" pitchFamily="34" charset="0"/>
                          <a:cs typeface="Tahoma" pitchFamily="34" charset="0"/>
                        </a:rPr>
                        <a:t>Phiếu Bài tập</a:t>
                      </a:r>
                    </a:p>
                    <a:p>
                      <a:pPr marL="0" indent="0" algn="ctr">
                        <a:lnSpc>
                          <a:spcPct val="100000"/>
                        </a:lnSpc>
                        <a:spcAft>
                          <a:spcPts val="0"/>
                        </a:spcAft>
                      </a:pPr>
                      <a:endParaRPr lang="vi-VN" sz="2000">
                        <a:solidFill>
                          <a:srgbClr val="FF0000"/>
                        </a:solidFill>
                        <a:effectLst/>
                        <a:latin typeface="Tahoma" pitchFamily="34" charset="0"/>
                        <a:ea typeface="Tahoma" pitchFamily="34" charset="0"/>
                        <a:cs typeface="Tahoma" pitchFamily="34" charset="0"/>
                      </a:endParaRPr>
                    </a:p>
                    <a:p>
                      <a:pPr marL="0" lvl="0" indent="0">
                        <a:lnSpc>
                          <a:spcPct val="100000"/>
                        </a:lnSpc>
                        <a:spcAft>
                          <a:spcPts val="0"/>
                        </a:spcAft>
                        <a:buFont typeface="+mj-lt"/>
                        <a:buAutoNum type="alphaLcParenR"/>
                      </a:pPr>
                      <a:r>
                        <a:rPr lang="en-US" sz="2000" smtClean="0">
                          <a:solidFill>
                            <a:schemeClr val="tx1"/>
                          </a:solidFill>
                          <a:effectLst/>
                          <a:latin typeface="Tahoma" pitchFamily="34" charset="0"/>
                          <a:ea typeface="Tahoma" pitchFamily="34" charset="0"/>
                          <a:cs typeface="Tahoma" pitchFamily="34" charset="0"/>
                        </a:rPr>
                        <a:t> </a:t>
                      </a:r>
                      <a:r>
                        <a:rPr lang="en-US" sz="2000" i="0" smtClean="0">
                          <a:solidFill>
                            <a:schemeClr val="tx1"/>
                          </a:solidFill>
                          <a:effectLst/>
                          <a:latin typeface="Tahoma" pitchFamily="34" charset="0"/>
                          <a:ea typeface="Tahoma" pitchFamily="34" charset="0"/>
                          <a:cs typeface="Tahoma" pitchFamily="34" charset="0"/>
                        </a:rPr>
                        <a:t>Thông </a:t>
                      </a:r>
                      <a:r>
                        <a:rPr lang="en-US" sz="2000" i="0">
                          <a:solidFill>
                            <a:schemeClr val="tx1"/>
                          </a:solidFill>
                          <a:effectLst/>
                          <a:latin typeface="Tahoma" pitchFamily="34" charset="0"/>
                          <a:ea typeface="Tahoma" pitchFamily="34" charset="0"/>
                          <a:cs typeface="Tahoma" pitchFamily="34" charset="0"/>
                        </a:rPr>
                        <a:t>tin và các bức ảnh trên cho thầy cơn bão số 5 (năm 2020) gây ra những thiệt hại gì đối với các địa phương chịu ảnh hướng trực tiếp ?</a:t>
                      </a:r>
                      <a:endParaRPr lang="vi-VN" sz="2000" i="0">
                        <a:solidFill>
                          <a:schemeClr val="tx1"/>
                        </a:solidFill>
                        <a:effectLst/>
                        <a:latin typeface="Tahoma" pitchFamily="34" charset="0"/>
                        <a:ea typeface="Tahoma" pitchFamily="34" charset="0"/>
                        <a:cs typeface="Tahoma" pitchFamily="34" charset="0"/>
                      </a:endParaRPr>
                    </a:p>
                    <a:p>
                      <a:pPr marL="0" indent="0">
                        <a:lnSpc>
                          <a:spcPct val="100000"/>
                        </a:lnSpc>
                        <a:spcAft>
                          <a:spcPts val="0"/>
                        </a:spcAft>
                        <a:tabLst>
                          <a:tab pos="1076325" algn="l"/>
                        </a:tabLst>
                      </a:pPr>
                      <a:r>
                        <a:rPr lang="en-US" sz="2000" i="1">
                          <a:solidFill>
                            <a:schemeClr val="accent1"/>
                          </a:solidFill>
                          <a:effectLst/>
                          <a:latin typeface="Tahoma" pitchFamily="34" charset="0"/>
                          <a:ea typeface="Tahoma" pitchFamily="34" charset="0"/>
                          <a:cs typeface="Tahoma" pitchFamily="34" charset="0"/>
                        </a:rPr>
                        <a:t>Nhiều căn nhà bị sập, hàng trăm trường học bị ngập, bị tốc mái phòng học, sập hàng rào, hư hỏng thiết bị dạy học, hàng chục héc-ta đất bị ngập nặng, nhiều cột điện bị gãy đổ, nhiều tuyến đường, khu dân cư bị ngập nặng trong nước.</a:t>
                      </a:r>
                      <a:r>
                        <a:rPr lang="en-US" sz="2000" i="1">
                          <a:solidFill>
                            <a:srgbClr val="FFFF00"/>
                          </a:solidFill>
                          <a:effectLst/>
                          <a:latin typeface="Tahoma" pitchFamily="34" charset="0"/>
                          <a:ea typeface="Tahoma" pitchFamily="34" charset="0"/>
                          <a:cs typeface="Tahoma" pitchFamily="34" charset="0"/>
                        </a:rPr>
                        <a:t/>
                      </a:r>
                      <a:br>
                        <a:rPr lang="en-US" sz="2000" i="1">
                          <a:solidFill>
                            <a:srgbClr val="FFFF00"/>
                          </a:solidFill>
                          <a:effectLst/>
                          <a:latin typeface="Tahoma" pitchFamily="34" charset="0"/>
                          <a:ea typeface="Tahoma" pitchFamily="34" charset="0"/>
                          <a:cs typeface="Tahoma" pitchFamily="34" charset="0"/>
                        </a:rPr>
                      </a:br>
                      <a:endParaRPr lang="vi-VN" sz="2000" i="1">
                        <a:solidFill>
                          <a:srgbClr val="FFFF00"/>
                        </a:solidFill>
                        <a:effectLst/>
                        <a:latin typeface="Tahoma" pitchFamily="34" charset="0"/>
                        <a:ea typeface="Tahoma" pitchFamily="34" charset="0"/>
                        <a:cs typeface="Tahoma" pitchFamily="34" charset="0"/>
                      </a:endParaRPr>
                    </a:p>
                    <a:p>
                      <a:pPr marL="0" lvl="0" indent="0">
                        <a:lnSpc>
                          <a:spcPct val="100000"/>
                        </a:lnSpc>
                        <a:spcAft>
                          <a:spcPts val="0"/>
                        </a:spcAft>
                        <a:buFont typeface="+mj-lt"/>
                        <a:buNone/>
                      </a:pPr>
                      <a:r>
                        <a:rPr lang="en-US" sz="2000" smtClean="0">
                          <a:solidFill>
                            <a:schemeClr val="tx1"/>
                          </a:solidFill>
                          <a:effectLst/>
                          <a:latin typeface="Tahoma" pitchFamily="34" charset="0"/>
                          <a:ea typeface="Tahoma" pitchFamily="34" charset="0"/>
                          <a:cs typeface="Tahoma" pitchFamily="34" charset="0"/>
                        </a:rPr>
                        <a:t>b) Theo em, nguy hiểm từ thiên nhiên có thê gây nên những hậu quả như thế nào đối với con người và xã hội?</a:t>
                      </a:r>
                      <a:endParaRPr lang="vi-VN" sz="2000" smtClean="0">
                        <a:solidFill>
                          <a:schemeClr val="tx1"/>
                        </a:solidFill>
                        <a:effectLst/>
                        <a:latin typeface="Tahoma" pitchFamily="34" charset="0"/>
                        <a:ea typeface="Tahoma" pitchFamily="34" charset="0"/>
                        <a:cs typeface="Tahoma" pitchFamily="34" charset="0"/>
                      </a:endParaRPr>
                    </a:p>
                    <a:p>
                      <a:pPr marL="0" indent="0">
                        <a:lnSpc>
                          <a:spcPct val="100000"/>
                        </a:lnSpc>
                        <a:spcAft>
                          <a:spcPts val="0"/>
                        </a:spcAft>
                      </a:pPr>
                      <a:r>
                        <a:rPr lang="en-US" sz="2000" i="1" smtClean="0">
                          <a:solidFill>
                            <a:schemeClr val="accent1"/>
                          </a:solidFill>
                          <a:effectLst/>
                          <a:latin typeface="Tahoma" pitchFamily="34" charset="0"/>
                          <a:ea typeface="Tahoma" pitchFamily="34" charset="0"/>
                          <a:cs typeface="Tahoma" pitchFamily="34" charset="0"/>
                        </a:rPr>
                        <a:t>Tình huống nguy hiểm từ thiên nhiên có thê gây nên những hậu quả đáng tiếc đối với con người: thiệt hại về sức khỏe, tinh thần, thậm chí cả tính mạng; ngoài ra còn gây thiệt hại về tài sản, của cải vật chất của con người và xã hội.</a:t>
                      </a:r>
                      <a:endParaRPr lang="vi-VN" sz="2000" i="1" smtClean="0">
                        <a:solidFill>
                          <a:schemeClr val="accent1"/>
                        </a:solidFill>
                        <a:effectLst/>
                        <a:latin typeface="Tahoma" pitchFamily="34" charset="0"/>
                        <a:ea typeface="Tahoma" pitchFamily="34" charset="0"/>
                        <a:cs typeface="Tahoma" pitchFamily="34" charset="0"/>
                      </a:endParaRPr>
                    </a:p>
                    <a:p>
                      <a:pPr marL="0" indent="0" algn="ctr">
                        <a:lnSpc>
                          <a:spcPct val="100000"/>
                        </a:lnSpc>
                        <a:spcAft>
                          <a:spcPts val="0"/>
                        </a:spcAft>
                      </a:pPr>
                      <a:r>
                        <a:rPr lang="en-US" sz="2000">
                          <a:effectLst/>
                          <a:latin typeface="Tahoma" pitchFamily="34" charset="0"/>
                          <a:ea typeface="Tahoma" pitchFamily="34" charset="0"/>
                          <a:cs typeface="Tahoma" pitchFamily="34" charset="0"/>
                        </a:rPr>
                        <a:t> </a:t>
                      </a:r>
                      <a:endParaRPr lang="vi-VN" sz="2000">
                        <a:effectLst/>
                        <a:latin typeface="Tahoma" pitchFamily="34" charset="0"/>
                        <a:ea typeface="Tahoma" pitchFamily="34" charset="0"/>
                        <a:cs typeface="Tahoma" pitchFamily="34" charset="0"/>
                      </a:endParaRPr>
                    </a:p>
                  </a:txBody>
                  <a:tcPr marL="68580" marR="68580" marT="0" marB="0">
                    <a:solidFill>
                      <a:schemeClr val="accent6">
                        <a:lumMod val="40000"/>
                        <a:lumOff val="60000"/>
                      </a:schemeClr>
                    </a:solidFill>
                  </a:tcPr>
                </a:tc>
              </a:tr>
            </a:tbl>
          </a:graphicData>
        </a:graphic>
      </p:graphicFrame>
      <p:sp>
        <p:nvSpPr>
          <p:cNvPr id="4" name="Slide Number Placeholder 3"/>
          <p:cNvSpPr>
            <a:spLocks noGrp="1"/>
          </p:cNvSpPr>
          <p:nvPr>
            <p:ph type="sldNum" sz="quarter" idx="12"/>
          </p:nvPr>
        </p:nvSpPr>
        <p:spPr/>
        <p:txBody>
          <a:bodyPr/>
          <a:lstStyle/>
          <a:p>
            <a:fld id="{2D0CD454-69CB-4647-AC93-5608A9603E22}" type="slidenum">
              <a:rPr lang="en-IN" smtClean="0">
                <a:solidFill>
                  <a:prstClr val="black">
                    <a:tint val="75000"/>
                  </a:prstClr>
                </a:solidFill>
              </a:rPr>
              <a:pPr/>
              <a:t>15</a:t>
            </a:fld>
            <a:endParaRPr lang="en-IN">
              <a:solidFill>
                <a:prstClr val="black">
                  <a:tint val="75000"/>
                </a:prstClr>
              </a:solidFill>
            </a:endParaRPr>
          </a:p>
        </p:txBody>
      </p:sp>
    </p:spTree>
    <p:extLst>
      <p:ext uri="{BB962C8B-B14F-4D97-AF65-F5344CB8AC3E}">
        <p14:creationId xmlns:p14="http://schemas.microsoft.com/office/powerpoint/2010/main" val="254435127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a:solidFill>
                  <a:srgbClr val="0000FF"/>
                </a:solidFill>
                <a:latin typeface="Tahoma" pitchFamily="34" charset="0"/>
                <a:ea typeface="Tahoma" pitchFamily="34" charset="0"/>
                <a:cs typeface="Tahoma" pitchFamily="34" charset="0"/>
              </a:rPr>
              <a:t>2</a:t>
            </a:r>
            <a:r>
              <a:rPr lang="en-US" b="1" smtClean="0">
                <a:solidFill>
                  <a:srgbClr val="0000FF"/>
                </a:solidFill>
                <a:latin typeface="Tahoma" pitchFamily="34" charset="0"/>
                <a:ea typeface="Tahoma" pitchFamily="34" charset="0"/>
                <a:cs typeface="Tahoma" pitchFamily="34" charset="0"/>
              </a:rPr>
              <a:t>. H</a:t>
            </a:r>
            <a:r>
              <a:rPr lang="vi-VN"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8" name="Horizontal Scroll 7"/>
          <p:cNvSpPr/>
          <p:nvPr/>
        </p:nvSpPr>
        <p:spPr>
          <a:xfrm>
            <a:off x="1009934" y="1446661"/>
            <a:ext cx="9812741" cy="3589361"/>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a:solidFill>
                  <a:srgbClr val="C00000"/>
                </a:solidFill>
              </a:rPr>
              <a:t>- Tình huống nguy hiểm từ thiên nhiên có thê gây nên những hậu quả đáng tiếc đối với con người: thiệt hại về sức khỏe, tinh thần, thậm chí cả tính mạng.</a:t>
            </a:r>
            <a:endParaRPr lang="vi-VN" sz="2400">
              <a:solidFill>
                <a:srgbClr val="C00000"/>
              </a:solidFill>
            </a:endParaRPr>
          </a:p>
          <a:p>
            <a:r>
              <a:rPr lang="en-US" sz="2400" i="1">
                <a:solidFill>
                  <a:srgbClr val="C00000"/>
                </a:solidFill>
              </a:rPr>
              <a:t>- Ngoài ra, nó còn gây thiệt hại về vật chất của cá nhân và cộng đồng; gây thiệt hại và ảnh hưởng tiêu cực đến nền kinh tế của các nước.</a:t>
            </a:r>
            <a:endParaRPr lang="vi-VN" sz="2400">
              <a:solidFill>
                <a:srgbClr val="C00000"/>
              </a:solidFill>
            </a:endParaRPr>
          </a:p>
        </p:txBody>
      </p:sp>
      <p:sp>
        <p:nvSpPr>
          <p:cNvPr id="2" name="Date Placeholder 1"/>
          <p:cNvSpPr>
            <a:spLocks noGrp="1"/>
          </p:cNvSpPr>
          <p:nvPr>
            <p:ph type="dt" sz="half" idx="10"/>
          </p:nvPr>
        </p:nvSpPr>
        <p:spPr/>
        <p:txBody>
          <a:bodyPr/>
          <a:lstStyle/>
          <a:p>
            <a:fld id="{D7EAC4F6-4374-481A-BEF1-1A4C80D5EA42}" type="datetime11">
              <a:rPr lang="en-IN" smtClean="0">
                <a:solidFill>
                  <a:prstClr val="black">
                    <a:tint val="75000"/>
                  </a:prstClr>
                </a:solidFill>
              </a:rPr>
              <a:t>13:57:02</a:t>
            </a:fld>
            <a:endParaRPr lang="en-IN">
              <a:solidFill>
                <a:prstClr val="black">
                  <a:tint val="75000"/>
                </a:prstClr>
              </a:solidFill>
            </a:endParaRPr>
          </a:p>
        </p:txBody>
      </p:sp>
      <p:sp>
        <p:nvSpPr>
          <p:cNvPr id="3" name="Slide Number Placeholder 2"/>
          <p:cNvSpPr>
            <a:spLocks noGrp="1"/>
          </p:cNvSpPr>
          <p:nvPr>
            <p:ph type="sldNum" sz="quarter" idx="12"/>
          </p:nvPr>
        </p:nvSpPr>
        <p:spPr/>
        <p:txBody>
          <a:bodyPr/>
          <a:lstStyle/>
          <a:p>
            <a:fld id="{2D0CD454-69CB-4647-AC93-5608A9603E22}" type="slidenum">
              <a:rPr lang="en-IN" smtClean="0">
                <a:solidFill>
                  <a:prstClr val="black">
                    <a:tint val="75000"/>
                  </a:prstClr>
                </a:solidFill>
              </a:rPr>
              <a:pPr/>
              <a:t>16</a:t>
            </a:fld>
            <a:endParaRPr lang="en-IN">
              <a:solidFill>
                <a:prstClr val="black">
                  <a:tint val="75000"/>
                </a:prstClr>
              </a:solidFill>
            </a:endParaRPr>
          </a:p>
        </p:txBody>
      </p:sp>
    </p:spTree>
    <p:extLst>
      <p:ext uri="{BB962C8B-B14F-4D97-AF65-F5344CB8AC3E}">
        <p14:creationId xmlns:p14="http://schemas.microsoft.com/office/powerpoint/2010/main" val="4353004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76916" y="624234"/>
            <a:ext cx="10174557" cy="5604731"/>
            <a:chOff x="676916" y="624234"/>
            <a:chExt cx="10174557" cy="5604731"/>
          </a:xfrm>
        </p:grpSpPr>
        <p:pic>
          <p:nvPicPr>
            <p:cNvPr id="6" name="Picture 5">
              <a:extLst>
                <a:ext uri="{FF2B5EF4-FFF2-40B4-BE49-F238E27FC236}">
                  <a16:creationId xmlns="" xmlns:a16="http://schemas.microsoft.com/office/drawing/2014/main" id="{D0BB1765-7606-44FC-8D0A-725A20694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6" y="624234"/>
              <a:ext cx="5064981" cy="5604731"/>
            </a:xfrm>
            <a:prstGeom prst="rect">
              <a:avLst/>
            </a:prstGeom>
          </p:spPr>
        </p:pic>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l="6453" t="2155" r="6544" b="13266"/>
            <a:stretch>
              <a:fillRect/>
            </a:stretch>
          </p:blipFill>
          <p:spPr bwMode="auto">
            <a:xfrm>
              <a:off x="834887" y="879342"/>
              <a:ext cx="10016586" cy="4595667"/>
            </a:xfrm>
            <a:prstGeom prst="rect">
              <a:avLst/>
            </a:prstGeom>
            <a:blipFill>
              <a:blip r:embed="rId4">
                <a:alphaModFix amt="1000"/>
              </a:blip>
              <a:stretch>
                <a:fillRect/>
              </a:stretch>
            </a:blipFill>
            <a:ln>
              <a:noFill/>
            </a:ln>
            <a:extLst/>
          </p:spPr>
        </p:pic>
      </p:grpSp>
      <p:sp>
        <p:nvSpPr>
          <p:cNvPr id="11" name="Rectangle 10"/>
          <p:cNvSpPr/>
          <p:nvPr/>
        </p:nvSpPr>
        <p:spPr>
          <a:xfrm>
            <a:off x="2988860" y="2704490"/>
            <a:ext cx="6152195" cy="1083374"/>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sz="2800" b="1" dirty="0" smtClean="0">
                <a:solidFill>
                  <a:srgbClr val="0000FF"/>
                </a:solidFill>
                <a:latin typeface="Tahoma" pitchFamily="34" charset="0"/>
                <a:ea typeface="Tahoma" pitchFamily="34" charset="0"/>
                <a:cs typeface="Tahoma" pitchFamily="34" charset="0"/>
              </a:rPr>
              <a:t>3</a:t>
            </a:r>
            <a:r>
              <a:rPr lang="en-US" sz="2800" b="1" smtClean="0">
                <a:solidFill>
                  <a:srgbClr val="0000FF"/>
                </a:solidFill>
                <a:latin typeface="Tahoma" pitchFamily="34" charset="0"/>
                <a:ea typeface="Tahoma" pitchFamily="34" charset="0"/>
                <a:cs typeface="Tahoma" pitchFamily="34" charset="0"/>
              </a:rPr>
              <a:t>. Ứng phó với các tình huống nguy hiểm từ thiên nhiên</a:t>
            </a:r>
            <a:endParaRPr lang="en-US" sz="2800" b="1" dirty="0" smtClean="0">
              <a:solidFill>
                <a:srgbClr val="0000FF"/>
              </a:solidFill>
              <a:latin typeface="Tahoma" pitchFamily="34" charset="0"/>
              <a:ea typeface="Tahoma" pitchFamily="34" charset="0"/>
              <a:cs typeface="Tahoma" pitchFamily="34" charset="0"/>
            </a:endParaRPr>
          </a:p>
        </p:txBody>
      </p:sp>
      <p:pic>
        <p:nvPicPr>
          <p:cNvPr id="14" name="Shape 1"/>
          <p:cNvPicPr/>
          <p:nvPr/>
        </p:nvPicPr>
        <p:blipFill>
          <a:blip r:embed="rId5"/>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40066870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17324" tIns="798261" rIns="491970" bIns="571320" numCol="1" anchor="ctr" anchorCtr="0" compatLnSpc="1">
            <a:prstTxWarp prst="textNoShape">
              <a:avLst/>
            </a:prstTxWarp>
            <a:spAutoFit/>
          </a:bodyPr>
          <a:lstStyle/>
          <a:p>
            <a:endParaRPr lang="en-US">
              <a:solidFill>
                <a:prstClr val="black"/>
              </a:solidFill>
            </a:endParaRPr>
          </a:p>
        </p:txBody>
      </p:sp>
      <p:pic>
        <p:nvPicPr>
          <p:cNvPr id="15" name="Shape 1"/>
          <p:cNvPicPr/>
          <p:nvPr/>
        </p:nvPicPr>
        <p:blipFill>
          <a:blip r:embed="rId2"/>
          <a:stretch/>
        </p:blipFill>
        <p:spPr>
          <a:xfrm>
            <a:off x="11033760" y="0"/>
            <a:ext cx="1158240" cy="1048385"/>
          </a:xfrm>
          <a:prstGeom prst="rect">
            <a:avLst/>
          </a:prstGeom>
          <a:noFill/>
          <a:ln>
            <a:noFill/>
          </a:ln>
        </p:spPr>
      </p:pic>
      <p:sp>
        <p:nvSpPr>
          <p:cNvPr id="16" name="Slide Number Placeholder 15"/>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18</a:t>
            </a:fld>
            <a:endParaRPr lang="en-US" altLang="en-US">
              <a:solidFill>
                <a:prstClr val="black">
                  <a:tint val="75000"/>
                </a:prstClr>
              </a:solidFill>
            </a:endParaRPr>
          </a:p>
        </p:txBody>
      </p:sp>
      <p:sp>
        <p:nvSpPr>
          <p:cNvPr id="18" name="Double Wave 17"/>
          <p:cNvSpPr/>
          <p:nvPr/>
        </p:nvSpPr>
        <p:spPr>
          <a:xfrm>
            <a:off x="1648496" y="189338"/>
            <a:ext cx="8023538" cy="1265971"/>
          </a:xfrm>
          <a:prstGeom prst="doubleWav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rgbClr val="FFFF00"/>
                </a:solidFill>
                <a:latin typeface="Tahoma" pitchFamily="34" charset="0"/>
                <a:ea typeface="Tahoma" pitchFamily="34" charset="0"/>
                <a:cs typeface="Tahoma" pitchFamily="34" charset="0"/>
              </a:rPr>
              <a:t>TRÒ CHƠI</a:t>
            </a:r>
          </a:p>
          <a:p>
            <a:pPr algn="ctr"/>
            <a:r>
              <a:rPr lang="en-US" sz="2400" b="1" smtClean="0">
                <a:solidFill>
                  <a:srgbClr val="FFFF00"/>
                </a:solidFill>
                <a:latin typeface="Tahoma" pitchFamily="34" charset="0"/>
                <a:ea typeface="Tahoma" pitchFamily="34" charset="0"/>
                <a:cs typeface="Tahoma" pitchFamily="34" charset="0"/>
              </a:rPr>
              <a:t>“ĐÓNG VAI - XỬ LÍ TÌNH HUỐNG”</a:t>
            </a:r>
            <a:endParaRPr lang="vi-VN" sz="2400" b="1">
              <a:solidFill>
                <a:srgbClr val="FFFF00"/>
              </a:solidFill>
              <a:latin typeface="Tahoma" pitchFamily="34" charset="0"/>
              <a:ea typeface="Tahoma" pitchFamily="34" charset="0"/>
              <a:cs typeface="Tahoma" pitchFamily="34" charset="0"/>
            </a:endParaRPr>
          </a:p>
        </p:txBody>
      </p:sp>
      <p:sp>
        <p:nvSpPr>
          <p:cNvPr id="19" name="Rectangle 18"/>
          <p:cNvSpPr/>
          <p:nvPr/>
        </p:nvSpPr>
        <p:spPr>
          <a:xfrm>
            <a:off x="6426558" y="1618009"/>
            <a:ext cx="5499279" cy="5170646"/>
          </a:xfrm>
          <a:prstGeom prst="rect">
            <a:avLst/>
          </a:prstGeom>
          <a:solidFill>
            <a:schemeClr val="accent6">
              <a:lumMod val="40000"/>
              <a:lumOff val="60000"/>
            </a:schemeClr>
          </a:solidFill>
        </p:spPr>
        <p:txBody>
          <a:bodyPr wrap="square">
            <a:spAutoFit/>
          </a:bodyPr>
          <a:lstStyle/>
          <a:p>
            <a:r>
              <a:rPr lang="en-US" sz="2200" i="1">
                <a:solidFill>
                  <a:schemeClr val="accent1"/>
                </a:solidFill>
                <a:latin typeface="Tahoma" pitchFamily="34" charset="0"/>
                <a:ea typeface="Tahoma" pitchFamily="34" charset="0"/>
                <a:cs typeface="Tahoma" pitchFamily="34" charset="0"/>
              </a:rPr>
              <a:t>+ </a:t>
            </a:r>
            <a:r>
              <a:rPr lang="en-US" sz="2200" i="1" smtClean="0">
                <a:solidFill>
                  <a:schemeClr val="accent1"/>
                </a:solidFill>
                <a:latin typeface="Tahoma" pitchFamily="34" charset="0"/>
                <a:ea typeface="Tahoma" pitchFamily="34" charset="0"/>
                <a:cs typeface="Tahoma" pitchFamily="34" charset="0"/>
              </a:rPr>
              <a:t>Đội Xanh: </a:t>
            </a:r>
            <a:r>
              <a:rPr lang="en-US" sz="2200" i="1">
                <a:latin typeface="Tahoma" pitchFamily="34" charset="0"/>
                <a:ea typeface="Tahoma" pitchFamily="34" charset="0"/>
                <a:cs typeface="Tahoma" pitchFamily="34" charset="0"/>
              </a:rPr>
              <a:t>Tình huống 1: Hạnh đang xem chương trình ti vi yêu thích thì trời bồng nổi cơn dông, mây đen ùn ùn kéo đến, sắm chớp đừng đùng, trời mưa tâm tã</a:t>
            </a:r>
            <a:r>
              <a:rPr lang="en-US" sz="2200" i="1" smtClean="0">
                <a:latin typeface="Tahoma" pitchFamily="34" charset="0"/>
                <a:ea typeface="Tahoma" pitchFamily="34" charset="0"/>
                <a:cs typeface="Tahoma" pitchFamily="34" charset="0"/>
              </a:rPr>
              <a:t>.</a:t>
            </a:r>
          </a:p>
          <a:p>
            <a:endParaRPr lang="vi-VN" sz="2200">
              <a:latin typeface="Tahoma" pitchFamily="34" charset="0"/>
              <a:ea typeface="Tahoma" pitchFamily="34" charset="0"/>
              <a:cs typeface="Tahoma" pitchFamily="34" charset="0"/>
            </a:endParaRPr>
          </a:p>
          <a:p>
            <a:r>
              <a:rPr lang="en-US" sz="2200" i="1">
                <a:latin typeface="Tahoma" pitchFamily="34" charset="0"/>
                <a:ea typeface="Tahoma" pitchFamily="34" charset="0"/>
                <a:cs typeface="Tahoma" pitchFamily="34" charset="0"/>
              </a:rPr>
              <a:t>+ </a:t>
            </a:r>
            <a:r>
              <a:rPr lang="en-US" sz="2200" i="1" smtClean="0">
                <a:solidFill>
                  <a:srgbClr val="FF0000"/>
                </a:solidFill>
                <a:latin typeface="Tahoma" pitchFamily="34" charset="0"/>
                <a:ea typeface="Tahoma" pitchFamily="34" charset="0"/>
                <a:cs typeface="Tahoma" pitchFamily="34" charset="0"/>
              </a:rPr>
              <a:t>Đội  Đỏ: </a:t>
            </a:r>
            <a:r>
              <a:rPr lang="en-US" sz="2200" i="1">
                <a:latin typeface="Tahoma" pitchFamily="34" charset="0"/>
                <a:ea typeface="Tahoma" pitchFamily="34" charset="0"/>
                <a:cs typeface="Tahoma" pitchFamily="34" charset="0"/>
              </a:rPr>
              <a:t>Tình huống 2: Tà Nua là con suối duy nhất chảy qua khe núi dẫn đến Trường Trung học cơ sở X. Trên đường Phương đi học thi thấy nước suối dâng cao sau trận lũ đêm qua</a:t>
            </a:r>
            <a:r>
              <a:rPr lang="en-US" sz="2200" i="1" smtClean="0">
                <a:latin typeface="Tahoma" pitchFamily="34" charset="0"/>
                <a:ea typeface="Tahoma" pitchFamily="34" charset="0"/>
                <a:cs typeface="Tahoma" pitchFamily="34" charset="0"/>
              </a:rPr>
              <a:t>.</a:t>
            </a:r>
          </a:p>
          <a:p>
            <a:endParaRPr lang="vi-VN" sz="2200">
              <a:latin typeface="Tahoma" pitchFamily="34" charset="0"/>
              <a:ea typeface="Tahoma" pitchFamily="34" charset="0"/>
              <a:cs typeface="Tahoma" pitchFamily="34" charset="0"/>
            </a:endParaRPr>
          </a:p>
          <a:p>
            <a:r>
              <a:rPr lang="en-US" sz="2200" i="1">
                <a:latin typeface="Tahoma" pitchFamily="34" charset="0"/>
                <a:ea typeface="Tahoma" pitchFamily="34" charset="0"/>
                <a:cs typeface="Tahoma" pitchFamily="34" charset="0"/>
              </a:rPr>
              <a:t>+ </a:t>
            </a:r>
            <a:r>
              <a:rPr lang="en-US" sz="2200" b="1" i="1" smtClean="0">
                <a:solidFill>
                  <a:srgbClr val="FFFF00"/>
                </a:solidFill>
                <a:latin typeface="Tahoma" pitchFamily="34" charset="0"/>
                <a:ea typeface="Tahoma" pitchFamily="34" charset="0"/>
                <a:cs typeface="Tahoma" pitchFamily="34" charset="0"/>
              </a:rPr>
              <a:t>Đội Vàng: </a:t>
            </a:r>
            <a:r>
              <a:rPr lang="en-US" sz="2200" i="1" smtClean="0">
                <a:latin typeface="Tahoma" pitchFamily="34" charset="0"/>
                <a:ea typeface="Tahoma" pitchFamily="34" charset="0"/>
                <a:cs typeface="Tahoma" pitchFamily="34" charset="0"/>
              </a:rPr>
              <a:t>Tình </a:t>
            </a:r>
            <a:r>
              <a:rPr lang="en-US" sz="2200" i="1">
                <a:latin typeface="Tahoma" pitchFamily="34" charset="0"/>
                <a:ea typeface="Tahoma" pitchFamily="34" charset="0"/>
                <a:cs typeface="Tahoma" pitchFamily="34" charset="0"/>
              </a:rPr>
              <a:t>huống 3: Tâm đi kiếm củi qua sườn dốc đang bị sạt lở đo sau trận mưa bão lớn, kéo đài.</a:t>
            </a:r>
            <a:endParaRPr lang="vi-VN" sz="2200">
              <a:latin typeface="Tahoma" pitchFamily="34" charset="0"/>
              <a:ea typeface="Tahoma" pitchFamily="34" charset="0"/>
              <a:cs typeface="Tahoma" pitchFamily="34" charset="0"/>
            </a:endParaRPr>
          </a:p>
        </p:txBody>
      </p:sp>
      <p:sp>
        <p:nvSpPr>
          <p:cNvPr id="26" name="Rectangle 25"/>
          <p:cNvSpPr/>
          <p:nvPr/>
        </p:nvSpPr>
        <p:spPr>
          <a:xfrm>
            <a:off x="122351" y="1783291"/>
            <a:ext cx="6214054" cy="4493538"/>
          </a:xfrm>
          <a:prstGeom prst="rect">
            <a:avLst/>
          </a:prstGeom>
          <a:solidFill>
            <a:srgbClr val="FFFF00"/>
          </a:solidFill>
        </p:spPr>
        <p:txBody>
          <a:bodyPr wrap="square">
            <a:spAutoFit/>
          </a:bodyPr>
          <a:lstStyle/>
          <a:p>
            <a:pPr algn="ctr"/>
            <a:r>
              <a:rPr lang="en-US" sz="2200" b="1" u="sng" smtClean="0">
                <a:latin typeface="Tahoma" pitchFamily="34" charset="0"/>
                <a:ea typeface="Tahoma" pitchFamily="34" charset="0"/>
                <a:cs typeface="Tahoma" pitchFamily="34" charset="0"/>
              </a:rPr>
              <a:t>LUẬT CHƠI</a:t>
            </a:r>
          </a:p>
          <a:p>
            <a:r>
              <a:rPr lang="en-US" sz="2200" smtClean="0">
                <a:latin typeface="Tahoma" pitchFamily="34" charset="0"/>
                <a:ea typeface="Tahoma" pitchFamily="34" charset="0"/>
                <a:cs typeface="Tahoma" pitchFamily="34" charset="0"/>
              </a:rPr>
              <a:t>-   Lớp chia thành 3 đội chơi: Xanh – Đỏ -  Vàng.</a:t>
            </a:r>
          </a:p>
          <a:p>
            <a:pPr marL="285750" indent="-285750">
              <a:buFontTx/>
              <a:buChar char="-"/>
            </a:pPr>
            <a:r>
              <a:rPr lang="en-US" sz="2200" smtClean="0">
                <a:latin typeface="Tahoma" pitchFamily="34" charset="0"/>
                <a:ea typeface="Tahoma" pitchFamily="34" charset="0"/>
                <a:cs typeface="Tahoma" pitchFamily="34" charset="0"/>
              </a:rPr>
              <a:t>Mỗi đội chơi sẽ thảo luận, xây dựng kịch bản theo tình huống cho trước, thống nhất cách xử lí tình huống và phân công người đóng vai.</a:t>
            </a:r>
          </a:p>
          <a:p>
            <a:pPr marL="285750" indent="-285750">
              <a:buFontTx/>
              <a:buChar char="-"/>
            </a:pPr>
            <a:r>
              <a:rPr lang="en-US" sz="2200" smtClean="0">
                <a:latin typeface="Tahoma" pitchFamily="34" charset="0"/>
                <a:ea typeface="Tahoma" pitchFamily="34" charset="0"/>
                <a:cs typeface="Tahoma" pitchFamily="34" charset="0"/>
              </a:rPr>
              <a:t>Thời gian thảo luận: 5 phút.</a:t>
            </a:r>
          </a:p>
          <a:p>
            <a:pPr marL="285750" indent="-285750">
              <a:buFontTx/>
              <a:buChar char="-"/>
            </a:pPr>
            <a:r>
              <a:rPr lang="en-US" sz="2200" smtClean="0">
                <a:latin typeface="Tahoma" pitchFamily="34" charset="0"/>
                <a:ea typeface="Tahoma" pitchFamily="34" charset="0"/>
                <a:cs typeface="Tahoma" pitchFamily="34" charset="0"/>
              </a:rPr>
              <a:t>Thời gian diễn: 2 phút/đội.</a:t>
            </a:r>
          </a:p>
          <a:p>
            <a:pPr marL="285750" indent="-285750">
              <a:buFontTx/>
              <a:buChar char="-"/>
            </a:pPr>
            <a:r>
              <a:rPr lang="en-US" sz="2200" smtClean="0">
                <a:latin typeface="Tahoma" pitchFamily="34" charset="0"/>
                <a:ea typeface="Tahoma" pitchFamily="34" charset="0"/>
                <a:cs typeface="Tahoma" pitchFamily="34" charset="0"/>
              </a:rPr>
              <a:t>Tiêu chí chấm điểm: </a:t>
            </a:r>
          </a:p>
          <a:p>
            <a:r>
              <a:rPr lang="en-US" sz="2200" smtClean="0">
                <a:latin typeface="Tahoma" pitchFamily="34" charset="0"/>
                <a:ea typeface="Tahoma" pitchFamily="34" charset="0"/>
                <a:cs typeface="Tahoma" pitchFamily="34" charset="0"/>
              </a:rPr>
              <a:t>+ Kịch bản hay: 10 điểm.</a:t>
            </a:r>
          </a:p>
          <a:p>
            <a:r>
              <a:rPr lang="en-US" sz="2200" smtClean="0">
                <a:latin typeface="Tahoma" pitchFamily="34" charset="0"/>
                <a:ea typeface="Tahoma" pitchFamily="34" charset="0"/>
                <a:cs typeface="Tahoma" pitchFamily="34" charset="0"/>
              </a:rPr>
              <a:t>+ Xử lí tình huống phù hợp: 10 điểm.</a:t>
            </a:r>
          </a:p>
          <a:p>
            <a:r>
              <a:rPr lang="en-US" sz="2200" smtClean="0">
                <a:latin typeface="Tahoma" pitchFamily="34" charset="0"/>
                <a:ea typeface="Tahoma" pitchFamily="34" charset="0"/>
                <a:cs typeface="Tahoma" pitchFamily="34" charset="0"/>
              </a:rPr>
              <a:t>+ Diễn xuất tốt: 10 điểm.</a:t>
            </a:r>
          </a:p>
          <a:p>
            <a:r>
              <a:rPr lang="en-US" sz="2200" smtClean="0">
                <a:latin typeface="Tahoma" pitchFamily="34" charset="0"/>
                <a:ea typeface="Tahoma" pitchFamily="34" charset="0"/>
                <a:cs typeface="Tahoma" pitchFamily="34" charset="0"/>
              </a:rPr>
              <a:t>- Ban Giám khảo: 5 HS và cô giáo.</a:t>
            </a:r>
          </a:p>
          <a:p>
            <a:endParaRPr lang="vi-VN" sz="220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8277823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17324" tIns="798261" rIns="491970" bIns="571320" numCol="1" anchor="ctr" anchorCtr="0" compatLnSpc="1">
            <a:prstTxWarp prst="textNoShape">
              <a:avLst/>
            </a:prstTxWarp>
            <a:spAutoFit/>
          </a:bodyPr>
          <a:lstStyle/>
          <a:p>
            <a:endParaRPr lang="en-US">
              <a:solidFill>
                <a:prstClr val="black"/>
              </a:solidFill>
            </a:endParaRPr>
          </a:p>
        </p:txBody>
      </p:sp>
      <p:pic>
        <p:nvPicPr>
          <p:cNvPr id="15" name="Shape 1"/>
          <p:cNvPicPr/>
          <p:nvPr/>
        </p:nvPicPr>
        <p:blipFill>
          <a:blip r:embed="rId2"/>
          <a:stretch/>
        </p:blipFill>
        <p:spPr>
          <a:xfrm>
            <a:off x="11033760" y="0"/>
            <a:ext cx="1158240" cy="1048385"/>
          </a:xfrm>
          <a:prstGeom prst="rect">
            <a:avLst/>
          </a:prstGeom>
          <a:noFill/>
          <a:ln>
            <a:noFill/>
          </a:ln>
        </p:spPr>
      </p:pic>
      <p:sp>
        <p:nvSpPr>
          <p:cNvPr id="16" name="Slide Number Placeholder 15"/>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19</a:t>
            </a:fld>
            <a:endParaRPr lang="en-US" altLang="en-US">
              <a:solidFill>
                <a:prstClr val="black">
                  <a:tint val="75000"/>
                </a:prstClr>
              </a:solidFill>
            </a:endParaRPr>
          </a:p>
        </p:txBody>
      </p:sp>
      <p:sp>
        <p:nvSpPr>
          <p:cNvPr id="18" name="Double Wave 17"/>
          <p:cNvSpPr/>
          <p:nvPr/>
        </p:nvSpPr>
        <p:spPr>
          <a:xfrm>
            <a:off x="1648496" y="189338"/>
            <a:ext cx="8023538" cy="1265971"/>
          </a:xfrm>
          <a:prstGeom prst="doubleWav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rgbClr val="FFFF00"/>
                </a:solidFill>
                <a:latin typeface="Tahoma" pitchFamily="34" charset="0"/>
                <a:ea typeface="Tahoma" pitchFamily="34" charset="0"/>
                <a:cs typeface="Tahoma" pitchFamily="34" charset="0"/>
              </a:rPr>
              <a:t>TRÒ CHƠI</a:t>
            </a:r>
          </a:p>
          <a:p>
            <a:pPr algn="ctr"/>
            <a:r>
              <a:rPr lang="en-US" sz="2400" b="1" smtClean="0">
                <a:solidFill>
                  <a:srgbClr val="FFFF00"/>
                </a:solidFill>
                <a:latin typeface="Tahoma" pitchFamily="34" charset="0"/>
                <a:ea typeface="Tahoma" pitchFamily="34" charset="0"/>
                <a:cs typeface="Tahoma" pitchFamily="34" charset="0"/>
              </a:rPr>
              <a:t>“ĐÓNG VAI - XỬ LÍ TÌNH HUỐNG”</a:t>
            </a:r>
            <a:endParaRPr lang="vi-VN" sz="2400" b="1">
              <a:solidFill>
                <a:srgbClr val="FFFF00"/>
              </a:solidFill>
              <a:latin typeface="Tahoma" pitchFamily="34" charset="0"/>
              <a:ea typeface="Tahoma" pitchFamily="34" charset="0"/>
              <a:cs typeface="Tahoma" pitchFamily="34" charset="0"/>
            </a:endParaRPr>
          </a:p>
        </p:txBody>
      </p:sp>
      <p:sp>
        <p:nvSpPr>
          <p:cNvPr id="19" name="Rectangle 18"/>
          <p:cNvSpPr/>
          <p:nvPr/>
        </p:nvSpPr>
        <p:spPr>
          <a:xfrm>
            <a:off x="425003" y="1772557"/>
            <a:ext cx="11500835" cy="3785652"/>
          </a:xfrm>
          <a:prstGeom prst="rect">
            <a:avLst/>
          </a:prstGeom>
          <a:solidFill>
            <a:srgbClr val="92D050"/>
          </a:solidFill>
        </p:spPr>
        <p:txBody>
          <a:bodyPr wrap="square">
            <a:spAutoFit/>
          </a:bodyPr>
          <a:lstStyle/>
          <a:p>
            <a:r>
              <a:rPr lang="en-US" sz="2400" i="1">
                <a:latin typeface="Tahoma" pitchFamily="34" charset="0"/>
                <a:ea typeface="Tahoma" pitchFamily="34" charset="0"/>
                <a:cs typeface="Tahoma" pitchFamily="34" charset="0"/>
              </a:rPr>
              <a:t>+ </a:t>
            </a:r>
            <a:r>
              <a:rPr lang="en-US" sz="2400" i="1">
                <a:solidFill>
                  <a:srgbClr val="FF0000"/>
                </a:solidFill>
                <a:latin typeface="Tahoma" pitchFamily="34" charset="0"/>
                <a:ea typeface="Tahoma" pitchFamily="34" charset="0"/>
                <a:cs typeface="Tahoma" pitchFamily="34" charset="0"/>
              </a:rPr>
              <a:t>Tình huống 1: </a:t>
            </a:r>
            <a:r>
              <a:rPr lang="en-US" sz="2400">
                <a:latin typeface="Tahoma" pitchFamily="34" charset="0"/>
                <a:ea typeface="Tahoma" pitchFamily="34" charset="0"/>
                <a:cs typeface="Tahoma" pitchFamily="34" charset="0"/>
              </a:rPr>
              <a:t>Em sẽ tắt ti vi và rút điện, đóng cửa sổ nhà để tránh trường hợp sấm sét làm hỏng điện</a:t>
            </a:r>
            <a:r>
              <a:rPr lang="en-US" sz="2400" smtClean="0">
                <a:latin typeface="Tahoma" pitchFamily="34" charset="0"/>
                <a:ea typeface="Tahoma" pitchFamily="34" charset="0"/>
                <a:cs typeface="Tahoma" pitchFamily="34" charset="0"/>
              </a:rPr>
              <a:t>.</a:t>
            </a:r>
          </a:p>
          <a:p>
            <a:endParaRPr lang="vi-VN" sz="2400">
              <a:latin typeface="Tahoma" pitchFamily="34" charset="0"/>
              <a:ea typeface="Tahoma" pitchFamily="34" charset="0"/>
              <a:cs typeface="Tahoma" pitchFamily="34" charset="0"/>
            </a:endParaRPr>
          </a:p>
          <a:p>
            <a:r>
              <a:rPr lang="en-US" sz="2400" i="1">
                <a:latin typeface="Tahoma" pitchFamily="34" charset="0"/>
                <a:ea typeface="Tahoma" pitchFamily="34" charset="0"/>
                <a:cs typeface="Tahoma" pitchFamily="34" charset="0"/>
              </a:rPr>
              <a:t>+ </a:t>
            </a:r>
            <a:r>
              <a:rPr lang="en-US" sz="2400" i="1">
                <a:solidFill>
                  <a:srgbClr val="FF0000"/>
                </a:solidFill>
                <a:latin typeface="Tahoma" pitchFamily="34" charset="0"/>
                <a:ea typeface="Tahoma" pitchFamily="34" charset="0"/>
                <a:cs typeface="Tahoma" pitchFamily="34" charset="0"/>
              </a:rPr>
              <a:t>Tình huống 2: </a:t>
            </a:r>
            <a:r>
              <a:rPr lang="en-US" sz="2400">
                <a:latin typeface="Tahoma" pitchFamily="34" charset="0"/>
                <a:ea typeface="Tahoma" pitchFamily="34" charset="0"/>
                <a:cs typeface="Tahoma" pitchFamily="34" charset="0"/>
              </a:rPr>
              <a:t>Nhanh chóng tránh xa khỏi khu vực nguy hiểm, báo với những người lớn gần đó hoặc ông (bà) trưởng thôn, làng về tình trạng nước dâng cao có thể nguy hiểm tới mọi người khi qua sông</a:t>
            </a:r>
            <a:r>
              <a:rPr lang="en-US" sz="2400" smtClean="0">
                <a:latin typeface="Tahoma" pitchFamily="34" charset="0"/>
                <a:ea typeface="Tahoma" pitchFamily="34" charset="0"/>
                <a:cs typeface="Tahoma" pitchFamily="34" charset="0"/>
              </a:rPr>
              <a:t>.</a:t>
            </a:r>
          </a:p>
          <a:p>
            <a:endParaRPr lang="vi-VN" sz="2400">
              <a:latin typeface="Tahoma" pitchFamily="34" charset="0"/>
              <a:ea typeface="Tahoma" pitchFamily="34" charset="0"/>
              <a:cs typeface="Tahoma" pitchFamily="34" charset="0"/>
            </a:endParaRPr>
          </a:p>
          <a:p>
            <a:r>
              <a:rPr lang="en-US" sz="2400" i="1">
                <a:latin typeface="Tahoma" pitchFamily="34" charset="0"/>
                <a:ea typeface="Tahoma" pitchFamily="34" charset="0"/>
                <a:cs typeface="Tahoma" pitchFamily="34" charset="0"/>
              </a:rPr>
              <a:t>+ </a:t>
            </a:r>
            <a:r>
              <a:rPr lang="en-US" sz="2400" i="1">
                <a:solidFill>
                  <a:srgbClr val="FF0000"/>
                </a:solidFill>
                <a:latin typeface="Tahoma" pitchFamily="34" charset="0"/>
                <a:ea typeface="Tahoma" pitchFamily="34" charset="0"/>
                <a:cs typeface="Tahoma" pitchFamily="34" charset="0"/>
              </a:rPr>
              <a:t>Tình huống 3: </a:t>
            </a:r>
            <a:r>
              <a:rPr lang="en-US" sz="2400">
                <a:latin typeface="Tahoma" pitchFamily="34" charset="0"/>
                <a:ea typeface="Tahoma" pitchFamily="34" charset="0"/>
                <a:cs typeface="Tahoma" pitchFamily="34" charset="0"/>
              </a:rPr>
              <a:t>Em sẽ dừng lại và không kiếm củi nữa, tránh xa khu vực bị sạt lở, nhanh chóng thông báo với người lớn ở xung quanh hoặc báo với ông (bà) trưởng thôn, làng có biện pháp xử lí dốc bị sạt lở. </a:t>
            </a:r>
            <a:endParaRPr lang="vi-VN" sz="240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55606793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455196" y="2617192"/>
            <a:ext cx="1105269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3600" b="1" err="1" smtClean="0">
                <a:solidFill>
                  <a:srgbClr val="0000FF"/>
                </a:solidFill>
                <a:latin typeface="Tahoma" pitchFamily="34" charset="0"/>
                <a:ea typeface="Tahoma" pitchFamily="34" charset="0"/>
                <a:cs typeface="Tahoma" pitchFamily="34" charset="0"/>
              </a:rPr>
              <a:t>Bài</a:t>
            </a:r>
            <a:r>
              <a:rPr lang="en-US" altLang="en-US" sz="3600" b="1" smtClean="0">
                <a:solidFill>
                  <a:srgbClr val="0000FF"/>
                </a:solidFill>
                <a:latin typeface="Tahoma" pitchFamily="34" charset="0"/>
                <a:ea typeface="Tahoma" pitchFamily="34" charset="0"/>
                <a:cs typeface="Tahoma" pitchFamily="34" charset="0"/>
              </a:rPr>
              <a:t> 8: </a:t>
            </a:r>
          </a:p>
          <a:p>
            <a:pPr algn="ctr" eaLnBrk="0" fontAlgn="base" hangingPunct="0">
              <a:spcBef>
                <a:spcPct val="0"/>
              </a:spcBef>
              <a:spcAft>
                <a:spcPct val="0"/>
              </a:spcAft>
            </a:pPr>
            <a:r>
              <a:rPr lang="en-US" altLang="en-US" sz="3600" b="1" smtClean="0">
                <a:solidFill>
                  <a:srgbClr val="0000FF"/>
                </a:solidFill>
                <a:latin typeface="Tahoma" pitchFamily="34" charset="0"/>
                <a:ea typeface="Tahoma" pitchFamily="34" charset="0"/>
                <a:cs typeface="Tahoma" pitchFamily="34" charset="0"/>
              </a:rPr>
              <a:t>ỨNG PHÓ VỚI TÌNH HUỐNG NGUY HIỂM TỪ THIÊN NHIÊN</a:t>
            </a:r>
            <a:endParaRPr lang="en-SG" altLang="en-US" sz="3600" b="1" dirty="0">
              <a:solidFill>
                <a:srgbClr val="0000FF"/>
              </a:solidFill>
              <a:latin typeface="Tahoma" pitchFamily="34" charset="0"/>
              <a:ea typeface="Tahoma" pitchFamily="34" charset="0"/>
              <a:cs typeface="Tahoma" pitchFamily="34" charset="0"/>
            </a:endParaRPr>
          </a:p>
        </p:txBody>
      </p:sp>
      <p:sp>
        <p:nvSpPr>
          <p:cNvPr id="3" name="AutoShape 2" descr="Giải GDCD 6 Bài 8 Cánh Diều: Ứng phó với các tình huống nguy hiểm từ thiên  nhiê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4" name="AutoShape 4" descr="Giải GDCD 6 Bài 8 Cánh Diều: Ứng phó với các tình huống nguy hiểm từ thiên  nhiê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5" name="Picture 6" descr="Giải GDCD 6 Bài 8 Cánh Diều: Ứng phó với các tình huống nguy hiểm từ thiên nhiên ảnh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619" y="127493"/>
            <a:ext cx="3390900" cy="17914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iải GDCD 6 Bài 8 Cánh Diều: Ứng phó với các tình huống nguy hiểm từ thiên nhiên ảnh 2"/>
          <p:cNvPicPr>
            <a:picLocks noChangeAspect="1" noChangeArrowheads="1"/>
          </p:cNvPicPr>
          <p:nvPr/>
        </p:nvPicPr>
        <p:blipFill rotWithShape="1">
          <a:blip r:embed="rId3">
            <a:extLst>
              <a:ext uri="{28A0092B-C50C-407E-A947-70E740481C1C}">
                <a14:useLocalDpi xmlns:a14="http://schemas.microsoft.com/office/drawing/2010/main" val="0"/>
              </a:ext>
            </a:extLst>
          </a:blip>
          <a:srcRect b="50000"/>
          <a:stretch/>
        </p:blipFill>
        <p:spPr bwMode="auto">
          <a:xfrm>
            <a:off x="4791979" y="88856"/>
            <a:ext cx="5353050" cy="196219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iải GDCD 6 Bài 8 Cánh Diều: Ứng phó với các tình huống nguy hiểm từ thiên nhiên ảnh 2"/>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3489957" y="4989578"/>
            <a:ext cx="5353050" cy="1738313"/>
          </a:xfrm>
          <a:prstGeom prst="rect">
            <a:avLst/>
          </a:prstGeom>
          <a:noFill/>
          <a:extLst>
            <a:ext uri="{909E8E84-426E-40DD-AFC4-6F175D3DCCD1}">
              <a14:hiddenFill xmlns:a14="http://schemas.microsoft.com/office/drawing/2010/main">
                <a:solidFill>
                  <a:srgbClr val="FFFFFF"/>
                </a:solidFill>
              </a14:hiddenFill>
            </a:ext>
          </a:extLst>
        </p:spPr>
      </p:pic>
      <p:pic>
        <p:nvPicPr>
          <p:cNvPr id="18" name="Shape 1"/>
          <p:cNvPicPr/>
          <p:nvPr/>
        </p:nvPicPr>
        <p:blipFill>
          <a:blip r:embed="rId4"/>
          <a:stretch/>
        </p:blipFill>
        <p:spPr>
          <a:xfrm>
            <a:off x="11033760" y="0"/>
            <a:ext cx="1158240" cy="1048385"/>
          </a:xfrm>
          <a:prstGeom prst="rect">
            <a:avLst/>
          </a:prstGeom>
          <a:noFill/>
          <a:ln>
            <a:noFill/>
          </a:ln>
        </p:spPr>
      </p:pic>
      <p:sp>
        <p:nvSpPr>
          <p:cNvPr id="6" name="Date Placeholder 5"/>
          <p:cNvSpPr>
            <a:spLocks noGrp="1"/>
          </p:cNvSpPr>
          <p:nvPr>
            <p:ph type="dt" sz="half" idx="10"/>
          </p:nvPr>
        </p:nvSpPr>
        <p:spPr/>
        <p:txBody>
          <a:bodyPr/>
          <a:lstStyle/>
          <a:p>
            <a:fld id="{14F56B0A-DC5E-4058-B8FB-AF04EF0257AE}" type="datetime11">
              <a:rPr lang="en-IN" smtClean="0">
                <a:solidFill>
                  <a:prstClr val="black">
                    <a:tint val="75000"/>
                  </a:prstClr>
                </a:solidFill>
              </a:rPr>
              <a:t>13:56:58</a:t>
            </a:fld>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2</a:t>
            </a:fld>
            <a:endParaRPr lang="en-US" altLang="en-US">
              <a:solidFill>
                <a:prstClr val="black">
                  <a:tint val="75000"/>
                </a:prstClr>
              </a:solidFill>
            </a:endParaRPr>
          </a:p>
        </p:txBody>
      </p:sp>
    </p:spTree>
    <p:extLst>
      <p:ext uri="{BB962C8B-B14F-4D97-AF65-F5344CB8AC3E}">
        <p14:creationId xmlns:p14="http://schemas.microsoft.com/office/powerpoint/2010/main" val="39253061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1297506"/>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a:solidFill>
                  <a:srgbClr val="0000FF"/>
                </a:solidFill>
                <a:latin typeface="Tahoma" pitchFamily="34" charset="0"/>
                <a:ea typeface="Tahoma" pitchFamily="34" charset="0"/>
                <a:cs typeface="Tahoma" pitchFamily="34" charset="0"/>
              </a:rPr>
              <a:t>2</a:t>
            </a:r>
            <a:r>
              <a:rPr lang="en-US" b="1" smtClean="0">
                <a:solidFill>
                  <a:srgbClr val="0000FF"/>
                </a:solidFill>
                <a:latin typeface="Tahoma" pitchFamily="34" charset="0"/>
                <a:ea typeface="Tahoma" pitchFamily="34" charset="0"/>
                <a:cs typeface="Tahoma" pitchFamily="34" charset="0"/>
              </a:rPr>
              <a:t>. H</a:t>
            </a:r>
            <a:r>
              <a:rPr lang="vi-VN" b="1" smtClean="0">
                <a:solidFill>
                  <a:srgbClr val="0000FF"/>
                </a:solidFill>
                <a:latin typeface="Tahoma" pitchFamily="34" charset="0"/>
                <a:ea typeface="Tahoma" pitchFamily="34" charset="0"/>
                <a:cs typeface="Tahoma" pitchFamily="34" charset="0"/>
              </a:rPr>
              <a:t>ậu quả do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8" name="Horizontal Scroll 7"/>
          <p:cNvSpPr/>
          <p:nvPr/>
        </p:nvSpPr>
        <p:spPr>
          <a:xfrm>
            <a:off x="1009934" y="1755757"/>
            <a:ext cx="10602946" cy="4838225"/>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charset="0"/>
              <a:buChar char="•"/>
            </a:pPr>
            <a:endParaRPr lang="en-US" sz="2000" b="1" smtClean="0">
              <a:solidFill>
                <a:srgbClr val="FF0000"/>
              </a:solidFill>
              <a:latin typeface="Tahoma" pitchFamily="34" charset="0"/>
              <a:ea typeface="Tahoma" pitchFamily="34" charset="0"/>
              <a:cs typeface="Tahoma" pitchFamily="34" charset="0"/>
            </a:endParaRPr>
          </a:p>
          <a:p>
            <a:pPr marL="342900" indent="-342900">
              <a:buFont typeface="Arial" charset="0"/>
              <a:buChar char="•"/>
            </a:pPr>
            <a:r>
              <a:rPr lang="en-US" sz="2000" b="1" smtClean="0">
                <a:solidFill>
                  <a:srgbClr val="FF0000"/>
                </a:solidFill>
                <a:latin typeface="Tahoma" pitchFamily="34" charset="0"/>
                <a:ea typeface="Tahoma" pitchFamily="34" charset="0"/>
                <a:cs typeface="Tahoma" pitchFamily="34" charset="0"/>
              </a:rPr>
              <a:t>Cách </a:t>
            </a:r>
            <a:r>
              <a:rPr lang="en-US" sz="2000" b="1">
                <a:solidFill>
                  <a:srgbClr val="FF0000"/>
                </a:solidFill>
                <a:latin typeface="Tahoma" pitchFamily="34" charset="0"/>
                <a:ea typeface="Tahoma" pitchFamily="34" charset="0"/>
                <a:cs typeface="Tahoma" pitchFamily="34" charset="0"/>
              </a:rPr>
              <a:t>ứng phó với tình huống nguy hiểm từ thiên nhiên</a:t>
            </a:r>
            <a:r>
              <a:rPr lang="en-US" sz="2000" b="1" smtClean="0">
                <a:solidFill>
                  <a:srgbClr val="FF0000"/>
                </a:solidFill>
                <a:latin typeface="Tahoma" pitchFamily="34" charset="0"/>
                <a:ea typeface="Tahoma" pitchFamily="34" charset="0"/>
                <a:cs typeface="Tahoma" pitchFamily="34" charset="0"/>
              </a:rPr>
              <a:t>:</a:t>
            </a:r>
          </a:p>
          <a:p>
            <a:pPr fontAlgn="base"/>
            <a:r>
              <a:rPr lang="en-US" sz="2000" i="1">
                <a:solidFill>
                  <a:schemeClr val="tx1"/>
                </a:solidFill>
                <a:latin typeface="Tahoma" pitchFamily="34" charset="0"/>
                <a:ea typeface="Tahoma" pitchFamily="34" charset="0"/>
                <a:cs typeface="Tahoma" pitchFamily="34" charset="0"/>
              </a:rPr>
              <a:t>- Trang bị kiến thức và kĩ năng phòng tránh và ứng phó với các tình huống nguy hiểm từ thiên nhiên.</a:t>
            </a:r>
            <a:endParaRPr lang="vi-VN" sz="2000">
              <a:solidFill>
                <a:schemeClr val="tx1"/>
              </a:solidFill>
              <a:latin typeface="Tahoma" pitchFamily="34" charset="0"/>
              <a:ea typeface="Tahoma" pitchFamily="34" charset="0"/>
              <a:cs typeface="Tahoma" pitchFamily="34" charset="0"/>
            </a:endParaRPr>
          </a:p>
          <a:p>
            <a:pPr fontAlgn="base"/>
            <a:r>
              <a:rPr lang="en-US" sz="2000" i="1">
                <a:solidFill>
                  <a:schemeClr val="tx1"/>
                </a:solidFill>
                <a:latin typeface="Tahoma" pitchFamily="34" charset="0"/>
                <a:ea typeface="Tahoma" pitchFamily="34" charset="0"/>
                <a:cs typeface="Tahoma" pitchFamily="34" charset="0"/>
              </a:rPr>
              <a:t>- Tập quan sát, nhận biết các yếu tố có thể gây nguy hiểm như: thời điểm, không gian, địa hình, thời tiết thay đổi...</a:t>
            </a:r>
            <a:endParaRPr lang="vi-VN" sz="2000">
              <a:solidFill>
                <a:schemeClr val="tx1"/>
              </a:solidFill>
              <a:latin typeface="Tahoma" pitchFamily="34" charset="0"/>
              <a:ea typeface="Tahoma" pitchFamily="34" charset="0"/>
              <a:cs typeface="Tahoma" pitchFamily="34" charset="0"/>
            </a:endParaRPr>
          </a:p>
          <a:p>
            <a:pPr fontAlgn="base"/>
            <a:r>
              <a:rPr lang="en-US" sz="2000" i="1">
                <a:solidFill>
                  <a:schemeClr val="tx1"/>
                </a:solidFill>
                <a:latin typeface="Tahoma" pitchFamily="34" charset="0"/>
                <a:ea typeface="Tahoma" pitchFamily="34" charset="0"/>
                <a:cs typeface="Tahoma" pitchFamily="34" charset="0"/>
              </a:rPr>
              <a:t>- Thường xuyên theo dõi các bản tin dự báo thời tiết trên các phương tiện thông tin.</a:t>
            </a:r>
            <a:endParaRPr lang="vi-VN" sz="2000">
              <a:solidFill>
                <a:schemeClr val="tx1"/>
              </a:solidFill>
              <a:latin typeface="Tahoma" pitchFamily="34" charset="0"/>
              <a:ea typeface="Tahoma" pitchFamily="34" charset="0"/>
              <a:cs typeface="Tahoma" pitchFamily="34" charset="0"/>
            </a:endParaRPr>
          </a:p>
          <a:p>
            <a:pPr fontAlgn="base"/>
            <a:r>
              <a:rPr lang="en-US" sz="2000" b="1" i="1">
                <a:solidFill>
                  <a:schemeClr val="tx1"/>
                </a:solidFill>
                <a:latin typeface="Tahoma" pitchFamily="34" charset="0"/>
                <a:ea typeface="Tahoma" pitchFamily="34" charset="0"/>
                <a:cs typeface="Tahoma" pitchFamily="34" charset="0"/>
              </a:rPr>
              <a:t>Khi có nguy hiểm xảy ra: </a:t>
            </a:r>
            <a:endParaRPr lang="vi-VN" sz="2000">
              <a:solidFill>
                <a:schemeClr val="tx1"/>
              </a:solidFill>
              <a:latin typeface="Tahoma" pitchFamily="34" charset="0"/>
              <a:ea typeface="Tahoma" pitchFamily="34" charset="0"/>
              <a:cs typeface="Tahoma" pitchFamily="34" charset="0"/>
            </a:endParaRPr>
          </a:p>
          <a:p>
            <a:pPr fontAlgn="base"/>
            <a:r>
              <a:rPr lang="en-US" sz="2000" i="1">
                <a:solidFill>
                  <a:schemeClr val="tx1"/>
                </a:solidFill>
                <a:latin typeface="Tahoma" pitchFamily="34" charset="0"/>
                <a:ea typeface="Tahoma" pitchFamily="34" charset="0"/>
                <a:cs typeface="Tahoma" pitchFamily="34" charset="0"/>
              </a:rPr>
              <a:t>- Chọn một nơi an toàn để trú ẩn.</a:t>
            </a:r>
            <a:endParaRPr lang="vi-VN" sz="2000">
              <a:solidFill>
                <a:schemeClr val="tx1"/>
              </a:solidFill>
              <a:latin typeface="Tahoma" pitchFamily="34" charset="0"/>
              <a:ea typeface="Tahoma" pitchFamily="34" charset="0"/>
              <a:cs typeface="Tahoma" pitchFamily="34" charset="0"/>
            </a:endParaRPr>
          </a:p>
          <a:p>
            <a:pPr fontAlgn="base"/>
            <a:r>
              <a:rPr lang="en-US" sz="2000" i="1">
                <a:solidFill>
                  <a:schemeClr val="tx1"/>
                </a:solidFill>
                <a:latin typeface="Tahoma" pitchFamily="34" charset="0"/>
                <a:ea typeface="Tahoma" pitchFamily="34" charset="0"/>
                <a:cs typeface="Tahoma" pitchFamily="34" charset="0"/>
              </a:rPr>
              <a:t>- Bình tĩnh xử trí, đặt mục tiêu an toàn tính mạng lên trên hết.</a:t>
            </a:r>
            <a:endParaRPr lang="vi-VN" sz="2000">
              <a:solidFill>
                <a:schemeClr val="tx1"/>
              </a:solidFill>
              <a:latin typeface="Tahoma" pitchFamily="34" charset="0"/>
              <a:ea typeface="Tahoma" pitchFamily="34" charset="0"/>
              <a:cs typeface="Tahoma" pitchFamily="34" charset="0"/>
            </a:endParaRPr>
          </a:p>
          <a:p>
            <a:r>
              <a:rPr lang="en-US" sz="2000" i="1">
                <a:solidFill>
                  <a:schemeClr val="tx1"/>
                </a:solidFill>
                <a:latin typeface="Tahoma" pitchFamily="34" charset="0"/>
                <a:ea typeface="Tahoma" pitchFamily="34" charset="0"/>
                <a:cs typeface="Tahoma" pitchFamily="34" charset="0"/>
              </a:rPr>
              <a:t>-  Tìm kiếm sự trợ giúp hoặc báo cho những người xung quanh, chính quyền địa phương khi cần </a:t>
            </a:r>
            <a:r>
              <a:rPr lang="en-US" sz="2000" i="1" smtClean="0">
                <a:solidFill>
                  <a:schemeClr val="tx1"/>
                </a:solidFill>
                <a:latin typeface="Tahoma" pitchFamily="34" charset="0"/>
                <a:ea typeface="Tahoma" pitchFamily="34" charset="0"/>
                <a:cs typeface="Tahoma" pitchFamily="34" charset="0"/>
              </a:rPr>
              <a:t>thiết.</a:t>
            </a:r>
          </a:p>
          <a:p>
            <a:endParaRPr lang="vi-VN" sz="2400" b="1">
              <a:solidFill>
                <a:srgbClr val="FF0000"/>
              </a:solidFill>
            </a:endParaRPr>
          </a:p>
        </p:txBody>
      </p:sp>
      <p:sp>
        <p:nvSpPr>
          <p:cNvPr id="2" name="Date Placeholder 1"/>
          <p:cNvSpPr>
            <a:spLocks noGrp="1"/>
          </p:cNvSpPr>
          <p:nvPr>
            <p:ph type="dt" sz="half" idx="10"/>
          </p:nvPr>
        </p:nvSpPr>
        <p:spPr/>
        <p:txBody>
          <a:bodyPr/>
          <a:lstStyle/>
          <a:p>
            <a:fld id="{D7EAC4F6-4374-481A-BEF1-1A4C80D5EA42}" type="datetime11">
              <a:rPr lang="en-IN" smtClean="0">
                <a:solidFill>
                  <a:prstClr val="black">
                    <a:tint val="75000"/>
                  </a:prstClr>
                </a:solidFill>
              </a:rPr>
              <a:t>13:57:02</a:t>
            </a:fld>
            <a:endParaRPr lang="en-IN">
              <a:solidFill>
                <a:prstClr val="black">
                  <a:tint val="75000"/>
                </a:prstClr>
              </a:solidFill>
            </a:endParaRPr>
          </a:p>
        </p:txBody>
      </p:sp>
      <p:sp>
        <p:nvSpPr>
          <p:cNvPr id="3" name="Slide Number Placeholder 2"/>
          <p:cNvSpPr>
            <a:spLocks noGrp="1"/>
          </p:cNvSpPr>
          <p:nvPr>
            <p:ph type="sldNum" sz="quarter" idx="12"/>
          </p:nvPr>
        </p:nvSpPr>
        <p:spPr/>
        <p:txBody>
          <a:bodyPr/>
          <a:lstStyle/>
          <a:p>
            <a:fld id="{2D0CD454-69CB-4647-AC93-5608A9603E22}" type="slidenum">
              <a:rPr lang="en-IN" smtClean="0">
                <a:solidFill>
                  <a:prstClr val="black">
                    <a:tint val="75000"/>
                  </a:prstClr>
                </a:solidFill>
              </a:rPr>
              <a:pPr/>
              <a:t>20</a:t>
            </a:fld>
            <a:endParaRPr lang="en-IN">
              <a:solidFill>
                <a:prstClr val="black">
                  <a:tint val="75000"/>
                </a:prstClr>
              </a:solidFill>
            </a:endParaRPr>
          </a:p>
        </p:txBody>
      </p:sp>
      <p:sp>
        <p:nvSpPr>
          <p:cNvPr id="11" name="Rectangle 10"/>
          <p:cNvSpPr/>
          <p:nvPr/>
        </p:nvSpPr>
        <p:spPr>
          <a:xfrm>
            <a:off x="799946" y="926542"/>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smtClean="0">
                <a:solidFill>
                  <a:srgbClr val="0000FF"/>
                </a:solidFill>
                <a:latin typeface="Tahoma" pitchFamily="34" charset="0"/>
                <a:ea typeface="Tahoma" pitchFamily="34" charset="0"/>
                <a:cs typeface="Tahoma" pitchFamily="34" charset="0"/>
              </a:rPr>
              <a:t>1</a:t>
            </a:r>
            <a:r>
              <a:rPr lang="en-US" b="1" smtClean="0">
                <a:solidFill>
                  <a:srgbClr val="0000FF"/>
                </a:solidFill>
                <a:latin typeface="Tahoma" pitchFamily="34" charset="0"/>
                <a:ea typeface="Tahoma" pitchFamily="34" charset="0"/>
                <a:cs typeface="Tahoma" pitchFamily="34" charset="0"/>
              </a:rPr>
              <a:t>. Nh</a:t>
            </a:r>
            <a:r>
              <a:rPr lang="vi-VN" b="1" smtClean="0">
                <a:solidFill>
                  <a:srgbClr val="0000FF"/>
                </a:solidFill>
                <a:latin typeface="Tahoma" pitchFamily="34" charset="0"/>
                <a:ea typeface="Tahoma" pitchFamily="34" charset="0"/>
                <a:cs typeface="Tahoma" pitchFamily="34" charset="0"/>
              </a:rPr>
              <a:t>ận biết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12" name="Rectangle 11"/>
          <p:cNvSpPr/>
          <p:nvPr/>
        </p:nvSpPr>
        <p:spPr>
          <a:xfrm>
            <a:off x="810677" y="1655970"/>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smtClean="0">
                <a:solidFill>
                  <a:srgbClr val="0000FF"/>
                </a:solidFill>
                <a:latin typeface="Tahoma" pitchFamily="34" charset="0"/>
                <a:ea typeface="Tahoma" pitchFamily="34" charset="0"/>
                <a:cs typeface="Tahoma" pitchFamily="34" charset="0"/>
              </a:rPr>
              <a:t>3</a:t>
            </a:r>
            <a:r>
              <a:rPr lang="en-US" b="1" smtClean="0">
                <a:solidFill>
                  <a:srgbClr val="0000FF"/>
                </a:solidFill>
                <a:latin typeface="Tahoma" pitchFamily="34" charset="0"/>
                <a:ea typeface="Tahoma" pitchFamily="34" charset="0"/>
                <a:cs typeface="Tahoma" pitchFamily="34" charset="0"/>
              </a:rPr>
              <a:t>. </a:t>
            </a:r>
            <a:r>
              <a:rPr lang="vi-VN" b="1" smtClean="0">
                <a:solidFill>
                  <a:srgbClr val="0000FF"/>
                </a:solidFill>
                <a:latin typeface="Tahoma" pitchFamily="34" charset="0"/>
                <a:ea typeface="Tahoma" pitchFamily="34" charset="0"/>
                <a:cs typeface="Tahoma" pitchFamily="34" charset="0"/>
              </a:rPr>
              <a:t>Ứng phó với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6121740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230376" y="0"/>
            <a:ext cx="961623" cy="73295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3" name="Slide Number Placeholder 2"/>
          <p:cNvSpPr>
            <a:spLocks noGrp="1"/>
          </p:cNvSpPr>
          <p:nvPr>
            <p:ph type="sldNum" sz="quarter" idx="12"/>
          </p:nvPr>
        </p:nvSpPr>
        <p:spPr/>
        <p:txBody>
          <a:bodyPr/>
          <a:lstStyle/>
          <a:p>
            <a:fld id="{2D0CD454-69CB-4647-AC93-5608A9603E22}" type="slidenum">
              <a:rPr lang="en-IN" smtClean="0">
                <a:solidFill>
                  <a:prstClr val="black">
                    <a:tint val="75000"/>
                  </a:prstClr>
                </a:solidFill>
              </a:rPr>
              <a:pPr/>
              <a:t>21</a:t>
            </a:fld>
            <a:endParaRPr lang="en-IN">
              <a:solidFill>
                <a:prstClr val="black">
                  <a:tint val="75000"/>
                </a:prstClr>
              </a:solidFill>
            </a:endParaRPr>
          </a:p>
        </p:txBody>
      </p:sp>
      <p:sp>
        <p:nvSpPr>
          <p:cNvPr id="15" name="Text Box 2"/>
          <p:cNvSpPr txBox="1"/>
          <p:nvPr/>
        </p:nvSpPr>
        <p:spPr>
          <a:xfrm>
            <a:off x="241812" y="945488"/>
            <a:ext cx="1834568" cy="3387144"/>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b="1" smtClean="0">
                <a:solidFill>
                  <a:srgbClr val="FF0000"/>
                </a:solidFill>
                <a:effectLst/>
                <a:latin typeface="Tahoma" pitchFamily="34" charset="0"/>
                <a:ea typeface="Tahoma" pitchFamily="34" charset="0"/>
                <a:cs typeface="Tahoma" pitchFamily="34" charset="0"/>
              </a:rPr>
              <a:t>.............</a:t>
            </a:r>
            <a:endParaRPr lang="vi-VN">
              <a:solidFill>
                <a:srgbClr val="FF0000"/>
              </a:solidFill>
              <a:effectLst/>
              <a:latin typeface="Tahoma" pitchFamily="34" charset="0"/>
              <a:ea typeface="Tahoma" pitchFamily="34" charset="0"/>
              <a:cs typeface="Tahoma" pitchFamily="34" charset="0"/>
            </a:endParaRPr>
          </a:p>
        </p:txBody>
      </p:sp>
      <p:sp>
        <p:nvSpPr>
          <p:cNvPr id="16" name="Text Box 3"/>
          <p:cNvSpPr txBox="1"/>
          <p:nvPr/>
        </p:nvSpPr>
        <p:spPr>
          <a:xfrm>
            <a:off x="2291381" y="655682"/>
            <a:ext cx="2468168" cy="95417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20000"/>
              </a:lnSpc>
              <a:spcAft>
                <a:spcPts val="0"/>
              </a:spcAft>
            </a:pPr>
            <a:endParaRPr lang="nl-NL" sz="1700" b="1" smtClean="0">
              <a:solidFill>
                <a:srgbClr val="0000FF"/>
              </a:solidFill>
              <a:effectLst/>
              <a:latin typeface="Tahoma" pitchFamily="34" charset="0"/>
              <a:ea typeface="Tahoma" pitchFamily="34" charset="0"/>
              <a:cs typeface="Tahoma" pitchFamily="34" charset="0"/>
            </a:endParaRPr>
          </a:p>
          <a:p>
            <a:pPr algn="ctr">
              <a:lnSpc>
                <a:spcPct val="120000"/>
              </a:lnSpc>
              <a:spcAft>
                <a:spcPts val="0"/>
              </a:spcAft>
            </a:pPr>
            <a:r>
              <a:rPr lang="en-US" sz="1700" b="1" smtClean="0">
                <a:solidFill>
                  <a:srgbClr val="0000FF"/>
                </a:solidFill>
                <a:effectLst/>
                <a:latin typeface="Tahoma" pitchFamily="34" charset="0"/>
                <a:ea typeface="Tahoma" pitchFamily="34" charset="0"/>
                <a:cs typeface="Tahoma" pitchFamily="34" charset="0"/>
              </a:rPr>
              <a:t>....................</a:t>
            </a:r>
            <a:endParaRPr lang="vi-VN" sz="1700">
              <a:solidFill>
                <a:srgbClr val="0000FF"/>
              </a:solidFill>
              <a:effectLst/>
              <a:latin typeface="Tahoma" pitchFamily="34" charset="0"/>
              <a:ea typeface="Tahoma" pitchFamily="34" charset="0"/>
              <a:cs typeface="Tahoma" pitchFamily="34" charset="0"/>
            </a:endParaRPr>
          </a:p>
          <a:p>
            <a:pPr algn="ctr">
              <a:spcAft>
                <a:spcPts val="0"/>
              </a:spcAft>
            </a:pPr>
            <a:r>
              <a:rPr lang="en-US" sz="1700">
                <a:solidFill>
                  <a:srgbClr val="0000FF"/>
                </a:solidFill>
                <a:effectLst/>
                <a:latin typeface="Tahoma" pitchFamily="34" charset="0"/>
                <a:ea typeface="Tahoma" pitchFamily="34" charset="0"/>
                <a:cs typeface="Tahoma" pitchFamily="34" charset="0"/>
              </a:rPr>
              <a:t> </a:t>
            </a:r>
            <a:endParaRPr lang="vi-VN" sz="1700">
              <a:solidFill>
                <a:srgbClr val="0000FF"/>
              </a:solidFill>
              <a:effectLst/>
              <a:latin typeface="Tahoma" pitchFamily="34" charset="0"/>
              <a:ea typeface="Tahoma" pitchFamily="34" charset="0"/>
              <a:cs typeface="Tahoma" pitchFamily="34" charset="0"/>
            </a:endParaRPr>
          </a:p>
        </p:txBody>
      </p:sp>
      <p:sp>
        <p:nvSpPr>
          <p:cNvPr id="17" name="Text Box 4"/>
          <p:cNvSpPr txBox="1"/>
          <p:nvPr/>
        </p:nvSpPr>
        <p:spPr>
          <a:xfrm>
            <a:off x="4978623" y="629924"/>
            <a:ext cx="6634256" cy="96527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i="1" smtClean="0">
                <a:effectLst/>
                <a:latin typeface="Tahoma" pitchFamily="34" charset="0"/>
                <a:ea typeface="Tahoma" pitchFamily="34" charset="0"/>
                <a:cs typeface="Tahoma" pitchFamily="34" charset="0"/>
              </a:rPr>
              <a:t>........................................................................................................................................................................................</a:t>
            </a:r>
            <a:endParaRPr lang="vi-VN">
              <a:effectLst/>
              <a:latin typeface="Tahoma" pitchFamily="34" charset="0"/>
              <a:ea typeface="Tahoma" pitchFamily="34" charset="0"/>
              <a:cs typeface="Tahoma" pitchFamily="34" charset="0"/>
            </a:endParaRPr>
          </a:p>
        </p:txBody>
      </p:sp>
      <p:sp>
        <p:nvSpPr>
          <p:cNvPr id="18" name="Text Box 5"/>
          <p:cNvSpPr txBox="1"/>
          <p:nvPr/>
        </p:nvSpPr>
        <p:spPr>
          <a:xfrm>
            <a:off x="2291381" y="1896242"/>
            <a:ext cx="2468168" cy="119634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b="1" smtClean="0">
                <a:solidFill>
                  <a:srgbClr val="0000FF"/>
                </a:solidFill>
                <a:effectLst/>
                <a:latin typeface="Tahoma" pitchFamily="34" charset="0"/>
                <a:ea typeface="Tahoma" pitchFamily="34" charset="0"/>
                <a:cs typeface="Tahoma" pitchFamily="34" charset="0"/>
              </a:rPr>
              <a:t>........................</a:t>
            </a:r>
            <a:endParaRPr lang="vi-VN">
              <a:solidFill>
                <a:srgbClr val="0000FF"/>
              </a:solidFill>
              <a:effectLst/>
              <a:latin typeface="Tahoma" pitchFamily="34" charset="0"/>
              <a:ea typeface="Tahoma" pitchFamily="34" charset="0"/>
              <a:cs typeface="Tahoma" pitchFamily="34" charset="0"/>
            </a:endParaRPr>
          </a:p>
        </p:txBody>
      </p:sp>
      <p:sp>
        <p:nvSpPr>
          <p:cNvPr id="19" name="Text Box 6"/>
          <p:cNvSpPr txBox="1"/>
          <p:nvPr/>
        </p:nvSpPr>
        <p:spPr>
          <a:xfrm>
            <a:off x="4978622" y="1746122"/>
            <a:ext cx="6634257" cy="174405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US" i="1" smtClean="0">
                <a:latin typeface="Tahoma" pitchFamily="34" charset="0"/>
                <a:ea typeface="Tahoma" pitchFamily="34" charset="0"/>
                <a:cs typeface="Tahoma" pitchFamily="34" charset="0"/>
              </a:rPr>
              <a:t>........................................................................................................................................................................................</a:t>
            </a:r>
            <a:r>
              <a:rPr lang="en-US" i="1">
                <a:latin typeface="Tahoma" pitchFamily="34" charset="0"/>
                <a:ea typeface="Tahoma" pitchFamily="34" charset="0"/>
                <a:cs typeface="Tahoma" pitchFamily="34" charset="0"/>
              </a:rPr>
              <a:t> ........................................................................................................................................................................................</a:t>
            </a:r>
            <a:endParaRPr lang="vi-VN">
              <a:latin typeface="Tahoma" pitchFamily="34" charset="0"/>
              <a:ea typeface="Tahoma" pitchFamily="34" charset="0"/>
              <a:cs typeface="Tahoma" pitchFamily="34" charset="0"/>
            </a:endParaRPr>
          </a:p>
          <a:p>
            <a:r>
              <a:rPr lang="en-US" i="1">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a:p>
            <a:pPr>
              <a:spcAft>
                <a:spcPts val="0"/>
              </a:spcAft>
            </a:pPr>
            <a:endParaRPr lang="vi-VN">
              <a:latin typeface="Tahoma" pitchFamily="34" charset="0"/>
              <a:ea typeface="Tahoma" pitchFamily="34" charset="0"/>
              <a:cs typeface="Tahoma" pitchFamily="34" charset="0"/>
            </a:endParaRPr>
          </a:p>
        </p:txBody>
      </p:sp>
      <p:sp>
        <p:nvSpPr>
          <p:cNvPr id="20" name="Text Box 7"/>
          <p:cNvSpPr txBox="1"/>
          <p:nvPr/>
        </p:nvSpPr>
        <p:spPr>
          <a:xfrm>
            <a:off x="2291381" y="3670481"/>
            <a:ext cx="2468167" cy="148189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b="1" smtClean="0">
                <a:solidFill>
                  <a:srgbClr val="0000FF"/>
                </a:solidFill>
                <a:effectLst/>
                <a:latin typeface="Tahoma" pitchFamily="34" charset="0"/>
                <a:ea typeface="Tahoma" pitchFamily="34" charset="0"/>
                <a:cs typeface="Tahoma" pitchFamily="34" charset="0"/>
              </a:rPr>
              <a:t>...........................</a:t>
            </a:r>
            <a:endParaRPr lang="vi-VN">
              <a:solidFill>
                <a:srgbClr val="0000FF"/>
              </a:solidFill>
              <a:effectLst/>
              <a:latin typeface="Tahoma" pitchFamily="34" charset="0"/>
              <a:ea typeface="Tahoma" pitchFamily="34" charset="0"/>
              <a:cs typeface="Tahoma" pitchFamily="34" charset="0"/>
            </a:endParaRPr>
          </a:p>
        </p:txBody>
      </p:sp>
      <p:sp>
        <p:nvSpPr>
          <p:cNvPr id="21" name="Text Box 8"/>
          <p:cNvSpPr txBox="1"/>
          <p:nvPr/>
        </p:nvSpPr>
        <p:spPr>
          <a:xfrm>
            <a:off x="4978623" y="3670480"/>
            <a:ext cx="6634258" cy="3090927"/>
          </a:xfrm>
          <a:prstGeom prst="rect">
            <a:avLst/>
          </a:prstGeom>
          <a:no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US" i="1" smtClean="0">
                <a:latin typeface="Tahoma" pitchFamily="34" charset="0"/>
                <a:ea typeface="Tahoma" pitchFamily="34" charset="0"/>
                <a:cs typeface="Tahoma" pitchFamily="34" charset="0"/>
              </a:rPr>
              <a:t>........................................................................................................................................................................................</a:t>
            </a:r>
            <a:r>
              <a:rPr lang="en-US" i="1">
                <a:latin typeface="Tahoma" pitchFamily="34" charset="0"/>
                <a:ea typeface="Tahoma" pitchFamily="34" charset="0"/>
                <a:cs typeface="Tahoma" pitchFamily="34" charset="0"/>
              </a:rPr>
              <a:t> ........................................................................................................................................................................................</a:t>
            </a:r>
            <a:endParaRPr lang="vi-VN">
              <a:latin typeface="Tahoma" pitchFamily="34" charset="0"/>
              <a:ea typeface="Tahoma" pitchFamily="34" charset="0"/>
              <a:cs typeface="Tahoma" pitchFamily="34" charset="0"/>
            </a:endParaRPr>
          </a:p>
          <a:p>
            <a:r>
              <a:rPr lang="en-US" i="1">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a:p>
            <a:r>
              <a:rPr lang="en-US" i="1">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a:p>
            <a:r>
              <a:rPr lang="en-US" i="1">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a:p>
            <a:pPr>
              <a:spcAft>
                <a:spcPts val="0"/>
              </a:spcAft>
            </a:pPr>
            <a:endParaRPr lang="vi-VN">
              <a:latin typeface="Tahoma" pitchFamily="34" charset="0"/>
              <a:ea typeface="Tahoma" pitchFamily="34" charset="0"/>
              <a:cs typeface="Tahoma" pitchFamily="34" charset="0"/>
            </a:endParaRPr>
          </a:p>
        </p:txBody>
      </p:sp>
      <p:cxnSp>
        <p:nvCxnSpPr>
          <p:cNvPr id="22" name="Straight Arrow Connector 21"/>
          <p:cNvCxnSpPr>
            <a:stCxn id="15" idx="3"/>
            <a:endCxn id="16" idx="1"/>
          </p:cNvCxnSpPr>
          <p:nvPr/>
        </p:nvCxnSpPr>
        <p:spPr>
          <a:xfrm flipV="1">
            <a:off x="2076380" y="1132770"/>
            <a:ext cx="215001" cy="15062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5" idx="3"/>
            <a:endCxn id="18" idx="1"/>
          </p:cNvCxnSpPr>
          <p:nvPr/>
        </p:nvCxnSpPr>
        <p:spPr>
          <a:xfrm flipV="1">
            <a:off x="2076380" y="2494412"/>
            <a:ext cx="215001" cy="144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5" idx="3"/>
            <a:endCxn id="20" idx="1"/>
          </p:cNvCxnSpPr>
          <p:nvPr/>
        </p:nvCxnSpPr>
        <p:spPr>
          <a:xfrm>
            <a:off x="2076380" y="2639060"/>
            <a:ext cx="215001" cy="17723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759547" y="1136540"/>
            <a:ext cx="219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759548" y="2443058"/>
            <a:ext cx="219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759548" y="4501582"/>
            <a:ext cx="219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Rectangle 1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2"/>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5927928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230376" y="0"/>
            <a:ext cx="961623" cy="73295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3" name="Slide Number Placeholder 2"/>
          <p:cNvSpPr>
            <a:spLocks noGrp="1"/>
          </p:cNvSpPr>
          <p:nvPr>
            <p:ph type="sldNum" sz="quarter" idx="12"/>
          </p:nvPr>
        </p:nvSpPr>
        <p:spPr/>
        <p:txBody>
          <a:bodyPr/>
          <a:lstStyle/>
          <a:p>
            <a:fld id="{2D0CD454-69CB-4647-AC93-5608A9603E22}" type="slidenum">
              <a:rPr lang="en-IN" smtClean="0">
                <a:solidFill>
                  <a:prstClr val="black">
                    <a:tint val="75000"/>
                  </a:prstClr>
                </a:solidFill>
              </a:rPr>
              <a:pPr/>
              <a:t>22</a:t>
            </a:fld>
            <a:endParaRPr lang="en-IN">
              <a:solidFill>
                <a:prstClr val="black">
                  <a:tint val="75000"/>
                </a:prstClr>
              </a:solidFill>
            </a:endParaRPr>
          </a:p>
        </p:txBody>
      </p:sp>
      <p:sp>
        <p:nvSpPr>
          <p:cNvPr id="15" name="Text Box 2"/>
          <p:cNvSpPr txBox="1"/>
          <p:nvPr/>
        </p:nvSpPr>
        <p:spPr>
          <a:xfrm>
            <a:off x="241812" y="945488"/>
            <a:ext cx="1834568" cy="3387144"/>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b="1">
                <a:solidFill>
                  <a:srgbClr val="FF0000"/>
                </a:solidFill>
                <a:effectLst/>
                <a:latin typeface="Tahoma" pitchFamily="34" charset="0"/>
                <a:ea typeface="Tahoma" pitchFamily="34" charset="0"/>
                <a:cs typeface="Tahoma" pitchFamily="34" charset="0"/>
              </a:rPr>
              <a:t>Ứng phó với các tình huống nguy hiểm từ thiên nhiên</a:t>
            </a:r>
            <a:endParaRPr lang="vi-VN">
              <a:solidFill>
                <a:srgbClr val="FF0000"/>
              </a:solidFill>
              <a:effectLst/>
              <a:latin typeface="Tahoma" pitchFamily="34" charset="0"/>
              <a:ea typeface="Tahoma" pitchFamily="34" charset="0"/>
              <a:cs typeface="Tahoma" pitchFamily="34" charset="0"/>
            </a:endParaRPr>
          </a:p>
        </p:txBody>
      </p:sp>
      <p:sp>
        <p:nvSpPr>
          <p:cNvPr id="16" name="Text Box 3"/>
          <p:cNvSpPr txBox="1"/>
          <p:nvPr/>
        </p:nvSpPr>
        <p:spPr>
          <a:xfrm>
            <a:off x="2291381" y="655682"/>
            <a:ext cx="2468168" cy="95417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20000"/>
              </a:lnSpc>
              <a:spcAft>
                <a:spcPts val="0"/>
              </a:spcAft>
            </a:pPr>
            <a:endParaRPr lang="nl-NL" sz="1700" b="1" smtClean="0">
              <a:solidFill>
                <a:srgbClr val="0000FF"/>
              </a:solidFill>
              <a:effectLst/>
              <a:latin typeface="Tahoma" pitchFamily="34" charset="0"/>
              <a:ea typeface="Tahoma" pitchFamily="34" charset="0"/>
              <a:cs typeface="Tahoma" pitchFamily="34" charset="0"/>
            </a:endParaRPr>
          </a:p>
          <a:p>
            <a:pPr algn="ctr">
              <a:lnSpc>
                <a:spcPct val="120000"/>
              </a:lnSpc>
              <a:spcAft>
                <a:spcPts val="0"/>
              </a:spcAft>
            </a:pPr>
            <a:r>
              <a:rPr lang="nl-NL" sz="1700" b="1" smtClean="0">
                <a:solidFill>
                  <a:srgbClr val="0000FF"/>
                </a:solidFill>
                <a:effectLst/>
                <a:latin typeface="Tahoma" pitchFamily="34" charset="0"/>
                <a:ea typeface="Tahoma" pitchFamily="34" charset="0"/>
                <a:cs typeface="Tahoma" pitchFamily="34" charset="0"/>
              </a:rPr>
              <a:t>Nhận </a:t>
            </a:r>
            <a:r>
              <a:rPr lang="nl-NL" sz="1700" b="1">
                <a:solidFill>
                  <a:srgbClr val="0000FF"/>
                </a:solidFill>
                <a:effectLst/>
                <a:latin typeface="Tahoma" pitchFamily="34" charset="0"/>
                <a:ea typeface="Tahoma" pitchFamily="34" charset="0"/>
                <a:cs typeface="Tahoma" pitchFamily="34" charset="0"/>
              </a:rPr>
              <a:t>biết các tình huống nguy hiểm từ thiên nhiên.</a:t>
            </a:r>
            <a:endParaRPr lang="vi-VN" sz="1700">
              <a:solidFill>
                <a:srgbClr val="0000FF"/>
              </a:solidFill>
              <a:effectLst/>
              <a:latin typeface="Tahoma" pitchFamily="34" charset="0"/>
              <a:ea typeface="Tahoma" pitchFamily="34" charset="0"/>
              <a:cs typeface="Tahoma" pitchFamily="34" charset="0"/>
            </a:endParaRPr>
          </a:p>
          <a:p>
            <a:pPr algn="ctr">
              <a:spcAft>
                <a:spcPts val="0"/>
              </a:spcAft>
            </a:pPr>
            <a:r>
              <a:rPr lang="en-US" sz="1700">
                <a:solidFill>
                  <a:srgbClr val="0000FF"/>
                </a:solidFill>
                <a:effectLst/>
                <a:latin typeface="Tahoma" pitchFamily="34" charset="0"/>
                <a:ea typeface="Tahoma" pitchFamily="34" charset="0"/>
                <a:cs typeface="Tahoma" pitchFamily="34" charset="0"/>
              </a:rPr>
              <a:t> </a:t>
            </a:r>
            <a:endParaRPr lang="vi-VN" sz="1700">
              <a:solidFill>
                <a:srgbClr val="0000FF"/>
              </a:solidFill>
              <a:effectLst/>
              <a:latin typeface="Tahoma" pitchFamily="34" charset="0"/>
              <a:ea typeface="Tahoma" pitchFamily="34" charset="0"/>
              <a:cs typeface="Tahoma" pitchFamily="34" charset="0"/>
            </a:endParaRPr>
          </a:p>
        </p:txBody>
      </p:sp>
      <p:sp>
        <p:nvSpPr>
          <p:cNvPr id="17" name="Text Box 4"/>
          <p:cNvSpPr txBox="1"/>
          <p:nvPr/>
        </p:nvSpPr>
        <p:spPr>
          <a:xfrm>
            <a:off x="4978623" y="629924"/>
            <a:ext cx="6634256" cy="96527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i="1">
                <a:effectLst/>
                <a:latin typeface="Tahoma" pitchFamily="34" charset="0"/>
                <a:ea typeface="Tahoma" pitchFamily="34" charset="0"/>
                <a:cs typeface="Tahoma" pitchFamily="34" charset="0"/>
              </a:rPr>
              <a:t>Tình huống nguy hiểm từ thiên nhiên là những tình huống nguy hiểm xuất hiện bất ngờ do các hiện tượng tự nhiên gây ra, làm tổn hại đến tính mạng, tải sản của con người và xã hội.</a:t>
            </a:r>
            <a:endParaRPr lang="vi-VN">
              <a:effectLst/>
              <a:latin typeface="Tahoma" pitchFamily="34" charset="0"/>
              <a:ea typeface="Tahoma" pitchFamily="34" charset="0"/>
              <a:cs typeface="Tahoma" pitchFamily="34" charset="0"/>
            </a:endParaRPr>
          </a:p>
        </p:txBody>
      </p:sp>
      <p:sp>
        <p:nvSpPr>
          <p:cNvPr id="18" name="Text Box 5"/>
          <p:cNvSpPr txBox="1"/>
          <p:nvPr/>
        </p:nvSpPr>
        <p:spPr>
          <a:xfrm>
            <a:off x="2291381" y="1896242"/>
            <a:ext cx="2468168" cy="119634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b="1">
                <a:solidFill>
                  <a:srgbClr val="0000FF"/>
                </a:solidFill>
                <a:effectLst/>
                <a:latin typeface="Tahoma" pitchFamily="34" charset="0"/>
                <a:ea typeface="Tahoma" pitchFamily="34" charset="0"/>
                <a:cs typeface="Tahoma" pitchFamily="34" charset="0"/>
              </a:rPr>
              <a:t>Hậu quả do các tình huống nguy hiểm từ thiên nhiên.</a:t>
            </a:r>
            <a:endParaRPr lang="vi-VN">
              <a:solidFill>
                <a:srgbClr val="0000FF"/>
              </a:solidFill>
              <a:effectLst/>
              <a:latin typeface="Tahoma" pitchFamily="34" charset="0"/>
              <a:ea typeface="Tahoma" pitchFamily="34" charset="0"/>
              <a:cs typeface="Tahoma" pitchFamily="34" charset="0"/>
            </a:endParaRPr>
          </a:p>
        </p:txBody>
      </p:sp>
      <p:sp>
        <p:nvSpPr>
          <p:cNvPr id="19" name="Text Box 6"/>
          <p:cNvSpPr txBox="1"/>
          <p:nvPr/>
        </p:nvSpPr>
        <p:spPr>
          <a:xfrm>
            <a:off x="4978622" y="1746122"/>
            <a:ext cx="6634257" cy="174405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i="1">
                <a:effectLst/>
                <a:latin typeface="Tahoma" pitchFamily="34" charset="0"/>
                <a:ea typeface="Tahoma" pitchFamily="34" charset="0"/>
                <a:cs typeface="Tahoma" pitchFamily="34" charset="0"/>
              </a:rPr>
              <a:t>- Tình huống nguy hiểm từ thiên nhiên có thê gây nên những hậu quả đáng tiếc đối với con người: thiệt hại về sức khỏe, tinh thần, thậm chí cả tính mạng.</a:t>
            </a:r>
            <a:endParaRPr lang="vi-VN">
              <a:effectLst/>
              <a:latin typeface="Tahoma" pitchFamily="34" charset="0"/>
              <a:ea typeface="Tahoma" pitchFamily="34" charset="0"/>
              <a:cs typeface="Tahoma" pitchFamily="34" charset="0"/>
            </a:endParaRPr>
          </a:p>
          <a:p>
            <a:pPr>
              <a:spcAft>
                <a:spcPts val="0"/>
              </a:spcAft>
            </a:pPr>
            <a:r>
              <a:rPr lang="en-US" i="1">
                <a:effectLst/>
                <a:latin typeface="Tahoma" pitchFamily="34" charset="0"/>
                <a:ea typeface="Tahoma" pitchFamily="34" charset="0"/>
                <a:cs typeface="Tahoma" pitchFamily="34" charset="0"/>
              </a:rPr>
              <a:t>- Ngoài ra, nó còn gây thiệt hại về vật chất của cá nhân và cộng đồng; gây thiệt hại và ảnh hưởng tiêu cực đến nền kinh tế của các nước.</a:t>
            </a:r>
            <a:endParaRPr lang="vi-VN">
              <a:effectLst/>
              <a:latin typeface="Tahoma" pitchFamily="34" charset="0"/>
              <a:ea typeface="Tahoma" pitchFamily="34" charset="0"/>
              <a:cs typeface="Tahoma" pitchFamily="34" charset="0"/>
            </a:endParaRPr>
          </a:p>
        </p:txBody>
      </p:sp>
      <p:sp>
        <p:nvSpPr>
          <p:cNvPr id="20" name="Text Box 7"/>
          <p:cNvSpPr txBox="1"/>
          <p:nvPr/>
        </p:nvSpPr>
        <p:spPr>
          <a:xfrm>
            <a:off x="2291381" y="3670481"/>
            <a:ext cx="2468167" cy="148189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b="1">
                <a:solidFill>
                  <a:srgbClr val="0000FF"/>
                </a:solidFill>
                <a:effectLst/>
                <a:latin typeface="Tahoma" pitchFamily="34" charset="0"/>
                <a:ea typeface="Tahoma" pitchFamily="34" charset="0"/>
                <a:cs typeface="Tahoma" pitchFamily="34" charset="0"/>
              </a:rPr>
              <a:t>Ứng phó với các tình huống nguy hiểm từ thiên nhiên</a:t>
            </a:r>
            <a:endParaRPr lang="vi-VN">
              <a:solidFill>
                <a:srgbClr val="0000FF"/>
              </a:solidFill>
              <a:effectLst/>
              <a:latin typeface="Tahoma" pitchFamily="34" charset="0"/>
              <a:ea typeface="Tahoma" pitchFamily="34" charset="0"/>
              <a:cs typeface="Tahoma" pitchFamily="34" charset="0"/>
            </a:endParaRPr>
          </a:p>
        </p:txBody>
      </p:sp>
      <p:sp>
        <p:nvSpPr>
          <p:cNvPr id="21" name="Text Box 8"/>
          <p:cNvSpPr txBox="1"/>
          <p:nvPr/>
        </p:nvSpPr>
        <p:spPr>
          <a:xfrm>
            <a:off x="4978623" y="3670480"/>
            <a:ext cx="6634258" cy="3090927"/>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fontAlgn="base"/>
            <a:r>
              <a:rPr lang="en-US" i="1">
                <a:latin typeface="Tahoma" pitchFamily="34" charset="0"/>
                <a:ea typeface="Tahoma" pitchFamily="34" charset="0"/>
                <a:cs typeface="Tahoma" pitchFamily="34" charset="0"/>
              </a:rPr>
              <a:t>- Trang bị kiến thức và kĩ năng phòng tránh và ứng phó với các tình huống nguy hiểm từ thiên nhiên.</a:t>
            </a:r>
            <a:endParaRPr lang="vi-VN">
              <a:latin typeface="Tahoma" pitchFamily="34" charset="0"/>
              <a:ea typeface="Tahoma" pitchFamily="34" charset="0"/>
              <a:cs typeface="Tahoma" pitchFamily="34" charset="0"/>
            </a:endParaRPr>
          </a:p>
          <a:p>
            <a:pPr fontAlgn="base"/>
            <a:r>
              <a:rPr lang="en-US" i="1">
                <a:latin typeface="Tahoma" pitchFamily="34" charset="0"/>
                <a:ea typeface="Tahoma" pitchFamily="34" charset="0"/>
                <a:cs typeface="Tahoma" pitchFamily="34" charset="0"/>
              </a:rPr>
              <a:t>- Tập quan sát, nhận biết các yếu tố có thể gây nguy hiểm như: thời điểm, không gian, địa hình, thời tiết thay đổi...</a:t>
            </a:r>
            <a:endParaRPr lang="vi-VN">
              <a:latin typeface="Tahoma" pitchFamily="34" charset="0"/>
              <a:ea typeface="Tahoma" pitchFamily="34" charset="0"/>
              <a:cs typeface="Tahoma" pitchFamily="34" charset="0"/>
            </a:endParaRPr>
          </a:p>
          <a:p>
            <a:pPr fontAlgn="base"/>
            <a:r>
              <a:rPr lang="en-US" i="1">
                <a:latin typeface="Tahoma" pitchFamily="34" charset="0"/>
                <a:ea typeface="Tahoma" pitchFamily="34" charset="0"/>
                <a:cs typeface="Tahoma" pitchFamily="34" charset="0"/>
              </a:rPr>
              <a:t>- Thường xuyên theo dõi các bản tin dự báo thời tiết trên các phương tiện thông tin.</a:t>
            </a:r>
            <a:endParaRPr lang="vi-VN">
              <a:latin typeface="Tahoma" pitchFamily="34" charset="0"/>
              <a:ea typeface="Tahoma" pitchFamily="34" charset="0"/>
              <a:cs typeface="Tahoma" pitchFamily="34" charset="0"/>
            </a:endParaRPr>
          </a:p>
          <a:p>
            <a:pPr fontAlgn="base"/>
            <a:r>
              <a:rPr lang="en-US" b="1" i="1">
                <a:latin typeface="Tahoma" pitchFamily="34" charset="0"/>
                <a:ea typeface="Tahoma" pitchFamily="34" charset="0"/>
                <a:cs typeface="Tahoma" pitchFamily="34" charset="0"/>
              </a:rPr>
              <a:t>Khi có nguy hiểm xảy ra: </a:t>
            </a:r>
            <a:endParaRPr lang="vi-VN">
              <a:latin typeface="Tahoma" pitchFamily="34" charset="0"/>
              <a:ea typeface="Tahoma" pitchFamily="34" charset="0"/>
              <a:cs typeface="Tahoma" pitchFamily="34" charset="0"/>
            </a:endParaRPr>
          </a:p>
          <a:p>
            <a:pPr fontAlgn="base"/>
            <a:r>
              <a:rPr lang="en-US" i="1">
                <a:latin typeface="Tahoma" pitchFamily="34" charset="0"/>
                <a:ea typeface="Tahoma" pitchFamily="34" charset="0"/>
                <a:cs typeface="Tahoma" pitchFamily="34" charset="0"/>
              </a:rPr>
              <a:t>- Chọn một nơi an toàn để trú ẩn.</a:t>
            </a:r>
            <a:endParaRPr lang="vi-VN">
              <a:latin typeface="Tahoma" pitchFamily="34" charset="0"/>
              <a:ea typeface="Tahoma" pitchFamily="34" charset="0"/>
              <a:cs typeface="Tahoma" pitchFamily="34" charset="0"/>
            </a:endParaRPr>
          </a:p>
          <a:p>
            <a:pPr fontAlgn="base"/>
            <a:r>
              <a:rPr lang="en-US" i="1">
                <a:latin typeface="Tahoma" pitchFamily="34" charset="0"/>
                <a:ea typeface="Tahoma" pitchFamily="34" charset="0"/>
                <a:cs typeface="Tahoma" pitchFamily="34" charset="0"/>
              </a:rPr>
              <a:t>- Bình tĩnh xử trí, đặt mục tiêu an toàn tính mạng lên trên hết.</a:t>
            </a:r>
            <a:endParaRPr lang="vi-VN">
              <a:latin typeface="Tahoma" pitchFamily="34" charset="0"/>
              <a:ea typeface="Tahoma" pitchFamily="34" charset="0"/>
              <a:cs typeface="Tahoma" pitchFamily="34" charset="0"/>
            </a:endParaRPr>
          </a:p>
          <a:p>
            <a:r>
              <a:rPr lang="en-US" i="1">
                <a:latin typeface="Tahoma" pitchFamily="34" charset="0"/>
                <a:ea typeface="Tahoma" pitchFamily="34" charset="0"/>
                <a:cs typeface="Tahoma" pitchFamily="34" charset="0"/>
              </a:rPr>
              <a:t>-  Tìm kiếm sự trợ giúp hoặc báo cho những người xung quanh, chính quyền địa phương khi cần thiết.</a:t>
            </a:r>
            <a:endParaRPr lang="vi-VN">
              <a:latin typeface="Tahoma" pitchFamily="34" charset="0"/>
              <a:ea typeface="Tahoma" pitchFamily="34" charset="0"/>
              <a:cs typeface="Tahoma" pitchFamily="34" charset="0"/>
            </a:endParaRPr>
          </a:p>
        </p:txBody>
      </p:sp>
      <p:cxnSp>
        <p:nvCxnSpPr>
          <p:cNvPr id="22" name="Straight Arrow Connector 21"/>
          <p:cNvCxnSpPr>
            <a:stCxn id="15" idx="3"/>
            <a:endCxn id="16" idx="1"/>
          </p:cNvCxnSpPr>
          <p:nvPr/>
        </p:nvCxnSpPr>
        <p:spPr>
          <a:xfrm flipV="1">
            <a:off x="2076380" y="1132770"/>
            <a:ext cx="215001" cy="15062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5" idx="3"/>
            <a:endCxn id="18" idx="1"/>
          </p:cNvCxnSpPr>
          <p:nvPr/>
        </p:nvCxnSpPr>
        <p:spPr>
          <a:xfrm flipV="1">
            <a:off x="2076380" y="2494412"/>
            <a:ext cx="215001" cy="144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5" idx="3"/>
            <a:endCxn id="20" idx="1"/>
          </p:cNvCxnSpPr>
          <p:nvPr/>
        </p:nvCxnSpPr>
        <p:spPr>
          <a:xfrm>
            <a:off x="2076380" y="2639060"/>
            <a:ext cx="215001" cy="17723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759547" y="1136540"/>
            <a:ext cx="219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759548" y="2443058"/>
            <a:ext cx="219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759548" y="4501582"/>
            <a:ext cx="219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Rectangle 1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2"/>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603365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 xmlns:a16="http://schemas.microsoft.com/office/drawing/2014/main" id="{D0BB1765-7606-44FC-8D0A-725A20694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grpSp>
        <p:nvGrpSpPr>
          <p:cNvPr id="2" name="Group 1"/>
          <p:cNvGrpSpPr/>
          <p:nvPr/>
        </p:nvGrpSpPr>
        <p:grpSpPr>
          <a:xfrm>
            <a:off x="1259802" y="248268"/>
            <a:ext cx="10043376" cy="5816742"/>
            <a:chOff x="1259802" y="248268"/>
            <a:chExt cx="10043376" cy="5816742"/>
          </a:xfrm>
        </p:grpSpPr>
        <p:grpSp>
          <p:nvGrpSpPr>
            <p:cNvPr id="18" name="Group 17"/>
            <p:cNvGrpSpPr/>
            <p:nvPr/>
          </p:nvGrpSpPr>
          <p:grpSpPr>
            <a:xfrm>
              <a:off x="1259802" y="248268"/>
              <a:ext cx="4192622" cy="5330758"/>
              <a:chOff x="90694" y="1817009"/>
              <a:chExt cx="5728098" cy="4502962"/>
            </a:xfrm>
          </p:grpSpPr>
          <p:pic>
            <p:nvPicPr>
              <p:cNvPr id="19" name="Google Shape;154;p8"/>
              <p:cNvPicPr preferRelativeResize="0"/>
              <p:nvPr/>
            </p:nvPicPr>
            <p:blipFill rotWithShape="1">
              <a:blip r:embed="rId4">
                <a:alphaModFix/>
              </a:blip>
              <a:srcRect l="16992" t="-937" r="50159" b="17086"/>
              <a:stretch/>
            </p:blipFill>
            <p:spPr>
              <a:xfrm>
                <a:off x="173772" y="1817009"/>
                <a:ext cx="5645020" cy="4502962"/>
              </a:xfrm>
              <a:prstGeom prst="rect">
                <a:avLst/>
              </a:prstGeom>
              <a:noFill/>
              <a:ln>
                <a:noFill/>
              </a:ln>
            </p:spPr>
          </p:pic>
          <p:pic>
            <p:nvPicPr>
              <p:cNvPr id="20" name="Google Shape;155;p8"/>
              <p:cNvPicPr preferRelativeResize="0"/>
              <p:nvPr/>
            </p:nvPicPr>
            <p:blipFill rotWithShape="1">
              <a:blip r:embed="rId5">
                <a:alphaModFix/>
              </a:blip>
              <a:srcRect/>
              <a:stretch/>
            </p:blipFill>
            <p:spPr>
              <a:xfrm>
                <a:off x="90694" y="4798898"/>
                <a:ext cx="1243534" cy="1326520"/>
              </a:xfrm>
              <a:prstGeom prst="rect">
                <a:avLst/>
              </a:prstGeom>
              <a:noFill/>
              <a:ln>
                <a:noFill/>
              </a:ln>
            </p:spPr>
          </p:pic>
        </p:grpSp>
        <p:sp>
          <p:nvSpPr>
            <p:cNvPr id="10" name="Rectangle 9"/>
            <p:cNvSpPr>
              <a:spLocks noChangeArrowheads="1"/>
            </p:cNvSpPr>
            <p:nvPr/>
          </p:nvSpPr>
          <p:spPr bwMode="auto">
            <a:xfrm>
              <a:off x="1669631" y="1707303"/>
              <a:ext cx="331585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Bài 8: </a:t>
              </a:r>
            </a:p>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ỨNG PHÓ VỚI TÌNH HUỐNG NGUY HIỂM TỪ THIÊN NHIÊN</a:t>
              </a:r>
              <a:endParaRPr lang="en-SG" altLang="en-US" sz="2800" b="1" dirty="0">
                <a:solidFill>
                  <a:srgbClr val="0000FF"/>
                </a:solidFill>
                <a:latin typeface="Tahoma" pitchFamily="34" charset="0"/>
                <a:ea typeface="Tahoma" pitchFamily="34" charset="0"/>
                <a:cs typeface="Tahoma" pitchFamily="34" charset="0"/>
              </a:endParaRPr>
            </a:p>
          </p:txBody>
        </p:sp>
        <p:pic>
          <p:nvPicPr>
            <p:cNvPr id="13" name="Picture 2" descr="F:\360安全浏览器下载\六一\Nipic_2531170_60e991fb751d3f8f\Nipic_2531170_20140501162158900000 [转换].png"/>
            <p:cNvPicPr>
              <a:picLocks noChangeAspect="1" noChangeArrowheads="1"/>
            </p:cNvPicPr>
            <p:nvPr/>
          </p:nvPicPr>
          <p:blipFill>
            <a:blip r:embed="rId6"/>
            <a:srcRect/>
            <a:stretch>
              <a:fillRect/>
            </a:stretch>
          </p:blipFill>
          <p:spPr bwMode="auto">
            <a:xfrm>
              <a:off x="6448507" y="1048385"/>
              <a:ext cx="4854671" cy="5016625"/>
            </a:xfrm>
            <a:prstGeom prst="rect">
              <a:avLst/>
            </a:prstGeom>
            <a:noFill/>
            <a:ln w="9525">
              <a:noFill/>
              <a:miter lim="800000"/>
              <a:headEnd/>
              <a:tailEnd/>
            </a:ln>
          </p:spPr>
        </p:pic>
        <p:sp>
          <p:nvSpPr>
            <p:cNvPr id="16" name="Rectangle 189"/>
            <p:cNvSpPr>
              <a:spLocks noChangeArrowheads="1"/>
            </p:cNvSpPr>
            <p:nvPr/>
          </p:nvSpPr>
          <p:spPr bwMode="auto">
            <a:xfrm>
              <a:off x="7542342" y="2701111"/>
              <a:ext cx="2667000" cy="1077218"/>
            </a:xfrm>
            <a:prstGeom prst="rect">
              <a:avLst/>
            </a:prstGeom>
            <a:noFill/>
            <a:ln>
              <a:noFill/>
            </a:ln>
            <a:effectLst/>
            <a:extLst/>
          </p:spPr>
          <p:txBody>
            <a:bodyPr anchor="ctr">
              <a:spAutoFit/>
            </a:bodyPr>
            <a:lstStyle/>
            <a:p>
              <a:pPr algn="ctr">
                <a:defRPr/>
              </a:pPr>
              <a:r>
                <a:rPr lang="en-US" altLang="zh-CN" sz="3200" b="1" kern="0" smtClean="0">
                  <a:solidFill>
                    <a:srgbClr val="0000FF"/>
                  </a:solidFill>
                  <a:latin typeface="Tahoma" pitchFamily="34" charset="0"/>
                  <a:ea typeface="Tahoma" pitchFamily="34" charset="0"/>
                  <a:cs typeface="Tahoma" pitchFamily="34" charset="0"/>
                </a:rPr>
                <a:t>III.</a:t>
              </a:r>
              <a:endParaRPr lang="en-US" altLang="zh-CN" sz="3200" b="1" kern="0">
                <a:solidFill>
                  <a:srgbClr val="0000FF"/>
                </a:solidFill>
                <a:latin typeface="Tahoma" pitchFamily="34" charset="0"/>
                <a:ea typeface="Tahoma" pitchFamily="34" charset="0"/>
                <a:cs typeface="Tahoma" pitchFamily="34" charset="0"/>
              </a:endParaRPr>
            </a:p>
            <a:p>
              <a:pPr algn="ctr">
                <a:defRPr/>
              </a:pPr>
              <a:r>
                <a:rPr lang="en-US" altLang="zh-CN" sz="3200" b="1" kern="0" smtClean="0">
                  <a:solidFill>
                    <a:srgbClr val="0000FF"/>
                  </a:solidFill>
                  <a:latin typeface="Tahoma" pitchFamily="34" charset="0"/>
                  <a:ea typeface="Tahoma" pitchFamily="34" charset="0"/>
                  <a:cs typeface="Tahoma" pitchFamily="34" charset="0"/>
                </a:rPr>
                <a:t>LUYỆN TẬP</a:t>
              </a:r>
              <a:endParaRPr lang="en-US" altLang="zh-CN" sz="3200" b="1" kern="0" dirty="0">
                <a:solidFill>
                  <a:srgbClr val="0000FF"/>
                </a:solidFill>
                <a:latin typeface="Tahoma" pitchFamily="34" charset="0"/>
                <a:ea typeface="Tahoma" pitchFamily="34" charset="0"/>
                <a:cs typeface="Tahoma" pitchFamily="34" charset="0"/>
              </a:endParaRPr>
            </a:p>
          </p:txBody>
        </p:sp>
      </p:grpSp>
      <p:pic>
        <p:nvPicPr>
          <p:cNvPr id="17" name="Shape 1"/>
          <p:cNvPicPr/>
          <p:nvPr/>
        </p:nvPicPr>
        <p:blipFill>
          <a:blip r:embed="rId7"/>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11968537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582727" y="1510748"/>
            <a:ext cx="11317726" cy="3949148"/>
          </a:xfrm>
          <a:prstGeom prst="rect">
            <a:avLst/>
          </a:prstGeom>
        </p:spPr>
      </p:pic>
      <p:pic>
        <p:nvPicPr>
          <p:cNvPr id="9"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2760" r="8347"/>
          <a:stretch>
            <a:fillRect/>
          </a:stretch>
        </p:blipFill>
        <p:spPr>
          <a:xfrm flipH="1">
            <a:off x="-137403" y="-61863"/>
            <a:ext cx="1440259" cy="2112622"/>
          </a:xfrm>
          <a:prstGeom prst="rect">
            <a:avLst/>
          </a:prstGeom>
        </p:spPr>
      </p:pic>
      <p:pic>
        <p:nvPicPr>
          <p:cNvPr id="10" name="Shape 1"/>
          <p:cNvPicPr/>
          <p:nvPr/>
        </p:nvPicPr>
        <p:blipFill>
          <a:blip r:embed="rId4"/>
          <a:stretch/>
        </p:blipFill>
        <p:spPr>
          <a:xfrm>
            <a:off x="11033760" y="0"/>
            <a:ext cx="1158240" cy="1048385"/>
          </a:xfrm>
          <a:prstGeom prst="rect">
            <a:avLst/>
          </a:prstGeom>
          <a:noFill/>
          <a:ln>
            <a:noFill/>
          </a:ln>
        </p:spPr>
      </p:pic>
      <p:pic>
        <p:nvPicPr>
          <p:cNvPr id="18" name="图片 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4402" y="34385"/>
            <a:ext cx="3405698" cy="1143000"/>
          </a:xfrm>
          <a:prstGeom prst="rect">
            <a:avLst/>
          </a:prstGeom>
          <a:noFill/>
          <a:ln>
            <a:noFill/>
          </a:ln>
          <a:extLst/>
        </p:spPr>
      </p:pic>
      <p:sp>
        <p:nvSpPr>
          <p:cNvPr id="2" name="Date Placeholder 1"/>
          <p:cNvSpPr>
            <a:spLocks noGrp="1"/>
          </p:cNvSpPr>
          <p:nvPr>
            <p:ph type="dt" sz="half" idx="10"/>
          </p:nvPr>
        </p:nvSpPr>
        <p:spPr/>
        <p:txBody>
          <a:bodyPr/>
          <a:lstStyle/>
          <a:p>
            <a:fld id="{B4B54253-2FE3-451A-8E35-433951E62FCB}" type="datetime11">
              <a:rPr lang="en-IN" smtClean="0">
                <a:solidFill>
                  <a:prstClr val="black">
                    <a:tint val="75000"/>
                  </a:prstClr>
                </a:solidFill>
              </a:rPr>
              <a:t>13:57:02</a:t>
            </a:fld>
            <a:endParaRPr lang="en-US">
              <a:solidFill>
                <a:prstClr val="black">
                  <a:tint val="75000"/>
                </a:prstClr>
              </a:solidFill>
            </a:endParaRPr>
          </a:p>
        </p:txBody>
      </p:sp>
      <p:sp>
        <p:nvSpPr>
          <p:cNvPr id="3" name="Slide Number Placeholder 2"/>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24</a:t>
            </a:fld>
            <a:endParaRPr lang="en-US" altLang="en-US">
              <a:solidFill>
                <a:prstClr val="black">
                  <a:tint val="75000"/>
                </a:prstClr>
              </a:solidFill>
            </a:endParaRPr>
          </a:p>
        </p:txBody>
      </p:sp>
      <p:sp>
        <p:nvSpPr>
          <p:cNvPr id="4" name="TextBox 3"/>
          <p:cNvSpPr txBox="1"/>
          <p:nvPr/>
        </p:nvSpPr>
        <p:spPr>
          <a:xfrm>
            <a:off x="4479229" y="539625"/>
            <a:ext cx="2888974" cy="523220"/>
          </a:xfrm>
          <a:prstGeom prst="rect">
            <a:avLst/>
          </a:prstGeom>
          <a:noFill/>
        </p:spPr>
        <p:txBody>
          <a:bodyPr wrap="square" rtlCol="0">
            <a:spAutoFit/>
          </a:bodyPr>
          <a:lstStyle/>
          <a:p>
            <a:pPr algn="ctr"/>
            <a:r>
              <a:rPr lang="en-US" sz="2800" b="1" smtClean="0">
                <a:solidFill>
                  <a:srgbClr val="FF0000"/>
                </a:solidFill>
                <a:latin typeface="Tahoma" pitchFamily="34" charset="0"/>
                <a:ea typeface="Tahoma" pitchFamily="34" charset="0"/>
                <a:cs typeface="Tahoma" pitchFamily="34" charset="0"/>
              </a:rPr>
              <a:t>BÀI TẬP</a:t>
            </a:r>
            <a:endParaRPr lang="vi-VN" sz="2800" b="1">
              <a:solidFill>
                <a:srgbClr val="FF0000"/>
              </a:solidFill>
              <a:latin typeface="Tahoma" pitchFamily="34" charset="0"/>
              <a:ea typeface="Tahoma" pitchFamily="34" charset="0"/>
              <a:cs typeface="Tahoma" pitchFamily="34" charset="0"/>
            </a:endParaRPr>
          </a:p>
        </p:txBody>
      </p:sp>
      <p:sp>
        <p:nvSpPr>
          <p:cNvPr id="6" name="Rectangle 5"/>
          <p:cNvSpPr/>
          <p:nvPr/>
        </p:nvSpPr>
        <p:spPr>
          <a:xfrm>
            <a:off x="2319129" y="3126359"/>
            <a:ext cx="7779027" cy="1015663"/>
          </a:xfrm>
          <a:prstGeom prst="rect">
            <a:avLst/>
          </a:prstGeom>
        </p:spPr>
        <p:txBody>
          <a:bodyPr wrap="square">
            <a:spAutoFit/>
          </a:bodyPr>
          <a:lstStyle/>
          <a:p>
            <a:r>
              <a:rPr lang="vi-VN" sz="2000">
                <a:latin typeface="Tahoma" pitchFamily="34" charset="0"/>
                <a:ea typeface="Tahoma" pitchFamily="34" charset="0"/>
                <a:cs typeface="Tahoma" pitchFamily="34" charset="0"/>
              </a:rPr>
              <a:t>1. Kể lại những nguy hiểm từ thiên nhiên đã xảy ra tại nơi em sinh sống. Những nguy hiểm đó đã gây ra hậu quả gì đối với con người và tài sản?</a:t>
            </a:r>
          </a:p>
        </p:txBody>
      </p:sp>
    </p:spTree>
    <p:extLst>
      <p:ext uri="{BB962C8B-B14F-4D97-AF65-F5344CB8AC3E}">
        <p14:creationId xmlns:p14="http://schemas.microsoft.com/office/powerpoint/2010/main" val="2696277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164;p9"/>
          <p:cNvPicPr preferRelativeResize="0"/>
          <p:nvPr/>
        </p:nvPicPr>
        <p:blipFill rotWithShape="1">
          <a:blip r:embed="rId2">
            <a:alphaModFix/>
          </a:blip>
          <a:srcRect l="15285" t="10430" r="46645" b="11190"/>
          <a:stretch/>
        </p:blipFill>
        <p:spPr>
          <a:xfrm>
            <a:off x="-620728" y="832067"/>
            <a:ext cx="13061720" cy="5349792"/>
          </a:xfrm>
          <a:prstGeom prst="rect">
            <a:avLst/>
          </a:prstGeom>
          <a:noFill/>
          <a:ln>
            <a:noFill/>
          </a:ln>
        </p:spPr>
      </p:pic>
      <p:graphicFrame>
        <p:nvGraphicFramePr>
          <p:cNvPr id="2" name="Table 1"/>
          <p:cNvGraphicFramePr>
            <a:graphicFrameLocks noGrp="1"/>
          </p:cNvGraphicFramePr>
          <p:nvPr>
            <p:extLst>
              <p:ext uri="{D42A27DB-BD31-4B8C-83A1-F6EECF244321}">
                <p14:modId xmlns:p14="http://schemas.microsoft.com/office/powerpoint/2010/main" val="1800751138"/>
              </p:ext>
            </p:extLst>
          </p:nvPr>
        </p:nvGraphicFramePr>
        <p:xfrm>
          <a:off x="1571223" y="1762962"/>
          <a:ext cx="9462536" cy="1302211"/>
        </p:xfrm>
        <a:graphic>
          <a:graphicData uri="http://schemas.openxmlformats.org/drawingml/2006/table">
            <a:tbl>
              <a:tblPr>
                <a:tableStyleId>{5C22544A-7EE6-4342-B048-85BDC9FD1C3A}</a:tableStyleId>
              </a:tblPr>
              <a:tblGrid>
                <a:gridCol w="9462536"/>
              </a:tblGrid>
              <a:tr h="1302211">
                <a:tc>
                  <a:txBody>
                    <a:bodyPr/>
                    <a:lstStyle/>
                    <a:p>
                      <a:pPr algn="just"/>
                      <a:r>
                        <a:rPr lang="vi-VN" sz="1800" i="1" kern="1200" smtClean="0">
                          <a:solidFill>
                            <a:schemeClr val="dk1"/>
                          </a:solidFill>
                          <a:effectLst/>
                          <a:latin typeface="Tahoma" pitchFamily="34" charset="0"/>
                          <a:ea typeface="Tahoma" pitchFamily="34" charset="0"/>
                          <a:cs typeface="Tahoma" pitchFamily="34" charset="0"/>
                        </a:rPr>
                        <a:t>2. Một cơn lốc xoáy mạnh di chuyển đến gần nhóm bạn đang chơi ở công viên. Thay vì chạy tìm chỗ trú như các bạn, Thành vội lấy điện thoại trong túi áo mang ra chụp ảnh “cơn lốc”. Thành tin rằng đây sẽ là bức ảnh độc đáo nhất chưa ai từng có. Em có đồng tình với việc làm của Thành không? Vì</a:t>
                      </a:r>
                      <a:r>
                        <a:rPr lang="vi-VN" sz="1800" i="1" kern="1200" baseline="0" smtClean="0">
                          <a:solidFill>
                            <a:schemeClr val="dk1"/>
                          </a:solidFill>
                          <a:effectLst/>
                          <a:latin typeface="Tahoma" pitchFamily="34" charset="0"/>
                          <a:ea typeface="Tahoma" pitchFamily="34" charset="0"/>
                          <a:cs typeface="Tahoma" pitchFamily="34" charset="0"/>
                        </a:rPr>
                        <a:t> s</a:t>
                      </a:r>
                      <a:r>
                        <a:rPr lang="vi-VN" sz="1800" i="1" kern="1200" smtClean="0">
                          <a:solidFill>
                            <a:schemeClr val="dk1"/>
                          </a:solidFill>
                          <a:effectLst/>
                          <a:latin typeface="Tahoma" pitchFamily="34" charset="0"/>
                          <a:ea typeface="Tahoma" pitchFamily="34" charset="0"/>
                          <a:cs typeface="Tahoma" pitchFamily="34" charset="0"/>
                        </a:rPr>
                        <a:t>ao?</a:t>
                      </a:r>
                    </a:p>
                  </a:txBody>
                  <a:tcPr marL="0" marR="0" marT="0" marB="0">
                    <a:noFill/>
                  </a:tcPr>
                </a:tc>
              </a:tr>
            </a:tbl>
          </a:graphicData>
        </a:graphic>
      </p:graphicFrame>
      <p:sp>
        <p:nvSpPr>
          <p:cNvPr id="3" name="Rectangle 1"/>
          <p:cNvSpPr>
            <a:spLocks noChangeArrowheads="1"/>
          </p:cNvSpPr>
          <p:nvPr/>
        </p:nvSpPr>
        <p:spPr bwMode="auto">
          <a:xfrm>
            <a:off x="5059363" y="33670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mtClean="0">
                <a:solidFill>
                  <a:prstClr val="black"/>
                </a:solidFill>
                <a:latin typeface="Arial" panose="020B0604020202020204" pitchFamily="34" charset="0"/>
              </a:rPr>
              <a:t/>
            </a:r>
            <a:br>
              <a:rPr lang="en-US" altLang="en-US" smtClean="0">
                <a:solidFill>
                  <a:prstClr val="black"/>
                </a:solidFill>
                <a:latin typeface="Arial" panose="020B0604020202020204" pitchFamily="34" charset="0"/>
              </a:rPr>
            </a:br>
            <a:endParaRPr lang="en-US" altLang="en-US" smtClean="0">
              <a:solidFill>
                <a:prstClr val="black"/>
              </a:solidFill>
              <a:latin typeface="Arial" panose="020B0604020202020204" pitchFamily="34" charset="0"/>
            </a:endParaRPr>
          </a:p>
        </p:txBody>
      </p:sp>
      <p:sp>
        <p:nvSpPr>
          <p:cNvPr id="5" name="Rectangle 2"/>
          <p:cNvSpPr>
            <a:spLocks noChangeArrowheads="1"/>
          </p:cNvSpPr>
          <p:nvPr/>
        </p:nvSpPr>
        <p:spPr bwMode="auto">
          <a:xfrm>
            <a:off x="6960671" y="30222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mtClean="0">
                <a:solidFill>
                  <a:prstClr val="black"/>
                </a:solidFill>
                <a:latin typeface="Arial" panose="020B0604020202020204" pitchFamily="34" charset="0"/>
              </a:rPr>
              <a:t/>
            </a:r>
            <a:br>
              <a:rPr lang="en-US" altLang="en-US" smtClean="0">
                <a:solidFill>
                  <a:prstClr val="black"/>
                </a:solidFill>
                <a:latin typeface="Arial" panose="020B0604020202020204" pitchFamily="34" charset="0"/>
              </a:rPr>
            </a:br>
            <a:endParaRPr lang="en-US" altLang="en-US" smtClean="0">
              <a:solidFill>
                <a:prstClr val="black"/>
              </a:solidFill>
              <a:latin typeface="Arial" panose="020B0604020202020204" pitchFamily="34" charset="0"/>
            </a:endParaRPr>
          </a:p>
        </p:txBody>
      </p:sp>
      <p:pic>
        <p:nvPicPr>
          <p:cNvPr id="18" name="Shape 1"/>
          <p:cNvPicPr/>
          <p:nvPr/>
        </p:nvPicPr>
        <p:blipFill>
          <a:blip r:embed="rId3"/>
          <a:stretch/>
        </p:blipFill>
        <p:spPr>
          <a:xfrm>
            <a:off x="11033760" y="0"/>
            <a:ext cx="1158240" cy="1048385"/>
          </a:xfrm>
          <a:prstGeom prst="rect">
            <a:avLst/>
          </a:prstGeom>
          <a:noFill/>
          <a:ln>
            <a:noFill/>
          </a:ln>
        </p:spPr>
      </p:pic>
      <p:graphicFrame>
        <p:nvGraphicFramePr>
          <p:cNvPr id="10" name="Table 9"/>
          <p:cNvGraphicFramePr>
            <a:graphicFrameLocks noGrp="1"/>
          </p:cNvGraphicFramePr>
          <p:nvPr>
            <p:extLst>
              <p:ext uri="{D42A27DB-BD31-4B8C-83A1-F6EECF244321}">
                <p14:modId xmlns:p14="http://schemas.microsoft.com/office/powerpoint/2010/main" val="3151957544"/>
              </p:ext>
            </p:extLst>
          </p:nvPr>
        </p:nvGraphicFramePr>
        <p:xfrm>
          <a:off x="1493950" y="3243762"/>
          <a:ext cx="9440214" cy="1651518"/>
        </p:xfrm>
        <a:graphic>
          <a:graphicData uri="http://schemas.openxmlformats.org/drawingml/2006/table">
            <a:tbl>
              <a:tblPr firstRow="1" firstCol="1" bandRow="1"/>
              <a:tblGrid>
                <a:gridCol w="9440214"/>
              </a:tblGrid>
              <a:tr h="1651518">
                <a:tc>
                  <a:txBody>
                    <a:bodyPr/>
                    <a:lstStyle/>
                    <a:p>
                      <a:pPr algn="ctr"/>
                      <a:endParaRPr lang="vi-VN" sz="1800" kern="1200" smtClean="0">
                        <a:solidFill>
                          <a:schemeClr val="tx1"/>
                        </a:solidFill>
                        <a:effectLst/>
                        <a:latin typeface="Tahoma" pitchFamily="34" charset="0"/>
                        <a:ea typeface="Tahoma" pitchFamily="34" charset="0"/>
                        <a:cs typeface="Tahoma" pitchFamily="34" charset="0"/>
                      </a:endParaRPr>
                    </a:p>
                    <a:p>
                      <a:pPr algn="ctr"/>
                      <a:r>
                        <a:rPr lang="vi-VN" sz="1800" kern="1200" smtClean="0">
                          <a:solidFill>
                            <a:schemeClr val="tx1"/>
                          </a:solidFill>
                          <a:effectLst/>
                          <a:latin typeface="Tahoma" pitchFamily="34" charset="0"/>
                          <a:ea typeface="Tahoma" pitchFamily="34" charset="0"/>
                          <a:cs typeface="Tahoma" pitchFamily="34" charset="0"/>
                        </a:rPr>
                        <a:t> </a:t>
                      </a:r>
                      <a:r>
                        <a:rPr lang="vi-VN" sz="1800" b="1" u="sng" kern="1200" smtClean="0">
                          <a:solidFill>
                            <a:schemeClr val="tx1"/>
                          </a:solidFill>
                          <a:effectLst/>
                          <a:latin typeface="Tahoma" pitchFamily="34" charset="0"/>
                          <a:ea typeface="Tahoma" pitchFamily="34" charset="0"/>
                          <a:cs typeface="Tahoma" pitchFamily="34" charset="0"/>
                        </a:rPr>
                        <a:t>GỢI</a:t>
                      </a:r>
                      <a:r>
                        <a:rPr lang="vi-VN" sz="1800" b="1" u="sng" kern="1200" baseline="0" smtClean="0">
                          <a:solidFill>
                            <a:schemeClr val="tx1"/>
                          </a:solidFill>
                          <a:effectLst/>
                          <a:latin typeface="Tahoma" pitchFamily="34" charset="0"/>
                          <a:ea typeface="Tahoma" pitchFamily="34" charset="0"/>
                          <a:cs typeface="Tahoma" pitchFamily="34" charset="0"/>
                        </a:rPr>
                        <a:t> Ý </a:t>
                      </a:r>
                      <a:r>
                        <a:rPr lang="vi-VN" sz="1800" b="1" u="sng" kern="1200" smtClean="0">
                          <a:solidFill>
                            <a:schemeClr val="tx1"/>
                          </a:solidFill>
                          <a:effectLst/>
                          <a:latin typeface="Tahoma" pitchFamily="34" charset="0"/>
                          <a:ea typeface="Tahoma" pitchFamily="34" charset="0"/>
                          <a:cs typeface="Tahoma" pitchFamily="34" charset="0"/>
                        </a:rPr>
                        <a:t>TRẢ</a:t>
                      </a:r>
                      <a:r>
                        <a:rPr lang="vi-VN" sz="1800" b="1" u="sng" kern="1200" baseline="0" smtClean="0">
                          <a:solidFill>
                            <a:schemeClr val="tx1"/>
                          </a:solidFill>
                          <a:effectLst/>
                          <a:latin typeface="Tahoma" pitchFamily="34" charset="0"/>
                          <a:ea typeface="Tahoma" pitchFamily="34" charset="0"/>
                          <a:cs typeface="Tahoma" pitchFamily="34" charset="0"/>
                        </a:rPr>
                        <a:t> LỜI</a:t>
                      </a:r>
                      <a:endParaRPr lang="vi-VN" sz="1800" b="1" u="sng" kern="1200" smtClean="0">
                        <a:solidFill>
                          <a:schemeClr val="tx1"/>
                        </a:solidFill>
                        <a:effectLst/>
                        <a:latin typeface="Tahoma" pitchFamily="34" charset="0"/>
                        <a:ea typeface="Tahoma" pitchFamily="34" charset="0"/>
                        <a:cs typeface="Tahoma" pitchFamily="34" charset="0"/>
                      </a:endParaRPr>
                    </a:p>
                    <a:p>
                      <a:pPr algn="just"/>
                      <a:endParaRPr lang="vi-VN" sz="1800" kern="1200" smtClean="0">
                        <a:solidFill>
                          <a:schemeClr val="tx1"/>
                        </a:solidFill>
                        <a:effectLst/>
                        <a:latin typeface="Tahoma" pitchFamily="34" charset="0"/>
                        <a:ea typeface="Tahoma" pitchFamily="34" charset="0"/>
                        <a:cs typeface="Tahoma" pitchFamily="34" charset="0"/>
                      </a:endParaRPr>
                    </a:p>
                    <a:p>
                      <a:pPr algn="just"/>
                      <a:r>
                        <a:rPr lang="vi-VN" sz="1800" kern="1200" smtClean="0">
                          <a:solidFill>
                            <a:schemeClr val="tx1"/>
                          </a:solidFill>
                          <a:effectLst/>
                          <a:latin typeface="Tahoma" pitchFamily="34" charset="0"/>
                          <a:ea typeface="Tahoma" pitchFamily="34" charset="0"/>
                          <a:cs typeface="Tahoma" pitchFamily="34" charset="0"/>
                        </a:rPr>
                        <a:t>Em không đồng ý với việc làm của Thành. Vì trong hình huống nguy hiểm như thế bạn nên tìm chỗ trú. Sự chủ quan có thể khiến bạn gặp</a:t>
                      </a:r>
                      <a:r>
                        <a:rPr lang="vi-VN" sz="1800" kern="1200" baseline="0" smtClean="0">
                          <a:solidFill>
                            <a:schemeClr val="tx1"/>
                          </a:solidFill>
                          <a:effectLst/>
                          <a:latin typeface="Tahoma" pitchFamily="34" charset="0"/>
                          <a:ea typeface="Tahoma" pitchFamily="34" charset="0"/>
                          <a:cs typeface="Tahoma" pitchFamily="34" charset="0"/>
                        </a:rPr>
                        <a:t> nguy hiểm đến tính mạng.</a:t>
                      </a:r>
                      <a:endParaRPr lang="vi-VN" sz="1800" kern="1200">
                        <a:solidFill>
                          <a:schemeClr val="tx1"/>
                        </a:solidFill>
                        <a:effectLst/>
                        <a:latin typeface="Tahoma" pitchFamily="34" charset="0"/>
                        <a:ea typeface="Tahoma" pitchFamily="34" charset="0"/>
                        <a:cs typeface="Tahoma" pitchFamily="34" charset="0"/>
                      </a:endParaRPr>
                    </a:p>
                  </a:txBody>
                  <a:tcPr marL="6350" marR="635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bl>
          </a:graphicData>
        </a:graphic>
      </p:graphicFrame>
      <p:sp>
        <p:nvSpPr>
          <p:cNvPr id="4" name="Date Placeholder 3"/>
          <p:cNvSpPr>
            <a:spLocks noGrp="1"/>
          </p:cNvSpPr>
          <p:nvPr>
            <p:ph type="dt" sz="half" idx="10"/>
          </p:nvPr>
        </p:nvSpPr>
        <p:spPr/>
        <p:txBody>
          <a:bodyPr/>
          <a:lstStyle/>
          <a:p>
            <a:pPr>
              <a:defRPr/>
            </a:pPr>
            <a:fld id="{F0B73B25-FC79-4372-892A-12F15AF7594E}" type="datetime11">
              <a:rPr lang="en-IN" smtClean="0">
                <a:solidFill>
                  <a:prstClr val="black">
                    <a:tint val="75000"/>
                  </a:prstClr>
                </a:solidFill>
              </a:rPr>
              <a:t>13:57:02</a:t>
            </a:fld>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440D5B-FA80-4B80-AC56-49C1AEECAB84}" type="slidenum">
              <a:rPr lang="en-US" altLang="en-US" smtClean="0"/>
              <a:pPr/>
              <a:t>25</a:t>
            </a:fld>
            <a:endParaRPr lang="en-US" altLang="en-US"/>
          </a:p>
        </p:txBody>
      </p:sp>
      <p:pic>
        <p:nvPicPr>
          <p:cNvPr id="15" name="图片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4402" y="34385"/>
            <a:ext cx="3405698" cy="1143000"/>
          </a:xfrm>
          <a:prstGeom prst="rect">
            <a:avLst/>
          </a:prstGeom>
          <a:noFill/>
          <a:ln>
            <a:noFill/>
          </a:ln>
          <a:extLst/>
        </p:spPr>
      </p:pic>
      <p:sp>
        <p:nvSpPr>
          <p:cNvPr id="19" name="TextBox 18"/>
          <p:cNvSpPr txBox="1"/>
          <p:nvPr/>
        </p:nvSpPr>
        <p:spPr>
          <a:xfrm>
            <a:off x="4479229" y="539625"/>
            <a:ext cx="2888974" cy="523220"/>
          </a:xfrm>
          <a:prstGeom prst="rect">
            <a:avLst/>
          </a:prstGeom>
          <a:noFill/>
        </p:spPr>
        <p:txBody>
          <a:bodyPr wrap="square" rtlCol="0">
            <a:spAutoFit/>
          </a:bodyPr>
          <a:lstStyle/>
          <a:p>
            <a:pPr algn="ctr"/>
            <a:r>
              <a:rPr lang="en-US" sz="2800" b="1" smtClean="0">
                <a:solidFill>
                  <a:srgbClr val="FF0000"/>
                </a:solidFill>
                <a:latin typeface="Tahoma" pitchFamily="34" charset="0"/>
                <a:ea typeface="Tahoma" pitchFamily="34" charset="0"/>
                <a:cs typeface="Tahoma" pitchFamily="34" charset="0"/>
              </a:rPr>
              <a:t>BÀI TẬP</a:t>
            </a:r>
            <a:endParaRPr lang="vi-VN" sz="2800" b="1">
              <a:solidFill>
                <a:srgbClr val="FF00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49704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oogle Shape;164;p9"/>
          <p:cNvPicPr preferRelativeResize="0"/>
          <p:nvPr/>
        </p:nvPicPr>
        <p:blipFill rotWithShape="1">
          <a:blip r:embed="rId2">
            <a:alphaModFix/>
          </a:blip>
          <a:srcRect l="15285" t="10430" r="46645" b="11190"/>
          <a:stretch/>
        </p:blipFill>
        <p:spPr>
          <a:xfrm>
            <a:off x="-777923" y="764275"/>
            <a:ext cx="7424383" cy="6093724"/>
          </a:xfrm>
          <a:prstGeom prst="rect">
            <a:avLst/>
          </a:prstGeom>
          <a:noFill/>
          <a:ln>
            <a:noFill/>
          </a:ln>
        </p:spPr>
      </p:pic>
      <p:pic>
        <p:nvPicPr>
          <p:cNvPr id="10" name="Shape 1"/>
          <p:cNvPicPr/>
          <p:nvPr/>
        </p:nvPicPr>
        <p:blipFill>
          <a:blip r:embed="rId3"/>
          <a:stretch/>
        </p:blipFill>
        <p:spPr>
          <a:xfrm>
            <a:off x="11033760" y="0"/>
            <a:ext cx="1158240" cy="1048385"/>
          </a:xfrm>
          <a:prstGeom prst="rect">
            <a:avLst/>
          </a:prstGeom>
          <a:noFill/>
          <a:ln>
            <a:noFill/>
          </a:ln>
        </p:spPr>
      </p:pic>
      <p:sp>
        <p:nvSpPr>
          <p:cNvPr id="11" name="Rectangle 10"/>
          <p:cNvSpPr/>
          <p:nvPr/>
        </p:nvSpPr>
        <p:spPr>
          <a:xfrm>
            <a:off x="586853" y="1797200"/>
            <a:ext cx="5336275" cy="3954929"/>
          </a:xfrm>
          <a:prstGeom prst="rect">
            <a:avLst/>
          </a:prstGeom>
        </p:spPr>
        <p:txBody>
          <a:bodyPr wrap="square">
            <a:spAutoFit/>
          </a:bodyPr>
          <a:lstStyle/>
          <a:p>
            <a:pPr>
              <a:buNone/>
            </a:pPr>
            <a:r>
              <a:rPr lang="vi-VN" b="1" i="1" smtClean="0">
                <a:solidFill>
                  <a:srgbClr val="0070C0"/>
                </a:solidFill>
                <a:latin typeface="Tahoma" pitchFamily="34" charset="0"/>
                <a:ea typeface="Tahoma" pitchFamily="34" charset="0"/>
                <a:cs typeface="Tahoma" pitchFamily="34" charset="0"/>
              </a:rPr>
              <a:t>Em </a:t>
            </a:r>
            <a:r>
              <a:rPr lang="vi-VN" b="1" i="1">
                <a:solidFill>
                  <a:srgbClr val="0070C0"/>
                </a:solidFill>
                <a:latin typeface="Tahoma" pitchFamily="34" charset="0"/>
                <a:ea typeface="Tahoma" pitchFamily="34" charset="0"/>
                <a:cs typeface="Tahoma" pitchFamily="34" charset="0"/>
              </a:rPr>
              <a:t>đồng tình hoặc không đồng tình với việc làm nào đưới đây? Tại sao?</a:t>
            </a:r>
          </a:p>
          <a:p>
            <a:pPr>
              <a:spcBef>
                <a:spcPts val="600"/>
              </a:spcBef>
              <a:spcAft>
                <a:spcPts val="600"/>
              </a:spcAft>
            </a:pPr>
            <a:r>
              <a:rPr lang="vi-VN" i="1">
                <a:latin typeface="Tahoma" pitchFamily="34" charset="0"/>
                <a:ea typeface="Tahoma" pitchFamily="34" charset="0"/>
                <a:cs typeface="Tahoma" pitchFamily="34" charset="0"/>
              </a:rPr>
              <a:t>A. Trời mưa rất to, hai bạn Lâm và Hưng vẫn đạp xe về nhà, dù không có áo mưa.</a:t>
            </a:r>
            <a:endParaRPr lang="vi-VN">
              <a:latin typeface="Tahoma" pitchFamily="34" charset="0"/>
              <a:ea typeface="Tahoma" pitchFamily="34" charset="0"/>
              <a:cs typeface="Tahoma" pitchFamily="34" charset="0"/>
            </a:endParaRPr>
          </a:p>
          <a:p>
            <a:pPr>
              <a:spcBef>
                <a:spcPts val="600"/>
              </a:spcBef>
              <a:spcAft>
                <a:spcPts val="600"/>
              </a:spcAft>
            </a:pPr>
            <a:r>
              <a:rPr lang="vi-VN" i="1">
                <a:latin typeface="Tahoma" pitchFamily="34" charset="0"/>
                <a:ea typeface="Tahoma" pitchFamily="34" charset="0"/>
                <a:cs typeface="Tahoma" pitchFamily="34" charset="0"/>
              </a:rPr>
              <a:t>B. Trong khi đang có sấm sét, Bình vấn sử dụng ti vi và các thiết bị điện.</a:t>
            </a:r>
            <a:endParaRPr lang="vi-VN">
              <a:latin typeface="Tahoma" pitchFamily="34" charset="0"/>
              <a:ea typeface="Tahoma" pitchFamily="34" charset="0"/>
              <a:cs typeface="Tahoma" pitchFamily="34" charset="0"/>
            </a:endParaRPr>
          </a:p>
          <a:p>
            <a:pPr>
              <a:spcBef>
                <a:spcPts val="600"/>
              </a:spcBef>
              <a:spcAft>
                <a:spcPts val="600"/>
              </a:spcAft>
            </a:pPr>
            <a:r>
              <a:rPr lang="vi-VN" i="1">
                <a:latin typeface="Tahoma" pitchFamily="34" charset="0"/>
                <a:ea typeface="Tahoma" pitchFamily="34" charset="0"/>
                <a:cs typeface="Tahoma" pitchFamily="34" charset="0"/>
              </a:rPr>
              <a:t>C. Được cảnh báo về cơn dông sắp đến, Hồng và các bạn quyết định ở lại trường, đợi khi trời hết dông mới đi về nhà.</a:t>
            </a:r>
            <a:endParaRPr lang="vi-VN">
              <a:latin typeface="Tahoma" pitchFamily="34" charset="0"/>
              <a:ea typeface="Tahoma" pitchFamily="34" charset="0"/>
              <a:cs typeface="Tahoma" pitchFamily="34" charset="0"/>
            </a:endParaRPr>
          </a:p>
          <a:p>
            <a:pPr>
              <a:spcBef>
                <a:spcPts val="600"/>
              </a:spcBef>
              <a:spcAft>
                <a:spcPts val="600"/>
              </a:spcAft>
            </a:pPr>
            <a:r>
              <a:rPr lang="vi-VN" i="1">
                <a:latin typeface="Tahoma" pitchFamily="34" charset="0"/>
                <a:ea typeface="Tahoma" pitchFamily="34" charset="0"/>
                <a:cs typeface="Tahoma" pitchFamily="34" charset="0"/>
              </a:rPr>
              <a:t>D. Con đường từ trường về nhà bị chia cắt bởi nước lũ lên nhanh, các bạn nam tranh thủ thi xem ai bơi được xa nhất. </a:t>
            </a:r>
            <a:endParaRPr lang="en-US" dirty="0">
              <a:effectLst/>
              <a:latin typeface="Tahoma" pitchFamily="34" charset="0"/>
              <a:ea typeface="Tahoma" pitchFamily="34" charset="0"/>
              <a:cs typeface="Tahoma" pitchFamily="34" charset="0"/>
            </a:endParaRPr>
          </a:p>
        </p:txBody>
      </p:sp>
      <p:sp>
        <p:nvSpPr>
          <p:cNvPr id="13" name="Rectangle 12"/>
          <p:cNvSpPr/>
          <p:nvPr/>
        </p:nvSpPr>
        <p:spPr>
          <a:xfrm>
            <a:off x="6523630" y="1300934"/>
            <a:ext cx="5513694" cy="1870512"/>
          </a:xfrm>
          <a:prstGeom prst="rect">
            <a:avLst/>
          </a:prstGeom>
          <a:solidFill>
            <a:schemeClr val="accent4">
              <a:lumMod val="20000"/>
              <a:lumOff val="80000"/>
            </a:schemeClr>
          </a:solidFill>
          <a:ln w="38100">
            <a:solidFill>
              <a:schemeClr val="accent6">
                <a:lumMod val="40000"/>
                <a:lumOff val="60000"/>
              </a:schemeClr>
            </a:solidFill>
          </a:ln>
        </p:spPr>
        <p:txBody>
          <a:bodyPr wrap="square">
            <a:spAutoFit/>
          </a:bodyPr>
          <a:lstStyle/>
          <a:p>
            <a:pPr>
              <a:lnSpc>
                <a:spcPct val="107000"/>
              </a:lnSpc>
            </a:pPr>
            <a:r>
              <a:rPr lang="en-US" smtClean="0">
                <a:solidFill>
                  <a:prstClr val="black"/>
                </a:solidFill>
                <a:latin typeface="Tahoma" pitchFamily="34" charset="0"/>
                <a:ea typeface="Tahoma" pitchFamily="34" charset="0"/>
                <a:cs typeface="Tahoma" pitchFamily="34" charset="0"/>
              </a:rPr>
              <a:t>      - </a:t>
            </a:r>
            <a:r>
              <a:rPr lang="vi-VN" b="1">
                <a:latin typeface="Tahoma" pitchFamily="34" charset="0"/>
                <a:ea typeface="Tahoma" pitchFamily="34" charset="0"/>
                <a:cs typeface="Tahoma" pitchFamily="34" charset="0"/>
              </a:rPr>
              <a:t>Em đồng tình</a:t>
            </a:r>
            <a:r>
              <a:rPr lang="vi-VN">
                <a:latin typeface="Tahoma" pitchFamily="34" charset="0"/>
                <a:ea typeface="Tahoma" pitchFamily="34" charset="0"/>
                <a:cs typeface="Tahoma" pitchFamily="34" charset="0"/>
              </a:rPr>
              <a:t>: </a:t>
            </a:r>
            <a:r>
              <a:rPr lang="vi-VN" i="1">
                <a:latin typeface="Tahoma" pitchFamily="34" charset="0"/>
                <a:ea typeface="Tahoma" pitchFamily="34" charset="0"/>
                <a:cs typeface="Tahoma" pitchFamily="34" charset="0"/>
              </a:rPr>
              <a:t>C. Được cảnh báo về cơn đông sắp đến, Hồng và các bạn quyết định ở lại trường, đợi khi trời hết dông mới đi về nhà.</a:t>
            </a:r>
            <a:r>
              <a:rPr lang="vi-VN">
                <a:latin typeface="Tahoma" pitchFamily="34" charset="0"/>
                <a:ea typeface="Tahoma" pitchFamily="34" charset="0"/>
                <a:cs typeface="Tahoma" pitchFamily="34" charset="0"/>
              </a:rPr>
              <a:t> </a:t>
            </a:r>
            <a:endParaRPr lang="vi-VN" smtClean="0">
              <a:latin typeface="Tahoma" pitchFamily="34" charset="0"/>
              <a:ea typeface="Tahoma" pitchFamily="34" charset="0"/>
              <a:cs typeface="Tahoma" pitchFamily="34" charset="0"/>
            </a:endParaRPr>
          </a:p>
          <a:p>
            <a:pPr>
              <a:lnSpc>
                <a:spcPct val="107000"/>
              </a:lnSpc>
            </a:pPr>
            <a:r>
              <a:rPr lang="vi-VN" smtClean="0">
                <a:solidFill>
                  <a:srgbClr val="0070C0"/>
                </a:solidFill>
                <a:latin typeface="Tahoma" pitchFamily="34" charset="0"/>
                <a:ea typeface="Tahoma" pitchFamily="34" charset="0"/>
                <a:cs typeface="Tahoma" pitchFamily="34" charset="0"/>
              </a:rPr>
              <a:t>=&gt; </a:t>
            </a:r>
            <a:r>
              <a:rPr lang="vi-VN">
                <a:solidFill>
                  <a:srgbClr val="0070C0"/>
                </a:solidFill>
                <a:latin typeface="Tahoma" pitchFamily="34" charset="0"/>
                <a:ea typeface="Tahoma" pitchFamily="34" charset="0"/>
                <a:cs typeface="Tahoma" pitchFamily="34" charset="0"/>
              </a:rPr>
              <a:t>Vì các bạn rất biết cách bảo vệ bản thân trước những nguy hiểm từ thiên nhiên.</a:t>
            </a:r>
          </a:p>
          <a:p>
            <a:pPr lvl="0">
              <a:lnSpc>
                <a:spcPct val="107000"/>
              </a:lnSpc>
            </a:pPr>
            <a:endParaRPr lang="en-US" dirty="0">
              <a:solidFill>
                <a:prstClr val="black"/>
              </a:solidFill>
              <a:latin typeface="Tahoma" pitchFamily="34" charset="0"/>
              <a:ea typeface="Tahoma" pitchFamily="34" charset="0"/>
              <a:cs typeface="Tahoma" pitchFamily="34" charset="0"/>
            </a:endParaRPr>
          </a:p>
        </p:txBody>
      </p:sp>
      <p:sp>
        <p:nvSpPr>
          <p:cNvPr id="14" name="Rectangle 13"/>
          <p:cNvSpPr/>
          <p:nvPr/>
        </p:nvSpPr>
        <p:spPr>
          <a:xfrm>
            <a:off x="6523630" y="3360053"/>
            <a:ext cx="5513694" cy="2862322"/>
          </a:xfrm>
          <a:prstGeom prst="rect">
            <a:avLst/>
          </a:prstGeom>
          <a:solidFill>
            <a:schemeClr val="accent2">
              <a:lumMod val="20000"/>
              <a:lumOff val="80000"/>
            </a:schemeClr>
          </a:solidFill>
          <a:ln w="38100">
            <a:solidFill>
              <a:schemeClr val="accent1">
                <a:lumMod val="40000"/>
                <a:lumOff val="60000"/>
              </a:schemeClr>
            </a:solidFill>
          </a:ln>
        </p:spPr>
        <p:txBody>
          <a:bodyPr wrap="square">
            <a:spAutoFit/>
          </a:bodyPr>
          <a:lstStyle/>
          <a:p>
            <a:r>
              <a:rPr lang="en-US" b="1" smtClean="0">
                <a:solidFill>
                  <a:prstClr val="black"/>
                </a:solidFill>
                <a:latin typeface="Tahoma" pitchFamily="34" charset="0"/>
                <a:ea typeface="Tahoma" pitchFamily="34" charset="0"/>
                <a:cs typeface="Tahoma" pitchFamily="34" charset="0"/>
              </a:rPr>
              <a:t>     </a:t>
            </a:r>
            <a:r>
              <a:rPr lang="en-US" b="1" smtClean="0">
                <a:latin typeface="Tahoma" pitchFamily="34" charset="0"/>
                <a:ea typeface="Tahoma" pitchFamily="34" charset="0"/>
                <a:cs typeface="Tahoma" pitchFamily="34" charset="0"/>
              </a:rPr>
              <a:t>- </a:t>
            </a:r>
            <a:r>
              <a:rPr lang="vi-VN" b="1">
                <a:latin typeface="Tahoma" pitchFamily="34" charset="0"/>
                <a:ea typeface="Tahoma" pitchFamily="34" charset="0"/>
                <a:cs typeface="Tahoma" pitchFamily="34" charset="0"/>
              </a:rPr>
              <a:t>Em không đồng tình:</a:t>
            </a:r>
          </a:p>
          <a:p>
            <a:r>
              <a:rPr lang="vi-VN" i="1">
                <a:latin typeface="Tahoma" pitchFamily="34" charset="0"/>
                <a:ea typeface="Tahoma" pitchFamily="34" charset="0"/>
                <a:cs typeface="Tahoma" pitchFamily="34" charset="0"/>
              </a:rPr>
              <a:t>A. Trời mưa rất to, hai bạn Lâm và Hưng vẫn đạp xe về nhà, dù không có áo mưa.</a:t>
            </a:r>
          </a:p>
          <a:p>
            <a:r>
              <a:rPr lang="vi-VN" i="1">
                <a:latin typeface="Tahoma" pitchFamily="34" charset="0"/>
                <a:ea typeface="Tahoma" pitchFamily="34" charset="0"/>
                <a:cs typeface="Tahoma" pitchFamily="34" charset="0"/>
              </a:rPr>
              <a:t>B. Trong khi đang có sấm sét, Bình vấn sử dụng ti vi và các thiết bị điện.</a:t>
            </a:r>
          </a:p>
          <a:p>
            <a:r>
              <a:rPr lang="vi-VN" i="1">
                <a:latin typeface="Tahoma" pitchFamily="34" charset="0"/>
                <a:ea typeface="Tahoma" pitchFamily="34" charset="0"/>
                <a:cs typeface="Tahoma" pitchFamily="34" charset="0"/>
              </a:rPr>
              <a:t>D. Con đường từ trường về nhà bị chia cắt bởi nước lũ lên nhanh, các bạn nam tranh thủ thi xem ai bơi được xa nhất.</a:t>
            </a:r>
          </a:p>
          <a:p>
            <a:r>
              <a:rPr lang="vi-VN">
                <a:solidFill>
                  <a:srgbClr val="0070C0"/>
                </a:solidFill>
                <a:latin typeface="Tahoma" pitchFamily="34" charset="0"/>
                <a:ea typeface="Tahoma" pitchFamily="34" charset="0"/>
                <a:cs typeface="Tahoma" pitchFamily="34" charset="0"/>
              </a:rPr>
              <a:t>=&gt; Vì như vậy có thể bị nguy hiểm đến tính mạng, sức khoẻ </a:t>
            </a:r>
            <a:r>
              <a:rPr lang="vi-VN" smtClean="0">
                <a:solidFill>
                  <a:srgbClr val="0070C0"/>
                </a:solidFill>
                <a:latin typeface="Tahoma" pitchFamily="34" charset="0"/>
                <a:ea typeface="Tahoma" pitchFamily="34" charset="0"/>
                <a:cs typeface="Tahoma" pitchFamily="34" charset="0"/>
              </a:rPr>
              <a:t>của mình.</a:t>
            </a:r>
            <a:endParaRPr lang="vi-VN">
              <a:solidFill>
                <a:srgbClr val="0070C0"/>
              </a:solidFill>
              <a:latin typeface="Tahoma" pitchFamily="34" charset="0"/>
              <a:ea typeface="Tahoma" pitchFamily="34" charset="0"/>
              <a:cs typeface="Tahoma" pitchFamily="34" charset="0"/>
            </a:endParaRPr>
          </a:p>
        </p:txBody>
      </p:sp>
      <p:sp>
        <p:nvSpPr>
          <p:cNvPr id="2" name="Date Placeholder 1"/>
          <p:cNvSpPr>
            <a:spLocks noGrp="1"/>
          </p:cNvSpPr>
          <p:nvPr>
            <p:ph type="dt" sz="half" idx="10"/>
          </p:nvPr>
        </p:nvSpPr>
        <p:spPr/>
        <p:txBody>
          <a:bodyPr/>
          <a:lstStyle/>
          <a:p>
            <a:fld id="{1ECC4986-695A-46F1-A48A-811FC9EAAEF4}" type="datetime11">
              <a:rPr lang="en-IN" smtClean="0">
                <a:solidFill>
                  <a:prstClr val="black">
                    <a:tint val="75000"/>
                  </a:prstClr>
                </a:solidFill>
              </a:rPr>
              <a:t>13:57:02</a:t>
            </a:fld>
            <a:endParaRPr lang="en-US">
              <a:solidFill>
                <a:prstClr val="black">
                  <a:tint val="75000"/>
                </a:prstClr>
              </a:solidFill>
            </a:endParaRPr>
          </a:p>
        </p:txBody>
      </p:sp>
      <p:sp>
        <p:nvSpPr>
          <p:cNvPr id="3" name="Slide Number Placeholder 2"/>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26</a:t>
            </a:fld>
            <a:endParaRPr lang="en-US" altLang="en-US">
              <a:solidFill>
                <a:prstClr val="black">
                  <a:tint val="75000"/>
                </a:prstClr>
              </a:solidFill>
            </a:endParaRPr>
          </a:p>
        </p:txBody>
      </p:sp>
      <p:pic>
        <p:nvPicPr>
          <p:cNvPr id="15" name="图片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0930" y="-4"/>
            <a:ext cx="3405698" cy="999965"/>
          </a:xfrm>
          <a:prstGeom prst="rect">
            <a:avLst/>
          </a:prstGeom>
          <a:noFill/>
          <a:ln>
            <a:noFill/>
          </a:ln>
          <a:extLst/>
        </p:spPr>
      </p:pic>
      <p:sp>
        <p:nvSpPr>
          <p:cNvPr id="16" name="TextBox 15"/>
          <p:cNvSpPr txBox="1"/>
          <p:nvPr/>
        </p:nvSpPr>
        <p:spPr>
          <a:xfrm>
            <a:off x="4056141" y="362201"/>
            <a:ext cx="2888974" cy="523220"/>
          </a:xfrm>
          <a:prstGeom prst="rect">
            <a:avLst/>
          </a:prstGeom>
          <a:noFill/>
        </p:spPr>
        <p:txBody>
          <a:bodyPr wrap="square" rtlCol="0">
            <a:spAutoFit/>
          </a:bodyPr>
          <a:lstStyle/>
          <a:p>
            <a:pPr algn="ctr"/>
            <a:r>
              <a:rPr lang="en-US" sz="2800" b="1" smtClean="0">
                <a:solidFill>
                  <a:srgbClr val="FF0000"/>
                </a:solidFill>
                <a:latin typeface="Tahoma" pitchFamily="34" charset="0"/>
                <a:ea typeface="Tahoma" pitchFamily="34" charset="0"/>
                <a:cs typeface="Tahoma" pitchFamily="34" charset="0"/>
              </a:rPr>
              <a:t>BÀI TẬP</a:t>
            </a:r>
            <a:endParaRPr lang="vi-VN" sz="2800" b="1">
              <a:solidFill>
                <a:srgbClr val="FF00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569865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in)">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 xmlns:a16="http://schemas.microsoft.com/office/drawing/2014/main" id="{D0BB1765-7606-44FC-8D0A-725A20694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grpSp>
        <p:nvGrpSpPr>
          <p:cNvPr id="2" name="Group 1"/>
          <p:cNvGrpSpPr/>
          <p:nvPr/>
        </p:nvGrpSpPr>
        <p:grpSpPr>
          <a:xfrm>
            <a:off x="1259802" y="248268"/>
            <a:ext cx="10043376" cy="5816742"/>
            <a:chOff x="1259802" y="248268"/>
            <a:chExt cx="10043376" cy="5816742"/>
          </a:xfrm>
        </p:grpSpPr>
        <p:grpSp>
          <p:nvGrpSpPr>
            <p:cNvPr id="18" name="Group 17"/>
            <p:cNvGrpSpPr/>
            <p:nvPr/>
          </p:nvGrpSpPr>
          <p:grpSpPr>
            <a:xfrm>
              <a:off x="1259802" y="248268"/>
              <a:ext cx="4192622" cy="5330758"/>
              <a:chOff x="90694" y="1817009"/>
              <a:chExt cx="5728098" cy="4502962"/>
            </a:xfrm>
          </p:grpSpPr>
          <p:pic>
            <p:nvPicPr>
              <p:cNvPr id="19" name="Google Shape;154;p8"/>
              <p:cNvPicPr preferRelativeResize="0"/>
              <p:nvPr/>
            </p:nvPicPr>
            <p:blipFill rotWithShape="1">
              <a:blip r:embed="rId4">
                <a:alphaModFix/>
              </a:blip>
              <a:srcRect l="16992" t="-937" r="50159" b="17086"/>
              <a:stretch/>
            </p:blipFill>
            <p:spPr>
              <a:xfrm>
                <a:off x="173772" y="1817009"/>
                <a:ext cx="5645020" cy="4502962"/>
              </a:xfrm>
              <a:prstGeom prst="rect">
                <a:avLst/>
              </a:prstGeom>
              <a:noFill/>
              <a:ln>
                <a:noFill/>
              </a:ln>
            </p:spPr>
          </p:pic>
          <p:pic>
            <p:nvPicPr>
              <p:cNvPr id="20" name="Google Shape;155;p8"/>
              <p:cNvPicPr preferRelativeResize="0"/>
              <p:nvPr/>
            </p:nvPicPr>
            <p:blipFill rotWithShape="1">
              <a:blip r:embed="rId5">
                <a:alphaModFix/>
              </a:blip>
              <a:srcRect/>
              <a:stretch/>
            </p:blipFill>
            <p:spPr>
              <a:xfrm>
                <a:off x="90694" y="4798898"/>
                <a:ext cx="1243534" cy="1326520"/>
              </a:xfrm>
              <a:prstGeom prst="rect">
                <a:avLst/>
              </a:prstGeom>
              <a:noFill/>
              <a:ln>
                <a:noFill/>
              </a:ln>
            </p:spPr>
          </p:pic>
        </p:grpSp>
        <p:sp>
          <p:nvSpPr>
            <p:cNvPr id="10" name="Rectangle 9"/>
            <p:cNvSpPr>
              <a:spLocks noChangeArrowheads="1"/>
            </p:cNvSpPr>
            <p:nvPr/>
          </p:nvSpPr>
          <p:spPr bwMode="auto">
            <a:xfrm>
              <a:off x="1669631" y="1707303"/>
              <a:ext cx="331585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Bài 8: </a:t>
              </a:r>
            </a:p>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ỨNG PHÓ VỚI TÌNH HUỐNG NGUY HIỂM TỪ THIÊN NHIÊN</a:t>
              </a:r>
              <a:endParaRPr lang="en-SG" altLang="en-US" sz="2800" b="1" dirty="0">
                <a:solidFill>
                  <a:srgbClr val="0000FF"/>
                </a:solidFill>
                <a:latin typeface="Tahoma" pitchFamily="34" charset="0"/>
                <a:ea typeface="Tahoma" pitchFamily="34" charset="0"/>
                <a:cs typeface="Tahoma" pitchFamily="34" charset="0"/>
              </a:endParaRPr>
            </a:p>
          </p:txBody>
        </p:sp>
        <p:pic>
          <p:nvPicPr>
            <p:cNvPr id="13" name="Picture 2" descr="F:\360安全浏览器下载\六一\Nipic_2531170_60e991fb751d3f8f\Nipic_2531170_20140501162158900000 [转换].png"/>
            <p:cNvPicPr>
              <a:picLocks noChangeAspect="1" noChangeArrowheads="1"/>
            </p:cNvPicPr>
            <p:nvPr/>
          </p:nvPicPr>
          <p:blipFill>
            <a:blip r:embed="rId6"/>
            <a:srcRect/>
            <a:stretch>
              <a:fillRect/>
            </a:stretch>
          </p:blipFill>
          <p:spPr bwMode="auto">
            <a:xfrm>
              <a:off x="6448507" y="1048385"/>
              <a:ext cx="4854671" cy="5016625"/>
            </a:xfrm>
            <a:prstGeom prst="rect">
              <a:avLst/>
            </a:prstGeom>
            <a:noFill/>
            <a:ln w="9525">
              <a:noFill/>
              <a:miter lim="800000"/>
              <a:headEnd/>
              <a:tailEnd/>
            </a:ln>
          </p:spPr>
        </p:pic>
        <p:sp>
          <p:nvSpPr>
            <p:cNvPr id="16" name="Rectangle 189"/>
            <p:cNvSpPr>
              <a:spLocks noChangeArrowheads="1"/>
            </p:cNvSpPr>
            <p:nvPr/>
          </p:nvSpPr>
          <p:spPr bwMode="auto">
            <a:xfrm>
              <a:off x="7542342" y="2701111"/>
              <a:ext cx="2667000" cy="1077218"/>
            </a:xfrm>
            <a:prstGeom prst="rect">
              <a:avLst/>
            </a:prstGeom>
            <a:noFill/>
            <a:ln>
              <a:noFill/>
            </a:ln>
            <a:effectLst/>
            <a:extLst/>
          </p:spPr>
          <p:txBody>
            <a:bodyPr anchor="ctr">
              <a:spAutoFit/>
            </a:bodyPr>
            <a:lstStyle/>
            <a:p>
              <a:pPr algn="ctr">
                <a:defRPr/>
              </a:pPr>
              <a:r>
                <a:rPr lang="en-US" altLang="zh-CN" sz="3200" b="1" kern="0" smtClean="0">
                  <a:solidFill>
                    <a:srgbClr val="0000FF"/>
                  </a:solidFill>
                  <a:latin typeface="Tahoma" pitchFamily="34" charset="0"/>
                  <a:ea typeface="Tahoma" pitchFamily="34" charset="0"/>
                  <a:cs typeface="Tahoma" pitchFamily="34" charset="0"/>
                </a:rPr>
                <a:t>IV.</a:t>
              </a:r>
              <a:endParaRPr lang="en-US" altLang="zh-CN" sz="3200" b="1" kern="0">
                <a:solidFill>
                  <a:srgbClr val="0000FF"/>
                </a:solidFill>
                <a:latin typeface="Tahoma" pitchFamily="34" charset="0"/>
                <a:ea typeface="Tahoma" pitchFamily="34" charset="0"/>
                <a:cs typeface="Tahoma" pitchFamily="34" charset="0"/>
              </a:endParaRPr>
            </a:p>
            <a:p>
              <a:pPr algn="ctr">
                <a:defRPr/>
              </a:pPr>
              <a:r>
                <a:rPr lang="en-US" altLang="zh-CN" sz="3200" b="1" kern="0" smtClean="0">
                  <a:solidFill>
                    <a:srgbClr val="0000FF"/>
                  </a:solidFill>
                  <a:latin typeface="Tahoma" pitchFamily="34" charset="0"/>
                  <a:ea typeface="Tahoma" pitchFamily="34" charset="0"/>
                  <a:cs typeface="Tahoma" pitchFamily="34" charset="0"/>
                </a:rPr>
                <a:t>VẬN DỤNG</a:t>
              </a:r>
              <a:endParaRPr lang="en-US" altLang="zh-CN" sz="3200" b="1" kern="0" dirty="0">
                <a:solidFill>
                  <a:srgbClr val="0000FF"/>
                </a:solidFill>
                <a:latin typeface="Tahoma" pitchFamily="34" charset="0"/>
                <a:ea typeface="Tahoma" pitchFamily="34" charset="0"/>
                <a:cs typeface="Tahoma" pitchFamily="34" charset="0"/>
              </a:endParaRPr>
            </a:p>
          </p:txBody>
        </p:sp>
      </p:grpSp>
      <p:pic>
        <p:nvPicPr>
          <p:cNvPr id="17" name="Shape 1"/>
          <p:cNvPicPr/>
          <p:nvPr/>
        </p:nvPicPr>
        <p:blipFill>
          <a:blip r:embed="rId7"/>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2810097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oogle Shape;164;p9"/>
          <p:cNvPicPr preferRelativeResize="0"/>
          <p:nvPr/>
        </p:nvPicPr>
        <p:blipFill rotWithShape="1">
          <a:blip r:embed="rId2">
            <a:alphaModFix/>
          </a:blip>
          <a:srcRect l="15285" t="10430" r="46645" b="11190"/>
          <a:stretch/>
        </p:blipFill>
        <p:spPr>
          <a:xfrm>
            <a:off x="1078173" y="1160059"/>
            <a:ext cx="9812741" cy="3129011"/>
          </a:xfrm>
          <a:prstGeom prst="rect">
            <a:avLst/>
          </a:prstGeom>
          <a:solidFill>
            <a:srgbClr val="FFCCFF"/>
          </a:solidFill>
          <a:ln>
            <a:noFill/>
          </a:ln>
        </p:spPr>
      </p:pic>
      <p:pic>
        <p:nvPicPr>
          <p:cNvPr id="10" name="Shape 1"/>
          <p:cNvPicPr/>
          <p:nvPr/>
        </p:nvPicPr>
        <p:blipFill>
          <a:blip r:embed="rId3"/>
          <a:stretch/>
        </p:blipFill>
        <p:spPr>
          <a:xfrm>
            <a:off x="11033760" y="0"/>
            <a:ext cx="1158240" cy="1048385"/>
          </a:xfrm>
          <a:prstGeom prst="rect">
            <a:avLst/>
          </a:prstGeom>
          <a:noFill/>
          <a:ln>
            <a:noFill/>
          </a:ln>
        </p:spPr>
      </p:pic>
      <p:sp>
        <p:nvSpPr>
          <p:cNvPr id="11" name="Rectangle 10"/>
          <p:cNvSpPr/>
          <p:nvPr/>
        </p:nvSpPr>
        <p:spPr>
          <a:xfrm>
            <a:off x="3016154" y="1906206"/>
            <a:ext cx="6537279" cy="1569660"/>
          </a:xfrm>
          <a:prstGeom prst="rect">
            <a:avLst/>
          </a:prstGeom>
        </p:spPr>
        <p:txBody>
          <a:bodyPr wrap="square">
            <a:spAutoFit/>
          </a:bodyPr>
          <a:lstStyle/>
          <a:p>
            <a:r>
              <a:rPr lang="en-US" sz="2400" i="1">
                <a:latin typeface="Tahoma" pitchFamily="34" charset="0"/>
                <a:ea typeface="Tahoma" pitchFamily="34" charset="0"/>
                <a:cs typeface="Tahoma" pitchFamily="34" charset="0"/>
              </a:rPr>
              <a:t>2.  Mỗi </a:t>
            </a:r>
            <a:r>
              <a:rPr lang="en-US" sz="2400" i="1" smtClean="0">
                <a:latin typeface="Tahoma" pitchFamily="34" charset="0"/>
                <a:ea typeface="Tahoma" pitchFamily="34" charset="0"/>
                <a:cs typeface="Tahoma" pitchFamily="34" charset="0"/>
              </a:rPr>
              <a:t>nhóm </a:t>
            </a:r>
            <a:r>
              <a:rPr lang="en-US" sz="2400" i="1">
                <a:latin typeface="Tahoma" pitchFamily="34" charset="0"/>
                <a:ea typeface="Tahoma" pitchFamily="34" charset="0"/>
                <a:cs typeface="Tahoma" pitchFamily="34" charset="0"/>
              </a:rPr>
              <a:t>xây </a:t>
            </a:r>
            <a:r>
              <a:rPr lang="en-US" sz="2400" i="1" smtClean="0">
                <a:latin typeface="Tahoma" pitchFamily="34" charset="0"/>
                <a:ea typeface="Tahoma" pitchFamily="34" charset="0"/>
                <a:cs typeface="Tahoma" pitchFamily="34" charset="0"/>
              </a:rPr>
              <a:t>dựng </a:t>
            </a:r>
            <a:r>
              <a:rPr lang="en-US" sz="2400" i="1">
                <a:latin typeface="Tahoma" pitchFamily="34" charset="0"/>
                <a:ea typeface="Tahoma" pitchFamily="34" charset="0"/>
                <a:cs typeface="Tahoma" pitchFamily="34" charset="0"/>
              </a:rPr>
              <a:t>một thông điệp về cách học sinh ứng phó với tình </a:t>
            </a:r>
            <a:r>
              <a:rPr lang="en-US" sz="2400" i="1" smtClean="0">
                <a:latin typeface="Tahoma" pitchFamily="34" charset="0"/>
                <a:ea typeface="Tahoma" pitchFamily="34" charset="0"/>
                <a:cs typeface="Tahoma" pitchFamily="34" charset="0"/>
              </a:rPr>
              <a:t>huống </a:t>
            </a:r>
            <a:r>
              <a:rPr lang="en-US" sz="2400" i="1">
                <a:latin typeface="Tahoma" pitchFamily="34" charset="0"/>
                <a:ea typeface="Tahoma" pitchFamily="34" charset="0"/>
                <a:cs typeface="Tahoma" pitchFamily="34" charset="0"/>
              </a:rPr>
              <a:t>nguy hiểm từ thiên nhiên. Các nhóm giới thiệu thông điệp trước cả lớp.</a:t>
            </a:r>
            <a:endParaRPr lang="vi-VN" sz="2400">
              <a:latin typeface="Tahoma" pitchFamily="34" charset="0"/>
              <a:ea typeface="Tahoma" pitchFamily="34" charset="0"/>
              <a:cs typeface="Tahoma" pitchFamily="34" charset="0"/>
            </a:endParaRPr>
          </a:p>
        </p:txBody>
      </p:sp>
      <p:sp>
        <p:nvSpPr>
          <p:cNvPr id="2" name="Date Placeholder 1"/>
          <p:cNvSpPr>
            <a:spLocks noGrp="1"/>
          </p:cNvSpPr>
          <p:nvPr>
            <p:ph type="dt" sz="half" idx="10"/>
          </p:nvPr>
        </p:nvSpPr>
        <p:spPr/>
        <p:txBody>
          <a:bodyPr/>
          <a:lstStyle/>
          <a:p>
            <a:fld id="{1ECC4986-695A-46F1-A48A-811FC9EAAEF4}" type="datetime11">
              <a:rPr lang="en-IN" smtClean="0">
                <a:solidFill>
                  <a:prstClr val="black">
                    <a:tint val="75000"/>
                  </a:prstClr>
                </a:solidFill>
              </a:rPr>
              <a:t>14:23:19</a:t>
            </a:fld>
            <a:endParaRPr lang="en-US">
              <a:solidFill>
                <a:prstClr val="black">
                  <a:tint val="75000"/>
                </a:prstClr>
              </a:solidFill>
            </a:endParaRPr>
          </a:p>
        </p:txBody>
      </p:sp>
      <p:sp>
        <p:nvSpPr>
          <p:cNvPr id="3" name="Slide Number Placeholder 2"/>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28</a:t>
            </a:fld>
            <a:endParaRPr lang="en-US" altLang="en-US">
              <a:solidFill>
                <a:prstClr val="black">
                  <a:tint val="75000"/>
                </a:prstClr>
              </a:solidFill>
            </a:endParaRPr>
          </a:p>
        </p:txBody>
      </p:sp>
      <p:pic>
        <p:nvPicPr>
          <p:cNvPr id="15" name="图片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0929" y="-4"/>
            <a:ext cx="4939989" cy="999965"/>
          </a:xfrm>
          <a:prstGeom prst="rect">
            <a:avLst/>
          </a:prstGeom>
          <a:noFill/>
          <a:ln>
            <a:noFill/>
          </a:ln>
          <a:extLst/>
        </p:spPr>
      </p:pic>
      <p:sp>
        <p:nvSpPr>
          <p:cNvPr id="16" name="TextBox 15"/>
          <p:cNvSpPr txBox="1"/>
          <p:nvPr/>
        </p:nvSpPr>
        <p:spPr>
          <a:xfrm>
            <a:off x="4056140" y="444089"/>
            <a:ext cx="4296289" cy="461665"/>
          </a:xfrm>
          <a:prstGeom prst="rect">
            <a:avLst/>
          </a:prstGeom>
          <a:noFill/>
        </p:spPr>
        <p:txBody>
          <a:bodyPr wrap="square" rtlCol="0">
            <a:spAutoFit/>
          </a:bodyPr>
          <a:lstStyle/>
          <a:p>
            <a:pPr algn="ctr"/>
            <a:r>
              <a:rPr lang="en-US" sz="2400" b="1" smtClean="0">
                <a:solidFill>
                  <a:srgbClr val="FF0000"/>
                </a:solidFill>
                <a:latin typeface="Tahoma" pitchFamily="34" charset="0"/>
                <a:ea typeface="Tahoma" pitchFamily="34" charset="0"/>
                <a:cs typeface="Tahoma" pitchFamily="34" charset="0"/>
              </a:rPr>
              <a:t>HOẠT ĐỘNG NHÓM</a:t>
            </a:r>
            <a:endParaRPr lang="vi-VN" sz="2400" b="1">
              <a:solidFill>
                <a:srgbClr val="FF0000"/>
              </a:solidFill>
              <a:latin typeface="Tahoma" pitchFamily="34" charset="0"/>
              <a:ea typeface="Tahoma" pitchFamily="34" charset="0"/>
              <a:cs typeface="Tahoma" pitchFamily="34" charset="0"/>
            </a:endParaRPr>
          </a:p>
        </p:txBody>
      </p:sp>
      <p:sp>
        <p:nvSpPr>
          <p:cNvPr id="4" name="Rectangle 3"/>
          <p:cNvSpPr/>
          <p:nvPr/>
        </p:nvSpPr>
        <p:spPr>
          <a:xfrm>
            <a:off x="368490" y="4437250"/>
            <a:ext cx="11423175" cy="2031325"/>
          </a:xfrm>
          <a:prstGeom prst="rect">
            <a:avLst/>
          </a:prstGeom>
          <a:solidFill>
            <a:schemeClr val="accent2">
              <a:lumMod val="20000"/>
              <a:lumOff val="80000"/>
            </a:schemeClr>
          </a:solidFill>
        </p:spPr>
        <p:txBody>
          <a:bodyPr wrap="square">
            <a:spAutoFit/>
          </a:bodyPr>
          <a:lstStyle/>
          <a:p>
            <a:pPr algn="ctr"/>
            <a:r>
              <a:rPr lang="en-US" b="1" smtClean="0">
                <a:solidFill>
                  <a:prstClr val="black"/>
                </a:solidFill>
                <a:latin typeface="Tahoma" pitchFamily="34" charset="0"/>
                <a:ea typeface="Tahoma" pitchFamily="34" charset="0"/>
                <a:cs typeface="Tahoma" pitchFamily="34" charset="0"/>
              </a:rPr>
              <a:t>CÁCH THỰC HIỆN</a:t>
            </a:r>
          </a:p>
          <a:p>
            <a:pPr marL="285750" indent="-285750" algn="just">
              <a:buFontTx/>
              <a:buChar char="-"/>
            </a:pPr>
            <a:r>
              <a:rPr lang="en-US" smtClean="0">
                <a:solidFill>
                  <a:prstClr val="black"/>
                </a:solidFill>
                <a:latin typeface="Tahoma" pitchFamily="34" charset="0"/>
                <a:ea typeface="Tahoma" pitchFamily="34" charset="0"/>
                <a:cs typeface="Tahoma" pitchFamily="34" charset="0"/>
              </a:rPr>
              <a:t>Lớp chia thành 4 nhóm theo 4 tổ.</a:t>
            </a:r>
          </a:p>
          <a:p>
            <a:pPr marL="285750" indent="-285750" algn="just">
              <a:buFontTx/>
              <a:buChar char="-"/>
            </a:pPr>
            <a:r>
              <a:rPr lang="en-US" smtClean="0">
                <a:solidFill>
                  <a:prstClr val="black"/>
                </a:solidFill>
                <a:latin typeface="Tahoma" pitchFamily="34" charset="0"/>
                <a:ea typeface="Tahoma" pitchFamily="34" charset="0"/>
                <a:cs typeface="Tahoma" pitchFamily="34" charset="0"/>
              </a:rPr>
              <a:t>Mỗi nhóm thảo luận xây dựng thông điệp của nhóm mình và trình bày trên giấy A0 trong thời gian 5 phút.</a:t>
            </a:r>
          </a:p>
          <a:p>
            <a:pPr marL="285750" indent="-285750" algn="just">
              <a:buFontTx/>
              <a:buChar char="-"/>
            </a:pPr>
            <a:r>
              <a:rPr lang="en-US" smtClean="0">
                <a:solidFill>
                  <a:prstClr val="black"/>
                </a:solidFill>
                <a:latin typeface="Tahoma" pitchFamily="34" charset="0"/>
                <a:ea typeface="Tahoma" pitchFamily="34" charset="0"/>
                <a:cs typeface="Tahoma" pitchFamily="34" charset="0"/>
              </a:rPr>
              <a:t>Hết thời gian, các nhóm trưng bày sản phẩm của nhóm mình. Sau đó, các nhóm lần lượt cử đại diện thuyết trình sản phẩm trong thời gian tối đa 1 phút 30 giây; Các nhóm khác có nhiệm vụ theo dõi, nhận xét và chấm điểm cho nhóm bạn bằng hình thức giơ tay biểu quyết.</a:t>
            </a:r>
          </a:p>
          <a:p>
            <a:pPr marL="285750" indent="-285750" algn="just">
              <a:buFontTx/>
              <a:buChar char="-"/>
            </a:pPr>
            <a:r>
              <a:rPr lang="en-US" smtClean="0">
                <a:solidFill>
                  <a:prstClr val="black"/>
                </a:solidFill>
                <a:latin typeface="Tahoma" pitchFamily="34" charset="0"/>
                <a:ea typeface="Tahoma" pitchFamily="34" charset="0"/>
                <a:cs typeface="Tahoma" pitchFamily="34" charset="0"/>
              </a:rPr>
              <a:t>Nhóm nào giành được nhiều phiếu hơn, nhóm đó sẽ giành chiến thắng chung cuộc.</a:t>
            </a:r>
          </a:p>
        </p:txBody>
      </p:sp>
    </p:spTree>
    <p:extLst>
      <p:ext uri="{BB962C8B-B14F-4D97-AF65-F5344CB8AC3E}">
        <p14:creationId xmlns:p14="http://schemas.microsoft.com/office/powerpoint/2010/main" val="36897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hape 1"/>
          <p:cNvPicPr/>
          <p:nvPr/>
        </p:nvPicPr>
        <p:blipFill>
          <a:blip r:embed="rId2"/>
          <a:stretch/>
        </p:blipFill>
        <p:spPr>
          <a:xfrm>
            <a:off x="11033760" y="0"/>
            <a:ext cx="1158240" cy="1048385"/>
          </a:xfrm>
          <a:prstGeom prst="rect">
            <a:avLst/>
          </a:prstGeom>
          <a:noFill/>
          <a:ln>
            <a:noFill/>
          </a:ln>
        </p:spPr>
      </p:pic>
      <p:sp>
        <p:nvSpPr>
          <p:cNvPr id="2" name="Date Placeholder 1"/>
          <p:cNvSpPr>
            <a:spLocks noGrp="1"/>
          </p:cNvSpPr>
          <p:nvPr>
            <p:ph type="dt" sz="half" idx="10"/>
          </p:nvPr>
        </p:nvSpPr>
        <p:spPr/>
        <p:txBody>
          <a:bodyPr/>
          <a:lstStyle/>
          <a:p>
            <a:fld id="{85A03833-37C1-4776-B75A-5885890ADFB0}" type="datetime11">
              <a:rPr lang="en-IN" smtClean="0">
                <a:solidFill>
                  <a:prstClr val="black">
                    <a:tint val="75000"/>
                  </a:prstClr>
                </a:solidFill>
              </a:rPr>
              <a:t>13:57:03</a:t>
            </a:fld>
            <a:endParaRPr lang="en-US">
              <a:solidFill>
                <a:prstClr val="black">
                  <a:tint val="75000"/>
                </a:prstClr>
              </a:solidFill>
            </a:endParaRPr>
          </a:p>
        </p:txBody>
      </p:sp>
      <p:sp>
        <p:nvSpPr>
          <p:cNvPr id="3" name="Slide Number Placeholder 2"/>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29</a:t>
            </a:fld>
            <a:endParaRPr lang="en-US" altLang="en-US">
              <a:solidFill>
                <a:prstClr val="black">
                  <a:tint val="75000"/>
                </a:prstClr>
              </a:solidFill>
            </a:endParaRPr>
          </a:p>
        </p:txBody>
      </p:sp>
      <p:sp>
        <p:nvSpPr>
          <p:cNvPr id="4" name="Rectangle 3"/>
          <p:cNvSpPr/>
          <p:nvPr/>
        </p:nvSpPr>
        <p:spPr>
          <a:xfrm>
            <a:off x="320796" y="3217038"/>
            <a:ext cx="10929595" cy="523220"/>
          </a:xfrm>
          <a:prstGeom prst="rect">
            <a:avLst/>
          </a:prstGeom>
          <a:solidFill>
            <a:srgbClr val="92D050"/>
          </a:solidFill>
        </p:spPr>
        <p:txBody>
          <a:bodyPr wrap="none">
            <a:spAutoFit/>
          </a:bodyPr>
          <a:lstStyle/>
          <a:p>
            <a:r>
              <a:rPr lang="vi-VN" sz="2800"/>
              <a:t>“Sẵn sàng ứng phó với thời tiết, hành động thông minh với khí hậu”</a:t>
            </a:r>
            <a:endParaRPr lang="vi-VN" sz="2800">
              <a:latin typeface="Tahoma" pitchFamily="34" charset="0"/>
              <a:ea typeface="Tahoma" pitchFamily="34" charset="0"/>
              <a:cs typeface="Tahoma" pitchFamily="34" charset="0"/>
            </a:endParaRPr>
          </a:p>
        </p:txBody>
      </p:sp>
      <p:pic>
        <p:nvPicPr>
          <p:cNvPr id="4098" name="Picture 2" descr="Khi biến đổi khí hậu đe dọa hòa bìn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1051" y="3859983"/>
            <a:ext cx="4954155" cy="28470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BIẾN ĐỔI KHÍ HẬU VÀ NGUỒN NƯỚC-Tin ngà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4729" y="152400"/>
            <a:ext cx="5565933" cy="2918346"/>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6" descr="Giờ trái đất năm 2021: “Lên tiếng vì thiên nhiê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4104" name="Picture 8" descr="VGP News :. | &amp;#39;Hành động vì thiên nhiên&amp;#39; hưởng ứng Ngày Môi trường thế giới  | BÁO ĐIỆN TỬ CHÍNH PHỦ NƯỚC CHXHCN VIỆT NA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185" y="3859983"/>
            <a:ext cx="5793387" cy="2847001"/>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Mỗi nhóm xây dựng một thông điệp về cách học sinh ứng phó với tình huống nguy hiể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700" y="152400"/>
            <a:ext cx="4729551" cy="28607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546332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 xmlns:a16="http://schemas.microsoft.com/office/drawing/2014/main" id="{D0BB1765-7606-44FC-8D0A-725A20694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grpSp>
        <p:nvGrpSpPr>
          <p:cNvPr id="2" name="Group 1"/>
          <p:cNvGrpSpPr/>
          <p:nvPr/>
        </p:nvGrpSpPr>
        <p:grpSpPr>
          <a:xfrm>
            <a:off x="1259802" y="248268"/>
            <a:ext cx="10043376" cy="5816742"/>
            <a:chOff x="1259802" y="248268"/>
            <a:chExt cx="10043376" cy="5816742"/>
          </a:xfrm>
        </p:grpSpPr>
        <p:grpSp>
          <p:nvGrpSpPr>
            <p:cNvPr id="18" name="Group 17"/>
            <p:cNvGrpSpPr/>
            <p:nvPr/>
          </p:nvGrpSpPr>
          <p:grpSpPr>
            <a:xfrm>
              <a:off x="1259802" y="248268"/>
              <a:ext cx="4192622" cy="5330758"/>
              <a:chOff x="90694" y="1817009"/>
              <a:chExt cx="5728098" cy="4502962"/>
            </a:xfrm>
          </p:grpSpPr>
          <p:pic>
            <p:nvPicPr>
              <p:cNvPr id="19" name="Google Shape;154;p8"/>
              <p:cNvPicPr preferRelativeResize="0"/>
              <p:nvPr/>
            </p:nvPicPr>
            <p:blipFill rotWithShape="1">
              <a:blip r:embed="rId4">
                <a:alphaModFix/>
              </a:blip>
              <a:srcRect l="16992" t="-937" r="50159" b="17086"/>
              <a:stretch/>
            </p:blipFill>
            <p:spPr>
              <a:xfrm>
                <a:off x="173772" y="1817009"/>
                <a:ext cx="5645020" cy="4502962"/>
              </a:xfrm>
              <a:prstGeom prst="rect">
                <a:avLst/>
              </a:prstGeom>
              <a:noFill/>
              <a:ln>
                <a:noFill/>
              </a:ln>
            </p:spPr>
          </p:pic>
          <p:pic>
            <p:nvPicPr>
              <p:cNvPr id="20" name="Google Shape;155;p8"/>
              <p:cNvPicPr preferRelativeResize="0"/>
              <p:nvPr/>
            </p:nvPicPr>
            <p:blipFill rotWithShape="1">
              <a:blip r:embed="rId5">
                <a:alphaModFix/>
              </a:blip>
              <a:srcRect/>
              <a:stretch/>
            </p:blipFill>
            <p:spPr>
              <a:xfrm>
                <a:off x="90694" y="4881372"/>
                <a:ext cx="1168950" cy="1244046"/>
              </a:xfrm>
              <a:prstGeom prst="rect">
                <a:avLst/>
              </a:prstGeom>
              <a:noFill/>
              <a:ln>
                <a:noFill/>
              </a:ln>
            </p:spPr>
          </p:pic>
        </p:grpSp>
        <p:sp>
          <p:nvSpPr>
            <p:cNvPr id="10" name="Rectangle 9"/>
            <p:cNvSpPr>
              <a:spLocks noChangeArrowheads="1"/>
            </p:cNvSpPr>
            <p:nvPr/>
          </p:nvSpPr>
          <p:spPr bwMode="auto">
            <a:xfrm>
              <a:off x="1669631" y="1734599"/>
              <a:ext cx="331585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Bài 8: </a:t>
              </a:r>
            </a:p>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ỨNG PHÓ VỚI TÌNH HUỐNG NGUY HIỂM TỪ THIÊN NHIÊN</a:t>
              </a:r>
              <a:endParaRPr lang="en-SG" altLang="en-US" sz="2800" b="1" dirty="0">
                <a:solidFill>
                  <a:srgbClr val="0000FF"/>
                </a:solidFill>
                <a:latin typeface="Tahoma" pitchFamily="34" charset="0"/>
                <a:ea typeface="Tahoma" pitchFamily="34" charset="0"/>
                <a:cs typeface="Tahoma" pitchFamily="34" charset="0"/>
              </a:endParaRPr>
            </a:p>
          </p:txBody>
        </p:sp>
        <p:pic>
          <p:nvPicPr>
            <p:cNvPr id="13" name="Picture 2" descr="F:\360安全浏览器下载\六一\Nipic_2531170_60e991fb751d3f8f\Nipic_2531170_20140501162158900000 [转换].png"/>
            <p:cNvPicPr>
              <a:picLocks noChangeAspect="1" noChangeArrowheads="1"/>
            </p:cNvPicPr>
            <p:nvPr/>
          </p:nvPicPr>
          <p:blipFill>
            <a:blip r:embed="rId6"/>
            <a:srcRect/>
            <a:stretch>
              <a:fillRect/>
            </a:stretch>
          </p:blipFill>
          <p:spPr bwMode="auto">
            <a:xfrm>
              <a:off x="6448507" y="1048385"/>
              <a:ext cx="4854671" cy="5016625"/>
            </a:xfrm>
            <a:prstGeom prst="rect">
              <a:avLst/>
            </a:prstGeom>
            <a:noFill/>
            <a:ln w="9525">
              <a:noFill/>
              <a:miter lim="800000"/>
              <a:headEnd/>
              <a:tailEnd/>
            </a:ln>
          </p:spPr>
        </p:pic>
        <p:sp>
          <p:nvSpPr>
            <p:cNvPr id="16" name="Rectangle 189"/>
            <p:cNvSpPr>
              <a:spLocks noChangeArrowheads="1"/>
            </p:cNvSpPr>
            <p:nvPr/>
          </p:nvSpPr>
          <p:spPr bwMode="auto">
            <a:xfrm>
              <a:off x="7542342" y="2454890"/>
              <a:ext cx="2667000" cy="1569660"/>
            </a:xfrm>
            <a:prstGeom prst="rect">
              <a:avLst/>
            </a:prstGeom>
            <a:noFill/>
            <a:ln>
              <a:noFill/>
            </a:ln>
            <a:effectLst/>
            <a:extLst/>
          </p:spPr>
          <p:txBody>
            <a:bodyPr anchor="ctr">
              <a:spAutoFit/>
            </a:bodyPr>
            <a:lstStyle/>
            <a:p>
              <a:pPr algn="ctr">
                <a:defRPr/>
              </a:pPr>
              <a:r>
                <a:rPr lang="en-US" altLang="zh-CN" sz="3200" b="1" kern="0" dirty="0" smtClean="0">
                  <a:solidFill>
                    <a:srgbClr val="0000FF"/>
                  </a:solidFill>
                  <a:latin typeface="Tahoma" pitchFamily="34" charset="0"/>
                  <a:ea typeface="Tahoma" pitchFamily="34" charset="0"/>
                  <a:cs typeface="Tahoma" pitchFamily="34" charset="0"/>
                </a:rPr>
                <a:t>I.</a:t>
              </a:r>
            </a:p>
            <a:p>
              <a:pPr algn="ctr">
                <a:defRPr/>
              </a:pPr>
              <a:r>
                <a:rPr lang="en-US" altLang="zh-CN" sz="3200" b="1" kern="0" dirty="0" smtClean="0">
                  <a:solidFill>
                    <a:srgbClr val="0000FF"/>
                  </a:solidFill>
                  <a:latin typeface="Tahoma" pitchFamily="34" charset="0"/>
                  <a:ea typeface="Tahoma" pitchFamily="34" charset="0"/>
                  <a:cs typeface="Tahoma" pitchFamily="34" charset="0"/>
                </a:rPr>
                <a:t>KHỞI ĐỘNG</a:t>
              </a:r>
              <a:endParaRPr lang="en-US" altLang="zh-CN" sz="3200" b="1" kern="0" dirty="0">
                <a:solidFill>
                  <a:srgbClr val="0000FF"/>
                </a:solidFill>
                <a:latin typeface="Tahoma" pitchFamily="34" charset="0"/>
                <a:ea typeface="Tahoma" pitchFamily="34" charset="0"/>
                <a:cs typeface="Tahoma" pitchFamily="34" charset="0"/>
              </a:endParaRPr>
            </a:p>
          </p:txBody>
        </p:sp>
      </p:grpSp>
      <p:pic>
        <p:nvPicPr>
          <p:cNvPr id="17" name="Shape 1"/>
          <p:cNvPicPr/>
          <p:nvPr/>
        </p:nvPicPr>
        <p:blipFill>
          <a:blip r:embed="rId7"/>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14386412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858PICdbgea5Gz679dY_PIC2018.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83481" y="2730137"/>
            <a:ext cx="2506824" cy="408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AutoShape 3"/>
          <p:cNvSpPr>
            <a:spLocks noChangeArrowheads="1"/>
          </p:cNvSpPr>
          <p:nvPr/>
        </p:nvSpPr>
        <p:spPr bwMode="gray">
          <a:xfrm>
            <a:off x="2822018" y="192065"/>
            <a:ext cx="5378450" cy="574675"/>
          </a:xfrm>
          <a:prstGeom prst="roundRect">
            <a:avLst>
              <a:gd name="adj" fmla="val 50000"/>
            </a:avLst>
          </a:prstGeom>
          <a:solidFill>
            <a:srgbClr val="FF0000"/>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algn="ctr" fontAlgn="base">
              <a:spcBef>
                <a:spcPct val="20000"/>
              </a:spcBef>
              <a:spcAft>
                <a:spcPct val="20000"/>
              </a:spcAft>
            </a:pPr>
            <a:r>
              <a:rPr lang="vi-VN" altLang="en-US" b="1" smtClean="0">
                <a:solidFill>
                  <a:srgbClr val="FFFF00"/>
                </a:solidFill>
                <a:latin typeface="Times New Roman" panose="02020603050405020304" pitchFamily="18" charset="0"/>
                <a:cs typeface="Times New Roman" panose="02020603050405020304" pitchFamily="18" charset="0"/>
              </a:rPr>
              <a:t>HOẠT ĐỘNG DỰ ÁN</a:t>
            </a:r>
            <a:endParaRPr lang="en-US" altLang="en-US" b="1" dirty="0" smtClean="0">
              <a:solidFill>
                <a:srgbClr val="FFFF00"/>
              </a:solidFill>
              <a:latin typeface="Times New Roman" panose="02020603050405020304" pitchFamily="18" charset="0"/>
              <a:cs typeface="Times New Roman" panose="02020603050405020304" pitchFamily="18" charset="0"/>
            </a:endParaRPr>
          </a:p>
        </p:txBody>
      </p:sp>
      <p:pic>
        <p:nvPicPr>
          <p:cNvPr id="5" name="Google Shape;164;p9"/>
          <p:cNvPicPr preferRelativeResize="0"/>
          <p:nvPr/>
        </p:nvPicPr>
        <p:blipFill rotWithShape="1">
          <a:blip r:embed="rId3">
            <a:alphaModFix/>
          </a:blip>
          <a:srcRect l="15285" t="10430" r="46645" b="11190"/>
          <a:stretch/>
        </p:blipFill>
        <p:spPr>
          <a:xfrm>
            <a:off x="-551747" y="2178622"/>
            <a:ext cx="6663096" cy="4830051"/>
          </a:xfrm>
          <a:prstGeom prst="rect">
            <a:avLst/>
          </a:prstGeom>
          <a:noFill/>
          <a:ln>
            <a:noFill/>
          </a:ln>
        </p:spPr>
      </p:pic>
      <p:pic>
        <p:nvPicPr>
          <p:cNvPr id="6" name="Picture 5"/>
          <p:cNvPicPr>
            <a:picLocks noChangeAspect="1"/>
          </p:cNvPicPr>
          <p:nvPr/>
        </p:nvPicPr>
        <p:blipFill>
          <a:blip r:embed="rId4"/>
          <a:stretch>
            <a:fillRect/>
          </a:stretch>
        </p:blipFill>
        <p:spPr>
          <a:xfrm>
            <a:off x="4896689" y="522910"/>
            <a:ext cx="6353926" cy="586530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355574182"/>
              </p:ext>
            </p:extLst>
          </p:nvPr>
        </p:nvGraphicFramePr>
        <p:xfrm>
          <a:off x="590550" y="3194169"/>
          <a:ext cx="4115067" cy="1524000"/>
        </p:xfrm>
        <a:graphic>
          <a:graphicData uri="http://schemas.openxmlformats.org/drawingml/2006/table">
            <a:tbl>
              <a:tblPr/>
              <a:tblGrid>
                <a:gridCol w="4115067"/>
              </a:tblGrid>
              <a:tr h="1214845">
                <a:tc>
                  <a:txBody>
                    <a:bodyPr/>
                    <a:lstStyle/>
                    <a:p>
                      <a:r>
                        <a:rPr lang="en-US" sz="2000" i="1" kern="1200" smtClean="0">
                          <a:solidFill>
                            <a:schemeClr val="tx1"/>
                          </a:solidFill>
                          <a:effectLst/>
                          <a:latin typeface="Tahoma" pitchFamily="34" charset="0"/>
                          <a:ea typeface="Tahoma" pitchFamily="34" charset="0"/>
                          <a:cs typeface="Tahoma" pitchFamily="34" charset="0"/>
                        </a:rPr>
                        <a:t>1. Lập kế hoạch cá </a:t>
                      </a:r>
                      <a:r>
                        <a:rPr lang="en-US" sz="1800" i="1" kern="1200" smtClean="0">
                          <a:solidFill>
                            <a:schemeClr val="tx1"/>
                          </a:solidFill>
                          <a:effectLst/>
                          <a:latin typeface="Tahoma" pitchFamily="34" charset="0"/>
                          <a:ea typeface="Tahoma" pitchFamily="34" charset="0"/>
                          <a:cs typeface="Tahoma" pitchFamily="34" charset="0"/>
                        </a:rPr>
                        <a:t>nhân</a:t>
                      </a:r>
                      <a:r>
                        <a:rPr lang="en-US" sz="2000" i="1" kern="1200" smtClean="0">
                          <a:solidFill>
                            <a:schemeClr val="tx1"/>
                          </a:solidFill>
                          <a:effectLst/>
                          <a:latin typeface="Tahoma" pitchFamily="34" charset="0"/>
                          <a:ea typeface="Tahoma" pitchFamily="34" charset="0"/>
                          <a:cs typeface="Tahoma" pitchFamily="34" charset="0"/>
                        </a:rPr>
                        <a:t> về cách ứng phó với tình huống nguy hiểm từ thiên nhiên. Chia sẻ với các bạn trong lớp, trong nhóm về kế hoạch của mình.</a:t>
                      </a:r>
                      <a:endParaRPr lang="vi-VN" sz="2000" kern="1200">
                        <a:solidFill>
                          <a:schemeClr val="tx1"/>
                        </a:solidFill>
                        <a:effectLst/>
                        <a:latin typeface="Tahoma" pitchFamily="34" charset="0"/>
                        <a:ea typeface="Tahoma" pitchFamily="34" charset="0"/>
                        <a:cs typeface="Tahoma" pitchFamily="34" charset="0"/>
                      </a:endParaRPr>
                    </a:p>
                  </a:txBody>
                  <a:tcPr marL="0" marR="0" marT="0" marB="0">
                    <a:lnL>
                      <a:noFill/>
                    </a:lnL>
                    <a:lnR>
                      <a:noFill/>
                    </a:lnR>
                    <a:lnT>
                      <a:noFill/>
                    </a:lnT>
                    <a:lnB>
                      <a:noFill/>
                    </a:lnB>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470199057"/>
              </p:ext>
            </p:extLst>
          </p:nvPr>
        </p:nvGraphicFramePr>
        <p:xfrm>
          <a:off x="5778410" y="2154379"/>
          <a:ext cx="4678031" cy="3017520"/>
        </p:xfrm>
        <a:graphic>
          <a:graphicData uri="http://schemas.openxmlformats.org/drawingml/2006/table">
            <a:tbl>
              <a:tblPr/>
              <a:tblGrid>
                <a:gridCol w="4678031"/>
              </a:tblGrid>
              <a:tr h="830580">
                <a:tc>
                  <a:txBody>
                    <a:bodyPr/>
                    <a:lstStyle/>
                    <a:p>
                      <a:endParaRPr lang="en-US" sz="1800" kern="1200" dirty="0" smtClean="0">
                        <a:solidFill>
                          <a:schemeClr val="tx1"/>
                        </a:solidFill>
                        <a:effectLst/>
                        <a:latin typeface="Tahoma" pitchFamily="34" charset="0"/>
                        <a:ea typeface="Tahoma" pitchFamily="34" charset="0"/>
                        <a:cs typeface="Tahoma" pitchFamily="34" charset="0"/>
                      </a:endParaRPr>
                    </a:p>
                    <a:p>
                      <a:r>
                        <a:rPr lang="en-US" sz="1800" i="1" kern="1200" smtClean="0">
                          <a:solidFill>
                            <a:schemeClr val="tx1"/>
                          </a:solidFill>
                          <a:effectLst/>
                          <a:latin typeface="Tahoma" pitchFamily="34" charset="0"/>
                          <a:ea typeface="Tahoma" pitchFamily="34" charset="0"/>
                          <a:cs typeface="Tahoma" pitchFamily="34" charset="0"/>
                        </a:rPr>
                        <a:t>3. Em cùng bạn lập đự án tuyên truyền về phòng ngừa tai nạn đo các tình huống nguy hiểm từ thiên nhiên, dành cho thiếu niên ở địa phương em đang sóng theo hướng dẫn:</a:t>
                      </a:r>
                    </a:p>
                    <a:p>
                      <a:r>
                        <a:rPr lang="vi-VN" sz="1800" b="0" i="0" kern="1200" smtClean="0">
                          <a:solidFill>
                            <a:schemeClr val="tx1"/>
                          </a:solidFill>
                          <a:effectLst/>
                          <a:latin typeface="Tahoma" pitchFamily="34" charset="0"/>
                          <a:ea typeface="Tahoma" pitchFamily="34" charset="0"/>
                          <a:cs typeface="Tahoma" pitchFamily="34" charset="0"/>
                        </a:rPr>
                        <a:t>- Tên dự án. </a:t>
                      </a:r>
                    </a:p>
                    <a:p>
                      <a:r>
                        <a:rPr lang="vi-VN" sz="1800" b="0" i="0" kern="1200" smtClean="0">
                          <a:solidFill>
                            <a:schemeClr val="tx1"/>
                          </a:solidFill>
                          <a:effectLst/>
                          <a:latin typeface="Tahoma" pitchFamily="34" charset="0"/>
                          <a:ea typeface="Tahoma" pitchFamily="34" charset="0"/>
                          <a:cs typeface="Tahoma" pitchFamily="34" charset="0"/>
                        </a:rPr>
                        <a:t>- Đối tượng dự án hướng tới. </a:t>
                      </a:r>
                    </a:p>
                    <a:p>
                      <a:r>
                        <a:rPr lang="vi-VN" sz="1800" b="0" i="0" kern="1200" smtClean="0">
                          <a:solidFill>
                            <a:schemeClr val="tx1"/>
                          </a:solidFill>
                          <a:effectLst/>
                          <a:latin typeface="Tahoma" pitchFamily="34" charset="0"/>
                          <a:ea typeface="Tahoma" pitchFamily="34" charset="0"/>
                          <a:cs typeface="Tahoma" pitchFamily="34" charset="0"/>
                        </a:rPr>
                        <a:t>- Các tai nạn do nguy hiểm từ thiên nhiên cần phải phòng ngừa ở địa phương. </a:t>
                      </a:r>
                    </a:p>
                    <a:p>
                      <a:r>
                        <a:rPr lang="vi-VN" sz="1800" b="0" i="0" kern="1200" smtClean="0">
                          <a:solidFill>
                            <a:schemeClr val="tx1"/>
                          </a:solidFill>
                          <a:effectLst/>
                          <a:latin typeface="Tahoma" pitchFamily="34" charset="0"/>
                          <a:ea typeface="Tahoma" pitchFamily="34" charset="0"/>
                          <a:cs typeface="Tahoma" pitchFamily="34" charset="0"/>
                        </a:rPr>
                        <a:t>- Cách phòng ngừa, ứng phó với nguy hiểm. </a:t>
                      </a:r>
                    </a:p>
                    <a:p>
                      <a:endParaRPr lang="vi-VN" sz="1800" kern="1200">
                        <a:solidFill>
                          <a:schemeClr val="tx1"/>
                        </a:solidFill>
                        <a:effectLst/>
                        <a:latin typeface="Tahoma" pitchFamily="34" charset="0"/>
                        <a:ea typeface="Tahoma" pitchFamily="34" charset="0"/>
                        <a:cs typeface="Tahoma" pitchFamily="34" charset="0"/>
                      </a:endParaRPr>
                    </a:p>
                  </a:txBody>
                  <a:tcPr marL="0" marR="0" marT="0" marB="0">
                    <a:lnL>
                      <a:noFill/>
                    </a:lnL>
                    <a:lnR>
                      <a:noFill/>
                    </a:lnR>
                    <a:lnT>
                      <a:noFill/>
                    </a:lnT>
                    <a:lnB>
                      <a:noFill/>
                    </a:lnB>
                  </a:tcPr>
                </a:tc>
              </a:tr>
            </a:tbl>
          </a:graphicData>
        </a:graphic>
      </p:graphicFrame>
      <p:pic>
        <p:nvPicPr>
          <p:cNvPr id="10" name="Shape 1"/>
          <p:cNvPicPr/>
          <p:nvPr/>
        </p:nvPicPr>
        <p:blipFill>
          <a:blip r:embed="rId5"/>
          <a:stretch/>
        </p:blipFill>
        <p:spPr>
          <a:xfrm>
            <a:off x="11033760" y="0"/>
            <a:ext cx="1158240" cy="1048385"/>
          </a:xfrm>
          <a:prstGeom prst="rect">
            <a:avLst/>
          </a:prstGeom>
          <a:noFill/>
          <a:ln>
            <a:noFill/>
          </a:ln>
        </p:spPr>
      </p:pic>
      <p:sp>
        <p:nvSpPr>
          <p:cNvPr id="7" name="Date Placeholder 6"/>
          <p:cNvSpPr>
            <a:spLocks noGrp="1"/>
          </p:cNvSpPr>
          <p:nvPr>
            <p:ph type="dt" sz="half" idx="10"/>
          </p:nvPr>
        </p:nvSpPr>
        <p:spPr/>
        <p:txBody>
          <a:bodyPr/>
          <a:lstStyle/>
          <a:p>
            <a:fld id="{C5292F66-9FC6-45ED-B5FA-3BD1FDF36F82}" type="datetime11">
              <a:rPr lang="en-IN" smtClean="0">
                <a:solidFill>
                  <a:prstClr val="black">
                    <a:tint val="75000"/>
                  </a:prstClr>
                </a:solidFill>
              </a:rPr>
              <a:t>13:57:03</a:t>
            </a:fld>
            <a:endParaRPr lang="en-US">
              <a:solidFill>
                <a:prstClr val="black">
                  <a:tint val="75000"/>
                </a:prstClr>
              </a:solidFill>
            </a:endParaRPr>
          </a:p>
        </p:txBody>
      </p:sp>
      <p:sp>
        <p:nvSpPr>
          <p:cNvPr id="11" name="Slide Number Placeholder 10"/>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30</a:t>
            </a:fld>
            <a:endParaRPr lang="en-US" altLang="en-US">
              <a:solidFill>
                <a:prstClr val="black">
                  <a:tint val="75000"/>
                </a:prstClr>
              </a:solidFill>
            </a:endParaRPr>
          </a:p>
        </p:txBody>
      </p:sp>
      <p:sp>
        <p:nvSpPr>
          <p:cNvPr id="12" name="TextBox 11"/>
          <p:cNvSpPr txBox="1"/>
          <p:nvPr/>
        </p:nvSpPr>
        <p:spPr>
          <a:xfrm>
            <a:off x="627797" y="1214651"/>
            <a:ext cx="4107976" cy="461665"/>
          </a:xfrm>
          <a:prstGeom prst="rect">
            <a:avLst/>
          </a:prstGeom>
          <a:solidFill>
            <a:srgbClr val="66FF99"/>
          </a:solidFill>
        </p:spPr>
        <p:txBody>
          <a:bodyPr wrap="square" rtlCol="0">
            <a:spAutoFit/>
          </a:bodyPr>
          <a:lstStyle/>
          <a:p>
            <a:pPr algn="ctr"/>
            <a:r>
              <a:rPr lang="vi-VN" sz="2400" smtClean="0">
                <a:latin typeface="Tahoma" pitchFamily="34" charset="0"/>
                <a:ea typeface="Tahoma" pitchFamily="34" charset="0"/>
                <a:cs typeface="Tahoma" pitchFamily="34" charset="0"/>
              </a:rPr>
              <a:t>Về nhà thực hiện</a:t>
            </a:r>
            <a:endParaRPr lang="vi-VN" sz="240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4124667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76916" y="624234"/>
            <a:ext cx="10174557" cy="5604731"/>
            <a:chOff x="676916" y="624234"/>
            <a:chExt cx="10174557" cy="5604731"/>
          </a:xfrm>
        </p:grpSpPr>
        <p:pic>
          <p:nvPicPr>
            <p:cNvPr id="6" name="Picture 5">
              <a:extLst>
                <a:ext uri="{FF2B5EF4-FFF2-40B4-BE49-F238E27FC236}">
                  <a16:creationId xmlns="" xmlns:a16="http://schemas.microsoft.com/office/drawing/2014/main" id="{D0BB1765-7606-44FC-8D0A-725A20694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6" y="624234"/>
              <a:ext cx="5064981" cy="5604731"/>
            </a:xfrm>
            <a:prstGeom prst="rect">
              <a:avLst/>
            </a:prstGeom>
          </p:spPr>
        </p:pic>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l="6453" t="2155" r="6544" b="13266"/>
            <a:stretch>
              <a:fillRect/>
            </a:stretch>
          </p:blipFill>
          <p:spPr bwMode="auto">
            <a:xfrm>
              <a:off x="834887" y="879342"/>
              <a:ext cx="10016586" cy="4595667"/>
            </a:xfrm>
            <a:prstGeom prst="rect">
              <a:avLst/>
            </a:prstGeom>
            <a:blipFill>
              <a:blip r:embed="rId4">
                <a:alphaModFix amt="1000"/>
              </a:blip>
              <a:stretch>
                <a:fillRect/>
              </a:stretch>
            </a:blipFill>
            <a:ln>
              <a:noFill/>
            </a:ln>
            <a:extLst/>
          </p:spPr>
        </p:pic>
      </p:grpSp>
      <p:sp>
        <p:nvSpPr>
          <p:cNvPr id="11" name="Rectangle 10"/>
          <p:cNvSpPr/>
          <p:nvPr/>
        </p:nvSpPr>
        <p:spPr>
          <a:xfrm>
            <a:off x="2988860" y="2704490"/>
            <a:ext cx="6152195" cy="523220"/>
          </a:xfrm>
          <a:prstGeom prst="rect">
            <a:avLst/>
          </a:prstGeom>
        </p:spPr>
        <p:txBody>
          <a:bodyPr wrap="square">
            <a:spAutoFit/>
          </a:bodyPr>
          <a:lstStyle/>
          <a:p>
            <a:pPr algn="ctr">
              <a:defRPr/>
            </a:pPr>
            <a:r>
              <a:rPr lang="en-US" altLang="zh-CN" sz="2800" b="1" kern="0">
                <a:solidFill>
                  <a:srgbClr val="0000FF"/>
                </a:solidFill>
                <a:latin typeface="Tahoma" pitchFamily="34" charset="0"/>
                <a:ea typeface="Tahoma" pitchFamily="34" charset="0"/>
                <a:cs typeface="Tahoma" pitchFamily="34" charset="0"/>
              </a:rPr>
              <a:t>XIN CHÀO VÀ HẸN GẶP </a:t>
            </a:r>
            <a:r>
              <a:rPr lang="en-US" altLang="zh-CN" sz="2800" b="1" kern="0" smtClean="0">
                <a:solidFill>
                  <a:srgbClr val="0000FF"/>
                </a:solidFill>
                <a:latin typeface="Tahoma" pitchFamily="34" charset="0"/>
                <a:ea typeface="Tahoma" pitchFamily="34" charset="0"/>
                <a:cs typeface="Tahoma" pitchFamily="34" charset="0"/>
              </a:rPr>
              <a:t>LẠI!!!</a:t>
            </a:r>
            <a:endParaRPr lang="en-US" altLang="zh-CN" sz="2800" b="1" kern="0" dirty="0">
              <a:solidFill>
                <a:srgbClr val="0000FF"/>
              </a:solidFill>
              <a:latin typeface="Tahoma" pitchFamily="34" charset="0"/>
              <a:ea typeface="Tahoma" pitchFamily="34" charset="0"/>
              <a:cs typeface="Tahoma" pitchFamily="34" charset="0"/>
            </a:endParaRPr>
          </a:p>
        </p:txBody>
      </p:sp>
      <p:pic>
        <p:nvPicPr>
          <p:cNvPr id="14" name="Shape 1"/>
          <p:cNvPicPr/>
          <p:nvPr/>
        </p:nvPicPr>
        <p:blipFill>
          <a:blip r:embed="rId5"/>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27111111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pic>
        <p:nvPicPr>
          <p:cNvPr id="11" name="Picture 6" descr="Giải GDCD 6 Bài 8 Cánh Diều: Ứng phó với các tình huống nguy hiểm từ thiên nhiên ảnh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3199" y="1460310"/>
            <a:ext cx="7014131" cy="28867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211154" y="4580270"/>
            <a:ext cx="10025839" cy="1925344"/>
          </a:xfrm>
          <a:prstGeom prst="rect">
            <a:avLst/>
          </a:prstGeom>
          <a:solidFill>
            <a:schemeClr val="accent4">
              <a:lumMod val="40000"/>
              <a:lumOff val="60000"/>
            </a:schemeClr>
          </a:solidFill>
        </p:spPr>
        <p:txBody>
          <a:bodyPr wrap="square">
            <a:spAutoFit/>
          </a:bodyPr>
          <a:lstStyle/>
          <a:p>
            <a:r>
              <a:rPr lang="en-US" sz="2400">
                <a:latin typeface="Tahoma" pitchFamily="34" charset="0"/>
                <a:ea typeface="Tahoma" pitchFamily="34" charset="0"/>
                <a:cs typeface="Tahoma" pitchFamily="34" charset="0"/>
              </a:rPr>
              <a:t>Em hãy giúp Nam </a:t>
            </a:r>
            <a:r>
              <a:rPr lang="en-US" sz="2400" smtClean="0">
                <a:latin typeface="Tahoma" pitchFamily="34" charset="0"/>
                <a:ea typeface="Tahoma" pitchFamily="34" charset="0"/>
                <a:cs typeface="Tahoma" pitchFamily="34" charset="0"/>
              </a:rPr>
              <a:t>chọn </a:t>
            </a:r>
            <a:r>
              <a:rPr lang="en-US" sz="2400">
                <a:latin typeface="Tahoma" pitchFamily="34" charset="0"/>
                <a:ea typeface="Tahoma" pitchFamily="34" charset="0"/>
                <a:cs typeface="Tahoma" pitchFamily="34" charset="0"/>
              </a:rPr>
              <a:t>một vị trí trú </a:t>
            </a:r>
            <a:r>
              <a:rPr lang="en-US" sz="2400" smtClean="0">
                <a:latin typeface="Tahoma" pitchFamily="34" charset="0"/>
                <a:ea typeface="Tahoma" pitchFamily="34" charset="0"/>
                <a:cs typeface="Tahoma" pitchFamily="34" charset="0"/>
              </a:rPr>
              <a:t>ẩn </a:t>
            </a:r>
            <a:r>
              <a:rPr lang="en-US" sz="2400">
                <a:latin typeface="Tahoma" pitchFamily="34" charset="0"/>
                <a:ea typeface="Tahoma" pitchFamily="34" charset="0"/>
                <a:cs typeface="Tahoma" pitchFamily="34" charset="0"/>
              </a:rPr>
              <a:t>an toàn và giải thích vì sao </a:t>
            </a:r>
            <a:r>
              <a:rPr lang="en-US" sz="2400" smtClean="0">
                <a:latin typeface="Tahoma" pitchFamily="34" charset="0"/>
                <a:ea typeface="Tahoma" pitchFamily="34" charset="0"/>
                <a:cs typeface="Tahoma" pitchFamily="34" charset="0"/>
              </a:rPr>
              <a:t>không </a:t>
            </a:r>
            <a:r>
              <a:rPr lang="en-US" sz="2400">
                <a:latin typeface="Tahoma" pitchFamily="34" charset="0"/>
                <a:ea typeface="Tahoma" pitchFamily="34" charset="0"/>
                <a:cs typeface="Tahoma" pitchFamily="34" charset="0"/>
              </a:rPr>
              <a:t>nên trú ẩn ở những vị trí còn lại.</a:t>
            </a:r>
            <a:endParaRPr lang="vi-VN" sz="2400">
              <a:latin typeface="Tahoma" pitchFamily="34" charset="0"/>
              <a:ea typeface="Tahoma" pitchFamily="34" charset="0"/>
              <a:cs typeface="Tahoma" pitchFamily="34" charset="0"/>
            </a:endParaRPr>
          </a:p>
          <a:p>
            <a:r>
              <a:rPr lang="en-US" sz="2400">
                <a:latin typeface="Tahoma" pitchFamily="34" charset="0"/>
                <a:ea typeface="Tahoma" pitchFamily="34" charset="0"/>
                <a:cs typeface="Tahoma" pitchFamily="34" charset="0"/>
              </a:rPr>
              <a:t> </a:t>
            </a:r>
            <a:r>
              <a:rPr lang="en-US" sz="2400" smtClean="0">
                <a:latin typeface="Tahoma" pitchFamily="34" charset="0"/>
                <a:ea typeface="Tahoma" pitchFamily="34" charset="0"/>
                <a:cs typeface="Tahoma" pitchFamily="34" charset="0"/>
              </a:rPr>
              <a:t>A</a:t>
            </a:r>
            <a:r>
              <a:rPr lang="en-US" sz="2400">
                <a:latin typeface="Tahoma" pitchFamily="34" charset="0"/>
                <a:ea typeface="Tahoma" pitchFamily="34" charset="0"/>
                <a:cs typeface="Tahoma" pitchFamily="34" charset="0"/>
              </a:rPr>
              <a:t>. Dưới </a:t>
            </a:r>
            <a:r>
              <a:rPr lang="en-US" sz="2400" smtClean="0">
                <a:latin typeface="Tahoma" pitchFamily="34" charset="0"/>
                <a:ea typeface="Tahoma" pitchFamily="34" charset="0"/>
                <a:cs typeface="Tahoma" pitchFamily="34" charset="0"/>
              </a:rPr>
              <a:t>gốc </a:t>
            </a:r>
            <a:r>
              <a:rPr lang="en-US" sz="2400">
                <a:latin typeface="Tahoma" pitchFamily="34" charset="0"/>
                <a:ea typeface="Tahoma" pitchFamily="34" charset="0"/>
                <a:cs typeface="Tahoma" pitchFamily="34" charset="0"/>
              </a:rPr>
              <a:t>cây to.</a:t>
            </a:r>
            <a:endParaRPr lang="vi-VN" sz="2400">
              <a:latin typeface="Tahoma" pitchFamily="34" charset="0"/>
              <a:ea typeface="Tahoma" pitchFamily="34" charset="0"/>
              <a:cs typeface="Tahoma" pitchFamily="34" charset="0"/>
            </a:endParaRPr>
          </a:p>
          <a:p>
            <a:r>
              <a:rPr lang="en-US" sz="2400">
                <a:latin typeface="Tahoma" pitchFamily="34" charset="0"/>
                <a:ea typeface="Tahoma" pitchFamily="34" charset="0"/>
                <a:cs typeface="Tahoma" pitchFamily="34" charset="0"/>
              </a:rPr>
              <a:t> </a:t>
            </a:r>
            <a:r>
              <a:rPr lang="en-US" sz="2400" smtClean="0">
                <a:latin typeface="Tahoma" pitchFamily="34" charset="0"/>
                <a:ea typeface="Tahoma" pitchFamily="34" charset="0"/>
                <a:cs typeface="Tahoma" pitchFamily="34" charset="0"/>
              </a:rPr>
              <a:t>B</a:t>
            </a:r>
            <a:r>
              <a:rPr lang="en-US" sz="2400">
                <a:latin typeface="Tahoma" pitchFamily="34" charset="0"/>
                <a:ea typeface="Tahoma" pitchFamily="34" charset="0"/>
                <a:cs typeface="Tahoma" pitchFamily="34" charset="0"/>
              </a:rPr>
              <a:t>. Trong </a:t>
            </a:r>
            <a:r>
              <a:rPr lang="en-US" sz="2400" smtClean="0">
                <a:latin typeface="Tahoma" pitchFamily="34" charset="0"/>
                <a:ea typeface="Tahoma" pitchFamily="34" charset="0"/>
                <a:cs typeface="Tahoma" pitchFamily="34" charset="0"/>
              </a:rPr>
              <a:t>lều</a:t>
            </a:r>
            <a:r>
              <a:rPr lang="en-US" sz="2400">
                <a:latin typeface="Tahoma" pitchFamily="34" charset="0"/>
                <a:ea typeface="Tahoma" pitchFamily="34" charset="0"/>
                <a:cs typeface="Tahoma" pitchFamily="34" charset="0"/>
              </a:rPr>
              <a:t>.</a:t>
            </a:r>
            <a:endParaRPr lang="vi-VN" sz="2400">
              <a:latin typeface="Tahoma" pitchFamily="34" charset="0"/>
              <a:ea typeface="Tahoma" pitchFamily="34" charset="0"/>
              <a:cs typeface="Tahoma" pitchFamily="34" charset="0"/>
            </a:endParaRPr>
          </a:p>
          <a:p>
            <a:r>
              <a:rPr lang="en-US" sz="2400">
                <a:latin typeface="Tahoma" pitchFamily="34" charset="0"/>
                <a:ea typeface="Tahoma" pitchFamily="34" charset="0"/>
                <a:cs typeface="Tahoma" pitchFamily="34" charset="0"/>
              </a:rPr>
              <a:t> </a:t>
            </a:r>
            <a:r>
              <a:rPr lang="en-US" sz="2400" smtClean="0">
                <a:latin typeface="Tahoma" pitchFamily="34" charset="0"/>
                <a:ea typeface="Tahoma" pitchFamily="34" charset="0"/>
                <a:cs typeface="Tahoma" pitchFamily="34" charset="0"/>
              </a:rPr>
              <a:t>C</a:t>
            </a:r>
            <a:r>
              <a:rPr lang="en-US" sz="2400">
                <a:latin typeface="Tahoma" pitchFamily="34" charset="0"/>
                <a:ea typeface="Tahoma" pitchFamily="34" charset="0"/>
                <a:cs typeface="Tahoma" pitchFamily="34" charset="0"/>
              </a:rPr>
              <a:t>. Dưới mái hiên của căn nhà</a:t>
            </a:r>
            <a:r>
              <a:rPr lang="en-US" sz="2400" smtClean="0">
                <a:latin typeface="Tahoma" pitchFamily="34" charset="0"/>
                <a:ea typeface="Tahoma" pitchFamily="34" charset="0"/>
                <a:cs typeface="Tahoma" pitchFamily="34" charset="0"/>
              </a:rPr>
              <a:t>.</a:t>
            </a:r>
            <a:endParaRPr lang="vi-VN" sz="2400">
              <a:latin typeface="Tahoma" pitchFamily="34" charset="0"/>
              <a:ea typeface="Tahoma" pitchFamily="34" charset="0"/>
              <a:cs typeface="Tahoma" pitchFamily="34" charset="0"/>
            </a:endParaRPr>
          </a:p>
        </p:txBody>
      </p:sp>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605731"/>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 KHỞI </a:t>
            </a:r>
            <a:r>
              <a:rPr lang="en-US" altLang="zh-CN" b="1" kern="0" dirty="0" smtClean="0">
                <a:solidFill>
                  <a:srgbClr val="0000FF"/>
                </a:solidFill>
                <a:latin typeface="Tahoma" pitchFamily="34" charset="0"/>
                <a:ea typeface="Tahoma" pitchFamily="34" charset="0"/>
                <a:cs typeface="Tahoma" pitchFamily="34" charset="0"/>
              </a:rPr>
              <a:t>ĐỘNG</a:t>
            </a:r>
            <a:endParaRPr lang="en-US" altLang="zh-CN" b="1" kern="0" dirty="0">
              <a:solidFill>
                <a:srgbClr val="0000FF"/>
              </a:solidFill>
              <a:latin typeface="Tahoma" pitchFamily="34" charset="0"/>
              <a:ea typeface="Tahoma" pitchFamily="34" charset="0"/>
              <a:cs typeface="Tahoma" pitchFamily="34" charset="0"/>
            </a:endParaRPr>
          </a:p>
        </p:txBody>
      </p:sp>
      <p:sp>
        <p:nvSpPr>
          <p:cNvPr id="15" name="Rectangle 189"/>
          <p:cNvSpPr>
            <a:spLocks noChangeArrowheads="1"/>
          </p:cNvSpPr>
          <p:nvPr/>
        </p:nvSpPr>
        <p:spPr bwMode="auto">
          <a:xfrm>
            <a:off x="4161965" y="651897"/>
            <a:ext cx="4124219" cy="646331"/>
          </a:xfrm>
          <a:prstGeom prst="rect">
            <a:avLst/>
          </a:prstGeom>
          <a:noFill/>
          <a:ln>
            <a:noFill/>
          </a:ln>
          <a:effectLst/>
          <a:extLst/>
        </p:spPr>
        <p:txBody>
          <a:bodyPr wrap="square"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Tiểu phẩm: </a:t>
            </a:r>
          </a:p>
          <a:p>
            <a:pPr algn="ctr">
              <a:defRPr/>
            </a:pPr>
            <a:r>
              <a:rPr lang="en-US" altLang="zh-CN" b="1" kern="0" smtClean="0">
                <a:solidFill>
                  <a:srgbClr val="FF0000"/>
                </a:solidFill>
                <a:latin typeface="Tahoma" pitchFamily="34" charset="0"/>
                <a:ea typeface="Tahoma" pitchFamily="34" charset="0"/>
                <a:cs typeface="Tahoma" pitchFamily="34" charset="0"/>
              </a:rPr>
              <a:t>“Mình phải làm gì đây?”</a:t>
            </a:r>
            <a:endParaRPr lang="en-US" altLang="zh-CN" b="1" kern="0" dirty="0">
              <a:solidFill>
                <a:srgbClr val="FF0000"/>
              </a:solidFill>
              <a:latin typeface="Tahoma" pitchFamily="34" charset="0"/>
              <a:ea typeface="Tahoma" pitchFamily="34" charset="0"/>
              <a:cs typeface="Tahoma" pitchFamily="34" charset="0"/>
            </a:endParaRPr>
          </a:p>
        </p:txBody>
      </p:sp>
      <p:sp>
        <p:nvSpPr>
          <p:cNvPr id="8" name="Oval 7"/>
          <p:cNvSpPr/>
          <p:nvPr/>
        </p:nvSpPr>
        <p:spPr>
          <a:xfrm>
            <a:off x="1281159" y="6059119"/>
            <a:ext cx="477079" cy="39383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6" name="Date Placeholder 15"/>
          <p:cNvSpPr>
            <a:spLocks noGrp="1"/>
          </p:cNvSpPr>
          <p:nvPr>
            <p:ph type="dt" sz="half" idx="10"/>
          </p:nvPr>
        </p:nvSpPr>
        <p:spPr/>
        <p:txBody>
          <a:bodyPr/>
          <a:lstStyle/>
          <a:p>
            <a:fld id="{308EEDFC-A4BB-44DF-8E72-D1ECA48605A0}" type="datetime11">
              <a:rPr lang="en-IN" smtClean="0">
                <a:solidFill>
                  <a:prstClr val="black">
                    <a:tint val="75000"/>
                  </a:prstClr>
                </a:solidFill>
              </a:rPr>
              <a:t>13:56:58</a:t>
            </a:fld>
            <a:endParaRPr lang="en-US">
              <a:solidFill>
                <a:prstClr val="black">
                  <a:tint val="75000"/>
                </a:prstClr>
              </a:solidFill>
            </a:endParaRPr>
          </a:p>
        </p:txBody>
      </p:sp>
      <p:sp>
        <p:nvSpPr>
          <p:cNvPr id="17" name="Slide Number Placeholder 16"/>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4</a:t>
            </a:fld>
            <a:endParaRPr lang="en-US" altLang="en-US">
              <a:solidFill>
                <a:prstClr val="black">
                  <a:tint val="75000"/>
                </a:prstClr>
              </a:solidFill>
            </a:endParaRPr>
          </a:p>
        </p:txBody>
      </p:sp>
    </p:spTree>
    <p:extLst>
      <p:ext uri="{BB962C8B-B14F-4D97-AF65-F5344CB8AC3E}">
        <p14:creationId xmlns:p14="http://schemas.microsoft.com/office/powerpoint/2010/main" val="25092462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 xmlns:a16="http://schemas.microsoft.com/office/drawing/2014/main" id="{D0BB1765-7606-44FC-8D0A-725A20694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grpSp>
        <p:nvGrpSpPr>
          <p:cNvPr id="2" name="Group 1"/>
          <p:cNvGrpSpPr/>
          <p:nvPr/>
        </p:nvGrpSpPr>
        <p:grpSpPr>
          <a:xfrm>
            <a:off x="1259802" y="248268"/>
            <a:ext cx="10043376" cy="5816742"/>
            <a:chOff x="1259802" y="248268"/>
            <a:chExt cx="10043376" cy="5816742"/>
          </a:xfrm>
        </p:grpSpPr>
        <p:grpSp>
          <p:nvGrpSpPr>
            <p:cNvPr id="18" name="Group 17"/>
            <p:cNvGrpSpPr/>
            <p:nvPr/>
          </p:nvGrpSpPr>
          <p:grpSpPr>
            <a:xfrm>
              <a:off x="1259802" y="248268"/>
              <a:ext cx="4192622" cy="5330758"/>
              <a:chOff x="90694" y="1817009"/>
              <a:chExt cx="5728098" cy="4502962"/>
            </a:xfrm>
          </p:grpSpPr>
          <p:pic>
            <p:nvPicPr>
              <p:cNvPr id="19" name="Google Shape;154;p8"/>
              <p:cNvPicPr preferRelativeResize="0"/>
              <p:nvPr/>
            </p:nvPicPr>
            <p:blipFill rotWithShape="1">
              <a:blip r:embed="rId4">
                <a:alphaModFix/>
              </a:blip>
              <a:srcRect l="16992" t="-937" r="50159" b="17086"/>
              <a:stretch/>
            </p:blipFill>
            <p:spPr>
              <a:xfrm>
                <a:off x="173772" y="1817009"/>
                <a:ext cx="5645020" cy="4502962"/>
              </a:xfrm>
              <a:prstGeom prst="rect">
                <a:avLst/>
              </a:prstGeom>
              <a:noFill/>
              <a:ln>
                <a:noFill/>
              </a:ln>
            </p:spPr>
          </p:pic>
          <p:pic>
            <p:nvPicPr>
              <p:cNvPr id="20" name="Google Shape;155;p8"/>
              <p:cNvPicPr preferRelativeResize="0"/>
              <p:nvPr/>
            </p:nvPicPr>
            <p:blipFill rotWithShape="1">
              <a:blip r:embed="rId5">
                <a:alphaModFix/>
              </a:blip>
              <a:srcRect/>
              <a:stretch/>
            </p:blipFill>
            <p:spPr>
              <a:xfrm>
                <a:off x="90694" y="4798898"/>
                <a:ext cx="1243534" cy="1326520"/>
              </a:xfrm>
              <a:prstGeom prst="rect">
                <a:avLst/>
              </a:prstGeom>
              <a:noFill/>
              <a:ln>
                <a:noFill/>
              </a:ln>
            </p:spPr>
          </p:pic>
        </p:grpSp>
        <p:sp>
          <p:nvSpPr>
            <p:cNvPr id="10" name="Rectangle 9"/>
            <p:cNvSpPr>
              <a:spLocks noChangeArrowheads="1"/>
            </p:cNvSpPr>
            <p:nvPr/>
          </p:nvSpPr>
          <p:spPr bwMode="auto">
            <a:xfrm>
              <a:off x="1669631" y="1707303"/>
              <a:ext cx="331585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Bài 8: </a:t>
              </a:r>
            </a:p>
            <a:p>
              <a:pPr algn="ctr" eaLnBrk="0" fontAlgn="base" hangingPunct="0">
                <a:spcBef>
                  <a:spcPct val="0"/>
                </a:spcBef>
                <a:spcAft>
                  <a:spcPct val="0"/>
                </a:spcAft>
              </a:pPr>
              <a:r>
                <a:rPr lang="en-US" altLang="en-US" sz="2800" b="1">
                  <a:solidFill>
                    <a:srgbClr val="0000FF"/>
                  </a:solidFill>
                  <a:latin typeface="Tahoma" pitchFamily="34" charset="0"/>
                  <a:ea typeface="Tahoma" pitchFamily="34" charset="0"/>
                  <a:cs typeface="Tahoma" pitchFamily="34" charset="0"/>
                </a:rPr>
                <a:t>ỨNG PHÓ VỚI TÌNH HUỐNG NGUY HIỂM TỪ THIÊN NHIÊN</a:t>
              </a:r>
              <a:endParaRPr lang="en-SG" altLang="en-US" sz="2800" b="1" dirty="0">
                <a:solidFill>
                  <a:srgbClr val="0000FF"/>
                </a:solidFill>
                <a:latin typeface="Tahoma" pitchFamily="34" charset="0"/>
                <a:ea typeface="Tahoma" pitchFamily="34" charset="0"/>
                <a:cs typeface="Tahoma" pitchFamily="34" charset="0"/>
              </a:endParaRPr>
            </a:p>
          </p:txBody>
        </p:sp>
        <p:pic>
          <p:nvPicPr>
            <p:cNvPr id="13" name="Picture 2" descr="F:\360安全浏览器下载\六一\Nipic_2531170_60e991fb751d3f8f\Nipic_2531170_20140501162158900000 [转换].png"/>
            <p:cNvPicPr>
              <a:picLocks noChangeAspect="1" noChangeArrowheads="1"/>
            </p:cNvPicPr>
            <p:nvPr/>
          </p:nvPicPr>
          <p:blipFill>
            <a:blip r:embed="rId6"/>
            <a:srcRect/>
            <a:stretch>
              <a:fillRect/>
            </a:stretch>
          </p:blipFill>
          <p:spPr bwMode="auto">
            <a:xfrm>
              <a:off x="6448507" y="1048385"/>
              <a:ext cx="4854671" cy="5016625"/>
            </a:xfrm>
            <a:prstGeom prst="rect">
              <a:avLst/>
            </a:prstGeom>
            <a:noFill/>
            <a:ln w="9525">
              <a:noFill/>
              <a:miter lim="800000"/>
              <a:headEnd/>
              <a:tailEnd/>
            </a:ln>
          </p:spPr>
        </p:pic>
        <p:sp>
          <p:nvSpPr>
            <p:cNvPr id="16" name="Rectangle 189"/>
            <p:cNvSpPr>
              <a:spLocks noChangeArrowheads="1"/>
            </p:cNvSpPr>
            <p:nvPr/>
          </p:nvSpPr>
          <p:spPr bwMode="auto">
            <a:xfrm>
              <a:off x="7542342" y="2701111"/>
              <a:ext cx="2667000" cy="1077218"/>
            </a:xfrm>
            <a:prstGeom prst="rect">
              <a:avLst/>
            </a:prstGeom>
            <a:noFill/>
            <a:ln>
              <a:noFill/>
            </a:ln>
            <a:effectLst/>
            <a:extLst/>
          </p:spPr>
          <p:txBody>
            <a:bodyPr anchor="ctr">
              <a:spAutoFit/>
            </a:bodyPr>
            <a:lstStyle/>
            <a:p>
              <a:pPr algn="ctr">
                <a:defRPr/>
              </a:pPr>
              <a:r>
                <a:rPr lang="en-US" altLang="zh-CN" sz="3200" b="1" kern="0" smtClean="0">
                  <a:solidFill>
                    <a:srgbClr val="0000FF"/>
                  </a:solidFill>
                  <a:latin typeface="Tahoma" pitchFamily="34" charset="0"/>
                  <a:ea typeface="Tahoma" pitchFamily="34" charset="0"/>
                  <a:cs typeface="Tahoma" pitchFamily="34" charset="0"/>
                </a:rPr>
                <a:t>II</a:t>
              </a:r>
              <a:r>
                <a:rPr lang="en-US" altLang="zh-CN" sz="3200" b="1" kern="0">
                  <a:solidFill>
                    <a:srgbClr val="0000FF"/>
                  </a:solidFill>
                  <a:latin typeface="Tahoma" pitchFamily="34" charset="0"/>
                  <a:ea typeface="Tahoma" pitchFamily="34" charset="0"/>
                  <a:cs typeface="Tahoma" pitchFamily="34" charset="0"/>
                </a:rPr>
                <a:t>.</a:t>
              </a:r>
            </a:p>
            <a:p>
              <a:pPr algn="ctr">
                <a:defRPr/>
              </a:pPr>
              <a:r>
                <a:rPr lang="en-US" altLang="zh-CN" sz="3200" b="1" kern="0">
                  <a:solidFill>
                    <a:srgbClr val="0000FF"/>
                  </a:solidFill>
                  <a:latin typeface="Tahoma" pitchFamily="34" charset="0"/>
                  <a:ea typeface="Tahoma" pitchFamily="34" charset="0"/>
                  <a:cs typeface="Tahoma" pitchFamily="34" charset="0"/>
                </a:rPr>
                <a:t>KHÁM PHÁ</a:t>
              </a:r>
              <a:endParaRPr lang="en-US" altLang="zh-CN" sz="3200" b="1" kern="0" dirty="0">
                <a:solidFill>
                  <a:srgbClr val="0000FF"/>
                </a:solidFill>
                <a:latin typeface="Tahoma" pitchFamily="34" charset="0"/>
                <a:ea typeface="Tahoma" pitchFamily="34" charset="0"/>
                <a:cs typeface="Tahoma" pitchFamily="34" charset="0"/>
              </a:endParaRPr>
            </a:p>
          </p:txBody>
        </p:sp>
      </p:grpSp>
      <p:pic>
        <p:nvPicPr>
          <p:cNvPr id="17" name="Shape 1"/>
          <p:cNvPicPr/>
          <p:nvPr/>
        </p:nvPicPr>
        <p:blipFill>
          <a:blip r:embed="rId7"/>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118237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76916" y="624234"/>
            <a:ext cx="10174557" cy="5604731"/>
            <a:chOff x="676916" y="624234"/>
            <a:chExt cx="10174557" cy="5604731"/>
          </a:xfrm>
        </p:grpSpPr>
        <p:pic>
          <p:nvPicPr>
            <p:cNvPr id="6" name="Picture 5">
              <a:extLst>
                <a:ext uri="{FF2B5EF4-FFF2-40B4-BE49-F238E27FC236}">
                  <a16:creationId xmlns="" xmlns:a16="http://schemas.microsoft.com/office/drawing/2014/main" id="{D0BB1765-7606-44FC-8D0A-725A20694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6" y="624234"/>
              <a:ext cx="5064981" cy="5604731"/>
            </a:xfrm>
            <a:prstGeom prst="rect">
              <a:avLst/>
            </a:prstGeom>
          </p:spPr>
        </p:pic>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l="6453" t="2155" r="6544" b="13266"/>
            <a:stretch>
              <a:fillRect/>
            </a:stretch>
          </p:blipFill>
          <p:spPr bwMode="auto">
            <a:xfrm>
              <a:off x="834887" y="879342"/>
              <a:ext cx="10016586" cy="4595667"/>
            </a:xfrm>
            <a:prstGeom prst="rect">
              <a:avLst/>
            </a:prstGeom>
            <a:blipFill>
              <a:blip r:embed="rId4">
                <a:alphaModFix amt="1000"/>
              </a:blip>
              <a:stretch>
                <a:fillRect/>
              </a:stretch>
            </a:blipFill>
            <a:ln>
              <a:noFill/>
            </a:ln>
            <a:extLst/>
          </p:spPr>
        </p:pic>
      </p:grpSp>
      <p:sp>
        <p:nvSpPr>
          <p:cNvPr id="11" name="Rectangle 10"/>
          <p:cNvSpPr/>
          <p:nvPr/>
        </p:nvSpPr>
        <p:spPr>
          <a:xfrm>
            <a:off x="2988860" y="2704490"/>
            <a:ext cx="6152195" cy="103323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sz="2800" b="1" dirty="0" smtClean="0">
                <a:solidFill>
                  <a:srgbClr val="0000FF"/>
                </a:solidFill>
                <a:latin typeface="Tahoma" pitchFamily="34" charset="0"/>
                <a:ea typeface="Tahoma" pitchFamily="34" charset="0"/>
                <a:cs typeface="Tahoma" pitchFamily="34" charset="0"/>
              </a:rPr>
              <a:t>1</a:t>
            </a:r>
            <a:r>
              <a:rPr lang="en-US" sz="2800" b="1" smtClean="0">
                <a:solidFill>
                  <a:srgbClr val="0000FF"/>
                </a:solidFill>
                <a:latin typeface="Tahoma" pitchFamily="34" charset="0"/>
                <a:ea typeface="Tahoma" pitchFamily="34" charset="0"/>
                <a:cs typeface="Tahoma" pitchFamily="34" charset="0"/>
              </a:rPr>
              <a:t>. Nh</a:t>
            </a:r>
            <a:r>
              <a:rPr lang="vi-VN" sz="2800" b="1" smtClean="0">
                <a:solidFill>
                  <a:srgbClr val="0000FF"/>
                </a:solidFill>
                <a:latin typeface="Tahoma" pitchFamily="34" charset="0"/>
                <a:ea typeface="Tahoma" pitchFamily="34" charset="0"/>
                <a:cs typeface="Tahoma" pitchFamily="34" charset="0"/>
              </a:rPr>
              <a:t>ận biết các tình huống nguy hiểm từ thiên nhiên. </a:t>
            </a:r>
            <a:endParaRPr lang="en-US" sz="2800" b="1" dirty="0" smtClean="0">
              <a:solidFill>
                <a:srgbClr val="0000FF"/>
              </a:solidFill>
              <a:latin typeface="Tahoma" pitchFamily="34" charset="0"/>
              <a:ea typeface="Tahoma" pitchFamily="34" charset="0"/>
              <a:cs typeface="Tahoma" pitchFamily="34" charset="0"/>
            </a:endParaRPr>
          </a:p>
        </p:txBody>
      </p:sp>
      <p:pic>
        <p:nvPicPr>
          <p:cNvPr id="14" name="Shape 1"/>
          <p:cNvPicPr/>
          <p:nvPr/>
        </p:nvPicPr>
        <p:blipFill>
          <a:blip r:embed="rId5"/>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19339861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smtClean="0">
                <a:solidFill>
                  <a:srgbClr val="0000FF"/>
                </a:solidFill>
                <a:latin typeface="Tahoma" pitchFamily="34" charset="0"/>
                <a:ea typeface="Tahoma" pitchFamily="34" charset="0"/>
                <a:cs typeface="Tahoma" pitchFamily="34" charset="0"/>
              </a:rPr>
              <a:t>1</a:t>
            </a:r>
            <a:r>
              <a:rPr lang="en-US" b="1" smtClean="0">
                <a:solidFill>
                  <a:srgbClr val="0000FF"/>
                </a:solidFill>
                <a:latin typeface="Tahoma" pitchFamily="34" charset="0"/>
                <a:ea typeface="Tahoma" pitchFamily="34" charset="0"/>
                <a:cs typeface="Tahoma" pitchFamily="34" charset="0"/>
              </a:rPr>
              <a:t>. Nh</a:t>
            </a:r>
            <a:r>
              <a:rPr lang="vi-VN" b="1" smtClean="0">
                <a:solidFill>
                  <a:srgbClr val="0000FF"/>
                </a:solidFill>
                <a:latin typeface="Tahoma" pitchFamily="34" charset="0"/>
                <a:ea typeface="Tahoma" pitchFamily="34" charset="0"/>
                <a:cs typeface="Tahoma" pitchFamily="34" charset="0"/>
              </a:rPr>
              <a:t>ận biết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pic>
        <p:nvPicPr>
          <p:cNvPr id="3074" name="Picture 2" descr="Giải GDCD 6 Bài 8 Cánh Diều: Ứng phó với các tình huống nguy hiểm từ thiên nhiên ảnh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8388" y="1664823"/>
            <a:ext cx="9521581" cy="435252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328388" y="1268195"/>
            <a:ext cx="6096000" cy="369332"/>
          </a:xfrm>
          <a:prstGeom prst="rect">
            <a:avLst/>
          </a:prstGeom>
        </p:spPr>
        <p:txBody>
          <a:bodyPr>
            <a:spAutoFit/>
          </a:bodyPr>
          <a:lstStyle/>
          <a:p>
            <a:r>
              <a:rPr lang="vi-VN">
                <a:latin typeface="Tahoma" pitchFamily="34" charset="0"/>
                <a:ea typeface="Tahoma" pitchFamily="34" charset="0"/>
                <a:cs typeface="Tahoma" pitchFamily="34" charset="0"/>
              </a:rPr>
              <a:t>Quan sát hình ảnh và trả lời câu hỏi</a:t>
            </a:r>
            <a:r>
              <a:rPr lang="vi-VN" smtClean="0">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p:txBody>
      </p:sp>
      <p:sp>
        <p:nvSpPr>
          <p:cNvPr id="5" name="Rectangle 4"/>
          <p:cNvSpPr/>
          <p:nvPr/>
        </p:nvSpPr>
        <p:spPr>
          <a:xfrm rot="10800000" flipV="1">
            <a:off x="711952" y="6215911"/>
            <a:ext cx="11215994" cy="461665"/>
          </a:xfrm>
          <a:prstGeom prst="rect">
            <a:avLst/>
          </a:prstGeom>
          <a:solidFill>
            <a:srgbClr val="92D050"/>
          </a:solidFill>
        </p:spPr>
        <p:txBody>
          <a:bodyPr wrap="square">
            <a:spAutoFit/>
          </a:bodyPr>
          <a:lstStyle/>
          <a:p>
            <a:r>
              <a:rPr lang="en-US" sz="2400" smtClean="0">
                <a:latin typeface="Tahoma" pitchFamily="34" charset="0"/>
                <a:ea typeface="Tahoma" pitchFamily="34" charset="0"/>
                <a:cs typeface="Tahoma" pitchFamily="34" charset="0"/>
              </a:rPr>
              <a:t>a) Em quan sát được những hiện tượng nguy hiểm nào từ các hình ảnh trên?</a:t>
            </a:r>
            <a:endParaRPr lang="vi-VN" sz="2400">
              <a:latin typeface="Tahoma" pitchFamily="34" charset="0"/>
              <a:ea typeface="Tahoma" pitchFamily="34" charset="0"/>
              <a:cs typeface="Tahoma" pitchFamily="34" charset="0"/>
            </a:endParaRPr>
          </a:p>
        </p:txBody>
      </p:sp>
      <p:sp>
        <p:nvSpPr>
          <p:cNvPr id="6" name="TextBox 5"/>
          <p:cNvSpPr txBox="1"/>
          <p:nvPr/>
        </p:nvSpPr>
        <p:spPr>
          <a:xfrm>
            <a:off x="2347415" y="3289107"/>
            <a:ext cx="2169994" cy="369332"/>
          </a:xfrm>
          <a:prstGeom prst="rect">
            <a:avLst/>
          </a:prstGeom>
          <a:solidFill>
            <a:srgbClr val="FFFF00"/>
          </a:solidFill>
        </p:spPr>
        <p:txBody>
          <a:bodyPr wrap="square" rtlCol="0">
            <a:spAutoFit/>
          </a:bodyPr>
          <a:lstStyle/>
          <a:p>
            <a:pPr algn="ctr"/>
            <a:r>
              <a:rPr lang="en-US" smtClean="0"/>
              <a:t>Dông, sấm sét</a:t>
            </a:r>
            <a:endParaRPr lang="vi-VN"/>
          </a:p>
        </p:txBody>
      </p:sp>
      <p:sp>
        <p:nvSpPr>
          <p:cNvPr id="16" name="TextBox 15"/>
          <p:cNvSpPr txBox="1"/>
          <p:nvPr/>
        </p:nvSpPr>
        <p:spPr>
          <a:xfrm>
            <a:off x="7235588" y="3289107"/>
            <a:ext cx="2169994" cy="369332"/>
          </a:xfrm>
          <a:prstGeom prst="rect">
            <a:avLst/>
          </a:prstGeom>
          <a:solidFill>
            <a:srgbClr val="FFFF00"/>
          </a:solidFill>
        </p:spPr>
        <p:txBody>
          <a:bodyPr wrap="square" rtlCol="0">
            <a:spAutoFit/>
          </a:bodyPr>
          <a:lstStyle/>
          <a:p>
            <a:pPr algn="ctr"/>
            <a:r>
              <a:rPr lang="en-US" smtClean="0"/>
              <a:t>Sạt lở đất</a:t>
            </a:r>
            <a:endParaRPr lang="vi-VN"/>
          </a:p>
        </p:txBody>
      </p:sp>
      <p:sp>
        <p:nvSpPr>
          <p:cNvPr id="17" name="TextBox 16"/>
          <p:cNvSpPr txBox="1"/>
          <p:nvPr/>
        </p:nvSpPr>
        <p:spPr>
          <a:xfrm>
            <a:off x="2347415" y="5676617"/>
            <a:ext cx="2169994" cy="369332"/>
          </a:xfrm>
          <a:prstGeom prst="rect">
            <a:avLst/>
          </a:prstGeom>
          <a:solidFill>
            <a:srgbClr val="FFFF00"/>
          </a:solidFill>
        </p:spPr>
        <p:txBody>
          <a:bodyPr wrap="square" rtlCol="0">
            <a:spAutoFit/>
          </a:bodyPr>
          <a:lstStyle/>
          <a:p>
            <a:pPr algn="ctr"/>
            <a:r>
              <a:rPr lang="en-US" smtClean="0"/>
              <a:t>Lũ lụt</a:t>
            </a:r>
            <a:endParaRPr lang="vi-VN"/>
          </a:p>
        </p:txBody>
      </p:sp>
      <p:sp>
        <p:nvSpPr>
          <p:cNvPr id="18" name="TextBox 17"/>
          <p:cNvSpPr txBox="1"/>
          <p:nvPr/>
        </p:nvSpPr>
        <p:spPr>
          <a:xfrm>
            <a:off x="7235588" y="5624960"/>
            <a:ext cx="2169994" cy="369332"/>
          </a:xfrm>
          <a:prstGeom prst="rect">
            <a:avLst/>
          </a:prstGeom>
          <a:solidFill>
            <a:srgbClr val="FFFF00"/>
          </a:solidFill>
        </p:spPr>
        <p:txBody>
          <a:bodyPr wrap="square" rtlCol="0">
            <a:spAutoFit/>
          </a:bodyPr>
          <a:lstStyle/>
          <a:p>
            <a:pPr algn="ctr"/>
            <a:r>
              <a:rPr lang="en-US" smtClean="0"/>
              <a:t>Hạn hán</a:t>
            </a:r>
            <a:endParaRPr lang="vi-VN"/>
          </a:p>
        </p:txBody>
      </p:sp>
      <p:sp>
        <p:nvSpPr>
          <p:cNvPr id="7" name="Rectangle 6"/>
          <p:cNvSpPr/>
          <p:nvPr/>
        </p:nvSpPr>
        <p:spPr>
          <a:xfrm>
            <a:off x="723323" y="6214864"/>
            <a:ext cx="11204623" cy="461665"/>
          </a:xfrm>
          <a:prstGeom prst="rect">
            <a:avLst/>
          </a:prstGeom>
          <a:solidFill>
            <a:schemeClr val="accent4">
              <a:lumMod val="40000"/>
              <a:lumOff val="60000"/>
            </a:schemeClr>
          </a:solidFill>
        </p:spPr>
        <p:txBody>
          <a:bodyPr wrap="square">
            <a:spAutoFit/>
          </a:bodyPr>
          <a:lstStyle/>
          <a:p>
            <a:r>
              <a:rPr lang="en-US" sz="2400">
                <a:latin typeface="Tahoma" pitchFamily="34" charset="0"/>
                <a:ea typeface="Tahoma" pitchFamily="34" charset="0"/>
                <a:cs typeface="Tahoma" pitchFamily="34" charset="0"/>
              </a:rPr>
              <a:t>b) Những hiện tượng nguy hiểm đó gây ảnh hưởng đến con người như thế nào?</a:t>
            </a:r>
            <a:endParaRPr lang="vi-VN" sz="2400">
              <a:latin typeface="Tahoma" pitchFamily="34" charset="0"/>
              <a:ea typeface="Tahoma" pitchFamily="34" charset="0"/>
              <a:cs typeface="Tahoma" pitchFamily="34" charset="0"/>
            </a:endParaRPr>
          </a:p>
        </p:txBody>
      </p:sp>
      <p:sp>
        <p:nvSpPr>
          <p:cNvPr id="12" name="Date Placeholder 11"/>
          <p:cNvSpPr>
            <a:spLocks noGrp="1"/>
          </p:cNvSpPr>
          <p:nvPr>
            <p:ph type="dt" sz="half" idx="10"/>
          </p:nvPr>
        </p:nvSpPr>
        <p:spPr/>
        <p:txBody>
          <a:bodyPr/>
          <a:lstStyle/>
          <a:p>
            <a:fld id="{73E1CA15-FEE4-44C3-A171-3958FA73EDA6}" type="datetime11">
              <a:rPr lang="en-IN" smtClean="0">
                <a:solidFill>
                  <a:prstClr val="black">
                    <a:tint val="75000"/>
                  </a:prstClr>
                </a:solidFill>
              </a:rPr>
              <a:t>13:56:58</a:t>
            </a:fld>
            <a:endParaRPr lang="en-IN">
              <a:solidFill>
                <a:prstClr val="black">
                  <a:tint val="75000"/>
                </a:prstClr>
              </a:solidFill>
            </a:endParaRPr>
          </a:p>
        </p:txBody>
      </p:sp>
      <p:sp>
        <p:nvSpPr>
          <p:cNvPr id="19" name="Slide Number Placeholder 18"/>
          <p:cNvSpPr>
            <a:spLocks noGrp="1"/>
          </p:cNvSpPr>
          <p:nvPr>
            <p:ph type="sldNum" sz="quarter" idx="12"/>
          </p:nvPr>
        </p:nvSpPr>
        <p:spPr/>
        <p:txBody>
          <a:bodyPr/>
          <a:lstStyle/>
          <a:p>
            <a:fld id="{2D0CD454-69CB-4647-AC93-5608A9603E22}" type="slidenum">
              <a:rPr lang="en-IN" smtClean="0">
                <a:solidFill>
                  <a:prstClr val="black">
                    <a:tint val="75000"/>
                  </a:prstClr>
                </a:solidFill>
              </a:rPr>
              <a:pPr/>
              <a:t>7</a:t>
            </a:fld>
            <a:endParaRPr lang="en-IN">
              <a:solidFill>
                <a:prstClr val="black">
                  <a:tint val="75000"/>
                </a:prstClr>
              </a:solidFill>
            </a:endParaRPr>
          </a:p>
        </p:txBody>
      </p:sp>
    </p:spTree>
    <p:extLst>
      <p:ext uri="{BB962C8B-B14F-4D97-AF65-F5344CB8AC3E}">
        <p14:creationId xmlns:p14="http://schemas.microsoft.com/office/powerpoint/2010/main" val="16756808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16" grpId="0" animBg="1"/>
      <p:bldP spid="17" grpId="0" animBg="1"/>
      <p:bldP spid="18"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smtClean="0">
                <a:solidFill>
                  <a:srgbClr val="0000FF"/>
                </a:solidFill>
                <a:latin typeface="Tahoma" pitchFamily="34" charset="0"/>
                <a:ea typeface="Tahoma" pitchFamily="34" charset="0"/>
                <a:cs typeface="Tahoma" pitchFamily="34" charset="0"/>
              </a:rPr>
              <a:t>1</a:t>
            </a:r>
            <a:r>
              <a:rPr lang="en-US" b="1" smtClean="0">
                <a:solidFill>
                  <a:srgbClr val="0000FF"/>
                </a:solidFill>
                <a:latin typeface="Tahoma" pitchFamily="34" charset="0"/>
                <a:ea typeface="Tahoma" pitchFamily="34" charset="0"/>
                <a:cs typeface="Tahoma" pitchFamily="34" charset="0"/>
              </a:rPr>
              <a:t>. Nh</a:t>
            </a:r>
            <a:r>
              <a:rPr lang="vi-VN" b="1" smtClean="0">
                <a:solidFill>
                  <a:srgbClr val="0000FF"/>
                </a:solidFill>
                <a:latin typeface="Tahoma" pitchFamily="34" charset="0"/>
                <a:ea typeface="Tahoma" pitchFamily="34" charset="0"/>
                <a:cs typeface="Tahoma" pitchFamily="34" charset="0"/>
              </a:rPr>
              <a:t>ận biết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4" name="Rectangle 3"/>
          <p:cNvSpPr/>
          <p:nvPr/>
        </p:nvSpPr>
        <p:spPr>
          <a:xfrm>
            <a:off x="1328388" y="1268195"/>
            <a:ext cx="6096000" cy="369332"/>
          </a:xfrm>
          <a:prstGeom prst="rect">
            <a:avLst/>
          </a:prstGeom>
        </p:spPr>
        <p:txBody>
          <a:bodyPr>
            <a:spAutoFit/>
          </a:bodyPr>
          <a:lstStyle/>
          <a:p>
            <a:r>
              <a:rPr lang="vi-VN">
                <a:latin typeface="Tahoma" pitchFamily="34" charset="0"/>
                <a:ea typeface="Tahoma" pitchFamily="34" charset="0"/>
                <a:cs typeface="Tahoma" pitchFamily="34" charset="0"/>
              </a:rPr>
              <a:t>Quan sát hình ảnh và trả lời câu hỏi</a:t>
            </a:r>
            <a:r>
              <a:rPr lang="vi-VN" smtClean="0">
                <a:latin typeface="Tahoma" pitchFamily="34" charset="0"/>
                <a:ea typeface="Tahoma" pitchFamily="34" charset="0"/>
                <a:cs typeface="Tahoma" pitchFamily="34" charset="0"/>
              </a:rPr>
              <a:t>:</a:t>
            </a:r>
            <a:endParaRPr lang="vi-VN">
              <a:latin typeface="Tahoma" pitchFamily="34" charset="0"/>
              <a:ea typeface="Tahoma" pitchFamily="34" charset="0"/>
              <a:cs typeface="Tahoma" pitchFamily="34" charset="0"/>
            </a:endParaRPr>
          </a:p>
        </p:txBody>
      </p:sp>
      <p:sp>
        <p:nvSpPr>
          <p:cNvPr id="3" name="Cloud Callout 2"/>
          <p:cNvSpPr/>
          <p:nvPr/>
        </p:nvSpPr>
        <p:spPr>
          <a:xfrm>
            <a:off x="2265528" y="2088106"/>
            <a:ext cx="8557147" cy="3302759"/>
          </a:xfrm>
          <a:prstGeom prst="cloudCallou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solidFill>
                  <a:srgbClr val="C00000"/>
                </a:solidFill>
                <a:latin typeface="Tahoma" pitchFamily="34" charset="0"/>
                <a:ea typeface="Tahoma" pitchFamily="34" charset="0"/>
                <a:cs typeface="Tahoma" pitchFamily="34" charset="0"/>
              </a:rPr>
              <a:t>Theo em, thế </a:t>
            </a:r>
            <a:r>
              <a:rPr lang="en-US" sz="3200">
                <a:solidFill>
                  <a:srgbClr val="C00000"/>
                </a:solidFill>
                <a:latin typeface="Tahoma" pitchFamily="34" charset="0"/>
                <a:ea typeface="Tahoma" pitchFamily="34" charset="0"/>
                <a:cs typeface="Tahoma" pitchFamily="34" charset="0"/>
              </a:rPr>
              <a:t>nào là </a:t>
            </a:r>
            <a:r>
              <a:rPr lang="en-US" sz="3200" smtClean="0">
                <a:solidFill>
                  <a:srgbClr val="C00000"/>
                </a:solidFill>
                <a:latin typeface="Tahoma" pitchFamily="34" charset="0"/>
                <a:ea typeface="Tahoma" pitchFamily="34" charset="0"/>
                <a:cs typeface="Tahoma" pitchFamily="34" charset="0"/>
              </a:rPr>
              <a:t>tình </a:t>
            </a:r>
            <a:r>
              <a:rPr lang="en-US" sz="3200">
                <a:solidFill>
                  <a:srgbClr val="C00000"/>
                </a:solidFill>
                <a:latin typeface="Tahoma" pitchFamily="34" charset="0"/>
                <a:ea typeface="Tahoma" pitchFamily="34" charset="0"/>
                <a:cs typeface="Tahoma" pitchFamily="34" charset="0"/>
              </a:rPr>
              <a:t>huống nguy hiểm từ thiên nhiên </a:t>
            </a:r>
            <a:r>
              <a:rPr lang="en-US" sz="3200" smtClean="0">
                <a:solidFill>
                  <a:srgbClr val="C00000"/>
                </a:solidFill>
                <a:latin typeface="Tahoma" pitchFamily="34" charset="0"/>
                <a:ea typeface="Tahoma" pitchFamily="34" charset="0"/>
                <a:cs typeface="Tahoma" pitchFamily="34" charset="0"/>
              </a:rPr>
              <a:t>? Lấy ví dụ.</a:t>
            </a:r>
            <a:endParaRPr lang="vi-VN" sz="3200">
              <a:solidFill>
                <a:srgbClr val="C00000"/>
              </a:solidFill>
              <a:latin typeface="Tahoma" pitchFamily="34" charset="0"/>
              <a:ea typeface="Tahoma" pitchFamily="34" charset="0"/>
              <a:cs typeface="Tahoma" pitchFamily="34" charset="0"/>
            </a:endParaRPr>
          </a:p>
          <a:p>
            <a:pPr algn="ctr"/>
            <a:endParaRPr lang="vi-VN"/>
          </a:p>
        </p:txBody>
      </p:sp>
      <p:sp>
        <p:nvSpPr>
          <p:cNvPr id="6" name="Date Placeholder 5"/>
          <p:cNvSpPr>
            <a:spLocks noGrp="1"/>
          </p:cNvSpPr>
          <p:nvPr>
            <p:ph type="dt" sz="half" idx="10"/>
          </p:nvPr>
        </p:nvSpPr>
        <p:spPr/>
        <p:txBody>
          <a:bodyPr/>
          <a:lstStyle/>
          <a:p>
            <a:fld id="{F0423771-4B46-49AB-9810-46B6B18A1A47}" type="datetime11">
              <a:rPr lang="en-IN" smtClean="0">
                <a:solidFill>
                  <a:prstClr val="black">
                    <a:tint val="75000"/>
                  </a:prstClr>
                </a:solidFill>
              </a:rPr>
              <a:t>13:56:58</a:t>
            </a:fld>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2D0CD454-69CB-4647-AC93-5608A9603E22}" type="slidenum">
              <a:rPr lang="en-IN" smtClean="0">
                <a:solidFill>
                  <a:prstClr val="black">
                    <a:tint val="75000"/>
                  </a:prstClr>
                </a:solidFill>
              </a:rPr>
              <a:pPr/>
              <a:t>8</a:t>
            </a:fld>
            <a:endParaRPr lang="en-IN">
              <a:solidFill>
                <a:prstClr val="black">
                  <a:tint val="75000"/>
                </a:prstClr>
              </a:solidFill>
            </a:endParaRPr>
          </a:p>
        </p:txBody>
      </p:sp>
    </p:spTree>
    <p:extLst>
      <p:ext uri="{BB962C8B-B14F-4D97-AF65-F5344CB8AC3E}">
        <p14:creationId xmlns:p14="http://schemas.microsoft.com/office/powerpoint/2010/main" val="26628592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hape 1"/>
          <p:cNvPicPr/>
          <p:nvPr/>
        </p:nvPicPr>
        <p:blipFill>
          <a:blip r:embed="rId2"/>
          <a:stretch/>
        </p:blipFill>
        <p:spPr>
          <a:xfrm>
            <a:off x="11033760" y="0"/>
            <a:ext cx="1158240" cy="1048385"/>
          </a:xfrm>
          <a:prstGeom prst="rect">
            <a:avLst/>
          </a:prstGeom>
          <a:noFill/>
          <a:ln>
            <a:noFill/>
          </a:ln>
        </p:spPr>
      </p:pic>
      <p:sp>
        <p:nvSpPr>
          <p:cNvPr id="13" name="Rectangle 12"/>
          <p:cNvSpPr>
            <a:spLocks noChangeArrowheads="1"/>
          </p:cNvSpPr>
          <p:nvPr/>
        </p:nvSpPr>
        <p:spPr bwMode="auto">
          <a:xfrm>
            <a:off x="799946" y="154860"/>
            <a:ext cx="11052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b="1" err="1" smtClean="0">
                <a:solidFill>
                  <a:srgbClr val="0000FF"/>
                </a:solidFill>
                <a:latin typeface="Tahoma" pitchFamily="34" charset="0"/>
                <a:ea typeface="Tahoma" pitchFamily="34" charset="0"/>
                <a:cs typeface="Tahoma" pitchFamily="34" charset="0"/>
              </a:rPr>
              <a:t>Bài</a:t>
            </a:r>
            <a:r>
              <a:rPr lang="en-US" altLang="en-US" b="1" smtClean="0">
                <a:solidFill>
                  <a:srgbClr val="0000FF"/>
                </a:solidFill>
                <a:latin typeface="Tahoma" pitchFamily="34" charset="0"/>
                <a:ea typeface="Tahoma" pitchFamily="34" charset="0"/>
                <a:cs typeface="Tahoma" pitchFamily="34" charset="0"/>
              </a:rPr>
              <a:t> 8: ỨNG PHÓ VỚI TÌNH HUỐNG NGUY HIỂM TỪ THIÊN NHIÊN</a:t>
            </a:r>
            <a:endParaRPr lang="en-SG" altLang="en-US" b="1" dirty="0">
              <a:solidFill>
                <a:srgbClr val="0000FF"/>
              </a:solidFill>
              <a:latin typeface="Tahoma" pitchFamily="34" charset="0"/>
              <a:ea typeface="Tahoma" pitchFamily="34" charset="0"/>
              <a:cs typeface="Tahoma" pitchFamily="34" charset="0"/>
            </a:endParaRPr>
          </a:p>
        </p:txBody>
      </p:sp>
      <p:sp>
        <p:nvSpPr>
          <p:cNvPr id="14" name="Rectangle 189"/>
          <p:cNvSpPr>
            <a:spLocks noChangeArrowheads="1"/>
          </p:cNvSpPr>
          <p:nvPr/>
        </p:nvSpPr>
        <p:spPr bwMode="auto">
          <a:xfrm>
            <a:off x="186199" y="551139"/>
            <a:ext cx="2667000" cy="369332"/>
          </a:xfrm>
          <a:prstGeom prst="rect">
            <a:avLst/>
          </a:prstGeom>
          <a:noFill/>
          <a:ln>
            <a:noFill/>
          </a:ln>
          <a:effectLst/>
          <a:extLst/>
        </p:spPr>
        <p:txBody>
          <a:bodyPr anchor="ctr">
            <a:spAutoFit/>
          </a:bodyPr>
          <a:lstStyle/>
          <a:p>
            <a:pPr algn="ctr">
              <a:defRPr/>
            </a:pPr>
            <a:r>
              <a:rPr lang="en-US" altLang="zh-CN" b="1" kern="0" smtClean="0">
                <a:solidFill>
                  <a:srgbClr val="0000FF"/>
                </a:solidFill>
                <a:latin typeface="Tahoma" pitchFamily="34" charset="0"/>
                <a:ea typeface="Tahoma" pitchFamily="34" charset="0"/>
                <a:cs typeface="Tahoma" pitchFamily="34" charset="0"/>
              </a:rPr>
              <a:t>II. KHÁM PHÁ</a:t>
            </a:r>
            <a:endParaRPr lang="en-US" altLang="zh-CN" b="1" kern="0" dirty="0">
              <a:solidFill>
                <a:srgbClr val="0000FF"/>
              </a:solidFill>
              <a:latin typeface="Tahoma" pitchFamily="34" charset="0"/>
              <a:ea typeface="Tahoma" pitchFamily="34" charset="0"/>
              <a:cs typeface="Tahoma" pitchFamily="34" charset="0"/>
            </a:endParaRPr>
          </a:p>
        </p:txBody>
      </p:sp>
      <p:sp>
        <p:nvSpPr>
          <p:cNvPr id="9" name="Rectangle 8"/>
          <p:cNvSpPr/>
          <p:nvPr/>
        </p:nvSpPr>
        <p:spPr>
          <a:xfrm>
            <a:off x="799946" y="898257"/>
            <a:ext cx="6883744" cy="410882"/>
          </a:xfrm>
          <a:prstGeom prst="rect">
            <a:avLst/>
          </a:prstGeom>
        </p:spPr>
        <p:txBody>
          <a:bodyPr wrap="square">
            <a:spAutoFit/>
          </a:bodyPr>
          <a:lstStyle/>
          <a:p>
            <a:pPr marR="0" lvl="0">
              <a:lnSpc>
                <a:spcPct val="115000"/>
              </a:lnSpc>
              <a:spcBef>
                <a:spcPts val="0"/>
              </a:spcBef>
              <a:spcAft>
                <a:spcPts val="500"/>
              </a:spcAft>
              <a:buClr>
                <a:srgbClr val="000000"/>
              </a:buClr>
              <a:buSzPts val="1200"/>
              <a:tabLst>
                <a:tab pos="252730" algn="l"/>
              </a:tabLst>
            </a:pPr>
            <a:r>
              <a:rPr lang="en-US" b="1" dirty="0" smtClean="0">
                <a:solidFill>
                  <a:srgbClr val="0000FF"/>
                </a:solidFill>
                <a:latin typeface="Tahoma" pitchFamily="34" charset="0"/>
                <a:ea typeface="Tahoma" pitchFamily="34" charset="0"/>
                <a:cs typeface="Tahoma" pitchFamily="34" charset="0"/>
              </a:rPr>
              <a:t>1</a:t>
            </a:r>
            <a:r>
              <a:rPr lang="en-US" b="1" smtClean="0">
                <a:solidFill>
                  <a:srgbClr val="0000FF"/>
                </a:solidFill>
                <a:latin typeface="Tahoma" pitchFamily="34" charset="0"/>
                <a:ea typeface="Tahoma" pitchFamily="34" charset="0"/>
                <a:cs typeface="Tahoma" pitchFamily="34" charset="0"/>
              </a:rPr>
              <a:t>. Nh</a:t>
            </a:r>
            <a:r>
              <a:rPr lang="vi-VN" b="1" smtClean="0">
                <a:solidFill>
                  <a:srgbClr val="0000FF"/>
                </a:solidFill>
                <a:latin typeface="Tahoma" pitchFamily="34" charset="0"/>
                <a:ea typeface="Tahoma" pitchFamily="34" charset="0"/>
                <a:cs typeface="Tahoma" pitchFamily="34" charset="0"/>
              </a:rPr>
              <a:t>ận biết các tình huống nguy hiểm từ thiên nhiên. </a:t>
            </a:r>
            <a:endParaRPr lang="en-US" b="1" dirty="0" smtClean="0">
              <a:solidFill>
                <a:srgbClr val="0000FF"/>
              </a:solidFill>
              <a:latin typeface="Tahoma" pitchFamily="34" charset="0"/>
              <a:ea typeface="Tahoma" pitchFamily="34" charset="0"/>
              <a:cs typeface="Tahoma" pitchFamily="34" charset="0"/>
            </a:endParaRPr>
          </a:p>
        </p:txBody>
      </p:sp>
      <p:sp>
        <p:nvSpPr>
          <p:cNvPr id="2" name="Horizontal Scroll 1"/>
          <p:cNvSpPr/>
          <p:nvPr/>
        </p:nvSpPr>
        <p:spPr>
          <a:xfrm>
            <a:off x="1009934" y="1460309"/>
            <a:ext cx="9812741" cy="3589361"/>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a:solidFill>
                  <a:srgbClr val="C00000"/>
                </a:solidFill>
                <a:latin typeface="Tahoma" pitchFamily="34" charset="0"/>
                <a:ea typeface="Tahoma" pitchFamily="34" charset="0"/>
                <a:cs typeface="Tahoma" pitchFamily="34" charset="0"/>
              </a:rPr>
              <a:t>Tình huống nguy hiểm từ thiên nhiên là những tình huống nguy hiểm xuất hiện bất ngờ do các hiện tượng tự nhiên gây ra, làm tổn hại đến tính mạng, tải sản của con người và xã hội.</a:t>
            </a:r>
            <a:endParaRPr lang="vi-VN" sz="2400">
              <a:solidFill>
                <a:srgbClr val="C00000"/>
              </a:solidFill>
              <a:latin typeface="Tahoma" pitchFamily="34" charset="0"/>
              <a:ea typeface="Tahoma" pitchFamily="34" charset="0"/>
              <a:cs typeface="Tahoma" pitchFamily="34" charset="0"/>
            </a:endParaRPr>
          </a:p>
        </p:txBody>
      </p:sp>
      <p:sp>
        <p:nvSpPr>
          <p:cNvPr id="5" name="Date Placeholder 4"/>
          <p:cNvSpPr>
            <a:spLocks noGrp="1"/>
          </p:cNvSpPr>
          <p:nvPr>
            <p:ph type="dt" sz="half" idx="10"/>
          </p:nvPr>
        </p:nvSpPr>
        <p:spPr/>
        <p:txBody>
          <a:bodyPr/>
          <a:lstStyle/>
          <a:p>
            <a:fld id="{63D82AA5-9B67-482A-A1B8-B535DA5B9158}" type="datetime11">
              <a:rPr lang="en-IN" smtClean="0">
                <a:solidFill>
                  <a:prstClr val="black">
                    <a:tint val="75000"/>
                  </a:prstClr>
                </a:solidFill>
              </a:rPr>
              <a:t>13:57:01</a:t>
            </a:fld>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2D0CD454-69CB-4647-AC93-5608A9603E22}" type="slidenum">
              <a:rPr lang="en-IN" smtClean="0">
                <a:solidFill>
                  <a:prstClr val="black">
                    <a:tint val="75000"/>
                  </a:prstClr>
                </a:solidFill>
              </a:rPr>
              <a:pPr/>
              <a:t>9</a:t>
            </a:fld>
            <a:endParaRPr lang="en-IN">
              <a:solidFill>
                <a:prstClr val="black">
                  <a:tint val="75000"/>
                </a:prstClr>
              </a:solidFill>
            </a:endParaRPr>
          </a:p>
        </p:txBody>
      </p:sp>
    </p:spTree>
    <p:extLst>
      <p:ext uri="{BB962C8B-B14F-4D97-AF65-F5344CB8AC3E}">
        <p14:creationId xmlns:p14="http://schemas.microsoft.com/office/powerpoint/2010/main" val="17970975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8741</TotalTime>
  <Words>2417</Words>
  <Application>Microsoft Office PowerPoint</Application>
  <PresentationFormat>Custom</PresentationFormat>
  <Paragraphs>252</Paragraphs>
  <Slides>31</Slides>
  <Notes>5</Notes>
  <HiddenSlides>0</HiddenSlides>
  <MMClips>1</MMClips>
  <ScaleCrop>false</ScaleCrop>
  <HeadingPairs>
    <vt:vector size="4" baseType="variant">
      <vt:variant>
        <vt:lpstr>Theme</vt:lpstr>
      </vt:variant>
      <vt:variant>
        <vt:i4>4</vt:i4>
      </vt:variant>
      <vt:variant>
        <vt:lpstr>Slide Titles</vt:lpstr>
      </vt:variant>
      <vt:variant>
        <vt:i4>31</vt:i4>
      </vt:variant>
    </vt:vector>
  </HeadingPairs>
  <TitlesOfParts>
    <vt:vector size="35" baseType="lpstr">
      <vt:lpstr>Office Theme</vt:lpstr>
      <vt:lpstr>1_Office Theme</vt:lpstr>
      <vt:lpstr>2_Office Theme</vt:lpstr>
      <vt:lpstr>24_Office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A</cp:lastModifiedBy>
  <cp:revision>274</cp:revision>
  <dcterms:created xsi:type="dcterms:W3CDTF">2021-06-28T15:32:15Z</dcterms:created>
  <dcterms:modified xsi:type="dcterms:W3CDTF">2021-07-15T07:32:03Z</dcterms:modified>
</cp:coreProperties>
</file>